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handoutMasterIdLst>
    <p:handoutMasterId r:id="rId35"/>
  </p:handoutMasterIdLst>
  <p:sldIdLst>
    <p:sldId id="257" r:id="rId2"/>
    <p:sldId id="750" r:id="rId3"/>
    <p:sldId id="708" r:id="rId4"/>
    <p:sldId id="651" r:id="rId5"/>
    <p:sldId id="431" r:id="rId6"/>
    <p:sldId id="737" r:id="rId7"/>
    <p:sldId id="754" r:id="rId8"/>
    <p:sldId id="756" r:id="rId9"/>
    <p:sldId id="262" r:id="rId10"/>
    <p:sldId id="270" r:id="rId11"/>
    <p:sldId id="271" r:id="rId12"/>
    <p:sldId id="276" r:id="rId13"/>
    <p:sldId id="272" r:id="rId14"/>
    <p:sldId id="273" r:id="rId15"/>
    <p:sldId id="274" r:id="rId16"/>
    <p:sldId id="275" r:id="rId17"/>
    <p:sldId id="707" r:id="rId18"/>
    <p:sldId id="741" r:id="rId19"/>
    <p:sldId id="744" r:id="rId20"/>
    <p:sldId id="694" r:id="rId21"/>
    <p:sldId id="714" r:id="rId22"/>
    <p:sldId id="740" r:id="rId23"/>
    <p:sldId id="746" r:id="rId24"/>
    <p:sldId id="706" r:id="rId25"/>
    <p:sldId id="749" r:id="rId26"/>
    <p:sldId id="727" r:id="rId27"/>
    <p:sldId id="753" r:id="rId28"/>
    <p:sldId id="748" r:id="rId29"/>
    <p:sldId id="757" r:id="rId30"/>
    <p:sldId id="755" r:id="rId31"/>
    <p:sldId id="736" r:id="rId32"/>
    <p:sldId id="747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 Fazio" initials="JF" lastIdx="1" clrIdx="0">
    <p:extLst>
      <p:ext uri="{19B8F6BF-5375-455C-9EA6-DF929625EA0E}">
        <p15:presenceInfo xmlns:p15="http://schemas.microsoft.com/office/powerpoint/2012/main" userId="2e3b20b400d771c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6664" autoAdjust="0"/>
    <p:restoredTop sz="94660"/>
  </p:normalViewPr>
  <p:slideViewPr>
    <p:cSldViewPr snapToGrid="0">
      <p:cViewPr>
        <p:scale>
          <a:sx n="80" d="100"/>
          <a:sy n="80" d="100"/>
        </p:scale>
        <p:origin x="628" y="4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0" dirty="0"/>
              <a:t>Retired</a:t>
            </a:r>
            <a:r>
              <a:rPr lang="en-US" sz="1800" b="0" baseline="0" dirty="0"/>
              <a:t> Capacity over Full OP Year (Oct-Sep)</a:t>
            </a:r>
            <a:endParaRPr lang="en-US" sz="1800" b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560158989203506"/>
          <c:y val="0.19292847540398914"/>
          <c:w val="0.81111336120806377"/>
          <c:h val="0.589150365350672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MW Retired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5E1-4272-A860-670516349949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F89-4CCD-8ECE-9D3AB5894F57}"/>
              </c:ext>
            </c:extLst>
          </c:dPt>
          <c:dPt>
            <c:idx val="5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F89-4CCD-8ECE-9D3AB5894F57}"/>
              </c:ext>
            </c:extLst>
          </c:dPt>
          <c:dLbls>
            <c:delete val="1"/>
          </c:dLbls>
          <c:cat>
            <c:numRef>
              <c:f>Sheet1!$A$2:$A$18</c:f>
              <c:numCache>
                <c:formatCode>General</c:formatCode>
                <c:ptCount val="17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</c:numCache>
            </c:num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127</c:v>
                </c:pt>
                <c:pt idx="3">
                  <c:v>127</c:v>
                </c:pt>
                <c:pt idx="4">
                  <c:v>657</c:v>
                </c:pt>
                <c:pt idx="5">
                  <c:v>657</c:v>
                </c:pt>
                <c:pt idx="6">
                  <c:v>1461</c:v>
                </c:pt>
                <c:pt idx="7">
                  <c:v>1461</c:v>
                </c:pt>
                <c:pt idx="8">
                  <c:v>1461</c:v>
                </c:pt>
                <c:pt idx="9">
                  <c:v>1991</c:v>
                </c:pt>
                <c:pt idx="10">
                  <c:v>1991</c:v>
                </c:pt>
                <c:pt idx="11">
                  <c:v>1991</c:v>
                </c:pt>
                <c:pt idx="12">
                  <c:v>1991</c:v>
                </c:pt>
                <c:pt idx="13">
                  <c:v>1991</c:v>
                </c:pt>
                <c:pt idx="14">
                  <c:v>1991</c:v>
                </c:pt>
                <c:pt idx="15">
                  <c:v>1991</c:v>
                </c:pt>
                <c:pt idx="16">
                  <c:v>3190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83-4E52-BD7A-2EF82402513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7"/>
        <c:axId val="382708712"/>
        <c:axId val="382704120"/>
      </c:barChart>
      <c:catAx>
        <c:axId val="3827087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 dirty="0"/>
                  <a:t>Operating Year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2704120"/>
        <c:crosses val="autoZero"/>
        <c:auto val="1"/>
        <c:lblAlgn val="ctr"/>
        <c:lblOffset val="100"/>
        <c:noMultiLvlLbl val="0"/>
      </c:catAx>
      <c:valAx>
        <c:axId val="382704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Retired</a:t>
                </a:r>
                <a:r>
                  <a:rPr lang="en-US" baseline="0" dirty="0"/>
                  <a:t> Capacity (MW)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9649223120937417E-2"/>
              <c:y val="0.257836063175029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2708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baseline="0" dirty="0"/>
              <a:t>New GENESYS Distribution of Number of Import Hours by Percentile</a:t>
            </a:r>
            <a:endParaRPr lang="en-US" sz="2000" b="1" dirty="0"/>
          </a:p>
        </c:rich>
      </c:tx>
      <c:layout>
        <c:manualLayout>
          <c:xMode val="edge"/>
          <c:yMode val="edge"/>
          <c:x val="0.1141816919624177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0%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Oct</c:v>
                </c:pt>
                <c:pt idx="1">
                  <c:v>Nov</c:v>
                </c:pt>
                <c:pt idx="2">
                  <c:v>Dec</c:v>
                </c:pt>
                <c:pt idx="3">
                  <c:v>Jan</c:v>
                </c:pt>
                <c:pt idx="4">
                  <c:v>Feb</c:v>
                </c:pt>
                <c:pt idx="5">
                  <c:v>Mar</c:v>
                </c:pt>
                <c:pt idx="6">
                  <c:v>Apr</c:v>
                </c:pt>
                <c:pt idx="7">
                  <c:v>May</c:v>
                </c:pt>
                <c:pt idx="8">
                  <c:v>Jun</c:v>
                </c:pt>
                <c:pt idx="9">
                  <c:v>Jul</c:v>
                </c:pt>
                <c:pt idx="10">
                  <c:v>Aug</c:v>
                </c:pt>
                <c:pt idx="11">
                  <c:v>Sep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2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30-4AF6-A44B-ABBF87A089F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5%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Oct</c:v>
                </c:pt>
                <c:pt idx="1">
                  <c:v>Nov</c:v>
                </c:pt>
                <c:pt idx="2">
                  <c:v>Dec</c:v>
                </c:pt>
                <c:pt idx="3">
                  <c:v>Jan</c:v>
                </c:pt>
                <c:pt idx="4">
                  <c:v>Feb</c:v>
                </c:pt>
                <c:pt idx="5">
                  <c:v>Mar</c:v>
                </c:pt>
                <c:pt idx="6">
                  <c:v>Apr</c:v>
                </c:pt>
                <c:pt idx="7">
                  <c:v>May</c:v>
                </c:pt>
                <c:pt idx="8">
                  <c:v>Jun</c:v>
                </c:pt>
                <c:pt idx="9">
                  <c:v>Jul</c:v>
                </c:pt>
                <c:pt idx="10">
                  <c:v>Aug</c:v>
                </c:pt>
                <c:pt idx="11">
                  <c:v>Sep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</c:v>
                </c:pt>
                <c:pt idx="1">
                  <c:v>4</c:v>
                </c:pt>
                <c:pt idx="2">
                  <c:v>5</c:v>
                </c:pt>
                <c:pt idx="3">
                  <c:v>3</c:v>
                </c:pt>
                <c:pt idx="4">
                  <c:v>1</c:v>
                </c:pt>
                <c:pt idx="5">
                  <c:v>0</c:v>
                </c:pt>
                <c:pt idx="6">
                  <c:v>6</c:v>
                </c:pt>
                <c:pt idx="7">
                  <c:v>6</c:v>
                </c:pt>
                <c:pt idx="8">
                  <c:v>5</c:v>
                </c:pt>
                <c:pt idx="9">
                  <c:v>5</c:v>
                </c:pt>
                <c:pt idx="10">
                  <c:v>2</c:v>
                </c:pt>
                <c:pt idx="11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D30-4AF6-A44B-ABBF87A089F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10%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Oct</c:v>
                </c:pt>
                <c:pt idx="1">
                  <c:v>Nov</c:v>
                </c:pt>
                <c:pt idx="2">
                  <c:v>Dec</c:v>
                </c:pt>
                <c:pt idx="3">
                  <c:v>Jan</c:v>
                </c:pt>
                <c:pt idx="4">
                  <c:v>Feb</c:v>
                </c:pt>
                <c:pt idx="5">
                  <c:v>Mar</c:v>
                </c:pt>
                <c:pt idx="6">
                  <c:v>Apr</c:v>
                </c:pt>
                <c:pt idx="7">
                  <c:v>May</c:v>
                </c:pt>
                <c:pt idx="8">
                  <c:v>Jun</c:v>
                </c:pt>
                <c:pt idx="9">
                  <c:v>Jul</c:v>
                </c:pt>
                <c:pt idx="10">
                  <c:v>Aug</c:v>
                </c:pt>
                <c:pt idx="11">
                  <c:v>Sep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3</c:v>
                </c:pt>
                <c:pt idx="1">
                  <c:v>6</c:v>
                </c:pt>
                <c:pt idx="2">
                  <c:v>6</c:v>
                </c:pt>
                <c:pt idx="3">
                  <c:v>4</c:v>
                </c:pt>
                <c:pt idx="4">
                  <c:v>2</c:v>
                </c:pt>
                <c:pt idx="5">
                  <c:v>1</c:v>
                </c:pt>
                <c:pt idx="6">
                  <c:v>8</c:v>
                </c:pt>
                <c:pt idx="7">
                  <c:v>7</c:v>
                </c:pt>
                <c:pt idx="8">
                  <c:v>6</c:v>
                </c:pt>
                <c:pt idx="9">
                  <c:v>6</c:v>
                </c:pt>
                <c:pt idx="10">
                  <c:v>4</c:v>
                </c:pt>
                <c:pt idx="11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D30-4AF6-A44B-ABBF87A089F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20%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Oct</c:v>
                </c:pt>
                <c:pt idx="1">
                  <c:v>Nov</c:v>
                </c:pt>
                <c:pt idx="2">
                  <c:v>Dec</c:v>
                </c:pt>
                <c:pt idx="3">
                  <c:v>Jan</c:v>
                </c:pt>
                <c:pt idx="4">
                  <c:v>Feb</c:v>
                </c:pt>
                <c:pt idx="5">
                  <c:v>Mar</c:v>
                </c:pt>
                <c:pt idx="6">
                  <c:v>Apr</c:v>
                </c:pt>
                <c:pt idx="7">
                  <c:v>May</c:v>
                </c:pt>
                <c:pt idx="8">
                  <c:v>Jun</c:v>
                </c:pt>
                <c:pt idx="9">
                  <c:v>Jul</c:v>
                </c:pt>
                <c:pt idx="10">
                  <c:v>Aug</c:v>
                </c:pt>
                <c:pt idx="11">
                  <c:v>Sep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7</c:v>
                </c:pt>
                <c:pt idx="1">
                  <c:v>8</c:v>
                </c:pt>
                <c:pt idx="2">
                  <c:v>7</c:v>
                </c:pt>
                <c:pt idx="3">
                  <c:v>6</c:v>
                </c:pt>
                <c:pt idx="4">
                  <c:v>5</c:v>
                </c:pt>
                <c:pt idx="5">
                  <c:v>4</c:v>
                </c:pt>
                <c:pt idx="6">
                  <c:v>9</c:v>
                </c:pt>
                <c:pt idx="7">
                  <c:v>8</c:v>
                </c:pt>
                <c:pt idx="8">
                  <c:v>8</c:v>
                </c:pt>
                <c:pt idx="9">
                  <c:v>9</c:v>
                </c:pt>
                <c:pt idx="10">
                  <c:v>7</c:v>
                </c:pt>
                <c:pt idx="11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D30-4AF6-A44B-ABBF87A089F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30%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Oct</c:v>
                </c:pt>
                <c:pt idx="1">
                  <c:v>Nov</c:v>
                </c:pt>
                <c:pt idx="2">
                  <c:v>Dec</c:v>
                </c:pt>
                <c:pt idx="3">
                  <c:v>Jan</c:v>
                </c:pt>
                <c:pt idx="4">
                  <c:v>Feb</c:v>
                </c:pt>
                <c:pt idx="5">
                  <c:v>Mar</c:v>
                </c:pt>
                <c:pt idx="6">
                  <c:v>Apr</c:v>
                </c:pt>
                <c:pt idx="7">
                  <c:v>May</c:v>
                </c:pt>
                <c:pt idx="8">
                  <c:v>Jun</c:v>
                </c:pt>
                <c:pt idx="9">
                  <c:v>Jul</c:v>
                </c:pt>
                <c:pt idx="10">
                  <c:v>Aug</c:v>
                </c:pt>
                <c:pt idx="11">
                  <c:v>Sep</c:v>
                </c:pt>
              </c:strCache>
            </c:strRef>
          </c:cat>
          <c:val>
            <c:numRef>
              <c:f>Sheet1!$F$2:$F$13</c:f>
              <c:numCache>
                <c:formatCode>General</c:formatCode>
                <c:ptCount val="12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  <c:pt idx="6">
                  <c:v>10</c:v>
                </c:pt>
                <c:pt idx="7">
                  <c:v>9</c:v>
                </c:pt>
                <c:pt idx="8">
                  <c:v>9</c:v>
                </c:pt>
                <c:pt idx="9">
                  <c:v>10</c:v>
                </c:pt>
                <c:pt idx="10">
                  <c:v>9</c:v>
                </c:pt>
                <c:pt idx="11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D30-4AF6-A44B-ABBF87A089F0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40%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Oct</c:v>
                </c:pt>
                <c:pt idx="1">
                  <c:v>Nov</c:v>
                </c:pt>
                <c:pt idx="2">
                  <c:v>Dec</c:v>
                </c:pt>
                <c:pt idx="3">
                  <c:v>Jan</c:v>
                </c:pt>
                <c:pt idx="4">
                  <c:v>Feb</c:v>
                </c:pt>
                <c:pt idx="5">
                  <c:v>Mar</c:v>
                </c:pt>
                <c:pt idx="6">
                  <c:v>Apr</c:v>
                </c:pt>
                <c:pt idx="7">
                  <c:v>May</c:v>
                </c:pt>
                <c:pt idx="8">
                  <c:v>Jun</c:v>
                </c:pt>
                <c:pt idx="9">
                  <c:v>Jul</c:v>
                </c:pt>
                <c:pt idx="10">
                  <c:v>Aug</c:v>
                </c:pt>
                <c:pt idx="11">
                  <c:v>Sep</c:v>
                </c:pt>
              </c:strCache>
            </c:strRef>
          </c:cat>
          <c:val>
            <c:numRef>
              <c:f>Sheet1!$G$2:$G$13</c:f>
              <c:numCache>
                <c:formatCode>General</c:formatCode>
                <c:ptCount val="12"/>
                <c:pt idx="0">
                  <c:v>9</c:v>
                </c:pt>
                <c:pt idx="1">
                  <c:v>9</c:v>
                </c:pt>
                <c:pt idx="2">
                  <c:v>9</c:v>
                </c:pt>
                <c:pt idx="3">
                  <c:v>8</c:v>
                </c:pt>
                <c:pt idx="4">
                  <c:v>7</c:v>
                </c:pt>
                <c:pt idx="5">
                  <c:v>7</c:v>
                </c:pt>
                <c:pt idx="6">
                  <c:v>10</c:v>
                </c:pt>
                <c:pt idx="7">
                  <c:v>10</c:v>
                </c:pt>
                <c:pt idx="8">
                  <c:v>9</c:v>
                </c:pt>
                <c:pt idx="9">
                  <c:v>11</c:v>
                </c:pt>
                <c:pt idx="10">
                  <c:v>10</c:v>
                </c:pt>
                <c:pt idx="11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D30-4AF6-A44B-ABBF87A089F0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50%</c:v>
                </c:pt>
              </c:strCache>
            </c:strRef>
          </c:tx>
          <c:spPr>
            <a:ln w="38100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Oct</c:v>
                </c:pt>
                <c:pt idx="1">
                  <c:v>Nov</c:v>
                </c:pt>
                <c:pt idx="2">
                  <c:v>Dec</c:v>
                </c:pt>
                <c:pt idx="3">
                  <c:v>Jan</c:v>
                </c:pt>
                <c:pt idx="4">
                  <c:v>Feb</c:v>
                </c:pt>
                <c:pt idx="5">
                  <c:v>Mar</c:v>
                </c:pt>
                <c:pt idx="6">
                  <c:v>Apr</c:v>
                </c:pt>
                <c:pt idx="7">
                  <c:v>May</c:v>
                </c:pt>
                <c:pt idx="8">
                  <c:v>Jun</c:v>
                </c:pt>
                <c:pt idx="9">
                  <c:v>Jul</c:v>
                </c:pt>
                <c:pt idx="10">
                  <c:v>Aug</c:v>
                </c:pt>
                <c:pt idx="11">
                  <c:v>Sep</c:v>
                </c:pt>
              </c:strCache>
            </c:strRef>
          </c:cat>
          <c:val>
            <c:numRef>
              <c:f>Sheet1!$H$2:$H$13</c:f>
              <c:numCache>
                <c:formatCode>General</c:formatCode>
                <c:ptCount val="12"/>
                <c:pt idx="0">
                  <c:v>10</c:v>
                </c:pt>
                <c:pt idx="1">
                  <c:v>10</c:v>
                </c:pt>
                <c:pt idx="2">
                  <c:v>11</c:v>
                </c:pt>
                <c:pt idx="3">
                  <c:v>9</c:v>
                </c:pt>
                <c:pt idx="4">
                  <c:v>8</c:v>
                </c:pt>
                <c:pt idx="5">
                  <c:v>8</c:v>
                </c:pt>
                <c:pt idx="6">
                  <c:v>11</c:v>
                </c:pt>
                <c:pt idx="7">
                  <c:v>10</c:v>
                </c:pt>
                <c:pt idx="8">
                  <c:v>10</c:v>
                </c:pt>
                <c:pt idx="9">
                  <c:v>12</c:v>
                </c:pt>
                <c:pt idx="10">
                  <c:v>11</c:v>
                </c:pt>
                <c:pt idx="11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1D30-4AF6-A44B-ABBF87A089F0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60%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Oct</c:v>
                </c:pt>
                <c:pt idx="1">
                  <c:v>Nov</c:v>
                </c:pt>
                <c:pt idx="2">
                  <c:v>Dec</c:v>
                </c:pt>
                <c:pt idx="3">
                  <c:v>Jan</c:v>
                </c:pt>
                <c:pt idx="4">
                  <c:v>Feb</c:v>
                </c:pt>
                <c:pt idx="5">
                  <c:v>Mar</c:v>
                </c:pt>
                <c:pt idx="6">
                  <c:v>Apr</c:v>
                </c:pt>
                <c:pt idx="7">
                  <c:v>May</c:v>
                </c:pt>
                <c:pt idx="8">
                  <c:v>Jun</c:v>
                </c:pt>
                <c:pt idx="9">
                  <c:v>Jul</c:v>
                </c:pt>
                <c:pt idx="10">
                  <c:v>Aug</c:v>
                </c:pt>
                <c:pt idx="11">
                  <c:v>Sep</c:v>
                </c:pt>
              </c:strCache>
            </c:strRef>
          </c:cat>
          <c:val>
            <c:numRef>
              <c:f>Sheet1!$I$2:$I$13</c:f>
              <c:numCache>
                <c:formatCode>General</c:formatCode>
                <c:ptCount val="12"/>
                <c:pt idx="0">
                  <c:v>11</c:v>
                </c:pt>
                <c:pt idx="1">
                  <c:v>11</c:v>
                </c:pt>
                <c:pt idx="2">
                  <c:v>11</c:v>
                </c:pt>
                <c:pt idx="3">
                  <c:v>10</c:v>
                </c:pt>
                <c:pt idx="4">
                  <c:v>9</c:v>
                </c:pt>
                <c:pt idx="5">
                  <c:v>9</c:v>
                </c:pt>
                <c:pt idx="6">
                  <c:v>12</c:v>
                </c:pt>
                <c:pt idx="7">
                  <c:v>11</c:v>
                </c:pt>
                <c:pt idx="8">
                  <c:v>11</c:v>
                </c:pt>
                <c:pt idx="9">
                  <c:v>13</c:v>
                </c:pt>
                <c:pt idx="10">
                  <c:v>12</c:v>
                </c:pt>
                <c:pt idx="11">
                  <c:v>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1D30-4AF6-A44B-ABBF87A089F0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70%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Oct</c:v>
                </c:pt>
                <c:pt idx="1">
                  <c:v>Nov</c:v>
                </c:pt>
                <c:pt idx="2">
                  <c:v>Dec</c:v>
                </c:pt>
                <c:pt idx="3">
                  <c:v>Jan</c:v>
                </c:pt>
                <c:pt idx="4">
                  <c:v>Feb</c:v>
                </c:pt>
                <c:pt idx="5">
                  <c:v>Mar</c:v>
                </c:pt>
                <c:pt idx="6">
                  <c:v>Apr</c:v>
                </c:pt>
                <c:pt idx="7">
                  <c:v>May</c:v>
                </c:pt>
                <c:pt idx="8">
                  <c:v>Jun</c:v>
                </c:pt>
                <c:pt idx="9">
                  <c:v>Jul</c:v>
                </c:pt>
                <c:pt idx="10">
                  <c:v>Aug</c:v>
                </c:pt>
                <c:pt idx="11">
                  <c:v>Sep</c:v>
                </c:pt>
              </c:strCache>
            </c:strRef>
          </c:cat>
          <c:val>
            <c:numRef>
              <c:f>Sheet1!$J$2:$J$13</c:f>
              <c:numCache>
                <c:formatCode>General</c:formatCode>
                <c:ptCount val="12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11</c:v>
                </c:pt>
                <c:pt idx="4">
                  <c:v>10</c:v>
                </c:pt>
                <c:pt idx="5">
                  <c:v>10</c:v>
                </c:pt>
                <c:pt idx="6">
                  <c:v>13</c:v>
                </c:pt>
                <c:pt idx="7">
                  <c:v>12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1D30-4AF6-A44B-ABBF87A089F0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80%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Oct</c:v>
                </c:pt>
                <c:pt idx="1">
                  <c:v>Nov</c:v>
                </c:pt>
                <c:pt idx="2">
                  <c:v>Dec</c:v>
                </c:pt>
                <c:pt idx="3">
                  <c:v>Jan</c:v>
                </c:pt>
                <c:pt idx="4">
                  <c:v>Feb</c:v>
                </c:pt>
                <c:pt idx="5">
                  <c:v>Mar</c:v>
                </c:pt>
                <c:pt idx="6">
                  <c:v>Apr</c:v>
                </c:pt>
                <c:pt idx="7">
                  <c:v>May</c:v>
                </c:pt>
                <c:pt idx="8">
                  <c:v>Jun</c:v>
                </c:pt>
                <c:pt idx="9">
                  <c:v>Jul</c:v>
                </c:pt>
                <c:pt idx="10">
                  <c:v>Aug</c:v>
                </c:pt>
                <c:pt idx="11">
                  <c:v>Sep</c:v>
                </c:pt>
              </c:strCache>
            </c:strRef>
          </c:cat>
          <c:val>
            <c:numRef>
              <c:f>Sheet1!$K$2:$K$13</c:f>
              <c:numCache>
                <c:formatCode>General</c:formatCode>
                <c:ptCount val="12"/>
                <c:pt idx="0">
                  <c:v>13</c:v>
                </c:pt>
                <c:pt idx="1">
                  <c:v>13</c:v>
                </c:pt>
                <c:pt idx="2">
                  <c:v>13</c:v>
                </c:pt>
                <c:pt idx="3">
                  <c:v>13</c:v>
                </c:pt>
                <c:pt idx="4">
                  <c:v>11</c:v>
                </c:pt>
                <c:pt idx="5">
                  <c:v>11</c:v>
                </c:pt>
                <c:pt idx="6">
                  <c:v>13</c:v>
                </c:pt>
                <c:pt idx="7">
                  <c:v>13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1D30-4AF6-A44B-ABBF87A089F0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90%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Oct</c:v>
                </c:pt>
                <c:pt idx="1">
                  <c:v>Nov</c:v>
                </c:pt>
                <c:pt idx="2">
                  <c:v>Dec</c:v>
                </c:pt>
                <c:pt idx="3">
                  <c:v>Jan</c:v>
                </c:pt>
                <c:pt idx="4">
                  <c:v>Feb</c:v>
                </c:pt>
                <c:pt idx="5">
                  <c:v>Mar</c:v>
                </c:pt>
                <c:pt idx="6">
                  <c:v>Apr</c:v>
                </c:pt>
                <c:pt idx="7">
                  <c:v>May</c:v>
                </c:pt>
                <c:pt idx="8">
                  <c:v>Jun</c:v>
                </c:pt>
                <c:pt idx="9">
                  <c:v>Jul</c:v>
                </c:pt>
                <c:pt idx="10">
                  <c:v>Aug</c:v>
                </c:pt>
                <c:pt idx="11">
                  <c:v>Sep</c:v>
                </c:pt>
              </c:strCache>
            </c:strRef>
          </c:cat>
          <c:val>
            <c:numRef>
              <c:f>Sheet1!$L$2:$L$13</c:f>
              <c:numCache>
                <c:formatCode>General</c:formatCode>
                <c:ptCount val="12"/>
                <c:pt idx="0">
                  <c:v>14</c:v>
                </c:pt>
                <c:pt idx="1">
                  <c:v>17</c:v>
                </c:pt>
                <c:pt idx="2">
                  <c:v>16</c:v>
                </c:pt>
                <c:pt idx="3">
                  <c:v>16</c:v>
                </c:pt>
                <c:pt idx="4">
                  <c:v>13</c:v>
                </c:pt>
                <c:pt idx="5">
                  <c:v>12</c:v>
                </c:pt>
                <c:pt idx="6">
                  <c:v>14</c:v>
                </c:pt>
                <c:pt idx="7">
                  <c:v>14</c:v>
                </c:pt>
                <c:pt idx="8">
                  <c:v>15</c:v>
                </c:pt>
                <c:pt idx="9">
                  <c:v>16</c:v>
                </c:pt>
                <c:pt idx="10">
                  <c:v>15</c:v>
                </c:pt>
                <c:pt idx="11">
                  <c:v>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1D30-4AF6-A44B-ABBF87A089F0}"/>
            </c:ext>
          </c:extLst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95%</c:v>
                </c:pt>
              </c:strCache>
            </c:strRef>
          </c:tx>
          <c:spPr>
            <a:ln w="38100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Oct</c:v>
                </c:pt>
                <c:pt idx="1">
                  <c:v>Nov</c:v>
                </c:pt>
                <c:pt idx="2">
                  <c:v>Dec</c:v>
                </c:pt>
                <c:pt idx="3">
                  <c:v>Jan</c:v>
                </c:pt>
                <c:pt idx="4">
                  <c:v>Feb</c:v>
                </c:pt>
                <c:pt idx="5">
                  <c:v>Mar</c:v>
                </c:pt>
                <c:pt idx="6">
                  <c:v>Apr</c:v>
                </c:pt>
                <c:pt idx="7">
                  <c:v>May</c:v>
                </c:pt>
                <c:pt idx="8">
                  <c:v>Jun</c:v>
                </c:pt>
                <c:pt idx="9">
                  <c:v>Jul</c:v>
                </c:pt>
                <c:pt idx="10">
                  <c:v>Aug</c:v>
                </c:pt>
                <c:pt idx="11">
                  <c:v>Sep</c:v>
                </c:pt>
              </c:strCache>
            </c:strRef>
          </c:cat>
          <c:val>
            <c:numRef>
              <c:f>Sheet1!$M$2:$M$13</c:f>
              <c:numCache>
                <c:formatCode>General</c:formatCode>
                <c:ptCount val="12"/>
                <c:pt idx="0">
                  <c:v>16</c:v>
                </c:pt>
                <c:pt idx="1">
                  <c:v>21</c:v>
                </c:pt>
                <c:pt idx="2">
                  <c:v>20</c:v>
                </c:pt>
                <c:pt idx="3">
                  <c:v>23</c:v>
                </c:pt>
                <c:pt idx="4">
                  <c:v>16</c:v>
                </c:pt>
                <c:pt idx="5">
                  <c:v>13</c:v>
                </c:pt>
                <c:pt idx="6">
                  <c:v>14</c:v>
                </c:pt>
                <c:pt idx="7">
                  <c:v>15</c:v>
                </c:pt>
                <c:pt idx="8">
                  <c:v>17</c:v>
                </c:pt>
                <c:pt idx="9">
                  <c:v>18</c:v>
                </c:pt>
                <c:pt idx="10">
                  <c:v>18</c:v>
                </c:pt>
                <c:pt idx="11">
                  <c:v>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1D30-4AF6-A44B-ABBF87A089F0}"/>
            </c:ext>
          </c:extLst>
        </c:ser>
        <c:ser>
          <c:idx val="12"/>
          <c:order val="12"/>
          <c:tx>
            <c:strRef>
              <c:f>Sheet1!$N$1</c:f>
              <c:strCache>
                <c:ptCount val="1"/>
                <c:pt idx="0">
                  <c:v>100%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Oct</c:v>
                </c:pt>
                <c:pt idx="1">
                  <c:v>Nov</c:v>
                </c:pt>
                <c:pt idx="2">
                  <c:v>Dec</c:v>
                </c:pt>
                <c:pt idx="3">
                  <c:v>Jan</c:v>
                </c:pt>
                <c:pt idx="4">
                  <c:v>Feb</c:v>
                </c:pt>
                <c:pt idx="5">
                  <c:v>Mar</c:v>
                </c:pt>
                <c:pt idx="6">
                  <c:v>Apr</c:v>
                </c:pt>
                <c:pt idx="7">
                  <c:v>May</c:v>
                </c:pt>
                <c:pt idx="8">
                  <c:v>Jun</c:v>
                </c:pt>
                <c:pt idx="9">
                  <c:v>Jul</c:v>
                </c:pt>
                <c:pt idx="10">
                  <c:v>Aug</c:v>
                </c:pt>
                <c:pt idx="11">
                  <c:v>Sep</c:v>
                </c:pt>
              </c:strCache>
            </c:strRef>
          </c:cat>
          <c:val>
            <c:numRef>
              <c:f>Sheet1!$N$2:$N$13</c:f>
              <c:numCache>
                <c:formatCode>General</c:formatCode>
                <c:ptCount val="12"/>
                <c:pt idx="0">
                  <c:v>24</c:v>
                </c:pt>
                <c:pt idx="1">
                  <c:v>24</c:v>
                </c:pt>
                <c:pt idx="2">
                  <c:v>24</c:v>
                </c:pt>
                <c:pt idx="3">
                  <c:v>24</c:v>
                </c:pt>
                <c:pt idx="4">
                  <c:v>24</c:v>
                </c:pt>
                <c:pt idx="5">
                  <c:v>24</c:v>
                </c:pt>
                <c:pt idx="6">
                  <c:v>20</c:v>
                </c:pt>
                <c:pt idx="7">
                  <c:v>24</c:v>
                </c:pt>
                <c:pt idx="8">
                  <c:v>23</c:v>
                </c:pt>
                <c:pt idx="9">
                  <c:v>24</c:v>
                </c:pt>
                <c:pt idx="10">
                  <c:v>24</c:v>
                </c:pt>
                <c:pt idx="11">
                  <c:v>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1D30-4AF6-A44B-ABBF87A089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23656464"/>
        <c:axId val="623658104"/>
      </c:lineChart>
      <c:catAx>
        <c:axId val="623656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3658104"/>
        <c:crosses val="autoZero"/>
        <c:auto val="1"/>
        <c:lblAlgn val="ctr"/>
        <c:lblOffset val="100"/>
        <c:noMultiLvlLbl val="0"/>
      </c:catAx>
      <c:valAx>
        <c:axId val="623658104"/>
        <c:scaling>
          <c:orientation val="minMax"/>
          <c:max val="2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Hours of Import per Day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3656464"/>
        <c:crosses val="autoZero"/>
        <c:crossBetween val="between"/>
        <c:majorUnit val="4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System Operation (CC</a:t>
            </a:r>
            <a:r>
              <a:rPr lang="en-US" baseline="0"/>
              <a:t> A, July 31-August 2, Wyr 2020)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3"/>
          <c:order val="0"/>
          <c:tx>
            <c:strRef>
              <c:f>'August 1 Wyr 2020'!$G$1</c:f>
              <c:strCache>
                <c:ptCount val="1"/>
                <c:pt idx="0">
                  <c:v>Therm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val>
            <c:numRef>
              <c:f>'August 1 Wyr 2020'!$G$2:$G$73</c:f>
              <c:numCache>
                <c:formatCode>General</c:formatCode>
                <c:ptCount val="72"/>
                <c:pt idx="0">
                  <c:v>9477</c:v>
                </c:pt>
                <c:pt idx="1">
                  <c:v>6928</c:v>
                </c:pt>
                <c:pt idx="2">
                  <c:v>6368</c:v>
                </c:pt>
                <c:pt idx="3">
                  <c:v>6274</c:v>
                </c:pt>
                <c:pt idx="4">
                  <c:v>7508</c:v>
                </c:pt>
                <c:pt idx="5">
                  <c:v>7651</c:v>
                </c:pt>
                <c:pt idx="6">
                  <c:v>9880</c:v>
                </c:pt>
                <c:pt idx="7">
                  <c:v>11084</c:v>
                </c:pt>
                <c:pt idx="8">
                  <c:v>10906</c:v>
                </c:pt>
                <c:pt idx="9">
                  <c:v>10906</c:v>
                </c:pt>
                <c:pt idx="10">
                  <c:v>10906</c:v>
                </c:pt>
                <c:pt idx="11">
                  <c:v>11011</c:v>
                </c:pt>
                <c:pt idx="12">
                  <c:v>11147</c:v>
                </c:pt>
                <c:pt idx="13">
                  <c:v>11147</c:v>
                </c:pt>
                <c:pt idx="14">
                  <c:v>11147</c:v>
                </c:pt>
                <c:pt idx="15">
                  <c:v>11147</c:v>
                </c:pt>
                <c:pt idx="16">
                  <c:v>11147</c:v>
                </c:pt>
                <c:pt idx="17">
                  <c:v>9742</c:v>
                </c:pt>
                <c:pt idx="18">
                  <c:v>9740</c:v>
                </c:pt>
                <c:pt idx="19">
                  <c:v>9738</c:v>
                </c:pt>
                <c:pt idx="20">
                  <c:v>9715</c:v>
                </c:pt>
                <c:pt idx="21">
                  <c:v>9701</c:v>
                </c:pt>
                <c:pt idx="22">
                  <c:v>9672</c:v>
                </c:pt>
                <c:pt idx="23">
                  <c:v>9617</c:v>
                </c:pt>
                <c:pt idx="24">
                  <c:v>9482</c:v>
                </c:pt>
                <c:pt idx="25">
                  <c:v>9482</c:v>
                </c:pt>
                <c:pt idx="26">
                  <c:v>9482</c:v>
                </c:pt>
                <c:pt idx="27">
                  <c:v>9273</c:v>
                </c:pt>
                <c:pt idx="28">
                  <c:v>9081</c:v>
                </c:pt>
                <c:pt idx="29">
                  <c:v>9081</c:v>
                </c:pt>
                <c:pt idx="30">
                  <c:v>9081</c:v>
                </c:pt>
                <c:pt idx="31">
                  <c:v>11483</c:v>
                </c:pt>
                <c:pt idx="32">
                  <c:v>11467</c:v>
                </c:pt>
                <c:pt idx="33">
                  <c:v>11467</c:v>
                </c:pt>
                <c:pt idx="34">
                  <c:v>11205</c:v>
                </c:pt>
                <c:pt idx="35">
                  <c:v>11158</c:v>
                </c:pt>
                <c:pt idx="36">
                  <c:v>11293</c:v>
                </c:pt>
                <c:pt idx="37">
                  <c:v>11381</c:v>
                </c:pt>
                <c:pt idx="38">
                  <c:v>11381</c:v>
                </c:pt>
                <c:pt idx="39">
                  <c:v>11381</c:v>
                </c:pt>
                <c:pt idx="40">
                  <c:v>11366</c:v>
                </c:pt>
                <c:pt idx="41">
                  <c:v>8943</c:v>
                </c:pt>
                <c:pt idx="42">
                  <c:v>8943</c:v>
                </c:pt>
                <c:pt idx="43">
                  <c:v>8943</c:v>
                </c:pt>
                <c:pt idx="44">
                  <c:v>8943</c:v>
                </c:pt>
                <c:pt idx="45">
                  <c:v>8939</c:v>
                </c:pt>
                <c:pt idx="46">
                  <c:v>8936</c:v>
                </c:pt>
                <c:pt idx="47">
                  <c:v>8936</c:v>
                </c:pt>
                <c:pt idx="48">
                  <c:v>9095</c:v>
                </c:pt>
                <c:pt idx="49">
                  <c:v>9245</c:v>
                </c:pt>
                <c:pt idx="50">
                  <c:v>9245</c:v>
                </c:pt>
                <c:pt idx="51">
                  <c:v>9263</c:v>
                </c:pt>
                <c:pt idx="52">
                  <c:v>9832</c:v>
                </c:pt>
                <c:pt idx="53">
                  <c:v>9832</c:v>
                </c:pt>
                <c:pt idx="54">
                  <c:v>9838</c:v>
                </c:pt>
                <c:pt idx="55">
                  <c:v>10851</c:v>
                </c:pt>
                <c:pt idx="56">
                  <c:v>12284</c:v>
                </c:pt>
                <c:pt idx="57">
                  <c:v>12284</c:v>
                </c:pt>
                <c:pt idx="58">
                  <c:v>12284</c:v>
                </c:pt>
                <c:pt idx="59">
                  <c:v>12284</c:v>
                </c:pt>
                <c:pt idx="60">
                  <c:v>12284</c:v>
                </c:pt>
                <c:pt idx="61">
                  <c:v>12284</c:v>
                </c:pt>
                <c:pt idx="62">
                  <c:v>12284</c:v>
                </c:pt>
                <c:pt idx="63">
                  <c:v>12284</c:v>
                </c:pt>
                <c:pt idx="64">
                  <c:v>12279</c:v>
                </c:pt>
                <c:pt idx="65">
                  <c:v>9876</c:v>
                </c:pt>
                <c:pt idx="66">
                  <c:v>9876</c:v>
                </c:pt>
                <c:pt idx="67">
                  <c:v>9922</c:v>
                </c:pt>
                <c:pt idx="68">
                  <c:v>9930</c:v>
                </c:pt>
                <c:pt idx="69">
                  <c:v>9918</c:v>
                </c:pt>
                <c:pt idx="70">
                  <c:v>9918</c:v>
                </c:pt>
                <c:pt idx="71">
                  <c:v>9626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2C-410D-B112-3EA0A69A9F2A}"/>
            </c:ext>
          </c:extLst>
        </c:ser>
        <c:ser>
          <c:idx val="4"/>
          <c:order val="1"/>
          <c:tx>
            <c:strRef>
              <c:f>'August 1 Wyr 2020'!$O$1</c:f>
              <c:strCache>
                <c:ptCount val="1"/>
                <c:pt idx="0">
                  <c:v>Renewables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00B050"/>
              </a:solidFill>
            </a:ln>
            <a:effectLst/>
          </c:spPr>
          <c:val>
            <c:numRef>
              <c:f>'August 1 Wyr 2020'!$O$2:$O$73</c:f>
              <c:numCache>
                <c:formatCode>General</c:formatCode>
                <c:ptCount val="72"/>
                <c:pt idx="0">
                  <c:v>4805</c:v>
                </c:pt>
                <c:pt idx="1">
                  <c:v>6399</c:v>
                </c:pt>
                <c:pt idx="2">
                  <c:v>6351</c:v>
                </c:pt>
                <c:pt idx="3">
                  <c:v>6394</c:v>
                </c:pt>
                <c:pt idx="4">
                  <c:v>5736</c:v>
                </c:pt>
                <c:pt idx="5">
                  <c:v>6901</c:v>
                </c:pt>
                <c:pt idx="6">
                  <c:v>5878</c:v>
                </c:pt>
                <c:pt idx="7">
                  <c:v>5328</c:v>
                </c:pt>
                <c:pt idx="8">
                  <c:v>4228</c:v>
                </c:pt>
                <c:pt idx="9">
                  <c:v>2781</c:v>
                </c:pt>
                <c:pt idx="10">
                  <c:v>2485</c:v>
                </c:pt>
                <c:pt idx="11">
                  <c:v>2581</c:v>
                </c:pt>
                <c:pt idx="12">
                  <c:v>2602</c:v>
                </c:pt>
                <c:pt idx="13">
                  <c:v>2707</c:v>
                </c:pt>
                <c:pt idx="14">
                  <c:v>2735</c:v>
                </c:pt>
                <c:pt idx="15">
                  <c:v>2528</c:v>
                </c:pt>
                <c:pt idx="16">
                  <c:v>2530</c:v>
                </c:pt>
                <c:pt idx="17">
                  <c:v>2016</c:v>
                </c:pt>
                <c:pt idx="18">
                  <c:v>1363</c:v>
                </c:pt>
                <c:pt idx="19">
                  <c:v>1041</c:v>
                </c:pt>
                <c:pt idx="20">
                  <c:v>1981</c:v>
                </c:pt>
                <c:pt idx="21">
                  <c:v>1958</c:v>
                </c:pt>
                <c:pt idx="22">
                  <c:v>2470</c:v>
                </c:pt>
                <c:pt idx="23">
                  <c:v>2326</c:v>
                </c:pt>
                <c:pt idx="24">
                  <c:v>2010</c:v>
                </c:pt>
                <c:pt idx="25">
                  <c:v>1325</c:v>
                </c:pt>
                <c:pt idx="26">
                  <c:v>993</c:v>
                </c:pt>
                <c:pt idx="27">
                  <c:v>393</c:v>
                </c:pt>
                <c:pt idx="28">
                  <c:v>220</c:v>
                </c:pt>
                <c:pt idx="29">
                  <c:v>795</c:v>
                </c:pt>
                <c:pt idx="30">
                  <c:v>1761</c:v>
                </c:pt>
                <c:pt idx="31">
                  <c:v>1800</c:v>
                </c:pt>
                <c:pt idx="32">
                  <c:v>1777</c:v>
                </c:pt>
                <c:pt idx="33">
                  <c:v>2434</c:v>
                </c:pt>
                <c:pt idx="34">
                  <c:v>2253</c:v>
                </c:pt>
                <c:pt idx="35">
                  <c:v>2752</c:v>
                </c:pt>
                <c:pt idx="36">
                  <c:v>2676</c:v>
                </c:pt>
                <c:pt idx="37">
                  <c:v>3534</c:v>
                </c:pt>
                <c:pt idx="38">
                  <c:v>3311</c:v>
                </c:pt>
                <c:pt idx="39">
                  <c:v>2753</c:v>
                </c:pt>
                <c:pt idx="40">
                  <c:v>2528</c:v>
                </c:pt>
                <c:pt idx="41">
                  <c:v>1877</c:v>
                </c:pt>
                <c:pt idx="42">
                  <c:v>1648</c:v>
                </c:pt>
                <c:pt idx="43">
                  <c:v>1822</c:v>
                </c:pt>
                <c:pt idx="44">
                  <c:v>1376</c:v>
                </c:pt>
                <c:pt idx="45">
                  <c:v>389</c:v>
                </c:pt>
                <c:pt idx="46">
                  <c:v>382</c:v>
                </c:pt>
                <c:pt idx="47">
                  <c:v>253</c:v>
                </c:pt>
                <c:pt idx="48">
                  <c:v>481</c:v>
                </c:pt>
                <c:pt idx="49">
                  <c:v>265</c:v>
                </c:pt>
                <c:pt idx="50">
                  <c:v>185</c:v>
                </c:pt>
                <c:pt idx="51">
                  <c:v>208</c:v>
                </c:pt>
                <c:pt idx="52">
                  <c:v>757</c:v>
                </c:pt>
                <c:pt idx="53">
                  <c:v>768</c:v>
                </c:pt>
                <c:pt idx="54">
                  <c:v>1101</c:v>
                </c:pt>
                <c:pt idx="55">
                  <c:v>3501</c:v>
                </c:pt>
                <c:pt idx="56">
                  <c:v>3483</c:v>
                </c:pt>
                <c:pt idx="57">
                  <c:v>1541</c:v>
                </c:pt>
                <c:pt idx="58">
                  <c:v>1455</c:v>
                </c:pt>
                <c:pt idx="59">
                  <c:v>1617</c:v>
                </c:pt>
                <c:pt idx="60">
                  <c:v>1528</c:v>
                </c:pt>
                <c:pt idx="61">
                  <c:v>1576</c:v>
                </c:pt>
                <c:pt idx="62">
                  <c:v>1855</c:v>
                </c:pt>
                <c:pt idx="63">
                  <c:v>2507</c:v>
                </c:pt>
                <c:pt idx="64">
                  <c:v>2955</c:v>
                </c:pt>
                <c:pt idx="65">
                  <c:v>2914</c:v>
                </c:pt>
                <c:pt idx="66">
                  <c:v>3699</c:v>
                </c:pt>
                <c:pt idx="67">
                  <c:v>5177</c:v>
                </c:pt>
                <c:pt idx="68">
                  <c:v>5107</c:v>
                </c:pt>
                <c:pt idx="69">
                  <c:v>5109</c:v>
                </c:pt>
                <c:pt idx="70">
                  <c:v>5660</c:v>
                </c:pt>
                <c:pt idx="71">
                  <c:v>5712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2C-410D-B112-3EA0A69A9F2A}"/>
            </c:ext>
          </c:extLst>
        </c:ser>
        <c:ser>
          <c:idx val="5"/>
          <c:order val="2"/>
          <c:tx>
            <c:strRef>
              <c:f>'August 1 Wyr 2020'!$I$1</c:f>
              <c:strCache>
                <c:ptCount val="1"/>
                <c:pt idx="0">
                  <c:v>Hydro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70C0"/>
              </a:solidFill>
            </a:ln>
            <a:effectLst/>
          </c:spPr>
          <c:val>
            <c:numRef>
              <c:f>'August 1 Wyr 2020'!$I$2:$I$73</c:f>
              <c:numCache>
                <c:formatCode>General</c:formatCode>
                <c:ptCount val="72"/>
                <c:pt idx="0">
                  <c:v>6178</c:v>
                </c:pt>
                <c:pt idx="1">
                  <c:v>6178</c:v>
                </c:pt>
                <c:pt idx="2">
                  <c:v>6178</c:v>
                </c:pt>
                <c:pt idx="3">
                  <c:v>6178</c:v>
                </c:pt>
                <c:pt idx="4">
                  <c:v>6178</c:v>
                </c:pt>
                <c:pt idx="5">
                  <c:v>6178</c:v>
                </c:pt>
                <c:pt idx="6">
                  <c:v>6735</c:v>
                </c:pt>
                <c:pt idx="7">
                  <c:v>7593</c:v>
                </c:pt>
                <c:pt idx="8">
                  <c:v>9915</c:v>
                </c:pt>
                <c:pt idx="9">
                  <c:v>12290</c:v>
                </c:pt>
                <c:pt idx="10">
                  <c:v>13263</c:v>
                </c:pt>
                <c:pt idx="11">
                  <c:v>13776</c:v>
                </c:pt>
                <c:pt idx="12">
                  <c:v>13999</c:v>
                </c:pt>
                <c:pt idx="13">
                  <c:v>14095</c:v>
                </c:pt>
                <c:pt idx="14">
                  <c:v>14211</c:v>
                </c:pt>
                <c:pt idx="15">
                  <c:v>14470</c:v>
                </c:pt>
                <c:pt idx="16">
                  <c:v>14544</c:v>
                </c:pt>
                <c:pt idx="17">
                  <c:v>15922</c:v>
                </c:pt>
                <c:pt idx="18">
                  <c:v>15775</c:v>
                </c:pt>
                <c:pt idx="19">
                  <c:v>15709</c:v>
                </c:pt>
                <c:pt idx="20">
                  <c:v>14378</c:v>
                </c:pt>
                <c:pt idx="21">
                  <c:v>13567</c:v>
                </c:pt>
                <c:pt idx="22">
                  <c:v>11131</c:v>
                </c:pt>
                <c:pt idx="23">
                  <c:v>9363</c:v>
                </c:pt>
                <c:pt idx="24">
                  <c:v>7137</c:v>
                </c:pt>
                <c:pt idx="25">
                  <c:v>7137</c:v>
                </c:pt>
                <c:pt idx="26">
                  <c:v>7137</c:v>
                </c:pt>
                <c:pt idx="27">
                  <c:v>7137</c:v>
                </c:pt>
                <c:pt idx="28">
                  <c:v>7323</c:v>
                </c:pt>
                <c:pt idx="29">
                  <c:v>7829</c:v>
                </c:pt>
                <c:pt idx="30">
                  <c:v>8525</c:v>
                </c:pt>
                <c:pt idx="31">
                  <c:v>10924</c:v>
                </c:pt>
                <c:pt idx="32">
                  <c:v>11269</c:v>
                </c:pt>
                <c:pt idx="33">
                  <c:v>11910</c:v>
                </c:pt>
                <c:pt idx="34">
                  <c:v>13167</c:v>
                </c:pt>
                <c:pt idx="35">
                  <c:v>13507</c:v>
                </c:pt>
                <c:pt idx="36">
                  <c:v>13982</c:v>
                </c:pt>
                <c:pt idx="37">
                  <c:v>14751</c:v>
                </c:pt>
                <c:pt idx="38">
                  <c:v>15624</c:v>
                </c:pt>
                <c:pt idx="39">
                  <c:v>16166</c:v>
                </c:pt>
                <c:pt idx="40">
                  <c:v>16736</c:v>
                </c:pt>
                <c:pt idx="41">
                  <c:v>17022</c:v>
                </c:pt>
                <c:pt idx="42">
                  <c:v>15987</c:v>
                </c:pt>
                <c:pt idx="43">
                  <c:v>14844</c:v>
                </c:pt>
                <c:pt idx="44">
                  <c:v>14476</c:v>
                </c:pt>
                <c:pt idx="45">
                  <c:v>14604</c:v>
                </c:pt>
                <c:pt idx="46">
                  <c:v>12798</c:v>
                </c:pt>
                <c:pt idx="47">
                  <c:v>10925</c:v>
                </c:pt>
                <c:pt idx="48">
                  <c:v>10464</c:v>
                </c:pt>
                <c:pt idx="49">
                  <c:v>9724</c:v>
                </c:pt>
                <c:pt idx="50">
                  <c:v>8404</c:v>
                </c:pt>
                <c:pt idx="51">
                  <c:v>7975</c:v>
                </c:pt>
                <c:pt idx="52">
                  <c:v>7244</c:v>
                </c:pt>
                <c:pt idx="53">
                  <c:v>7260</c:v>
                </c:pt>
                <c:pt idx="54">
                  <c:v>7606</c:v>
                </c:pt>
                <c:pt idx="55">
                  <c:v>6772</c:v>
                </c:pt>
                <c:pt idx="56">
                  <c:v>6772</c:v>
                </c:pt>
                <c:pt idx="57">
                  <c:v>10106</c:v>
                </c:pt>
                <c:pt idx="58">
                  <c:v>11196</c:v>
                </c:pt>
                <c:pt idx="59">
                  <c:v>11700</c:v>
                </c:pt>
                <c:pt idx="60">
                  <c:v>12016</c:v>
                </c:pt>
                <c:pt idx="61">
                  <c:v>13401</c:v>
                </c:pt>
                <c:pt idx="62">
                  <c:v>13538</c:v>
                </c:pt>
                <c:pt idx="63">
                  <c:v>13013</c:v>
                </c:pt>
                <c:pt idx="64">
                  <c:v>12883</c:v>
                </c:pt>
                <c:pt idx="65">
                  <c:v>15140</c:v>
                </c:pt>
                <c:pt idx="66">
                  <c:v>13937</c:v>
                </c:pt>
                <c:pt idx="67">
                  <c:v>11893</c:v>
                </c:pt>
                <c:pt idx="68">
                  <c:v>11511</c:v>
                </c:pt>
                <c:pt idx="69">
                  <c:v>10573</c:v>
                </c:pt>
                <c:pt idx="70">
                  <c:v>8329</c:v>
                </c:pt>
                <c:pt idx="71">
                  <c:v>6772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2C-410D-B112-3EA0A69A9F2A}"/>
            </c:ext>
          </c:extLst>
        </c:ser>
        <c:ser>
          <c:idx val="0"/>
          <c:order val="3"/>
          <c:tx>
            <c:strRef>
              <c:f>'August 1 Wyr 2020'!$H$1</c:f>
              <c:strCache>
                <c:ptCount val="1"/>
                <c:pt idx="0">
                  <c:v>Purch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7030A0"/>
              </a:solidFill>
            </a:ln>
            <a:effectLst/>
          </c:spPr>
          <c:val>
            <c:numRef>
              <c:f>'August 1 Wyr 2020'!$H$2:$H$73</c:f>
              <c:numCache>
                <c:formatCode>General</c:formatCode>
                <c:ptCount val="7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1250</c:v>
                </c:pt>
                <c:pt idx="33">
                  <c:v>1250</c:v>
                </c:pt>
                <c:pt idx="34">
                  <c:v>1250</c:v>
                </c:pt>
                <c:pt idx="35">
                  <c:v>1250</c:v>
                </c:pt>
                <c:pt idx="36">
                  <c:v>1250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860</c:v>
                </c:pt>
                <c:pt idx="57">
                  <c:v>1250</c:v>
                </c:pt>
                <c:pt idx="58">
                  <c:v>1250</c:v>
                </c:pt>
                <c:pt idx="59">
                  <c:v>1250</c:v>
                </c:pt>
                <c:pt idx="60">
                  <c:v>1250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D2C-410D-B112-3EA0A69A9F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9498576"/>
        <c:axId val="409502840"/>
      </c:areaChart>
      <c:lineChart>
        <c:grouping val="standard"/>
        <c:varyColors val="0"/>
        <c:ser>
          <c:idx val="1"/>
          <c:order val="4"/>
          <c:tx>
            <c:strRef>
              <c:f>'August 1 Wyr 2020'!$E$1</c:f>
              <c:strCache>
                <c:ptCount val="1"/>
                <c:pt idx="0">
                  <c:v>Load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val>
            <c:numRef>
              <c:f>'August 1 Wyr 2020'!$E$2:$E$73</c:f>
              <c:numCache>
                <c:formatCode>General</c:formatCode>
                <c:ptCount val="72"/>
                <c:pt idx="0">
                  <c:v>20460</c:v>
                </c:pt>
                <c:pt idx="1">
                  <c:v>19504</c:v>
                </c:pt>
                <c:pt idx="2">
                  <c:v>18895</c:v>
                </c:pt>
                <c:pt idx="3">
                  <c:v>18845</c:v>
                </c:pt>
                <c:pt idx="4">
                  <c:v>19422</c:v>
                </c:pt>
                <c:pt idx="5">
                  <c:v>20730</c:v>
                </c:pt>
                <c:pt idx="6">
                  <c:v>22481</c:v>
                </c:pt>
                <c:pt idx="7">
                  <c:v>23993</c:v>
                </c:pt>
                <c:pt idx="8">
                  <c:v>25036</c:v>
                </c:pt>
                <c:pt idx="9">
                  <c:v>25965</c:v>
                </c:pt>
                <c:pt idx="10">
                  <c:v>26641</c:v>
                </c:pt>
                <c:pt idx="11">
                  <c:v>27355</c:v>
                </c:pt>
                <c:pt idx="12">
                  <c:v>27735</c:v>
                </c:pt>
                <c:pt idx="13">
                  <c:v>27935</c:v>
                </c:pt>
                <c:pt idx="14">
                  <c:v>28081</c:v>
                </c:pt>
                <c:pt idx="15">
                  <c:v>28132</c:v>
                </c:pt>
                <c:pt idx="16">
                  <c:v>28208</c:v>
                </c:pt>
                <c:pt idx="17">
                  <c:v>27668</c:v>
                </c:pt>
                <c:pt idx="18">
                  <c:v>26865</c:v>
                </c:pt>
                <c:pt idx="19">
                  <c:v>26476</c:v>
                </c:pt>
                <c:pt idx="20">
                  <c:v>26062</c:v>
                </c:pt>
                <c:pt idx="21">
                  <c:v>25213</c:v>
                </c:pt>
                <c:pt idx="22">
                  <c:v>23272</c:v>
                </c:pt>
                <c:pt idx="23">
                  <c:v>21304</c:v>
                </c:pt>
                <c:pt idx="24">
                  <c:v>21241</c:v>
                </c:pt>
                <c:pt idx="25">
                  <c:v>20130</c:v>
                </c:pt>
                <c:pt idx="26">
                  <c:v>19556</c:v>
                </c:pt>
                <c:pt idx="27">
                  <c:v>19449</c:v>
                </c:pt>
                <c:pt idx="28">
                  <c:v>19829</c:v>
                </c:pt>
                <c:pt idx="29">
                  <c:v>20911</c:v>
                </c:pt>
                <c:pt idx="30">
                  <c:v>22541</c:v>
                </c:pt>
                <c:pt idx="31">
                  <c:v>24297</c:v>
                </c:pt>
                <c:pt idx="32">
                  <c:v>25749</c:v>
                </c:pt>
                <c:pt idx="33">
                  <c:v>27047</c:v>
                </c:pt>
                <c:pt idx="34">
                  <c:v>27862</c:v>
                </c:pt>
                <c:pt idx="35">
                  <c:v>28654</c:v>
                </c:pt>
                <c:pt idx="36">
                  <c:v>29188</c:v>
                </c:pt>
                <c:pt idx="37">
                  <c:v>29652</c:v>
                </c:pt>
                <c:pt idx="38">
                  <c:v>30302</c:v>
                </c:pt>
                <c:pt idx="39">
                  <c:v>30286</c:v>
                </c:pt>
                <c:pt idx="40">
                  <c:v>30616</c:v>
                </c:pt>
                <c:pt idx="41">
                  <c:v>30192</c:v>
                </c:pt>
                <c:pt idx="42">
                  <c:v>29287</c:v>
                </c:pt>
                <c:pt idx="43">
                  <c:v>28301</c:v>
                </c:pt>
                <c:pt idx="44">
                  <c:v>27482</c:v>
                </c:pt>
                <c:pt idx="45">
                  <c:v>26625</c:v>
                </c:pt>
                <c:pt idx="46">
                  <c:v>24814</c:v>
                </c:pt>
                <c:pt idx="47">
                  <c:v>22783</c:v>
                </c:pt>
                <c:pt idx="48">
                  <c:v>20863</c:v>
                </c:pt>
                <c:pt idx="49">
                  <c:v>19895</c:v>
                </c:pt>
                <c:pt idx="50">
                  <c:v>19195</c:v>
                </c:pt>
                <c:pt idx="51">
                  <c:v>18789</c:v>
                </c:pt>
                <c:pt idx="52">
                  <c:v>18607</c:v>
                </c:pt>
                <c:pt idx="53">
                  <c:v>18634</c:v>
                </c:pt>
                <c:pt idx="54">
                  <c:v>19282</c:v>
                </c:pt>
                <c:pt idx="55">
                  <c:v>21111</c:v>
                </c:pt>
                <c:pt idx="56">
                  <c:v>23386</c:v>
                </c:pt>
                <c:pt idx="57">
                  <c:v>25168</c:v>
                </c:pt>
                <c:pt idx="58">
                  <c:v>26173</c:v>
                </c:pt>
                <c:pt idx="59">
                  <c:v>26838</c:v>
                </c:pt>
                <c:pt idx="60">
                  <c:v>27064</c:v>
                </c:pt>
                <c:pt idx="61">
                  <c:v>27248</c:v>
                </c:pt>
                <c:pt idx="62">
                  <c:v>27664</c:v>
                </c:pt>
                <c:pt idx="63">
                  <c:v>27791</c:v>
                </c:pt>
                <c:pt idx="64">
                  <c:v>28104</c:v>
                </c:pt>
                <c:pt idx="65">
                  <c:v>27918</c:v>
                </c:pt>
                <c:pt idx="66">
                  <c:v>27499</c:v>
                </c:pt>
                <c:pt idx="67">
                  <c:v>26979</c:v>
                </c:pt>
                <c:pt idx="68">
                  <c:v>26534</c:v>
                </c:pt>
                <c:pt idx="69">
                  <c:v>25587</c:v>
                </c:pt>
                <c:pt idx="70">
                  <c:v>23904</c:v>
                </c:pt>
                <c:pt idx="71">
                  <c:v>22108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D2C-410D-B112-3EA0A69A9F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9498576"/>
        <c:axId val="409502840"/>
      </c:lineChart>
      <c:catAx>
        <c:axId val="40949857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502840"/>
        <c:crosses val="autoZero"/>
        <c:auto val="1"/>
        <c:lblAlgn val="ctr"/>
        <c:lblOffset val="100"/>
        <c:noMultiLvlLbl val="0"/>
      </c:catAx>
      <c:valAx>
        <c:axId val="409502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Megawatts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498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0.6978</cdr:x>
      <cdr:y>0.28878</cdr:y>
    </cdr:from>
    <cdr:to>
      <cdr:x>0.73453</cdr:x>
      <cdr:y>0.35883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A3F4AF0E-6087-466C-BCD6-48E350942B83}"/>
            </a:ext>
          </a:extLst>
        </cdr:cNvPr>
        <cdr:cNvCxnSpPr/>
      </cdr:nvCxnSpPr>
      <cdr:spPr>
        <a:xfrm xmlns:a="http://schemas.openxmlformats.org/drawingml/2006/main" flipH="1">
          <a:off x="5549900" y="1282700"/>
          <a:ext cx="292100" cy="311150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rgbClr val="FF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0.43912</cdr:x>
      <cdr:y>0.29878</cdr:y>
    </cdr:from>
    <cdr:to>
      <cdr:x>0.4511</cdr:x>
      <cdr:y>0.41601</cdr:y>
    </cdr:to>
    <cdr:cxnSp macro="">
      <cdr:nvCxnSpPr>
        <cdr:cNvPr id="5" name="Straight Arrow Connector 4">
          <a:extLst xmlns:a="http://schemas.openxmlformats.org/drawingml/2006/main">
            <a:ext uri="{FF2B5EF4-FFF2-40B4-BE49-F238E27FC236}">
              <a16:creationId xmlns:a16="http://schemas.microsoft.com/office/drawing/2014/main" id="{3EC85591-32BF-443D-BA6B-0C4D49BCC170}"/>
            </a:ext>
          </a:extLst>
        </cdr:cNvPr>
        <cdr:cNvCxnSpPr/>
      </cdr:nvCxnSpPr>
      <cdr:spPr>
        <a:xfrm xmlns:a="http://schemas.openxmlformats.org/drawingml/2006/main">
          <a:off x="3492500" y="1327150"/>
          <a:ext cx="95250" cy="520700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rgbClr val="FF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0.35529</cdr:x>
      <cdr:y>0.23016</cdr:y>
    </cdr:from>
    <cdr:to>
      <cdr:x>0.51577</cdr:x>
      <cdr:y>0.28449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612CF810-9A65-4E15-9606-4B7B1E4C8ED1}"/>
            </a:ext>
          </a:extLst>
        </cdr:cNvPr>
        <cdr:cNvSpPr txBox="1"/>
      </cdr:nvSpPr>
      <cdr:spPr>
        <a:xfrm xmlns:a="http://schemas.openxmlformats.org/drawingml/2006/main">
          <a:off x="2825750" y="1022350"/>
          <a:ext cx="1276350" cy="2413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1400" b="1">
              <a:solidFill>
                <a:srgbClr val="FF0000"/>
              </a:solidFill>
            </a:rPr>
            <a:t>Curtailment</a:t>
          </a:r>
        </a:p>
      </cdr:txBody>
    </cdr:sp>
  </cdr:relSizeAnchor>
  <cdr:relSizeAnchor xmlns:cdr="http://schemas.openxmlformats.org/drawingml/2006/chartDrawing">
    <cdr:from>
      <cdr:x>0.68343</cdr:x>
      <cdr:y>0.22731</cdr:y>
    </cdr:from>
    <cdr:to>
      <cdr:x>0.84391</cdr:x>
      <cdr:y>0.28163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74D3753D-666B-4717-B2F3-BF3CEA8D9390}"/>
            </a:ext>
          </a:extLst>
        </cdr:cNvPr>
        <cdr:cNvSpPr txBox="1"/>
      </cdr:nvSpPr>
      <cdr:spPr>
        <a:xfrm xmlns:a="http://schemas.openxmlformats.org/drawingml/2006/main">
          <a:off x="5435600" y="1009650"/>
          <a:ext cx="1276350" cy="2413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>
              <a:solidFill>
                <a:srgbClr val="FF0000"/>
              </a:solidFill>
            </a:rPr>
            <a:t>Curtailment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A84EA38-4798-4A87-875B-03623B9664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B850DD-E09B-487F-B360-9E3DFD032E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53063-31EF-47FD-9996-E93D007F51CB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D6AC49-FA45-47B8-B3CC-A816E53629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6CEE50-364E-4B91-906C-48DD6B3960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0A6ABD-EEEE-4D9A-8917-D5DEDAE12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162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04B61-4F26-4F43-BF10-AB269FE8E535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7FB517-BE61-49D1-96AC-C58C99BF3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44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44754C9-BC43-7B42-A9ED-0C359213595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0E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11" y="769522"/>
            <a:ext cx="10515600" cy="269389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11" y="3529588"/>
            <a:ext cx="10515600" cy="119082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41BC00A-6857-4BCB-BB57-F384FABB7594}"/>
              </a:ext>
            </a:extLst>
          </p:cNvPr>
          <p:cNvGrpSpPr/>
          <p:nvPr userDrawn="1"/>
        </p:nvGrpSpPr>
        <p:grpSpPr>
          <a:xfrm>
            <a:off x="973011" y="4797176"/>
            <a:ext cx="10245979" cy="1637830"/>
            <a:chOff x="1014984" y="4797176"/>
            <a:chExt cx="10245979" cy="163783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09B3F4D-E0F5-4ECE-BB0B-0428559C57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711" y="4797176"/>
              <a:ext cx="1542301" cy="156454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1D19801-3D24-4F26-8810-2BCB7A72A3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8662" y="5297605"/>
              <a:ext cx="1542301" cy="1137401"/>
            </a:xfrm>
            <a:prstGeom prst="rect">
              <a:avLst/>
            </a:prstGeom>
          </p:spPr>
        </p:pic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DEE2896D-84E9-45C4-9E5F-DCC6162BC59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14984" y="5784529"/>
              <a:ext cx="10245979" cy="0"/>
            </a:xfrm>
            <a:prstGeom prst="line">
              <a:avLst/>
            </a:prstGeom>
            <a:ln w="44450" cap="rnd"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45827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5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5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D6B7558-5A68-4814-8416-174DCA1EC0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32070" y="6419850"/>
            <a:ext cx="704849" cy="2712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CB029D6-5554-3449-9E92-4345D2269AB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A94A36D-B403-47A3-9940-827F2609DC5F}"/>
              </a:ext>
            </a:extLst>
          </p:cNvPr>
          <p:cNvGrpSpPr/>
          <p:nvPr userDrawn="1"/>
        </p:nvGrpSpPr>
        <p:grpSpPr>
          <a:xfrm>
            <a:off x="326756" y="5800730"/>
            <a:ext cx="11538488" cy="931208"/>
            <a:chOff x="268923" y="5800730"/>
            <a:chExt cx="11538488" cy="93120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9B4E59A-731D-4D59-8333-FC15305856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158" y="5800730"/>
              <a:ext cx="917968" cy="931208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D557C1B-DE8C-441C-8B05-7CD4B6D908D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68923" y="6350557"/>
              <a:ext cx="11538488" cy="0"/>
            </a:xfrm>
            <a:prstGeom prst="line">
              <a:avLst/>
            </a:prstGeom>
            <a:ln w="31750" cap="rnd"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AF9A713-AC80-4E7F-A61E-08A0DF6F48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7068" y="6024391"/>
              <a:ext cx="970343" cy="5436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4958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stel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6DBFAFB-B40F-8744-8591-E88EF61C4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5408" y="89453"/>
            <a:ext cx="11767931" cy="661946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4E26FB22-2924-1D40-BE54-2F7480899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2738719"/>
            <a:ext cx="9041019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67600AF-FCD7-DF42-AEC5-403E75306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563063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5422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stel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0B78311-CEA7-1D42-8078-B13F575AFF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5408" y="89453"/>
            <a:ext cx="11767931" cy="6619461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8E91BB55-23AF-5145-A3F1-59E6F3DCA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2738719"/>
            <a:ext cx="9041019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DE7DCA0E-06E5-5643-B0D6-1CF687FED8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563063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9077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stel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D971A8E-24AE-E04C-872F-FE54728627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5408" y="89453"/>
            <a:ext cx="11767931" cy="661946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073202D-62EB-1D49-8E88-B8433D573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2738719"/>
            <a:ext cx="9041019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1933D7B-F23F-7746-940D-06815AFF8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563063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3503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0" userDrawn="1">
          <p15:clr>
            <a:srgbClr val="FBAE40"/>
          </p15:clr>
        </p15:guide>
        <p15:guide id="2" pos="32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D4BE955-0042-F148-BEC0-753E11EA32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682" t="6259" r="11348" b="5344"/>
          <a:stretch/>
        </p:blipFill>
        <p:spPr>
          <a:xfrm>
            <a:off x="522515" y="380326"/>
            <a:ext cx="11162384" cy="60933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971A8E-24AE-E04C-872F-FE54728627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60000"/>
          </a:blip>
          <a:stretch>
            <a:fillRect/>
          </a:stretch>
        </p:blipFill>
        <p:spPr>
          <a:xfrm>
            <a:off x="205408" y="89453"/>
            <a:ext cx="11767931" cy="661946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2D6E104-FA30-EC47-9622-A562ED8E6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395687"/>
            <a:ext cx="9041019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477EE5C0-390D-844A-B085-252DA8AC9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28760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05309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0" userDrawn="1">
          <p15:clr>
            <a:srgbClr val="FBAE40"/>
          </p15:clr>
        </p15:guide>
        <p15:guide id="2" pos="320" userDrawn="1">
          <p15:clr>
            <a:srgbClr val="FBAE40"/>
          </p15:clr>
        </p15:guide>
        <p15:guide id="3" pos="7360" userDrawn="1">
          <p15:clr>
            <a:srgbClr val="FBAE40"/>
          </p15:clr>
        </p15:guide>
        <p15:guide id="4" orient="horz" pos="2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003ED5F-7C94-49B5-99E7-60E4FCC723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27777" y="6327649"/>
            <a:ext cx="7048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CB029D6-5554-3449-9E92-4345D2269AB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796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75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4437DAE-F364-D243-A41C-920BF4F453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32070" y="6419850"/>
            <a:ext cx="704849" cy="2712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CB029D6-5554-3449-9E92-4345D2269AB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179AB85-5BEA-4A38-9CB7-4A95CA2DE35F}"/>
              </a:ext>
            </a:extLst>
          </p:cNvPr>
          <p:cNvGrpSpPr/>
          <p:nvPr userDrawn="1"/>
        </p:nvGrpSpPr>
        <p:grpSpPr>
          <a:xfrm>
            <a:off x="326756" y="5800730"/>
            <a:ext cx="11538488" cy="931208"/>
            <a:chOff x="268923" y="5800730"/>
            <a:chExt cx="11538488" cy="93120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02F8EC9-EC09-4C6A-93D6-83184E7994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158" y="5800730"/>
              <a:ext cx="917968" cy="931208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D0DECDF-0A8E-4D61-8AF2-561A87AFFE8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68923" y="6350557"/>
              <a:ext cx="11538488" cy="0"/>
            </a:xfrm>
            <a:prstGeom prst="line">
              <a:avLst/>
            </a:prstGeom>
            <a:ln w="31750" cap="rnd"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127DE98-9184-47A2-B293-7E31CA8389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7068" y="6024391"/>
              <a:ext cx="970343" cy="5436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1729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7F9B9-36C0-4B57-A19A-97B17C502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F0F7773-B0BA-4412-8C20-24B8B2AC3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32070" y="6419850"/>
            <a:ext cx="704849" cy="2712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CB029D6-5554-3449-9E92-4345D2269AB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DA1AA28-ACC6-44EC-8AFE-9AE964051BF8}"/>
              </a:ext>
            </a:extLst>
          </p:cNvPr>
          <p:cNvGrpSpPr/>
          <p:nvPr userDrawn="1"/>
        </p:nvGrpSpPr>
        <p:grpSpPr>
          <a:xfrm>
            <a:off x="326756" y="5800730"/>
            <a:ext cx="11538488" cy="931208"/>
            <a:chOff x="268923" y="5800730"/>
            <a:chExt cx="11538488" cy="93120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BBF74E9-4E73-4BD2-984B-FE3C928A28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158" y="5800730"/>
              <a:ext cx="917968" cy="931208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4478DFF-D47C-4777-A202-3FE59116735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68923" y="6350557"/>
              <a:ext cx="11538488" cy="0"/>
            </a:xfrm>
            <a:prstGeom prst="line">
              <a:avLst/>
            </a:prstGeom>
            <a:ln w="31750" cap="rnd"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1D8BB26-70B8-419F-8CDB-DFE8E7B679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7068" y="6024391"/>
              <a:ext cx="970343" cy="5436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2657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407E4D0-944C-403C-906C-02DA839D6E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32070" y="6419850"/>
            <a:ext cx="704849" cy="2712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CB029D6-5554-3449-9E92-4345D2269AB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D1A0B21-6493-442E-B989-A85ED15F5C9B}"/>
              </a:ext>
            </a:extLst>
          </p:cNvPr>
          <p:cNvGrpSpPr/>
          <p:nvPr userDrawn="1"/>
        </p:nvGrpSpPr>
        <p:grpSpPr>
          <a:xfrm>
            <a:off x="326756" y="5800730"/>
            <a:ext cx="11538488" cy="931208"/>
            <a:chOff x="268923" y="5800730"/>
            <a:chExt cx="11538488" cy="93120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CF283A4-2994-4021-B073-A13097B9A9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158" y="5800730"/>
              <a:ext cx="917968" cy="931208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E7AD914-3DF7-485D-B145-115321B8AA5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68923" y="6350557"/>
              <a:ext cx="11538488" cy="0"/>
            </a:xfrm>
            <a:prstGeom prst="line">
              <a:avLst/>
            </a:prstGeom>
            <a:ln w="31750" cap="rnd"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92566D5-03BC-4100-A4BE-45A66F2B0A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7068" y="6024391"/>
              <a:ext cx="970343" cy="5436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3516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Logo withou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0D54617-E0E5-43BD-B529-618876B550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32070" y="6419850"/>
            <a:ext cx="704849" cy="2712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CB029D6-5554-3449-9E92-4345D2269AB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2F40C85-1653-438B-962C-1335BC9E1FC0}"/>
              </a:ext>
            </a:extLst>
          </p:cNvPr>
          <p:cNvGrpSpPr/>
          <p:nvPr userDrawn="1"/>
        </p:nvGrpSpPr>
        <p:grpSpPr>
          <a:xfrm>
            <a:off x="326756" y="5800730"/>
            <a:ext cx="11538488" cy="931208"/>
            <a:chOff x="268923" y="5800730"/>
            <a:chExt cx="11538488" cy="93120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F4A34C4-8CD1-4BD0-A19C-7D5000217A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158" y="5800730"/>
              <a:ext cx="917968" cy="931208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C397836-50DB-4D1E-9C70-85A9D8DDF3F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68923" y="6350557"/>
              <a:ext cx="11538488" cy="0"/>
            </a:xfrm>
            <a:prstGeom prst="line">
              <a:avLst/>
            </a:prstGeom>
            <a:ln w="31750" cap="rnd"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0C2BDB9-FE64-424B-ACC6-A45DB1817C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7068" y="6024391"/>
              <a:ext cx="970343" cy="5436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2284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3">
            <a:extLst>
              <a:ext uri="{FF2B5EF4-FFF2-40B4-BE49-F238E27FC236}">
                <a16:creationId xmlns:a16="http://schemas.microsoft.com/office/drawing/2014/main" id="{B69A4779-727F-E344-AF4D-040D5FE19E6C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01651" y="829295"/>
            <a:ext cx="11152467" cy="4692650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3A8E377-F342-456B-BB84-AE66F63A71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32070" y="6419850"/>
            <a:ext cx="704849" cy="2712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CB029D6-5554-3449-9E92-4345D2269AB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923395B-642D-43F6-8F56-B3653952A67F}"/>
              </a:ext>
            </a:extLst>
          </p:cNvPr>
          <p:cNvGrpSpPr/>
          <p:nvPr userDrawn="1"/>
        </p:nvGrpSpPr>
        <p:grpSpPr>
          <a:xfrm>
            <a:off x="326756" y="5800730"/>
            <a:ext cx="11538488" cy="931208"/>
            <a:chOff x="268923" y="5800730"/>
            <a:chExt cx="11538488" cy="93120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44D872B-5299-4870-93D7-4F0B238A54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158" y="5800730"/>
              <a:ext cx="917968" cy="931208"/>
            </a:xfrm>
            <a:prstGeom prst="rect">
              <a:avLst/>
            </a:prstGeom>
          </p:spPr>
        </p:pic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D0CCAB3-1939-4C69-A4F4-B0E47BF4382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68923" y="6350557"/>
              <a:ext cx="11538488" cy="0"/>
            </a:xfrm>
            <a:prstGeom prst="line">
              <a:avLst/>
            </a:prstGeom>
            <a:ln w="31750" cap="rnd"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E9F1D08-B729-4EFA-85B2-32A702518C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7068" y="6024391"/>
              <a:ext cx="970343" cy="5436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538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1E8E6-EAF2-433B-91B4-B59691DC1D2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97984" y="415925"/>
            <a:ext cx="10828867" cy="53990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4671C14-F649-4D3D-9BC9-2B29813E99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32070" y="6419850"/>
            <a:ext cx="704849" cy="2712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CB029D6-5554-3449-9E92-4345D2269AB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963ADAF-7980-4F95-9856-18D10BB04064}"/>
              </a:ext>
            </a:extLst>
          </p:cNvPr>
          <p:cNvGrpSpPr/>
          <p:nvPr userDrawn="1"/>
        </p:nvGrpSpPr>
        <p:grpSpPr>
          <a:xfrm>
            <a:off x="326756" y="5800730"/>
            <a:ext cx="11538488" cy="931208"/>
            <a:chOff x="268923" y="5800730"/>
            <a:chExt cx="11538488" cy="93120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FE967E0-23BB-4E29-9A0D-C2E95213BC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158" y="5800730"/>
              <a:ext cx="917968" cy="931208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E75AA6C-698D-4E27-AFD5-38B84C351CD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68923" y="6350557"/>
              <a:ext cx="11538488" cy="0"/>
            </a:xfrm>
            <a:prstGeom prst="line">
              <a:avLst/>
            </a:prstGeom>
            <a:ln w="31750" cap="rnd"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ED71267-F03E-4378-8ABA-9C33093ECC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7068" y="6024391"/>
              <a:ext cx="970343" cy="5436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073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6F6BE3E-C3A6-9E43-9A5C-83F6017FF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765" y="1048912"/>
            <a:ext cx="488725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hart Placeholder 3">
            <a:extLst>
              <a:ext uri="{FF2B5EF4-FFF2-40B4-BE49-F238E27FC236}">
                <a16:creationId xmlns:a16="http://schemas.microsoft.com/office/drawing/2014/main" id="{B3A203B9-092F-C04C-BD56-150CBC7812B5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928287" y="829295"/>
            <a:ext cx="5928783" cy="4692650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ECF9A4D-7C3E-48A6-AB1B-2B9D3C4385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32070" y="6419850"/>
            <a:ext cx="704849" cy="2712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CB029D6-5554-3449-9E92-4345D2269AB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BECE2C6-5FB8-4DB7-8FE5-3C7A47B147C3}"/>
              </a:ext>
            </a:extLst>
          </p:cNvPr>
          <p:cNvGrpSpPr/>
          <p:nvPr userDrawn="1"/>
        </p:nvGrpSpPr>
        <p:grpSpPr>
          <a:xfrm>
            <a:off x="326756" y="5800730"/>
            <a:ext cx="11538488" cy="931208"/>
            <a:chOff x="268923" y="5800730"/>
            <a:chExt cx="11538488" cy="93120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809BA06-1BBA-45B7-9426-962DA9EEDC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158" y="5800730"/>
              <a:ext cx="917968" cy="931208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F91CD4F-3921-47DE-B7F2-EDCE21395D8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68923" y="6350557"/>
              <a:ext cx="11538488" cy="0"/>
            </a:xfrm>
            <a:prstGeom prst="line">
              <a:avLst/>
            </a:prstGeom>
            <a:ln w="31750" cap="rnd"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EB8F16A-CFF5-4569-9DFB-045120785E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7068" y="6024391"/>
              <a:ext cx="970343" cy="5436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162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6F6BE3E-C3A6-9E43-9A5C-83F6017FF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5599" y="1048912"/>
            <a:ext cx="488725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hart Placeholder 3">
            <a:extLst>
              <a:ext uri="{FF2B5EF4-FFF2-40B4-BE49-F238E27FC236}">
                <a16:creationId xmlns:a16="http://schemas.microsoft.com/office/drawing/2014/main" id="{7FA7A964-76BC-2C4A-B4E4-515CFBEC6783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01651" y="829295"/>
            <a:ext cx="5928783" cy="4692650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E6F7748-CDE3-406C-93F7-2DABB4939C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32070" y="6419850"/>
            <a:ext cx="704849" cy="2712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CB029D6-5554-3449-9E92-4345D2269AB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0619B52-4CDF-4430-A40A-65EA7E22C867}"/>
              </a:ext>
            </a:extLst>
          </p:cNvPr>
          <p:cNvGrpSpPr/>
          <p:nvPr userDrawn="1"/>
        </p:nvGrpSpPr>
        <p:grpSpPr>
          <a:xfrm>
            <a:off x="326756" y="5800730"/>
            <a:ext cx="11538488" cy="931208"/>
            <a:chOff x="268923" y="5800730"/>
            <a:chExt cx="11538488" cy="93120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CA64BDF-0B96-47C9-9ED4-041552A05D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158" y="5800730"/>
              <a:ext cx="917968" cy="931208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FD513B3-7F10-4B0E-A35F-A2B8BB74766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68923" y="6350557"/>
              <a:ext cx="11538488" cy="0"/>
            </a:xfrm>
            <a:prstGeom prst="line">
              <a:avLst/>
            </a:prstGeom>
            <a:ln w="31750" cap="rnd"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50B34B0-910C-4D9B-8256-A8F370F56B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7068" y="6024391"/>
              <a:ext cx="970343" cy="5436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566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itle Placeholder 22">
            <a:extLst>
              <a:ext uri="{FF2B5EF4-FFF2-40B4-BE49-F238E27FC236}">
                <a16:creationId xmlns:a16="http://schemas.microsoft.com/office/drawing/2014/main" id="{770D2D7B-89AA-2342-9D15-8D0287FA8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73FD5139-A21E-7E40-8155-4F0B6CF47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27777" y="6327649"/>
            <a:ext cx="7048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CB029D6-5554-3449-9E92-4345D2269AB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190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7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C2C5FB-958D-4F44-BE84-627636764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010" y="313374"/>
            <a:ext cx="9743979" cy="232645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2021 Power Plan</a:t>
            </a:r>
            <a:br>
              <a:rPr lang="en-US" dirty="0"/>
            </a:br>
            <a:r>
              <a:rPr lang="en-US" dirty="0"/>
              <a:t>Resource Adequacy Assessment</a:t>
            </a:r>
            <a:br>
              <a:rPr lang="en-US" dirty="0"/>
            </a:br>
            <a:r>
              <a:rPr lang="en-US" dirty="0"/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3E98E3-A6A5-4726-8305-C38409288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97883" y="2997303"/>
            <a:ext cx="6396234" cy="244539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200" dirty="0">
                <a:latin typeface="+mn-lt"/>
              </a:rPr>
              <a:t>July 16, 2021</a:t>
            </a:r>
          </a:p>
          <a:p>
            <a:pPr algn="ctr"/>
            <a:r>
              <a:rPr lang="en-US" sz="2200" b="1" dirty="0">
                <a:latin typeface="+mn-lt"/>
              </a:rPr>
              <a:t>RAAC Steering Committee </a:t>
            </a:r>
          </a:p>
          <a:p>
            <a:pPr algn="ctr"/>
            <a:r>
              <a:rPr lang="en-US" sz="2200" dirty="0">
                <a:latin typeface="+mn-lt"/>
              </a:rPr>
              <a:t>9:00-12:00</a:t>
            </a:r>
          </a:p>
          <a:p>
            <a:pPr algn="ctr"/>
            <a:r>
              <a:rPr lang="en-US" sz="2200" dirty="0">
                <a:latin typeface="+mn-lt"/>
              </a:rPr>
              <a:t> </a:t>
            </a:r>
            <a:r>
              <a:rPr lang="en-US" sz="2200" b="1" dirty="0">
                <a:latin typeface="+mn-lt"/>
              </a:rPr>
              <a:t>SAAC/RAAC Technical Committees</a:t>
            </a:r>
          </a:p>
          <a:p>
            <a:pPr algn="ctr"/>
            <a:r>
              <a:rPr lang="en-US" sz="2200" dirty="0">
                <a:latin typeface="+mn-lt"/>
              </a:rPr>
              <a:t>1:00-4:00</a:t>
            </a:r>
          </a:p>
          <a:p>
            <a:pPr algn="ctr"/>
            <a:r>
              <a:rPr lang="en-US" sz="2200" dirty="0">
                <a:latin typeface="+mn-lt"/>
              </a:rPr>
              <a:t>John Fazio, John Ollis, Dan Hua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15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FE9C3-23FA-42CE-A79C-D569305C4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7"/>
            <a:ext cx="8106977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Observed Historical Data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7B659-EE73-49C7-83DD-7E247AC2C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9294" y="1933431"/>
            <a:ext cx="8513686" cy="4392551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From US Energy Information Administration (EIA)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Total hydro-generation data from the 4 states: Idaho, Montana, Oregon and Washington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20 years of </a:t>
            </a:r>
            <a:r>
              <a:rPr lang="en-US" i="1" dirty="0">
                <a:solidFill>
                  <a:schemeClr val="accent2"/>
                </a:solidFill>
              </a:rPr>
              <a:t>monthly averaged generations</a:t>
            </a:r>
            <a:r>
              <a:rPr lang="en-US" dirty="0">
                <a:solidFill>
                  <a:srgbClr val="0070C0"/>
                </a:solidFill>
              </a:rPr>
              <a:t> from 2001 to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C53E3-D707-4275-A602-893780F711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CB029D6-5554-3449-9E92-4345D2269AB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078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FE9C3-23FA-42CE-A79C-D569305C4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7"/>
            <a:ext cx="8106977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BPA White Book Data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7B659-EE73-49C7-83DD-7E247AC2C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0230" y="1784413"/>
            <a:ext cx="8389397" cy="4392551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For year 2019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Hydro-generation data calculated from the HYDSIM model using 80 years of historical streamflows, from 1929 to 2008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Resulting in 80 years of </a:t>
            </a:r>
            <a:r>
              <a:rPr lang="en-US" i="1" dirty="0">
                <a:solidFill>
                  <a:schemeClr val="accent2"/>
                </a:solidFill>
              </a:rPr>
              <a:t>monthly averaged </a:t>
            </a:r>
            <a:r>
              <a:rPr lang="en-US" dirty="0">
                <a:solidFill>
                  <a:srgbClr val="0070C0"/>
                </a:solidFill>
              </a:rPr>
              <a:t>generations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C53E3-D707-4275-A602-893780F711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CB029D6-5554-3449-9E92-4345D2269AB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482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FE9C3-23FA-42CE-A79C-D569305C4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8882" y="106466"/>
            <a:ext cx="8106977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Boxplot Comparison of Data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C53E3-D707-4275-A602-893780F711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CB029D6-5554-3449-9E92-4345D2269AB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052269-B5C7-4895-A410-1147EA905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65135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000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FE9C3-23FA-42CE-A79C-D569305C4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988" y="13640"/>
            <a:ext cx="8106977" cy="147881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Hydro-Generation Comparisons for Climate Scenario A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C53E3-D707-4275-A602-893780F711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CB029D6-5554-3449-9E92-4345D2269AB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7756496-DA90-4D67-9C8C-3019F5BE4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5796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649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FE9C3-23FA-42CE-A79C-D569305C4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1266" y="143449"/>
            <a:ext cx="8106977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Hydro-Generation Comparisons for Climate Scenario C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C53E3-D707-4275-A602-893780F711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CB029D6-5554-3449-9E92-4345D2269AB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B7D236E-2E36-42F0-A7BF-F677930342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7160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290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FE9C3-23FA-42CE-A79C-D569305C4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989" y="120003"/>
            <a:ext cx="8106977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Hydro-Generation Comparisons for Climate Scenario G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C53E3-D707-4275-A602-893780F711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CB029D6-5554-3449-9E92-4345D2269AB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2E64BC-31DE-4AC8-8699-B849C55BF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7160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35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FE9C3-23FA-42CE-A79C-D569305C4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989" y="46038"/>
            <a:ext cx="8106977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Hydro-Generation Comparisons for Ensemble Climate Scenarios A, C, G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C53E3-D707-4275-A602-893780F711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CB029D6-5554-3449-9E92-4345D2269AB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7E89EA-2327-4173-B2CD-C7D03C4CD4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7160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800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24CA0-68F5-471F-895A-8BA438186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42711"/>
            <a:ext cx="10515600" cy="767106"/>
          </a:xfrm>
        </p:spPr>
        <p:txBody>
          <a:bodyPr>
            <a:normAutofit/>
          </a:bodyPr>
          <a:lstStyle/>
          <a:p>
            <a:r>
              <a:rPr lang="en-US" dirty="0"/>
              <a:t>PNW Resource Adequacy Assessment</a:t>
            </a:r>
            <a:endParaRPr lang="en-US" sz="3100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3555DB4-1922-40EF-9CCC-B5D2309DCB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2193113"/>
              </p:ext>
            </p:extLst>
          </p:nvPr>
        </p:nvGraphicFramePr>
        <p:xfrm>
          <a:off x="1708453" y="1262192"/>
          <a:ext cx="8775094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15587">
                  <a:extLst>
                    <a:ext uri="{9D8B030D-6E8A-4147-A177-3AD203B41FA5}">
                      <a16:colId xmlns:a16="http://schemas.microsoft.com/office/drawing/2014/main" val="4176820346"/>
                    </a:ext>
                  </a:extLst>
                </a:gridCol>
                <a:gridCol w="1359507">
                  <a:extLst>
                    <a:ext uri="{9D8B030D-6E8A-4147-A177-3AD203B41FA5}">
                      <a16:colId xmlns:a16="http://schemas.microsoft.com/office/drawing/2014/main" val="21909517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rgbClr val="FFFF00"/>
                          </a:solidFill>
                        </a:rPr>
                        <a:t>2025 Operating Year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FF00"/>
                          </a:solidFill>
                        </a:rPr>
                        <a:t>LOLP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2845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Reference case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126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Early coal retirement (N Valmy 2, Centralia 2, Colstrip 3 and 4)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0.6%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8943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High load (Council’s load forecasting model – about 5% higher loads)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N/A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2025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Classic GENESYS reference case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22.6%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043390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BE5F67-4F2F-4039-8C0F-76DE72464A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CB029D6-5554-3449-9E92-4345D2269AB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ABFAF70-153F-4246-A619-B094838E5054}"/>
              </a:ext>
            </a:extLst>
          </p:cNvPr>
          <p:cNvSpPr txBox="1">
            <a:spLocks/>
          </p:cNvSpPr>
          <p:nvPr/>
        </p:nvSpPr>
        <p:spPr>
          <a:xfrm>
            <a:off x="1708453" y="3368766"/>
            <a:ext cx="8775095" cy="2690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+mn-lt"/>
              </a:rPr>
              <a:t>Redeveloped GENESYS shows an adequate supply through 2025, even under an early coal retirement scenario</a:t>
            </a:r>
          </a:p>
          <a:p>
            <a:r>
              <a:rPr lang="en-US" sz="2000" dirty="0">
                <a:latin typeface="+mn-lt"/>
              </a:rPr>
              <a:t>Load/resource balance shows a surplus under critical hydro with no market supplies</a:t>
            </a:r>
          </a:p>
          <a:p>
            <a:r>
              <a:rPr lang="en-US" sz="2000" dirty="0">
                <a:latin typeface="+mn-lt"/>
              </a:rPr>
              <a:t>Classic GENESYS incorporates very conservative assumptions for market supply and hydro flexibility (i.e., sustained peaking estimates do not include all available storage)   </a:t>
            </a:r>
          </a:p>
        </p:txBody>
      </p:sp>
    </p:spTree>
    <p:extLst>
      <p:ext uri="{BB962C8B-B14F-4D97-AF65-F5344CB8AC3E}">
        <p14:creationId xmlns:p14="http://schemas.microsoft.com/office/powerpoint/2010/main" val="3399661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98264-01DF-422F-BE47-7DD2A8DD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5902"/>
            <a:ext cx="10515600" cy="841373"/>
          </a:xfrm>
        </p:spPr>
        <p:txBody>
          <a:bodyPr/>
          <a:lstStyle/>
          <a:p>
            <a:r>
              <a:rPr lang="en-US" dirty="0"/>
              <a:t>Key Differences: New vs. Classic GENESYS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3E2E9-F323-4577-B08D-F7F32682C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2452"/>
            <a:ext cx="10515600" cy="4985468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>
                <a:latin typeface="+mn-lt"/>
              </a:rPr>
              <a:t>Unit commitment</a:t>
            </a:r>
          </a:p>
          <a:p>
            <a:pPr lvl="1"/>
            <a:r>
              <a:rPr lang="en-US" dirty="0">
                <a:latin typeface="+mn-lt"/>
              </a:rPr>
              <a:t>Classic GENESYS essentially has no unit commitment, resources are always available </a:t>
            </a:r>
          </a:p>
          <a:p>
            <a:pPr lvl="1"/>
            <a:r>
              <a:rPr lang="en-US" dirty="0">
                <a:latin typeface="+mn-lt"/>
              </a:rPr>
              <a:t>New GENESYS commits resources based on forecasted prices </a:t>
            </a:r>
          </a:p>
          <a:p>
            <a:r>
              <a:rPr lang="en-US" u="sng" dirty="0">
                <a:latin typeface="+mn-lt"/>
              </a:rPr>
              <a:t>Market supply and price</a:t>
            </a:r>
          </a:p>
          <a:p>
            <a:pPr lvl="1"/>
            <a:r>
              <a:rPr lang="en-US" dirty="0">
                <a:latin typeface="+mn-lt"/>
              </a:rPr>
              <a:t>Classic GENESYS has a fixed high-price market supply </a:t>
            </a:r>
          </a:p>
          <a:p>
            <a:pPr lvl="1"/>
            <a:r>
              <a:rPr lang="en-US" dirty="0">
                <a:latin typeface="+mn-lt"/>
              </a:rPr>
              <a:t>New GENESYS dynamically assesses market supply and price  </a:t>
            </a:r>
          </a:p>
          <a:p>
            <a:pPr lvl="1"/>
            <a:r>
              <a:rPr lang="en-US" dirty="0">
                <a:latin typeface="+mn-lt"/>
              </a:rPr>
              <a:t>Even though both models have the same hourly import limit, new GENESYS generally imports over more hours (based on market price)</a:t>
            </a:r>
          </a:p>
          <a:p>
            <a:r>
              <a:rPr lang="en-US" u="sng" dirty="0">
                <a:latin typeface="+mn-lt"/>
              </a:rPr>
              <a:t>Hourly hydro generation and flexibility</a:t>
            </a:r>
          </a:p>
          <a:p>
            <a:pPr lvl="1"/>
            <a:r>
              <a:rPr lang="en-US" dirty="0">
                <a:latin typeface="+mn-lt"/>
              </a:rPr>
              <a:t>New GENESYS models more dams as reservoirs, optimizes use of storage and dispatches reserves (classic GENESYS does not) and thus, generally shows greater hydro generation </a:t>
            </a:r>
          </a:p>
          <a:p>
            <a:pPr lvl="1"/>
            <a:r>
              <a:rPr lang="en-US" dirty="0">
                <a:latin typeface="+mn-lt"/>
              </a:rPr>
              <a:t>A more detailed list of factors contributing to different hydro generation is shown later </a:t>
            </a:r>
          </a:p>
          <a:p>
            <a:r>
              <a:rPr lang="en-US" u="sng" dirty="0">
                <a:latin typeface="+mn-lt"/>
              </a:rPr>
              <a:t>Thermal forced outages</a:t>
            </a:r>
          </a:p>
          <a:p>
            <a:pPr lvl="1"/>
            <a:r>
              <a:rPr lang="en-US" dirty="0">
                <a:latin typeface="+mn-lt"/>
              </a:rPr>
              <a:t>New GENESYS uses a fixed FOR of 5.9%</a:t>
            </a:r>
          </a:p>
          <a:p>
            <a:pPr lvl="1"/>
            <a:r>
              <a:rPr lang="en-US" dirty="0">
                <a:latin typeface="+mn-lt"/>
              </a:rPr>
              <a:t>Classic GENESYS models forced outages stochastically (with a 5.9% mean)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C7C984-E4DE-4006-A7C6-304F4DD76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CB029D6-5554-3449-9E92-4345D2269AB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024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3C45B-30AD-4572-9D38-B63C2EE4E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7906"/>
            <a:ext cx="10515600" cy="841373"/>
          </a:xfrm>
        </p:spPr>
        <p:txBody>
          <a:bodyPr/>
          <a:lstStyle/>
          <a:p>
            <a:r>
              <a:rPr lang="en-US" dirty="0"/>
              <a:t>Modeling Market Supplies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37C24-A869-49E1-80BB-28BB42231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8843"/>
            <a:ext cx="10515600" cy="4903140"/>
          </a:xfrm>
        </p:spPr>
        <p:txBody>
          <a:bodyPr>
            <a:normAutofit lnSpcReduction="10000"/>
          </a:bodyPr>
          <a:lstStyle/>
          <a:p>
            <a:r>
              <a:rPr lang="en-US" sz="2200" dirty="0">
                <a:latin typeface="+mn-lt"/>
              </a:rPr>
              <a:t>Data are not available to model regions outside the PNW stochastically.</a:t>
            </a:r>
          </a:p>
          <a:p>
            <a:r>
              <a:rPr lang="en-US" sz="2200" dirty="0">
                <a:latin typeface="+mn-lt"/>
              </a:rPr>
              <a:t>On an expected basis, market supply generally exceeds intertie capacity, except during critical periods of the day (e.g., evening ramp in California). </a:t>
            </a:r>
          </a:p>
          <a:p>
            <a:r>
              <a:rPr lang="en-US" sz="2200" dirty="0">
                <a:latin typeface="+mn-lt"/>
              </a:rPr>
              <a:t>However, it would be incorrect to assume expected market supply for adequacy studies. This is somewhat akin to assuming average river flow. </a:t>
            </a:r>
          </a:p>
          <a:p>
            <a:r>
              <a:rPr lang="en-US" sz="2200" dirty="0">
                <a:latin typeface="+mn-lt"/>
              </a:rPr>
              <a:t>In lieu of stochastic analyses, a net import limit is applied, which represents available market supply during critical conditions.  </a:t>
            </a:r>
          </a:p>
          <a:p>
            <a:r>
              <a:rPr lang="en-US" sz="2200" dirty="0">
                <a:latin typeface="+mn-lt"/>
              </a:rPr>
              <a:t>This may be a reasonable assumption for adequacy studies but may skew results for economic studies (i.e., limiting a potentially cheap supply of energy could bias results toward higher overall cost).</a:t>
            </a:r>
          </a:p>
          <a:p>
            <a:r>
              <a:rPr lang="en-US" sz="2200" dirty="0">
                <a:latin typeface="+mn-lt"/>
              </a:rPr>
              <a:t>For a low market supply sensitivity study, simply reducing the net import limit can be problematic because flow-through generation (e.g., California to and from British Columbia) would be affected, likely resulting in unrealistic simulated operations.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06416A-BEA1-48D6-9FC7-D87C12A3A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CB029D6-5554-3449-9E92-4345D2269AB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19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747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BD6EF-DBF8-4D23-A2D5-458FB5625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84F4F-F677-4E7F-8103-752F3A2577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RAAC Steering Committee (9:00 to 12:00)</a:t>
            </a:r>
          </a:p>
          <a:p>
            <a:pPr lvl="1"/>
            <a:r>
              <a:rPr lang="en-US" dirty="0"/>
              <a:t>PNW resources and loads </a:t>
            </a:r>
          </a:p>
          <a:p>
            <a:pPr lvl="1"/>
            <a:r>
              <a:rPr lang="en-US" dirty="0"/>
              <a:t>Addressing stakeholder concerns about the redeveloped GENESYS </a:t>
            </a:r>
          </a:p>
          <a:p>
            <a:pPr lvl="1"/>
            <a:r>
              <a:rPr lang="en-US" dirty="0"/>
              <a:t>Resource adequacy assessment</a:t>
            </a:r>
          </a:p>
          <a:p>
            <a:pPr lvl="1"/>
            <a:r>
              <a:rPr lang="en-US" dirty="0"/>
              <a:t>Next steps   </a:t>
            </a:r>
          </a:p>
          <a:p>
            <a:pPr lvl="1"/>
            <a:endParaRPr lang="en-US" dirty="0"/>
          </a:p>
          <a:p>
            <a:r>
              <a:rPr lang="en-US" dirty="0"/>
              <a:t>SAAC/RAAC Technical Committees (1:00 to 4:00)</a:t>
            </a:r>
          </a:p>
          <a:p>
            <a:pPr lvl="1"/>
            <a:r>
              <a:rPr lang="en-US" dirty="0"/>
              <a:t>More detailed review and discussion of simulated operations   </a:t>
            </a:r>
          </a:p>
          <a:p>
            <a:pPr lvl="1"/>
            <a:r>
              <a:rPr lang="en-US" dirty="0"/>
              <a:t>Q and A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4281E0-798E-4894-8FE2-EEDC492FC5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CB029D6-5554-3449-9E92-4345D2269AB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970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E1FA7-53A9-49DA-AA94-DC4998CCB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1063177" cy="875278"/>
          </a:xfrm>
        </p:spPr>
        <p:txBody>
          <a:bodyPr/>
          <a:lstStyle/>
          <a:p>
            <a:r>
              <a:rPr lang="en-US" dirty="0"/>
              <a:t>Market Assumptions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3420FEE-41E6-4C62-8658-938A0274CD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5405791"/>
              </p:ext>
            </p:extLst>
          </p:nvPr>
        </p:nvGraphicFramePr>
        <p:xfrm>
          <a:off x="620233" y="1647973"/>
          <a:ext cx="10951533" cy="3337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67955">
                  <a:extLst>
                    <a:ext uri="{9D8B030D-6E8A-4147-A177-3AD203B41FA5}">
                      <a16:colId xmlns:a16="http://schemas.microsoft.com/office/drawing/2014/main" val="396441591"/>
                    </a:ext>
                  </a:extLst>
                </a:gridCol>
                <a:gridCol w="3315694">
                  <a:extLst>
                    <a:ext uri="{9D8B030D-6E8A-4147-A177-3AD203B41FA5}">
                      <a16:colId xmlns:a16="http://schemas.microsoft.com/office/drawing/2014/main" val="2701742511"/>
                    </a:ext>
                  </a:extLst>
                </a:gridCol>
                <a:gridCol w="4367884">
                  <a:extLst>
                    <a:ext uri="{9D8B030D-6E8A-4147-A177-3AD203B41FA5}">
                      <a16:colId xmlns:a16="http://schemas.microsoft.com/office/drawing/2014/main" val="42362756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FFFF00"/>
                          </a:solidFill>
                        </a:rPr>
                        <a:t>Resource 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FF00"/>
                          </a:solidFill>
                        </a:rPr>
                        <a:t>Classic GENESYS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FF00"/>
                          </a:solidFill>
                        </a:rPr>
                        <a:t>Redeveloped GENESYS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01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Winter SW spot market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2,500 MW any hour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2,500 MW net, any hour price dependent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3823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Winter SW purchase ahead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3,000 MW 8 hours (10pm to 6am)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2,500 MW net, any hour price dependent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282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Winter IPP availability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2,400 MW 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2,400 MW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313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Total winter hourly max import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3,400 MW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2,500 MW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2086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/>
                        <a:t>Summer SW spot market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1,250 MW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5 hours (9am to 2pm)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1,250 MW net,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any hour price dependent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105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Summer SW purchase ahead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None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1,250 MW net, any hour price dependent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5233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Total summer hourly max import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1,250 MW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1,250 MW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6852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/>
                        <a:t>Summer IPP availability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2,400 MW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10 hours (8am to 6pm)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2,400 MW,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any hour price dependent 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36371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D42284-096E-4D17-A51E-2DE4E9415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DBD78C-FC3F-4F9C-8F3F-B5727820889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501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6991F-8AFB-4C7E-BD7F-161F86124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9" y="253808"/>
            <a:ext cx="11759979" cy="1209938"/>
          </a:xfrm>
        </p:spPr>
        <p:txBody>
          <a:bodyPr>
            <a:normAutofit/>
          </a:bodyPr>
          <a:lstStyle/>
          <a:p>
            <a:r>
              <a:rPr lang="en-US" sz="3600" dirty="0"/>
              <a:t>New GENESYS Distribution of Number of Import Hours by Percentile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F745B4-52C2-4F8D-8BFA-E8F4DA1E25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CB029D6-5554-3449-9E92-4345D2269AB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21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66115D7-B6E6-4570-BA63-E34982A575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441027"/>
              </p:ext>
            </p:extLst>
          </p:nvPr>
        </p:nvGraphicFramePr>
        <p:xfrm>
          <a:off x="738075" y="1623238"/>
          <a:ext cx="10715849" cy="3771016"/>
        </p:xfrm>
        <a:graphic>
          <a:graphicData uri="http://schemas.openxmlformats.org/drawingml/2006/table">
            <a:tbl>
              <a:tblPr/>
              <a:tblGrid>
                <a:gridCol w="727253">
                  <a:extLst>
                    <a:ext uri="{9D8B030D-6E8A-4147-A177-3AD203B41FA5}">
                      <a16:colId xmlns:a16="http://schemas.microsoft.com/office/drawing/2014/main" val="1557725074"/>
                    </a:ext>
                  </a:extLst>
                </a:gridCol>
                <a:gridCol w="727253">
                  <a:extLst>
                    <a:ext uri="{9D8B030D-6E8A-4147-A177-3AD203B41FA5}">
                      <a16:colId xmlns:a16="http://schemas.microsoft.com/office/drawing/2014/main" val="2445285226"/>
                    </a:ext>
                  </a:extLst>
                </a:gridCol>
                <a:gridCol w="712411">
                  <a:extLst>
                    <a:ext uri="{9D8B030D-6E8A-4147-A177-3AD203B41FA5}">
                      <a16:colId xmlns:a16="http://schemas.microsoft.com/office/drawing/2014/main" val="3313626324"/>
                    </a:ext>
                  </a:extLst>
                </a:gridCol>
                <a:gridCol w="712411">
                  <a:extLst>
                    <a:ext uri="{9D8B030D-6E8A-4147-A177-3AD203B41FA5}">
                      <a16:colId xmlns:a16="http://schemas.microsoft.com/office/drawing/2014/main" val="310063884"/>
                    </a:ext>
                  </a:extLst>
                </a:gridCol>
                <a:gridCol w="712411">
                  <a:extLst>
                    <a:ext uri="{9D8B030D-6E8A-4147-A177-3AD203B41FA5}">
                      <a16:colId xmlns:a16="http://schemas.microsoft.com/office/drawing/2014/main" val="5169693"/>
                    </a:ext>
                  </a:extLst>
                </a:gridCol>
                <a:gridCol w="712411">
                  <a:extLst>
                    <a:ext uri="{9D8B030D-6E8A-4147-A177-3AD203B41FA5}">
                      <a16:colId xmlns:a16="http://schemas.microsoft.com/office/drawing/2014/main" val="3255583156"/>
                    </a:ext>
                  </a:extLst>
                </a:gridCol>
                <a:gridCol w="712411">
                  <a:extLst>
                    <a:ext uri="{9D8B030D-6E8A-4147-A177-3AD203B41FA5}">
                      <a16:colId xmlns:a16="http://schemas.microsoft.com/office/drawing/2014/main" val="3305643163"/>
                    </a:ext>
                  </a:extLst>
                </a:gridCol>
                <a:gridCol w="712411">
                  <a:extLst>
                    <a:ext uri="{9D8B030D-6E8A-4147-A177-3AD203B41FA5}">
                      <a16:colId xmlns:a16="http://schemas.microsoft.com/office/drawing/2014/main" val="3092961658"/>
                    </a:ext>
                  </a:extLst>
                </a:gridCol>
                <a:gridCol w="712411">
                  <a:extLst>
                    <a:ext uri="{9D8B030D-6E8A-4147-A177-3AD203B41FA5}">
                      <a16:colId xmlns:a16="http://schemas.microsoft.com/office/drawing/2014/main" val="651659684"/>
                    </a:ext>
                  </a:extLst>
                </a:gridCol>
                <a:gridCol w="712411">
                  <a:extLst>
                    <a:ext uri="{9D8B030D-6E8A-4147-A177-3AD203B41FA5}">
                      <a16:colId xmlns:a16="http://schemas.microsoft.com/office/drawing/2014/main" val="3272203877"/>
                    </a:ext>
                  </a:extLst>
                </a:gridCol>
                <a:gridCol w="712411">
                  <a:extLst>
                    <a:ext uri="{9D8B030D-6E8A-4147-A177-3AD203B41FA5}">
                      <a16:colId xmlns:a16="http://schemas.microsoft.com/office/drawing/2014/main" val="2215606984"/>
                    </a:ext>
                  </a:extLst>
                </a:gridCol>
                <a:gridCol w="712411">
                  <a:extLst>
                    <a:ext uri="{9D8B030D-6E8A-4147-A177-3AD203B41FA5}">
                      <a16:colId xmlns:a16="http://schemas.microsoft.com/office/drawing/2014/main" val="2086154820"/>
                    </a:ext>
                  </a:extLst>
                </a:gridCol>
                <a:gridCol w="712411">
                  <a:extLst>
                    <a:ext uri="{9D8B030D-6E8A-4147-A177-3AD203B41FA5}">
                      <a16:colId xmlns:a16="http://schemas.microsoft.com/office/drawing/2014/main" val="2647798101"/>
                    </a:ext>
                  </a:extLst>
                </a:gridCol>
                <a:gridCol w="712411">
                  <a:extLst>
                    <a:ext uri="{9D8B030D-6E8A-4147-A177-3AD203B41FA5}">
                      <a16:colId xmlns:a16="http://schemas.microsoft.com/office/drawing/2014/main" val="4277364127"/>
                    </a:ext>
                  </a:extLst>
                </a:gridCol>
                <a:gridCol w="712411">
                  <a:extLst>
                    <a:ext uri="{9D8B030D-6E8A-4147-A177-3AD203B41FA5}">
                      <a16:colId xmlns:a16="http://schemas.microsoft.com/office/drawing/2014/main" val="625564408"/>
                    </a:ext>
                  </a:extLst>
                </a:gridCol>
              </a:tblGrid>
              <a:tr h="3113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Year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Month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479884"/>
                  </a:ext>
                </a:extLst>
              </a:tr>
              <a:tr h="2883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Oct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0097328"/>
                  </a:ext>
                </a:extLst>
              </a:tr>
              <a:tr h="2883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4303713"/>
                  </a:ext>
                </a:extLst>
              </a:tr>
              <a:tr h="2883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8792667"/>
                  </a:ext>
                </a:extLst>
              </a:tr>
              <a:tr h="2883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Jan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0740921"/>
                  </a:ext>
                </a:extLst>
              </a:tr>
              <a:tr h="2883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Feb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6750795"/>
                  </a:ext>
                </a:extLst>
              </a:tr>
              <a:tr h="2883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3107246"/>
                  </a:ext>
                </a:extLst>
              </a:tr>
              <a:tr h="2883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Apr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0702775"/>
                  </a:ext>
                </a:extLst>
              </a:tr>
              <a:tr h="2883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5374571"/>
                  </a:ext>
                </a:extLst>
              </a:tr>
              <a:tr h="2883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5277094"/>
                  </a:ext>
                </a:extLst>
              </a:tr>
              <a:tr h="2883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Jul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28908"/>
                  </a:ext>
                </a:extLst>
              </a:tr>
              <a:tr h="2883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Aug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9092639"/>
                  </a:ext>
                </a:extLst>
              </a:tr>
              <a:tr h="2883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4013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70232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15C9B6F-0A9F-44A5-AA48-025C1575E7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2881568"/>
              </p:ext>
            </p:extLst>
          </p:nvPr>
        </p:nvGraphicFramePr>
        <p:xfrm>
          <a:off x="838200" y="326003"/>
          <a:ext cx="10515600" cy="5474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68E7DD-DF0E-4A40-85CC-AE46E309C1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CB029D6-5554-3449-9E92-4345D2269AB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17B6000-4A7F-4B8E-B5AF-1F82799A4F55}"/>
              </a:ext>
            </a:extLst>
          </p:cNvPr>
          <p:cNvSpPr/>
          <p:nvPr/>
        </p:nvSpPr>
        <p:spPr>
          <a:xfrm>
            <a:off x="9072438" y="787179"/>
            <a:ext cx="1900362" cy="43493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2364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24CA0-68F5-471F-895A-8BA438186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739" y="211960"/>
            <a:ext cx="11672515" cy="749578"/>
          </a:xfrm>
        </p:spPr>
        <p:txBody>
          <a:bodyPr>
            <a:normAutofit/>
          </a:bodyPr>
          <a:lstStyle/>
          <a:p>
            <a:r>
              <a:rPr lang="en-US" sz="3600" dirty="0"/>
              <a:t>Effect of import hours in the classic GENESYS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3555DB4-1922-40EF-9CCC-B5D2309DCB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2669595"/>
              </p:ext>
            </p:extLst>
          </p:nvPr>
        </p:nvGraphicFramePr>
        <p:xfrm>
          <a:off x="1028695" y="1100774"/>
          <a:ext cx="8937109" cy="172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39617">
                  <a:extLst>
                    <a:ext uri="{9D8B030D-6E8A-4147-A177-3AD203B41FA5}">
                      <a16:colId xmlns:a16="http://schemas.microsoft.com/office/drawing/2014/main" val="4176820346"/>
                    </a:ext>
                  </a:extLst>
                </a:gridCol>
                <a:gridCol w="1197492">
                  <a:extLst>
                    <a:ext uri="{9D8B030D-6E8A-4147-A177-3AD203B41FA5}">
                      <a16:colId xmlns:a16="http://schemas.microsoft.com/office/drawing/2014/main" val="21909517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rgbClr val="FFFF00"/>
                          </a:solidFill>
                        </a:rPr>
                        <a:t>Annual LOLP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FF00"/>
                          </a:solidFill>
                        </a:rPr>
                        <a:t>2025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2845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Redeveloped GENESYS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12680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2837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Classic GENESYS with 5 hours summer market and 1,000 MW hydro flex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22.6%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1095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Classic with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18 hours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summer market </a:t>
                      </a:r>
                      <a:r>
                        <a:rPr lang="en-US" dirty="0"/>
                        <a:t>and 1,000 MW hydro flex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7.6%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57352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BE5F67-4F2F-4039-8C0F-76DE72464A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CB029D6-5554-3449-9E92-4345D2269AB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23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F44FBD-5ABB-491E-AF50-B59266B88215}"/>
              </a:ext>
            </a:extLst>
          </p:cNvPr>
          <p:cNvSpPr txBox="1"/>
          <p:nvPr/>
        </p:nvSpPr>
        <p:spPr>
          <a:xfrm>
            <a:off x="1028695" y="3328601"/>
            <a:ext cx="10755138" cy="2796761"/>
          </a:xfrm>
          <a:prstGeom prst="rect">
            <a:avLst/>
          </a:prstGeom>
          <a:noFill/>
        </p:spPr>
        <p:txBody>
          <a:bodyPr wrap="square" rtlCol="0">
            <a:normAutofit fontScale="8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Both versions limit the summer maximum hourly import to 1,250 MW </a:t>
            </a:r>
          </a:p>
          <a:p>
            <a:r>
              <a:rPr lang="en-US" sz="2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Classic model limits imports to 5 hours (6,250 MW-hours/day) and only as a last resort (market prices are set higher than all NW resources)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New model can import over 24 hours (30,000 MW-hours/day) and imports when market prices are lower than NW resources, which can lead to better utilization of hydro storage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Allowing 18 hours of import in the classic model increases the maximum daily imported energy by 16,250 MW-hours and dramatically reduces LOLP </a:t>
            </a:r>
          </a:p>
        </p:txBody>
      </p:sp>
    </p:spTree>
    <p:extLst>
      <p:ext uri="{BB962C8B-B14F-4D97-AF65-F5344CB8AC3E}">
        <p14:creationId xmlns:p14="http://schemas.microsoft.com/office/powerpoint/2010/main" val="2501326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24CA0-68F5-471F-895A-8BA438186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739" y="211960"/>
            <a:ext cx="11672515" cy="749578"/>
          </a:xfrm>
        </p:spPr>
        <p:txBody>
          <a:bodyPr>
            <a:normAutofit/>
          </a:bodyPr>
          <a:lstStyle/>
          <a:p>
            <a:r>
              <a:rPr lang="en-US" sz="3600" dirty="0"/>
              <a:t>Effect of import hours &amp; hydro flex</a:t>
            </a:r>
            <a:r>
              <a:rPr lang="en-US" sz="3600" baseline="30000" dirty="0"/>
              <a:t>1</a:t>
            </a:r>
            <a:r>
              <a:rPr lang="en-US" sz="3600" dirty="0"/>
              <a:t> in classic GENESYS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3555DB4-1922-40EF-9CCC-B5D2309DCB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679221"/>
              </p:ext>
            </p:extLst>
          </p:nvPr>
        </p:nvGraphicFramePr>
        <p:xfrm>
          <a:off x="1028695" y="1100774"/>
          <a:ext cx="8937109" cy="2098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39617">
                  <a:extLst>
                    <a:ext uri="{9D8B030D-6E8A-4147-A177-3AD203B41FA5}">
                      <a16:colId xmlns:a16="http://schemas.microsoft.com/office/drawing/2014/main" val="4176820346"/>
                    </a:ext>
                  </a:extLst>
                </a:gridCol>
                <a:gridCol w="1197492">
                  <a:extLst>
                    <a:ext uri="{9D8B030D-6E8A-4147-A177-3AD203B41FA5}">
                      <a16:colId xmlns:a16="http://schemas.microsoft.com/office/drawing/2014/main" val="21909517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rgbClr val="FFFF00"/>
                          </a:solidFill>
                        </a:rPr>
                        <a:t>Annual LOLP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FF00"/>
                          </a:solidFill>
                        </a:rPr>
                        <a:t>2025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2845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Redeveloped GENESYS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12680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2837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Classic GENESYS with 5 hours summer market and 1,000 MW hydro flex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22.6%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1095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Classic with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18 hours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summer market </a:t>
                      </a:r>
                      <a:r>
                        <a:rPr lang="en-US" dirty="0"/>
                        <a:t>and 1,000 MW hydro flex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7.6%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573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Classic with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18 hours </a:t>
                      </a:r>
                      <a:r>
                        <a:rPr lang="en-US" dirty="0"/>
                        <a:t>summer market and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2,000 MW </a:t>
                      </a:r>
                      <a:r>
                        <a:rPr lang="en-US" dirty="0"/>
                        <a:t>hydro flex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1.8%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628232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BE5F67-4F2F-4039-8C0F-76DE72464A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CB029D6-5554-3449-9E92-4345D2269AB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24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047F3C-A407-406B-9BE9-6BDCEDC9E4D4}"/>
              </a:ext>
            </a:extLst>
          </p:cNvPr>
          <p:cNvSpPr txBox="1"/>
          <p:nvPr/>
        </p:nvSpPr>
        <p:spPr>
          <a:xfrm>
            <a:off x="1028694" y="5087989"/>
            <a:ext cx="10492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/>
              <a:t>1</a:t>
            </a:r>
            <a:r>
              <a:rPr lang="en-US" sz="1400" dirty="0"/>
              <a:t>Hydro flex is drafting below the critical rule curve for short periods of time and then replacing that water as soon as possible.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F44FBD-5ABB-491E-AF50-B59266B88215}"/>
              </a:ext>
            </a:extLst>
          </p:cNvPr>
          <p:cNvSpPr txBox="1"/>
          <p:nvPr/>
        </p:nvSpPr>
        <p:spPr>
          <a:xfrm>
            <a:off x="1028694" y="3365500"/>
            <a:ext cx="1013460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Some enhancements in the redeveloped GENESYS </a:t>
            </a:r>
            <a:r>
              <a:rPr lang="en-US" sz="2000" dirty="0">
                <a:solidFill>
                  <a:srgbClr val="FF0000"/>
                </a:solidFill>
              </a:rPr>
              <a:t>increase</a:t>
            </a:r>
            <a:r>
              <a:rPr lang="en-US" sz="2000" dirty="0"/>
              <a:t> LOLP (more PNW nodes and transmission, forecast error, unit commitment)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Two enhancements </a:t>
            </a:r>
            <a:r>
              <a:rPr lang="en-US" sz="2000" dirty="0">
                <a:solidFill>
                  <a:srgbClr val="00B050"/>
                </a:solidFill>
              </a:rPr>
              <a:t>decrease</a:t>
            </a:r>
            <a:r>
              <a:rPr lang="en-US" sz="2000" dirty="0"/>
              <a:t> the LOLP (dynamic market and price, hydro operations)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New GENESYS has same hourly import limits but tends to import over more hours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New GENESYS models more dams as reservoirs and optimizes use of storage </a:t>
            </a:r>
          </a:p>
        </p:txBody>
      </p:sp>
    </p:spTree>
    <p:extLst>
      <p:ext uri="{BB962C8B-B14F-4D97-AF65-F5344CB8AC3E}">
        <p14:creationId xmlns:p14="http://schemas.microsoft.com/office/powerpoint/2010/main" val="28441079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24CA0-68F5-471F-895A-8BA438186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739" y="211960"/>
            <a:ext cx="11672515" cy="749578"/>
          </a:xfrm>
        </p:spPr>
        <p:txBody>
          <a:bodyPr>
            <a:normAutofit/>
          </a:bodyPr>
          <a:lstStyle/>
          <a:p>
            <a:r>
              <a:rPr lang="en-US" sz="3600" dirty="0"/>
              <a:t>Effect of Using a Fixed Forced Outage Rate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3555DB4-1922-40EF-9CCC-B5D2309DCB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5302710"/>
              </p:ext>
            </p:extLst>
          </p:nvPr>
        </p:nvGraphicFramePr>
        <p:xfrm>
          <a:off x="1028695" y="1100774"/>
          <a:ext cx="8937109" cy="172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39617">
                  <a:extLst>
                    <a:ext uri="{9D8B030D-6E8A-4147-A177-3AD203B41FA5}">
                      <a16:colId xmlns:a16="http://schemas.microsoft.com/office/drawing/2014/main" val="4176820346"/>
                    </a:ext>
                  </a:extLst>
                </a:gridCol>
                <a:gridCol w="1197492">
                  <a:extLst>
                    <a:ext uri="{9D8B030D-6E8A-4147-A177-3AD203B41FA5}">
                      <a16:colId xmlns:a16="http://schemas.microsoft.com/office/drawing/2014/main" val="21909517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rgbClr val="FFFF00"/>
                          </a:solidFill>
                        </a:rPr>
                        <a:t>Annual LOLP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FF00"/>
                          </a:solidFill>
                        </a:rPr>
                        <a:t>2025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2845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Redeveloped GENESYS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12680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2837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Classic GENESYS with 5 hours summer market and 1,000 MW hydro flex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22.6%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1095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Classic GENESYS using a fixed 5.9% FOR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8.7%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57352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BE5F67-4F2F-4039-8C0F-76DE72464A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CB029D6-5554-3449-9E92-4345D2269AB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78EAED-3629-4D70-A716-FF2F9C1537DD}"/>
              </a:ext>
            </a:extLst>
          </p:cNvPr>
          <p:cNvSpPr txBox="1"/>
          <p:nvPr/>
        </p:nvSpPr>
        <p:spPr>
          <a:xfrm>
            <a:off x="1028695" y="2992437"/>
            <a:ext cx="918078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Modeling forced outages stochastically is better than simply using a fixed FOR</a:t>
            </a:r>
          </a:p>
          <a:p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However, the resultant FOR distribution should be checked to ensure that, over a sufficiently large number of games, the mean FOR equals the expected FOR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Secondly, the FOR-probability distribution should be examined to ensure that the range of uncertainty (i.e., standard deviation) is reasonable – that is, that the likelihood of extreme FOR values is not too high or too low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However, adding stochastic forced outage to the new GENESYS is not likely to make a significant difference in LOLP because in almost all conditions examined, thermal resources were never fully utilized (i.e., they could absorb a higher outage rate)   </a:t>
            </a:r>
          </a:p>
        </p:txBody>
      </p:sp>
    </p:spTree>
    <p:extLst>
      <p:ext uri="{BB962C8B-B14F-4D97-AF65-F5344CB8AC3E}">
        <p14:creationId xmlns:p14="http://schemas.microsoft.com/office/powerpoint/2010/main" val="4316918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27B78-674F-4172-BB76-89F55B789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922984"/>
          </a:xfrm>
        </p:spPr>
        <p:txBody>
          <a:bodyPr/>
          <a:lstStyle/>
          <a:p>
            <a:r>
              <a:rPr lang="en-US" dirty="0"/>
              <a:t>Observations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25079-608F-459A-B1FF-67A2440EB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1234"/>
            <a:ext cx="10515600" cy="4556098"/>
          </a:xfrm>
        </p:spPr>
        <p:txBody>
          <a:bodyPr>
            <a:normAutofit fontScale="92500"/>
          </a:bodyPr>
          <a:lstStyle/>
          <a:p>
            <a:r>
              <a:rPr lang="en-US" dirty="0">
                <a:latin typeface="+mn-lt"/>
              </a:rPr>
              <a:t>The redeveloped GENESYS model provides a much more detailed and accurate representation of real-life operations. It incorporates more aspects of power system operations and therefore, can explicitly examine more risks to maintaining an adequate supply  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While the classic GENESYS provides a good assessment of energy needs, it falls short on assessments of capacity or peak-hour needs. It includes conservative assumptions (e.g., market supply and hydro flexibility) and therefore may show a higher resource need than the redeveloped GENESYS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While the redeveloped GENESYS may still need some fine tuning, the Council believes results from the new model will lead to a better assessment of future power supplies and a more robust resource strategy for the region.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D20F9-7235-4ADD-8A6E-0B311EE6EF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CB029D6-5554-3449-9E92-4345D2269AB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8708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62B19-E4B4-46EE-A431-94D950EF3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3063873"/>
          </a:xfrm>
        </p:spPr>
        <p:txBody>
          <a:bodyPr>
            <a:normAutofit/>
          </a:bodyPr>
          <a:lstStyle/>
          <a:p>
            <a:r>
              <a:rPr lang="en-US" dirty="0"/>
              <a:t>Comparison of Simulated Operations</a:t>
            </a:r>
            <a:br>
              <a:rPr lang="en-US" dirty="0"/>
            </a:br>
            <a:r>
              <a:rPr lang="en-US" sz="3200" dirty="0"/>
              <a:t>Classic vs. Redeveloped GENESYS</a:t>
            </a:r>
            <a:br>
              <a:rPr lang="en-US" sz="3200" dirty="0"/>
            </a:br>
            <a:r>
              <a:rPr lang="en-US" sz="3200" dirty="0"/>
              <a:t>(July 31 to August 2, CC scenario A, Water year 2020)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751A08-A5AA-40A2-A66A-7E70784A8D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CB029D6-5554-3449-9E92-4345D2269AB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5616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0F6A13-5D17-456B-805C-5D16BA6154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CB029D6-5554-3449-9E92-4345D2269AB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28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ED15422-AA94-40E1-B6AF-ABA1BDF239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9515533"/>
              </p:ext>
            </p:extLst>
          </p:nvPr>
        </p:nvGraphicFramePr>
        <p:xfrm>
          <a:off x="1778734" y="1160890"/>
          <a:ext cx="8634531" cy="490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7BCCC35C-1835-4083-9C37-BB7880F8CA88}"/>
              </a:ext>
            </a:extLst>
          </p:cNvPr>
          <p:cNvSpPr txBox="1">
            <a:spLocks/>
          </p:cNvSpPr>
          <p:nvPr/>
        </p:nvSpPr>
        <p:spPr>
          <a:xfrm>
            <a:off x="259739" y="211960"/>
            <a:ext cx="11672515" cy="94893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3600" dirty="0"/>
              <a:t>Classic GENESYS Curtailment Event </a:t>
            </a:r>
          </a:p>
        </p:txBody>
      </p:sp>
    </p:spTree>
    <p:extLst>
      <p:ext uri="{BB962C8B-B14F-4D97-AF65-F5344CB8AC3E}">
        <p14:creationId xmlns:p14="http://schemas.microsoft.com/office/powerpoint/2010/main" val="76109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98108-4119-4047-8BE1-DD2F2BD28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3850"/>
            <a:ext cx="10515600" cy="1097913"/>
          </a:xfrm>
        </p:spPr>
        <p:txBody>
          <a:bodyPr anchor="ctr">
            <a:normAutofit/>
          </a:bodyPr>
          <a:lstStyle/>
          <a:p>
            <a:r>
              <a:rPr lang="en-US" dirty="0"/>
              <a:t>Redeveloped GENESYS</a:t>
            </a:r>
            <a:br>
              <a:rPr lang="en-US" dirty="0"/>
            </a:br>
            <a:r>
              <a:rPr lang="en-US" sz="2800" dirty="0"/>
              <a:t>Scenario A, July 31-August2, Water year 2020 </a:t>
            </a:r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FFE2D0A6-3D53-4F84-A108-E4468887C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652" y="1812898"/>
            <a:ext cx="11200695" cy="3500216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1D657D-DCB9-465A-A2C1-42FD19B30D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32070" y="6419850"/>
            <a:ext cx="704849" cy="27125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CB029D6-5554-3449-9E92-4345D2269AB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spcAft>
                  <a:spcPts val="600"/>
                </a:spcAft>
                <a:defRPr/>
              </a:pPr>
              <a:t>29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406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DA2C5-5CD9-43B4-8B2A-C804B471B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6893"/>
            <a:ext cx="10515600" cy="813449"/>
          </a:xfrm>
        </p:spPr>
        <p:txBody>
          <a:bodyPr anchor="ctr">
            <a:normAutofit/>
          </a:bodyPr>
          <a:lstStyle/>
          <a:p>
            <a:r>
              <a:rPr lang="en-US" dirty="0"/>
              <a:t>2025 Loads and Existing Resources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0FBF99-AD72-4388-AE09-CD842C7B87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32070" y="6419850"/>
            <a:ext cx="704849" cy="27125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CB029D6-5554-3449-9E92-4345D2269AB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spcAft>
                  <a:spcPts val="600"/>
                </a:spcAft>
                <a:defRPr/>
              </a:pPr>
              <a:t>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9FFB9D0-3C1B-4286-BB6D-0F4ACDAB19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297657"/>
              </p:ext>
            </p:extLst>
          </p:nvPr>
        </p:nvGraphicFramePr>
        <p:xfrm>
          <a:off x="1764249" y="1102890"/>
          <a:ext cx="8840490" cy="46522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6830">
                  <a:extLst>
                    <a:ext uri="{9D8B030D-6E8A-4147-A177-3AD203B41FA5}">
                      <a16:colId xmlns:a16="http://schemas.microsoft.com/office/drawing/2014/main" val="1315466143"/>
                    </a:ext>
                  </a:extLst>
                </a:gridCol>
                <a:gridCol w="2946830">
                  <a:extLst>
                    <a:ext uri="{9D8B030D-6E8A-4147-A177-3AD203B41FA5}">
                      <a16:colId xmlns:a16="http://schemas.microsoft.com/office/drawing/2014/main" val="3330716445"/>
                    </a:ext>
                  </a:extLst>
                </a:gridCol>
                <a:gridCol w="2946830">
                  <a:extLst>
                    <a:ext uri="{9D8B030D-6E8A-4147-A177-3AD203B41FA5}">
                      <a16:colId xmlns:a16="http://schemas.microsoft.com/office/drawing/2014/main" val="2754517733"/>
                    </a:ext>
                  </a:extLst>
                </a:gridCol>
              </a:tblGrid>
              <a:tr h="3578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Resource</a:t>
                      </a:r>
                      <a:endParaRPr lang="en-US" sz="1700" b="1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Nameplate Capacity (MW)</a:t>
                      </a:r>
                    </a:p>
                  </a:txBody>
                  <a:tcPr marL="0" marR="0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Percent</a:t>
                      </a:r>
                      <a:endParaRPr lang="en-US" sz="1700" b="1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99756"/>
                  </a:ext>
                </a:extLst>
              </a:tr>
              <a:tr h="3578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u="none" strike="noStrike">
                          <a:solidFill>
                            <a:schemeClr val="tx1"/>
                          </a:solidFill>
                          <a:effectLst/>
                        </a:rPr>
                        <a:t>Biomass</a:t>
                      </a:r>
                      <a:endParaRPr lang="en-US" sz="17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1,026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1.6%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754875"/>
                  </a:ext>
                </a:extLst>
              </a:tr>
              <a:tr h="3578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Coal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6,415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10.1%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5477212"/>
                  </a:ext>
                </a:extLst>
              </a:tr>
              <a:tr h="3578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u="none" strike="noStrike">
                          <a:solidFill>
                            <a:schemeClr val="tx1"/>
                          </a:solidFill>
                          <a:effectLst/>
                        </a:rPr>
                        <a:t>Hydro</a:t>
                      </a:r>
                      <a:endParaRPr lang="en-US" sz="17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34,544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54.6%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2641841"/>
                  </a:ext>
                </a:extLst>
              </a:tr>
              <a:tr h="3578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u="none" strike="noStrike">
                          <a:solidFill>
                            <a:schemeClr val="tx1"/>
                          </a:solidFill>
                          <a:effectLst/>
                        </a:rPr>
                        <a:t>Natural Gas Baseload</a:t>
                      </a:r>
                      <a:endParaRPr lang="en-US" sz="17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7,289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11.5%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2665406"/>
                  </a:ext>
                </a:extLst>
              </a:tr>
              <a:tr h="3578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u="none" strike="noStrike">
                          <a:solidFill>
                            <a:schemeClr val="tx1"/>
                          </a:solidFill>
                          <a:effectLst/>
                        </a:rPr>
                        <a:t>Natural Gas Peaking</a:t>
                      </a:r>
                      <a:endParaRPr lang="en-US" sz="17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2,168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3.4%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6608733"/>
                  </a:ext>
                </a:extLst>
              </a:tr>
              <a:tr h="3578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Nuclear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1,200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1.9%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7914959"/>
                  </a:ext>
                </a:extLst>
              </a:tr>
              <a:tr h="3578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u="none" strike="noStrike">
                          <a:solidFill>
                            <a:schemeClr val="tx1"/>
                          </a:solidFill>
                          <a:effectLst/>
                        </a:rPr>
                        <a:t>Wind</a:t>
                      </a:r>
                      <a:endParaRPr lang="en-US" sz="17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9,495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15.0%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6505733"/>
                  </a:ext>
                </a:extLst>
              </a:tr>
              <a:tr h="3578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u="none" strike="noStrike">
                          <a:solidFill>
                            <a:schemeClr val="tx1"/>
                          </a:solidFill>
                          <a:effectLst/>
                        </a:rPr>
                        <a:t>Solar</a:t>
                      </a:r>
                      <a:endParaRPr lang="en-US" sz="17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u="none" strike="noStrike">
                          <a:solidFill>
                            <a:schemeClr val="tx1"/>
                          </a:solidFill>
                          <a:effectLst/>
                        </a:rPr>
                        <a:t>649</a:t>
                      </a:r>
                      <a:endParaRPr lang="en-US" sz="17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1.0%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9911342"/>
                  </a:ext>
                </a:extLst>
              </a:tr>
              <a:tr h="3578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Other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u="none" strike="noStrike">
                          <a:solidFill>
                            <a:schemeClr val="tx1"/>
                          </a:solidFill>
                          <a:effectLst/>
                        </a:rPr>
                        <a:t>516</a:t>
                      </a:r>
                      <a:endParaRPr lang="en-US" sz="17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0.8%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5733802"/>
                  </a:ext>
                </a:extLst>
              </a:tr>
              <a:tr h="3578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n-US" sz="17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63,301</a:t>
                      </a:r>
                      <a:endParaRPr lang="en-US" sz="17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100% </a:t>
                      </a:r>
                      <a:endParaRPr lang="en-US" sz="17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149535"/>
                  </a:ext>
                </a:extLst>
              </a:tr>
              <a:tr h="3578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Annual Load</a:t>
                      </a:r>
                    </a:p>
                  </a:txBody>
                  <a:tcPr marL="0" marR="0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Winter Peak Load</a:t>
                      </a:r>
                    </a:p>
                  </a:txBody>
                  <a:tcPr marL="0" marR="0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Summer Peak Load</a:t>
                      </a:r>
                    </a:p>
                  </a:txBody>
                  <a:tcPr marL="0" marR="0" marT="0" marB="0" anchor="b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613307"/>
                  </a:ext>
                </a:extLst>
              </a:tr>
              <a:tr h="3578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21,884 aMW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32,957 MW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33,726 MW</a:t>
                      </a: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6160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80234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B8EBE-6A1C-421D-A5B7-9C71FDA86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07488-1C70-4F54-A321-BE36DE523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Member feedback</a:t>
            </a:r>
          </a:p>
          <a:p>
            <a:r>
              <a:rPr lang="en-US" dirty="0"/>
              <a:t>Recommendations for the Council</a:t>
            </a:r>
          </a:p>
          <a:p>
            <a:r>
              <a:rPr lang="en-US" dirty="0"/>
              <a:t>Improving future adequacy assessments</a:t>
            </a:r>
          </a:p>
          <a:p>
            <a:pPr lvl="1"/>
            <a:r>
              <a:rPr lang="en-US" dirty="0"/>
              <a:t>Model enhancements (e.g., transmission FOR, more detailed and/or stochastic WECC representation)  </a:t>
            </a:r>
          </a:p>
          <a:p>
            <a:pPr lvl="1"/>
            <a:r>
              <a:rPr lang="en-US" dirty="0"/>
              <a:t>Better adequacy metrics </a:t>
            </a:r>
          </a:p>
          <a:p>
            <a:pPr lvl="1"/>
            <a:r>
              <a:rPr lang="en-US" dirty="0"/>
              <a:t>Monthly or seasonal assessments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66C817-0E0A-48A1-8328-ABBE9CC064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CB029D6-5554-3449-9E92-4345D2269AB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30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3548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6BE34-2BEA-4685-BB44-634F95815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Slides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A25BA2-1072-46A0-8AE0-1C817AFAD8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CB029D6-5554-3449-9E92-4345D2269AB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31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0377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CF31C8-C855-49E7-832E-725B1EA3D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311" y="166893"/>
            <a:ext cx="5304889" cy="6078664"/>
          </a:xfrm>
          <a:prstGeom prst="rect">
            <a:avLst/>
          </a:prstGeo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AA13C0-DCA6-43E8-81B0-AA70F20E74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32070" y="6419850"/>
            <a:ext cx="704849" cy="27125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CB029D6-5554-3449-9E92-4345D2269AB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spcAft>
                  <a:spcPts val="600"/>
                </a:spcAft>
                <a:defRPr/>
              </a:pPr>
              <a:t>32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730438-C98D-462F-8811-0CC7EE74D6B9}"/>
              </a:ext>
            </a:extLst>
          </p:cNvPr>
          <p:cNvSpPr txBox="1"/>
          <p:nvPr/>
        </p:nvSpPr>
        <p:spPr>
          <a:xfrm>
            <a:off x="432391" y="166893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Load/Resource Balance</a:t>
            </a:r>
          </a:p>
          <a:p>
            <a:r>
              <a:rPr lang="en-US" dirty="0"/>
              <a:t>Calculation</a:t>
            </a:r>
          </a:p>
        </p:txBody>
      </p:sp>
    </p:spTree>
    <p:extLst>
      <p:ext uri="{BB962C8B-B14F-4D97-AF65-F5344CB8AC3E}">
        <p14:creationId xmlns:p14="http://schemas.microsoft.com/office/powerpoint/2010/main" val="1150487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AF7F3-16E3-4D3F-8FFF-9A908563E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6772"/>
            <a:ext cx="10515600" cy="730250"/>
          </a:xfrm>
        </p:spPr>
        <p:txBody>
          <a:bodyPr>
            <a:normAutofit/>
          </a:bodyPr>
          <a:lstStyle/>
          <a:p>
            <a:r>
              <a:rPr lang="en-US" dirty="0"/>
              <a:t>In-Region Market Resources (IPP)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3EC8CB8-A123-4E4A-BDDD-DB83A3230F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410217"/>
              </p:ext>
            </p:extLst>
          </p:nvPr>
        </p:nvGraphicFramePr>
        <p:xfrm>
          <a:off x="2174875" y="1213006"/>
          <a:ext cx="7842250" cy="443198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949700">
                  <a:extLst>
                    <a:ext uri="{9D8B030D-6E8A-4147-A177-3AD203B41FA5}">
                      <a16:colId xmlns:a16="http://schemas.microsoft.com/office/drawing/2014/main" val="3234409641"/>
                    </a:ext>
                  </a:extLst>
                </a:gridCol>
                <a:gridCol w="3892550">
                  <a:extLst>
                    <a:ext uri="{9D8B030D-6E8A-4147-A177-3AD203B41FA5}">
                      <a16:colId xmlns:a16="http://schemas.microsoft.com/office/drawing/2014/main" val="3949509826"/>
                    </a:ext>
                  </a:extLst>
                </a:gridCol>
              </a:tblGrid>
              <a:tr h="44426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  IPP Resource</a:t>
                      </a:r>
                      <a:endParaRPr lang="en-US" sz="20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Nameplate Capacity (MW)</a:t>
                      </a:r>
                      <a:endParaRPr lang="en-US" sz="20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6083131"/>
                  </a:ext>
                </a:extLst>
              </a:tr>
              <a:tr h="36252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  Grays Harbor Energy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604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14099377"/>
                  </a:ext>
                </a:extLst>
              </a:tr>
              <a:tr h="36252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Centralia 2 (IPP portion)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21837651"/>
                  </a:ext>
                </a:extLst>
              </a:tr>
              <a:tr h="36252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  Hermiston Power Project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615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42846043"/>
                  </a:ext>
                </a:extLst>
              </a:tr>
              <a:tr h="36252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Hermiston Generating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66565955"/>
                  </a:ext>
                </a:extLst>
              </a:tr>
              <a:tr h="36252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  Klamath Cogeneration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490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9016621"/>
                  </a:ext>
                </a:extLst>
              </a:tr>
              <a:tr h="36252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  Klamath Generation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50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34850201"/>
                  </a:ext>
                </a:extLst>
              </a:tr>
              <a:tr h="36252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  Klamath Generation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50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20771103"/>
                  </a:ext>
                </a:extLst>
              </a:tr>
              <a:tr h="36252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  <a:latin typeface="+mn-lt"/>
                        </a:rPr>
                        <a:t>  Total Winter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2403</a:t>
                      </a:r>
                    </a:p>
                  </a:txBody>
                  <a:tcPr marL="7620" marR="7620" marT="762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208911"/>
                  </a:ext>
                </a:extLst>
              </a:tr>
              <a:tr h="36252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Previous Summer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1116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48189749"/>
                  </a:ext>
                </a:extLst>
              </a:tr>
              <a:tr h="36252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Additional Summer IPP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1287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85561793"/>
                  </a:ext>
                </a:extLst>
              </a:tr>
              <a:tr h="36252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Total Summer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2403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87560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1C65C8-6F64-448F-A562-1D5DAA3A7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DBD78C-FC3F-4F9C-8F3F-B5727820889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42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5559513"/>
              </p:ext>
            </p:extLst>
          </p:nvPr>
        </p:nvGraphicFramePr>
        <p:xfrm>
          <a:off x="951614" y="1450566"/>
          <a:ext cx="4124324" cy="29641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1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1081">
                  <a:extLst>
                    <a:ext uri="{9D8B030D-6E8A-4147-A177-3AD203B41FA5}">
                      <a16:colId xmlns:a16="http://schemas.microsoft.com/office/drawing/2014/main" val="907169599"/>
                    </a:ext>
                  </a:extLst>
                </a:gridCol>
                <a:gridCol w="10310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1081">
                  <a:extLst>
                    <a:ext uri="{9D8B030D-6E8A-4147-A177-3AD203B41FA5}">
                      <a16:colId xmlns:a16="http://schemas.microsoft.com/office/drawing/2014/main" val="309095590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1400" b="1" baseline="0" dirty="0">
                        <a:solidFill>
                          <a:srgbClr val="FFFF00"/>
                        </a:solidFill>
                      </a:endParaRPr>
                    </a:p>
                    <a:p>
                      <a:endParaRPr lang="en-US" sz="1400" b="1" baseline="0" dirty="0">
                        <a:solidFill>
                          <a:srgbClr val="FFFF00"/>
                        </a:solidFill>
                      </a:endParaRPr>
                    </a:p>
                    <a:p>
                      <a:r>
                        <a:rPr lang="en-US" sz="1400" b="1" baseline="0" dirty="0">
                          <a:solidFill>
                            <a:srgbClr val="FFFF00"/>
                          </a:solidFill>
                        </a:rPr>
                        <a:t>Coal Plant </a:t>
                      </a:r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FFFF00"/>
                        </a:solidFill>
                      </a:endParaRPr>
                    </a:p>
                    <a:p>
                      <a:pPr algn="ctr"/>
                      <a:r>
                        <a:rPr lang="en-US" sz="1400" b="1" dirty="0">
                          <a:solidFill>
                            <a:srgbClr val="FFFF00"/>
                          </a:solidFill>
                        </a:rPr>
                        <a:t>Capacity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rgbClr val="FFFF00"/>
                          </a:solidFill>
                        </a:rPr>
                        <a:t>(MW)</a:t>
                      </a:r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FF00"/>
                          </a:solidFill>
                        </a:rPr>
                        <a:t>Retire 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rgbClr val="FFFF00"/>
                          </a:solidFill>
                        </a:rPr>
                        <a:t>Date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rgbClr val="FFFF00"/>
                          </a:solidFill>
                        </a:rPr>
                        <a:t>(EOY) </a:t>
                      </a:r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FF00"/>
                          </a:solidFill>
                        </a:rPr>
                        <a:t>Total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rgbClr val="FFFF00"/>
                          </a:solidFill>
                        </a:rPr>
                        <a:t>MW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rgbClr val="FFFF00"/>
                          </a:solidFill>
                        </a:rPr>
                        <a:t>Retired </a:t>
                      </a:r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N Valmy 1 </a:t>
                      </a:r>
                      <a:endParaRPr lang="en-US" sz="1400" b="0" baseline="0" dirty="0"/>
                    </a:p>
                  </a:txBody>
                  <a:tcPr marL="68580" marR="68580"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127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2021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127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9725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Bridger 1 </a:t>
                      </a:r>
                      <a:endParaRPr lang="en-US" sz="1400" b="0" dirty="0"/>
                    </a:p>
                  </a:txBody>
                  <a:tcPr marL="68580" marR="68580"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530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2023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657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3653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N </a:t>
                      </a:r>
                      <a:r>
                        <a:rPr lang="en-US" sz="1400" baseline="0" dirty="0"/>
                        <a:t>Valmy</a:t>
                      </a:r>
                      <a:r>
                        <a:rPr lang="en-US" sz="1400" dirty="0"/>
                        <a:t> 2 </a:t>
                      </a:r>
                      <a:endParaRPr lang="en-US" sz="1400" b="0" dirty="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134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2025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01509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Centralia 2 </a:t>
                      </a:r>
                      <a:endParaRPr lang="en-US" sz="1400" b="0" dirty="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670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2025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1,461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523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Bridger 2 </a:t>
                      </a:r>
                      <a:endParaRPr lang="en-US" sz="1400" b="0" dirty="0"/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530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2028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1,991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9253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Colstrip 3 </a:t>
                      </a:r>
                      <a:endParaRPr lang="en-US" sz="1400" b="0" dirty="0"/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518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2035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0559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Colstrip 4 </a:t>
                      </a:r>
                      <a:endParaRPr lang="en-US" sz="1400" b="0" dirty="0"/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681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2035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3,190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17952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FF00"/>
                          </a:solidFill>
                        </a:rPr>
                        <a:t>Total</a:t>
                      </a:r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FFFF00"/>
                          </a:solidFill>
                        </a:rPr>
                        <a:t>3,190</a:t>
                      </a:r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FFFF00"/>
                          </a:solidFill>
                        </a:rPr>
                        <a:t>3,190</a:t>
                      </a:r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743946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DBD78C-FC3F-4F9C-8F3F-B5727820889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E64320B-691E-4632-AFBC-F1B8301C4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7124"/>
            <a:ext cx="10963276" cy="852027"/>
          </a:xfrm>
        </p:spPr>
        <p:txBody>
          <a:bodyPr>
            <a:normAutofit/>
          </a:bodyPr>
          <a:lstStyle/>
          <a:p>
            <a:r>
              <a:rPr lang="en-US" sz="4800" dirty="0"/>
              <a:t>Coal Plant Retirements </a:t>
            </a:r>
          </a:p>
        </p:txBody>
      </p:sp>
      <p:graphicFrame>
        <p:nvGraphicFramePr>
          <p:cNvPr id="8" name="Content Placeholder 10">
            <a:extLst>
              <a:ext uri="{FF2B5EF4-FFF2-40B4-BE49-F238E27FC236}">
                <a16:creationId xmlns:a16="http://schemas.microsoft.com/office/drawing/2014/main" id="{20BEF24E-45C1-4FED-93AC-F1DAD0AD7A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6732517"/>
              </p:ext>
            </p:extLst>
          </p:nvPr>
        </p:nvGraphicFramePr>
        <p:xfrm>
          <a:off x="5367335" y="1448297"/>
          <a:ext cx="6296025" cy="4373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096043F-E3F3-4E84-97DE-570757B51AA5}"/>
              </a:ext>
            </a:extLst>
          </p:cNvPr>
          <p:cNvSpPr txBox="1"/>
          <p:nvPr/>
        </p:nvSpPr>
        <p:spPr>
          <a:xfrm>
            <a:off x="951614" y="1079058"/>
            <a:ext cx="4124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Coal Plant Retirement Schedule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D42B69-4BBA-44BE-8DD0-A4F7545F2BF9}"/>
              </a:ext>
            </a:extLst>
          </p:cNvPr>
          <p:cNvSpPr txBox="1"/>
          <p:nvPr/>
        </p:nvSpPr>
        <p:spPr>
          <a:xfrm>
            <a:off x="5367336" y="1079058"/>
            <a:ext cx="6296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Cumulative MW of Retired Nameplate Capacity</a:t>
            </a:r>
          </a:p>
        </p:txBody>
      </p:sp>
    </p:spTree>
    <p:extLst>
      <p:ext uri="{BB962C8B-B14F-4D97-AF65-F5344CB8AC3E}">
        <p14:creationId xmlns:p14="http://schemas.microsoft.com/office/powerpoint/2010/main" val="4069407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DD569-B7E8-4359-9080-3166E525F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66893"/>
            <a:ext cx="7886700" cy="923331"/>
          </a:xfrm>
        </p:spPr>
        <p:txBody>
          <a:bodyPr/>
          <a:lstStyle/>
          <a:p>
            <a:r>
              <a:rPr lang="en-US" dirty="0"/>
              <a:t>Load/Resource Balance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097BEA5-D8E8-4751-AF7E-3C257BBF6B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9881376"/>
              </p:ext>
            </p:extLst>
          </p:nvPr>
        </p:nvGraphicFramePr>
        <p:xfrm>
          <a:off x="1650114" y="1265372"/>
          <a:ext cx="6200990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26290">
                  <a:extLst>
                    <a:ext uri="{9D8B030D-6E8A-4147-A177-3AD203B41FA5}">
                      <a16:colId xmlns:a16="http://schemas.microsoft.com/office/drawing/2014/main" val="2547249041"/>
                    </a:ext>
                  </a:extLst>
                </a:gridCol>
                <a:gridCol w="1737350">
                  <a:extLst>
                    <a:ext uri="{9D8B030D-6E8A-4147-A177-3AD203B41FA5}">
                      <a16:colId xmlns:a16="http://schemas.microsoft.com/office/drawing/2014/main" val="1436789210"/>
                    </a:ext>
                  </a:extLst>
                </a:gridCol>
                <a:gridCol w="1737350">
                  <a:extLst>
                    <a:ext uri="{9D8B030D-6E8A-4147-A177-3AD203B41FA5}">
                      <a16:colId xmlns:a16="http://schemas.microsoft.com/office/drawing/2014/main" val="42496777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FF00"/>
                          </a:solidFill>
                        </a:rPr>
                        <a:t>2023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FF00"/>
                          </a:solidFill>
                        </a:rPr>
                        <a:t>2025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052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Energy L/R Balance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3,106 aMW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2,665 aMW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488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Energy Surplus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14%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12%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196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Winter Peak L/R Bal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6,502 MW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5,881 MW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908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Winter Peak Surplus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20%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18%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954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Summer Peak L/R Bal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3,156 MW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2,829 MW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460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Summer Peak Surplus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10%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9%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7588222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4771EA-108A-4116-8937-9DD86548D0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CB029D6-5554-3449-9E92-4345D2269AB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433AF9-0F2B-4065-B2F2-0FB3016158D8}"/>
              </a:ext>
            </a:extLst>
          </p:cNvPr>
          <p:cNvSpPr txBox="1"/>
          <p:nvPr/>
        </p:nvSpPr>
        <p:spPr>
          <a:xfrm>
            <a:off x="1650114" y="3986389"/>
            <a:ext cx="98359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Notes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Resource </a:t>
            </a:r>
            <a:r>
              <a:rPr lang="en-US" sz="1600" u="sng" dirty="0"/>
              <a:t>energy</a:t>
            </a:r>
            <a:r>
              <a:rPr lang="en-US" sz="1600" dirty="0"/>
              <a:t> availability assumes an average of 6% FOR and 6% MOR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Winter/summer resource </a:t>
            </a:r>
            <a:r>
              <a:rPr lang="en-US" sz="1600" u="sng" dirty="0"/>
              <a:t>capacity</a:t>
            </a:r>
            <a:r>
              <a:rPr lang="en-US" sz="1600" dirty="0"/>
              <a:t> does not include FOR or MOR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Based on expected annual average and, winter and summer peak-hour loads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Includes firm out-of-region contracts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Does not include in-region or out-of-region market resources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Based on critical (lowest) annual average hydro generation and, winter and summer 2-hour sustained peaking hydro capability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Forecast loads and stream flows are based on climate change data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CC8368-0A9B-46E0-BE43-93C2C701CEC0}"/>
              </a:ext>
            </a:extLst>
          </p:cNvPr>
          <p:cNvSpPr txBox="1"/>
          <p:nvPr/>
        </p:nvSpPr>
        <p:spPr>
          <a:xfrm>
            <a:off x="8049942" y="1265372"/>
            <a:ext cx="3741842" cy="25958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2001 Energy Crisis</a:t>
            </a:r>
          </a:p>
          <a:p>
            <a:pPr algn="ctr"/>
            <a:r>
              <a:rPr lang="en-US" dirty="0"/>
              <a:t>Due to little resource development during the 1990s, the region’s load/resource balance steadily declined over the decade. By 1998, the L/R balance was estimated to be near </a:t>
            </a:r>
            <a:r>
              <a:rPr lang="en-US" dirty="0">
                <a:solidFill>
                  <a:srgbClr val="FF0000"/>
                </a:solidFill>
              </a:rPr>
              <a:t>4,000 aMW deficit, </a:t>
            </a:r>
            <a:r>
              <a:rPr lang="en-US" dirty="0"/>
              <a:t>a much more dire situation than today.   </a:t>
            </a:r>
          </a:p>
        </p:txBody>
      </p:sp>
    </p:spTree>
    <p:extLst>
      <p:ext uri="{BB962C8B-B14F-4D97-AF65-F5344CB8AC3E}">
        <p14:creationId xmlns:p14="http://schemas.microsoft.com/office/powerpoint/2010/main" val="2255304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3CBBE-FAEE-46A9-B30A-43CDA845B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Addressing Stakeholder Concerns</a:t>
            </a:r>
            <a:br>
              <a:rPr lang="en-US" dirty="0"/>
            </a:br>
            <a:r>
              <a:rPr lang="en-US" dirty="0"/>
              <a:t>about the redeveloped GENESYS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C80BB-B362-4970-9418-977FB4E7A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88928"/>
          </a:xfrm>
        </p:spPr>
        <p:txBody>
          <a:bodyPr/>
          <a:lstStyle/>
          <a:p>
            <a:r>
              <a:rPr lang="en-US" sz="1800" b="1" i="0" u="none" strike="noStrike" baseline="0" dirty="0">
                <a:solidFill>
                  <a:srgbClr val="000000"/>
                </a:solidFill>
                <a:latin typeface="+mn-lt"/>
              </a:rPr>
              <a:t>Generates more annual average hydro generation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+mn-lt"/>
              </a:rPr>
              <a:t>(at the median) than the 2019 BPA 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+mn-lt"/>
              </a:rPr>
              <a:t>White Book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+mn-lt"/>
              </a:rPr>
              <a:t>or the past 20-years of historical generation. More generation is unexpected since the median annual water supply in the climate change data is similar to the 80-year water record. </a:t>
            </a: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+mn-lt"/>
            </a:endParaRPr>
          </a:p>
          <a:p>
            <a:r>
              <a:rPr lang="en-US" sz="1800" b="1" i="0" u="none" strike="noStrike" baseline="0" dirty="0">
                <a:solidFill>
                  <a:srgbClr val="000000"/>
                </a:solidFill>
                <a:latin typeface="+mn-lt"/>
              </a:rPr>
              <a:t>Produces more monthly energy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+mn-lt"/>
              </a:rPr>
              <a:t>than the 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+mn-lt"/>
              </a:rPr>
              <a:t>White Book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+mn-lt"/>
              </a:rPr>
              <a:t>and historical generation in most months. The variability of the monthly generation also differs from the 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+mn-lt"/>
              </a:rPr>
              <a:t>White Book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+mn-lt"/>
              </a:rPr>
              <a:t>and recent historical data. </a:t>
            </a: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+mn-lt"/>
            </a:endParaRPr>
          </a:p>
          <a:p>
            <a:r>
              <a:rPr lang="en-US" sz="1800" b="1" i="0" u="none" strike="noStrike" baseline="0" dirty="0">
                <a:solidFill>
                  <a:srgbClr val="000000"/>
                </a:solidFill>
                <a:latin typeface="+mn-lt"/>
              </a:rPr>
              <a:t>Displays greater hour-to-hour flexibility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+mn-lt"/>
              </a:rPr>
              <a:t>at individual hydro projects as compared to historical data. The model regularly violates minimum generation constraints at projects and can ramp from 0 MW to near nameplate within an hour at some large projects.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15F3F7-BC2E-4EC3-B95E-418D2E2FD6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CB029D6-5554-3449-9E92-4345D2269AB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227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64257-424B-443F-82FB-A8C81449A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872919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RA 2025 Hydro Generation Comparisons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 with Historical Data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8C8323-F167-4B84-9072-28207C3A1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CB029D6-5554-3449-9E92-4345D2269AB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023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FE9C3-23FA-42CE-A79C-D569305C4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7"/>
            <a:ext cx="8106977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Redeveloped GENESYS for RA-2025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7B659-EE73-49C7-83DD-7E247AC2C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07243"/>
            <a:ext cx="7886700" cy="480218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70C0"/>
                </a:solidFill>
              </a:rPr>
              <a:t>Uses data from 3 Climate Scenarios: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i="1" dirty="0">
                <a:solidFill>
                  <a:srgbClr val="0070C0"/>
                </a:solidFill>
              </a:rPr>
              <a:t>A - </a:t>
            </a:r>
            <a:r>
              <a:rPr lang="en-US" i="1" dirty="0">
                <a:solidFill>
                  <a:srgbClr val="E77739"/>
                </a:solidFill>
              </a:rPr>
              <a:t>CanESM2_RCP85_BCSD_VIC_P1</a:t>
            </a:r>
            <a:endParaRPr lang="en-US" i="1" dirty="0">
              <a:solidFill>
                <a:srgbClr val="0070C0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i="1" dirty="0">
                <a:solidFill>
                  <a:srgbClr val="0070C0"/>
                </a:solidFill>
              </a:rPr>
              <a:t>C - </a:t>
            </a:r>
            <a:r>
              <a:rPr lang="en-US" i="1" dirty="0">
                <a:solidFill>
                  <a:srgbClr val="E77739"/>
                </a:solidFill>
              </a:rPr>
              <a:t>CCSM4_RCP85_BCSD_VIC_P1</a:t>
            </a:r>
            <a:endParaRPr lang="en-US" i="1" dirty="0">
              <a:solidFill>
                <a:srgbClr val="0070C0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i="1" dirty="0">
                <a:solidFill>
                  <a:srgbClr val="0070C0"/>
                </a:solidFill>
              </a:rPr>
              <a:t>G - </a:t>
            </a:r>
            <a:r>
              <a:rPr lang="en-US" i="1" dirty="0">
                <a:solidFill>
                  <a:srgbClr val="E77739"/>
                </a:solidFill>
              </a:rPr>
              <a:t>CNRM-CM5_RCP85_MACA_VIC_P3</a:t>
            </a:r>
            <a:endParaRPr lang="en-US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1800" i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70C0"/>
                </a:solidFill>
              </a:rPr>
              <a:t>For each climate scenario: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800" dirty="0">
              <a:solidFill>
                <a:srgbClr val="0070C0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70C0"/>
                </a:solidFill>
              </a:rPr>
              <a:t>Use 10 years of streamflow, temperature and wind</a:t>
            </a:r>
            <a:r>
              <a:rPr lang="en-US" b="1" dirty="0">
                <a:solidFill>
                  <a:schemeClr val="accent2"/>
                </a:solidFill>
              </a:rPr>
              <a:t>* </a:t>
            </a:r>
            <a:r>
              <a:rPr lang="en-US" dirty="0">
                <a:solidFill>
                  <a:srgbClr val="0070C0"/>
                </a:solidFill>
              </a:rPr>
              <a:t>data, from 2020 to 2029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800" dirty="0">
              <a:solidFill>
                <a:srgbClr val="0070C0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70C0"/>
                </a:solidFill>
              </a:rPr>
              <a:t>For each wind year, use 6 historical hourly wind generation profiles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800" dirty="0">
              <a:solidFill>
                <a:srgbClr val="0070C0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70C0"/>
                </a:solidFill>
              </a:rPr>
              <a:t>Totaling </a:t>
            </a:r>
            <a:r>
              <a:rPr lang="en-US" i="1" dirty="0">
                <a:solidFill>
                  <a:schemeClr val="accent2"/>
                </a:solidFill>
              </a:rPr>
              <a:t>60 years </a:t>
            </a:r>
            <a:r>
              <a:rPr lang="en-US" dirty="0">
                <a:solidFill>
                  <a:srgbClr val="0070C0"/>
                </a:solidFill>
              </a:rPr>
              <a:t>of GENESYS simulation (</a:t>
            </a:r>
            <a:r>
              <a:rPr lang="en-US" i="1" dirty="0">
                <a:solidFill>
                  <a:schemeClr val="accent2"/>
                </a:solidFill>
              </a:rPr>
              <a:t>hourly hydro generation</a:t>
            </a:r>
            <a:r>
              <a:rPr lang="en-US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C53E3-D707-4275-A602-893780F711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CB029D6-5554-3449-9E92-4345D2269AB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6904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2021PowerPlan">
      <a:dk1>
        <a:srgbClr val="000000"/>
      </a:dk1>
      <a:lt1>
        <a:srgbClr val="FEFFFF"/>
      </a:lt1>
      <a:dk2>
        <a:srgbClr val="EFE8CF"/>
      </a:dk2>
      <a:lt2>
        <a:srgbClr val="FEFFFF"/>
      </a:lt2>
      <a:accent1>
        <a:srgbClr val="F23E49"/>
      </a:accent1>
      <a:accent2>
        <a:srgbClr val="F77F38"/>
      </a:accent2>
      <a:accent3>
        <a:srgbClr val="F7C719"/>
      </a:accent3>
      <a:accent4>
        <a:srgbClr val="9AC368"/>
      </a:accent4>
      <a:accent5>
        <a:srgbClr val="03B28B"/>
      </a:accent5>
      <a:accent6>
        <a:srgbClr val="02BAD2"/>
      </a:accent6>
      <a:hlink>
        <a:srgbClr val="2F395F"/>
      </a:hlink>
      <a:folHlink>
        <a:srgbClr val="576C7D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1PowerPlan - 16.9.potx  -  Read-Only" id="{B27DBBE1-18C3-451C-987E-4BD9C1384D45}" vid="{D567CAAB-904B-49C2-A5FA-7A0925A3055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2021PowerPlan - 16.9</Template>
  <TotalTime>2109</TotalTime>
  <Words>2301</Words>
  <Application>Microsoft Office PowerPoint</Application>
  <PresentationFormat>Widescreen</PresentationFormat>
  <Paragraphs>560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Courier New</vt:lpstr>
      <vt:lpstr>Georgia</vt:lpstr>
      <vt:lpstr>Tahoma</vt:lpstr>
      <vt:lpstr>Trebuchet MS</vt:lpstr>
      <vt:lpstr>Wingdings</vt:lpstr>
      <vt:lpstr>1_Office Theme</vt:lpstr>
      <vt:lpstr>2021 Power Plan Resource Adequacy Assessment  </vt:lpstr>
      <vt:lpstr>Agenda</vt:lpstr>
      <vt:lpstr>2025 Loads and Existing Resources</vt:lpstr>
      <vt:lpstr>In-Region Market Resources (IPP) </vt:lpstr>
      <vt:lpstr>Coal Plant Retirements </vt:lpstr>
      <vt:lpstr>Load/Resource Balance</vt:lpstr>
      <vt:lpstr>Addressing Stakeholder Concerns about the redeveloped GENESYS model</vt:lpstr>
      <vt:lpstr>RA 2025 Hydro Generation Comparisons  with Historical Data</vt:lpstr>
      <vt:lpstr>Redeveloped GENESYS for RA-2025</vt:lpstr>
      <vt:lpstr>Observed Historical Data</vt:lpstr>
      <vt:lpstr>BPA White Book Data</vt:lpstr>
      <vt:lpstr>Boxplot Comparison of Data</vt:lpstr>
      <vt:lpstr>Hydro-Generation Comparisons for Climate Scenario A</vt:lpstr>
      <vt:lpstr>Hydro-Generation Comparisons for Climate Scenario C</vt:lpstr>
      <vt:lpstr>Hydro-Generation Comparisons for Climate Scenario G</vt:lpstr>
      <vt:lpstr>Hydro-Generation Comparisons for Ensemble Climate Scenarios A, C, G</vt:lpstr>
      <vt:lpstr>PNW Resource Adequacy Assessment</vt:lpstr>
      <vt:lpstr>Key Differences: New vs. Classic GENESYS</vt:lpstr>
      <vt:lpstr>Modeling Market Supplies</vt:lpstr>
      <vt:lpstr>Market Assumptions</vt:lpstr>
      <vt:lpstr>New GENESYS Distribution of Number of Import Hours by Percentile</vt:lpstr>
      <vt:lpstr>PowerPoint Presentation</vt:lpstr>
      <vt:lpstr>Effect of import hours in the classic GENESYS</vt:lpstr>
      <vt:lpstr>Effect of import hours &amp; hydro flex1 in classic GENESYS</vt:lpstr>
      <vt:lpstr>Effect of Using a Fixed Forced Outage Rate</vt:lpstr>
      <vt:lpstr>Observations</vt:lpstr>
      <vt:lpstr>Comparison of Simulated Operations Classic vs. Redeveloped GENESYS (July 31 to August 2, CC scenario A, Water year 2020)  </vt:lpstr>
      <vt:lpstr>PowerPoint Presentation</vt:lpstr>
      <vt:lpstr>Redeveloped GENESYS Scenario A, July 31-August2, Water year 2020 </vt:lpstr>
      <vt:lpstr>Next Steps</vt:lpstr>
      <vt:lpstr>Additional Slides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Demand Response Binning Strategy Sensitivity</dc:title>
  <dc:creator>John Ollis</dc:creator>
  <cp:lastModifiedBy>John Fazio</cp:lastModifiedBy>
  <cp:revision>368</cp:revision>
  <dcterms:created xsi:type="dcterms:W3CDTF">2021-04-14T04:08:26Z</dcterms:created>
  <dcterms:modified xsi:type="dcterms:W3CDTF">2021-07-16T14:57:21Z</dcterms:modified>
</cp:coreProperties>
</file>