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8" r:id="rId2"/>
    <p:sldMasterId id="2147483701" r:id="rId3"/>
  </p:sldMasterIdLst>
  <p:notesMasterIdLst>
    <p:notesMasterId r:id="rId40"/>
  </p:notesMasterIdLst>
  <p:sldIdLst>
    <p:sldId id="421" r:id="rId4"/>
    <p:sldId id="373" r:id="rId5"/>
    <p:sldId id="294" r:id="rId6"/>
    <p:sldId id="469" r:id="rId7"/>
    <p:sldId id="468" r:id="rId8"/>
    <p:sldId id="466" r:id="rId9"/>
    <p:sldId id="463" r:id="rId10"/>
    <p:sldId id="470" r:id="rId11"/>
    <p:sldId id="467" r:id="rId12"/>
    <p:sldId id="374" r:id="rId13"/>
    <p:sldId id="445" r:id="rId14"/>
    <p:sldId id="375" r:id="rId15"/>
    <p:sldId id="376" r:id="rId16"/>
    <p:sldId id="377" r:id="rId17"/>
    <p:sldId id="378" r:id="rId18"/>
    <p:sldId id="422" r:id="rId19"/>
    <p:sldId id="379" r:id="rId20"/>
    <p:sldId id="472" r:id="rId21"/>
    <p:sldId id="381" r:id="rId22"/>
    <p:sldId id="382" r:id="rId23"/>
    <p:sldId id="383" r:id="rId24"/>
    <p:sldId id="370" r:id="rId25"/>
    <p:sldId id="369" r:id="rId26"/>
    <p:sldId id="386" r:id="rId27"/>
    <p:sldId id="387" r:id="rId28"/>
    <p:sldId id="371" r:id="rId29"/>
    <p:sldId id="388" r:id="rId30"/>
    <p:sldId id="372" r:id="rId31"/>
    <p:sldId id="269" r:id="rId32"/>
    <p:sldId id="416" r:id="rId33"/>
    <p:sldId id="474" r:id="rId34"/>
    <p:sldId id="473" r:id="rId35"/>
    <p:sldId id="321" r:id="rId36"/>
    <p:sldId id="447" r:id="rId37"/>
    <p:sldId id="442" r:id="rId38"/>
    <p:sldId id="32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4" autoAdjust="0"/>
    <p:restoredTop sz="94660"/>
  </p:normalViewPr>
  <p:slideViewPr>
    <p:cSldViewPr>
      <p:cViewPr varScale="1">
        <p:scale>
          <a:sx n="115" d="100"/>
          <a:sy n="115" d="100"/>
        </p:scale>
        <p:origin x="148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A397F-C3CF-4251-AF39-86A78BB6D6A6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E69AC-6CDC-4A75-A0D7-D5D347002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06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607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33440" indent="-282092" defTabSz="935607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28370" indent="-225674" defTabSz="935607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579717" indent="-225674" defTabSz="935607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31065" indent="-225674" defTabSz="935607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482413" indent="-225674" defTabSz="93560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33761" indent="-225674" defTabSz="93560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385109" indent="-225674" defTabSz="93560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36457" indent="-225674" defTabSz="93560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1CF32F6-CBC4-41D0-9D0C-A41BA9FBDDF5}" type="slidenum">
              <a:rPr lang="en-US" sz="1200">
                <a:solidFill>
                  <a:prstClr val="black"/>
                </a:solidFill>
              </a:rPr>
              <a:pPr/>
              <a:t>3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Map etc.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42A8A-95F8-4671-958F-56E6B4984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055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B40BE-1C36-432B-8029-768E4618B1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7096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AE15A-8ABF-43F7-ACBD-F491D22F6B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369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AA4DF-2BB5-40AF-8396-2462A68E2C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3035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A13CB-D0FF-41F9-A4D8-E35C9A7FD1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9956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347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oa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32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ur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11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afoo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52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ish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83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E8CA-1775-4426-95F1-A86ADCDCEC3B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A857-423D-4583-8F66-CBB0231842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035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-9190" y="4417160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9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A031-C52E-44D6-8B9C-05C8A5AF2B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531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988A4-72BD-48B9-8159-65039607E0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423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0AAAE-A318-46A0-93DF-7CC64C373B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9038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14EDC-3F95-4D99-AD7D-D2A3D6DA6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535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DC9A7-139B-41FE-885F-1445CC7089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563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FD4D-C6E3-405C-9131-554FC28C73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335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4FFC9-DB76-4AC5-9762-B1108B34A2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8142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pPr defTabSz="457200"/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NOAA-Fisheries-horizontal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6419088"/>
            <a:ext cx="1643940" cy="3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11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6E880E-8756-4F40-9DB2-89873DA75B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7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1682" y="2631403"/>
            <a:ext cx="5485117" cy="127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-9190" y="4417160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hf hdr="0"/>
  <p:txStyles>
    <p:titleStyle>
      <a:lvl1pPr algn="r" defTabSz="457200" rtl="0" eaLnBrk="1" latinLnBrk="0" hangingPunct="1">
        <a:lnSpc>
          <a:spcPct val="8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0" indent="0" algn="r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</a:rPr>
              <a:t>Study of migrant juvenile salmonid survival and travel time, </a:t>
            </a:r>
            <a:r>
              <a:rPr lang="en-US" sz="3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1993-present</a:t>
            </a:r>
            <a:endParaRPr lang="en-US" sz="3200" dirty="0">
              <a:solidFill>
                <a:srgbClr val="009900"/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590800" y="3258845"/>
            <a:ext cx="6095694" cy="1224439"/>
          </a:xfrm>
        </p:spPr>
        <p:txBody>
          <a:bodyPr>
            <a:noAutofit/>
          </a:bodyPr>
          <a:lstStyle/>
          <a:p>
            <a:r>
              <a:rPr lang="en-US" sz="2300" dirty="0" smtClean="0"/>
              <a:t>Briefing for NW Power and Conservation Council</a:t>
            </a:r>
          </a:p>
          <a:p>
            <a:r>
              <a:rPr lang="en-US" sz="2300" dirty="0" smtClean="0"/>
              <a:t>Fish and Wildlife Committee</a:t>
            </a:r>
          </a:p>
          <a:p>
            <a:r>
              <a:rPr lang="en-US" sz="2300" dirty="0" smtClean="0"/>
              <a:t>April 12, 2022</a:t>
            </a:r>
            <a:endParaRPr lang="en-US" sz="23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Northwest Fisheries Science Center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197526" y="5105400"/>
            <a:ext cx="5484812" cy="577850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Steven G. Smith</a:t>
            </a:r>
          </a:p>
          <a:p>
            <a:r>
              <a:rPr lang="en-US" sz="2000" dirty="0" smtClean="0"/>
              <a:t>steven.g.smith@noaa.gov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7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6200" y="788988"/>
            <a:ext cx="9144000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Flow well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below average throughout season</a:t>
            </a: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Water temperature above average most of season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Record high spill percentage</a:t>
            </a: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800" dirty="0">
              <a:solidFill>
                <a:srgbClr val="000066"/>
              </a:solidFill>
              <a:latin typeface="Arial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dirty="0" smtClean="0">
                <a:solidFill>
                  <a:srgbClr val="0070C0"/>
                </a:solidFill>
                <a:latin typeface="Arial" charset="0"/>
              </a:rPr>
              <a:t>Moderate dissolved gas, </a:t>
            </a:r>
          </a:p>
          <a:p>
            <a:pPr lvl="2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70C0"/>
                </a:solidFill>
                <a:latin typeface="Arial" charset="0"/>
              </a:rPr>
              <a:t>    probably because of low flow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</a:endParaRPr>
          </a:p>
          <a:p>
            <a:pPr marR="0" lvl="1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17488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Spring Conditions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6200" y="788988"/>
            <a:ext cx="9144000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lvl="1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 smtClean="0">
                <a:solidFill>
                  <a:srgbClr val="0070C0"/>
                </a:solidFill>
                <a:latin typeface="Arial" charset="0"/>
              </a:rPr>
              <a:t>Travel times</a:t>
            </a:r>
            <a:endParaRPr lang="en-US" sz="2800" dirty="0">
              <a:solidFill>
                <a:srgbClr val="0070C0"/>
              </a:solidFill>
              <a:latin typeface="Arial" charset="0"/>
            </a:endParaRPr>
          </a:p>
          <a:p>
            <a:pPr marL="1257300" lvl="2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0070C0"/>
                </a:solidFill>
                <a:latin typeface="Arial" charset="0"/>
              </a:rPr>
              <a:t>Slightly shorter than in other recent low-flow years</a:t>
            </a:r>
            <a:endParaRPr lang="en-US" sz="2000" dirty="0">
              <a:solidFill>
                <a:srgbClr val="0070C0"/>
              </a:solidFill>
              <a:latin typeface="Arial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Less than 10% transported</a:t>
            </a: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100" dirty="0" smtClean="0">
              <a:solidFill>
                <a:srgbClr val="0070C0"/>
              </a:solidFill>
              <a:latin typeface="Arial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100" dirty="0" smtClean="0">
                <a:solidFill>
                  <a:srgbClr val="0070C0"/>
                </a:solidFill>
                <a:latin typeface="Arial" charset="0"/>
              </a:rPr>
              <a:t>Very low numbers passed dams via juvenile bypass systems</a:t>
            </a:r>
          </a:p>
          <a:p>
            <a:pPr marL="1257300" lvl="2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</a:rPr>
              <a:t>Low PIT-tag detection probabilities (data quality diminished)</a:t>
            </a:r>
          </a:p>
          <a:p>
            <a:pPr marL="1257300" lvl="2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baseline="0" dirty="0" smtClean="0">
                <a:solidFill>
                  <a:srgbClr val="0070C0"/>
                </a:solidFill>
                <a:latin typeface="Arial" charset="0"/>
              </a:rPr>
              <a:t>Low numbers collected for transportation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17488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Spring Migration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2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85800" y="1360488"/>
            <a:ext cx="7772400" cy="523137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Snake River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Yearling Chinook: Near average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dirty="0" smtClean="0">
                <a:solidFill>
                  <a:srgbClr val="0070C0"/>
                </a:solidFill>
                <a:latin typeface="Arial" charset="0"/>
              </a:rPr>
              <a:t>Snake River Steelhead: Below average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400" dirty="0">
              <a:solidFill>
                <a:srgbClr val="0070C0"/>
              </a:solidFill>
              <a:latin typeface="Arial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dirty="0" smtClean="0">
                <a:solidFill>
                  <a:srgbClr val="002060"/>
                </a:solidFill>
                <a:latin typeface="Arial" charset="0"/>
              </a:rPr>
              <a:t>Columbia River Yearling Chinook and Steelhead:</a:t>
            </a:r>
          </a:p>
          <a:p>
            <a:pPr lvl="1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2060"/>
                </a:solidFill>
                <a:latin typeface="Arial" charset="0"/>
              </a:rPr>
              <a:t>-	</a:t>
            </a:r>
            <a:r>
              <a:rPr lang="en-US" dirty="0" smtClean="0">
                <a:solidFill>
                  <a:srgbClr val="002060"/>
                </a:solidFill>
                <a:latin typeface="Arial" charset="0"/>
              </a:rPr>
              <a:t>Below average, both to McNary Dam and in lower Columbia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400" dirty="0" smtClean="0">
              <a:solidFill>
                <a:srgbClr val="000066"/>
              </a:solidFill>
              <a:latin typeface="Arial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McNary-to-Bonneville below average for multiple stocks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Generally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imprecise because of low detection rates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some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&gt;100%, likely for same reason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174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2021 Spring Survival Estimates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2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2880"/>
            <a:ext cx="8639175" cy="616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2880"/>
            <a:ext cx="8639175" cy="616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2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2880"/>
            <a:ext cx="8639175" cy="616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1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2880"/>
            <a:ext cx="8639175" cy="616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2880"/>
            <a:ext cx="8639175" cy="616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3" y="339935"/>
            <a:ext cx="3999495" cy="2856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26" y="3196245"/>
            <a:ext cx="3994759" cy="2852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9" y="3196245"/>
            <a:ext cx="3994759" cy="2852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41" y="339935"/>
            <a:ext cx="3994759" cy="28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5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2880"/>
            <a:ext cx="8639175" cy="616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42" y="2728425"/>
            <a:ext cx="426898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9" y="3575370"/>
            <a:ext cx="4571998" cy="26629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" y="1143001"/>
            <a:ext cx="1889199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27826"/>
            <a:ext cx="5181600" cy="259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39988" y="3123832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Ben Sandford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9940" y="6015553"/>
            <a:ext cx="6912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Scott Putnam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72021" y="5700912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Tiffani Marsh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4800" y="150093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Council Project 1993-029-00: “Survival Estimates for Juvenile Salmonids”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4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2880"/>
            <a:ext cx="8639175" cy="616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9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2880"/>
            <a:ext cx="8686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Fisheries | Northwest Fisheries Science Center</a:t>
            </a:r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2880"/>
            <a:ext cx="8686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5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Fisheries | Northwest Fisheries Science Center</a:t>
            </a:r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2880"/>
            <a:ext cx="8686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4" descr="columbiamapno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43" y="-1904550"/>
            <a:ext cx="9181699" cy="65585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4"/>
          <p:cNvSpPr>
            <a:spLocks noChangeAspect="1" noChangeArrowheads="1"/>
          </p:cNvSpPr>
          <p:nvPr/>
        </p:nvSpPr>
        <p:spPr bwMode="auto">
          <a:xfrm>
            <a:off x="4554434" y="1948795"/>
            <a:ext cx="100584" cy="40233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Rectangle 94"/>
          <p:cNvSpPr>
            <a:spLocks noChangeArrowheads="1"/>
          </p:cNvSpPr>
          <p:nvPr/>
        </p:nvSpPr>
        <p:spPr bwMode="auto">
          <a:xfrm>
            <a:off x="6360374" y="972412"/>
            <a:ext cx="118872" cy="40233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668734" y="1905000"/>
            <a:ext cx="1751076" cy="0"/>
          </a:xfrm>
          <a:prstGeom prst="straightConnector1">
            <a:avLst/>
          </a:prstGeom>
          <a:ln w="38100" cmpd="sng">
            <a:solidFill>
              <a:srgbClr val="00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743200"/>
            <a:ext cx="9144000" cy="36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0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4" descr="columbiamapno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43" y="-1904550"/>
            <a:ext cx="9181699" cy="65585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4"/>
          <p:cNvSpPr>
            <a:spLocks noChangeAspect="1" noChangeArrowheads="1"/>
          </p:cNvSpPr>
          <p:nvPr/>
        </p:nvSpPr>
        <p:spPr bwMode="auto">
          <a:xfrm>
            <a:off x="4554434" y="1948795"/>
            <a:ext cx="100584" cy="40233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Rectangle 94"/>
          <p:cNvSpPr>
            <a:spLocks noChangeArrowheads="1"/>
          </p:cNvSpPr>
          <p:nvPr/>
        </p:nvSpPr>
        <p:spPr bwMode="auto">
          <a:xfrm>
            <a:off x="1993011" y="2208637"/>
            <a:ext cx="118872" cy="40233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52447" y="1905000"/>
            <a:ext cx="2501987" cy="0"/>
          </a:xfrm>
          <a:prstGeom prst="straightConnector1">
            <a:avLst/>
          </a:prstGeom>
          <a:ln w="38100" cmpd="sng">
            <a:solidFill>
              <a:srgbClr val="00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743200"/>
            <a:ext cx="9144000" cy="36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7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Fisheries | Northwest Fisheries Science Center</a:t>
            </a:r>
            <a:endParaRPr lang="en-US" dirty="0"/>
          </a:p>
        </p:txBody>
      </p:sp>
      <p:pic>
        <p:nvPicPr>
          <p:cNvPr id="3" name="Picture 4" descr="columbiamapno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43" y="-1910395"/>
            <a:ext cx="9181699" cy="65585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4"/>
          <p:cNvSpPr>
            <a:spLocks noChangeAspect="1" noChangeArrowheads="1"/>
          </p:cNvSpPr>
          <p:nvPr/>
        </p:nvSpPr>
        <p:spPr bwMode="auto">
          <a:xfrm>
            <a:off x="4554434" y="1948795"/>
            <a:ext cx="100584" cy="40233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/>
          </a:p>
        </p:txBody>
      </p:sp>
      <p:sp>
        <p:nvSpPr>
          <p:cNvPr id="10" name="Rectangle 94"/>
          <p:cNvSpPr>
            <a:spLocks noChangeArrowheads="1"/>
          </p:cNvSpPr>
          <p:nvPr/>
        </p:nvSpPr>
        <p:spPr bwMode="auto">
          <a:xfrm>
            <a:off x="1993011" y="2208637"/>
            <a:ext cx="118872" cy="40233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52447" y="1905000"/>
            <a:ext cx="2501987" cy="0"/>
          </a:xfrm>
          <a:prstGeom prst="straightConnector1">
            <a:avLst/>
          </a:prstGeom>
          <a:ln w="38100" cmpd="sng">
            <a:solidFill>
              <a:srgbClr val="00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743200"/>
            <a:ext cx="9144000" cy="36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4" descr="columbiamapno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64" y="-1905000"/>
            <a:ext cx="9181699" cy="65585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4"/>
          <p:cNvSpPr>
            <a:spLocks noChangeArrowheads="1"/>
          </p:cNvSpPr>
          <p:nvPr/>
        </p:nvSpPr>
        <p:spPr bwMode="auto">
          <a:xfrm>
            <a:off x="1993011" y="2208637"/>
            <a:ext cx="118872" cy="40233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52447" y="1905000"/>
            <a:ext cx="4738878" cy="0"/>
          </a:xfrm>
          <a:prstGeom prst="straightConnector1">
            <a:avLst/>
          </a:prstGeom>
          <a:ln w="38100" cmpd="sng">
            <a:solidFill>
              <a:srgbClr val="00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87"/>
          <p:cNvSpPr>
            <a:spLocks noChangeArrowheads="1"/>
          </p:cNvSpPr>
          <p:nvPr/>
        </p:nvSpPr>
        <p:spPr bwMode="auto">
          <a:xfrm>
            <a:off x="6715125" y="16002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743200"/>
            <a:ext cx="9144000" cy="36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3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Fisheries | Northwest Fisheries Science Center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Fisheries | Northwest Fisheries Science Center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4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7" descr="NOA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172200"/>
            <a:ext cx="6016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28"/>
          <p:cNvSpPr>
            <a:spLocks noChangeArrowheads="1"/>
          </p:cNvSpPr>
          <p:nvPr/>
        </p:nvSpPr>
        <p:spPr bwMode="auto">
          <a:xfrm>
            <a:off x="1866900" y="3722688"/>
            <a:ext cx="29178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99"/>
                </a:solidFill>
                <a:latin typeface="Franklin Gothic Medium" pitchFamily="34" charset="0"/>
              </a:rPr>
              <a:t>Juvenile detectors</a:t>
            </a:r>
          </a:p>
        </p:txBody>
      </p:sp>
      <p:sp>
        <p:nvSpPr>
          <p:cNvPr id="8197" name="Text Box 29"/>
          <p:cNvSpPr txBox="1">
            <a:spLocks noChangeArrowheads="1"/>
          </p:cNvSpPr>
          <p:nvPr/>
        </p:nvSpPr>
        <p:spPr bwMode="auto">
          <a:xfrm>
            <a:off x="6934200" y="3505200"/>
            <a:ext cx="1365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Franklin Gothic Medium" pitchFamily="34" charset="0"/>
              </a:rPr>
              <a:t>Snake R. trap</a:t>
            </a:r>
          </a:p>
        </p:txBody>
      </p:sp>
      <p:sp>
        <p:nvSpPr>
          <p:cNvPr id="8198" name="Oval 30"/>
          <p:cNvSpPr>
            <a:spLocks noChangeArrowheads="1"/>
          </p:cNvSpPr>
          <p:nvPr/>
        </p:nvSpPr>
        <p:spPr bwMode="auto">
          <a:xfrm>
            <a:off x="6858000" y="3759200"/>
            <a:ext cx="123825" cy="1270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8200" name="Rectangle 34"/>
          <p:cNvSpPr>
            <a:spLocks noChangeArrowheads="1"/>
          </p:cNvSpPr>
          <p:nvPr/>
        </p:nvSpPr>
        <p:spPr bwMode="auto">
          <a:xfrm>
            <a:off x="2309813" y="152400"/>
            <a:ext cx="3362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99"/>
                </a:solidFill>
                <a:latin typeface="Franklin Gothic Medium" pitchFamily="34" charset="0"/>
              </a:rPr>
              <a:t>PIT-tag Data Sources</a:t>
            </a:r>
          </a:p>
        </p:txBody>
      </p:sp>
      <p:sp>
        <p:nvSpPr>
          <p:cNvPr id="8202" name="Text Box 33"/>
          <p:cNvSpPr txBox="1">
            <a:spLocks noChangeArrowheads="1"/>
          </p:cNvSpPr>
          <p:nvPr/>
        </p:nvSpPr>
        <p:spPr bwMode="auto">
          <a:xfrm>
            <a:off x="275467" y="3798947"/>
            <a:ext cx="10310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FF"/>
                </a:solidFill>
                <a:latin typeface="Franklin Gothic Medium" pitchFamily="34" charset="0"/>
              </a:rPr>
              <a:t>PIT-trawl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FF"/>
                </a:solidFill>
                <a:latin typeface="Franklin Gothic Medium" pitchFamily="34" charset="0"/>
              </a:rPr>
              <a:t>Bird colonies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0000FF"/>
                </a:solidFill>
                <a:latin typeface="Franklin Gothic Medium" pitchFamily="34" charset="0"/>
              </a:rPr>
              <a:t>Pile dike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0000FF"/>
                </a:solidFill>
                <a:latin typeface="Franklin Gothic Medium" pitchFamily="34" charset="0"/>
              </a:rPr>
              <a:t>PIT barge</a:t>
            </a:r>
          </a:p>
        </p:txBody>
      </p:sp>
      <p:grpSp>
        <p:nvGrpSpPr>
          <p:cNvPr id="8194" name="Group 4"/>
          <p:cNvGrpSpPr>
            <a:grpSpLocks/>
          </p:cNvGrpSpPr>
          <p:nvPr/>
        </p:nvGrpSpPr>
        <p:grpSpPr bwMode="auto">
          <a:xfrm>
            <a:off x="11348" y="0"/>
            <a:ext cx="9144000" cy="6858000"/>
            <a:chOff x="96" y="168"/>
            <a:chExt cx="5562" cy="3960"/>
          </a:xfrm>
        </p:grpSpPr>
        <p:pic>
          <p:nvPicPr>
            <p:cNvPr id="8208" name="Picture 5" descr="columbiamapnotex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68"/>
              <a:ext cx="5562" cy="3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Text Box 6"/>
            <p:cNvSpPr txBox="1">
              <a:spLocks noChangeArrowheads="1"/>
            </p:cNvSpPr>
            <p:nvPr/>
          </p:nvSpPr>
          <p:spPr bwMode="auto">
            <a:xfrm>
              <a:off x="1824" y="3646"/>
              <a:ext cx="11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8210" name="Text Box 7"/>
            <p:cNvSpPr txBox="1">
              <a:spLocks noChangeArrowheads="1"/>
            </p:cNvSpPr>
            <p:nvPr/>
          </p:nvSpPr>
          <p:spPr bwMode="auto">
            <a:xfrm>
              <a:off x="4790" y="2524"/>
              <a:ext cx="112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solidFill>
                  <a:srgbClr val="FFFFFF"/>
                </a:solidFill>
              </a:endParaRPr>
            </a:p>
          </p:txBody>
        </p:sp>
        <p:sp>
          <p:nvSpPr>
            <p:cNvPr id="8211" name="Text Box 8"/>
            <p:cNvSpPr txBox="1">
              <a:spLocks noChangeArrowheads="1"/>
            </p:cNvSpPr>
            <p:nvPr/>
          </p:nvSpPr>
          <p:spPr bwMode="auto">
            <a:xfrm>
              <a:off x="366" y="1751"/>
              <a:ext cx="112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solidFill>
                  <a:srgbClr val="FFFFFF"/>
                </a:solidFill>
              </a:endParaRPr>
            </a:p>
          </p:txBody>
        </p:sp>
        <p:sp>
          <p:nvSpPr>
            <p:cNvPr id="8212" name="Text Box 9"/>
            <p:cNvSpPr txBox="1">
              <a:spLocks noChangeArrowheads="1"/>
            </p:cNvSpPr>
            <p:nvPr/>
          </p:nvSpPr>
          <p:spPr bwMode="auto">
            <a:xfrm rot="-5360739">
              <a:off x="1083" y="3056"/>
              <a:ext cx="627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FF"/>
                  </a:solidFill>
                  <a:latin typeface="Franklin Gothic Medium" pitchFamily="34" charset="0"/>
                </a:rPr>
                <a:t>Bonneville</a:t>
              </a:r>
              <a:endParaRPr lang="en-US" sz="1400" dirty="0">
                <a:solidFill>
                  <a:srgbClr val="0000FF"/>
                </a:solidFill>
                <a:latin typeface="Franklin Gothic Medium" pitchFamily="34" charset="0"/>
              </a:endParaRPr>
            </a:p>
          </p:txBody>
        </p:sp>
        <p:sp>
          <p:nvSpPr>
            <p:cNvPr id="8213" name="Text Box 10"/>
            <p:cNvSpPr txBox="1">
              <a:spLocks noChangeArrowheads="1"/>
            </p:cNvSpPr>
            <p:nvPr/>
          </p:nvSpPr>
          <p:spPr bwMode="auto">
            <a:xfrm rot="-5442136">
              <a:off x="1563" y="3136"/>
              <a:ext cx="629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08080"/>
                  </a:solidFill>
                  <a:latin typeface="Franklin Gothic Medium" pitchFamily="34" charset="0"/>
                </a:rPr>
                <a:t>The Dalles</a:t>
              </a:r>
            </a:p>
          </p:txBody>
        </p:sp>
        <p:sp>
          <p:nvSpPr>
            <p:cNvPr id="8214" name="Text Box 11"/>
            <p:cNvSpPr txBox="1">
              <a:spLocks noChangeArrowheads="1"/>
            </p:cNvSpPr>
            <p:nvPr/>
          </p:nvSpPr>
          <p:spPr bwMode="auto">
            <a:xfrm rot="-5468091">
              <a:off x="1870" y="3036"/>
              <a:ext cx="561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FF"/>
                  </a:solidFill>
                  <a:latin typeface="Franklin Gothic Medium" pitchFamily="34" charset="0"/>
                </a:rPr>
                <a:t>John Day</a:t>
              </a:r>
            </a:p>
          </p:txBody>
        </p:sp>
        <p:sp>
          <p:nvSpPr>
            <p:cNvPr id="8215" name="Text Box 12"/>
            <p:cNvSpPr txBox="1">
              <a:spLocks noChangeArrowheads="1"/>
            </p:cNvSpPr>
            <p:nvPr/>
          </p:nvSpPr>
          <p:spPr bwMode="auto">
            <a:xfrm>
              <a:off x="4487" y="3136"/>
              <a:ext cx="794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08080"/>
                  </a:solidFill>
                  <a:latin typeface="Franklin Gothic Medium" pitchFamily="34" charset="0"/>
                </a:rPr>
                <a:t>Hells Canyon</a:t>
              </a:r>
            </a:p>
          </p:txBody>
        </p:sp>
        <p:sp>
          <p:nvSpPr>
            <p:cNvPr id="8216" name="Text Box 13"/>
            <p:cNvSpPr txBox="1">
              <a:spLocks noChangeArrowheads="1"/>
            </p:cNvSpPr>
            <p:nvPr/>
          </p:nvSpPr>
          <p:spPr bwMode="auto">
            <a:xfrm>
              <a:off x="4431" y="3347"/>
              <a:ext cx="4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08080"/>
                  </a:solidFill>
                  <a:latin typeface="Franklin Gothic Medium" pitchFamily="34" charset="0"/>
                </a:rPr>
                <a:t>Oxbow</a:t>
              </a:r>
            </a:p>
          </p:txBody>
        </p:sp>
        <p:sp>
          <p:nvSpPr>
            <p:cNvPr id="8217" name="Text Box 14"/>
            <p:cNvSpPr txBox="1">
              <a:spLocks noChangeArrowheads="1"/>
            </p:cNvSpPr>
            <p:nvPr/>
          </p:nvSpPr>
          <p:spPr bwMode="auto">
            <a:xfrm>
              <a:off x="4387" y="3513"/>
              <a:ext cx="6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08080"/>
                  </a:solidFill>
                  <a:latin typeface="Franklin Gothic Medium" pitchFamily="34" charset="0"/>
                </a:rPr>
                <a:t>Brownlee</a:t>
              </a:r>
            </a:p>
          </p:txBody>
        </p:sp>
        <p:sp>
          <p:nvSpPr>
            <p:cNvPr id="8218" name="Text Box 15"/>
            <p:cNvSpPr txBox="1">
              <a:spLocks noChangeArrowheads="1"/>
            </p:cNvSpPr>
            <p:nvPr/>
          </p:nvSpPr>
          <p:spPr bwMode="auto">
            <a:xfrm>
              <a:off x="1866" y="1991"/>
              <a:ext cx="81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08080"/>
                  </a:solidFill>
                  <a:latin typeface="Franklin Gothic Medium" pitchFamily="34" charset="0"/>
                </a:rPr>
                <a:t>Priest Rapids</a:t>
              </a:r>
            </a:p>
          </p:txBody>
        </p:sp>
        <p:sp>
          <p:nvSpPr>
            <p:cNvPr id="8219" name="Text Box 16"/>
            <p:cNvSpPr txBox="1">
              <a:spLocks noChangeArrowheads="1"/>
            </p:cNvSpPr>
            <p:nvPr/>
          </p:nvSpPr>
          <p:spPr bwMode="auto">
            <a:xfrm>
              <a:off x="1919" y="1736"/>
              <a:ext cx="66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08080"/>
                  </a:solidFill>
                  <a:latin typeface="Franklin Gothic Medium" pitchFamily="34" charset="0"/>
                </a:rPr>
                <a:t>Wanapum</a:t>
              </a:r>
            </a:p>
          </p:txBody>
        </p:sp>
        <p:sp>
          <p:nvSpPr>
            <p:cNvPr id="8220" name="Text Box 17"/>
            <p:cNvSpPr txBox="1">
              <a:spLocks noChangeArrowheads="1"/>
            </p:cNvSpPr>
            <p:nvPr/>
          </p:nvSpPr>
          <p:spPr bwMode="auto">
            <a:xfrm>
              <a:off x="1765" y="1402"/>
              <a:ext cx="73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08080"/>
                  </a:solidFill>
                  <a:latin typeface="Franklin Gothic Medium" pitchFamily="34" charset="0"/>
                </a:rPr>
                <a:t>Rock Island</a:t>
              </a:r>
            </a:p>
          </p:txBody>
        </p:sp>
        <p:sp>
          <p:nvSpPr>
            <p:cNvPr id="8221" name="Text Box 18"/>
            <p:cNvSpPr txBox="1">
              <a:spLocks noChangeArrowheads="1"/>
            </p:cNvSpPr>
            <p:nvPr/>
          </p:nvSpPr>
          <p:spPr bwMode="auto">
            <a:xfrm>
              <a:off x="1597" y="1147"/>
              <a:ext cx="80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FF"/>
                  </a:solidFill>
                  <a:latin typeface="Franklin Gothic Medium" pitchFamily="34" charset="0"/>
                </a:rPr>
                <a:t>Rocky Reach</a:t>
              </a:r>
            </a:p>
          </p:txBody>
        </p:sp>
        <p:sp>
          <p:nvSpPr>
            <p:cNvPr id="8222" name="Text Box 19"/>
            <p:cNvSpPr txBox="1">
              <a:spLocks noChangeArrowheads="1"/>
            </p:cNvSpPr>
            <p:nvPr/>
          </p:nvSpPr>
          <p:spPr bwMode="auto">
            <a:xfrm>
              <a:off x="2209" y="802"/>
              <a:ext cx="401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08080"/>
                  </a:solidFill>
                  <a:latin typeface="Franklin Gothic Medium" pitchFamily="34" charset="0"/>
                </a:rPr>
                <a:t>Wells</a:t>
              </a:r>
            </a:p>
          </p:txBody>
        </p:sp>
        <p:sp>
          <p:nvSpPr>
            <p:cNvPr id="8223" name="Text Box 20"/>
            <p:cNvSpPr txBox="1">
              <a:spLocks noChangeArrowheads="1"/>
            </p:cNvSpPr>
            <p:nvPr/>
          </p:nvSpPr>
          <p:spPr bwMode="auto">
            <a:xfrm>
              <a:off x="2542" y="547"/>
              <a:ext cx="78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08080"/>
                  </a:solidFill>
                  <a:latin typeface="Franklin Gothic Medium" pitchFamily="34" charset="0"/>
                </a:rPr>
                <a:t>Chief Joseph</a:t>
              </a:r>
            </a:p>
          </p:txBody>
        </p:sp>
        <p:sp>
          <p:nvSpPr>
            <p:cNvPr id="8224" name="Text Box 21"/>
            <p:cNvSpPr txBox="1">
              <a:spLocks noChangeArrowheads="1"/>
            </p:cNvSpPr>
            <p:nvPr/>
          </p:nvSpPr>
          <p:spPr bwMode="auto">
            <a:xfrm>
              <a:off x="2997" y="1056"/>
              <a:ext cx="82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08080"/>
                  </a:solidFill>
                  <a:latin typeface="Franklin Gothic Medium" pitchFamily="34" charset="0"/>
                </a:rPr>
                <a:t>Grand</a:t>
              </a:r>
              <a:r>
                <a:rPr lang="en-US" sz="1600" dirty="0">
                  <a:solidFill>
                    <a:srgbClr val="0000FF"/>
                  </a:solidFill>
                  <a:latin typeface="Franklin Gothic Medium" pitchFamily="34" charset="0"/>
                </a:rPr>
                <a:t> </a:t>
              </a:r>
              <a:r>
                <a:rPr lang="en-US" sz="1600" dirty="0">
                  <a:solidFill>
                    <a:srgbClr val="808080"/>
                  </a:solidFill>
                  <a:latin typeface="Franklin Gothic Medium" pitchFamily="34" charset="0"/>
                </a:rPr>
                <a:t>Coulee</a:t>
              </a:r>
            </a:p>
          </p:txBody>
        </p:sp>
        <p:sp>
          <p:nvSpPr>
            <p:cNvPr id="8225" name="Text Box 22"/>
            <p:cNvSpPr txBox="1">
              <a:spLocks noChangeArrowheads="1"/>
            </p:cNvSpPr>
            <p:nvPr/>
          </p:nvSpPr>
          <p:spPr bwMode="auto">
            <a:xfrm rot="-5400000">
              <a:off x="2724" y="2887"/>
              <a:ext cx="485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FF"/>
                  </a:solidFill>
                  <a:latin typeface="Franklin Gothic Medium" pitchFamily="34" charset="0"/>
                </a:rPr>
                <a:t>McNary</a:t>
              </a:r>
            </a:p>
          </p:txBody>
        </p:sp>
        <p:sp>
          <p:nvSpPr>
            <p:cNvPr id="8226" name="Text Box 23"/>
            <p:cNvSpPr txBox="1">
              <a:spLocks noChangeArrowheads="1"/>
            </p:cNvSpPr>
            <p:nvPr/>
          </p:nvSpPr>
          <p:spPr bwMode="auto">
            <a:xfrm rot="-5413068">
              <a:off x="2860" y="1901"/>
              <a:ext cx="624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FF"/>
                  </a:solidFill>
                  <a:latin typeface="Franklin Gothic Medium" pitchFamily="34" charset="0"/>
                </a:rPr>
                <a:t>Ice Harbor</a:t>
              </a:r>
            </a:p>
          </p:txBody>
        </p:sp>
        <p:sp>
          <p:nvSpPr>
            <p:cNvPr id="8227" name="Text Box 24"/>
            <p:cNvSpPr txBox="1">
              <a:spLocks noChangeArrowheads="1"/>
            </p:cNvSpPr>
            <p:nvPr/>
          </p:nvSpPr>
          <p:spPr bwMode="auto">
            <a:xfrm rot="-5372355">
              <a:off x="3352" y="2495"/>
              <a:ext cx="702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FF"/>
                  </a:solidFill>
                  <a:latin typeface="Franklin Gothic Medium" pitchFamily="34" charset="0"/>
                </a:rPr>
                <a:t>Little Goose</a:t>
              </a:r>
            </a:p>
          </p:txBody>
        </p:sp>
        <p:sp>
          <p:nvSpPr>
            <p:cNvPr id="8228" name="Text Box 25"/>
            <p:cNvSpPr txBox="1">
              <a:spLocks noChangeArrowheads="1"/>
            </p:cNvSpPr>
            <p:nvPr/>
          </p:nvSpPr>
          <p:spPr bwMode="auto">
            <a:xfrm rot="-5413581">
              <a:off x="3602" y="2465"/>
              <a:ext cx="806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FF"/>
                  </a:solidFill>
                  <a:latin typeface="Franklin Gothic Medium" pitchFamily="34" charset="0"/>
                </a:rPr>
                <a:t>Lower Granite</a:t>
              </a:r>
            </a:p>
          </p:txBody>
        </p:sp>
        <p:sp>
          <p:nvSpPr>
            <p:cNvPr id="8229" name="Text Box 26"/>
            <p:cNvSpPr txBox="1">
              <a:spLocks noChangeArrowheads="1"/>
            </p:cNvSpPr>
            <p:nvPr/>
          </p:nvSpPr>
          <p:spPr bwMode="auto">
            <a:xfrm rot="-5400000">
              <a:off x="2873" y="2703"/>
              <a:ext cx="1077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FF"/>
                  </a:solidFill>
                  <a:latin typeface="Franklin Gothic Medium" pitchFamily="34" charset="0"/>
                </a:rPr>
                <a:t>Lower Monumental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31608" y="713694"/>
            <a:ext cx="1053539" cy="973138"/>
            <a:chOff x="2431608" y="713694"/>
            <a:chExt cx="1053539" cy="973138"/>
          </a:xfrm>
        </p:grpSpPr>
        <p:sp>
          <p:nvSpPr>
            <p:cNvPr id="8203" name="Oval 32"/>
            <p:cNvSpPr>
              <a:spLocks noChangeArrowheads="1"/>
            </p:cNvSpPr>
            <p:nvPr/>
          </p:nvSpPr>
          <p:spPr bwMode="auto">
            <a:xfrm>
              <a:off x="2431608" y="713694"/>
              <a:ext cx="1046163" cy="973138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8204" name="Text Box 33"/>
            <p:cNvSpPr txBox="1">
              <a:spLocks noChangeArrowheads="1"/>
            </p:cNvSpPr>
            <p:nvPr/>
          </p:nvSpPr>
          <p:spPr bwMode="auto">
            <a:xfrm>
              <a:off x="2462797" y="931759"/>
              <a:ext cx="10223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FF"/>
                  </a:solidFill>
                  <a:latin typeface="Franklin Gothic Medium" pitchFamily="34" charset="0"/>
                </a:rPr>
                <a:t>Hatchery </a:t>
              </a:r>
              <a:endParaRPr lang="en-US" sz="1600" dirty="0">
                <a:solidFill>
                  <a:srgbClr val="0000FF"/>
                </a:solidFill>
                <a:latin typeface="Franklin Gothic Medium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FF"/>
                  </a:solidFill>
                  <a:latin typeface="Franklin Gothic Medium" pitchFamily="34" charset="0"/>
                </a:rPr>
                <a:t>Releases</a:t>
              </a:r>
            </a:p>
          </p:txBody>
        </p:sp>
      </p:grpSp>
      <p:grpSp>
        <p:nvGrpSpPr>
          <p:cNvPr id="38" name="Group 34"/>
          <p:cNvGrpSpPr>
            <a:grpSpLocks/>
          </p:cNvGrpSpPr>
          <p:nvPr/>
        </p:nvGrpSpPr>
        <p:grpSpPr bwMode="auto">
          <a:xfrm>
            <a:off x="7712097" y="3874365"/>
            <a:ext cx="1493614" cy="1290638"/>
            <a:chOff x="7712097" y="3874365"/>
            <a:chExt cx="1493614" cy="12906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7735800" y="3874365"/>
              <a:ext cx="1363663" cy="1290638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 Box 33"/>
            <p:cNvSpPr txBox="1">
              <a:spLocks noChangeArrowheads="1"/>
            </p:cNvSpPr>
            <p:nvPr/>
          </p:nvSpPr>
          <p:spPr bwMode="auto">
            <a:xfrm>
              <a:off x="7712097" y="4174096"/>
              <a:ext cx="149361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FF"/>
                  </a:solidFill>
                  <a:latin typeface="Franklin Gothic Medium" pitchFamily="34" charset="0"/>
                </a:rPr>
                <a:t>Hatchery, Trap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FF"/>
                  </a:solidFill>
                  <a:latin typeface="Franklin Gothic Medium" pitchFamily="34" charset="0"/>
                </a:rPr>
                <a:t>Electrofishing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FF"/>
                  </a:solidFill>
                  <a:latin typeface="Franklin Gothic Medium" pitchFamily="34" charset="0"/>
                </a:rPr>
                <a:t>Releases</a:t>
              </a:r>
              <a:endParaRPr lang="en-US" sz="1600" dirty="0">
                <a:solidFill>
                  <a:srgbClr val="0000FF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42" name="Oval 32"/>
          <p:cNvSpPr>
            <a:spLocks noChangeArrowheads="1"/>
          </p:cNvSpPr>
          <p:nvPr/>
        </p:nvSpPr>
        <p:spPr bwMode="auto">
          <a:xfrm>
            <a:off x="164461" y="3465013"/>
            <a:ext cx="1154116" cy="28619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46" y="411956"/>
            <a:ext cx="1521468" cy="122735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147402" y="2603270"/>
            <a:ext cx="684803" cy="548640"/>
            <a:chOff x="5924125" y="2103027"/>
            <a:chExt cx="684803" cy="548640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5946996" y="2103027"/>
              <a:ext cx="589809" cy="548640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 Box 33"/>
            <p:cNvSpPr txBox="1">
              <a:spLocks noChangeArrowheads="1"/>
            </p:cNvSpPr>
            <p:nvPr/>
          </p:nvSpPr>
          <p:spPr bwMode="auto">
            <a:xfrm>
              <a:off x="5924125" y="2180948"/>
              <a:ext cx="68480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00FF"/>
                  </a:solidFill>
                  <a:latin typeface="Franklin Gothic Medium" pitchFamily="34" charset="0"/>
                </a:rPr>
                <a:t>Tailrace </a:t>
              </a:r>
              <a:endParaRPr lang="en-US" sz="1000" dirty="0">
                <a:solidFill>
                  <a:srgbClr val="0000FF"/>
                </a:solidFill>
                <a:latin typeface="Franklin Gothic Medium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FF"/>
                  </a:solidFill>
                  <a:latin typeface="Franklin Gothic Medium" pitchFamily="34" charset="0"/>
                </a:rPr>
                <a:t>Releases</a:t>
              </a:r>
            </a:p>
          </p:txBody>
        </p:sp>
      </p:grpSp>
      <p:sp>
        <p:nvSpPr>
          <p:cNvPr id="47" name="Text Box 33"/>
          <p:cNvSpPr txBox="1">
            <a:spLocks noChangeArrowheads="1"/>
          </p:cNvSpPr>
          <p:nvPr/>
        </p:nvSpPr>
        <p:spPr bwMode="auto">
          <a:xfrm>
            <a:off x="426886" y="2631245"/>
            <a:ext cx="10310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FF"/>
                </a:solidFill>
                <a:latin typeface="Franklin Gothic Medium" pitchFamily="34" charset="0"/>
              </a:rPr>
              <a:t>PIT-trawl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FF"/>
                </a:solidFill>
                <a:latin typeface="Franklin Gothic Medium" pitchFamily="34" charset="0"/>
              </a:rPr>
              <a:t>Bird colonies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0000FF"/>
                </a:solidFill>
                <a:latin typeface="Franklin Gothic Medium" pitchFamily="34" charset="0"/>
              </a:rPr>
              <a:t>Pile dike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0000FF"/>
                </a:solidFill>
                <a:latin typeface="Franklin Gothic Medium" pitchFamily="34" charset="0"/>
              </a:rPr>
              <a:t>PIT barge</a:t>
            </a:r>
          </a:p>
        </p:txBody>
      </p:sp>
    </p:spTree>
    <p:extLst>
      <p:ext uri="{BB962C8B-B14F-4D97-AF65-F5344CB8AC3E}">
        <p14:creationId xmlns:p14="http://schemas.microsoft.com/office/powerpoint/2010/main" val="6927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4" descr="columbiamapno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92" y="-1889875"/>
            <a:ext cx="9181699" cy="65585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25285"/>
            <a:ext cx="1828800" cy="127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5286375" y="1173579"/>
            <a:ext cx="118872" cy="40233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Rectangle 94"/>
          <p:cNvSpPr>
            <a:spLocks noChangeArrowheads="1"/>
          </p:cNvSpPr>
          <p:nvPr/>
        </p:nvSpPr>
        <p:spPr bwMode="auto">
          <a:xfrm>
            <a:off x="5791200" y="1124811"/>
            <a:ext cx="118872" cy="40233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5" name="Rectangle 94"/>
          <p:cNvSpPr>
            <a:spLocks noChangeArrowheads="1"/>
          </p:cNvSpPr>
          <p:nvPr/>
        </p:nvSpPr>
        <p:spPr bwMode="auto">
          <a:xfrm>
            <a:off x="6336411" y="987087"/>
            <a:ext cx="118872" cy="40233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905000" y="1905000"/>
            <a:ext cx="76200" cy="533400"/>
          </a:xfrm>
          <a:prstGeom prst="straightConnector1">
            <a:avLst/>
          </a:prstGeom>
          <a:ln w="38100" cmpd="sng">
            <a:solidFill>
              <a:srgbClr val="00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600450" y="1272663"/>
            <a:ext cx="2873883" cy="14676"/>
          </a:xfrm>
          <a:prstGeom prst="straightConnector1">
            <a:avLst/>
          </a:prstGeom>
          <a:ln w="38100" cmpd="sng">
            <a:solidFill>
              <a:srgbClr val="00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9144000" cy="36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3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6200" y="788988"/>
            <a:ext cx="9144000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Warming of river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is evident in data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Increase in spill percentage over years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Smolt travel times reduced</a:t>
            </a: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800" dirty="0">
              <a:solidFill>
                <a:srgbClr val="000066"/>
              </a:solidFill>
              <a:latin typeface="Arial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dirty="0" smtClean="0">
                <a:solidFill>
                  <a:srgbClr val="0070C0"/>
                </a:solidFill>
                <a:latin typeface="Arial" charset="0"/>
              </a:rPr>
              <a:t>No unequivocal long-term trends in smolt survival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</a:endParaRPr>
          </a:p>
          <a:p>
            <a:pPr marR="0" lvl="1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17488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Almost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Years of Survival Study</a:t>
            </a:r>
            <a:endParaRPr kumimoji="0" lang="en-US" sz="3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"/>
            <a:ext cx="60198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290945"/>
            <a:ext cx="635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Estimated proportion detected of passing PIT-tagged Snake River yearling Chinook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1657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Fisheries | Northwest Fisheries Science Center</a:t>
            </a:r>
            <a:endParaRPr lang="en-US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1123604"/>
            <a:ext cx="9144000" cy="482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2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information means generally lower precision in all estimates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2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 measures taken to get broad-scale estimates 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Adjustments for finer scales not possible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 Resolution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Subsets of smolts (e.g. wild vs hatchery;  LGR spillway-detected vs. bypass-detected)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one-project reaches extremely imprecise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resolution degraded; virtual release groups must be pooled over longer periods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difficult to investigate effects of seasonally changing conditions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“2021 is basically worthless for the COMPASS model” – J. Faulkner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6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 of (Very) Low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PIT-Tag Detection Rates</a:t>
            </a: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Fisheries | Northwest Fisheries Science Center</a:t>
            </a:r>
            <a:endParaRPr lang="en-US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1123604"/>
            <a:ext cx="9144000" cy="482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2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spill is intended to benefit fish, but the current information environment decreases power to understand the actual effect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2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2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 to demonstrate a benefit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endParaRPr lang="en-US" sz="22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2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 to recognize if harm is being done inadvertently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endParaRPr lang="en-US" sz="22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2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6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 of (Very) Low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PIT-Tag Detection Rates</a:t>
            </a: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9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Fisheries | Northwest Fisheries Science Center</a:t>
            </a:r>
            <a:endParaRPr lang="en-US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914400"/>
            <a:ext cx="9144000" cy="482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Bonneville Power </a:t>
            </a:r>
            <a:r>
              <a:rPr lang="en-US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 Power and Conservation Council</a:t>
            </a:r>
            <a:endParaRPr lang="en-US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PTAGIS – Pacific States Marine Fisheries Commission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Avian Predation Detection Project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 Research -- Astoria-Megler Bridge etc.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Corps of Engineers Fish Field Units – East Sand Island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DART – University of Washington Columbia Basin Research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 Colleagues: Jim Faulkner, Dan Widener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Legions of Taggers, Coordinators, Agencies, etc.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endParaRPr lang="en-US" sz="2400" dirty="0" smtClean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200" dirty="0" smtClean="0">
              <a:solidFill>
                <a:srgbClr val="000066"/>
              </a:solidFill>
              <a:latin typeface="Franklin Gothic Medium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200" dirty="0">
              <a:solidFill>
                <a:srgbClr val="000066"/>
              </a:solidFill>
              <a:latin typeface="Franklin Gothic Medium" pitchFamily="34" charset="0"/>
            </a:endParaRP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000066"/>
              </a:solidFill>
              <a:latin typeface="Franklin Gothic Medium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-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en-US" sz="4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2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Fisheries | Northwest Fisheries Science Center</a:t>
            </a:r>
            <a:endParaRPr lang="en-US" dirty="0"/>
          </a:p>
        </p:txBody>
      </p:sp>
      <p:pic>
        <p:nvPicPr>
          <p:cNvPr id="3" name="Picture 3" descr="LowerGranite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24400" y="3657600"/>
            <a:ext cx="42434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en-US" sz="6600" b="1" dirty="0">
                <a:solidFill>
                  <a:srgbClr val="FFFF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394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8" y="762000"/>
            <a:ext cx="8819001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3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85799"/>
            <a:ext cx="9067800" cy="428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6657"/>
            <a:ext cx="8686800" cy="8382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Spillway PIT Detection at Lower Granite Dam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85135"/>
            <a:ext cx="2819399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59" y="1041208"/>
            <a:ext cx="3247813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69" y="1041208"/>
            <a:ext cx="2362200" cy="2952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F16098-B96F-884D-ADCB-129F2AD51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636317"/>
            <a:ext cx="2932023" cy="21990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4139816"/>
            <a:ext cx="3690938" cy="20839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35295" y="3260535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Biomark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5628961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Biomark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37426" y="3774885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Biomark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4695" y="5987485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Biomark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7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"/>
            <a:ext cx="60198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290945"/>
            <a:ext cx="635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Estimated proportion detected of passing PIT-tagged Snake River yearling Chinook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812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5051" r="31107" b="10461"/>
          <a:stretch>
            <a:fillRect/>
          </a:stretch>
        </p:blipFill>
        <p:spPr>
          <a:xfrm>
            <a:off x="152399" y="1114857"/>
            <a:ext cx="4267200" cy="3449555"/>
          </a:xfr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143000" y="-17033"/>
            <a:ext cx="6858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Downstream of Bonneville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43200"/>
            <a:ext cx="4686352" cy="31227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06487" y="5633930"/>
            <a:ext cx="7040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Billie Johnson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4348968"/>
            <a:ext cx="4235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NOAA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6113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1016000"/>
            <a:ext cx="9144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igration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conditions,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travel time and survival of PIT-tagged smolts through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hydropower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 in 2021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Results Memo: October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2021 – no bird recover</a:t>
            </a:r>
            <a:r>
              <a:rPr lang="en-US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data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– 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 recovery data from </a:t>
            </a:r>
            <a:r>
              <a:rPr lang="en-US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estuary included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 Report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BPA in 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 </a:t>
            </a:r>
            <a:endParaRPr lang="en-US" sz="20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potential to include mid-river bird recovery data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573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those fish left to migrate in-river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573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juvenile data, not survival to adult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Outline – Smolt Survival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5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A Fisheries Content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AA Title Option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10892</TotalTime>
  <Words>1387</Words>
  <Application>Microsoft Office PowerPoint</Application>
  <PresentationFormat>On-screen Show (4:3)</PresentationFormat>
  <Paragraphs>191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 Narrow</vt:lpstr>
      <vt:lpstr>Arial Narrow Bold</vt:lpstr>
      <vt:lpstr>Calibri</vt:lpstr>
      <vt:lpstr>Franklin Gothic Medium</vt:lpstr>
      <vt:lpstr>Times New Roman</vt:lpstr>
      <vt:lpstr>NOAA Fisheries Content Slides</vt:lpstr>
      <vt:lpstr>1_Blank Presentation</vt:lpstr>
      <vt:lpstr>NOAA Title Options</vt:lpstr>
      <vt:lpstr>Study of migrant juvenile salmonid survival and travel time, 1993-present</vt:lpstr>
      <vt:lpstr>Council Project 1993-029-00: “Survival Estimates for Juvenile Salmonids”</vt:lpstr>
      <vt:lpstr>PowerPoint Presentation</vt:lpstr>
      <vt:lpstr>PowerPoint Presentation</vt:lpstr>
      <vt:lpstr>PowerPoint Presentation</vt:lpstr>
      <vt:lpstr>Spillway PIT Detection at Lower Granite Dam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G. Smith</dc:creator>
  <cp:lastModifiedBy>Steven.G.Smith</cp:lastModifiedBy>
  <cp:revision>285</cp:revision>
  <dcterms:created xsi:type="dcterms:W3CDTF">2015-11-25T00:19:46Z</dcterms:created>
  <dcterms:modified xsi:type="dcterms:W3CDTF">2022-04-08T17:57:40Z</dcterms:modified>
</cp:coreProperties>
</file>