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rawings/drawing5.xml" ContentType="application/vnd.openxmlformats-officedocument.drawingml.chartshap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rawings/drawing3.xml" ContentType="application/vnd.openxmlformats-officedocument.drawingml.chartshap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charts/chart12.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chart10.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65"/>
  </p:notesMasterIdLst>
  <p:sldIdLst>
    <p:sldId id="327" r:id="rId2"/>
    <p:sldId id="256" r:id="rId3"/>
    <p:sldId id="328" r:id="rId4"/>
    <p:sldId id="257" r:id="rId5"/>
    <p:sldId id="258" r:id="rId6"/>
    <p:sldId id="259" r:id="rId7"/>
    <p:sldId id="288" r:id="rId8"/>
    <p:sldId id="289" r:id="rId9"/>
    <p:sldId id="290" r:id="rId10"/>
    <p:sldId id="291" r:id="rId11"/>
    <p:sldId id="292" r:id="rId12"/>
    <p:sldId id="319" r:id="rId13"/>
    <p:sldId id="260" r:id="rId14"/>
    <p:sldId id="261" r:id="rId15"/>
    <p:sldId id="263" r:id="rId16"/>
    <p:sldId id="264" r:id="rId17"/>
    <p:sldId id="265" r:id="rId18"/>
    <p:sldId id="266" r:id="rId19"/>
    <p:sldId id="281" r:id="rId20"/>
    <p:sldId id="279" r:id="rId21"/>
    <p:sldId id="280" r:id="rId22"/>
    <p:sldId id="298" r:id="rId23"/>
    <p:sldId id="307" r:id="rId24"/>
    <p:sldId id="276" r:id="rId25"/>
    <p:sldId id="284" r:id="rId26"/>
    <p:sldId id="300" r:id="rId27"/>
    <p:sldId id="285" r:id="rId28"/>
    <p:sldId id="303" r:id="rId29"/>
    <p:sldId id="304" r:id="rId30"/>
    <p:sldId id="306" r:id="rId31"/>
    <p:sldId id="301" r:id="rId32"/>
    <p:sldId id="286" r:id="rId33"/>
    <p:sldId id="267" r:id="rId34"/>
    <p:sldId id="268" r:id="rId35"/>
    <p:sldId id="269" r:id="rId36"/>
    <p:sldId id="270" r:id="rId37"/>
    <p:sldId id="271" r:id="rId38"/>
    <p:sldId id="272" r:id="rId39"/>
    <p:sldId id="273" r:id="rId40"/>
    <p:sldId id="294" r:id="rId41"/>
    <p:sldId id="274" r:id="rId42"/>
    <p:sldId id="277" r:id="rId43"/>
    <p:sldId id="278" r:id="rId44"/>
    <p:sldId id="324" r:id="rId45"/>
    <p:sldId id="309" r:id="rId46"/>
    <p:sldId id="313" r:id="rId47"/>
    <p:sldId id="314" r:id="rId48"/>
    <p:sldId id="315" r:id="rId49"/>
    <p:sldId id="299" r:id="rId50"/>
    <p:sldId id="308" r:id="rId51"/>
    <p:sldId id="317" r:id="rId52"/>
    <p:sldId id="320" r:id="rId53"/>
    <p:sldId id="326" r:id="rId54"/>
    <p:sldId id="323" r:id="rId55"/>
    <p:sldId id="321" r:id="rId56"/>
    <p:sldId id="322" r:id="rId57"/>
    <p:sldId id="325" r:id="rId58"/>
    <p:sldId id="318" r:id="rId59"/>
    <p:sldId id="293" r:id="rId60"/>
    <p:sldId id="295" r:id="rId61"/>
    <p:sldId id="296" r:id="rId62"/>
    <p:sldId id="297" r:id="rId63"/>
    <p:sldId id="316"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9FE"/>
    <a:srgbClr val="FDE7F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9" autoAdjust="0"/>
    <p:restoredTop sz="92593" autoAdjust="0"/>
  </p:normalViewPr>
  <p:slideViewPr>
    <p:cSldViewPr>
      <p:cViewPr varScale="1">
        <p:scale>
          <a:sx n="69" d="100"/>
          <a:sy n="69" d="100"/>
        </p:scale>
        <p:origin x="-546" y="-90"/>
      </p:cViewPr>
      <p:guideLst>
        <p:guide orient="horz" pos="2160"/>
        <p:guide pos="2880"/>
      </p:guideLst>
    </p:cSldViewPr>
  </p:slideViewPr>
  <p:outlineViewPr>
    <p:cViewPr>
      <p:scale>
        <a:sx n="33" d="100"/>
        <a:sy n="33" d="100"/>
      </p:scale>
      <p:origin x="0" y="13062"/>
    </p:cViewPr>
  </p:outlineViewPr>
  <p:notesTextViewPr>
    <p:cViewPr>
      <p:scale>
        <a:sx n="1" d="1"/>
        <a:sy n="1" d="1"/>
      </p:scale>
      <p:origin x="0" y="0"/>
    </p:cViewPr>
  </p:notesTextViewPr>
  <p:sorterViewPr>
    <p:cViewPr>
      <p:scale>
        <a:sx n="66" d="100"/>
        <a:sy n="66" d="100"/>
      </p:scale>
      <p:origin x="0" y="8232"/>
    </p:cViewPr>
  </p:sorterViewPr>
  <p:notesViewPr>
    <p:cSldViewPr>
      <p:cViewPr varScale="1">
        <p:scale>
          <a:sx n="54" d="100"/>
          <a:sy n="54" d="100"/>
        </p:scale>
        <p:origin x="-185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d.shallenberger\Documents\Categorical%20Review%20references\Graphs%20for%20ISRP%20review.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ed.shallenberger\AppData\Local\Microsoft\Windows\Temporary%20Internet%20Files\Content.Outlook\19BFIS3U\Growth%20Comparisons%20BY05%20to%20BY08%20Redband%20%20triploid.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ed.shallenberger\Documents\Annual%20Reports,%20Rufus%20Woods\Rufus%20Woodes%202009%20Annual%20Report\Annual%20Report%20graphs.xlsx" TargetMode="Externa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C:\Users\d3x022\Desktop\Rufus%20Woods\Rufus%20Woods%20Project\Data%20and%20Graphs\Angling%20and%20Last%20Known%20Location.xls" TargetMode="External"/><Relationship Id="rId1" Type="http://schemas.openxmlformats.org/officeDocument/2006/relationships/themeOverride" Target="../theme/themeOverride1.xml"/></Relationships>
</file>

<file path=ppt/charts/_rels/chart13.xml.rels><?xml version="1.0" encoding="UTF-8" standalone="yes"?>
<Relationships xmlns="http://schemas.openxmlformats.org/package/2006/relationships"><Relationship Id="rId1" Type="http://schemas.openxmlformats.org/officeDocument/2006/relationships/oleObject" Target="file:///C:\Users\Piper\Documents\Research\Fish%20Log%20Summary%202.1.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Piper\Desktop\Zooplankton%20Sample%20Inventory%20shee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L:\Twin%20Lakes%20Annual%20report,%202010\tables,%20graphs%20and%20figures.xls"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D:\Twin%20Lakes,%202010\Twin%20Chaoborus,%202010.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D:\Twin%20Lakes,%202010\Twin%20Chaoborus,%202010.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Piper\Documents\Research\Fish%20Log%20Summary%202.1.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9.xml.rels><?xml version="1.0" encoding="UTF-8" standalone="yes"?>
<Relationships xmlns="http://schemas.openxmlformats.org/package/2006/relationships"><Relationship Id="rId1" Type="http://schemas.openxmlformats.org/officeDocument/2006/relationships/oleObject" Target="file:///C:\Users\ed.shallenberger\AppData\Local\Microsoft\Windows\Temporary%20Internet%20Files\Content.Outlook\19BFIS3U\Growth%20Comparisons%20BY05%20to%20BY08%20Redband%20%20triploid.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South Twin </a:t>
            </a:r>
            <a:r>
              <a:rPr lang="en-US" dirty="0" smtClean="0"/>
              <a:t>Lake rainbow trout</a:t>
            </a:r>
            <a:endParaRPr lang="en-US" dirty="0"/>
          </a:p>
          <a:p>
            <a:pPr>
              <a:defRPr/>
            </a:pPr>
            <a:r>
              <a:rPr lang="en-US" dirty="0"/>
              <a:t>Annual Catch Rate and Average Size</a:t>
            </a:r>
          </a:p>
        </c:rich>
      </c:tx>
      <c:layout/>
      <c:spPr>
        <a:noFill/>
      </c:spPr>
    </c:title>
    <c:plotArea>
      <c:layout/>
      <c:lineChart>
        <c:grouping val="standard"/>
        <c:ser>
          <c:idx val="2"/>
          <c:order val="1"/>
          <c:tx>
            <c:strRef>
              <c:f>Sheet1!$C$4</c:f>
              <c:strCache>
                <c:ptCount val="1"/>
                <c:pt idx="0">
                  <c:v>Ave. Size (grams)</c:v>
                </c:pt>
              </c:strCache>
            </c:strRef>
          </c:tx>
          <c:marker>
            <c:symbol val="none"/>
          </c:marker>
          <c:cat>
            <c:numRef>
              <c:f>Sheet1!$A$5:$A$9</c:f>
              <c:numCache>
                <c:formatCode>General</c:formatCode>
                <c:ptCount val="5"/>
                <c:pt idx="0">
                  <c:v>2007</c:v>
                </c:pt>
                <c:pt idx="1">
                  <c:v>2008</c:v>
                </c:pt>
                <c:pt idx="2">
                  <c:v>2009</c:v>
                </c:pt>
                <c:pt idx="3">
                  <c:v>2010</c:v>
                </c:pt>
                <c:pt idx="4">
                  <c:v>2011</c:v>
                </c:pt>
              </c:numCache>
            </c:numRef>
          </c:cat>
          <c:val>
            <c:numRef>
              <c:f>Sheet1!$C$5:$C$9</c:f>
              <c:numCache>
                <c:formatCode>General</c:formatCode>
                <c:ptCount val="5"/>
                <c:pt idx="0">
                  <c:v>424</c:v>
                </c:pt>
                <c:pt idx="1">
                  <c:v>410</c:v>
                </c:pt>
                <c:pt idx="2">
                  <c:v>403</c:v>
                </c:pt>
                <c:pt idx="3">
                  <c:v>538</c:v>
                </c:pt>
                <c:pt idx="4">
                  <c:v>633</c:v>
                </c:pt>
              </c:numCache>
            </c:numRef>
          </c:val>
        </c:ser>
        <c:marker val="1"/>
        <c:axId val="39547264"/>
        <c:axId val="39549184"/>
      </c:lineChart>
      <c:lineChart>
        <c:grouping val="standard"/>
        <c:ser>
          <c:idx val="1"/>
          <c:order val="0"/>
          <c:tx>
            <c:strRef>
              <c:f>Sheet1!$B$4</c:f>
              <c:strCache>
                <c:ptCount val="1"/>
                <c:pt idx="0">
                  <c:v>CPUE</c:v>
                </c:pt>
              </c:strCache>
            </c:strRef>
          </c:tx>
          <c:spPr>
            <a:ln>
              <a:solidFill>
                <a:srgbClr val="FF0000"/>
              </a:solidFill>
            </a:ln>
          </c:spPr>
          <c:marker>
            <c:symbol val="none"/>
          </c:marker>
          <c:val>
            <c:numRef>
              <c:f>Sheet1!$B$5:$B$9</c:f>
              <c:numCache>
                <c:formatCode>General</c:formatCode>
                <c:ptCount val="5"/>
                <c:pt idx="0">
                  <c:v>0.42500000000000032</c:v>
                </c:pt>
                <c:pt idx="1">
                  <c:v>0.66000000000000103</c:v>
                </c:pt>
                <c:pt idx="2">
                  <c:v>0.44000000000000039</c:v>
                </c:pt>
                <c:pt idx="3">
                  <c:v>0.21000000000000019</c:v>
                </c:pt>
                <c:pt idx="4">
                  <c:v>0.88000000000000089</c:v>
                </c:pt>
              </c:numCache>
            </c:numRef>
          </c:val>
        </c:ser>
        <c:marker val="1"/>
        <c:axId val="39553280"/>
        <c:axId val="39551360"/>
      </c:lineChart>
      <c:catAx>
        <c:axId val="39547264"/>
        <c:scaling>
          <c:orientation val="minMax"/>
        </c:scaling>
        <c:axPos val="b"/>
        <c:title>
          <c:tx>
            <c:rich>
              <a:bodyPr/>
              <a:lstStyle/>
              <a:p>
                <a:pPr>
                  <a:defRPr/>
                </a:pPr>
                <a:r>
                  <a:rPr lang="en-US" sz="1200"/>
                  <a:t>Year</a:t>
                </a:r>
              </a:p>
            </c:rich>
          </c:tx>
          <c:layout/>
        </c:title>
        <c:numFmt formatCode="General" sourceLinked="1"/>
        <c:tickLblPos val="nextTo"/>
        <c:txPr>
          <a:bodyPr/>
          <a:lstStyle/>
          <a:p>
            <a:pPr>
              <a:defRPr sz="1100"/>
            </a:pPr>
            <a:endParaRPr lang="en-US"/>
          </a:p>
        </c:txPr>
        <c:crossAx val="39549184"/>
        <c:crosses val="autoZero"/>
        <c:lblAlgn val="ctr"/>
        <c:lblOffset val="100"/>
      </c:catAx>
      <c:valAx>
        <c:axId val="39549184"/>
        <c:scaling>
          <c:orientation val="minMax"/>
        </c:scaling>
        <c:axPos val="l"/>
        <c:majorGridlines/>
        <c:title>
          <c:tx>
            <c:rich>
              <a:bodyPr rot="-5400000" vert="horz"/>
              <a:lstStyle/>
              <a:p>
                <a:pPr>
                  <a:defRPr sz="1100"/>
                </a:pPr>
                <a:r>
                  <a:rPr lang="en-US" sz="1100"/>
                  <a:t>Average Weight (grams)</a:t>
                </a:r>
              </a:p>
            </c:rich>
          </c:tx>
          <c:layout/>
        </c:title>
        <c:numFmt formatCode="General" sourceLinked="1"/>
        <c:tickLblPos val="nextTo"/>
        <c:txPr>
          <a:bodyPr/>
          <a:lstStyle/>
          <a:p>
            <a:pPr>
              <a:defRPr sz="1100"/>
            </a:pPr>
            <a:endParaRPr lang="en-US"/>
          </a:p>
        </c:txPr>
        <c:crossAx val="39547264"/>
        <c:crosses val="autoZero"/>
        <c:crossBetween val="between"/>
      </c:valAx>
      <c:valAx>
        <c:axId val="39551360"/>
        <c:scaling>
          <c:orientation val="minMax"/>
        </c:scaling>
        <c:axPos val="r"/>
        <c:title>
          <c:tx>
            <c:rich>
              <a:bodyPr rot="-5400000" vert="horz"/>
              <a:lstStyle/>
              <a:p>
                <a:pPr>
                  <a:defRPr/>
                </a:pPr>
                <a:r>
                  <a:rPr lang="en-US"/>
                  <a:t>Fish Per Hour</a:t>
                </a:r>
              </a:p>
            </c:rich>
          </c:tx>
          <c:layout/>
        </c:title>
        <c:numFmt formatCode="General" sourceLinked="1"/>
        <c:tickLblPos val="nextTo"/>
        <c:txPr>
          <a:bodyPr/>
          <a:lstStyle/>
          <a:p>
            <a:pPr>
              <a:defRPr sz="1100"/>
            </a:pPr>
            <a:endParaRPr lang="en-US"/>
          </a:p>
        </c:txPr>
        <c:crossAx val="39553280"/>
        <c:crosses val="max"/>
        <c:crossBetween val="between"/>
      </c:valAx>
      <c:catAx>
        <c:axId val="39553280"/>
        <c:scaling>
          <c:orientation val="minMax"/>
        </c:scaling>
        <c:delete val="1"/>
        <c:axPos val="b"/>
        <c:tickLblPos val="nextTo"/>
        <c:crossAx val="39551360"/>
        <c:crosses val="autoZero"/>
        <c:auto val="1"/>
        <c:lblAlgn val="ctr"/>
        <c:lblOffset val="100"/>
      </c:catAx>
    </c:plotArea>
    <c:legend>
      <c:legendPos val="r"/>
      <c:layout/>
      <c:txPr>
        <a:bodyPr/>
        <a:lstStyle/>
        <a:p>
          <a:pPr>
            <a:defRPr sz="1100"/>
          </a:pPr>
          <a:endParaRPr lang="en-US"/>
        </a:p>
      </c:txPr>
    </c:legend>
    <c:plotVisOnly val="1"/>
    <c:dispBlanksAs val="gap"/>
  </c:chart>
  <c:spPr>
    <a:solidFill>
      <a:schemeClr val="accent4">
        <a:lumMod val="20000"/>
        <a:lumOff val="80000"/>
      </a:schemeClr>
    </a:solidFill>
  </c:sp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200" b="1" i="0" u="none" strike="noStrike" baseline="0">
                <a:solidFill>
                  <a:srgbClr val="000000"/>
                </a:solidFill>
                <a:latin typeface="Arial"/>
                <a:ea typeface="Arial"/>
                <a:cs typeface="Arial"/>
              </a:defRPr>
            </a:pPr>
            <a:r>
              <a:rPr lang="en-US"/>
              <a:t>Triploid Rainbow Trout Growth Comparison, 2008</a:t>
            </a:r>
          </a:p>
        </c:rich>
      </c:tx>
      <c:layout>
        <c:manualLayout>
          <c:xMode val="edge"/>
          <c:yMode val="edge"/>
          <c:x val="9.7959256031082492E-2"/>
          <c:y val="3.8869203849518814E-2"/>
        </c:manualLayout>
      </c:layout>
      <c:spPr>
        <a:noFill/>
        <a:ln w="25400">
          <a:noFill/>
        </a:ln>
      </c:spPr>
    </c:title>
    <c:plotArea>
      <c:layout>
        <c:manualLayout>
          <c:layoutTarget val="inner"/>
          <c:xMode val="edge"/>
          <c:yMode val="edge"/>
          <c:x val="0.14489810357352501"/>
          <c:y val="0.28621957510831081"/>
          <c:w val="0.81020488899562437"/>
          <c:h val="0.44876402516982083"/>
        </c:manualLayout>
      </c:layout>
      <c:lineChart>
        <c:grouping val="standard"/>
        <c:ser>
          <c:idx val="0"/>
          <c:order val="0"/>
          <c:tx>
            <c:strRef>
              <c:f>'RBT Trip'!$B$9</c:f>
              <c:strCache>
                <c:ptCount val="1"/>
                <c:pt idx="0">
                  <c:v>BY 2005</c:v>
                </c:pt>
              </c:strCache>
            </c:strRef>
          </c:tx>
          <c:spPr>
            <a:ln w="12700">
              <a:solidFill>
                <a:srgbClr val="30C233"/>
              </a:solidFill>
              <a:prstDash val="solid"/>
            </a:ln>
          </c:spPr>
          <c:marker>
            <c:symbol val="circle"/>
            <c:size val="6"/>
            <c:spPr>
              <a:solidFill>
                <a:srgbClr val="30C233"/>
              </a:solidFill>
              <a:ln>
                <a:solidFill>
                  <a:srgbClr val="30C233"/>
                </a:solidFill>
                <a:prstDash val="solid"/>
              </a:ln>
            </c:spPr>
          </c:marker>
          <c:cat>
            <c:strRef>
              <c:f>'RBT Trip'!$A$10:$A$29</c:f>
              <c:strCache>
                <c:ptCount val="20"/>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pt idx="15">
                  <c:v>April</c:v>
                </c:pt>
                <c:pt idx="16">
                  <c:v>May</c:v>
                </c:pt>
                <c:pt idx="17">
                  <c:v>June</c:v>
                </c:pt>
                <c:pt idx="18">
                  <c:v>July</c:v>
                </c:pt>
                <c:pt idx="19">
                  <c:v>August</c:v>
                </c:pt>
              </c:strCache>
            </c:strRef>
          </c:cat>
          <c:val>
            <c:numRef>
              <c:f>'RBT Trip'!$B$10:$B$29</c:f>
              <c:numCache>
                <c:formatCode>General</c:formatCode>
                <c:ptCount val="20"/>
                <c:pt idx="0">
                  <c:v>0.1800000000000001</c:v>
                </c:pt>
                <c:pt idx="1">
                  <c:v>0.42000000000000021</c:v>
                </c:pt>
                <c:pt idx="2">
                  <c:v>0.98</c:v>
                </c:pt>
                <c:pt idx="3">
                  <c:v>1.9700000000000009</c:v>
                </c:pt>
                <c:pt idx="4">
                  <c:v>4.17</c:v>
                </c:pt>
                <c:pt idx="5">
                  <c:v>5.67</c:v>
                </c:pt>
                <c:pt idx="6">
                  <c:v>11.350000000000007</c:v>
                </c:pt>
                <c:pt idx="7">
                  <c:v>17.5</c:v>
                </c:pt>
                <c:pt idx="8">
                  <c:v>21.6</c:v>
                </c:pt>
                <c:pt idx="9">
                  <c:v>29.3</c:v>
                </c:pt>
                <c:pt idx="10">
                  <c:v>57.8</c:v>
                </c:pt>
                <c:pt idx="11">
                  <c:v>74.7</c:v>
                </c:pt>
                <c:pt idx="12">
                  <c:v>107.6</c:v>
                </c:pt>
                <c:pt idx="13">
                  <c:v>143.19999999999999</c:v>
                </c:pt>
                <c:pt idx="14">
                  <c:v>206</c:v>
                </c:pt>
                <c:pt idx="15">
                  <c:v>222</c:v>
                </c:pt>
                <c:pt idx="16">
                  <c:v>206</c:v>
                </c:pt>
              </c:numCache>
            </c:numRef>
          </c:val>
        </c:ser>
        <c:ser>
          <c:idx val="1"/>
          <c:order val="1"/>
          <c:tx>
            <c:strRef>
              <c:f>'RBT Trip'!$C$9</c:f>
              <c:strCache>
                <c:ptCount val="1"/>
                <c:pt idx="0">
                  <c:v>BY 2006</c:v>
                </c:pt>
              </c:strCache>
            </c:strRef>
          </c:tx>
          <c:spPr>
            <a:ln w="12700">
              <a:solidFill>
                <a:srgbClr val="002060"/>
              </a:solidFill>
              <a:prstDash val="solid"/>
            </a:ln>
          </c:spPr>
          <c:marker>
            <c:symbol val="triangle"/>
            <c:size val="5"/>
            <c:spPr>
              <a:solidFill>
                <a:srgbClr val="002060"/>
              </a:solidFill>
              <a:ln>
                <a:solidFill>
                  <a:srgbClr val="002060"/>
                </a:solidFill>
              </a:ln>
            </c:spPr>
          </c:marker>
          <c:cat>
            <c:strRef>
              <c:f>'RBT Trip'!$A$10:$A$29</c:f>
              <c:strCache>
                <c:ptCount val="20"/>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pt idx="15">
                  <c:v>April</c:v>
                </c:pt>
                <c:pt idx="16">
                  <c:v>May</c:v>
                </c:pt>
                <c:pt idx="17">
                  <c:v>June</c:v>
                </c:pt>
                <c:pt idx="18">
                  <c:v>July</c:v>
                </c:pt>
                <c:pt idx="19">
                  <c:v>August</c:v>
                </c:pt>
              </c:strCache>
            </c:strRef>
          </c:cat>
          <c:val>
            <c:numRef>
              <c:f>'RBT Trip'!$C$10:$C$29</c:f>
              <c:numCache>
                <c:formatCode>General</c:formatCode>
                <c:ptCount val="20"/>
                <c:pt idx="1">
                  <c:v>0.84000000000000041</c:v>
                </c:pt>
                <c:pt idx="2">
                  <c:v>2.17</c:v>
                </c:pt>
                <c:pt idx="3">
                  <c:v>4.4000000000000004</c:v>
                </c:pt>
                <c:pt idx="4">
                  <c:v>7.95</c:v>
                </c:pt>
                <c:pt idx="5">
                  <c:v>9.3700000000000028</c:v>
                </c:pt>
                <c:pt idx="6">
                  <c:v>15.55</c:v>
                </c:pt>
                <c:pt idx="7">
                  <c:v>27.330000000000005</c:v>
                </c:pt>
                <c:pt idx="8">
                  <c:v>41.9</c:v>
                </c:pt>
                <c:pt idx="9">
                  <c:v>46.9</c:v>
                </c:pt>
                <c:pt idx="10">
                  <c:v>52.2</c:v>
                </c:pt>
                <c:pt idx="11">
                  <c:v>78</c:v>
                </c:pt>
                <c:pt idx="12">
                  <c:v>89</c:v>
                </c:pt>
                <c:pt idx="13">
                  <c:v>103</c:v>
                </c:pt>
                <c:pt idx="14">
                  <c:v>140</c:v>
                </c:pt>
                <c:pt idx="15">
                  <c:v>185.1</c:v>
                </c:pt>
                <c:pt idx="16">
                  <c:v>230</c:v>
                </c:pt>
                <c:pt idx="17">
                  <c:v>312.5</c:v>
                </c:pt>
                <c:pt idx="18">
                  <c:v>424</c:v>
                </c:pt>
              </c:numCache>
            </c:numRef>
          </c:val>
        </c:ser>
        <c:ser>
          <c:idx val="2"/>
          <c:order val="2"/>
          <c:tx>
            <c:strRef>
              <c:f>'RBT Trip'!$D$9</c:f>
              <c:strCache>
                <c:ptCount val="1"/>
                <c:pt idx="0">
                  <c:v>BY 2007</c:v>
                </c:pt>
              </c:strCache>
            </c:strRef>
          </c:tx>
          <c:spPr>
            <a:ln w="12700">
              <a:solidFill>
                <a:srgbClr val="FF00FF"/>
              </a:solidFill>
              <a:prstDash val="solid"/>
            </a:ln>
          </c:spPr>
          <c:marker>
            <c:symbol val="square"/>
            <c:size val="5"/>
            <c:spPr>
              <a:solidFill>
                <a:srgbClr val="FF00FF"/>
              </a:solidFill>
              <a:ln>
                <a:solidFill>
                  <a:srgbClr val="FFFF00"/>
                </a:solidFill>
                <a:prstDash val="solid"/>
              </a:ln>
            </c:spPr>
          </c:marker>
          <c:cat>
            <c:strRef>
              <c:f>'RBT Trip'!$A$10:$A$29</c:f>
              <c:strCache>
                <c:ptCount val="20"/>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pt idx="15">
                  <c:v>April</c:v>
                </c:pt>
                <c:pt idx="16">
                  <c:v>May</c:v>
                </c:pt>
                <c:pt idx="17">
                  <c:v>June</c:v>
                </c:pt>
                <c:pt idx="18">
                  <c:v>July</c:v>
                </c:pt>
                <c:pt idx="19">
                  <c:v>August</c:v>
                </c:pt>
              </c:strCache>
            </c:strRef>
          </c:cat>
          <c:val>
            <c:numRef>
              <c:f>'RBT Trip'!$D$10:$D$29</c:f>
              <c:numCache>
                <c:formatCode>General</c:formatCode>
                <c:ptCount val="20"/>
                <c:pt idx="0">
                  <c:v>0.30000000000000021</c:v>
                </c:pt>
                <c:pt idx="1">
                  <c:v>0.75000000000000044</c:v>
                </c:pt>
                <c:pt idx="2">
                  <c:v>1.4</c:v>
                </c:pt>
                <c:pt idx="3">
                  <c:v>2.1</c:v>
                </c:pt>
                <c:pt idx="4">
                  <c:v>6</c:v>
                </c:pt>
                <c:pt idx="5">
                  <c:v>8.25</c:v>
                </c:pt>
                <c:pt idx="6">
                  <c:v>11.9</c:v>
                </c:pt>
                <c:pt idx="7">
                  <c:v>18.2</c:v>
                </c:pt>
                <c:pt idx="8">
                  <c:v>21.6</c:v>
                </c:pt>
                <c:pt idx="9">
                  <c:v>36.300000000000004</c:v>
                </c:pt>
              </c:numCache>
            </c:numRef>
          </c:val>
        </c:ser>
        <c:marker val="1"/>
        <c:axId val="48919296"/>
        <c:axId val="48921600"/>
      </c:lineChart>
      <c:catAx>
        <c:axId val="48919296"/>
        <c:scaling>
          <c:orientation val="minMax"/>
        </c:scaling>
        <c:axPos val="b"/>
        <c:title>
          <c:tx>
            <c:rich>
              <a:bodyPr/>
              <a:lstStyle/>
              <a:p>
                <a:pPr>
                  <a:defRPr sz="1025" b="1" i="0" u="none" strike="noStrike" baseline="0">
                    <a:solidFill>
                      <a:srgbClr val="000000"/>
                    </a:solidFill>
                    <a:latin typeface="Arial"/>
                    <a:ea typeface="Arial"/>
                    <a:cs typeface="Arial"/>
                  </a:defRPr>
                </a:pPr>
                <a:r>
                  <a:rPr lang="en-US"/>
                  <a:t>Month</a:t>
                </a:r>
              </a:p>
            </c:rich>
          </c:tx>
          <c:layout>
            <c:manualLayout>
              <c:xMode val="edge"/>
              <c:yMode val="edge"/>
              <c:x val="0.50000049243375577"/>
              <c:y val="0.90106160025451365"/>
            </c:manualLayout>
          </c:layout>
          <c:spPr>
            <a:noFill/>
            <a:ln w="25400">
              <a:noFill/>
            </a:ln>
          </c:spPr>
        </c:title>
        <c:numFmt formatCode="General" sourceLinked="1"/>
        <c:tickLblPos val="nextTo"/>
        <c:spPr>
          <a:ln w="3175">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48921600"/>
        <c:crossesAt val="1.0000000000000009E-3"/>
        <c:auto val="1"/>
        <c:lblAlgn val="ctr"/>
        <c:lblOffset val="100"/>
        <c:tickLblSkip val="2"/>
        <c:tickMarkSkip val="1"/>
      </c:catAx>
      <c:valAx>
        <c:axId val="48921600"/>
        <c:scaling>
          <c:logBase val="10"/>
          <c:orientation val="minMax"/>
        </c:scaling>
        <c:axPos val="l"/>
        <c:majorGridlines>
          <c:spPr>
            <a:ln w="3175">
              <a:solidFill>
                <a:srgbClr val="000000"/>
              </a:solidFill>
              <a:prstDash val="solid"/>
            </a:ln>
          </c:spPr>
        </c:majorGridlines>
        <c:title>
          <c:tx>
            <c:rich>
              <a:bodyPr/>
              <a:lstStyle/>
              <a:p>
                <a:pPr>
                  <a:defRPr sz="1025" b="1" i="0" u="none" strike="noStrike" baseline="0">
                    <a:solidFill>
                      <a:srgbClr val="000000"/>
                    </a:solidFill>
                    <a:latin typeface="Arial"/>
                    <a:ea typeface="Arial"/>
                    <a:cs typeface="Arial"/>
                  </a:defRPr>
                </a:pPr>
                <a:r>
                  <a:rPr lang="en-US" dirty="0"/>
                  <a:t>Weight </a:t>
                </a:r>
                <a:r>
                  <a:rPr lang="en-US" dirty="0" smtClean="0"/>
                  <a:t>in </a:t>
                </a:r>
                <a:r>
                  <a:rPr lang="en-US" dirty="0"/>
                  <a:t>(grams)</a:t>
                </a:r>
              </a:p>
            </c:rich>
          </c:tx>
          <c:layout>
            <c:manualLayout>
              <c:xMode val="edge"/>
              <c:yMode val="edge"/>
              <c:x val="2.6530637997173458E-2"/>
              <c:y val="0.34408163823272087"/>
            </c:manualLayout>
          </c:layout>
          <c:spPr>
            <a:noFill/>
            <a:ln w="25400">
              <a:noFill/>
            </a:ln>
          </c:spPr>
        </c:title>
        <c:numFmt formatCode="General" sourceLinked="1"/>
        <c:tickLblPos val="nextTo"/>
        <c:spPr>
          <a:noFill/>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48919296"/>
        <c:crosses val="autoZero"/>
        <c:crossBetween val="between"/>
      </c:valAx>
      <c:spPr>
        <a:solidFill>
          <a:schemeClr val="bg2"/>
        </a:solidFill>
        <a:ln w="12700">
          <a:solidFill>
            <a:srgbClr val="808080"/>
          </a:solidFill>
          <a:prstDash val="solid"/>
        </a:ln>
      </c:spPr>
    </c:plotArea>
    <c:legend>
      <c:legendPos val="r"/>
      <c:layout>
        <c:manualLayout>
          <c:xMode val="edge"/>
          <c:yMode val="edge"/>
          <c:x val="0.75683956015817044"/>
          <c:y val="0.12014177205122102"/>
          <c:w val="0.232957606378002"/>
          <c:h val="0.14134315596914021"/>
        </c:manualLayout>
      </c:layout>
      <c:spPr>
        <a:solidFill>
          <a:schemeClr val="accent1">
            <a:lumMod val="20000"/>
            <a:lumOff val="80000"/>
          </a:schemeClr>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style val="9"/>
  <c:chart>
    <c:title>
      <c:tx>
        <c:rich>
          <a:bodyPr/>
          <a:lstStyle/>
          <a:p>
            <a:pPr>
              <a:defRPr/>
            </a:pPr>
            <a:r>
              <a:rPr lang="en-US" dirty="0"/>
              <a:t>Rufus Woods Angling Pressure, 2006/2007, 2008/2009, 2009/2010, 2010/2011</a:t>
            </a:r>
          </a:p>
        </c:rich>
      </c:tx>
      <c:layout/>
    </c:title>
    <c:plotArea>
      <c:layout/>
      <c:barChart>
        <c:barDir val="col"/>
        <c:grouping val="clustered"/>
        <c:ser>
          <c:idx val="0"/>
          <c:order val="0"/>
          <c:tx>
            <c:strRef>
              <c:f>'Angling pressure'!$B$9</c:f>
              <c:strCache>
                <c:ptCount val="1"/>
                <c:pt idx="0">
                  <c:v>2006/2007</c:v>
                </c:pt>
              </c:strCache>
            </c:strRef>
          </c:tx>
          <c:cat>
            <c:strRef>
              <c:f>'Angling pressure'!$A$10:$A$21</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strCache>
            </c:strRef>
          </c:cat>
          <c:val>
            <c:numRef>
              <c:f>'Angling pressure'!$B$10:$B$21</c:f>
              <c:numCache>
                <c:formatCode>General</c:formatCode>
                <c:ptCount val="12"/>
                <c:pt idx="3" formatCode="0">
                  <c:v>1257</c:v>
                </c:pt>
                <c:pt idx="4" formatCode="0">
                  <c:v>1835</c:v>
                </c:pt>
                <c:pt idx="5" formatCode="0">
                  <c:v>1987</c:v>
                </c:pt>
                <c:pt idx="6" formatCode="0">
                  <c:v>3567</c:v>
                </c:pt>
                <c:pt idx="7" formatCode="0">
                  <c:v>3993</c:v>
                </c:pt>
                <c:pt idx="8" formatCode="0">
                  <c:v>3151</c:v>
                </c:pt>
                <c:pt idx="9" formatCode="0">
                  <c:v>2423</c:v>
                </c:pt>
                <c:pt idx="10" formatCode="0">
                  <c:v>3499</c:v>
                </c:pt>
                <c:pt idx="11" formatCode="0">
                  <c:v>2926</c:v>
                </c:pt>
              </c:numCache>
            </c:numRef>
          </c:val>
        </c:ser>
        <c:ser>
          <c:idx val="1"/>
          <c:order val="1"/>
          <c:tx>
            <c:strRef>
              <c:f>'Angling pressure'!$C$9</c:f>
              <c:strCache>
                <c:ptCount val="1"/>
                <c:pt idx="0">
                  <c:v>2008/2009</c:v>
                </c:pt>
              </c:strCache>
            </c:strRef>
          </c:tx>
          <c:cat>
            <c:strRef>
              <c:f>'Angling pressure'!$A$10:$A$21</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strCache>
            </c:strRef>
          </c:cat>
          <c:val>
            <c:numRef>
              <c:f>'Angling pressure'!$C$10:$C$21</c:f>
              <c:numCache>
                <c:formatCode>General</c:formatCode>
                <c:ptCount val="12"/>
                <c:pt idx="2">
                  <c:v>6655</c:v>
                </c:pt>
                <c:pt idx="3">
                  <c:v>4478</c:v>
                </c:pt>
                <c:pt idx="4">
                  <c:v>2312</c:v>
                </c:pt>
                <c:pt idx="5">
                  <c:v>4096</c:v>
                </c:pt>
                <c:pt idx="6">
                  <c:v>6304</c:v>
                </c:pt>
                <c:pt idx="7">
                  <c:v>4641</c:v>
                </c:pt>
                <c:pt idx="8">
                  <c:v>5020</c:v>
                </c:pt>
                <c:pt idx="9">
                  <c:v>6201</c:v>
                </c:pt>
                <c:pt idx="10">
                  <c:v>7004</c:v>
                </c:pt>
                <c:pt idx="11">
                  <c:v>4756</c:v>
                </c:pt>
              </c:numCache>
            </c:numRef>
          </c:val>
        </c:ser>
        <c:ser>
          <c:idx val="2"/>
          <c:order val="2"/>
          <c:tx>
            <c:strRef>
              <c:f>'Angling pressure'!$D$9</c:f>
              <c:strCache>
                <c:ptCount val="1"/>
                <c:pt idx="0">
                  <c:v>2009/2010</c:v>
                </c:pt>
              </c:strCache>
            </c:strRef>
          </c:tx>
          <c:cat>
            <c:strRef>
              <c:f>'Angling pressure'!$A$10:$A$21</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strCache>
            </c:strRef>
          </c:cat>
          <c:val>
            <c:numRef>
              <c:f>'Angling pressure'!$D$10:$D$21</c:f>
              <c:numCache>
                <c:formatCode>General</c:formatCode>
                <c:ptCount val="12"/>
                <c:pt idx="0">
                  <c:v>4915</c:v>
                </c:pt>
                <c:pt idx="1">
                  <c:v>4013</c:v>
                </c:pt>
                <c:pt idx="2">
                  <c:v>2639</c:v>
                </c:pt>
                <c:pt idx="3">
                  <c:v>3042</c:v>
                </c:pt>
                <c:pt idx="4">
                  <c:v>2330</c:v>
                </c:pt>
                <c:pt idx="5">
                  <c:v>5166</c:v>
                </c:pt>
                <c:pt idx="6">
                  <c:v>5755</c:v>
                </c:pt>
                <c:pt idx="7">
                  <c:v>6131</c:v>
                </c:pt>
                <c:pt idx="8">
                  <c:v>3690</c:v>
                </c:pt>
                <c:pt idx="9">
                  <c:v>3992</c:v>
                </c:pt>
                <c:pt idx="10">
                  <c:v>3033</c:v>
                </c:pt>
                <c:pt idx="11">
                  <c:v>2278</c:v>
                </c:pt>
              </c:numCache>
            </c:numRef>
          </c:val>
        </c:ser>
        <c:ser>
          <c:idx val="3"/>
          <c:order val="3"/>
          <c:tx>
            <c:strRef>
              <c:f>'Angling pressure'!$E$9</c:f>
              <c:strCache>
                <c:ptCount val="1"/>
                <c:pt idx="0">
                  <c:v>2010/2011</c:v>
                </c:pt>
              </c:strCache>
            </c:strRef>
          </c:tx>
          <c:cat>
            <c:strRef>
              <c:f>'Angling pressure'!$A$10:$A$21</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strCache>
            </c:strRef>
          </c:cat>
          <c:val>
            <c:numRef>
              <c:f>'Angling pressure'!$E$10:$E$21</c:f>
              <c:numCache>
                <c:formatCode>General</c:formatCode>
                <c:ptCount val="12"/>
                <c:pt idx="0">
                  <c:v>2515</c:v>
                </c:pt>
                <c:pt idx="1">
                  <c:v>1912</c:v>
                </c:pt>
                <c:pt idx="2">
                  <c:v>1956</c:v>
                </c:pt>
                <c:pt idx="3">
                  <c:v>1123</c:v>
                </c:pt>
                <c:pt idx="4">
                  <c:v>1768</c:v>
                </c:pt>
                <c:pt idx="5">
                  <c:v>2724</c:v>
                </c:pt>
                <c:pt idx="6">
                  <c:v>2932</c:v>
                </c:pt>
                <c:pt idx="7">
                  <c:v>3054</c:v>
                </c:pt>
                <c:pt idx="8">
                  <c:v>2252</c:v>
                </c:pt>
                <c:pt idx="9">
                  <c:v>2639</c:v>
                </c:pt>
                <c:pt idx="10">
                  <c:v>7724</c:v>
                </c:pt>
                <c:pt idx="11">
                  <c:v>11640</c:v>
                </c:pt>
              </c:numCache>
            </c:numRef>
          </c:val>
        </c:ser>
        <c:axId val="48977408"/>
        <c:axId val="48979328"/>
      </c:barChart>
      <c:catAx>
        <c:axId val="48977408"/>
        <c:scaling>
          <c:orientation val="minMax"/>
        </c:scaling>
        <c:axPos val="b"/>
        <c:title>
          <c:tx>
            <c:rich>
              <a:bodyPr/>
              <a:lstStyle/>
              <a:p>
                <a:pPr>
                  <a:defRPr/>
                </a:pPr>
                <a:r>
                  <a:rPr lang="en-US" dirty="0"/>
                  <a:t>Month</a:t>
                </a:r>
              </a:p>
            </c:rich>
          </c:tx>
          <c:layout/>
        </c:title>
        <c:majorTickMark val="none"/>
        <c:tickLblPos val="nextTo"/>
        <c:crossAx val="48979328"/>
        <c:crosses val="autoZero"/>
        <c:auto val="1"/>
        <c:lblAlgn val="ctr"/>
        <c:lblOffset val="100"/>
      </c:catAx>
      <c:valAx>
        <c:axId val="48979328"/>
        <c:scaling>
          <c:orientation val="minMax"/>
        </c:scaling>
        <c:axPos val="l"/>
        <c:majorGridlines/>
        <c:title>
          <c:tx>
            <c:rich>
              <a:bodyPr/>
              <a:lstStyle/>
              <a:p>
                <a:pPr>
                  <a:defRPr/>
                </a:pPr>
                <a:r>
                  <a:rPr lang="en-US" dirty="0"/>
                  <a:t>Angler Days</a:t>
                </a:r>
              </a:p>
            </c:rich>
          </c:tx>
          <c:layout/>
        </c:title>
        <c:numFmt formatCode="General" sourceLinked="1"/>
        <c:tickLblPos val="nextTo"/>
        <c:crossAx val="48977408"/>
        <c:crosses val="autoZero"/>
        <c:crossBetween val="between"/>
      </c:valAx>
    </c:plotArea>
    <c:legend>
      <c:legendPos val="r"/>
      <c:layout/>
    </c:legend>
    <c:plotVisOnly val="1"/>
    <c:dispBlanksAs val="gap"/>
  </c:chart>
  <c:txPr>
    <a:bodyPr/>
    <a:lstStyle/>
    <a:p>
      <a:pPr>
        <a:defRPr sz="18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a:t>All Releases</a:t>
            </a:r>
          </a:p>
        </c:rich>
      </c:tx>
      <c:layout>
        <c:manualLayout>
          <c:xMode val="edge"/>
          <c:yMode val="edge"/>
          <c:x val="0.10128104179285287"/>
          <c:y val="4.6296296296296335E-2"/>
        </c:manualLayout>
      </c:layout>
      <c:spPr>
        <a:solidFill>
          <a:sysClr val="window" lastClr="FFFFFF"/>
        </a:solidFill>
      </c:spPr>
    </c:title>
    <c:plotArea>
      <c:layout>
        <c:manualLayout>
          <c:layoutTarget val="inner"/>
          <c:xMode val="edge"/>
          <c:yMode val="edge"/>
          <c:x val="9.3845724206616243E-2"/>
          <c:y val="4.2141294838145306E-2"/>
          <c:w val="0.87279998654014501"/>
          <c:h val="0.71306794983960298"/>
        </c:manualLayout>
      </c:layout>
      <c:barChart>
        <c:barDir val="col"/>
        <c:grouping val="clustered"/>
        <c:ser>
          <c:idx val="0"/>
          <c:order val="0"/>
          <c:tx>
            <c:strRef>
              <c:f>'Lask Known Location'!$O$1</c:f>
              <c:strCache>
                <c:ptCount val="1"/>
                <c:pt idx="0">
                  <c:v>Release 1</c:v>
                </c:pt>
              </c:strCache>
            </c:strRef>
          </c:tx>
          <c:spPr>
            <a:gradFill>
              <a:gsLst>
                <a:gs pos="0">
                  <a:srgbClr val="00B0F0"/>
                </a:gs>
                <a:gs pos="100000">
                  <a:srgbClr val="0070C0"/>
                </a:gs>
              </a:gsLst>
              <a:lin ang="16200000" scaled="1"/>
            </a:gradFill>
            <a:ln>
              <a:solidFill>
                <a:schemeClr val="tx1"/>
              </a:solidFill>
            </a:ln>
          </c:spPr>
          <c:cat>
            <c:numRef>
              <c:f>'Lask Known Location'!$A$2:$A$12</c:f>
              <c:numCache>
                <c:formatCode>General</c:formatCode>
                <c:ptCount val="11"/>
                <c:pt idx="0">
                  <c:v>853</c:v>
                </c:pt>
                <c:pt idx="1">
                  <c:v>868</c:v>
                </c:pt>
                <c:pt idx="2">
                  <c:v>873</c:v>
                </c:pt>
                <c:pt idx="3">
                  <c:v>878</c:v>
                </c:pt>
                <c:pt idx="4">
                  <c:v>890</c:v>
                </c:pt>
                <c:pt idx="5">
                  <c:v>904</c:v>
                </c:pt>
                <c:pt idx="6">
                  <c:v>915</c:v>
                </c:pt>
                <c:pt idx="7">
                  <c:v>916</c:v>
                </c:pt>
                <c:pt idx="8">
                  <c:v>930</c:v>
                </c:pt>
                <c:pt idx="9">
                  <c:v>933</c:v>
                </c:pt>
                <c:pt idx="10">
                  <c:v>935</c:v>
                </c:pt>
              </c:numCache>
            </c:numRef>
          </c:cat>
          <c:val>
            <c:numRef>
              <c:f>'Lask Known Location'!$O$2:$O$12</c:f>
              <c:numCache>
                <c:formatCode>0.0</c:formatCode>
                <c:ptCount val="11"/>
                <c:pt idx="0">
                  <c:v>1.0101010101010102</c:v>
                </c:pt>
                <c:pt idx="1">
                  <c:v>4.0404040404040407</c:v>
                </c:pt>
                <c:pt idx="2">
                  <c:v>3.0303030303030303</c:v>
                </c:pt>
                <c:pt idx="3">
                  <c:v>43.43434343434339</c:v>
                </c:pt>
                <c:pt idx="4">
                  <c:v>8.0808080808080813</c:v>
                </c:pt>
                <c:pt idx="5">
                  <c:v>1.0101010101010102</c:v>
                </c:pt>
                <c:pt idx="6">
                  <c:v>19.191919191919194</c:v>
                </c:pt>
                <c:pt idx="7">
                  <c:v>9.0909090909090988</c:v>
                </c:pt>
                <c:pt idx="8">
                  <c:v>3.0303030303030303</c:v>
                </c:pt>
                <c:pt idx="9">
                  <c:v>5.0505050505050448</c:v>
                </c:pt>
                <c:pt idx="10">
                  <c:v>3.0303030303030303</c:v>
                </c:pt>
              </c:numCache>
            </c:numRef>
          </c:val>
        </c:ser>
        <c:ser>
          <c:idx val="1"/>
          <c:order val="1"/>
          <c:tx>
            <c:strRef>
              <c:f>'Lask Known Location'!$P$1</c:f>
              <c:strCache>
                <c:ptCount val="1"/>
                <c:pt idx="0">
                  <c:v>Release 2</c:v>
                </c:pt>
              </c:strCache>
            </c:strRef>
          </c:tx>
          <c:spPr>
            <a:gradFill>
              <a:gsLst>
                <a:gs pos="0">
                  <a:srgbClr val="FF0000"/>
                </a:gs>
                <a:gs pos="100000">
                  <a:srgbClr val="C00000"/>
                </a:gs>
              </a:gsLst>
              <a:lin ang="16200000" scaled="1"/>
            </a:gradFill>
            <a:ln>
              <a:solidFill>
                <a:schemeClr val="tx1"/>
              </a:solidFill>
            </a:ln>
          </c:spPr>
          <c:val>
            <c:numRef>
              <c:f>'Lask Known Location'!$P$2:$P$12</c:f>
              <c:numCache>
                <c:formatCode>0.0</c:formatCode>
                <c:ptCount val="11"/>
                <c:pt idx="0">
                  <c:v>0</c:v>
                </c:pt>
                <c:pt idx="1">
                  <c:v>7.3684210526315796</c:v>
                </c:pt>
                <c:pt idx="2">
                  <c:v>3.1578947368421071</c:v>
                </c:pt>
                <c:pt idx="3">
                  <c:v>38.947368421052573</c:v>
                </c:pt>
                <c:pt idx="4">
                  <c:v>5.2631578947368425</c:v>
                </c:pt>
                <c:pt idx="5">
                  <c:v>11.578947368421053</c:v>
                </c:pt>
                <c:pt idx="6">
                  <c:v>12.631578947368418</c:v>
                </c:pt>
                <c:pt idx="7">
                  <c:v>20</c:v>
                </c:pt>
                <c:pt idx="8">
                  <c:v>1.0526315789473684</c:v>
                </c:pt>
                <c:pt idx="9">
                  <c:v>0</c:v>
                </c:pt>
                <c:pt idx="10">
                  <c:v>0</c:v>
                </c:pt>
              </c:numCache>
            </c:numRef>
          </c:val>
        </c:ser>
        <c:ser>
          <c:idx val="2"/>
          <c:order val="2"/>
          <c:tx>
            <c:strRef>
              <c:f>'Lask Known Location'!$Q$1</c:f>
              <c:strCache>
                <c:ptCount val="1"/>
                <c:pt idx="0">
                  <c:v>Release 3</c:v>
                </c:pt>
              </c:strCache>
            </c:strRef>
          </c:tx>
          <c:spPr>
            <a:gradFill>
              <a:gsLst>
                <a:gs pos="0">
                  <a:srgbClr val="92D050"/>
                </a:gs>
                <a:gs pos="100000">
                  <a:srgbClr val="00B050"/>
                </a:gs>
              </a:gsLst>
              <a:lin ang="16200000" scaled="1"/>
            </a:gradFill>
            <a:ln>
              <a:solidFill>
                <a:schemeClr val="tx1"/>
              </a:solidFill>
            </a:ln>
          </c:spPr>
          <c:val>
            <c:numRef>
              <c:f>'Lask Known Location'!$Q$2:$Q$12</c:f>
              <c:numCache>
                <c:formatCode>0.0</c:formatCode>
                <c:ptCount val="11"/>
                <c:pt idx="0">
                  <c:v>0</c:v>
                </c:pt>
                <c:pt idx="1">
                  <c:v>4.3478260869565215</c:v>
                </c:pt>
                <c:pt idx="2">
                  <c:v>2.1739130434782608</c:v>
                </c:pt>
                <c:pt idx="3">
                  <c:v>6.5217391304347823</c:v>
                </c:pt>
                <c:pt idx="4">
                  <c:v>7.6086956521739095</c:v>
                </c:pt>
                <c:pt idx="5">
                  <c:v>8.6956521739130448</c:v>
                </c:pt>
                <c:pt idx="6">
                  <c:v>52.173913043478287</c:v>
                </c:pt>
                <c:pt idx="7">
                  <c:v>11.956521739130434</c:v>
                </c:pt>
                <c:pt idx="8">
                  <c:v>2.1739130434782608</c:v>
                </c:pt>
                <c:pt idx="9">
                  <c:v>4.3478260869565215</c:v>
                </c:pt>
                <c:pt idx="10">
                  <c:v>0</c:v>
                </c:pt>
              </c:numCache>
            </c:numRef>
          </c:val>
        </c:ser>
        <c:axId val="49096192"/>
        <c:axId val="49098112"/>
      </c:barChart>
      <c:catAx>
        <c:axId val="49096192"/>
        <c:scaling>
          <c:orientation val="minMax"/>
        </c:scaling>
        <c:axPos val="b"/>
        <c:title>
          <c:tx>
            <c:rich>
              <a:bodyPr/>
              <a:lstStyle/>
              <a:p>
                <a:pPr>
                  <a:defRPr/>
                </a:pPr>
                <a:r>
                  <a:rPr lang="en-US"/>
                  <a:t>Node Location (rkm)</a:t>
                </a:r>
              </a:p>
            </c:rich>
          </c:tx>
          <c:layout>
            <c:manualLayout>
              <c:xMode val="edge"/>
              <c:yMode val="edge"/>
              <c:x val="0.43396493707517353"/>
              <c:y val="0.92219889180519155"/>
            </c:manualLayout>
          </c:layout>
        </c:title>
        <c:numFmt formatCode="General" sourceLinked="1"/>
        <c:majorTickMark val="none"/>
        <c:minorTickMark val="out"/>
        <c:tickLblPos val="low"/>
        <c:txPr>
          <a:bodyPr rot="-3600000" vert="horz"/>
          <a:lstStyle/>
          <a:p>
            <a:pPr>
              <a:defRPr/>
            </a:pPr>
            <a:endParaRPr lang="en-US"/>
          </a:p>
        </c:txPr>
        <c:crossAx val="49098112"/>
        <c:crosses val="autoZero"/>
        <c:auto val="1"/>
        <c:lblAlgn val="ctr"/>
        <c:lblOffset val="100"/>
      </c:catAx>
      <c:valAx>
        <c:axId val="49098112"/>
        <c:scaling>
          <c:orientation val="minMax"/>
        </c:scaling>
        <c:axPos val="l"/>
        <c:majorGridlines/>
        <c:title>
          <c:tx>
            <c:rich>
              <a:bodyPr rot="-5400000" vert="horz"/>
              <a:lstStyle/>
              <a:p>
                <a:pPr>
                  <a:defRPr/>
                </a:pPr>
                <a:r>
                  <a:rPr lang="en-US"/>
                  <a:t>Final detection</a:t>
                </a:r>
                <a:r>
                  <a:rPr lang="en-US" baseline="0"/>
                  <a:t> </a:t>
                </a:r>
                <a:r>
                  <a:rPr lang="en-US"/>
                  <a:t>(%)</a:t>
                </a:r>
              </a:p>
            </c:rich>
          </c:tx>
          <c:layout/>
        </c:title>
        <c:numFmt formatCode="0" sourceLinked="0"/>
        <c:tickLblPos val="nextTo"/>
        <c:crossAx val="49096192"/>
        <c:crosses val="autoZero"/>
        <c:crossBetween val="between"/>
      </c:valAx>
    </c:plotArea>
    <c:legend>
      <c:legendPos val="r"/>
      <c:layout>
        <c:manualLayout>
          <c:xMode val="edge"/>
          <c:yMode val="edge"/>
          <c:x val="0.80318510666935861"/>
          <c:y val="6.418343540390789E-2"/>
          <c:w val="0.15407985059559878"/>
          <c:h val="0.49257844752833718"/>
        </c:manualLayout>
      </c:layout>
      <c:overlay val="1"/>
      <c:spPr>
        <a:solidFill>
          <a:sysClr val="window" lastClr="FFFFFF"/>
        </a:solidFill>
        <a:ln>
          <a:solidFill>
            <a:sysClr val="windowText" lastClr="000000"/>
          </a:solidFill>
        </a:ln>
      </c:spPr>
    </c:legend>
    <c:plotVisOnly val="1"/>
    <c:dispBlanksAs val="gap"/>
  </c:chart>
  <c:spPr>
    <a:ln>
      <a:noFill/>
    </a:ln>
  </c:spPr>
  <c:txPr>
    <a:bodyPr/>
    <a:lstStyle/>
    <a:p>
      <a:pPr>
        <a:defRPr sz="1200" b="0">
          <a:latin typeface="Arial" pitchFamily="34" charset="0"/>
          <a:cs typeface="Arial" pitchFamily="34" charset="0"/>
        </a:defRPr>
      </a:pPr>
      <a:endParaRPr lang="en-US"/>
    </a:p>
  </c:txPr>
  <c:externalData r:id="rId2"/>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style val="1"/>
  <c:chart>
    <c:autoTitleDeleted val="1"/>
    <c:plotArea>
      <c:layout>
        <c:manualLayout>
          <c:layoutTarget val="inner"/>
          <c:xMode val="edge"/>
          <c:yMode val="edge"/>
          <c:x val="0.12306471260470432"/>
          <c:y val="6.6681799910146514E-2"/>
          <c:w val="0.84184756809705008"/>
          <c:h val="0.7199321623258631"/>
        </c:manualLayout>
      </c:layout>
      <c:barChart>
        <c:barDir val="col"/>
        <c:grouping val="clustered"/>
        <c:ser>
          <c:idx val="0"/>
          <c:order val="0"/>
          <c:tx>
            <c:strRef>
              <c:f>Figures!$M$91</c:f>
              <c:strCache>
                <c:ptCount val="1"/>
                <c:pt idx="0">
                  <c:v>Rainbow Trout</c:v>
                </c:pt>
              </c:strCache>
            </c:strRef>
          </c:tx>
          <c:errBars>
            <c:errBarType val="both"/>
            <c:errValType val="cust"/>
            <c:plus>
              <c:numRef>
                <c:f>Figures!$N$93:$P$93</c:f>
                <c:numCache>
                  <c:formatCode>General</c:formatCode>
                  <c:ptCount val="3"/>
                  <c:pt idx="0">
                    <c:v>4.1865392761935265</c:v>
                  </c:pt>
                  <c:pt idx="1">
                    <c:v>25.703974899738792</c:v>
                  </c:pt>
                  <c:pt idx="2">
                    <c:v>20.649165391670191</c:v>
                  </c:pt>
                </c:numCache>
              </c:numRef>
            </c:plus>
            <c:minus>
              <c:numRef>
                <c:f>Figures!$N$93:$P$93</c:f>
                <c:numCache>
                  <c:formatCode>General</c:formatCode>
                  <c:ptCount val="3"/>
                  <c:pt idx="0">
                    <c:v>4.1865392761935265</c:v>
                  </c:pt>
                  <c:pt idx="1">
                    <c:v>25.703974899738792</c:v>
                  </c:pt>
                  <c:pt idx="2">
                    <c:v>20.649165391670191</c:v>
                  </c:pt>
                </c:numCache>
              </c:numRef>
            </c:minus>
          </c:errBars>
          <c:cat>
            <c:strRef>
              <c:f>Figures!$N$90:$P$90</c:f>
              <c:strCache>
                <c:ptCount val="3"/>
                <c:pt idx="0">
                  <c:v>Hatchery</c:v>
                </c:pt>
                <c:pt idx="1">
                  <c:v>North Twin</c:v>
                </c:pt>
                <c:pt idx="2">
                  <c:v>South Twin</c:v>
                </c:pt>
              </c:strCache>
            </c:strRef>
          </c:cat>
          <c:val>
            <c:numRef>
              <c:f>Figures!$N$91:$P$91</c:f>
              <c:numCache>
                <c:formatCode>0.0</c:formatCode>
                <c:ptCount val="3"/>
                <c:pt idx="0">
                  <c:v>21.840000000000003</c:v>
                </c:pt>
                <c:pt idx="1">
                  <c:v>41.103703703703701</c:v>
                </c:pt>
                <c:pt idx="2">
                  <c:v>28.372549019607789</c:v>
                </c:pt>
              </c:numCache>
            </c:numRef>
          </c:val>
        </c:ser>
        <c:ser>
          <c:idx val="1"/>
          <c:order val="1"/>
          <c:tx>
            <c:strRef>
              <c:f>Figures!$M$92</c:f>
              <c:strCache>
                <c:ptCount val="1"/>
                <c:pt idx="0">
                  <c:v>Brook Trout</c:v>
                </c:pt>
              </c:strCache>
            </c:strRef>
          </c:tx>
          <c:errBars>
            <c:errBarType val="both"/>
            <c:errValType val="cust"/>
            <c:plus>
              <c:numRef>
                <c:f>Figures!$N$94:$P$94</c:f>
                <c:numCache>
                  <c:formatCode>General</c:formatCode>
                  <c:ptCount val="3"/>
                  <c:pt idx="1">
                    <c:v>22.255324359927553</c:v>
                  </c:pt>
                  <c:pt idx="2">
                    <c:v>20.680946954904289</c:v>
                  </c:pt>
                </c:numCache>
              </c:numRef>
            </c:plus>
            <c:minus>
              <c:numRef>
                <c:f>Figures!$N$94:$P$94</c:f>
                <c:numCache>
                  <c:formatCode>General</c:formatCode>
                  <c:ptCount val="3"/>
                  <c:pt idx="1">
                    <c:v>22.255324359927553</c:v>
                  </c:pt>
                  <c:pt idx="2">
                    <c:v>20.680946954904289</c:v>
                  </c:pt>
                </c:numCache>
              </c:numRef>
            </c:minus>
          </c:errBars>
          <c:cat>
            <c:strRef>
              <c:f>Figures!$N$90:$P$90</c:f>
              <c:strCache>
                <c:ptCount val="3"/>
                <c:pt idx="0">
                  <c:v>Hatchery</c:v>
                </c:pt>
                <c:pt idx="1">
                  <c:v>North Twin</c:v>
                </c:pt>
                <c:pt idx="2">
                  <c:v>South Twin</c:v>
                </c:pt>
              </c:strCache>
            </c:strRef>
          </c:cat>
          <c:val>
            <c:numRef>
              <c:f>Figures!$N$92:$P$92</c:f>
              <c:numCache>
                <c:formatCode>0.0</c:formatCode>
                <c:ptCount val="3"/>
                <c:pt idx="1">
                  <c:v>55.629032258064562</c:v>
                </c:pt>
                <c:pt idx="2">
                  <c:v>54.480645161289871</c:v>
                </c:pt>
              </c:numCache>
            </c:numRef>
          </c:val>
        </c:ser>
        <c:gapWidth val="75"/>
        <c:overlap val="-25"/>
        <c:axId val="49231360"/>
        <c:axId val="49232896"/>
      </c:barChart>
      <c:catAx>
        <c:axId val="49231360"/>
        <c:scaling>
          <c:orientation val="minMax"/>
        </c:scaling>
        <c:axPos val="b"/>
        <c:majorTickMark val="none"/>
        <c:tickLblPos val="nextTo"/>
        <c:txPr>
          <a:bodyPr/>
          <a:lstStyle/>
          <a:p>
            <a:pPr>
              <a:defRPr sz="1200" b="0"/>
            </a:pPr>
            <a:endParaRPr lang="en-US"/>
          </a:p>
        </c:txPr>
        <c:crossAx val="49232896"/>
        <c:crosses val="autoZero"/>
        <c:auto val="1"/>
        <c:lblAlgn val="ctr"/>
        <c:lblOffset val="100"/>
      </c:catAx>
      <c:valAx>
        <c:axId val="49232896"/>
        <c:scaling>
          <c:orientation val="minMax"/>
        </c:scaling>
        <c:axPos val="l"/>
        <c:majorGridlines/>
        <c:title>
          <c:tx>
            <c:rich>
              <a:bodyPr rot="-5400000" vert="horz"/>
              <a:lstStyle/>
              <a:p>
                <a:pPr>
                  <a:defRPr sz="1400" b="0"/>
                </a:pPr>
                <a:r>
                  <a:rPr lang="en-US" sz="1400" b="0" dirty="0"/>
                  <a:t>Total Mercury (ppb)</a:t>
                </a:r>
              </a:p>
            </c:rich>
          </c:tx>
          <c:layout>
            <c:manualLayout>
              <c:xMode val="edge"/>
              <c:yMode val="edge"/>
              <c:x val="1.0455854035194757E-2"/>
              <c:y val="0.25703240460327076"/>
            </c:manualLayout>
          </c:layout>
        </c:title>
        <c:numFmt formatCode="0" sourceLinked="0"/>
        <c:majorTickMark val="none"/>
        <c:tickLblPos val="nextTo"/>
        <c:spPr>
          <a:ln w="9525">
            <a:noFill/>
          </a:ln>
        </c:spPr>
        <c:crossAx val="49231360"/>
        <c:crosses val="autoZero"/>
        <c:crossBetween val="between"/>
      </c:valAx>
    </c:plotArea>
    <c:legend>
      <c:legendPos val="b"/>
    </c:legend>
    <c:plotVisOnly val="1"/>
    <c:dispBlanksAs val="gap"/>
  </c:chart>
  <c:spPr>
    <a:ln>
      <a:noFill/>
    </a:ln>
  </c:spPr>
  <c:txPr>
    <a:bodyPr/>
    <a:lstStyle/>
    <a:p>
      <a:pPr>
        <a:defRPr>
          <a:latin typeface="Times New Roman" pitchFamily="18" charset="0"/>
          <a:cs typeface="Times New Roman" pitchFamily="18" charset="0"/>
        </a:defRPr>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style val="1"/>
  <c:chart>
    <c:autoTitleDeleted val="1"/>
    <c:plotArea>
      <c:layout>
        <c:manualLayout>
          <c:layoutTarget val="inner"/>
          <c:xMode val="edge"/>
          <c:yMode val="edge"/>
          <c:x val="0.10225753792971"/>
          <c:y val="5.1400554097404488E-2"/>
          <c:w val="0.88124755137315169"/>
          <c:h val="0.7211245990084576"/>
        </c:manualLayout>
      </c:layout>
      <c:barChart>
        <c:barDir val="col"/>
        <c:grouping val="clustered"/>
        <c:ser>
          <c:idx val="0"/>
          <c:order val="0"/>
          <c:tx>
            <c:strRef>
              <c:f>Sheet1!$M$20</c:f>
              <c:strCache>
                <c:ptCount val="1"/>
                <c:pt idx="0">
                  <c:v>North Twin</c:v>
                </c:pt>
              </c:strCache>
            </c:strRef>
          </c:tx>
          <c:errBars>
            <c:errBarType val="both"/>
            <c:errValType val="cust"/>
            <c:plus>
              <c:numRef>
                <c:f>Sheet1!$N$22:$Q$22</c:f>
                <c:numCache>
                  <c:formatCode>General</c:formatCode>
                  <c:ptCount val="4"/>
                  <c:pt idx="0">
                    <c:v>11.4</c:v>
                  </c:pt>
                  <c:pt idx="1">
                    <c:v>16.600000000000001</c:v>
                  </c:pt>
                  <c:pt idx="2">
                    <c:v>10.200000000000001</c:v>
                  </c:pt>
                  <c:pt idx="3">
                    <c:v>22.9</c:v>
                  </c:pt>
                </c:numCache>
              </c:numRef>
            </c:plus>
            <c:minus>
              <c:numRef>
                <c:f>Sheet1!$N$22:$Q$22</c:f>
                <c:numCache>
                  <c:formatCode>General</c:formatCode>
                  <c:ptCount val="4"/>
                  <c:pt idx="0">
                    <c:v>11.4</c:v>
                  </c:pt>
                  <c:pt idx="1">
                    <c:v>16.600000000000001</c:v>
                  </c:pt>
                  <c:pt idx="2">
                    <c:v>10.200000000000001</c:v>
                  </c:pt>
                  <c:pt idx="3">
                    <c:v>22.9</c:v>
                  </c:pt>
                </c:numCache>
              </c:numRef>
            </c:minus>
          </c:errBars>
          <c:cat>
            <c:strRef>
              <c:f>Sheet1!$N$19:$Q$19</c:f>
              <c:strCache>
                <c:ptCount val="4"/>
                <c:pt idx="0">
                  <c:v>June</c:v>
                </c:pt>
                <c:pt idx="1">
                  <c:v>July</c:v>
                </c:pt>
                <c:pt idx="2">
                  <c:v>August</c:v>
                </c:pt>
                <c:pt idx="3">
                  <c:v>September</c:v>
                </c:pt>
              </c:strCache>
            </c:strRef>
          </c:cat>
          <c:val>
            <c:numRef>
              <c:f>Sheet1!$N$20:$Q$20</c:f>
              <c:numCache>
                <c:formatCode>0.0000</c:formatCode>
                <c:ptCount val="4"/>
                <c:pt idx="0">
                  <c:v>79.099999999999994</c:v>
                </c:pt>
                <c:pt idx="1">
                  <c:v>121.5</c:v>
                </c:pt>
                <c:pt idx="2">
                  <c:v>110.4</c:v>
                </c:pt>
                <c:pt idx="3">
                  <c:v>170.3</c:v>
                </c:pt>
              </c:numCache>
            </c:numRef>
          </c:val>
        </c:ser>
        <c:ser>
          <c:idx val="1"/>
          <c:order val="1"/>
          <c:tx>
            <c:strRef>
              <c:f>Sheet1!$M$21</c:f>
              <c:strCache>
                <c:ptCount val="1"/>
                <c:pt idx="0">
                  <c:v>South Twin</c:v>
                </c:pt>
              </c:strCache>
            </c:strRef>
          </c:tx>
          <c:errBars>
            <c:errBarType val="both"/>
            <c:errValType val="cust"/>
            <c:plus>
              <c:numRef>
                <c:f>Sheet1!$N$23:$Q$23</c:f>
                <c:numCache>
                  <c:formatCode>General</c:formatCode>
                  <c:ptCount val="4"/>
                  <c:pt idx="0">
                    <c:v>2.7</c:v>
                  </c:pt>
                  <c:pt idx="1">
                    <c:v>7.1</c:v>
                  </c:pt>
                  <c:pt idx="2">
                    <c:v>1.2</c:v>
                  </c:pt>
                  <c:pt idx="3">
                    <c:v>1.6</c:v>
                  </c:pt>
                </c:numCache>
              </c:numRef>
            </c:plus>
            <c:minus>
              <c:numRef>
                <c:f>Sheet1!$N$23:$Q$23</c:f>
                <c:numCache>
                  <c:formatCode>General</c:formatCode>
                  <c:ptCount val="4"/>
                  <c:pt idx="0">
                    <c:v>2.7</c:v>
                  </c:pt>
                  <c:pt idx="1">
                    <c:v>7.1</c:v>
                  </c:pt>
                  <c:pt idx="2">
                    <c:v>1.2</c:v>
                  </c:pt>
                  <c:pt idx="3">
                    <c:v>1.6</c:v>
                  </c:pt>
                </c:numCache>
              </c:numRef>
            </c:minus>
          </c:errBars>
          <c:cat>
            <c:strRef>
              <c:f>Sheet1!$N$19:$Q$19</c:f>
              <c:strCache>
                <c:ptCount val="4"/>
                <c:pt idx="0">
                  <c:v>June</c:v>
                </c:pt>
                <c:pt idx="1">
                  <c:v>July</c:v>
                </c:pt>
                <c:pt idx="2">
                  <c:v>August</c:v>
                </c:pt>
                <c:pt idx="3">
                  <c:v>September</c:v>
                </c:pt>
              </c:strCache>
            </c:strRef>
          </c:cat>
          <c:val>
            <c:numRef>
              <c:f>Sheet1!$N$21:$Q$21</c:f>
              <c:numCache>
                <c:formatCode>0.0000</c:formatCode>
                <c:ptCount val="4"/>
                <c:pt idx="0">
                  <c:v>25.8</c:v>
                </c:pt>
                <c:pt idx="1">
                  <c:v>59.1</c:v>
                </c:pt>
                <c:pt idx="2">
                  <c:v>34</c:v>
                </c:pt>
                <c:pt idx="3">
                  <c:v>88.1</c:v>
                </c:pt>
              </c:numCache>
            </c:numRef>
          </c:val>
        </c:ser>
        <c:gapWidth val="75"/>
        <c:overlap val="-10"/>
        <c:axId val="49353472"/>
        <c:axId val="49355008"/>
      </c:barChart>
      <c:catAx>
        <c:axId val="49353472"/>
        <c:scaling>
          <c:orientation val="minMax"/>
        </c:scaling>
        <c:axPos val="b"/>
        <c:majorTickMark val="none"/>
        <c:tickLblPos val="nextTo"/>
        <c:txPr>
          <a:bodyPr/>
          <a:lstStyle/>
          <a:p>
            <a:pPr>
              <a:defRPr b="0"/>
            </a:pPr>
            <a:endParaRPr lang="en-US"/>
          </a:p>
        </c:txPr>
        <c:crossAx val="49355008"/>
        <c:crosses val="autoZero"/>
        <c:auto val="1"/>
        <c:lblAlgn val="ctr"/>
        <c:lblOffset val="100"/>
      </c:catAx>
      <c:valAx>
        <c:axId val="49355008"/>
        <c:scaling>
          <c:orientation val="minMax"/>
          <c:max val="200"/>
        </c:scaling>
        <c:axPos val="l"/>
        <c:majorGridlines/>
        <c:title>
          <c:tx>
            <c:rich>
              <a:bodyPr rot="-5400000" vert="horz"/>
              <a:lstStyle/>
              <a:p>
                <a:pPr>
                  <a:defRPr sz="1100" b="0"/>
                </a:pPr>
                <a:r>
                  <a:rPr lang="en-US" sz="1100" b="0"/>
                  <a:t>Total</a:t>
                </a:r>
                <a:r>
                  <a:rPr lang="en-US" sz="1100" b="0" baseline="0"/>
                  <a:t> Mercury (ppb)</a:t>
                </a:r>
                <a:endParaRPr lang="en-US" sz="1100" b="0"/>
              </a:p>
            </c:rich>
          </c:tx>
        </c:title>
        <c:numFmt formatCode="0" sourceLinked="0"/>
        <c:majorTickMark val="none"/>
        <c:tickLblPos val="nextTo"/>
        <c:crossAx val="49353472"/>
        <c:crosses val="autoZero"/>
        <c:crossBetween val="between"/>
      </c:valAx>
    </c:plotArea>
    <c:legend>
      <c:legendPos val="b"/>
    </c:legend>
    <c:plotVisOnly val="1"/>
    <c:dispBlanksAs val="gap"/>
  </c:chart>
  <c:spPr>
    <a:ln>
      <a:noFill/>
    </a:ln>
  </c:spPr>
  <c:txPr>
    <a:bodyPr/>
    <a:lstStyle/>
    <a:p>
      <a:pPr>
        <a:defRPr>
          <a:latin typeface="Times New Roman" pitchFamily="18" charset="0"/>
          <a:cs typeface="Times New Roman" pitchFamily="18"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layout/>
    </c:title>
    <c:plotArea>
      <c:layout/>
      <c:lineChart>
        <c:grouping val="stacked"/>
        <c:ser>
          <c:idx val="0"/>
          <c:order val="0"/>
          <c:tx>
            <c:strRef>
              <c:f>Sheet1!$B$7</c:f>
              <c:strCache>
                <c:ptCount val="1"/>
                <c:pt idx="0">
                  <c:v>OWHI</c:v>
                </c:pt>
              </c:strCache>
            </c:strRef>
          </c:tx>
          <c:marker>
            <c:symbol val="none"/>
          </c:marker>
          <c:cat>
            <c:strRef>
              <c:f>Sheet1!$A$8:$A$15</c:f>
              <c:strCache>
                <c:ptCount val="8"/>
                <c:pt idx="0">
                  <c:v>Year 2004</c:v>
                </c:pt>
                <c:pt idx="1">
                  <c:v>Year 2005 </c:v>
                </c:pt>
                <c:pt idx="2">
                  <c:v>Year 2006</c:v>
                </c:pt>
                <c:pt idx="3">
                  <c:v>Year 2007</c:v>
                </c:pt>
                <c:pt idx="4">
                  <c:v>Year 2008</c:v>
                </c:pt>
                <c:pt idx="5">
                  <c:v>Year 2009</c:v>
                </c:pt>
                <c:pt idx="6">
                  <c:v>Year 2010</c:v>
                </c:pt>
                <c:pt idx="7">
                  <c:v>Year 2011</c:v>
                </c:pt>
              </c:strCache>
            </c:strRef>
          </c:cat>
          <c:val>
            <c:numRef>
              <c:f>Sheet1!$B$8:$B$15</c:f>
              <c:numCache>
                <c:formatCode>General</c:formatCode>
                <c:ptCount val="8"/>
                <c:pt idx="0">
                  <c:v>48144</c:v>
                </c:pt>
                <c:pt idx="1">
                  <c:v>41291</c:v>
                </c:pt>
                <c:pt idx="2">
                  <c:v>26180</c:v>
                </c:pt>
                <c:pt idx="3">
                  <c:v>15014</c:v>
                </c:pt>
                <c:pt idx="4">
                  <c:v>33639</c:v>
                </c:pt>
                <c:pt idx="5">
                  <c:v>12422</c:v>
                </c:pt>
                <c:pt idx="6">
                  <c:v>12523</c:v>
                </c:pt>
                <c:pt idx="7">
                  <c:v>14490</c:v>
                </c:pt>
              </c:numCache>
            </c:numRef>
          </c:val>
        </c:ser>
        <c:marker val="1"/>
        <c:axId val="39564416"/>
        <c:axId val="39565952"/>
      </c:lineChart>
      <c:catAx>
        <c:axId val="39564416"/>
        <c:scaling>
          <c:orientation val="minMax"/>
        </c:scaling>
        <c:axPos val="b"/>
        <c:tickLblPos val="nextTo"/>
        <c:crossAx val="39565952"/>
        <c:crosses val="autoZero"/>
        <c:auto val="1"/>
        <c:lblAlgn val="ctr"/>
        <c:lblOffset val="100"/>
      </c:catAx>
      <c:valAx>
        <c:axId val="39565952"/>
        <c:scaling>
          <c:orientation val="minMax"/>
        </c:scaling>
        <c:axPos val="l"/>
        <c:majorGridlines/>
        <c:numFmt formatCode="General" sourceLinked="1"/>
        <c:tickLblPos val="nextTo"/>
        <c:crossAx val="39564416"/>
        <c:crosses val="autoZero"/>
        <c:crossBetween val="between"/>
      </c:valAx>
    </c:plotArea>
    <c:plotVisOnly val="1"/>
    <c:dispBlanksAs val="zero"/>
  </c:chart>
  <c:spPr>
    <a:solidFill>
      <a:schemeClr val="accent1">
        <a:lumMod val="20000"/>
        <a:lumOff val="80000"/>
      </a:schemeClr>
    </a:solidFill>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layout>
        <c:manualLayout>
          <c:xMode val="edge"/>
          <c:yMode val="edge"/>
          <c:x val="0.3212420145595008"/>
          <c:y val="2.5641025641025685E-2"/>
        </c:manualLayout>
      </c:layout>
    </c:title>
    <c:plotArea>
      <c:layout>
        <c:manualLayout>
          <c:layoutTarget val="inner"/>
          <c:xMode val="edge"/>
          <c:yMode val="edge"/>
          <c:x val="0.15054400039617719"/>
          <c:y val="0.19480351414406533"/>
          <c:w val="0.84112270341207362"/>
          <c:h val="0.63271179644211251"/>
        </c:manualLayout>
      </c:layout>
      <c:lineChart>
        <c:grouping val="stacked"/>
        <c:ser>
          <c:idx val="0"/>
          <c:order val="0"/>
          <c:tx>
            <c:strRef>
              <c:f>Sheet1!$B$21</c:f>
              <c:strCache>
                <c:ptCount val="1"/>
                <c:pt idx="0">
                  <c:v>Twin Lakes</c:v>
                </c:pt>
              </c:strCache>
            </c:strRef>
          </c:tx>
          <c:marker>
            <c:symbol val="none"/>
          </c:marker>
          <c:cat>
            <c:strRef>
              <c:f>Sheet1!$A$22:$A$29</c:f>
              <c:strCache>
                <c:ptCount val="8"/>
                <c:pt idx="0">
                  <c:v>Year 2004</c:v>
                </c:pt>
                <c:pt idx="1">
                  <c:v>Year 2005 </c:v>
                </c:pt>
                <c:pt idx="2">
                  <c:v>Year 2006</c:v>
                </c:pt>
                <c:pt idx="3">
                  <c:v>Year 2007</c:v>
                </c:pt>
                <c:pt idx="4">
                  <c:v>Year 2008</c:v>
                </c:pt>
                <c:pt idx="5">
                  <c:v>Year 2009</c:v>
                </c:pt>
                <c:pt idx="6">
                  <c:v>Year 2010</c:v>
                </c:pt>
                <c:pt idx="7">
                  <c:v>Year 2011</c:v>
                </c:pt>
              </c:strCache>
            </c:strRef>
          </c:cat>
          <c:val>
            <c:numRef>
              <c:f>Sheet1!$B$22:$B$29</c:f>
              <c:numCache>
                <c:formatCode>General</c:formatCode>
                <c:ptCount val="8"/>
                <c:pt idx="0">
                  <c:v>262009</c:v>
                </c:pt>
                <c:pt idx="1">
                  <c:v>209594</c:v>
                </c:pt>
                <c:pt idx="2">
                  <c:v>456689</c:v>
                </c:pt>
                <c:pt idx="3">
                  <c:v>309391</c:v>
                </c:pt>
                <c:pt idx="4">
                  <c:v>243058</c:v>
                </c:pt>
                <c:pt idx="5">
                  <c:v>846965</c:v>
                </c:pt>
                <c:pt idx="6">
                  <c:v>126163</c:v>
                </c:pt>
                <c:pt idx="7">
                  <c:v>121804</c:v>
                </c:pt>
              </c:numCache>
            </c:numRef>
          </c:val>
        </c:ser>
        <c:marker val="1"/>
        <c:axId val="48449408"/>
        <c:axId val="48450944"/>
      </c:lineChart>
      <c:catAx>
        <c:axId val="48449408"/>
        <c:scaling>
          <c:orientation val="minMax"/>
        </c:scaling>
        <c:axPos val="b"/>
        <c:tickLblPos val="nextTo"/>
        <c:crossAx val="48450944"/>
        <c:crosses val="autoZero"/>
        <c:auto val="1"/>
        <c:lblAlgn val="ctr"/>
        <c:lblOffset val="100"/>
      </c:catAx>
      <c:valAx>
        <c:axId val="48450944"/>
        <c:scaling>
          <c:orientation val="minMax"/>
        </c:scaling>
        <c:axPos val="l"/>
        <c:majorGridlines/>
        <c:numFmt formatCode="General" sourceLinked="1"/>
        <c:tickLblPos val="nextTo"/>
        <c:crossAx val="48449408"/>
        <c:crosses val="autoZero"/>
        <c:crossBetween val="between"/>
      </c:valAx>
    </c:plotArea>
    <c:plotVisOnly val="1"/>
    <c:dispBlanksAs val="zero"/>
  </c:chart>
  <c:spPr>
    <a:solidFill>
      <a:srgbClr val="0F6FC6">
        <a:lumMod val="20000"/>
        <a:lumOff val="80000"/>
      </a:srgbClr>
    </a:solidFill>
  </c:sp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Creel!$K$18</c:f>
              <c:strCache>
                <c:ptCount val="1"/>
                <c:pt idx="0">
                  <c:v>North Twin</c:v>
                </c:pt>
              </c:strCache>
            </c:strRef>
          </c:tx>
          <c:marker>
            <c:symbol val="none"/>
          </c:marker>
          <c:cat>
            <c:strRef>
              <c:f>Creel!$L$17:$Q$17</c:f>
              <c:strCache>
                <c:ptCount val="6"/>
                <c:pt idx="0">
                  <c:v>Year 2006</c:v>
                </c:pt>
                <c:pt idx="1">
                  <c:v>Year 2007</c:v>
                </c:pt>
                <c:pt idx="2">
                  <c:v>Year 2008</c:v>
                </c:pt>
                <c:pt idx="3">
                  <c:v>Year 2009</c:v>
                </c:pt>
                <c:pt idx="4">
                  <c:v>Year 2010</c:v>
                </c:pt>
                <c:pt idx="5">
                  <c:v>Year 2011</c:v>
                </c:pt>
              </c:strCache>
            </c:strRef>
          </c:cat>
          <c:val>
            <c:numRef>
              <c:f>Creel!$L$18:$Q$18</c:f>
              <c:numCache>
                <c:formatCode>General</c:formatCode>
                <c:ptCount val="6"/>
                <c:pt idx="0">
                  <c:v>2.5</c:v>
                </c:pt>
                <c:pt idx="1">
                  <c:v>7.6</c:v>
                </c:pt>
                <c:pt idx="2">
                  <c:v>21</c:v>
                </c:pt>
                <c:pt idx="3">
                  <c:v>54</c:v>
                </c:pt>
                <c:pt idx="4">
                  <c:v>91.8</c:v>
                </c:pt>
                <c:pt idx="5">
                  <c:v>17</c:v>
                </c:pt>
              </c:numCache>
            </c:numRef>
          </c:val>
        </c:ser>
        <c:ser>
          <c:idx val="1"/>
          <c:order val="1"/>
          <c:tx>
            <c:strRef>
              <c:f>Creel!$K$19</c:f>
              <c:strCache>
                <c:ptCount val="1"/>
                <c:pt idx="0">
                  <c:v>South Twin</c:v>
                </c:pt>
              </c:strCache>
            </c:strRef>
          </c:tx>
          <c:spPr>
            <a:ln>
              <a:solidFill>
                <a:srgbClr val="FF0000"/>
              </a:solidFill>
            </a:ln>
          </c:spPr>
          <c:marker>
            <c:symbol val="none"/>
          </c:marker>
          <c:cat>
            <c:strRef>
              <c:f>Creel!$L$17:$Q$17</c:f>
              <c:strCache>
                <c:ptCount val="6"/>
                <c:pt idx="0">
                  <c:v>Year 2006</c:v>
                </c:pt>
                <c:pt idx="1">
                  <c:v>Year 2007</c:v>
                </c:pt>
                <c:pt idx="2">
                  <c:v>Year 2008</c:v>
                </c:pt>
                <c:pt idx="3">
                  <c:v>Year 2009</c:v>
                </c:pt>
                <c:pt idx="4">
                  <c:v>Year 2010</c:v>
                </c:pt>
                <c:pt idx="5">
                  <c:v>Year 2011</c:v>
                </c:pt>
              </c:strCache>
            </c:strRef>
          </c:cat>
          <c:val>
            <c:numRef>
              <c:f>Creel!$L$19:$Q$19</c:f>
              <c:numCache>
                <c:formatCode>General</c:formatCode>
                <c:ptCount val="6"/>
                <c:pt idx="0">
                  <c:v>2.4</c:v>
                </c:pt>
                <c:pt idx="1">
                  <c:v>8.6</c:v>
                </c:pt>
                <c:pt idx="2">
                  <c:v>7</c:v>
                </c:pt>
                <c:pt idx="3">
                  <c:v>32.9</c:v>
                </c:pt>
                <c:pt idx="4">
                  <c:v>83.1</c:v>
                </c:pt>
                <c:pt idx="5">
                  <c:v>1.3</c:v>
                </c:pt>
              </c:numCache>
            </c:numRef>
          </c:val>
        </c:ser>
        <c:marker val="1"/>
        <c:axId val="48493696"/>
        <c:axId val="48495616"/>
      </c:lineChart>
      <c:catAx>
        <c:axId val="48493696"/>
        <c:scaling>
          <c:orientation val="minMax"/>
        </c:scaling>
        <c:axPos val="b"/>
        <c:title>
          <c:tx>
            <c:rich>
              <a:bodyPr/>
              <a:lstStyle/>
              <a:p>
                <a:pPr>
                  <a:defRPr sz="1000" b="1" i="0" u="none" strike="noStrike" baseline="0">
                    <a:solidFill>
                      <a:srgbClr val="000000"/>
                    </a:solidFill>
                    <a:latin typeface="Calibri"/>
                    <a:ea typeface="Calibri"/>
                    <a:cs typeface="Calibri"/>
                  </a:defRPr>
                </a:pPr>
                <a:r>
                  <a:rPr lang="en-US"/>
                  <a:t>Year</a:t>
                </a:r>
              </a:p>
            </c:rich>
          </c:tx>
          <c:layout/>
        </c:title>
        <c:numFmt formatCode="General" sourceLinked="1"/>
        <c:maj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8495616"/>
        <c:crosses val="autoZero"/>
        <c:auto val="1"/>
        <c:lblAlgn val="ctr"/>
        <c:lblOffset val="100"/>
      </c:catAx>
      <c:valAx>
        <c:axId val="48495616"/>
        <c:scaling>
          <c:orientation val="minMax"/>
        </c:scaling>
        <c:axPos val="l"/>
        <c:majorGridlines/>
        <c:title>
          <c:tx>
            <c:rich>
              <a:bodyPr/>
              <a:lstStyle/>
              <a:p>
                <a:pPr>
                  <a:defRPr sz="1000" b="1" i="0" u="none" strike="noStrike" baseline="0">
                    <a:solidFill>
                      <a:srgbClr val="000000"/>
                    </a:solidFill>
                    <a:latin typeface="Calibri"/>
                    <a:ea typeface="Calibri"/>
                    <a:cs typeface="Calibri"/>
                  </a:defRPr>
                </a:pPr>
                <a:r>
                  <a:rPr lang="en-US"/>
                  <a:t>% Carryover</a:t>
                </a:r>
              </a:p>
            </c:rich>
          </c:tx>
          <c:layout/>
        </c:title>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8493696"/>
        <c:crosses val="autoZero"/>
        <c:crossBetween val="between"/>
      </c:valAx>
      <c:spPr>
        <a:solidFill>
          <a:schemeClr val="bg1"/>
        </a:solidFill>
      </c:spPr>
    </c:plotArea>
    <c:legend>
      <c:legendPos val="r"/>
      <c:layout/>
      <c:txPr>
        <a:bodyPr/>
        <a:lstStyle/>
        <a:p>
          <a:pPr>
            <a:defRPr sz="920" b="0" i="0" u="none" strike="noStrike" baseline="0">
              <a:solidFill>
                <a:srgbClr val="000000"/>
              </a:solidFill>
              <a:latin typeface="Calibri"/>
              <a:ea typeface="Calibri"/>
              <a:cs typeface="Calibri"/>
            </a:defRPr>
          </a:pPr>
          <a:endParaRPr lang="en-US"/>
        </a:p>
      </c:txPr>
    </c:legend>
    <c:plotVisOnly val="1"/>
    <c:dispBlanksAs val="gap"/>
  </c:chart>
  <c:txPr>
    <a:bodyPr/>
    <a:lstStyle/>
    <a:p>
      <a:pPr>
        <a:defRPr sz="1000" b="0" i="0" u="none" strike="noStrike" baseline="0">
          <a:solidFill>
            <a:srgbClr val="000000"/>
          </a:solidFill>
          <a:latin typeface="Calibri"/>
          <a:ea typeface="Calibri"/>
          <a:cs typeface="Calibri"/>
        </a:defRPr>
      </a:pPr>
      <a:endParaRPr lang="en-US"/>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en-US"/>
  <c:style val="1"/>
  <c:chart>
    <c:autoTitleDeleted val="1"/>
    <c:plotArea>
      <c:layout>
        <c:manualLayout>
          <c:layoutTarget val="inner"/>
          <c:xMode val="edge"/>
          <c:yMode val="edge"/>
          <c:x val="7.3396987759707738E-2"/>
          <c:y val="0.16262390486489861"/>
          <c:w val="0.80255353594819334"/>
          <c:h val="0.62901268744673067"/>
        </c:manualLayout>
      </c:layout>
      <c:barChart>
        <c:barDir val="col"/>
        <c:grouping val="clustered"/>
        <c:ser>
          <c:idx val="1"/>
          <c:order val="0"/>
          <c:tx>
            <c:strRef>
              <c:f>Sheet1!$C$3</c:f>
              <c:strCache>
                <c:ptCount val="1"/>
                <c:pt idx="0">
                  <c:v>South Twin</c:v>
                </c:pt>
              </c:strCache>
            </c:strRef>
          </c:tx>
          <c:cat>
            <c:strRef>
              <c:f>Sheet1!$A$4:$A$11</c:f>
              <c:strCache>
                <c:ptCount val="8"/>
                <c:pt idx="0">
                  <c:v>April</c:v>
                </c:pt>
                <c:pt idx="1">
                  <c:v>May</c:v>
                </c:pt>
                <c:pt idx="2">
                  <c:v>June</c:v>
                </c:pt>
                <c:pt idx="3">
                  <c:v>July</c:v>
                </c:pt>
                <c:pt idx="4">
                  <c:v>Aug</c:v>
                </c:pt>
                <c:pt idx="5">
                  <c:v>Sept</c:v>
                </c:pt>
                <c:pt idx="6">
                  <c:v>Oct</c:v>
                </c:pt>
                <c:pt idx="7">
                  <c:v>Nov</c:v>
                </c:pt>
              </c:strCache>
            </c:strRef>
          </c:cat>
          <c:val>
            <c:numRef>
              <c:f>Sheet1!$C$4:$C$11</c:f>
              <c:numCache>
                <c:formatCode>0</c:formatCode>
                <c:ptCount val="8"/>
                <c:pt idx="0">
                  <c:v>0</c:v>
                </c:pt>
                <c:pt idx="1">
                  <c:v>3.9426016421892432E-2</c:v>
                </c:pt>
                <c:pt idx="2">
                  <c:v>0.54295256901005928</c:v>
                </c:pt>
                <c:pt idx="3">
                  <c:v>18.809589206078829</c:v>
                </c:pt>
                <c:pt idx="4">
                  <c:v>22.261533220520576</c:v>
                </c:pt>
                <c:pt idx="5">
                  <c:v>12.519449900368976</c:v>
                </c:pt>
                <c:pt idx="6">
                  <c:v>5.5349039828411728</c:v>
                </c:pt>
                <c:pt idx="7">
                  <c:v>0</c:v>
                </c:pt>
              </c:numCache>
            </c:numRef>
          </c:val>
        </c:ser>
        <c:ser>
          <c:idx val="0"/>
          <c:order val="1"/>
          <c:tx>
            <c:strRef>
              <c:f>Sheet1!$B$3</c:f>
              <c:strCache>
                <c:ptCount val="1"/>
                <c:pt idx="0">
                  <c:v>North Twin</c:v>
                </c:pt>
              </c:strCache>
            </c:strRef>
          </c:tx>
          <c:cat>
            <c:strRef>
              <c:f>Sheet1!$A$4:$A$11</c:f>
              <c:strCache>
                <c:ptCount val="8"/>
                <c:pt idx="0">
                  <c:v>April</c:v>
                </c:pt>
                <c:pt idx="1">
                  <c:v>May</c:v>
                </c:pt>
                <c:pt idx="2">
                  <c:v>June</c:v>
                </c:pt>
                <c:pt idx="3">
                  <c:v>July</c:v>
                </c:pt>
                <c:pt idx="4">
                  <c:v>Aug</c:v>
                </c:pt>
                <c:pt idx="5">
                  <c:v>Sept</c:v>
                </c:pt>
                <c:pt idx="6">
                  <c:v>Oct</c:v>
                </c:pt>
                <c:pt idx="7">
                  <c:v>Nov</c:v>
                </c:pt>
              </c:strCache>
            </c:strRef>
          </c:cat>
          <c:val>
            <c:numRef>
              <c:f>Sheet1!$B$4:$B$11</c:f>
              <c:numCache>
                <c:formatCode>0</c:formatCode>
                <c:ptCount val="8"/>
                <c:pt idx="0">
                  <c:v>0</c:v>
                </c:pt>
                <c:pt idx="1">
                  <c:v>8.4108835033370563E-2</c:v>
                </c:pt>
                <c:pt idx="2">
                  <c:v>1.3890088862482137</c:v>
                </c:pt>
                <c:pt idx="3">
                  <c:v>9.624658403168981</c:v>
                </c:pt>
                <c:pt idx="4">
                  <c:v>1.3239372844569275</c:v>
                </c:pt>
                <c:pt idx="5">
                  <c:v>0.15319823523935341</c:v>
                </c:pt>
                <c:pt idx="6">
                  <c:v>0</c:v>
                </c:pt>
                <c:pt idx="7">
                  <c:v>0</c:v>
                </c:pt>
              </c:numCache>
            </c:numRef>
          </c:val>
        </c:ser>
        <c:gapWidth val="300"/>
        <c:axId val="48641152"/>
        <c:axId val="48747648"/>
      </c:barChart>
      <c:catAx>
        <c:axId val="48641152"/>
        <c:scaling>
          <c:orientation val="minMax"/>
        </c:scaling>
        <c:axPos val="b"/>
        <c:title>
          <c:tx>
            <c:rich>
              <a:bodyPr/>
              <a:lstStyle/>
              <a:p>
                <a:pPr>
                  <a:defRPr/>
                </a:pPr>
                <a:r>
                  <a:rPr lang="en-US"/>
                  <a:t>Month</a:t>
                </a:r>
              </a:p>
            </c:rich>
          </c:tx>
          <c:layout/>
        </c:title>
        <c:majorTickMark val="none"/>
        <c:tickLblPos val="nextTo"/>
        <c:crossAx val="48747648"/>
        <c:crosses val="autoZero"/>
        <c:auto val="1"/>
        <c:lblAlgn val="ctr"/>
        <c:lblOffset val="100"/>
      </c:catAx>
      <c:valAx>
        <c:axId val="48747648"/>
        <c:scaling>
          <c:orientation val="minMax"/>
        </c:scaling>
        <c:axPos val="l"/>
        <c:majorGridlines/>
        <c:minorGridlines/>
        <c:title>
          <c:tx>
            <c:rich>
              <a:bodyPr/>
              <a:lstStyle/>
              <a:p>
                <a:pPr>
                  <a:defRPr/>
                </a:pPr>
                <a:r>
                  <a:rPr lang="en-US"/>
                  <a:t># organisms/m3</a:t>
                </a:r>
              </a:p>
            </c:rich>
          </c:tx>
          <c:layout/>
        </c:title>
        <c:numFmt formatCode="0" sourceLinked="1"/>
        <c:tickLblPos val="nextTo"/>
        <c:crossAx val="48641152"/>
        <c:crosses val="autoZero"/>
        <c:crossBetween val="between"/>
      </c:valAx>
    </c:plotArea>
    <c:legend>
      <c:legendPos val="r"/>
      <c:layout/>
    </c:legend>
    <c:plotVisOnly val="1"/>
    <c:dispBlanksAs val="gap"/>
  </c:chart>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1"/>
  <c:chart>
    <c:autoTitleDeleted val="1"/>
    <c:plotArea>
      <c:layout>
        <c:manualLayout>
          <c:layoutTarget val="inner"/>
          <c:xMode val="edge"/>
          <c:yMode val="edge"/>
          <c:x val="7.387628251014082E-2"/>
          <c:y val="8.3825265643447666E-2"/>
          <c:w val="0.77903662610355606"/>
          <c:h val="0.70239269678067162"/>
        </c:manualLayout>
      </c:layout>
      <c:barChart>
        <c:barDir val="col"/>
        <c:grouping val="clustered"/>
        <c:ser>
          <c:idx val="1"/>
          <c:order val="0"/>
          <c:tx>
            <c:strRef>
              <c:f>Sheet1!$E$3</c:f>
              <c:strCache>
                <c:ptCount val="1"/>
                <c:pt idx="0">
                  <c:v>South Twin</c:v>
                </c:pt>
              </c:strCache>
            </c:strRef>
          </c:tx>
          <c:cat>
            <c:strRef>
              <c:f>Sheet1!$D$4:$D$11</c:f>
              <c:strCache>
                <c:ptCount val="8"/>
                <c:pt idx="0">
                  <c:v>April</c:v>
                </c:pt>
                <c:pt idx="1">
                  <c:v>May</c:v>
                </c:pt>
                <c:pt idx="2">
                  <c:v>June</c:v>
                </c:pt>
                <c:pt idx="3">
                  <c:v>July</c:v>
                </c:pt>
                <c:pt idx="4">
                  <c:v>Aug</c:v>
                </c:pt>
                <c:pt idx="5">
                  <c:v>Sept</c:v>
                </c:pt>
                <c:pt idx="6">
                  <c:v>Oct</c:v>
                </c:pt>
                <c:pt idx="7">
                  <c:v>Nov</c:v>
                </c:pt>
              </c:strCache>
            </c:strRef>
          </c:cat>
          <c:val>
            <c:numRef>
              <c:f>Sheet1!$E$4:$E$11</c:f>
              <c:numCache>
                <c:formatCode>0</c:formatCode>
                <c:ptCount val="8"/>
                <c:pt idx="0">
                  <c:v>548.25</c:v>
                </c:pt>
                <c:pt idx="1">
                  <c:v>258</c:v>
                </c:pt>
                <c:pt idx="2">
                  <c:v>64.5</c:v>
                </c:pt>
                <c:pt idx="3">
                  <c:v>16.125</c:v>
                </c:pt>
                <c:pt idx="4">
                  <c:v>32.25</c:v>
                </c:pt>
                <c:pt idx="5">
                  <c:v>236.5</c:v>
                </c:pt>
                <c:pt idx="6">
                  <c:v>258</c:v>
                </c:pt>
                <c:pt idx="7">
                  <c:v>709.5</c:v>
                </c:pt>
              </c:numCache>
            </c:numRef>
          </c:val>
        </c:ser>
        <c:ser>
          <c:idx val="0"/>
          <c:order val="1"/>
          <c:tx>
            <c:strRef>
              <c:f>Sheet1!$F$3</c:f>
              <c:strCache>
                <c:ptCount val="1"/>
                <c:pt idx="0">
                  <c:v>North Twin</c:v>
                </c:pt>
              </c:strCache>
            </c:strRef>
          </c:tx>
          <c:cat>
            <c:strRef>
              <c:f>Sheet1!$D$4:$D$11</c:f>
              <c:strCache>
                <c:ptCount val="8"/>
                <c:pt idx="0">
                  <c:v>April</c:v>
                </c:pt>
                <c:pt idx="1">
                  <c:v>May</c:v>
                </c:pt>
                <c:pt idx="2">
                  <c:v>June</c:v>
                </c:pt>
                <c:pt idx="3">
                  <c:v>July</c:v>
                </c:pt>
                <c:pt idx="4">
                  <c:v>Aug</c:v>
                </c:pt>
                <c:pt idx="5">
                  <c:v>Sept</c:v>
                </c:pt>
                <c:pt idx="6">
                  <c:v>Oct</c:v>
                </c:pt>
                <c:pt idx="7">
                  <c:v>Nov</c:v>
                </c:pt>
              </c:strCache>
            </c:strRef>
          </c:cat>
          <c:val>
            <c:numRef>
              <c:f>Sheet1!$F$4:$F$11</c:f>
              <c:numCache>
                <c:formatCode>#,##0</c:formatCode>
                <c:ptCount val="8"/>
                <c:pt idx="0">
                  <c:v>1101.875</c:v>
                </c:pt>
                <c:pt idx="1">
                  <c:v>800.875</c:v>
                </c:pt>
                <c:pt idx="2">
                  <c:v>204.25</c:v>
                </c:pt>
                <c:pt idx="3">
                  <c:v>48.375</c:v>
                </c:pt>
                <c:pt idx="4">
                  <c:v>526.75</c:v>
                </c:pt>
                <c:pt idx="5">
                  <c:v>1440.5</c:v>
                </c:pt>
                <c:pt idx="6">
                  <c:v>1634</c:v>
                </c:pt>
                <c:pt idx="7">
                  <c:v>3300.25</c:v>
                </c:pt>
              </c:numCache>
            </c:numRef>
          </c:val>
        </c:ser>
        <c:gapWidth val="300"/>
        <c:axId val="48756224"/>
        <c:axId val="48758144"/>
      </c:barChart>
      <c:catAx>
        <c:axId val="48756224"/>
        <c:scaling>
          <c:orientation val="minMax"/>
        </c:scaling>
        <c:axPos val="b"/>
        <c:title>
          <c:tx>
            <c:rich>
              <a:bodyPr/>
              <a:lstStyle/>
              <a:p>
                <a:pPr>
                  <a:defRPr/>
                </a:pPr>
                <a:r>
                  <a:rPr lang="en-US" dirty="0" smtClean="0"/>
                  <a:t>Month</a:t>
                </a:r>
                <a:endParaRPr lang="en-US" dirty="0"/>
              </a:p>
            </c:rich>
          </c:tx>
          <c:layout>
            <c:manualLayout>
              <c:xMode val="edge"/>
              <c:yMode val="edge"/>
              <c:x val="0.45553865425912676"/>
              <c:y val="0.88096793685913233"/>
            </c:manualLayout>
          </c:layout>
        </c:title>
        <c:majorTickMark val="none"/>
        <c:tickLblPos val="nextTo"/>
        <c:spPr>
          <a:noFill/>
        </c:spPr>
        <c:crossAx val="48758144"/>
        <c:crosses val="autoZero"/>
        <c:auto val="1"/>
        <c:lblAlgn val="ctr"/>
        <c:lblOffset val="100"/>
      </c:catAx>
      <c:valAx>
        <c:axId val="48758144"/>
        <c:scaling>
          <c:orientation val="minMax"/>
        </c:scaling>
        <c:axPos val="l"/>
        <c:majorGridlines/>
        <c:minorGridlines/>
        <c:title>
          <c:tx>
            <c:rich>
              <a:bodyPr/>
              <a:lstStyle/>
              <a:p>
                <a:pPr>
                  <a:defRPr/>
                </a:pPr>
                <a:r>
                  <a:rPr lang="en-US"/>
                  <a:t># organisms/m2</a:t>
                </a:r>
              </a:p>
            </c:rich>
          </c:tx>
          <c:layout/>
        </c:title>
        <c:numFmt formatCode="0" sourceLinked="1"/>
        <c:tickLblPos val="nextTo"/>
        <c:crossAx val="48756224"/>
        <c:crosses val="autoZero"/>
        <c:crossBetween val="between"/>
      </c:valAx>
    </c:plotArea>
    <c:legend>
      <c:legendPos val="r"/>
      <c:layout/>
    </c:legend>
    <c:plotVisOnly val="1"/>
    <c:dispBlanksAs val="gap"/>
  </c:chart>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1"/>
  <c:chart>
    <c:autoTitleDeleted val="1"/>
    <c:plotArea>
      <c:layout>
        <c:manualLayout>
          <c:layoutTarget val="inner"/>
          <c:xMode val="edge"/>
          <c:yMode val="edge"/>
          <c:x val="0.10946355389786804"/>
          <c:y val="3.2766477107028284E-2"/>
          <c:w val="0.86102389832850612"/>
          <c:h val="0.8649070428696416"/>
        </c:manualLayout>
      </c:layout>
      <c:barChart>
        <c:barDir val="col"/>
        <c:grouping val="clustered"/>
        <c:ser>
          <c:idx val="0"/>
          <c:order val="0"/>
          <c:tx>
            <c:strRef>
              <c:f>Figures!$N$73</c:f>
              <c:strCache>
                <c:ptCount val="1"/>
                <c:pt idx="0">
                  <c:v>Mean THg</c:v>
                </c:pt>
              </c:strCache>
            </c:strRef>
          </c:tx>
          <c:errBars>
            <c:errBarType val="both"/>
            <c:errValType val="cust"/>
            <c:plus>
              <c:numRef>
                <c:f>Figures!$O$74:$R$74</c:f>
                <c:numCache>
                  <c:formatCode>General</c:formatCode>
                  <c:ptCount val="4"/>
                  <c:pt idx="0">
                    <c:v>24.639610647572564</c:v>
                  </c:pt>
                  <c:pt idx="1">
                    <c:v>21.9121677932301</c:v>
                  </c:pt>
                  <c:pt idx="2">
                    <c:v>152.97058104964597</c:v>
                  </c:pt>
                  <c:pt idx="3">
                    <c:v>26.744002442915427</c:v>
                  </c:pt>
                </c:numCache>
              </c:numRef>
            </c:plus>
            <c:minus>
              <c:numLit>
                <c:formatCode>General</c:formatCode>
                <c:ptCount val="4"/>
                <c:pt idx="0">
                  <c:v>24.638999999999999</c:v>
                </c:pt>
                <c:pt idx="1">
                  <c:v>21.91217</c:v>
                </c:pt>
                <c:pt idx="2">
                  <c:v>129</c:v>
                </c:pt>
                <c:pt idx="3">
                  <c:v>26.744</c:v>
                </c:pt>
              </c:numLit>
            </c:minus>
          </c:errBars>
          <c:cat>
            <c:strRef>
              <c:f>Figures!$O$72:$R$72</c:f>
              <c:strCache>
                <c:ptCount val="4"/>
                <c:pt idx="0">
                  <c:v>RBT</c:v>
                </c:pt>
                <c:pt idx="1">
                  <c:v>EBT</c:v>
                </c:pt>
                <c:pt idx="2">
                  <c:v>LMB</c:v>
                </c:pt>
                <c:pt idx="3">
                  <c:v>GDS</c:v>
                </c:pt>
              </c:strCache>
            </c:strRef>
          </c:cat>
          <c:val>
            <c:numRef>
              <c:f>Figures!$O$73:$R$73</c:f>
              <c:numCache>
                <c:formatCode>General</c:formatCode>
                <c:ptCount val="4"/>
                <c:pt idx="0">
                  <c:v>34.886440677965894</c:v>
                </c:pt>
                <c:pt idx="1">
                  <c:v>51.062068965517248</c:v>
                </c:pt>
                <c:pt idx="2">
                  <c:v>129.46666666666658</c:v>
                </c:pt>
                <c:pt idx="3">
                  <c:v>80.099999999999994</c:v>
                </c:pt>
              </c:numCache>
            </c:numRef>
          </c:val>
        </c:ser>
        <c:axId val="48812800"/>
        <c:axId val="48814336"/>
      </c:barChart>
      <c:catAx>
        <c:axId val="48812800"/>
        <c:scaling>
          <c:orientation val="minMax"/>
        </c:scaling>
        <c:axPos val="b"/>
        <c:tickLblPos val="nextTo"/>
        <c:crossAx val="48814336"/>
        <c:crosses val="autoZero"/>
        <c:auto val="1"/>
        <c:lblAlgn val="ctr"/>
        <c:lblOffset val="100"/>
      </c:catAx>
      <c:valAx>
        <c:axId val="48814336"/>
        <c:scaling>
          <c:orientation val="minMax"/>
        </c:scaling>
        <c:axPos val="l"/>
        <c:majorGridlines/>
        <c:title>
          <c:tx>
            <c:rich>
              <a:bodyPr rot="-5400000" vert="horz"/>
              <a:lstStyle/>
              <a:p>
                <a:pPr>
                  <a:defRPr sz="1400" b="0"/>
                </a:pPr>
                <a:r>
                  <a:rPr lang="en-US" sz="1400" b="0"/>
                  <a:t>Total Mercury (ppb)</a:t>
                </a:r>
              </a:p>
            </c:rich>
          </c:tx>
          <c:layout>
            <c:manualLayout>
              <c:xMode val="edge"/>
              <c:yMode val="edge"/>
              <c:x val="2.5088243279935036E-4"/>
              <c:y val="0.29369627965479556"/>
            </c:manualLayout>
          </c:layout>
        </c:title>
        <c:numFmt formatCode="General" sourceLinked="1"/>
        <c:tickLblPos val="nextTo"/>
        <c:crossAx val="48812800"/>
        <c:crosses val="autoZero"/>
        <c:crossBetween val="between"/>
      </c:valAx>
    </c:plotArea>
    <c:plotVisOnly val="1"/>
    <c:dispBlanksAs val="gap"/>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style val="34"/>
  <c:chart>
    <c:plotArea>
      <c:layout>
        <c:manualLayout>
          <c:layoutTarget val="inner"/>
          <c:xMode val="edge"/>
          <c:yMode val="edge"/>
          <c:x val="0.1883206474190727"/>
          <c:y val="0.21702644480760688"/>
          <c:w val="0.80076755249343956"/>
          <c:h val="0.65059374999999997"/>
        </c:manualLayout>
      </c:layout>
      <c:barChart>
        <c:barDir val="col"/>
        <c:grouping val="clustered"/>
        <c:ser>
          <c:idx val="0"/>
          <c:order val="0"/>
          <c:tx>
            <c:strRef>
              <c:f>Sheet1!$B$1</c:f>
              <c:strCache>
                <c:ptCount val="1"/>
                <c:pt idx="0">
                  <c:v>Lake Rufus Woods= 13,329</c:v>
                </c:pt>
              </c:strCache>
            </c:strRef>
          </c:tx>
          <c:dLbls>
            <c:dLbl>
              <c:idx val="0"/>
              <c:layout>
                <c:manualLayout>
                  <c:x val="6.4814814814815411E-3"/>
                  <c:y val="1.221546170365068E-2"/>
                </c:manualLayout>
              </c:layout>
              <c:tx>
                <c:rich>
                  <a:bodyPr/>
                  <a:lstStyle/>
                  <a:p>
                    <a:r>
                      <a:rPr lang="en-US" sz="1400" b="1" dirty="0" smtClean="0"/>
                      <a:t>4</a:t>
                    </a:r>
                    <a:r>
                      <a:rPr lang="en-US" sz="1200" b="1" dirty="0" smtClean="0"/>
                      <a:t>,965</a:t>
                    </a:r>
                    <a:endParaRPr lang="en-US" sz="1200" dirty="0"/>
                  </a:p>
                </c:rich>
              </c:tx>
              <c:showVal val="1"/>
            </c:dLbl>
            <c:dLbl>
              <c:idx val="1"/>
              <c:layout>
                <c:manualLayout>
                  <c:x val="3.8194003224060307E-17"/>
                  <c:y val="2.6011560693641619E-2"/>
                </c:manualLayout>
              </c:layout>
              <c:tx>
                <c:rich>
                  <a:bodyPr/>
                  <a:lstStyle/>
                  <a:p>
                    <a:r>
                      <a:rPr lang="en-US" sz="1400" dirty="0"/>
                      <a:t>5</a:t>
                    </a:r>
                    <a:r>
                      <a:rPr lang="en-US" sz="1200" dirty="0"/>
                      <a:t>,219</a:t>
                    </a:r>
                    <a:endParaRPr lang="en-US" sz="1400" dirty="0"/>
                  </a:p>
                </c:rich>
              </c:tx>
              <c:showVal val="1"/>
            </c:dLbl>
            <c:dLbl>
              <c:idx val="2"/>
              <c:layout>
                <c:manualLayout>
                  <c:x val="-1.8518518518517888E-3"/>
                  <c:y val="1.7340968742543563E-2"/>
                </c:manualLayout>
              </c:layout>
              <c:tx>
                <c:rich>
                  <a:bodyPr/>
                  <a:lstStyle/>
                  <a:p>
                    <a:r>
                      <a:rPr lang="en-US" sz="1400" dirty="0"/>
                      <a:t>7</a:t>
                    </a:r>
                    <a:r>
                      <a:rPr lang="en-US" sz="1200" dirty="0"/>
                      <a:t>,614</a:t>
                    </a:r>
                    <a:endParaRPr lang="en-US" sz="1100" dirty="0"/>
                  </a:p>
                </c:rich>
              </c:tx>
              <c:showVal val="1"/>
            </c:dLbl>
            <c:txPr>
              <a:bodyPr/>
              <a:lstStyle/>
              <a:p>
                <a:pPr>
                  <a:defRPr sz="1400" b="1"/>
                </a:pPr>
                <a:endParaRPr lang="en-US"/>
              </a:p>
            </c:txPr>
            <c:showVal val="1"/>
          </c:dLbls>
          <c:cat>
            <c:strRef>
              <c:f>Sheet1!$A$2:$A$6</c:f>
              <c:strCache>
                <c:ptCount val="3"/>
                <c:pt idx="0">
                  <c:v>March</c:v>
                </c:pt>
                <c:pt idx="1">
                  <c:v>April </c:v>
                </c:pt>
                <c:pt idx="2">
                  <c:v>May</c:v>
                </c:pt>
              </c:strCache>
            </c:strRef>
          </c:cat>
          <c:val>
            <c:numRef>
              <c:f>Sheet1!$B$2:$B$6</c:f>
              <c:numCache>
                <c:formatCode>#,##0</c:formatCode>
                <c:ptCount val="5"/>
                <c:pt idx="0">
                  <c:v>4965</c:v>
                </c:pt>
                <c:pt idx="1">
                  <c:v>5219</c:v>
                </c:pt>
                <c:pt idx="2">
                  <c:v>7614</c:v>
                </c:pt>
              </c:numCache>
            </c:numRef>
          </c:val>
        </c:ser>
        <c:ser>
          <c:idx val="1"/>
          <c:order val="1"/>
          <c:tx>
            <c:strRef>
              <c:f>Sheet1!$C$1</c:f>
              <c:strCache>
                <c:ptCount val="1"/>
                <c:pt idx="0">
                  <c:v>North Twin Lake= 10,029</c:v>
                </c:pt>
              </c:strCache>
            </c:strRef>
          </c:tx>
          <c:dLbls>
            <c:dLbl>
              <c:idx val="1"/>
              <c:layout>
                <c:manualLayout>
                  <c:x val="4.1666666666666701E-3"/>
                  <c:y val="9.3750000000000361E-3"/>
                </c:manualLayout>
              </c:layout>
              <c:tx>
                <c:rich>
                  <a:bodyPr/>
                  <a:lstStyle/>
                  <a:p>
                    <a:r>
                      <a:rPr lang="en-US" sz="1400" b="1" dirty="0" smtClean="0"/>
                      <a:t>1</a:t>
                    </a:r>
                    <a:r>
                      <a:rPr lang="en-US" sz="1400" dirty="0" smtClean="0"/>
                      <a:t>0</a:t>
                    </a:r>
                    <a:r>
                      <a:rPr lang="en-US" dirty="0" smtClean="0"/>
                      <a:t>,029</a:t>
                    </a:r>
                    <a:endParaRPr lang="en-US" dirty="0"/>
                  </a:p>
                </c:rich>
              </c:tx>
              <c:showVal val="1"/>
            </c:dLbl>
            <c:txPr>
              <a:bodyPr/>
              <a:lstStyle/>
              <a:p>
                <a:pPr>
                  <a:defRPr sz="1200" b="1"/>
                </a:pPr>
                <a:endParaRPr lang="en-US"/>
              </a:p>
            </c:txPr>
            <c:showVal val="1"/>
          </c:dLbls>
          <c:cat>
            <c:strRef>
              <c:f>Sheet1!$A$2:$A$6</c:f>
              <c:strCache>
                <c:ptCount val="3"/>
                <c:pt idx="0">
                  <c:v>March</c:v>
                </c:pt>
                <c:pt idx="1">
                  <c:v>April </c:v>
                </c:pt>
                <c:pt idx="2">
                  <c:v>May</c:v>
                </c:pt>
              </c:strCache>
            </c:strRef>
          </c:cat>
          <c:val>
            <c:numRef>
              <c:f>Sheet1!$C$2:$C$6</c:f>
              <c:numCache>
                <c:formatCode>General</c:formatCode>
                <c:ptCount val="5"/>
                <c:pt idx="1">
                  <c:v>10029</c:v>
                </c:pt>
              </c:numCache>
            </c:numRef>
          </c:val>
        </c:ser>
        <c:ser>
          <c:idx val="2"/>
          <c:order val="2"/>
          <c:tx>
            <c:strRef>
              <c:f>Sheet1!$D$1</c:f>
              <c:strCache>
                <c:ptCount val="1"/>
                <c:pt idx="0">
                  <c:v>South Twin Lake= 11,248</c:v>
                </c:pt>
              </c:strCache>
            </c:strRef>
          </c:tx>
          <c:dLbls>
            <c:dLbl>
              <c:idx val="2"/>
              <c:layout>
                <c:manualLayout>
                  <c:x val="7.7083114610673784E-2"/>
                  <c:y val="5.4587210689572903E-2"/>
                </c:manualLayout>
              </c:layout>
              <c:tx>
                <c:rich>
                  <a:bodyPr/>
                  <a:lstStyle/>
                  <a:p>
                    <a:r>
                      <a:rPr lang="en-US" sz="1400" b="1" dirty="0"/>
                      <a:t>1</a:t>
                    </a:r>
                    <a:r>
                      <a:rPr lang="en-US" sz="1400" dirty="0"/>
                      <a:t>1</a:t>
                    </a:r>
                    <a:r>
                      <a:rPr lang="en-US" sz="1200" dirty="0"/>
                      <a:t>,248</a:t>
                    </a:r>
                  </a:p>
                </c:rich>
              </c:tx>
              <c:showVal val="1"/>
            </c:dLbl>
            <c:txPr>
              <a:bodyPr/>
              <a:lstStyle/>
              <a:p>
                <a:pPr>
                  <a:defRPr sz="1600" b="1"/>
                </a:pPr>
                <a:endParaRPr lang="en-US"/>
              </a:p>
            </c:txPr>
            <c:showVal val="1"/>
          </c:dLbls>
          <c:cat>
            <c:strRef>
              <c:f>Sheet1!$A$2:$A$6</c:f>
              <c:strCache>
                <c:ptCount val="3"/>
                <c:pt idx="0">
                  <c:v>March</c:v>
                </c:pt>
                <c:pt idx="1">
                  <c:v>April </c:v>
                </c:pt>
                <c:pt idx="2">
                  <c:v>May</c:v>
                </c:pt>
              </c:strCache>
            </c:strRef>
          </c:cat>
          <c:val>
            <c:numRef>
              <c:f>Sheet1!$D$2:$D$6</c:f>
              <c:numCache>
                <c:formatCode>General</c:formatCode>
                <c:ptCount val="5"/>
                <c:pt idx="2">
                  <c:v>11248</c:v>
                </c:pt>
              </c:numCache>
            </c:numRef>
          </c:val>
        </c:ser>
        <c:axId val="57529472"/>
        <c:axId val="57531392"/>
      </c:barChart>
      <c:catAx>
        <c:axId val="57529472"/>
        <c:scaling>
          <c:orientation val="minMax"/>
        </c:scaling>
        <c:axPos val="b"/>
        <c:title>
          <c:tx>
            <c:rich>
              <a:bodyPr/>
              <a:lstStyle/>
              <a:p>
                <a:pPr algn="ctr">
                  <a:defRPr/>
                </a:pPr>
                <a:r>
                  <a:rPr lang="en-US" dirty="0"/>
                  <a:t>Fish </a:t>
                </a:r>
                <a:r>
                  <a:rPr lang="en-US" dirty="0" smtClean="0"/>
                  <a:t>Distributed from Net Pens </a:t>
                </a:r>
                <a:r>
                  <a:rPr lang="en-US" dirty="0"/>
                  <a:t>in 2011</a:t>
                </a:r>
              </a:p>
            </c:rich>
          </c:tx>
          <c:layout>
            <c:manualLayout>
              <c:xMode val="edge"/>
              <c:yMode val="edge"/>
              <c:x val="0.22687335958005261"/>
              <c:y val="6.3583815028901772E-2"/>
            </c:manualLayout>
          </c:layout>
          <c:spPr>
            <a:effectLst>
              <a:innerShdw blurRad="63500" dist="50800" dir="13500000">
                <a:prstClr val="black">
                  <a:alpha val="50000"/>
                </a:prstClr>
              </a:innerShdw>
            </a:effectLst>
          </c:spPr>
        </c:title>
        <c:tickLblPos val="nextTo"/>
        <c:crossAx val="57531392"/>
        <c:crosses val="autoZero"/>
        <c:auto val="1"/>
        <c:lblAlgn val="ctr"/>
        <c:lblOffset val="100"/>
      </c:catAx>
      <c:valAx>
        <c:axId val="57531392"/>
        <c:scaling>
          <c:orientation val="minMax"/>
        </c:scaling>
        <c:axPos val="l"/>
        <c:majorGridlines/>
        <c:numFmt formatCode="#,##0" sourceLinked="1"/>
        <c:tickLblPos val="nextTo"/>
        <c:txPr>
          <a:bodyPr/>
          <a:lstStyle/>
          <a:p>
            <a:pPr>
              <a:defRPr sz="1200"/>
            </a:pPr>
            <a:endParaRPr lang="en-US"/>
          </a:p>
        </c:txPr>
        <c:crossAx val="57529472"/>
        <c:crosses val="autoZero"/>
        <c:crossBetween val="between"/>
      </c:valAx>
    </c:plotArea>
    <c:legend>
      <c:legendPos val="r"/>
      <c:legendEntry>
        <c:idx val="0"/>
        <c:txPr>
          <a:bodyPr/>
          <a:lstStyle/>
          <a:p>
            <a:pPr>
              <a:defRPr sz="1400"/>
            </a:pPr>
            <a:endParaRPr lang="en-US"/>
          </a:p>
        </c:txPr>
      </c:legendEntry>
      <c:legendEntry>
        <c:idx val="1"/>
        <c:txPr>
          <a:bodyPr/>
          <a:lstStyle/>
          <a:p>
            <a:pPr>
              <a:defRPr sz="1400"/>
            </a:pPr>
            <a:endParaRPr lang="en-US"/>
          </a:p>
        </c:txPr>
      </c:legendEntry>
      <c:legendEntry>
        <c:idx val="2"/>
        <c:txPr>
          <a:bodyPr/>
          <a:lstStyle/>
          <a:p>
            <a:pPr>
              <a:defRPr sz="1400"/>
            </a:pPr>
            <a:endParaRPr lang="en-US"/>
          </a:p>
        </c:txPr>
      </c:legendEntry>
      <c:layout>
        <c:manualLayout>
          <c:xMode val="edge"/>
          <c:yMode val="edge"/>
          <c:x val="0.66848638451443554"/>
          <c:y val="0.32364912839652271"/>
          <c:w val="0.31693028215223157"/>
          <c:h val="0.41339538482545246"/>
        </c:manualLayout>
      </c:layout>
    </c:legend>
    <c:plotVisOnly val="1"/>
    <c:dispBlanksAs val="gap"/>
  </c:chart>
  <c:txPr>
    <a:bodyPr/>
    <a:lstStyle/>
    <a:p>
      <a:pPr>
        <a:defRPr sz="18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400" b="1" i="0" u="none" strike="noStrike" baseline="0">
                <a:solidFill>
                  <a:srgbClr val="000000"/>
                </a:solidFill>
                <a:latin typeface="Arial"/>
                <a:ea typeface="Arial"/>
                <a:cs typeface="Arial"/>
              </a:defRPr>
            </a:pPr>
            <a:r>
              <a:rPr lang="en-US" sz="1400"/>
              <a:t>Redband Rainbow Trout Growth Comparison</a:t>
            </a:r>
          </a:p>
        </c:rich>
      </c:tx>
      <c:layout>
        <c:manualLayout>
          <c:xMode val="edge"/>
          <c:yMode val="edge"/>
          <c:x val="2.1869528878722587E-2"/>
          <c:y val="0.11533585207678641"/>
        </c:manualLayout>
      </c:layout>
      <c:spPr>
        <a:noFill/>
        <a:ln w="25400">
          <a:noFill/>
        </a:ln>
      </c:spPr>
    </c:title>
    <c:plotArea>
      <c:layout>
        <c:manualLayout>
          <c:layoutTarget val="inner"/>
          <c:xMode val="edge"/>
          <c:yMode val="edge"/>
          <c:x val="0.12975580830174005"/>
          <c:y val="0.27379714202391348"/>
          <c:w val="0.83867560999319635"/>
          <c:h val="0.5481437153689126"/>
        </c:manualLayout>
      </c:layout>
      <c:lineChart>
        <c:grouping val="standard"/>
        <c:ser>
          <c:idx val="0"/>
          <c:order val="0"/>
          <c:tx>
            <c:strRef>
              <c:f>RBRBT!$B$8</c:f>
              <c:strCache>
                <c:ptCount val="1"/>
                <c:pt idx="0">
                  <c:v>BY 2006</c:v>
                </c:pt>
              </c:strCache>
            </c:strRef>
          </c:tx>
          <c:spPr>
            <a:ln w="12700">
              <a:solidFill>
                <a:srgbClr val="000080"/>
              </a:solidFill>
              <a:prstDash val="solid"/>
            </a:ln>
          </c:spPr>
          <c:marker>
            <c:symbol val="diamond"/>
            <c:size val="6"/>
            <c:spPr>
              <a:solidFill>
                <a:srgbClr val="000080"/>
              </a:solidFill>
              <a:ln>
                <a:solidFill>
                  <a:srgbClr val="000080"/>
                </a:solidFill>
                <a:prstDash val="solid"/>
              </a:ln>
            </c:spPr>
          </c:marker>
          <c:cat>
            <c:strRef>
              <c:f>RBRBT!$A$9:$A$26</c:f>
              <c:strCache>
                <c:ptCount val="18"/>
                <c:pt idx="0">
                  <c:v>July</c:v>
                </c:pt>
                <c:pt idx="1">
                  <c:v>August</c:v>
                </c:pt>
                <c:pt idx="2">
                  <c:v>September</c:v>
                </c:pt>
                <c:pt idx="3">
                  <c:v>October</c:v>
                </c:pt>
                <c:pt idx="4">
                  <c:v>November</c:v>
                </c:pt>
                <c:pt idx="5">
                  <c:v>December</c:v>
                </c:pt>
                <c:pt idx="6">
                  <c:v>January</c:v>
                </c:pt>
                <c:pt idx="7">
                  <c:v>February</c:v>
                </c:pt>
                <c:pt idx="8">
                  <c:v>March</c:v>
                </c:pt>
                <c:pt idx="9">
                  <c:v>April</c:v>
                </c:pt>
                <c:pt idx="10">
                  <c:v>May</c:v>
                </c:pt>
                <c:pt idx="11">
                  <c:v>June</c:v>
                </c:pt>
                <c:pt idx="12">
                  <c:v>July</c:v>
                </c:pt>
                <c:pt idx="13">
                  <c:v>August</c:v>
                </c:pt>
                <c:pt idx="14">
                  <c:v>September</c:v>
                </c:pt>
                <c:pt idx="15">
                  <c:v>October</c:v>
                </c:pt>
                <c:pt idx="16">
                  <c:v>November</c:v>
                </c:pt>
                <c:pt idx="17">
                  <c:v>December</c:v>
                </c:pt>
              </c:strCache>
            </c:strRef>
          </c:cat>
          <c:val>
            <c:numRef>
              <c:f>RBRBT!$B$9:$B$26</c:f>
              <c:numCache>
                <c:formatCode>General</c:formatCode>
                <c:ptCount val="18"/>
                <c:pt idx="0">
                  <c:v>0.49000000000000021</c:v>
                </c:pt>
                <c:pt idx="1">
                  <c:v>0.88</c:v>
                </c:pt>
                <c:pt idx="2">
                  <c:v>1.6600000000000001</c:v>
                </c:pt>
                <c:pt idx="3">
                  <c:v>2.4499999999999997</c:v>
                </c:pt>
                <c:pt idx="4">
                  <c:v>4.67</c:v>
                </c:pt>
                <c:pt idx="5">
                  <c:v>6.49</c:v>
                </c:pt>
                <c:pt idx="6">
                  <c:v>8.15</c:v>
                </c:pt>
                <c:pt idx="7">
                  <c:v>11.55</c:v>
                </c:pt>
                <c:pt idx="8">
                  <c:v>13.02</c:v>
                </c:pt>
                <c:pt idx="9">
                  <c:v>15.91</c:v>
                </c:pt>
                <c:pt idx="10">
                  <c:v>18.260000000000002</c:v>
                </c:pt>
                <c:pt idx="11">
                  <c:v>33.190000000000012</c:v>
                </c:pt>
                <c:pt idx="12">
                  <c:v>26</c:v>
                </c:pt>
                <c:pt idx="13">
                  <c:v>34</c:v>
                </c:pt>
                <c:pt idx="14">
                  <c:v>50</c:v>
                </c:pt>
              </c:numCache>
            </c:numRef>
          </c:val>
        </c:ser>
        <c:ser>
          <c:idx val="1"/>
          <c:order val="1"/>
          <c:tx>
            <c:strRef>
              <c:f>RBRBT!$C$8</c:f>
              <c:strCache>
                <c:ptCount val="1"/>
                <c:pt idx="0">
                  <c:v>BY 2007</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cat>
            <c:strRef>
              <c:f>RBRBT!$A$9:$A$26</c:f>
              <c:strCache>
                <c:ptCount val="18"/>
                <c:pt idx="0">
                  <c:v>July</c:v>
                </c:pt>
                <c:pt idx="1">
                  <c:v>August</c:v>
                </c:pt>
                <c:pt idx="2">
                  <c:v>September</c:v>
                </c:pt>
                <c:pt idx="3">
                  <c:v>October</c:v>
                </c:pt>
                <c:pt idx="4">
                  <c:v>November</c:v>
                </c:pt>
                <c:pt idx="5">
                  <c:v>December</c:v>
                </c:pt>
                <c:pt idx="6">
                  <c:v>January</c:v>
                </c:pt>
                <c:pt idx="7">
                  <c:v>February</c:v>
                </c:pt>
                <c:pt idx="8">
                  <c:v>March</c:v>
                </c:pt>
                <c:pt idx="9">
                  <c:v>April</c:v>
                </c:pt>
                <c:pt idx="10">
                  <c:v>May</c:v>
                </c:pt>
                <c:pt idx="11">
                  <c:v>June</c:v>
                </c:pt>
                <c:pt idx="12">
                  <c:v>July</c:v>
                </c:pt>
                <c:pt idx="13">
                  <c:v>August</c:v>
                </c:pt>
                <c:pt idx="14">
                  <c:v>September</c:v>
                </c:pt>
                <c:pt idx="15">
                  <c:v>October</c:v>
                </c:pt>
                <c:pt idx="16">
                  <c:v>November</c:v>
                </c:pt>
                <c:pt idx="17">
                  <c:v>December</c:v>
                </c:pt>
              </c:strCache>
            </c:strRef>
          </c:cat>
          <c:val>
            <c:numRef>
              <c:f>RBRBT!$C$9:$C$26</c:f>
              <c:numCache>
                <c:formatCode>General</c:formatCode>
                <c:ptCount val="18"/>
                <c:pt idx="0">
                  <c:v>0.4100000000000002</c:v>
                </c:pt>
                <c:pt idx="1">
                  <c:v>0.67000000000000071</c:v>
                </c:pt>
                <c:pt idx="2">
                  <c:v>2.06</c:v>
                </c:pt>
                <c:pt idx="3">
                  <c:v>1.9200000000000008</c:v>
                </c:pt>
                <c:pt idx="4">
                  <c:v>2.2000000000000002</c:v>
                </c:pt>
                <c:pt idx="5">
                  <c:v>3.6</c:v>
                </c:pt>
                <c:pt idx="6">
                  <c:v>4.1599999999999975</c:v>
                </c:pt>
                <c:pt idx="7">
                  <c:v>6.5</c:v>
                </c:pt>
                <c:pt idx="8">
                  <c:v>7.1</c:v>
                </c:pt>
                <c:pt idx="9">
                  <c:v>11.3</c:v>
                </c:pt>
                <c:pt idx="10">
                  <c:v>15.7</c:v>
                </c:pt>
                <c:pt idx="11">
                  <c:v>23.3</c:v>
                </c:pt>
                <c:pt idx="12">
                  <c:v>30.2</c:v>
                </c:pt>
                <c:pt idx="13">
                  <c:v>34.6</c:v>
                </c:pt>
                <c:pt idx="14">
                  <c:v>58.4</c:v>
                </c:pt>
                <c:pt idx="15">
                  <c:v>69.7</c:v>
                </c:pt>
              </c:numCache>
            </c:numRef>
          </c:val>
        </c:ser>
        <c:ser>
          <c:idx val="2"/>
          <c:order val="2"/>
          <c:tx>
            <c:strRef>
              <c:f>RBRBT!$D$8</c:f>
              <c:strCache>
                <c:ptCount val="1"/>
                <c:pt idx="0">
                  <c:v>BY 2008</c:v>
                </c:pt>
              </c:strCache>
            </c:strRef>
          </c:tx>
          <c:spPr>
            <a:ln w="12700">
              <a:solidFill>
                <a:srgbClr val="FFFF00"/>
              </a:solidFill>
              <a:prstDash val="solid"/>
            </a:ln>
          </c:spPr>
          <c:marker>
            <c:symbol val="triangle"/>
            <c:size val="5"/>
            <c:spPr>
              <a:solidFill>
                <a:srgbClr val="FFFF00"/>
              </a:solidFill>
              <a:ln>
                <a:solidFill>
                  <a:srgbClr val="FFFF00"/>
                </a:solidFill>
                <a:prstDash val="solid"/>
              </a:ln>
            </c:spPr>
          </c:marker>
          <c:cat>
            <c:strRef>
              <c:f>RBRBT!$A$9:$A$26</c:f>
              <c:strCache>
                <c:ptCount val="18"/>
                <c:pt idx="0">
                  <c:v>July</c:v>
                </c:pt>
                <c:pt idx="1">
                  <c:v>August</c:v>
                </c:pt>
                <c:pt idx="2">
                  <c:v>September</c:v>
                </c:pt>
                <c:pt idx="3">
                  <c:v>October</c:v>
                </c:pt>
                <c:pt idx="4">
                  <c:v>November</c:v>
                </c:pt>
                <c:pt idx="5">
                  <c:v>December</c:v>
                </c:pt>
                <c:pt idx="6">
                  <c:v>January</c:v>
                </c:pt>
                <c:pt idx="7">
                  <c:v>February</c:v>
                </c:pt>
                <c:pt idx="8">
                  <c:v>March</c:v>
                </c:pt>
                <c:pt idx="9">
                  <c:v>April</c:v>
                </c:pt>
                <c:pt idx="10">
                  <c:v>May</c:v>
                </c:pt>
                <c:pt idx="11">
                  <c:v>June</c:v>
                </c:pt>
                <c:pt idx="12">
                  <c:v>July</c:v>
                </c:pt>
                <c:pt idx="13">
                  <c:v>August</c:v>
                </c:pt>
                <c:pt idx="14">
                  <c:v>September</c:v>
                </c:pt>
                <c:pt idx="15">
                  <c:v>October</c:v>
                </c:pt>
                <c:pt idx="16">
                  <c:v>November</c:v>
                </c:pt>
                <c:pt idx="17">
                  <c:v>December</c:v>
                </c:pt>
              </c:strCache>
            </c:strRef>
          </c:cat>
          <c:val>
            <c:numRef>
              <c:f>RBRBT!$D$9:$D$26</c:f>
              <c:numCache>
                <c:formatCode>General</c:formatCode>
                <c:ptCount val="18"/>
                <c:pt idx="0">
                  <c:v>0.56000000000000005</c:v>
                </c:pt>
                <c:pt idx="1">
                  <c:v>0.91</c:v>
                </c:pt>
                <c:pt idx="2">
                  <c:v>1.4</c:v>
                </c:pt>
                <c:pt idx="3">
                  <c:v>2.2000000000000002</c:v>
                </c:pt>
                <c:pt idx="4">
                  <c:v>3.17</c:v>
                </c:pt>
                <c:pt idx="5">
                  <c:v>4.1899999999999995</c:v>
                </c:pt>
                <c:pt idx="6">
                  <c:v>5.9</c:v>
                </c:pt>
                <c:pt idx="7">
                  <c:v>7.4700000000000024</c:v>
                </c:pt>
                <c:pt idx="8">
                  <c:v>7.8599999999999985</c:v>
                </c:pt>
                <c:pt idx="9">
                  <c:v>10.1</c:v>
                </c:pt>
                <c:pt idx="10">
                  <c:v>10.4</c:v>
                </c:pt>
                <c:pt idx="11">
                  <c:v>15.13</c:v>
                </c:pt>
                <c:pt idx="12">
                  <c:v>18.72</c:v>
                </c:pt>
                <c:pt idx="13">
                  <c:v>22.1</c:v>
                </c:pt>
                <c:pt idx="14">
                  <c:v>27.3</c:v>
                </c:pt>
                <c:pt idx="15">
                  <c:v>34.4</c:v>
                </c:pt>
              </c:numCache>
            </c:numRef>
          </c:val>
        </c:ser>
        <c:ser>
          <c:idx val="3"/>
          <c:order val="3"/>
          <c:tx>
            <c:v>BY 2009</c:v>
          </c:tx>
          <c:spPr>
            <a:ln w="22225" cap="rnd">
              <a:solidFill>
                <a:srgbClr val="008000"/>
              </a:solidFill>
              <a:prstDash val="sysDash"/>
              <a:miter lim="800000"/>
            </a:ln>
          </c:spPr>
          <c:marker>
            <c:symbol val="star"/>
            <c:size val="7"/>
            <c:spPr>
              <a:solidFill>
                <a:srgbClr val="008000"/>
              </a:solidFill>
            </c:spPr>
          </c:marker>
          <c:cat>
            <c:strRef>
              <c:f>RBRBT!$A$9:$A$26</c:f>
              <c:strCache>
                <c:ptCount val="18"/>
                <c:pt idx="0">
                  <c:v>July</c:v>
                </c:pt>
                <c:pt idx="1">
                  <c:v>August</c:v>
                </c:pt>
                <c:pt idx="2">
                  <c:v>September</c:v>
                </c:pt>
                <c:pt idx="3">
                  <c:v>October</c:v>
                </c:pt>
                <c:pt idx="4">
                  <c:v>November</c:v>
                </c:pt>
                <c:pt idx="5">
                  <c:v>December</c:v>
                </c:pt>
                <c:pt idx="6">
                  <c:v>January</c:v>
                </c:pt>
                <c:pt idx="7">
                  <c:v>February</c:v>
                </c:pt>
                <c:pt idx="8">
                  <c:v>March</c:v>
                </c:pt>
                <c:pt idx="9">
                  <c:v>April</c:v>
                </c:pt>
                <c:pt idx="10">
                  <c:v>May</c:v>
                </c:pt>
                <c:pt idx="11">
                  <c:v>June</c:v>
                </c:pt>
                <c:pt idx="12">
                  <c:v>July</c:v>
                </c:pt>
                <c:pt idx="13">
                  <c:v>August</c:v>
                </c:pt>
                <c:pt idx="14">
                  <c:v>September</c:v>
                </c:pt>
                <c:pt idx="15">
                  <c:v>October</c:v>
                </c:pt>
                <c:pt idx="16">
                  <c:v>November</c:v>
                </c:pt>
                <c:pt idx="17">
                  <c:v>December</c:v>
                </c:pt>
              </c:strCache>
            </c:strRef>
          </c:cat>
          <c:val>
            <c:numRef>
              <c:f>RBRBT!$E$9:$E$24</c:f>
              <c:numCache>
                <c:formatCode>General</c:formatCode>
                <c:ptCount val="16"/>
                <c:pt idx="0">
                  <c:v>0.47000000000000008</c:v>
                </c:pt>
                <c:pt idx="1">
                  <c:v>1.1200000000000001</c:v>
                </c:pt>
                <c:pt idx="2">
                  <c:v>1.4</c:v>
                </c:pt>
                <c:pt idx="3">
                  <c:v>1.9700000000000009</c:v>
                </c:pt>
                <c:pt idx="4">
                  <c:v>2.58</c:v>
                </c:pt>
                <c:pt idx="5">
                  <c:v>6.3</c:v>
                </c:pt>
                <c:pt idx="6">
                  <c:v>10.3</c:v>
                </c:pt>
                <c:pt idx="7">
                  <c:v>13.3</c:v>
                </c:pt>
                <c:pt idx="8">
                  <c:v>16.2</c:v>
                </c:pt>
                <c:pt idx="9">
                  <c:v>20.18</c:v>
                </c:pt>
                <c:pt idx="10">
                  <c:v>25.5</c:v>
                </c:pt>
                <c:pt idx="11">
                  <c:v>31.75</c:v>
                </c:pt>
                <c:pt idx="12">
                  <c:v>47.7</c:v>
                </c:pt>
                <c:pt idx="13">
                  <c:v>54</c:v>
                </c:pt>
                <c:pt idx="14">
                  <c:v>62.2</c:v>
                </c:pt>
              </c:numCache>
            </c:numRef>
          </c:val>
        </c:ser>
        <c:marker val="1"/>
        <c:axId val="48870144"/>
        <c:axId val="48872448"/>
      </c:lineChart>
      <c:catAx>
        <c:axId val="48870144"/>
        <c:scaling>
          <c:orientation val="minMax"/>
        </c:scaling>
        <c:axPos val="b"/>
        <c:title>
          <c:tx>
            <c:rich>
              <a:bodyPr/>
              <a:lstStyle/>
              <a:p>
                <a:pPr>
                  <a:defRPr sz="1075" b="1" i="0" u="none" strike="noStrike" baseline="0">
                    <a:solidFill>
                      <a:srgbClr val="000000"/>
                    </a:solidFill>
                    <a:latin typeface="Arial"/>
                    <a:ea typeface="Arial"/>
                    <a:cs typeface="Arial"/>
                  </a:defRPr>
                </a:pPr>
                <a:r>
                  <a:rPr lang="en-US"/>
                  <a:t>Month</a:t>
                </a:r>
              </a:p>
            </c:rich>
          </c:tx>
          <c:layout>
            <c:manualLayout>
              <c:xMode val="edge"/>
              <c:yMode val="edge"/>
              <c:x val="0.50032796179807137"/>
              <c:y val="0.93365441427444951"/>
            </c:manualLayout>
          </c:layout>
          <c:spPr>
            <a:noFill/>
            <a:ln w="25400">
              <a:noFill/>
            </a:ln>
          </c:spPr>
        </c:title>
        <c:numFmt formatCode="General" sourceLinked="1"/>
        <c:tickLblPos val="nextTo"/>
        <c:spPr>
          <a:ln w="3175">
            <a:solidFill>
              <a:srgbClr val="000000"/>
            </a:solidFill>
            <a:prstDash val="solid"/>
          </a:ln>
        </c:spPr>
        <c:txPr>
          <a:bodyPr rot="-2700000" vert="horz"/>
          <a:lstStyle/>
          <a:p>
            <a:pPr>
              <a:defRPr sz="900" b="0" i="0" u="none" strike="noStrike" baseline="0">
                <a:solidFill>
                  <a:srgbClr val="000000"/>
                </a:solidFill>
                <a:latin typeface="Arial"/>
                <a:ea typeface="Arial"/>
                <a:cs typeface="Arial"/>
              </a:defRPr>
            </a:pPr>
            <a:endParaRPr lang="en-US"/>
          </a:p>
        </c:txPr>
        <c:crossAx val="48872448"/>
        <c:crossesAt val="1.0000000000000009E-3"/>
        <c:auto val="1"/>
        <c:lblAlgn val="ctr"/>
        <c:lblOffset val="100"/>
        <c:tickLblSkip val="1"/>
        <c:tickMarkSkip val="1"/>
      </c:catAx>
      <c:valAx>
        <c:axId val="48872448"/>
        <c:scaling>
          <c:logBase val="10"/>
          <c:orientation val="minMax"/>
          <c:max val="1000"/>
        </c:scaling>
        <c:axPos val="l"/>
        <c:majorGridlines>
          <c:spPr>
            <a:ln w="3175">
              <a:solidFill>
                <a:srgbClr val="000000"/>
              </a:solidFill>
              <a:prstDash val="solid"/>
            </a:ln>
          </c:spPr>
        </c:majorGridlines>
        <c:title>
          <c:tx>
            <c:rich>
              <a:bodyPr/>
              <a:lstStyle/>
              <a:p>
                <a:pPr>
                  <a:defRPr sz="1075" b="1" i="0" u="none" strike="noStrike" baseline="0">
                    <a:solidFill>
                      <a:srgbClr val="000000"/>
                    </a:solidFill>
                    <a:latin typeface="Arial"/>
                    <a:ea typeface="Arial"/>
                    <a:cs typeface="Arial"/>
                  </a:defRPr>
                </a:pPr>
                <a:r>
                  <a:rPr lang="en-US" dirty="0"/>
                  <a:t>Weight </a:t>
                </a:r>
                <a:r>
                  <a:rPr lang="en-US" dirty="0" smtClean="0"/>
                  <a:t>in</a:t>
                </a:r>
                <a:r>
                  <a:rPr lang="en-US" baseline="0" dirty="0" smtClean="0"/>
                  <a:t> </a:t>
                </a:r>
                <a:r>
                  <a:rPr lang="en-US" dirty="0" smtClean="0"/>
                  <a:t>(grams</a:t>
                </a:r>
                <a:r>
                  <a:rPr lang="en-US" dirty="0"/>
                  <a:t>)</a:t>
                </a:r>
              </a:p>
            </c:rich>
          </c:tx>
          <c:layout>
            <c:manualLayout>
              <c:xMode val="edge"/>
              <c:yMode val="edge"/>
              <c:x val="2.8571395680803097E-2"/>
              <c:y val="0.35815480096238"/>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8870144"/>
        <c:crosses val="autoZero"/>
        <c:crossBetween val="between"/>
        <c:majorUnit val="10"/>
        <c:minorUnit val="10"/>
      </c:valAx>
      <c:spPr>
        <a:solidFill>
          <a:schemeClr val="bg2"/>
        </a:solidFill>
        <a:ln w="12700">
          <a:solidFill>
            <a:srgbClr val="808080"/>
          </a:solidFill>
          <a:prstDash val="solid"/>
        </a:ln>
      </c:spPr>
    </c:plotArea>
    <c:legend>
      <c:legendPos val="r"/>
      <c:layout>
        <c:manualLayout>
          <c:xMode val="edge"/>
          <c:yMode val="edge"/>
          <c:x val="0.79755695342551469"/>
          <c:y val="1.1731459576521545E-2"/>
          <c:w val="0.19599935482924988"/>
          <c:h val="0.23993267657686299"/>
        </c:manualLayout>
      </c:layout>
      <c:spPr>
        <a:solidFill>
          <a:schemeClr val="accent1">
            <a:lumMod val="20000"/>
            <a:lumOff val="80000"/>
          </a:schemeClr>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chartSpace>
</file>

<file path=ppt/drawings/drawing1.xml><?xml version="1.0" encoding="utf-8"?>
<c:userShapes xmlns:c="http://schemas.openxmlformats.org/drawingml/2006/chart">
  <cdr:relSizeAnchor xmlns:cdr="http://schemas.openxmlformats.org/drawingml/2006/chartDrawing">
    <cdr:from>
      <cdr:x>0.73585</cdr:x>
      <cdr:y>0.19444</cdr:y>
    </cdr:from>
    <cdr:to>
      <cdr:x>0.98113</cdr:x>
      <cdr:y>0.30556</cdr:y>
    </cdr:to>
    <cdr:sp macro="" textlink="">
      <cdr:nvSpPr>
        <cdr:cNvPr id="2" name="TextBox 1"/>
        <cdr:cNvSpPr txBox="1"/>
      </cdr:nvSpPr>
      <cdr:spPr>
        <a:xfrm xmlns:a="http://schemas.openxmlformats.org/drawingml/2006/main">
          <a:off x="2971800" y="533400"/>
          <a:ext cx="990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err="1" smtClean="0"/>
            <a:t>Redband</a:t>
          </a:r>
          <a:r>
            <a:rPr lang="en-US" sz="1100" dirty="0" smtClean="0"/>
            <a:t> fry</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0.39792</cdr:x>
      <cdr:y>0.35986</cdr:y>
    </cdr:from>
    <cdr:to>
      <cdr:x>0.47947</cdr:x>
      <cdr:y>0.5</cdr:y>
    </cdr:to>
    <cdr:sp macro="" textlink="">
      <cdr:nvSpPr>
        <cdr:cNvPr id="3" name="Straight Arrow Connector 2"/>
        <cdr:cNvSpPr/>
      </cdr:nvSpPr>
      <cdr:spPr>
        <a:xfrm xmlns:a="http://schemas.openxmlformats.org/drawingml/2006/main" rot="16200000" flipH="1">
          <a:off x="2696102" y="1233571"/>
          <a:ext cx="491220" cy="546841"/>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0.3439</cdr:x>
      <cdr:y>0.08696</cdr:y>
    </cdr:from>
    <cdr:to>
      <cdr:x>0.6564</cdr:x>
      <cdr:y>0.19076</cdr:y>
    </cdr:to>
    <cdr:sp macro="" textlink="">
      <cdr:nvSpPr>
        <cdr:cNvPr id="2" name="TextBox 1"/>
        <cdr:cNvSpPr txBox="1"/>
      </cdr:nvSpPr>
      <cdr:spPr>
        <a:xfrm xmlns:a="http://schemas.openxmlformats.org/drawingml/2006/main">
          <a:off x="2306065" y="304800"/>
          <a:ext cx="2095500" cy="3638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100% </a:t>
          </a:r>
          <a:r>
            <a:rPr lang="en-US" sz="1100" dirty="0" err="1"/>
            <a:t>redband</a:t>
          </a:r>
          <a:r>
            <a:rPr lang="en-US" sz="1100" dirty="0"/>
            <a:t> plant</a:t>
          </a:r>
        </a:p>
      </cdr:txBody>
    </cdr:sp>
  </cdr:relSizeAnchor>
  <cdr:relSizeAnchor xmlns:cdr="http://schemas.openxmlformats.org/drawingml/2006/chartDrawing">
    <cdr:from>
      <cdr:x>0.47947</cdr:x>
      <cdr:y>0.17391</cdr:y>
    </cdr:from>
    <cdr:to>
      <cdr:x>0.47947</cdr:x>
      <cdr:y>0.47826</cdr:y>
    </cdr:to>
    <cdr:cxnSp macro="">
      <cdr:nvCxnSpPr>
        <cdr:cNvPr id="5" name="Straight Arrow Connector 4"/>
        <cdr:cNvCxnSpPr/>
      </cdr:nvCxnSpPr>
      <cdr:spPr>
        <a:xfrm xmlns:a="http://schemas.openxmlformats.org/drawingml/2006/main" flipH="1">
          <a:off x="3215131" y="609600"/>
          <a:ext cx="1" cy="106680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0.09346</cdr:x>
      <cdr:y>0.08108</cdr:y>
    </cdr:from>
    <cdr:to>
      <cdr:x>0.38318</cdr:x>
      <cdr:y>0.21622</cdr:y>
    </cdr:to>
    <cdr:sp macro="" textlink="">
      <cdr:nvSpPr>
        <cdr:cNvPr id="2" name="TextBox 1"/>
        <cdr:cNvSpPr txBox="1"/>
      </cdr:nvSpPr>
      <cdr:spPr>
        <a:xfrm xmlns:a="http://schemas.openxmlformats.org/drawingml/2006/main">
          <a:off x="762000" y="228600"/>
          <a:ext cx="23622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t>Pelagic </a:t>
          </a:r>
          <a:r>
            <a:rPr lang="en-US" sz="1100" b="1" i="1" dirty="0" err="1" smtClean="0"/>
            <a:t>Chaoborus</a:t>
          </a:r>
          <a:r>
            <a:rPr lang="en-US" sz="1100" b="1" i="1" dirty="0" smtClean="0"/>
            <a:t> </a:t>
          </a:r>
          <a:r>
            <a:rPr lang="en-US" sz="1100" b="1" dirty="0" smtClean="0"/>
            <a:t>densities</a:t>
          </a:r>
          <a:endParaRPr lang="en-US"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0.12727</cdr:x>
      <cdr:y>0</cdr:y>
    </cdr:from>
    <cdr:to>
      <cdr:x>0.4</cdr:x>
      <cdr:y>0.25502</cdr:y>
    </cdr:to>
    <cdr:sp macro="" textlink="">
      <cdr:nvSpPr>
        <cdr:cNvPr id="2" name="TextBox 1"/>
        <cdr:cNvSpPr txBox="1"/>
      </cdr:nvSpPr>
      <cdr:spPr>
        <a:xfrm xmlns:a="http://schemas.openxmlformats.org/drawingml/2006/main">
          <a:off x="1066777" y="0"/>
          <a:ext cx="2286023" cy="6858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t>Benthic </a:t>
          </a:r>
          <a:r>
            <a:rPr lang="en-US" sz="1100" b="1" i="1" dirty="0" err="1" smtClean="0"/>
            <a:t>Chaoborus</a:t>
          </a:r>
          <a:r>
            <a:rPr lang="en-US" b="1" i="1" dirty="0"/>
            <a:t> </a:t>
          </a:r>
          <a:r>
            <a:rPr lang="en-US" sz="1100" b="1" dirty="0" smtClean="0"/>
            <a:t>densities</a:t>
          </a:r>
          <a:endParaRPr lang="en-US" sz="11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0.64938</cdr:x>
      <cdr:y>0.0434</cdr:y>
    </cdr:from>
    <cdr:to>
      <cdr:x>0.65239</cdr:x>
      <cdr:y>0.75304</cdr:y>
    </cdr:to>
    <cdr:cxnSp macro="">
      <cdr:nvCxnSpPr>
        <cdr:cNvPr id="3" name="Straight Connector 2"/>
        <cdr:cNvCxnSpPr/>
      </cdr:nvCxnSpPr>
      <cdr:spPr>
        <a:xfrm xmlns:a="http://schemas.openxmlformats.org/drawingml/2006/main" flipV="1">
          <a:off x="3845719" y="119063"/>
          <a:ext cx="17859" cy="1946671"/>
        </a:xfrm>
        <a:prstGeom xmlns:a="http://schemas.openxmlformats.org/drawingml/2006/main" prst="line">
          <a:avLst/>
        </a:prstGeom>
        <a:ln xmlns:a="http://schemas.openxmlformats.org/drawingml/2006/main">
          <a:solidFill>
            <a:schemeClr val="bg1">
              <a:lumMod val="50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0.33173</cdr:x>
      <cdr:y>0.0434</cdr:y>
    </cdr:from>
    <cdr:to>
      <cdr:x>0.33474</cdr:x>
      <cdr:y>0.75304</cdr:y>
    </cdr:to>
    <cdr:cxnSp macro="">
      <cdr:nvCxnSpPr>
        <cdr:cNvPr id="4" name="Straight Connector 3"/>
        <cdr:cNvCxnSpPr/>
      </cdr:nvCxnSpPr>
      <cdr:spPr>
        <a:xfrm xmlns:a="http://schemas.openxmlformats.org/drawingml/2006/main" flipV="1">
          <a:off x="1964532" y="119063"/>
          <a:ext cx="17859" cy="1946671"/>
        </a:xfrm>
        <a:prstGeom xmlns:a="http://schemas.openxmlformats.org/drawingml/2006/main" prst="line">
          <a:avLst/>
        </a:prstGeom>
        <a:ln xmlns:a="http://schemas.openxmlformats.org/drawingml/2006/main">
          <a:solidFill>
            <a:srgbClr val="FFC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0.65698</cdr:x>
      <cdr:y>0.16493</cdr:y>
    </cdr:from>
    <cdr:to>
      <cdr:x>0.69015</cdr:x>
      <cdr:y>0.39299</cdr:y>
    </cdr:to>
    <cdr:sp macro="" textlink="">
      <cdr:nvSpPr>
        <cdr:cNvPr id="5" name="TextBox 4"/>
        <cdr:cNvSpPr txBox="1"/>
      </cdr:nvSpPr>
      <cdr:spPr>
        <a:xfrm xmlns:a="http://schemas.openxmlformats.org/drawingml/2006/main" rot="16200000">
          <a:off x="3695853" y="666541"/>
          <a:ext cx="625621" cy="197407"/>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100"/>
            <a:t>Release</a:t>
          </a:r>
        </a:p>
      </cdr:txBody>
    </cdr:sp>
  </cdr:relSizeAnchor>
  <cdr:relSizeAnchor xmlns:cdr="http://schemas.openxmlformats.org/drawingml/2006/chartDrawing">
    <cdr:from>
      <cdr:x>0.29604</cdr:x>
      <cdr:y>0.17677</cdr:y>
    </cdr:from>
    <cdr:to>
      <cdr:x>0.32921</cdr:x>
      <cdr:y>0.62283</cdr:y>
    </cdr:to>
    <cdr:sp macro="" textlink="">
      <cdr:nvSpPr>
        <cdr:cNvPr id="6" name="TextBox 5"/>
        <cdr:cNvSpPr txBox="1"/>
      </cdr:nvSpPr>
      <cdr:spPr>
        <a:xfrm xmlns:a="http://schemas.openxmlformats.org/drawingml/2006/main" rot="16200000">
          <a:off x="1248734" y="998024"/>
          <a:ext cx="1223639" cy="197408"/>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US" sz="1100"/>
            <a:t>Chief Joseph Dam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60F51C-89BD-43F7-97C4-2D6C8B7A6B17}" type="datetimeFigureOut">
              <a:rPr lang="en-US" smtClean="0"/>
              <a:pPr/>
              <a:t>1/18/2012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7902A0-7E38-4ACE-8F19-0D73CC0FA18C}" type="slidenum">
              <a:rPr lang="en-US" smtClean="0"/>
              <a:pPr/>
              <a:t>‹#›</a:t>
            </a:fld>
            <a:endParaRPr lang="en-US"/>
          </a:p>
        </p:txBody>
      </p:sp>
    </p:spTree>
    <p:extLst>
      <p:ext uri="{BB962C8B-B14F-4D97-AF65-F5344CB8AC3E}">
        <p14:creationId xmlns:p14="http://schemas.microsoft.com/office/powerpoint/2010/main" xmlns="" val="72506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902A0-7E38-4ACE-8F19-0D73CC0FA18C}" type="slidenum">
              <a:rPr lang="en-US" smtClean="0"/>
              <a:pPr/>
              <a:t>2</a:t>
            </a:fld>
            <a:endParaRPr lang="en-US"/>
          </a:p>
        </p:txBody>
      </p:sp>
    </p:spTree>
    <p:extLst>
      <p:ext uri="{BB962C8B-B14F-4D97-AF65-F5344CB8AC3E}">
        <p14:creationId xmlns:p14="http://schemas.microsoft.com/office/powerpoint/2010/main" xmlns="" val="289030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Meter </a:t>
            </a:r>
            <a:r>
              <a:rPr lang="en-US" dirty="0" err="1" smtClean="0"/>
              <a:t>metalimnion</a:t>
            </a:r>
            <a:endParaRPr lang="en-US" dirty="0"/>
          </a:p>
        </p:txBody>
      </p:sp>
      <p:sp>
        <p:nvSpPr>
          <p:cNvPr id="4" name="Slide Number Placeholder 3"/>
          <p:cNvSpPr>
            <a:spLocks noGrp="1"/>
          </p:cNvSpPr>
          <p:nvPr>
            <p:ph type="sldNum" sz="quarter" idx="10"/>
          </p:nvPr>
        </p:nvSpPr>
        <p:spPr/>
        <p:txBody>
          <a:bodyPr/>
          <a:lstStyle/>
          <a:p>
            <a:fld id="{077902A0-7E38-4ACE-8F19-0D73CC0FA18C}" type="slidenum">
              <a:rPr lang="en-US" smtClean="0"/>
              <a:pPr/>
              <a:t>34</a:t>
            </a:fld>
            <a:endParaRPr lang="en-US"/>
          </a:p>
        </p:txBody>
      </p:sp>
    </p:spTree>
    <p:extLst>
      <p:ext uri="{BB962C8B-B14F-4D97-AF65-F5344CB8AC3E}">
        <p14:creationId xmlns:p14="http://schemas.microsoft.com/office/powerpoint/2010/main" xmlns="" val="52926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out the complexity due to</a:t>
            </a:r>
            <a:r>
              <a:rPr lang="en-US" baseline="0" dirty="0" smtClean="0"/>
              <a:t> several variables</a:t>
            </a:r>
            <a:endParaRPr lang="en-US" dirty="0"/>
          </a:p>
        </p:txBody>
      </p:sp>
      <p:sp>
        <p:nvSpPr>
          <p:cNvPr id="4" name="Slide Number Placeholder 3"/>
          <p:cNvSpPr>
            <a:spLocks noGrp="1"/>
          </p:cNvSpPr>
          <p:nvPr>
            <p:ph type="sldNum" sz="quarter" idx="10"/>
          </p:nvPr>
        </p:nvSpPr>
        <p:spPr/>
        <p:txBody>
          <a:bodyPr/>
          <a:lstStyle/>
          <a:p>
            <a:fld id="{077902A0-7E38-4ACE-8F19-0D73CC0FA18C}" type="slidenum">
              <a:rPr lang="en-US" smtClean="0"/>
              <a:pPr/>
              <a:t>41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902A0-7E38-4ACE-8F19-0D73CC0FA18C}" type="slidenum">
              <a:rPr lang="en-US" smtClean="0"/>
              <a:pPr/>
              <a:t>42</a:t>
            </a:fld>
            <a:endParaRPr lang="en-US"/>
          </a:p>
        </p:txBody>
      </p:sp>
    </p:spTree>
    <p:extLst>
      <p:ext uri="{BB962C8B-B14F-4D97-AF65-F5344CB8AC3E}">
        <p14:creationId xmlns:p14="http://schemas.microsoft.com/office/powerpoint/2010/main" xmlns="" val="768577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More</a:t>
            </a:r>
            <a:r>
              <a:rPr lang="en-US" baseline="0" dirty="0" smtClean="0"/>
              <a:t> flexibility with trips.   Potential cost savings</a:t>
            </a:r>
            <a:endParaRPr lang="en-US" dirty="0"/>
          </a:p>
        </p:txBody>
      </p:sp>
      <p:sp>
        <p:nvSpPr>
          <p:cNvPr id="4" name="Slide Number Placeholder 3"/>
          <p:cNvSpPr>
            <a:spLocks noGrp="1"/>
          </p:cNvSpPr>
          <p:nvPr>
            <p:ph type="sldNum" sz="quarter" idx="10"/>
          </p:nvPr>
        </p:nvSpPr>
        <p:spPr/>
        <p:txBody>
          <a:bodyPr/>
          <a:lstStyle/>
          <a:p>
            <a:fld id="{05E66110-DA6F-4655-A3CB-B6D03C7ADCC0}" type="slidenum">
              <a:rPr lang="en-US" smtClean="0"/>
              <a:pPr/>
              <a:t>45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aseline="0" dirty="0" smtClean="0"/>
              <a:t>The Monitoring and Evaluation portion of the project is completed by the Hatchery Project M&amp;E staff and Rufus Woods Supplemental Creel staff.  Data is gathered through these projects and  evaluated in attempts to measure the effectiveness of the net pen stocking program, ensure the most efficient use of the net pen production and attempt to determine angler pressure, success and satisfaction.</a:t>
            </a:r>
            <a:endParaRPr lang="en-US" dirty="0"/>
          </a:p>
        </p:txBody>
      </p:sp>
      <p:sp>
        <p:nvSpPr>
          <p:cNvPr id="4" name="Slide Number Placeholder 3"/>
          <p:cNvSpPr>
            <a:spLocks noGrp="1"/>
          </p:cNvSpPr>
          <p:nvPr>
            <p:ph type="sldNum" sz="quarter" idx="10"/>
          </p:nvPr>
        </p:nvSpPr>
        <p:spPr/>
        <p:txBody>
          <a:bodyPr/>
          <a:lstStyle/>
          <a:p>
            <a:fld id="{05E66110-DA6F-4655-A3CB-B6D03C7ADCC0}" type="slidenum">
              <a:rPr lang="en-US" smtClean="0"/>
              <a:pPr/>
              <a:t>46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All fish were </a:t>
            </a:r>
            <a:r>
              <a:rPr lang="en-US" dirty="0" err="1" smtClean="0"/>
              <a:t>outplanted</a:t>
            </a:r>
            <a:r>
              <a:rPr lang="en-US" dirty="0" smtClean="0"/>
              <a:t> prior to forecasted</a:t>
            </a:r>
            <a:r>
              <a:rPr lang="en-US" baseline="0" dirty="0" smtClean="0"/>
              <a:t> </a:t>
            </a:r>
            <a:r>
              <a:rPr lang="en-US" dirty="0" smtClean="0"/>
              <a:t>high</a:t>
            </a:r>
            <a:r>
              <a:rPr lang="en-US" baseline="0" dirty="0" smtClean="0"/>
              <a:t> spring runoff.  Total dissolved gas pressure in the Columbia River exceeded 130% which can be detrimental to fish, especially in a net pen environment where they are unable to retreat to water depths they can tolerate.  Anglers at North &amp; South Twin lakes were very happy with the size, and coloration and the net pen fish brought this spring (get CPUE, </a:t>
            </a:r>
            <a:r>
              <a:rPr lang="en-US" baseline="0" dirty="0" err="1" smtClean="0"/>
              <a:t>Avg</a:t>
            </a:r>
            <a:r>
              <a:rPr lang="en-US" baseline="0" dirty="0" smtClean="0"/>
              <a:t> size from ED).</a:t>
            </a:r>
          </a:p>
          <a:p>
            <a:endParaRPr lang="en-US" dirty="0"/>
          </a:p>
        </p:txBody>
      </p:sp>
      <p:sp>
        <p:nvSpPr>
          <p:cNvPr id="4" name="Slide Number Placeholder 3"/>
          <p:cNvSpPr>
            <a:spLocks noGrp="1"/>
          </p:cNvSpPr>
          <p:nvPr>
            <p:ph type="sldNum" sz="quarter" idx="10"/>
          </p:nvPr>
        </p:nvSpPr>
        <p:spPr/>
        <p:txBody>
          <a:bodyPr/>
          <a:lstStyle/>
          <a:p>
            <a:fld id="{05E66110-DA6F-4655-A3CB-B6D03C7ADCC0}" type="slidenum">
              <a:rPr lang="en-US" smtClean="0"/>
              <a:pPr/>
              <a:t>47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Expand project as funds are available</a:t>
            </a:r>
            <a:r>
              <a:rPr lang="en-US" smtClean="0"/>
              <a:t>.  Goal </a:t>
            </a:r>
            <a:r>
              <a:rPr lang="en-US" dirty="0" smtClean="0"/>
              <a:t>to expand project  150kto</a:t>
            </a:r>
            <a:r>
              <a:rPr lang="en-US" baseline="0" dirty="0" smtClean="0"/>
              <a:t> 200k to bring cost per pound down under $2.25/lb.  Current price commercial facility charges.</a:t>
            </a:r>
          </a:p>
          <a:p>
            <a:r>
              <a:rPr lang="en-US" baseline="0" dirty="0" smtClean="0"/>
              <a:t>2.) Management decision to change stock.</a:t>
            </a:r>
          </a:p>
          <a:p>
            <a:r>
              <a:rPr lang="en-US" baseline="0" dirty="0" smtClean="0"/>
              <a:t>3.) Decision will be made to </a:t>
            </a:r>
            <a:r>
              <a:rPr lang="en-US" baseline="0" dirty="0" err="1" smtClean="0"/>
              <a:t>outplant</a:t>
            </a:r>
            <a:r>
              <a:rPr lang="en-US" baseline="0" dirty="0" smtClean="0"/>
              <a:t> all net pen fish if high TDGP is forecasted to be elevated &amp; cause heavy mortality,  water temperatures in the Columbia River during late July, August, Sept. cause high mortality and also assist bacteria (</a:t>
            </a:r>
            <a:r>
              <a:rPr lang="en-US" baseline="0" dirty="0" err="1" smtClean="0"/>
              <a:t>columnaris</a:t>
            </a:r>
            <a:r>
              <a:rPr lang="en-US" baseline="0" dirty="0" smtClean="0"/>
              <a:t>) growth.  Upon observing elevated mortality, a fish health specialist will perform an examination and diagnose for treatment.</a:t>
            </a:r>
          </a:p>
          <a:p>
            <a:r>
              <a:rPr lang="en-US" baseline="0" dirty="0" smtClean="0"/>
              <a:t>4.) Project will assist in providing fish for Lake Rufus Woods.  Creel staff and other lake studies will assist management in measuring success of fish </a:t>
            </a:r>
            <a:r>
              <a:rPr lang="en-US" baseline="0" dirty="0" err="1" smtClean="0"/>
              <a:t>outplants</a:t>
            </a:r>
            <a:r>
              <a:rPr lang="en-US" baseline="0" dirty="0" smtClean="0"/>
              <a:t> into Rufus Woods.  Information still needed in developing a successful fishery: distinguish release time &amp; area, amount and fish size. </a:t>
            </a:r>
          </a:p>
          <a:p>
            <a:endParaRPr lang="en-US" baseline="0" dirty="0" smtClean="0"/>
          </a:p>
        </p:txBody>
      </p:sp>
      <p:sp>
        <p:nvSpPr>
          <p:cNvPr id="4" name="Slide Number Placeholder 3"/>
          <p:cNvSpPr>
            <a:spLocks noGrp="1"/>
          </p:cNvSpPr>
          <p:nvPr>
            <p:ph type="sldNum" sz="quarter" idx="10"/>
          </p:nvPr>
        </p:nvSpPr>
        <p:spPr/>
        <p:txBody>
          <a:bodyPr/>
          <a:lstStyle/>
          <a:p>
            <a:fld id="{05E66110-DA6F-4655-A3CB-B6D03C7ADCC0}" type="slidenum">
              <a:rPr lang="en-US" smtClean="0"/>
              <a:pPr/>
              <a:t>48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 production and</a:t>
            </a:r>
            <a:r>
              <a:rPr lang="en-US" baseline="0" dirty="0" smtClean="0"/>
              <a:t> stocks.   Add list to appendix.  Also add that it is two divisions within the project—Hatchery and M&amp;E</a:t>
            </a:r>
            <a:endParaRPr lang="en-US" dirty="0"/>
          </a:p>
        </p:txBody>
      </p:sp>
      <p:sp>
        <p:nvSpPr>
          <p:cNvPr id="4" name="Slide Number Placeholder 3"/>
          <p:cNvSpPr>
            <a:spLocks noGrp="1"/>
          </p:cNvSpPr>
          <p:nvPr>
            <p:ph type="sldNum" sz="quarter" idx="10"/>
          </p:nvPr>
        </p:nvSpPr>
        <p:spPr/>
        <p:txBody>
          <a:bodyPr/>
          <a:lstStyle/>
          <a:p>
            <a:fld id="{077902A0-7E38-4ACE-8F19-0D73CC0FA18C}" type="slidenum">
              <a:rPr lang="en-US" smtClean="0"/>
              <a:pPr/>
              <a:t>5</a:t>
            </a:fld>
            <a:endParaRPr lang="en-US"/>
          </a:p>
        </p:txBody>
      </p:sp>
    </p:spTree>
    <p:extLst>
      <p:ext uri="{BB962C8B-B14F-4D97-AF65-F5344CB8AC3E}">
        <p14:creationId xmlns:p14="http://schemas.microsoft.com/office/powerpoint/2010/main" xmlns="" val="3038279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quality and quantity</a:t>
            </a:r>
            <a:endParaRPr lang="en-US" dirty="0"/>
          </a:p>
        </p:txBody>
      </p:sp>
      <p:sp>
        <p:nvSpPr>
          <p:cNvPr id="4" name="Slide Number Placeholder 3"/>
          <p:cNvSpPr>
            <a:spLocks noGrp="1"/>
          </p:cNvSpPr>
          <p:nvPr>
            <p:ph type="sldNum" sz="quarter" idx="10"/>
          </p:nvPr>
        </p:nvSpPr>
        <p:spPr/>
        <p:txBody>
          <a:bodyPr/>
          <a:lstStyle/>
          <a:p>
            <a:fld id="{077902A0-7E38-4ACE-8F19-0D73CC0FA18C}" type="slidenum">
              <a:rPr lang="en-US" smtClean="0"/>
              <a:pPr/>
              <a:t>6</a:t>
            </a:fld>
            <a:endParaRPr lang="en-US"/>
          </a:p>
        </p:txBody>
      </p:sp>
    </p:spTree>
    <p:extLst>
      <p:ext uri="{BB962C8B-B14F-4D97-AF65-F5344CB8AC3E}">
        <p14:creationId xmlns:p14="http://schemas.microsoft.com/office/powerpoint/2010/main" xmlns="" val="3320649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only credit is for having the wisdom to hire a competent person to be onsite</a:t>
            </a:r>
            <a:endParaRPr lang="en-US" dirty="0"/>
          </a:p>
        </p:txBody>
      </p:sp>
      <p:sp>
        <p:nvSpPr>
          <p:cNvPr id="4" name="Slide Number Placeholder 3"/>
          <p:cNvSpPr>
            <a:spLocks noGrp="1"/>
          </p:cNvSpPr>
          <p:nvPr>
            <p:ph type="sldNum" sz="quarter" idx="10"/>
          </p:nvPr>
        </p:nvSpPr>
        <p:spPr/>
        <p:txBody>
          <a:bodyPr/>
          <a:lstStyle/>
          <a:p>
            <a:fld id="{077902A0-7E38-4ACE-8F19-0D73CC0FA18C}"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though project was not a success, the evaluation was thorough</a:t>
            </a:r>
            <a:endParaRPr lang="en-US" dirty="0"/>
          </a:p>
        </p:txBody>
      </p:sp>
      <p:sp>
        <p:nvSpPr>
          <p:cNvPr id="4" name="Slide Number Placeholder 3"/>
          <p:cNvSpPr>
            <a:spLocks noGrp="1"/>
          </p:cNvSpPr>
          <p:nvPr>
            <p:ph type="sldNum" sz="quarter" idx="10"/>
          </p:nvPr>
        </p:nvSpPr>
        <p:spPr/>
        <p:txBody>
          <a:bodyPr/>
          <a:lstStyle/>
          <a:p>
            <a:fld id="{077902A0-7E38-4ACE-8F19-0D73CC0FA18C}"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species, </a:t>
            </a:r>
            <a:r>
              <a:rPr lang="en-US" dirty="0" err="1" smtClean="0"/>
              <a:t>Owhi</a:t>
            </a:r>
            <a:r>
              <a:rPr lang="en-US" dirty="0" smtClean="0"/>
              <a:t> is EBT, Twin Lakes is RBT</a:t>
            </a:r>
            <a:endParaRPr lang="en-US" dirty="0"/>
          </a:p>
        </p:txBody>
      </p:sp>
      <p:sp>
        <p:nvSpPr>
          <p:cNvPr id="4" name="Slide Number Placeholder 3"/>
          <p:cNvSpPr>
            <a:spLocks noGrp="1"/>
          </p:cNvSpPr>
          <p:nvPr>
            <p:ph type="sldNum" sz="quarter" idx="10"/>
          </p:nvPr>
        </p:nvSpPr>
        <p:spPr/>
        <p:txBody>
          <a:bodyPr/>
          <a:lstStyle/>
          <a:p>
            <a:fld id="{077902A0-7E38-4ACE-8F19-0D73CC0FA18C}" type="slidenum">
              <a:rPr lang="en-US" smtClean="0"/>
              <a:pPr/>
              <a:t>10</a:t>
            </a:fld>
            <a:endParaRPr lang="en-US"/>
          </a:p>
        </p:txBody>
      </p:sp>
    </p:spTree>
    <p:extLst>
      <p:ext uri="{BB962C8B-B14F-4D97-AF65-F5344CB8AC3E}">
        <p14:creationId xmlns:p14="http://schemas.microsoft.com/office/powerpoint/2010/main" xmlns="" val="1059768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Independent Consultant will be scheduled this year  to assess overall  energy efficiencies</a:t>
            </a:r>
            <a:r>
              <a:rPr lang="en-US" baseline="0" dirty="0" smtClean="0"/>
              <a:t> from implementing project.</a:t>
            </a:r>
            <a:endParaRPr lang="en-US" dirty="0"/>
          </a:p>
        </p:txBody>
      </p:sp>
      <p:sp>
        <p:nvSpPr>
          <p:cNvPr id="4" name="Slide Number Placeholder 3"/>
          <p:cNvSpPr>
            <a:spLocks noGrp="1"/>
          </p:cNvSpPr>
          <p:nvPr>
            <p:ph type="sldNum" sz="quarter" idx="10"/>
          </p:nvPr>
        </p:nvSpPr>
        <p:spPr/>
        <p:txBody>
          <a:bodyPr/>
          <a:lstStyle/>
          <a:p>
            <a:fld id="{077902A0-7E38-4ACE-8F19-0D73CC0FA18C}"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Adaptive changes:  No fall plants, small (multiple)</a:t>
            </a:r>
            <a:r>
              <a:rPr lang="en-US" baseline="0" dirty="0" smtClean="0"/>
              <a:t> rather than one large, reduced total # (50%)</a:t>
            </a:r>
            <a:endParaRPr lang="en-US" dirty="0"/>
          </a:p>
        </p:txBody>
      </p:sp>
      <p:sp>
        <p:nvSpPr>
          <p:cNvPr id="4" name="Slide Number Placeholder 3"/>
          <p:cNvSpPr>
            <a:spLocks noGrp="1"/>
          </p:cNvSpPr>
          <p:nvPr>
            <p:ph type="sldNum" sz="quarter" idx="10"/>
          </p:nvPr>
        </p:nvSpPr>
        <p:spPr/>
        <p:txBody>
          <a:bodyPr/>
          <a:lstStyle/>
          <a:p>
            <a:fld id="{077902A0-7E38-4ACE-8F19-0D73CC0FA18C}" type="slidenum">
              <a:rPr lang="en-US" smtClean="0"/>
              <a:pPr/>
              <a:t>17</a:t>
            </a:fld>
            <a:endParaRPr lang="en-US"/>
          </a:p>
        </p:txBody>
      </p:sp>
    </p:spTree>
    <p:extLst>
      <p:ext uri="{BB962C8B-B14F-4D97-AF65-F5344CB8AC3E}">
        <p14:creationId xmlns:p14="http://schemas.microsoft.com/office/powerpoint/2010/main" xmlns="" val="2060493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7902A0-7E38-4ACE-8F19-0D73CC0FA18C}"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EC4819E-7952-4608-962E-7B7E97331710}" type="datetimeFigureOut">
              <a:rPr lang="en-US" smtClean="0"/>
              <a:pPr/>
              <a:t>1/18/2012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70AB99B-4CCA-4561-AB8C-AB2EDBA8C5A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C4819E-7952-4608-962E-7B7E97331710}"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AB99B-4CCA-4561-AB8C-AB2EDBA8C5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C4819E-7952-4608-962E-7B7E97331710}"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AB99B-4CCA-4561-AB8C-AB2EDBA8C5A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C4819E-7952-4608-962E-7B7E97331710}"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AB99B-4CCA-4561-AB8C-AB2EDBA8C5A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EC4819E-7952-4608-962E-7B7E97331710}"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AB99B-4CCA-4561-AB8C-AB2EDBA8C5A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EC4819E-7952-4608-962E-7B7E97331710}" type="datetimeFigureOut">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AB99B-4CCA-4561-AB8C-AB2EDBA8C5A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EC4819E-7952-4608-962E-7B7E97331710}" type="datetimeFigureOut">
              <a:rPr lang="en-US" smtClean="0"/>
              <a:pPr/>
              <a:t>1/18/2012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0AB99B-4CCA-4561-AB8C-AB2EDBA8C5A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EC4819E-7952-4608-962E-7B7E97331710}" type="datetimeFigureOut">
              <a:rPr lang="en-US" smtClean="0"/>
              <a:pPr/>
              <a:t>1/18/2012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0AB99B-4CCA-4561-AB8C-AB2EDBA8C5A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C4819E-7952-4608-962E-7B7E97331710}" type="datetimeFigureOut">
              <a:rPr lang="en-US" smtClean="0"/>
              <a:pPr/>
              <a:t>1/18/2012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0AB99B-4CCA-4561-AB8C-AB2EDBA8C5A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EC4819E-7952-4608-962E-7B7E97331710}" type="datetimeFigureOut">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AB99B-4CCA-4561-AB8C-AB2EDBA8C5A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EC4819E-7952-4608-962E-7B7E97331710}" type="datetimeFigureOut">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70AB99B-4CCA-4561-AB8C-AB2EDBA8C5A7}"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16200000" scaled="1"/>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EC4819E-7952-4608-962E-7B7E97331710}" type="datetimeFigureOut">
              <a:rPr lang="en-US" smtClean="0"/>
              <a:pPr/>
              <a:t>1/18/2012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70AB99B-4CCA-4561-AB8C-AB2EDBA8C5A7}"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4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Documents and Settings\Administrator\My Documents\My Pictures\Twin Lakes, 27 Aug 09 021.jpg"/>
          <p:cNvPicPr>
            <a:picLocks noChangeAspect="1" noChangeArrowheads="1"/>
          </p:cNvPicPr>
          <p:nvPr/>
        </p:nvPicPr>
        <p:blipFill>
          <a:blip r:embed="rId2"/>
          <a:srcRect/>
          <a:stretch>
            <a:fillRect/>
          </a:stretch>
        </p:blipFill>
        <p:spPr bwMode="auto">
          <a:xfrm>
            <a:off x="-5181600" y="-3886200"/>
            <a:ext cx="19507200" cy="14630400"/>
          </a:xfrm>
          <a:prstGeom prst="rect">
            <a:avLst/>
          </a:prstGeom>
          <a:noFill/>
        </p:spPr>
      </p:pic>
      <p:sp>
        <p:nvSpPr>
          <p:cNvPr id="6" name="TextBox 5"/>
          <p:cNvSpPr txBox="1"/>
          <p:nvPr/>
        </p:nvSpPr>
        <p:spPr>
          <a:xfrm>
            <a:off x="-228600" y="0"/>
            <a:ext cx="9829800" cy="1569660"/>
          </a:xfrm>
          <a:prstGeom prst="rect">
            <a:avLst/>
          </a:prstGeom>
          <a:noFill/>
        </p:spPr>
        <p:txBody>
          <a:bodyPr wrap="square" rtlCol="0">
            <a:spAutoFit/>
          </a:bodyPr>
          <a:lstStyle/>
          <a:p>
            <a:pPr algn="ctr"/>
            <a:r>
              <a:rPr lang="en-US" sz="4800" b="1" dirty="0" smtClean="0"/>
              <a:t>Colville Confederated Tribes Hatchery Subdivision</a:t>
            </a:r>
            <a:endParaRPr lang="en-US" sz="4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00912"/>
          </a:xfrm>
        </p:spPr>
        <p:txBody>
          <a:bodyPr>
            <a:noAutofit/>
          </a:bodyPr>
          <a:lstStyle/>
          <a:p>
            <a:r>
              <a:rPr lang="en-US" sz="4000" b="1" dirty="0" smtClean="0">
                <a:effectLst>
                  <a:outerShdw blurRad="38100" dist="38100" dir="2700000" algn="tl">
                    <a:srgbClr val="000000">
                      <a:alpha val="43137"/>
                    </a:srgbClr>
                  </a:outerShdw>
                </a:effectLst>
              </a:rPr>
              <a:t>Matching stocking program to lake needs</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05000"/>
            <a:ext cx="8229600" cy="4389120"/>
          </a:xfrm>
        </p:spPr>
        <p:txBody>
          <a:bodyPr/>
          <a:lstStyle/>
          <a:p>
            <a:pPr>
              <a:buClr>
                <a:schemeClr val="tx2"/>
              </a:buClr>
              <a:buFont typeface="Wingdings" pitchFamily="2" charset="2"/>
              <a:buChar char="Ø"/>
            </a:pPr>
            <a:r>
              <a:rPr lang="en-US" dirty="0" smtClean="0"/>
              <a:t> Eliminate stocking in Gold and Round Lakes</a:t>
            </a:r>
          </a:p>
          <a:p>
            <a:pPr>
              <a:buClr>
                <a:schemeClr val="tx2"/>
              </a:buClr>
              <a:buFont typeface="Wingdings" pitchFamily="2" charset="2"/>
              <a:buChar char="Ø"/>
            </a:pPr>
            <a:r>
              <a:rPr lang="en-US" dirty="0" smtClean="0"/>
              <a:t> Reduce stocking in </a:t>
            </a:r>
            <a:r>
              <a:rPr lang="en-US" dirty="0" err="1" smtClean="0"/>
              <a:t>Owhi</a:t>
            </a:r>
            <a:r>
              <a:rPr lang="en-US" dirty="0" smtClean="0"/>
              <a:t> and Twin Lakes</a:t>
            </a:r>
          </a:p>
          <a:p>
            <a:pPr marL="0" indent="0">
              <a:buNone/>
            </a:pPr>
            <a:r>
              <a:rPr lang="en-US" dirty="0"/>
              <a:t> </a:t>
            </a:r>
            <a:r>
              <a:rPr lang="en-US" dirty="0" smtClean="0"/>
              <a:t>       </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xmlns="" val="521845589"/>
              </p:ext>
            </p:extLst>
          </p:nvPr>
        </p:nvGraphicFramePr>
        <p:xfrm>
          <a:off x="457200" y="3352800"/>
          <a:ext cx="4038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xmlns="" val="1217758835"/>
              </p:ext>
            </p:extLst>
          </p:nvPr>
        </p:nvGraphicFramePr>
        <p:xfrm>
          <a:off x="4572000" y="3352800"/>
          <a:ext cx="4114800" cy="2971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595154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r>
              <a:rPr lang="en-US" sz="4400" b="1" dirty="0" smtClean="0">
                <a:effectLst>
                  <a:outerShdw blurRad="38100" dist="38100" dir="2700000" algn="tl">
                    <a:srgbClr val="000000">
                      <a:alpha val="43137"/>
                    </a:srgbClr>
                  </a:outerShdw>
                </a:effectLst>
              </a:rPr>
              <a:t>Water System Improvements</a:t>
            </a:r>
            <a:endParaRPr lang="en-US" sz="4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2819400"/>
          </a:xfrm>
        </p:spPr>
        <p:txBody>
          <a:bodyPr>
            <a:normAutofit lnSpcReduction="10000"/>
          </a:bodyPr>
          <a:lstStyle/>
          <a:p>
            <a:pPr>
              <a:buClr>
                <a:schemeClr val="tx2"/>
              </a:buClr>
              <a:buFont typeface="Wingdings" pitchFamily="2" charset="2"/>
              <a:buChar char="Ø"/>
            </a:pPr>
            <a:r>
              <a:rPr lang="en-US" dirty="0" smtClean="0"/>
              <a:t>Completed Construction Project in October 2011</a:t>
            </a:r>
          </a:p>
          <a:p>
            <a:pPr marL="850392" lvl="1" indent="-457200">
              <a:buClr>
                <a:schemeClr val="tx2"/>
              </a:buClr>
              <a:buFont typeface="+mj-lt"/>
              <a:buAutoNum type="arabicPeriod"/>
            </a:pPr>
            <a:r>
              <a:rPr lang="en-US" dirty="0" smtClean="0"/>
              <a:t>Installed Low Head Oxygenators (LHO’s) and Oxygen Generators</a:t>
            </a:r>
          </a:p>
          <a:p>
            <a:pPr marL="850392" lvl="1" indent="-457200">
              <a:buClr>
                <a:schemeClr val="tx2"/>
              </a:buClr>
              <a:buFont typeface="+mj-lt"/>
              <a:buAutoNum type="arabicPeriod"/>
            </a:pPr>
            <a:r>
              <a:rPr lang="en-US" dirty="0" smtClean="0"/>
              <a:t>Bypassed Water Distribution Tower (25’) by piping directly to raceways.</a:t>
            </a:r>
          </a:p>
          <a:p>
            <a:pPr marL="850392" lvl="1" indent="-457200">
              <a:buClr>
                <a:schemeClr val="tx2"/>
              </a:buClr>
              <a:buFont typeface="+mj-lt"/>
              <a:buAutoNum type="arabicPeriod"/>
            </a:pPr>
            <a:r>
              <a:rPr lang="en-US" dirty="0" smtClean="0"/>
              <a:t>Installed gate valves to allow flexibility in directing water and well usage.</a:t>
            </a:r>
            <a:endParaRPr lang="en-US" dirty="0"/>
          </a:p>
        </p:txBody>
      </p:sp>
      <p:pic>
        <p:nvPicPr>
          <p:cNvPr id="9" name="Picture 8" descr="Water Projct Phase 1 039.jpg"/>
          <p:cNvPicPr>
            <a:picLocks noChangeAspect="1"/>
          </p:cNvPicPr>
          <p:nvPr/>
        </p:nvPicPr>
        <p:blipFill>
          <a:blip r:embed="rId3" cstate="print"/>
          <a:stretch>
            <a:fillRect/>
          </a:stretch>
        </p:blipFill>
        <p:spPr>
          <a:xfrm>
            <a:off x="6248400" y="4267200"/>
            <a:ext cx="2590800" cy="2590800"/>
          </a:xfrm>
          <a:prstGeom prst="rect">
            <a:avLst/>
          </a:prstGeom>
        </p:spPr>
      </p:pic>
      <p:pic>
        <p:nvPicPr>
          <p:cNvPr id="10" name="Picture 9" descr="Oxy Rm 04.26.11.jpg"/>
          <p:cNvPicPr>
            <a:picLocks noChangeAspect="1"/>
          </p:cNvPicPr>
          <p:nvPr/>
        </p:nvPicPr>
        <p:blipFill>
          <a:blip r:embed="rId4"/>
          <a:srcRect l="14754" t="-7799" r="17486"/>
          <a:stretch>
            <a:fillRect/>
          </a:stretch>
        </p:blipFill>
        <p:spPr>
          <a:xfrm>
            <a:off x="3352800" y="4038600"/>
            <a:ext cx="2514600" cy="2819400"/>
          </a:xfrm>
          <a:prstGeom prst="rect">
            <a:avLst/>
          </a:prstGeom>
        </p:spPr>
      </p:pic>
      <p:pic>
        <p:nvPicPr>
          <p:cNvPr id="11" name="Picture 10" descr="LHO 2.jpg"/>
          <p:cNvPicPr>
            <a:picLocks noChangeAspect="1"/>
          </p:cNvPicPr>
          <p:nvPr/>
        </p:nvPicPr>
        <p:blipFill>
          <a:blip r:embed="rId5"/>
          <a:srcRect t="8334" r="17949"/>
          <a:stretch>
            <a:fillRect/>
          </a:stretch>
        </p:blipFill>
        <p:spPr>
          <a:xfrm>
            <a:off x="304800" y="4267200"/>
            <a:ext cx="2895599" cy="2590800"/>
          </a:xfrm>
          <a:prstGeom prst="rect">
            <a:avLst/>
          </a:prstGeom>
        </p:spPr>
      </p:pic>
    </p:spTree>
    <p:extLst>
      <p:ext uri="{BB962C8B-B14F-4D97-AF65-F5344CB8AC3E}">
        <p14:creationId xmlns:p14="http://schemas.microsoft.com/office/powerpoint/2010/main" xmlns="" val="356175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0-#ppt_w/2"/>
                                          </p:val>
                                        </p:tav>
                                        <p:tav tm="100000">
                                          <p:val>
                                            <p:strVal val="#ppt_x"/>
                                          </p:val>
                                        </p:tav>
                                      </p:tavLst>
                                    </p:anim>
                                    <p:anim calcmode="lin" valueType="num">
                                      <p:cBhvr additive="base">
                                        <p:cTn id="24" dur="10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4000" b="1" dirty="0" smtClean="0">
                <a:effectLst>
                  <a:outerShdw blurRad="38100" dist="38100" dir="2700000" algn="tl">
                    <a:srgbClr val="000000">
                      <a:alpha val="43137"/>
                    </a:srgbClr>
                  </a:outerShdw>
                </a:effectLst>
              </a:rPr>
              <a:t>Education programs</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buFont typeface="Wingdings" pitchFamily="2" charset="2"/>
              <a:buChar char="Ø"/>
            </a:pPr>
            <a:r>
              <a:rPr lang="en-US" dirty="0" smtClean="0"/>
              <a:t>Frequent hatchery tours for school groups</a:t>
            </a:r>
          </a:p>
          <a:p>
            <a:pPr>
              <a:buFont typeface="Wingdings" pitchFamily="2" charset="2"/>
              <a:buChar char="Ø"/>
            </a:pPr>
            <a:r>
              <a:rPr lang="en-US" dirty="0" smtClean="0"/>
              <a:t>Fishing derbies </a:t>
            </a:r>
          </a:p>
          <a:p>
            <a:pPr>
              <a:buFont typeface="Wingdings" pitchFamily="2" charset="2"/>
              <a:buChar char="Ø"/>
            </a:pPr>
            <a:r>
              <a:rPr lang="en-US" dirty="0" smtClean="0"/>
              <a:t>Graduate student program with WSU</a:t>
            </a:r>
          </a:p>
          <a:p>
            <a:pPr lvl="1">
              <a:buFont typeface="Wingdings" pitchFamily="2" charset="2"/>
              <a:buChar char="Ø"/>
            </a:pPr>
            <a:r>
              <a:rPr lang="en-US" dirty="0"/>
              <a:t>8</a:t>
            </a:r>
            <a:r>
              <a:rPr lang="en-US" dirty="0" smtClean="0"/>
              <a:t> MS degrees completed</a:t>
            </a:r>
          </a:p>
          <a:p>
            <a:pPr lvl="1">
              <a:buFont typeface="Wingdings" pitchFamily="2" charset="2"/>
              <a:buChar char="Ø"/>
            </a:pPr>
            <a:r>
              <a:rPr lang="en-US" dirty="0"/>
              <a:t>2</a:t>
            </a:r>
            <a:r>
              <a:rPr lang="en-US" dirty="0" smtClean="0"/>
              <a:t> PhD degrees completed</a:t>
            </a:r>
          </a:p>
          <a:p>
            <a:pPr lvl="1">
              <a:buFont typeface="Wingdings" pitchFamily="2" charset="2"/>
              <a:buChar char="Ø"/>
            </a:pPr>
            <a:r>
              <a:rPr lang="en-US" dirty="0" smtClean="0"/>
              <a:t>2 MS degrees in progress</a:t>
            </a:r>
          </a:p>
          <a:p>
            <a:pPr lvl="1">
              <a:buFont typeface="Wingdings" pitchFamily="2" charset="2"/>
              <a:buChar char="Ø"/>
            </a:pPr>
            <a:r>
              <a:rPr lang="en-US" dirty="0" smtClean="0"/>
              <a:t>3 PhD degrees in progress</a:t>
            </a:r>
          </a:p>
          <a:p>
            <a:pPr marL="850392" lvl="1" indent="-457200">
              <a:buFont typeface="+mj-lt"/>
              <a:buAutoNum type="arabicPeriod"/>
            </a:pPr>
            <a:endParaRPr lang="en-US" dirty="0"/>
          </a:p>
        </p:txBody>
      </p:sp>
    </p:spTree>
    <p:extLst>
      <p:ext uri="{BB962C8B-B14F-4D97-AF65-F5344CB8AC3E}">
        <p14:creationId xmlns:p14="http://schemas.microsoft.com/office/powerpoint/2010/main" xmlns="" val="30721946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normAutofit/>
          </a:bodyPr>
          <a:lstStyle/>
          <a:p>
            <a:r>
              <a:rPr lang="en-US" sz="4800" b="1" dirty="0" smtClean="0">
                <a:effectLst>
                  <a:outerShdw blurRad="38100" dist="38100" dir="2700000" algn="tl">
                    <a:srgbClr val="000000">
                      <a:alpha val="43137"/>
                    </a:srgbClr>
                  </a:outerShdw>
                </a:effectLst>
              </a:rPr>
              <a:t>Monitoring and Evaluation</a:t>
            </a:r>
            <a:endParaRPr lang="en-US" sz="4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buClr>
                <a:schemeClr val="tx2"/>
              </a:buClr>
              <a:buFont typeface="Wingdings" pitchFamily="2" charset="2"/>
              <a:buChar char="Ø"/>
            </a:pPr>
            <a:r>
              <a:rPr lang="en-US" dirty="0" smtClean="0"/>
              <a:t>Whole Lake Study</a:t>
            </a:r>
          </a:p>
          <a:p>
            <a:pPr>
              <a:buClr>
                <a:schemeClr val="tx2"/>
              </a:buClr>
              <a:buNone/>
            </a:pPr>
            <a:r>
              <a:rPr lang="en-US" dirty="0" smtClean="0"/>
              <a:t>	Detailed study in cooperation with WSU.  Presently studying </a:t>
            </a:r>
            <a:r>
              <a:rPr lang="en-US" dirty="0" err="1" smtClean="0"/>
              <a:t>Owhi</a:t>
            </a:r>
            <a:r>
              <a:rPr lang="en-US" dirty="0" smtClean="0"/>
              <a:t> Lake.  Previously studied Twin Lakes.  </a:t>
            </a:r>
          </a:p>
          <a:p>
            <a:pPr>
              <a:buClr>
                <a:schemeClr val="tx2"/>
              </a:buClr>
              <a:buFont typeface="Wingdings" pitchFamily="2" charset="2"/>
              <a:buChar char="Ø"/>
            </a:pPr>
            <a:r>
              <a:rPr lang="en-US" dirty="0" smtClean="0"/>
              <a:t>Major Lakes.</a:t>
            </a:r>
          </a:p>
          <a:p>
            <a:pPr>
              <a:buClr>
                <a:schemeClr val="tx2"/>
              </a:buClr>
              <a:buFont typeface="Wingdings" pitchFamily="2" charset="2"/>
              <a:buChar char="Ø"/>
            </a:pPr>
            <a:r>
              <a:rPr lang="en-US" dirty="0" smtClean="0"/>
              <a:t>Smaller stocked lakes</a:t>
            </a:r>
          </a:p>
          <a:p>
            <a:pPr>
              <a:buClr>
                <a:schemeClr val="tx2"/>
              </a:buClr>
              <a:buFont typeface="Wingdings" pitchFamily="2" charset="2"/>
              <a:buChar char="Ø"/>
            </a:pPr>
            <a:r>
              <a:rPr lang="en-US" dirty="0" smtClean="0"/>
              <a:t>Streams</a:t>
            </a:r>
          </a:p>
          <a:p>
            <a:pPr>
              <a:buClr>
                <a:schemeClr val="tx2"/>
              </a:buClr>
              <a:buFont typeface="Wingdings" pitchFamily="2" charset="2"/>
              <a:buChar char="Ø"/>
            </a:pPr>
            <a:r>
              <a:rPr lang="en-US" dirty="0" smtClean="0"/>
              <a:t>Evaluate other related projects.</a:t>
            </a:r>
          </a:p>
          <a:p>
            <a:pPr marL="0" indent="0">
              <a:buNone/>
            </a:pPr>
            <a:r>
              <a:rPr lang="en-US" dirty="0"/>
              <a:t> </a:t>
            </a:r>
            <a:r>
              <a:rPr lang="en-US" dirty="0" smtClean="0"/>
              <a:t>   </a:t>
            </a:r>
            <a:r>
              <a:rPr lang="en-US" sz="2400" dirty="0" smtClean="0"/>
              <a:t>Twin Lakes Oxygenation</a:t>
            </a:r>
            <a:endParaRPr lang="en-US" dirty="0" smtClean="0"/>
          </a:p>
          <a:p>
            <a:pPr marL="0" indent="0">
              <a:buNone/>
            </a:pPr>
            <a:r>
              <a:rPr lang="en-US" dirty="0"/>
              <a:t> </a:t>
            </a:r>
            <a:r>
              <a:rPr lang="en-US" dirty="0" smtClean="0"/>
              <a:t>          </a:t>
            </a:r>
          </a:p>
          <a:p>
            <a:pPr marL="0" indent="0">
              <a:buNone/>
            </a:pPr>
            <a:endParaRPr lang="en-US" sz="3600" dirty="0" smtClean="0"/>
          </a:p>
        </p:txBody>
      </p:sp>
    </p:spTree>
    <p:extLst>
      <p:ext uri="{BB962C8B-B14F-4D97-AF65-F5344CB8AC3E}">
        <p14:creationId xmlns:p14="http://schemas.microsoft.com/office/powerpoint/2010/main" xmlns="" val="149794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1500"/>
                            </p:stCondLst>
                            <p:childTnLst>
                              <p:par>
                                <p:cTn id="8" presetID="52"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Scale>
                                      <p:cBhvr>
                                        <p:cTn id="10"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3">
                                            <p:txEl>
                                              <p:pRg st="1" end="1"/>
                                            </p:txEl>
                                          </p:spTgt>
                                        </p:tgtEl>
                                        <p:attrNameLst>
                                          <p:attrName>ppt_x</p:attrName>
                                          <p:attrName>ppt_y</p:attrName>
                                        </p:attrNameLst>
                                      </p:cBhvr>
                                    </p:animMotion>
                                    <p:animEffect transition="in" filter="fade">
                                      <p:cBhvr>
                                        <p:cTn id="12" dur="1000"/>
                                        <p:tgtEl>
                                          <p:spTgt spid="3">
                                            <p:txEl>
                                              <p:pRg st="1" end="1"/>
                                            </p:txEl>
                                          </p:spTgt>
                                        </p:tgtEl>
                                      </p:cBhvr>
                                    </p:animEffect>
                                  </p:childTnLst>
                                </p:cTn>
                              </p:par>
                            </p:childTnLst>
                          </p:cTn>
                        </p:par>
                        <p:par>
                          <p:cTn id="13" fill="hold">
                            <p:stCondLst>
                              <p:cond delay="2500"/>
                            </p:stCondLst>
                            <p:childTnLst>
                              <p:par>
                                <p:cTn id="14" presetID="30" presetClass="entr" presetSubtype="0" fill="hold" nodeType="afterEffect">
                                  <p:stCondLst>
                                    <p:cond delay="2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600" decel="100000"/>
                                        <p:tgtEl>
                                          <p:spTgt spid="3">
                                            <p:txEl>
                                              <p:pRg st="2" end="2"/>
                                            </p:txEl>
                                          </p:spTgt>
                                        </p:tgtEl>
                                      </p:cBhvr>
                                    </p:animEffect>
                                    <p:anim calcmode="lin" valueType="num">
                                      <p:cBhvr>
                                        <p:cTn id="17" dur="16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18" dur="16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19" dur="16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par>
                          <p:cTn id="22" fill="hold">
                            <p:stCondLst>
                              <p:cond delay="6500"/>
                            </p:stCondLst>
                            <p:childTnLst>
                              <p:par>
                                <p:cTn id="23" presetID="30" presetClass="entr" presetSubtype="0" fill="hold" nodeType="afterEffect">
                                  <p:stCondLst>
                                    <p:cond delay="20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600" decel="100000"/>
                                        <p:tgtEl>
                                          <p:spTgt spid="3">
                                            <p:txEl>
                                              <p:pRg st="3" end="3"/>
                                            </p:txEl>
                                          </p:spTgt>
                                        </p:tgtEl>
                                      </p:cBhvr>
                                    </p:animEffect>
                                    <p:anim calcmode="lin" valueType="num">
                                      <p:cBhvr>
                                        <p:cTn id="26" dur="16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27" dur="16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28" dur="16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29" dur="400" accel="100000" fill="hold">
                                          <p:stCondLst>
                                            <p:cond delay="16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30" dur="400" accel="100000" fill="hold">
                                          <p:stCondLst>
                                            <p:cond delay="16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par>
                          <p:cTn id="31" fill="hold">
                            <p:stCondLst>
                              <p:cond delay="10500"/>
                            </p:stCondLst>
                            <p:childTnLst>
                              <p:par>
                                <p:cTn id="32" presetID="30" presetClass="entr" presetSubtype="0" fill="hold" nodeType="afterEffect">
                                  <p:stCondLst>
                                    <p:cond delay="150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800" decel="100000"/>
                                        <p:tgtEl>
                                          <p:spTgt spid="3">
                                            <p:txEl>
                                              <p:pRg st="4" end="4"/>
                                            </p:txEl>
                                          </p:spTgt>
                                        </p:tgtEl>
                                      </p:cBhvr>
                                    </p:animEffect>
                                    <p:anim calcmode="lin" valueType="num">
                                      <p:cBhvr>
                                        <p:cTn id="35"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36"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37"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par>
                          <p:cTn id="40" fill="hold">
                            <p:stCondLst>
                              <p:cond delay="13000"/>
                            </p:stCondLst>
                            <p:childTnLst>
                              <p:par>
                                <p:cTn id="41" presetID="30" presetClass="entr" presetSubtype="0" fill="hold" nodeType="afterEffect">
                                  <p:stCondLst>
                                    <p:cond delay="150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800" decel="100000"/>
                                        <p:tgtEl>
                                          <p:spTgt spid="3">
                                            <p:txEl>
                                              <p:pRg st="5" end="5"/>
                                            </p:txEl>
                                          </p:spTgt>
                                        </p:tgtEl>
                                      </p:cBhvr>
                                    </p:animEffect>
                                    <p:anim calcmode="lin" valueType="num">
                                      <p:cBhvr>
                                        <p:cTn id="44"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45"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46"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childTnLst>
                          </p:cTn>
                        </p:par>
                        <p:par>
                          <p:cTn id="49" fill="hold">
                            <p:stCondLst>
                              <p:cond delay="15500"/>
                            </p:stCondLst>
                            <p:childTnLst>
                              <p:par>
                                <p:cTn id="50" presetID="30" presetClass="entr" presetSubtype="0" fill="hold" nodeType="after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800" decel="100000"/>
                                        <p:tgtEl>
                                          <p:spTgt spid="3">
                                            <p:txEl>
                                              <p:pRg st="6" end="6"/>
                                            </p:txEl>
                                          </p:spTgt>
                                        </p:tgtEl>
                                      </p:cBhvr>
                                    </p:animEffect>
                                    <p:anim calcmode="lin" valueType="num">
                                      <p:cBhvr>
                                        <p:cTn id="53"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600200"/>
          </a:xfrm>
        </p:spPr>
        <p:txBody>
          <a:bodyPr>
            <a:normAutofit/>
          </a:bodyPr>
          <a:lstStyle/>
          <a:p>
            <a:r>
              <a:rPr lang="en-US" sz="4400" dirty="0" smtClean="0">
                <a:effectLst>
                  <a:outerShdw blurRad="38100" dist="38100" dir="2700000" algn="tl">
                    <a:srgbClr val="000000">
                      <a:alpha val="43137"/>
                    </a:srgbClr>
                  </a:outerShdw>
                </a:effectLst>
              </a:rPr>
              <a:t>Whole Lake Study</a:t>
            </a:r>
            <a:br>
              <a:rPr lang="en-US" sz="4400" dirty="0" smtClean="0">
                <a:effectLst>
                  <a:outerShdw blurRad="38100" dist="38100" dir="2700000" algn="tl">
                    <a:srgbClr val="000000">
                      <a:alpha val="43137"/>
                    </a:srgbClr>
                  </a:outerShdw>
                </a:effectLst>
              </a:rPr>
            </a:br>
            <a:r>
              <a:rPr lang="en-US" sz="4400" dirty="0" err="1" smtClean="0">
                <a:effectLst>
                  <a:outerShdw blurRad="38100" dist="38100" dir="2700000" algn="tl">
                    <a:srgbClr val="000000">
                      <a:alpha val="43137"/>
                    </a:srgbClr>
                  </a:outerShdw>
                </a:effectLst>
              </a:rPr>
              <a:t>Owhi</a:t>
            </a:r>
            <a:r>
              <a:rPr lang="en-US" sz="4400" dirty="0" smtClean="0">
                <a:effectLst>
                  <a:outerShdw blurRad="38100" dist="38100" dir="2700000" algn="tl">
                    <a:srgbClr val="000000">
                      <a:alpha val="43137"/>
                    </a:srgbClr>
                  </a:outerShdw>
                </a:effectLst>
              </a:rPr>
              <a:t> Lake</a:t>
            </a:r>
            <a:endParaRPr lang="en-US" sz="4400" dirty="0">
              <a:effectLst>
                <a:outerShdw blurRad="38100" dist="38100" dir="2700000" algn="tl">
                  <a:srgbClr val="000000">
                    <a:alpha val="43137"/>
                  </a:srgbClr>
                </a:outerShdw>
              </a:effectLst>
            </a:endParaRPr>
          </a:p>
        </p:txBody>
      </p:sp>
      <p:pic>
        <p:nvPicPr>
          <p:cNvPr id="4" name="Content Placeholder 3" descr="G:\Owhi Lake Feb 19\Owhi Lake Feb 19 005.jpg"/>
          <p:cNvPicPr>
            <a:picLocks noGrp="1"/>
          </p:cNvPicPr>
          <p:nvPr>
            <p:ph idx="1"/>
          </p:nvPr>
        </p:nvPicPr>
        <p:blipFill>
          <a:blip r:embed="rId2" cstate="print"/>
          <a:stretch>
            <a:fillRect/>
          </a:stretch>
        </p:blipFill>
        <p:spPr bwMode="auto">
          <a:xfrm>
            <a:off x="1828800" y="2438400"/>
            <a:ext cx="5478087" cy="4114800"/>
          </a:xfrm>
          <a:prstGeom prst="rect">
            <a:avLst/>
          </a:prstGeom>
          <a:noFill/>
          <a:ln w="9525">
            <a:noFill/>
            <a:miter lim="800000"/>
            <a:headEnd/>
            <a:tailEnd/>
          </a:ln>
        </p:spPr>
      </p:pic>
      <p:sp>
        <p:nvSpPr>
          <p:cNvPr id="5" name="Rectangle 4"/>
          <p:cNvSpPr/>
          <p:nvPr/>
        </p:nvSpPr>
        <p:spPr>
          <a:xfrm>
            <a:off x="457200" y="2286000"/>
            <a:ext cx="7924800" cy="2492990"/>
          </a:xfrm>
          <a:prstGeom prst="rect">
            <a:avLst/>
          </a:prstGeom>
        </p:spPr>
        <p:txBody>
          <a:bodyPr wrap="square">
            <a:spAutoFit/>
          </a:bodyPr>
          <a:lstStyle/>
          <a:p>
            <a:pPr>
              <a:buClr>
                <a:schemeClr val="tx2"/>
              </a:buClr>
              <a:buFont typeface="Wingdings" pitchFamily="2" charset="2"/>
              <a:buChar char="Ø"/>
            </a:pPr>
            <a:r>
              <a:rPr lang="en-US" sz="3200" dirty="0" smtClean="0"/>
              <a:t> </a:t>
            </a:r>
            <a:r>
              <a:rPr lang="en-US" sz="2800" dirty="0" smtClean="0"/>
              <a:t>Limnology</a:t>
            </a:r>
          </a:p>
          <a:p>
            <a:pPr>
              <a:buClr>
                <a:schemeClr val="tx2"/>
              </a:buClr>
              <a:buFont typeface="Wingdings" pitchFamily="2" charset="2"/>
              <a:buChar char="Ø"/>
            </a:pPr>
            <a:r>
              <a:rPr lang="en-US" sz="2800" dirty="0" smtClean="0"/>
              <a:t> </a:t>
            </a:r>
            <a:r>
              <a:rPr lang="en-US" sz="2800" dirty="0" err="1" smtClean="0"/>
              <a:t>Cyanobacteria</a:t>
            </a:r>
            <a:endParaRPr lang="en-US" sz="3200" dirty="0" smtClean="0"/>
          </a:p>
          <a:p>
            <a:pPr>
              <a:buClr>
                <a:schemeClr val="tx2"/>
              </a:buClr>
              <a:buFont typeface="Wingdings" pitchFamily="2" charset="2"/>
              <a:buChar char="Ø"/>
            </a:pPr>
            <a:r>
              <a:rPr lang="en-US" sz="3200" dirty="0" smtClean="0"/>
              <a:t> </a:t>
            </a:r>
            <a:r>
              <a:rPr lang="en-US" sz="2800" dirty="0" smtClean="0"/>
              <a:t>Creel</a:t>
            </a:r>
            <a:endParaRPr lang="en-US" sz="3200" dirty="0" smtClean="0"/>
          </a:p>
          <a:p>
            <a:pPr>
              <a:buClr>
                <a:schemeClr val="tx2"/>
              </a:buClr>
              <a:buFont typeface="Wingdings" pitchFamily="2" charset="2"/>
              <a:buChar char="Ø"/>
            </a:pPr>
            <a:r>
              <a:rPr lang="en-US" sz="3200" dirty="0" smtClean="0"/>
              <a:t> </a:t>
            </a:r>
            <a:r>
              <a:rPr lang="en-US" sz="2800" dirty="0" smtClean="0"/>
              <a:t>Fish numbers and condition</a:t>
            </a:r>
            <a:endParaRPr lang="en-US" sz="3200" dirty="0" smtClean="0"/>
          </a:p>
          <a:p>
            <a:pPr>
              <a:buClr>
                <a:schemeClr val="tx2"/>
              </a:buClr>
              <a:buFont typeface="Wingdings" pitchFamily="2" charset="2"/>
              <a:buChar char="Ø"/>
            </a:pPr>
            <a:endParaRPr lang="en-US" sz="3200" dirty="0" smtClean="0"/>
          </a:p>
        </p:txBody>
      </p:sp>
    </p:spTree>
    <p:extLst>
      <p:ext uri="{BB962C8B-B14F-4D97-AF65-F5344CB8AC3E}">
        <p14:creationId xmlns:p14="http://schemas.microsoft.com/office/powerpoint/2010/main" xmlns="" val="391716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xit" presetSubtype="0" fill="hold" nodeType="clickEffect">
                                  <p:stCondLst>
                                    <p:cond delay="0"/>
                                  </p:stCondLst>
                                  <p:childTnLst>
                                    <p:anim calcmode="lin" valueType="num">
                                      <p:cBhvr>
                                        <p:cTn id="6" dur="1000"/>
                                        <p:tgtEl>
                                          <p:spTgt spid="4"/>
                                        </p:tgtEl>
                                        <p:attrNameLst>
                                          <p:attrName>ppt_x</p:attrName>
                                        </p:attrNameLst>
                                      </p:cBhvr>
                                      <p:tavLst>
                                        <p:tav tm="0">
                                          <p:val>
                                            <p:strVal val="ppt_x"/>
                                          </p:val>
                                        </p:tav>
                                        <p:tav tm="100000">
                                          <p:val>
                                            <p:strVal val="ppt_x-.2"/>
                                          </p:val>
                                        </p:tav>
                                      </p:tavLst>
                                    </p:anim>
                                    <p:anim calcmode="lin" valueType="num">
                                      <p:cBhvr>
                                        <p:cTn id="7" dur="1000"/>
                                        <p:tgtEl>
                                          <p:spTgt spid="4"/>
                                        </p:tgtEl>
                                        <p:attrNameLst>
                                          <p:attrName>ppt_y</p:attrName>
                                        </p:attrNameLst>
                                      </p:cBhvr>
                                      <p:tavLst>
                                        <p:tav tm="0">
                                          <p:val>
                                            <p:strVal val="ppt_y"/>
                                          </p:val>
                                        </p:tav>
                                        <p:tav tm="100000">
                                          <p:val>
                                            <p:strVal val="ppt_y"/>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2000"/>
                                        <p:tgtEl>
                                          <p:spTgt spid="5">
                                            <p:txEl>
                                              <p:pRg st="1" end="1"/>
                                            </p:txEl>
                                          </p:spTgt>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000"/>
                                        <p:tgtEl>
                                          <p:spTgt spid="5">
                                            <p:txEl>
                                              <p:pRg st="2" end="2"/>
                                            </p:txEl>
                                          </p:spTgt>
                                        </p:tgtEl>
                                      </p:cBhvr>
                                    </p:animEffect>
                                  </p:childTnLst>
                                </p:cTn>
                              </p:par>
                            </p:childTnLst>
                          </p:cTn>
                        </p:par>
                        <p:par>
                          <p:cTn id="23" fill="hold">
                            <p:stCondLst>
                              <p:cond delay="6000"/>
                            </p:stCondLst>
                            <p:childTnLst>
                              <p:par>
                                <p:cTn id="24" presetID="10" presetClass="entr" presetSubtype="0" fill="hold"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Major Lakes</a:t>
            </a:r>
            <a:r>
              <a:rPr lang="en-US" dirty="0" smtClean="0"/>
              <a:t/>
            </a:r>
            <a:br>
              <a:rPr lang="en-US" dirty="0" smtClean="0"/>
            </a:br>
            <a:r>
              <a:rPr lang="en-US" sz="2400" b="1" dirty="0" smtClean="0"/>
              <a:t>Twin, </a:t>
            </a:r>
            <a:r>
              <a:rPr lang="en-US" sz="2400" b="1" dirty="0" err="1" smtClean="0"/>
              <a:t>Owhi</a:t>
            </a:r>
            <a:r>
              <a:rPr lang="en-US" sz="2400" b="1" dirty="0" smtClean="0"/>
              <a:t>, Buffalo, Omak</a:t>
            </a:r>
            <a:endParaRPr lang="en-US" b="1" dirty="0"/>
          </a:p>
        </p:txBody>
      </p:sp>
      <p:sp>
        <p:nvSpPr>
          <p:cNvPr id="3" name="Content Placeholder 2"/>
          <p:cNvSpPr>
            <a:spLocks noGrp="1"/>
          </p:cNvSpPr>
          <p:nvPr>
            <p:ph idx="1"/>
          </p:nvPr>
        </p:nvSpPr>
        <p:spPr>
          <a:xfrm>
            <a:off x="457200" y="2057400"/>
            <a:ext cx="8229600" cy="4267200"/>
          </a:xfrm>
        </p:spPr>
        <p:txBody>
          <a:bodyPr>
            <a:normAutofit/>
          </a:bodyPr>
          <a:lstStyle/>
          <a:p>
            <a:pPr>
              <a:buClr>
                <a:schemeClr val="tx2"/>
              </a:buClr>
              <a:buNone/>
            </a:pPr>
            <a:r>
              <a:rPr lang="en-US" b="1" dirty="0" smtClean="0"/>
              <a:t>Goals</a:t>
            </a:r>
          </a:p>
          <a:p>
            <a:pPr marL="514350" indent="-514350">
              <a:buClr>
                <a:schemeClr val="tx2"/>
              </a:buClr>
              <a:buFont typeface="+mj-lt"/>
              <a:buAutoNum type="arabicPeriod"/>
            </a:pPr>
            <a:r>
              <a:rPr lang="en-US" sz="2400" dirty="0" smtClean="0"/>
              <a:t>Fish numbers, growth and condition</a:t>
            </a:r>
          </a:p>
          <a:p>
            <a:pPr marL="514350" indent="-514350">
              <a:buClr>
                <a:schemeClr val="tx2"/>
              </a:buClr>
              <a:buFont typeface="+mj-lt"/>
              <a:buAutoNum type="arabicPeriod"/>
            </a:pPr>
            <a:r>
              <a:rPr lang="en-US" sz="2400" dirty="0" smtClean="0"/>
              <a:t>Appropriateness of present stocking strategy</a:t>
            </a:r>
          </a:p>
          <a:p>
            <a:pPr marL="514350" indent="-514350">
              <a:buClr>
                <a:schemeClr val="tx2"/>
              </a:buClr>
              <a:buFont typeface="+mj-lt"/>
              <a:buAutoNum type="arabicPeriod"/>
            </a:pPr>
            <a:r>
              <a:rPr lang="en-US" sz="2400" dirty="0" smtClean="0"/>
              <a:t>Potential for major problem (e.g. algae bloom)</a:t>
            </a:r>
          </a:p>
          <a:p>
            <a:pPr marL="514350" indent="-514350">
              <a:buClr>
                <a:schemeClr val="tx2"/>
              </a:buClr>
              <a:buNone/>
            </a:pPr>
            <a:r>
              <a:rPr lang="en-US" b="1" dirty="0" smtClean="0"/>
              <a:t>Tools</a:t>
            </a:r>
          </a:p>
          <a:p>
            <a:pPr marL="457200" indent="-457200">
              <a:buClr>
                <a:schemeClr val="tx2"/>
              </a:buClr>
              <a:buFont typeface="+mj-lt"/>
              <a:buAutoNum type="arabicPeriod"/>
            </a:pPr>
            <a:r>
              <a:rPr lang="en-US" sz="2400" dirty="0" smtClean="0"/>
              <a:t>Monthly gill net survey</a:t>
            </a:r>
          </a:p>
          <a:p>
            <a:pPr marL="457200" indent="-457200">
              <a:buClr>
                <a:schemeClr val="tx2"/>
              </a:buClr>
              <a:buFont typeface="+mj-lt"/>
              <a:buAutoNum type="arabicPeriod"/>
            </a:pPr>
            <a:r>
              <a:rPr lang="en-US" sz="2400" dirty="0" smtClean="0"/>
              <a:t>Monthly </a:t>
            </a:r>
            <a:r>
              <a:rPr lang="en-US" sz="2400" dirty="0" err="1" smtClean="0"/>
              <a:t>hydroacoustic</a:t>
            </a:r>
            <a:r>
              <a:rPr lang="en-US" sz="2400" dirty="0" smtClean="0"/>
              <a:t> survey</a:t>
            </a:r>
          </a:p>
          <a:p>
            <a:pPr marL="457200" indent="-457200">
              <a:buClr>
                <a:schemeClr val="tx2"/>
              </a:buClr>
              <a:buFont typeface="+mj-lt"/>
              <a:buAutoNum type="arabicPeriod"/>
            </a:pPr>
            <a:r>
              <a:rPr lang="en-US" sz="2400" dirty="0" smtClean="0"/>
              <a:t>Creel surveys</a:t>
            </a:r>
            <a:endParaRPr lang="en-US" dirty="0"/>
          </a:p>
        </p:txBody>
      </p:sp>
    </p:spTree>
    <p:extLst>
      <p:ext uri="{BB962C8B-B14F-4D97-AF65-F5344CB8AC3E}">
        <p14:creationId xmlns:p14="http://schemas.microsoft.com/office/powerpoint/2010/main" xmlns="" val="156426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1000"/>
                            </p:stCondLst>
                            <p:childTnLst>
                              <p:par>
                                <p:cTn id="8" presetID="29"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calcmode="lin" valueType="num">
                                      <p:cBhvr>
                                        <p:cTn id="10"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1"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
                                            <p:txEl>
                                              <p:pRg st="1" end="1"/>
                                            </p:txEl>
                                          </p:spTgt>
                                        </p:tgtEl>
                                      </p:cBhvr>
                                    </p:animEffect>
                                  </p:childTnLst>
                                </p:cTn>
                              </p:par>
                            </p:childTnLst>
                          </p:cTn>
                        </p:par>
                        <p:par>
                          <p:cTn id="13" fill="hold">
                            <p:stCondLst>
                              <p:cond delay="2000"/>
                            </p:stCondLst>
                            <p:childTnLst>
                              <p:par>
                                <p:cTn id="14" presetID="29"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8" dur="1000"/>
                                        <p:tgtEl>
                                          <p:spTgt spid="3">
                                            <p:txEl>
                                              <p:pRg st="2" end="2"/>
                                            </p:txEl>
                                          </p:spTgt>
                                        </p:tgtEl>
                                      </p:cBhvr>
                                    </p:animEffect>
                                  </p:childTnLst>
                                </p:cTn>
                              </p:par>
                            </p:childTnLst>
                          </p:cTn>
                        </p:par>
                        <p:par>
                          <p:cTn id="19" fill="hold">
                            <p:stCondLst>
                              <p:cond delay="3000"/>
                            </p:stCondLst>
                            <p:childTnLst>
                              <p:par>
                                <p:cTn id="20" presetID="29" presetClass="entr" presetSubtype="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
                                            <p:txEl>
                                              <p:pRg st="3" end="3"/>
                                            </p:txEl>
                                          </p:spTgt>
                                        </p:tgtEl>
                                      </p:cBhvr>
                                    </p:animEffect>
                                  </p:childTnLst>
                                </p:cTn>
                              </p:par>
                            </p:childTnLst>
                          </p:cTn>
                        </p:par>
                        <p:par>
                          <p:cTn id="25" fill="hold">
                            <p:stCondLst>
                              <p:cond delay="4000"/>
                            </p:stCondLst>
                            <p:childTnLst>
                              <p:par>
                                <p:cTn id="26" presetID="1" presetClass="entr" presetSubtype="0" fill="hold" nodeType="afterEffect">
                                  <p:stCondLst>
                                    <p:cond delay="200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par>
                          <p:cTn id="28" fill="hold">
                            <p:stCondLst>
                              <p:cond delay="6000"/>
                            </p:stCondLst>
                            <p:childTnLst>
                              <p:par>
                                <p:cTn id="29" presetID="29"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3">
                                            <p:txEl>
                                              <p:pRg st="5" end="5"/>
                                            </p:txEl>
                                          </p:spTgt>
                                        </p:tgtEl>
                                      </p:cBhvr>
                                    </p:animEffect>
                                  </p:childTnLst>
                                </p:cTn>
                              </p:par>
                            </p:childTnLst>
                          </p:cTn>
                        </p:par>
                        <p:par>
                          <p:cTn id="34" fill="hold">
                            <p:stCondLst>
                              <p:cond delay="7000"/>
                            </p:stCondLst>
                            <p:childTnLst>
                              <p:par>
                                <p:cTn id="35" presetID="29" presetClass="entr" presetSubtype="0"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3">
                                            <p:txEl>
                                              <p:pRg st="6" end="6"/>
                                            </p:txEl>
                                          </p:spTgt>
                                        </p:tgtEl>
                                      </p:cBhvr>
                                    </p:animEffect>
                                  </p:childTnLst>
                                </p:cTn>
                              </p:par>
                            </p:childTnLst>
                          </p:cTn>
                        </p:par>
                        <p:par>
                          <p:cTn id="40" fill="hold">
                            <p:stCondLst>
                              <p:cond delay="8000"/>
                            </p:stCondLst>
                            <p:childTnLst>
                              <p:par>
                                <p:cTn id="41" presetID="29" presetClass="entr" presetSubtype="0" fill="hold"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p:cTn id="43" dur="10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45"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Small Lakes</a:t>
            </a:r>
            <a:r>
              <a:rPr lang="en-US" b="1" dirty="0" smtClean="0"/>
              <a:t/>
            </a:r>
            <a:br>
              <a:rPr lang="en-US" b="1" dirty="0" smtClean="0"/>
            </a:br>
            <a:r>
              <a:rPr lang="en-US" sz="2400" b="1" dirty="0" smtClean="0"/>
              <a:t>All small lakes that are stocked</a:t>
            </a:r>
            <a:endParaRPr lang="en-US" b="1" dirty="0"/>
          </a:p>
        </p:txBody>
      </p:sp>
      <p:sp>
        <p:nvSpPr>
          <p:cNvPr id="3" name="Content Placeholder 2"/>
          <p:cNvSpPr>
            <a:spLocks noGrp="1"/>
          </p:cNvSpPr>
          <p:nvPr>
            <p:ph idx="1"/>
          </p:nvPr>
        </p:nvSpPr>
        <p:spPr>
          <a:xfrm>
            <a:off x="457200" y="2209800"/>
            <a:ext cx="8229600" cy="4114800"/>
          </a:xfrm>
        </p:spPr>
        <p:txBody>
          <a:bodyPr/>
          <a:lstStyle/>
          <a:p>
            <a:pPr>
              <a:buNone/>
            </a:pPr>
            <a:r>
              <a:rPr lang="en-US" b="1" dirty="0" smtClean="0"/>
              <a:t>Goals</a:t>
            </a:r>
          </a:p>
          <a:p>
            <a:pPr marL="457200" indent="-457200">
              <a:buClr>
                <a:schemeClr val="tx2"/>
              </a:buClr>
              <a:buFont typeface="+mj-lt"/>
              <a:buAutoNum type="arabicPeriod"/>
            </a:pPr>
            <a:r>
              <a:rPr lang="en-US" sz="2400" dirty="0" smtClean="0"/>
              <a:t>Appropriateness of present stocking strategy</a:t>
            </a:r>
          </a:p>
          <a:p>
            <a:pPr marL="457200" indent="-457200">
              <a:buClr>
                <a:schemeClr val="tx2"/>
              </a:buClr>
              <a:buFont typeface="+mj-lt"/>
              <a:buAutoNum type="arabicPeriod"/>
            </a:pPr>
            <a:r>
              <a:rPr lang="en-US" sz="2400" dirty="0" smtClean="0"/>
              <a:t>Fish growth and condition</a:t>
            </a:r>
          </a:p>
          <a:p>
            <a:pPr marL="457200" indent="-457200">
              <a:buClr>
                <a:schemeClr val="tx2"/>
              </a:buClr>
              <a:buFont typeface="+mj-lt"/>
              <a:buAutoNum type="arabicPeriod"/>
            </a:pPr>
            <a:endParaRPr lang="en-US" sz="2400" b="1" dirty="0" smtClean="0"/>
          </a:p>
          <a:p>
            <a:pPr marL="457200" indent="-457200">
              <a:buClr>
                <a:schemeClr val="tx2"/>
              </a:buClr>
              <a:buNone/>
            </a:pPr>
            <a:r>
              <a:rPr lang="en-US" b="1" dirty="0" smtClean="0"/>
              <a:t>Tools</a:t>
            </a:r>
          </a:p>
          <a:p>
            <a:pPr marL="457200" indent="-457200">
              <a:buClr>
                <a:schemeClr val="tx2"/>
              </a:buClr>
              <a:buFont typeface="+mj-lt"/>
              <a:buAutoNum type="arabicPeriod"/>
            </a:pPr>
            <a:r>
              <a:rPr lang="en-US" sz="2400" dirty="0" smtClean="0"/>
              <a:t>August/September gill net survey</a:t>
            </a:r>
          </a:p>
          <a:p>
            <a:pPr marL="457200" indent="-457200">
              <a:buClr>
                <a:schemeClr val="tx2"/>
              </a:buClr>
              <a:buNone/>
            </a:pPr>
            <a:endParaRPr lang="en-US" sz="2400" b="1" dirty="0" smtClean="0"/>
          </a:p>
          <a:p>
            <a:pPr marL="457200" indent="-457200">
              <a:buClr>
                <a:schemeClr val="tx2"/>
              </a:buClr>
              <a:buNone/>
            </a:pPr>
            <a:r>
              <a:rPr lang="en-US" sz="2400" b="1" dirty="0" smtClean="0"/>
              <a:t>Results</a:t>
            </a:r>
          </a:p>
          <a:p>
            <a:pPr marL="457200" indent="-457200">
              <a:buClr>
                <a:schemeClr val="tx2"/>
              </a:buClr>
              <a:buNone/>
            </a:pPr>
            <a:r>
              <a:rPr lang="en-US" sz="2400" dirty="0" smtClean="0"/>
              <a:t>1.  Substantial modification to stocking strategy</a:t>
            </a:r>
            <a:r>
              <a:rPr lang="en-US" sz="2400" dirty="0" smtClean="0">
                <a:solidFill>
                  <a:schemeClr val="bg2">
                    <a:lumMod val="50000"/>
                  </a:schemeClr>
                </a:solidFill>
              </a:rPr>
              <a:t>.</a:t>
            </a:r>
            <a:endParaRPr lang="en-US" dirty="0">
              <a:solidFill>
                <a:schemeClr val="bg2">
                  <a:lumMod val="50000"/>
                </a:schemeClr>
              </a:solidFill>
            </a:endParaRPr>
          </a:p>
        </p:txBody>
      </p:sp>
    </p:spTree>
    <p:extLst>
      <p:ext uri="{BB962C8B-B14F-4D97-AF65-F5344CB8AC3E}">
        <p14:creationId xmlns:p14="http://schemas.microsoft.com/office/powerpoint/2010/main" xmlns="" val="139574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2"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Scale>
                                      <p:cBhvr>
                                        <p:cTn id="16"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xEl>
                                              <p:pRg st="1" end="1"/>
                                            </p:txEl>
                                          </p:spTgt>
                                        </p:tgtEl>
                                        <p:attrNameLst>
                                          <p:attrName>ppt_x</p:attrName>
                                          <p:attrName>ppt_y</p:attrName>
                                        </p:attrNameLst>
                                      </p:cBhvr>
                                    </p:animMotion>
                                    <p:animEffect transition="in" filter="fade">
                                      <p:cBhvr>
                                        <p:cTn id="18" dur="1000"/>
                                        <p:tgtEl>
                                          <p:spTgt spid="3">
                                            <p:txEl>
                                              <p:pRg st="1" end="1"/>
                                            </p:txEl>
                                          </p:spTgt>
                                        </p:tgtEl>
                                      </p:cBhvr>
                                    </p:animEffect>
                                  </p:childTnLst>
                                </p:cTn>
                              </p:par>
                            </p:childTnLst>
                          </p:cTn>
                        </p:par>
                        <p:par>
                          <p:cTn id="19" fill="hold">
                            <p:stCondLst>
                              <p:cond delay="2000"/>
                            </p:stCondLst>
                            <p:childTnLst>
                              <p:par>
                                <p:cTn id="20" presetID="52" presetClass="entr" presetSubtype="0"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Scale>
                                      <p:cBhvr>
                                        <p:cTn id="22"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
                                            <p:txEl>
                                              <p:pRg st="2" end="2"/>
                                            </p:txEl>
                                          </p:spTgt>
                                        </p:tgtEl>
                                        <p:attrNameLst>
                                          <p:attrName>ppt_x</p:attrName>
                                          <p:attrName>ppt_y</p:attrName>
                                        </p:attrNameLst>
                                      </p:cBhvr>
                                    </p:animMotion>
                                    <p:animEffect transition="in" filter="fade">
                                      <p:cBhvr>
                                        <p:cTn id="24" dur="1000"/>
                                        <p:tgtEl>
                                          <p:spTgt spid="3">
                                            <p:txEl>
                                              <p:pRg st="2" end="2"/>
                                            </p:txEl>
                                          </p:spTgt>
                                        </p:tgtEl>
                                      </p:cBhvr>
                                    </p:animEffect>
                                  </p:childTnLst>
                                </p:cTn>
                              </p:par>
                            </p:childTnLst>
                          </p:cTn>
                        </p:par>
                        <p:par>
                          <p:cTn id="25" fill="hold">
                            <p:stCondLst>
                              <p:cond delay="3000"/>
                            </p:stCondLst>
                            <p:childTnLst>
                              <p:par>
                                <p:cTn id="26" presetID="30" presetClass="entr" presetSubtype="0" fill="hold" nodeType="afterEffect">
                                  <p:stCondLst>
                                    <p:cond delay="100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800" decel="100000"/>
                                        <p:tgtEl>
                                          <p:spTgt spid="3">
                                            <p:txEl>
                                              <p:pRg st="4" end="4"/>
                                            </p:txEl>
                                          </p:spTgt>
                                        </p:tgtEl>
                                      </p:cBhvr>
                                    </p:animEffect>
                                    <p:anim calcmode="lin" valueType="num">
                                      <p:cBhvr>
                                        <p:cTn id="29"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30"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31"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par>
                          <p:cTn id="34" fill="hold">
                            <p:stCondLst>
                              <p:cond delay="5000"/>
                            </p:stCondLst>
                            <p:childTnLst>
                              <p:par>
                                <p:cTn id="35" presetID="5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Scale>
                                      <p:cBhvr>
                                        <p:cTn id="37"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
                                            <p:txEl>
                                              <p:pRg st="5" end="5"/>
                                            </p:txEl>
                                          </p:spTgt>
                                        </p:tgtEl>
                                        <p:attrNameLst>
                                          <p:attrName>ppt_x</p:attrName>
                                          <p:attrName>ppt_y</p:attrName>
                                        </p:attrNameLst>
                                      </p:cBhvr>
                                    </p:animMotion>
                                    <p:animEffect transition="in" filter="fade">
                                      <p:cBhvr>
                                        <p:cTn id="39" dur="1000"/>
                                        <p:tgtEl>
                                          <p:spTgt spid="3">
                                            <p:txEl>
                                              <p:pRg st="5" end="5"/>
                                            </p:txEl>
                                          </p:spTgt>
                                        </p:tgtEl>
                                      </p:cBhvr>
                                    </p:animEffect>
                                  </p:childTnLst>
                                </p:cTn>
                              </p:par>
                            </p:childTnLst>
                          </p:cTn>
                        </p:par>
                        <p:par>
                          <p:cTn id="40" fill="hold">
                            <p:stCondLst>
                              <p:cond delay="6000"/>
                            </p:stCondLst>
                            <p:childTnLst>
                              <p:par>
                                <p:cTn id="41" presetID="52" presetClass="entr" presetSubtype="0" fill="hold"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Scale>
                                      <p:cBhvr>
                                        <p:cTn id="43" dur="10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3">
                                            <p:txEl>
                                              <p:pRg st="7" end="7"/>
                                            </p:txEl>
                                          </p:spTgt>
                                        </p:tgtEl>
                                        <p:attrNameLst>
                                          <p:attrName>ppt_x</p:attrName>
                                          <p:attrName>ppt_y</p:attrName>
                                        </p:attrNameLst>
                                      </p:cBhvr>
                                    </p:animMotion>
                                    <p:animEffect transition="in" filter="fade">
                                      <p:cBhvr>
                                        <p:cTn id="45" dur="1000"/>
                                        <p:tgtEl>
                                          <p:spTgt spid="3">
                                            <p:txEl>
                                              <p:pRg st="7" end="7"/>
                                            </p:txEl>
                                          </p:spTgt>
                                        </p:tgtEl>
                                      </p:cBhvr>
                                    </p:animEffect>
                                  </p:childTnLst>
                                </p:cTn>
                              </p:par>
                            </p:childTnLst>
                          </p:cTn>
                        </p:par>
                        <p:par>
                          <p:cTn id="46" fill="hold">
                            <p:stCondLst>
                              <p:cond delay="7000"/>
                            </p:stCondLst>
                            <p:childTnLst>
                              <p:par>
                                <p:cTn id="47" presetID="52" presetClass="entr" presetSubtype="0" fill="hold"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Scale>
                                      <p:cBhvr>
                                        <p:cTn id="49" dur="1000" decel="50000" fill="hold">
                                          <p:stCondLst>
                                            <p:cond delay="0"/>
                                          </p:stCondLst>
                                        </p:cTn>
                                        <p:tgtEl>
                                          <p:spTgt spid="3">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3">
                                            <p:txEl>
                                              <p:pRg st="8" end="8"/>
                                            </p:txEl>
                                          </p:spTgt>
                                        </p:tgtEl>
                                        <p:attrNameLst>
                                          <p:attrName>ppt_x</p:attrName>
                                          <p:attrName>ppt_y</p:attrName>
                                        </p:attrNameLst>
                                      </p:cBhvr>
                                    </p:animMotion>
                                    <p:animEffect transition="in" filter="fade">
                                      <p:cBhvr>
                                        <p:cTn id="51"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effectLst>
                  <a:outerShdw blurRad="38100" dist="38100" dir="2700000" algn="tl">
                    <a:srgbClr val="000000">
                      <a:alpha val="43137"/>
                    </a:srgbClr>
                  </a:outerShdw>
                </a:effectLst>
              </a:rPr>
              <a:t>Streams</a:t>
            </a:r>
            <a:endParaRPr lang="en-US" sz="4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286000"/>
            <a:ext cx="8229600" cy="4038600"/>
          </a:xfrm>
        </p:spPr>
        <p:txBody>
          <a:bodyPr>
            <a:normAutofit lnSpcReduction="10000"/>
          </a:bodyPr>
          <a:lstStyle/>
          <a:p>
            <a:pPr>
              <a:buNone/>
            </a:pPr>
            <a:r>
              <a:rPr lang="en-US" b="1" dirty="0" smtClean="0"/>
              <a:t>Goals</a:t>
            </a:r>
          </a:p>
          <a:p>
            <a:pPr marL="0" indent="0">
              <a:buNone/>
            </a:pPr>
            <a:r>
              <a:rPr lang="en-US" sz="2400" dirty="0" smtClean="0"/>
              <a:t>Appropriateness of present stocking strategy</a:t>
            </a:r>
          </a:p>
          <a:p>
            <a:pPr>
              <a:buNone/>
            </a:pPr>
            <a:endParaRPr lang="en-US" b="1" dirty="0" smtClean="0"/>
          </a:p>
          <a:p>
            <a:pPr>
              <a:buNone/>
            </a:pPr>
            <a:r>
              <a:rPr lang="en-US" b="1" dirty="0" smtClean="0"/>
              <a:t>Tools</a:t>
            </a:r>
          </a:p>
          <a:p>
            <a:pPr marL="0" indent="0">
              <a:buNone/>
            </a:pPr>
            <a:r>
              <a:rPr lang="en-US" sz="2400" dirty="0" smtClean="0"/>
              <a:t>Pre and post stocking electro-fishing surveys</a:t>
            </a:r>
          </a:p>
          <a:p>
            <a:pPr marL="0" indent="0">
              <a:buNone/>
            </a:pPr>
            <a:endParaRPr lang="en-US" sz="2400" b="1" dirty="0" smtClean="0"/>
          </a:p>
          <a:p>
            <a:pPr marL="0" indent="0">
              <a:buNone/>
            </a:pPr>
            <a:r>
              <a:rPr lang="en-US" sz="2400" b="1" dirty="0" smtClean="0"/>
              <a:t>Results</a:t>
            </a:r>
          </a:p>
          <a:p>
            <a:pPr marL="0" indent="0">
              <a:buNone/>
            </a:pPr>
            <a:r>
              <a:rPr lang="en-US" sz="2400" dirty="0" smtClean="0"/>
              <a:t>No fall stocking</a:t>
            </a:r>
          </a:p>
          <a:p>
            <a:pPr marL="0" indent="0">
              <a:buNone/>
            </a:pPr>
            <a:r>
              <a:rPr lang="en-US" sz="2400" dirty="0" smtClean="0"/>
              <a:t>Multiple small plants instead of one large one</a:t>
            </a:r>
            <a:endParaRPr lang="en-US" dirty="0"/>
          </a:p>
        </p:txBody>
      </p:sp>
    </p:spTree>
    <p:extLst>
      <p:ext uri="{BB962C8B-B14F-4D97-AF65-F5344CB8AC3E}">
        <p14:creationId xmlns:p14="http://schemas.microsoft.com/office/powerpoint/2010/main" xmlns="" val="3458646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effectLst>
                  <a:outerShdw blurRad="38100" dist="38100" dir="2700000" algn="tl">
                    <a:srgbClr val="000000">
                      <a:alpha val="43137"/>
                    </a:srgbClr>
                  </a:outerShdw>
                </a:effectLst>
              </a:rPr>
              <a:t>Project Evaluation</a:t>
            </a:r>
            <a:endParaRPr lang="en-US" sz="4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057400"/>
            <a:ext cx="8229600" cy="4267200"/>
          </a:xfrm>
        </p:spPr>
        <p:txBody>
          <a:bodyPr>
            <a:normAutofit/>
          </a:bodyPr>
          <a:lstStyle/>
          <a:p>
            <a:pPr>
              <a:buNone/>
            </a:pPr>
            <a:r>
              <a:rPr lang="en-US" b="1" dirty="0" smtClean="0"/>
              <a:t>Goals</a:t>
            </a:r>
          </a:p>
          <a:p>
            <a:pPr marL="0" indent="0">
              <a:buNone/>
            </a:pPr>
            <a:r>
              <a:rPr lang="en-US" sz="2400" dirty="0" smtClean="0"/>
              <a:t>Evaluate effectiveness of specific project </a:t>
            </a:r>
          </a:p>
          <a:p>
            <a:pPr marL="0" indent="0">
              <a:buNone/>
            </a:pPr>
            <a:r>
              <a:rPr lang="en-US" sz="2400" dirty="0" smtClean="0"/>
              <a:t>(e.g. Twin Lakes oxygenation).</a:t>
            </a:r>
          </a:p>
          <a:p>
            <a:pPr marL="0" indent="0">
              <a:buNone/>
            </a:pPr>
            <a:r>
              <a:rPr lang="en-US" b="1" dirty="0" smtClean="0"/>
              <a:t>Tools</a:t>
            </a:r>
          </a:p>
          <a:p>
            <a:pPr marL="457200" indent="-457200">
              <a:buClr>
                <a:schemeClr val="tx2"/>
              </a:buClr>
              <a:buFont typeface="+mj-lt"/>
              <a:buAutoNum type="arabicPeriod"/>
            </a:pPr>
            <a:r>
              <a:rPr lang="en-US" sz="2400" dirty="0" smtClean="0"/>
              <a:t>Gill net surveys</a:t>
            </a:r>
          </a:p>
          <a:p>
            <a:pPr marL="457200" indent="-457200">
              <a:buClr>
                <a:schemeClr val="tx2"/>
              </a:buClr>
              <a:buFont typeface="+mj-lt"/>
              <a:buAutoNum type="arabicPeriod"/>
            </a:pPr>
            <a:r>
              <a:rPr lang="en-US" sz="2400" dirty="0" err="1" smtClean="0"/>
              <a:t>Hydroacoustic</a:t>
            </a:r>
            <a:r>
              <a:rPr lang="en-US" sz="2400" dirty="0" smtClean="0"/>
              <a:t> surveys</a:t>
            </a:r>
          </a:p>
          <a:p>
            <a:pPr marL="457200" indent="-457200">
              <a:buClr>
                <a:schemeClr val="tx2"/>
              </a:buClr>
              <a:buFont typeface="+mj-lt"/>
              <a:buAutoNum type="arabicPeriod"/>
            </a:pPr>
            <a:r>
              <a:rPr lang="en-US" sz="2400" dirty="0" smtClean="0"/>
              <a:t>Creel surveys</a:t>
            </a:r>
          </a:p>
          <a:p>
            <a:pPr marL="457200" indent="-457200">
              <a:buClr>
                <a:schemeClr val="tx2"/>
              </a:buClr>
              <a:buFont typeface="+mj-lt"/>
              <a:buAutoNum type="arabicPeriod"/>
            </a:pPr>
            <a:r>
              <a:rPr lang="en-US" sz="2400" dirty="0" smtClean="0"/>
              <a:t>Measurement of physical parameters</a:t>
            </a:r>
            <a:endParaRPr lang="en-US" sz="2400" dirty="0"/>
          </a:p>
        </p:txBody>
      </p:sp>
    </p:spTree>
    <p:extLst>
      <p:ext uri="{BB962C8B-B14F-4D97-AF65-F5344CB8AC3E}">
        <p14:creationId xmlns:p14="http://schemas.microsoft.com/office/powerpoint/2010/main" xmlns="" val="387624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2"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Scale>
                                      <p:cBhvr>
                                        <p:cTn id="16"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xEl>
                                              <p:pRg st="1" end="1"/>
                                            </p:txEl>
                                          </p:spTgt>
                                        </p:tgtEl>
                                        <p:attrNameLst>
                                          <p:attrName>ppt_x</p:attrName>
                                          <p:attrName>ppt_y</p:attrName>
                                        </p:attrNameLst>
                                      </p:cBhvr>
                                    </p:animMotion>
                                    <p:animEffect transition="in" filter="fade">
                                      <p:cBhvr>
                                        <p:cTn id="18" dur="1000"/>
                                        <p:tgtEl>
                                          <p:spTgt spid="3">
                                            <p:txEl>
                                              <p:pRg st="1" end="1"/>
                                            </p:txEl>
                                          </p:spTgt>
                                        </p:tgtEl>
                                      </p:cBhvr>
                                    </p:animEffect>
                                  </p:childTnLst>
                                </p:cTn>
                              </p:par>
                              <p:par>
                                <p:cTn id="19" presetID="52"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Scale>
                                      <p:cBhvr>
                                        <p:cTn id="21"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2" end="2"/>
                                            </p:txEl>
                                          </p:spTgt>
                                        </p:tgtEl>
                                        <p:attrNameLst>
                                          <p:attrName>ppt_x</p:attrName>
                                          <p:attrName>ppt_y</p:attrName>
                                        </p:attrNameLst>
                                      </p:cBhvr>
                                    </p:animMotion>
                                    <p:animEffect transition="in" filter="fade">
                                      <p:cBhvr>
                                        <p:cTn id="23" dur="1000"/>
                                        <p:tgtEl>
                                          <p:spTgt spid="3">
                                            <p:txEl>
                                              <p:pRg st="2" end="2"/>
                                            </p:txEl>
                                          </p:spTgt>
                                        </p:tgtEl>
                                      </p:cBhvr>
                                    </p:animEffect>
                                  </p:childTnLst>
                                </p:cTn>
                              </p:par>
                            </p:childTnLst>
                          </p:cTn>
                        </p:par>
                        <p:par>
                          <p:cTn id="24" fill="hold">
                            <p:stCondLst>
                              <p:cond delay="2000"/>
                            </p:stCondLst>
                            <p:childTnLst>
                              <p:par>
                                <p:cTn id="25" presetID="30" presetClass="entr" presetSubtype="0" fill="hold" nodeType="afterEffect">
                                  <p:stCondLst>
                                    <p:cond delay="100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800" decel="100000"/>
                                        <p:tgtEl>
                                          <p:spTgt spid="3">
                                            <p:txEl>
                                              <p:pRg st="3" end="3"/>
                                            </p:txEl>
                                          </p:spTgt>
                                        </p:tgtEl>
                                      </p:cBhvr>
                                    </p:animEffect>
                                    <p:anim calcmode="lin" valueType="num">
                                      <p:cBhvr>
                                        <p:cTn id="28"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par>
                          <p:cTn id="33" fill="hold">
                            <p:stCondLst>
                              <p:cond delay="4000"/>
                            </p:stCondLst>
                            <p:childTnLst>
                              <p:par>
                                <p:cTn id="34" presetID="52" presetClass="entr" presetSubtype="0"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Scale>
                                      <p:cBhvr>
                                        <p:cTn id="36"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3">
                                            <p:txEl>
                                              <p:pRg st="4" end="4"/>
                                            </p:txEl>
                                          </p:spTgt>
                                        </p:tgtEl>
                                        <p:attrNameLst>
                                          <p:attrName>ppt_x</p:attrName>
                                          <p:attrName>ppt_y</p:attrName>
                                        </p:attrNameLst>
                                      </p:cBhvr>
                                    </p:animMotion>
                                    <p:animEffect transition="in" filter="fade">
                                      <p:cBhvr>
                                        <p:cTn id="38" dur="1000"/>
                                        <p:tgtEl>
                                          <p:spTgt spid="3">
                                            <p:txEl>
                                              <p:pRg st="4" end="4"/>
                                            </p:txEl>
                                          </p:spTgt>
                                        </p:tgtEl>
                                      </p:cBhvr>
                                    </p:animEffect>
                                  </p:childTnLst>
                                </p:cTn>
                              </p:par>
                            </p:childTnLst>
                          </p:cTn>
                        </p:par>
                        <p:par>
                          <p:cTn id="39" fill="hold">
                            <p:stCondLst>
                              <p:cond delay="5000"/>
                            </p:stCondLst>
                            <p:childTnLst>
                              <p:par>
                                <p:cTn id="40" presetID="52" presetClass="entr" presetSubtype="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Scale>
                                      <p:cBhvr>
                                        <p:cTn id="42"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
                                            <p:txEl>
                                              <p:pRg st="5" end="5"/>
                                            </p:txEl>
                                          </p:spTgt>
                                        </p:tgtEl>
                                        <p:attrNameLst>
                                          <p:attrName>ppt_x</p:attrName>
                                          <p:attrName>ppt_y</p:attrName>
                                        </p:attrNameLst>
                                      </p:cBhvr>
                                    </p:animMotion>
                                    <p:animEffect transition="in" filter="fade">
                                      <p:cBhvr>
                                        <p:cTn id="44" dur="1000"/>
                                        <p:tgtEl>
                                          <p:spTgt spid="3">
                                            <p:txEl>
                                              <p:pRg st="5" end="5"/>
                                            </p:txEl>
                                          </p:spTgt>
                                        </p:tgtEl>
                                      </p:cBhvr>
                                    </p:animEffect>
                                  </p:childTnLst>
                                </p:cTn>
                              </p:par>
                            </p:childTnLst>
                          </p:cTn>
                        </p:par>
                        <p:par>
                          <p:cTn id="45" fill="hold">
                            <p:stCondLst>
                              <p:cond delay="6000"/>
                            </p:stCondLst>
                            <p:childTnLst>
                              <p:par>
                                <p:cTn id="46" presetID="52" presetClass="entr" presetSubtype="0" fill="hold"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Scale>
                                      <p:cBhvr>
                                        <p:cTn id="48"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3">
                                            <p:txEl>
                                              <p:pRg st="6" end="6"/>
                                            </p:txEl>
                                          </p:spTgt>
                                        </p:tgtEl>
                                        <p:attrNameLst>
                                          <p:attrName>ppt_x</p:attrName>
                                          <p:attrName>ppt_y</p:attrName>
                                        </p:attrNameLst>
                                      </p:cBhvr>
                                    </p:animMotion>
                                    <p:animEffect transition="in" filter="fade">
                                      <p:cBhvr>
                                        <p:cTn id="50" dur="1000"/>
                                        <p:tgtEl>
                                          <p:spTgt spid="3">
                                            <p:txEl>
                                              <p:pRg st="6" end="6"/>
                                            </p:txEl>
                                          </p:spTgt>
                                        </p:tgtEl>
                                      </p:cBhvr>
                                    </p:animEffect>
                                  </p:childTnLst>
                                </p:cTn>
                              </p:par>
                            </p:childTnLst>
                          </p:cTn>
                        </p:par>
                        <p:par>
                          <p:cTn id="51" fill="hold">
                            <p:stCondLst>
                              <p:cond delay="7000"/>
                            </p:stCondLst>
                            <p:childTnLst>
                              <p:par>
                                <p:cTn id="52" presetID="52" presetClass="entr" presetSubtype="0" fill="hold"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Scale>
                                      <p:cBhvr>
                                        <p:cTn id="54" dur="10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3">
                                            <p:txEl>
                                              <p:pRg st="7" end="7"/>
                                            </p:txEl>
                                          </p:spTgt>
                                        </p:tgtEl>
                                        <p:attrNameLst>
                                          <p:attrName>ppt_x</p:attrName>
                                          <p:attrName>ppt_y</p:attrName>
                                        </p:attrNameLst>
                                      </p:cBhvr>
                                    </p:animMotion>
                                    <p:animEffect transition="in" filter="fade">
                                      <p:cBhvr>
                                        <p:cTn id="5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lstStyle/>
          <a:p>
            <a:pPr algn="ctr"/>
            <a:r>
              <a:rPr lang="en-US" b="1" dirty="0" smtClean="0">
                <a:effectLst>
                  <a:outerShdw blurRad="38100" dist="38100" dir="2700000" algn="tl">
                    <a:srgbClr val="000000">
                      <a:alpha val="43137"/>
                    </a:srgbClr>
                  </a:outerShdw>
                </a:effectLst>
              </a:rPr>
              <a:t>Rufus Woods Creel</a:t>
            </a:r>
            <a:r>
              <a:rPr lang="en-US" sz="4400" b="1" dirty="0" smtClean="0">
                <a:effectLst>
                  <a:outerShdw blurRad="38100" dist="38100" dir="2700000" algn="tl">
                    <a:srgbClr val="000000">
                      <a:alpha val="43137"/>
                    </a:srgbClr>
                  </a:outerShdw>
                </a:effectLst>
              </a:rPr>
              <a:t> Project</a:t>
            </a:r>
            <a:endParaRPr lang="en-US" b="1" dirty="0">
              <a:effectLst>
                <a:outerShdw blurRad="38100" dist="38100" dir="2700000" algn="tl">
                  <a:srgbClr val="000000">
                    <a:alpha val="43137"/>
                  </a:srgbClr>
                </a:outerShdw>
              </a:effectLst>
            </a:endParaRPr>
          </a:p>
        </p:txBody>
      </p:sp>
      <p:pic>
        <p:nvPicPr>
          <p:cNvPr id="4" name="Content Placeholder 3" descr="big fish.JPG"/>
          <p:cNvPicPr>
            <a:picLocks noGrp="1"/>
          </p:cNvPicPr>
          <p:nvPr>
            <p:ph idx="1"/>
          </p:nvPr>
        </p:nvPicPr>
        <p:blipFill>
          <a:blip r:embed="rId2" cstate="print"/>
          <a:stretch>
            <a:fillRect/>
          </a:stretch>
        </p:blipFill>
        <p:spPr>
          <a:xfrm>
            <a:off x="1219200" y="1905000"/>
            <a:ext cx="6781800" cy="4953000"/>
          </a:xfrm>
          <a:prstGeom prst="rect">
            <a:avLst/>
          </a:prstGeom>
        </p:spPr>
      </p:pic>
    </p:spTree>
    <p:extLst>
      <p:ext uri="{BB962C8B-B14F-4D97-AF65-F5344CB8AC3E}">
        <p14:creationId xmlns:p14="http://schemas.microsoft.com/office/powerpoint/2010/main" xmlns="" val="14295816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152400"/>
            <a:ext cx="7772400" cy="1676400"/>
          </a:xfrm>
        </p:spPr>
        <p:txBody>
          <a:bodyPr>
            <a:noAutofit/>
          </a:bodyPr>
          <a:lstStyle/>
          <a:p>
            <a:pPr algn="ctr"/>
            <a:r>
              <a:rPr lang="en-US" sz="4400" b="1" dirty="0" smtClean="0">
                <a:solidFill>
                  <a:schemeClr val="bg2"/>
                </a:solidFill>
              </a:rPr>
              <a:t/>
            </a:r>
            <a:br>
              <a:rPr lang="en-US" sz="4400" b="1" dirty="0" smtClean="0">
                <a:solidFill>
                  <a:schemeClr val="bg2"/>
                </a:solidFill>
              </a:rPr>
            </a:br>
            <a:r>
              <a:rPr lang="en-US" sz="4400" dirty="0" smtClean="0">
                <a:solidFill>
                  <a:schemeClr val="bg2"/>
                </a:solidFill>
              </a:rPr>
              <a:t/>
            </a:r>
            <a:br>
              <a:rPr lang="en-US" sz="4400" dirty="0" smtClean="0">
                <a:solidFill>
                  <a:schemeClr val="bg2"/>
                </a:solidFill>
              </a:rPr>
            </a:br>
            <a:r>
              <a:rPr lang="en-US" sz="4400" dirty="0" smtClean="0">
                <a:solidFill>
                  <a:schemeClr val="bg2"/>
                </a:solidFill>
              </a:rPr>
              <a:t/>
            </a:r>
            <a:br>
              <a:rPr lang="en-US" sz="4400" dirty="0" smtClean="0">
                <a:solidFill>
                  <a:schemeClr val="bg2"/>
                </a:solidFill>
              </a:rPr>
            </a:br>
            <a:r>
              <a:rPr lang="en-US" sz="4400" dirty="0" smtClean="0">
                <a:solidFill>
                  <a:schemeClr val="bg2"/>
                </a:solidFill>
              </a:rPr>
              <a:t/>
            </a:r>
            <a:br>
              <a:rPr lang="en-US" sz="4400" dirty="0" smtClean="0">
                <a:solidFill>
                  <a:schemeClr val="bg2"/>
                </a:solidFill>
              </a:rPr>
            </a:br>
            <a:r>
              <a:rPr lang="en-US" sz="4400" b="1" dirty="0" smtClean="0">
                <a:solidFill>
                  <a:schemeClr val="bg2"/>
                </a:solidFill>
              </a:rPr>
              <a:t>Hatchery</a:t>
            </a:r>
            <a:r>
              <a:rPr lang="en-US" sz="4000" b="1" dirty="0" smtClean="0">
                <a:solidFill>
                  <a:schemeClr val="bg2"/>
                </a:solidFill>
              </a:rPr>
              <a:t> Subdivision</a:t>
            </a:r>
            <a:r>
              <a:rPr lang="en-US" sz="3200" b="1" dirty="0" smtClean="0"/>
              <a:t/>
            </a:r>
            <a:br>
              <a:rPr lang="en-US" sz="3200" b="1" dirty="0" smtClean="0"/>
            </a:br>
            <a:endParaRPr lang="en-US" sz="3200" b="1" dirty="0"/>
          </a:p>
        </p:txBody>
      </p:sp>
      <p:sp>
        <p:nvSpPr>
          <p:cNvPr id="3" name="Subtitle 2"/>
          <p:cNvSpPr>
            <a:spLocks noGrp="1"/>
          </p:cNvSpPr>
          <p:nvPr>
            <p:ph type="subTitle" idx="1"/>
          </p:nvPr>
        </p:nvSpPr>
        <p:spPr/>
        <p:txBody>
          <a:bodyPr/>
          <a:lstStyle/>
          <a:p>
            <a:endParaRPr lang="en-US" dirty="0"/>
          </a:p>
        </p:txBody>
      </p:sp>
      <p:sp>
        <p:nvSpPr>
          <p:cNvPr id="4" name="Oval 3"/>
          <p:cNvSpPr/>
          <p:nvPr/>
        </p:nvSpPr>
        <p:spPr>
          <a:xfrm>
            <a:off x="990600" y="1295400"/>
            <a:ext cx="2611515"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Hatchery Project</a:t>
            </a:r>
          </a:p>
          <a:p>
            <a:pPr algn="ctr"/>
            <a:r>
              <a:rPr lang="en-US" sz="1200" dirty="0" smtClean="0"/>
              <a:t>Raise Fish</a:t>
            </a:r>
          </a:p>
          <a:p>
            <a:pPr algn="ctr"/>
            <a:r>
              <a:rPr lang="en-US" sz="1200" dirty="0" smtClean="0"/>
              <a:t>Stock lakes and streams</a:t>
            </a:r>
          </a:p>
          <a:p>
            <a:pPr algn="ctr"/>
            <a:r>
              <a:rPr lang="en-US" sz="1200" dirty="0" smtClean="0"/>
              <a:t>M&amp;E</a:t>
            </a:r>
            <a:endParaRPr lang="en-US" sz="1200" dirty="0"/>
          </a:p>
        </p:txBody>
      </p:sp>
      <p:sp>
        <p:nvSpPr>
          <p:cNvPr id="5" name="Oval 4"/>
          <p:cNvSpPr/>
          <p:nvPr/>
        </p:nvSpPr>
        <p:spPr>
          <a:xfrm>
            <a:off x="5562600" y="1371600"/>
            <a:ext cx="2595979"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Twin Lakes Oxygenation</a:t>
            </a:r>
          </a:p>
          <a:p>
            <a:pPr algn="ctr"/>
            <a:r>
              <a:rPr lang="en-US" sz="1200" dirty="0" smtClean="0"/>
              <a:t>Oxygenate </a:t>
            </a:r>
            <a:r>
              <a:rPr lang="en-US" sz="1200" dirty="0" err="1" smtClean="0"/>
              <a:t>Hypolimnion</a:t>
            </a:r>
            <a:endParaRPr lang="en-US" sz="1200" dirty="0" smtClean="0"/>
          </a:p>
          <a:p>
            <a:pPr algn="ctr"/>
            <a:r>
              <a:rPr lang="en-US" sz="1200" dirty="0" smtClean="0"/>
              <a:t>Monitor Effects</a:t>
            </a:r>
            <a:endParaRPr lang="en-US" sz="1200" dirty="0"/>
          </a:p>
        </p:txBody>
      </p:sp>
      <p:sp>
        <p:nvSpPr>
          <p:cNvPr id="6" name="Oval 5"/>
          <p:cNvSpPr/>
          <p:nvPr/>
        </p:nvSpPr>
        <p:spPr>
          <a:xfrm>
            <a:off x="838200" y="4419600"/>
            <a:ext cx="26670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Rufus Woods Creel</a:t>
            </a:r>
          </a:p>
          <a:p>
            <a:pPr algn="ctr"/>
            <a:r>
              <a:rPr lang="en-US" sz="1200" dirty="0" smtClean="0"/>
              <a:t>Creel Survey</a:t>
            </a:r>
          </a:p>
          <a:p>
            <a:pPr algn="ctr"/>
            <a:r>
              <a:rPr lang="en-US" sz="1200" dirty="0" smtClean="0"/>
              <a:t>Release Fish</a:t>
            </a:r>
          </a:p>
          <a:p>
            <a:pPr algn="ctr"/>
            <a:r>
              <a:rPr lang="en-US" sz="1200" dirty="0" smtClean="0"/>
              <a:t>M&amp;E</a:t>
            </a:r>
            <a:endParaRPr lang="en-US" sz="1200" dirty="0"/>
          </a:p>
        </p:txBody>
      </p:sp>
      <p:sp>
        <p:nvSpPr>
          <p:cNvPr id="7" name="Oval 6"/>
          <p:cNvSpPr/>
          <p:nvPr/>
        </p:nvSpPr>
        <p:spPr>
          <a:xfrm>
            <a:off x="5562600" y="4419600"/>
            <a:ext cx="2504613" cy="13967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Rufus Woods Net Pens</a:t>
            </a:r>
          </a:p>
          <a:p>
            <a:pPr algn="ctr"/>
            <a:r>
              <a:rPr lang="en-US" sz="1200" dirty="0" smtClean="0"/>
              <a:t>Raise Fish</a:t>
            </a:r>
            <a:endParaRPr lang="en-US" sz="1200" dirty="0"/>
          </a:p>
        </p:txBody>
      </p:sp>
      <p:cxnSp>
        <p:nvCxnSpPr>
          <p:cNvPr id="9" name="Straight Arrow Connector 8"/>
          <p:cNvCxnSpPr/>
          <p:nvPr/>
        </p:nvCxnSpPr>
        <p:spPr>
          <a:xfrm>
            <a:off x="3657600" y="1828800"/>
            <a:ext cx="1905000" cy="0"/>
          </a:xfrm>
          <a:prstGeom prst="straightConnector1">
            <a:avLst/>
          </a:prstGeom>
          <a:ln>
            <a:solidFill>
              <a:srgbClr val="FF0000"/>
            </a:solidFill>
            <a:tailEnd type="arrow"/>
          </a:ln>
        </p:spPr>
        <p:style>
          <a:lnRef idx="2">
            <a:schemeClr val="accent5"/>
          </a:lnRef>
          <a:fillRef idx="0">
            <a:schemeClr val="accent5"/>
          </a:fillRef>
          <a:effectRef idx="1">
            <a:schemeClr val="accent5"/>
          </a:effectRef>
          <a:fontRef idx="minor">
            <a:schemeClr val="tx1"/>
          </a:fontRef>
        </p:style>
      </p:cxnSp>
      <p:sp>
        <p:nvSpPr>
          <p:cNvPr id="14" name="TextBox 13"/>
          <p:cNvSpPr txBox="1"/>
          <p:nvPr/>
        </p:nvSpPr>
        <p:spPr>
          <a:xfrm>
            <a:off x="3980895" y="1570851"/>
            <a:ext cx="995785" cy="276999"/>
          </a:xfrm>
          <a:prstGeom prst="rect">
            <a:avLst/>
          </a:prstGeom>
          <a:noFill/>
        </p:spPr>
        <p:txBody>
          <a:bodyPr wrap="none" rtlCol="0">
            <a:spAutoFit/>
          </a:bodyPr>
          <a:lstStyle/>
          <a:p>
            <a:r>
              <a:rPr lang="en-US" sz="1200" b="1" dirty="0" smtClean="0">
                <a:solidFill>
                  <a:schemeClr val="bg1"/>
                </a:solidFill>
              </a:rPr>
              <a:t>Stock Lake</a:t>
            </a:r>
            <a:endParaRPr lang="en-US" sz="1200" b="1" dirty="0">
              <a:solidFill>
                <a:schemeClr val="bg1"/>
              </a:solidFill>
            </a:endParaRPr>
          </a:p>
        </p:txBody>
      </p:sp>
      <p:cxnSp>
        <p:nvCxnSpPr>
          <p:cNvPr id="16" name="Straight Arrow Connector 15"/>
          <p:cNvCxnSpPr/>
          <p:nvPr/>
        </p:nvCxnSpPr>
        <p:spPr>
          <a:xfrm>
            <a:off x="3505200" y="2438400"/>
            <a:ext cx="2209800" cy="1588"/>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9" name="TextBox 18"/>
          <p:cNvSpPr txBox="1"/>
          <p:nvPr/>
        </p:nvSpPr>
        <p:spPr>
          <a:xfrm>
            <a:off x="3291840" y="2514599"/>
            <a:ext cx="3020596" cy="276999"/>
          </a:xfrm>
          <a:prstGeom prst="rect">
            <a:avLst/>
          </a:prstGeom>
          <a:noFill/>
        </p:spPr>
        <p:txBody>
          <a:bodyPr wrap="square" rtlCol="0">
            <a:spAutoFit/>
          </a:bodyPr>
          <a:lstStyle/>
          <a:p>
            <a:r>
              <a:rPr lang="en-US" sz="1200" b="1" dirty="0" smtClean="0">
                <a:solidFill>
                  <a:schemeClr val="bg1"/>
                </a:solidFill>
              </a:rPr>
              <a:t>Evaluate effects of oxygenation on fish</a:t>
            </a:r>
            <a:endParaRPr lang="en-US" sz="1200" b="1" dirty="0">
              <a:solidFill>
                <a:schemeClr val="bg1"/>
              </a:solidFill>
            </a:endParaRPr>
          </a:p>
        </p:txBody>
      </p:sp>
      <p:cxnSp>
        <p:nvCxnSpPr>
          <p:cNvPr id="21" name="Straight Arrow Connector 20"/>
          <p:cNvCxnSpPr/>
          <p:nvPr/>
        </p:nvCxnSpPr>
        <p:spPr>
          <a:xfrm>
            <a:off x="1295400" y="2576898"/>
            <a:ext cx="0" cy="1995102"/>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2" name="TextBox 21"/>
          <p:cNvSpPr txBox="1"/>
          <p:nvPr/>
        </p:nvSpPr>
        <p:spPr>
          <a:xfrm>
            <a:off x="1295400" y="3276600"/>
            <a:ext cx="1124026" cy="276999"/>
          </a:xfrm>
          <a:prstGeom prst="rect">
            <a:avLst/>
          </a:prstGeom>
          <a:noFill/>
        </p:spPr>
        <p:txBody>
          <a:bodyPr wrap="none" rtlCol="0">
            <a:spAutoFit/>
          </a:bodyPr>
          <a:lstStyle/>
          <a:p>
            <a:r>
              <a:rPr lang="en-US" sz="1200" b="1" dirty="0" smtClean="0">
                <a:solidFill>
                  <a:schemeClr val="bg1"/>
                </a:solidFill>
              </a:rPr>
              <a:t>Release Fish</a:t>
            </a:r>
            <a:endParaRPr lang="en-US" sz="1200" b="1" dirty="0">
              <a:solidFill>
                <a:schemeClr val="bg1"/>
              </a:solidFill>
            </a:endParaRPr>
          </a:p>
        </p:txBody>
      </p:sp>
      <p:cxnSp>
        <p:nvCxnSpPr>
          <p:cNvPr id="24" name="Straight Arrow Connector 23"/>
          <p:cNvCxnSpPr/>
          <p:nvPr/>
        </p:nvCxnSpPr>
        <p:spPr>
          <a:xfrm>
            <a:off x="3124200" y="2715398"/>
            <a:ext cx="0" cy="1856602"/>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5" name="TextBox 24"/>
          <p:cNvSpPr txBox="1"/>
          <p:nvPr/>
        </p:nvSpPr>
        <p:spPr>
          <a:xfrm>
            <a:off x="3114909" y="3574449"/>
            <a:ext cx="1560492" cy="276999"/>
          </a:xfrm>
          <a:prstGeom prst="rect">
            <a:avLst/>
          </a:prstGeom>
          <a:noFill/>
        </p:spPr>
        <p:txBody>
          <a:bodyPr wrap="none" rtlCol="0">
            <a:spAutoFit/>
          </a:bodyPr>
          <a:lstStyle/>
          <a:p>
            <a:r>
              <a:rPr lang="en-US" sz="1200" b="1" dirty="0" smtClean="0">
                <a:solidFill>
                  <a:schemeClr val="bg1"/>
                </a:solidFill>
              </a:rPr>
              <a:t>Rufus Woods M&amp;E</a:t>
            </a:r>
            <a:endParaRPr lang="en-US" sz="1200" b="1" dirty="0">
              <a:solidFill>
                <a:schemeClr val="bg1"/>
              </a:solidFill>
            </a:endParaRPr>
          </a:p>
        </p:txBody>
      </p:sp>
      <p:cxnSp>
        <p:nvCxnSpPr>
          <p:cNvPr id="27" name="Straight Arrow Connector 26"/>
          <p:cNvCxnSpPr/>
          <p:nvPr/>
        </p:nvCxnSpPr>
        <p:spPr>
          <a:xfrm flipH="1">
            <a:off x="3352800" y="5486400"/>
            <a:ext cx="2362200" cy="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8" name="TextBox 27"/>
          <p:cNvSpPr txBox="1"/>
          <p:nvPr/>
        </p:nvSpPr>
        <p:spPr>
          <a:xfrm>
            <a:off x="4023549" y="5293154"/>
            <a:ext cx="1124026" cy="276999"/>
          </a:xfrm>
          <a:prstGeom prst="rect">
            <a:avLst/>
          </a:prstGeom>
          <a:noFill/>
        </p:spPr>
        <p:txBody>
          <a:bodyPr wrap="none" rtlCol="0">
            <a:spAutoFit/>
          </a:bodyPr>
          <a:lstStyle/>
          <a:p>
            <a:r>
              <a:rPr lang="en-US" sz="1200" b="1" dirty="0" smtClean="0">
                <a:solidFill>
                  <a:schemeClr val="bg1"/>
                </a:solidFill>
              </a:rPr>
              <a:t>Release Fish</a:t>
            </a:r>
            <a:endParaRPr lang="en-US" sz="1200" b="1" dirty="0">
              <a:solidFill>
                <a:schemeClr val="bg1"/>
              </a:solidFill>
            </a:endParaRPr>
          </a:p>
        </p:txBody>
      </p:sp>
      <p:cxnSp>
        <p:nvCxnSpPr>
          <p:cNvPr id="30" name="Straight Arrow Connector 29"/>
          <p:cNvCxnSpPr/>
          <p:nvPr/>
        </p:nvCxnSpPr>
        <p:spPr>
          <a:xfrm flipV="1">
            <a:off x="7391400" y="2819400"/>
            <a:ext cx="0" cy="160020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31" name="TextBox 30"/>
          <p:cNvSpPr txBox="1"/>
          <p:nvPr/>
        </p:nvSpPr>
        <p:spPr>
          <a:xfrm>
            <a:off x="7467600" y="3444237"/>
            <a:ext cx="1124026" cy="276999"/>
          </a:xfrm>
          <a:prstGeom prst="rect">
            <a:avLst/>
          </a:prstGeom>
          <a:noFill/>
        </p:spPr>
        <p:txBody>
          <a:bodyPr wrap="none" rtlCol="0">
            <a:spAutoFit/>
          </a:bodyPr>
          <a:lstStyle/>
          <a:p>
            <a:r>
              <a:rPr lang="en-US" sz="1200" b="1" dirty="0" smtClean="0">
                <a:solidFill>
                  <a:schemeClr val="bg1"/>
                </a:solidFill>
              </a:rPr>
              <a:t>Release Fish</a:t>
            </a:r>
            <a:endParaRPr lang="en-US" sz="1200" b="1" dirty="0">
              <a:solidFill>
                <a:schemeClr val="bg1"/>
              </a:solidFill>
            </a:endParaRPr>
          </a:p>
        </p:txBody>
      </p:sp>
      <p:cxnSp>
        <p:nvCxnSpPr>
          <p:cNvPr id="33" name="Straight Arrow Connector 32"/>
          <p:cNvCxnSpPr/>
          <p:nvPr/>
        </p:nvCxnSpPr>
        <p:spPr>
          <a:xfrm rot="10800000">
            <a:off x="3200400" y="2667000"/>
            <a:ext cx="3048002" cy="1752602"/>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34" name="TextBox 33"/>
          <p:cNvSpPr txBox="1"/>
          <p:nvPr/>
        </p:nvSpPr>
        <p:spPr>
          <a:xfrm>
            <a:off x="4778630" y="3125095"/>
            <a:ext cx="2164375" cy="276999"/>
          </a:xfrm>
          <a:prstGeom prst="rect">
            <a:avLst/>
          </a:prstGeom>
          <a:noFill/>
        </p:spPr>
        <p:txBody>
          <a:bodyPr wrap="none" rtlCol="0">
            <a:spAutoFit/>
          </a:bodyPr>
          <a:lstStyle/>
          <a:p>
            <a:r>
              <a:rPr lang="en-US" sz="1200" b="1" dirty="0" smtClean="0">
                <a:solidFill>
                  <a:schemeClr val="bg1"/>
                </a:solidFill>
              </a:rPr>
              <a:t>Reduce Hatchery Densities</a:t>
            </a:r>
            <a:endParaRPr lang="en-US" sz="1200" b="1" dirty="0">
              <a:solidFill>
                <a:schemeClr val="bg1"/>
              </a:solidFill>
            </a:endParaRPr>
          </a:p>
        </p:txBody>
      </p:sp>
      <p:cxnSp>
        <p:nvCxnSpPr>
          <p:cNvPr id="36" name="Straight Arrow Connector 35"/>
          <p:cNvCxnSpPr/>
          <p:nvPr/>
        </p:nvCxnSpPr>
        <p:spPr>
          <a:xfrm>
            <a:off x="3505200" y="4876800"/>
            <a:ext cx="2133600" cy="1588"/>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40" name="TextBox 39"/>
          <p:cNvSpPr txBox="1"/>
          <p:nvPr/>
        </p:nvSpPr>
        <p:spPr>
          <a:xfrm>
            <a:off x="3814645" y="4662100"/>
            <a:ext cx="1818126" cy="276999"/>
          </a:xfrm>
          <a:prstGeom prst="rect">
            <a:avLst/>
          </a:prstGeom>
          <a:noFill/>
        </p:spPr>
        <p:txBody>
          <a:bodyPr wrap="none" rtlCol="0">
            <a:spAutoFit/>
          </a:bodyPr>
          <a:lstStyle/>
          <a:p>
            <a:r>
              <a:rPr lang="en-US" sz="1200" b="1" dirty="0" smtClean="0">
                <a:solidFill>
                  <a:schemeClr val="bg1"/>
                </a:solidFill>
              </a:rPr>
              <a:t>Monitor Fish Releases</a:t>
            </a:r>
            <a:endParaRPr lang="en-US" sz="1200" b="1" dirty="0">
              <a:solidFill>
                <a:schemeClr val="bg1"/>
              </a:solidFill>
            </a:endParaRPr>
          </a:p>
        </p:txBody>
      </p:sp>
    </p:spTree>
    <p:extLst>
      <p:ext uri="{BB962C8B-B14F-4D97-AF65-F5344CB8AC3E}">
        <p14:creationId xmlns:p14="http://schemas.microsoft.com/office/powerpoint/2010/main" xmlns="" val="6453399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Rufus Woods Creel</a:t>
            </a:r>
            <a:endParaRPr lang="en-US" dirty="0"/>
          </a:p>
        </p:txBody>
      </p:sp>
      <p:sp>
        <p:nvSpPr>
          <p:cNvPr id="6" name="Content Placeholder 5"/>
          <p:cNvSpPr>
            <a:spLocks noGrp="1"/>
          </p:cNvSpPr>
          <p:nvPr>
            <p:ph idx="1"/>
          </p:nvPr>
        </p:nvSpPr>
        <p:spPr/>
        <p:txBody>
          <a:bodyPr/>
          <a:lstStyle/>
          <a:p>
            <a:endParaRPr lang="en-US"/>
          </a:p>
        </p:txBody>
      </p:sp>
      <p:pic>
        <p:nvPicPr>
          <p:cNvPr id="4098" name="Picture 2" descr="L:\Computer1\My Pictures\Rufus Woods , 1  13  09\Brant's Landing 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617643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descr="C:\Users\ed.shallenberger\Documents\Annual Reports, Rufus Woods\Rufus Woodes 2009 Annual Report\GoogleEarth_Imag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94554"/>
            <a:ext cx="9144000" cy="62688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2774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effectLst>
                  <a:outerShdw blurRad="38100" dist="38100" dir="2700000" algn="tl">
                    <a:srgbClr val="000000">
                      <a:alpha val="43137"/>
                    </a:srgbClr>
                  </a:outerShdw>
                </a:effectLst>
              </a:rPr>
              <a:t>Background</a:t>
            </a:r>
            <a:endParaRPr lang="en-US" sz="4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057400"/>
            <a:ext cx="8229600" cy="4343400"/>
          </a:xfrm>
        </p:spPr>
        <p:txBody>
          <a:bodyPr>
            <a:normAutofit/>
          </a:bodyPr>
          <a:lstStyle/>
          <a:p>
            <a:pPr>
              <a:buClr>
                <a:schemeClr val="tx2"/>
              </a:buClr>
              <a:buFont typeface="Wingdings" pitchFamily="2" charset="2"/>
              <a:buChar char="Ø"/>
            </a:pPr>
            <a:r>
              <a:rPr lang="en-US" dirty="0" smtClean="0"/>
              <a:t>Rufus Woods Aquaculture</a:t>
            </a:r>
          </a:p>
          <a:p>
            <a:pPr>
              <a:buClr>
                <a:schemeClr val="tx2"/>
              </a:buClr>
              <a:buFont typeface="Wingdings" pitchFamily="2" charset="2"/>
              <a:buChar char="Ø"/>
            </a:pPr>
            <a:r>
              <a:rPr lang="en-US" dirty="0" smtClean="0"/>
              <a:t>Stocking History</a:t>
            </a:r>
          </a:p>
          <a:p>
            <a:pPr marL="0" indent="0">
              <a:buNone/>
            </a:pPr>
            <a:r>
              <a:rPr lang="en-US" dirty="0" smtClean="0"/>
              <a:t> 	</a:t>
            </a:r>
            <a:r>
              <a:rPr lang="en-US" sz="2800" dirty="0" smtClean="0"/>
              <a:t>State and Tribal Hatcheries</a:t>
            </a:r>
          </a:p>
          <a:p>
            <a:pPr marL="0" indent="0">
              <a:buNone/>
            </a:pPr>
            <a:r>
              <a:rPr lang="en-US" sz="2800" dirty="0" smtClean="0"/>
              <a:t>    	Early Net Pen Releases</a:t>
            </a:r>
          </a:p>
          <a:p>
            <a:pPr marL="0" indent="0">
              <a:buNone/>
            </a:pPr>
            <a:r>
              <a:rPr lang="en-US" dirty="0" smtClean="0"/>
              <a:t>   	</a:t>
            </a:r>
            <a:r>
              <a:rPr lang="en-US" sz="2800" dirty="0" smtClean="0"/>
              <a:t>Rufus Woods Net Pen Project</a:t>
            </a:r>
            <a:endParaRPr lang="en-US" dirty="0" smtClean="0"/>
          </a:p>
          <a:p>
            <a:pPr>
              <a:buClr>
                <a:schemeClr val="tx2"/>
              </a:buClr>
              <a:buFont typeface="Wingdings" pitchFamily="2" charset="2"/>
              <a:buChar char="Ø"/>
            </a:pPr>
            <a:r>
              <a:rPr lang="en-US" dirty="0" smtClean="0"/>
              <a:t>Creel Studies</a:t>
            </a:r>
          </a:p>
          <a:p>
            <a:pPr marL="0" indent="0">
              <a:buNone/>
            </a:pPr>
            <a:r>
              <a:rPr lang="en-US" sz="2400" dirty="0" smtClean="0"/>
              <a:t>	Angling Pressure</a:t>
            </a:r>
          </a:p>
          <a:p>
            <a:pPr marL="0" indent="0">
              <a:buNone/>
            </a:pPr>
            <a:r>
              <a:rPr lang="en-US" sz="2400" dirty="0"/>
              <a:t> </a:t>
            </a:r>
            <a:r>
              <a:rPr lang="en-US" sz="2400" dirty="0" smtClean="0"/>
              <a:t>          Fish Origin</a:t>
            </a:r>
          </a:p>
          <a:p>
            <a:pPr marL="0" indent="0">
              <a:buNone/>
            </a:pPr>
            <a:endParaRPr lang="en-US" dirty="0" smtClean="0"/>
          </a:p>
        </p:txBody>
      </p:sp>
    </p:spTree>
    <p:extLst>
      <p:ext uri="{BB962C8B-B14F-4D97-AF65-F5344CB8AC3E}">
        <p14:creationId xmlns:p14="http://schemas.microsoft.com/office/powerpoint/2010/main" xmlns="" val="20292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2" presetClass="entr" presetSubtype="0" fill="hold" nodeType="afterEffect">
                                  <p:stCondLst>
                                    <p:cond delay="3000"/>
                                  </p:stCondLst>
                                  <p:childTnLst>
                                    <p:set>
                                      <p:cBhvr>
                                        <p:cTn id="12" dur="1" fill="hold">
                                          <p:stCondLst>
                                            <p:cond delay="0"/>
                                          </p:stCondLst>
                                        </p:cTn>
                                        <p:tgtEl>
                                          <p:spTgt spid="3">
                                            <p:txEl>
                                              <p:pRg st="1" end="1"/>
                                            </p:txEl>
                                          </p:spTgt>
                                        </p:tgtEl>
                                        <p:attrNameLst>
                                          <p:attrName>style.visibility</p:attrName>
                                        </p:attrNameLst>
                                      </p:cBhvr>
                                      <p:to>
                                        <p:strVal val="visible"/>
                                      </p:to>
                                    </p:set>
                                    <p:animScale>
                                      <p:cBhvr>
                                        <p:cTn id="13"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xEl>
                                              <p:pRg st="1" end="1"/>
                                            </p:txEl>
                                          </p:spTgt>
                                        </p:tgtEl>
                                        <p:attrNameLst>
                                          <p:attrName>ppt_x</p:attrName>
                                          <p:attrName>ppt_y</p:attrName>
                                        </p:attrNameLst>
                                      </p:cBhvr>
                                    </p:animMotion>
                                    <p:animEffect transition="in" filter="fade">
                                      <p:cBhvr>
                                        <p:cTn id="15" dur="1000"/>
                                        <p:tgtEl>
                                          <p:spTgt spid="3">
                                            <p:txEl>
                                              <p:pRg st="1" end="1"/>
                                            </p:txEl>
                                          </p:spTgt>
                                        </p:tgtEl>
                                      </p:cBhvr>
                                    </p:animEffect>
                                  </p:childTnLst>
                                </p:cTn>
                              </p:par>
                            </p:childTnLst>
                          </p:cTn>
                        </p:par>
                        <p:par>
                          <p:cTn id="16" fill="hold">
                            <p:stCondLst>
                              <p:cond delay="5000"/>
                            </p:stCondLst>
                            <p:childTnLst>
                              <p:par>
                                <p:cTn id="17" presetID="53"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5500"/>
                            </p:stCondLst>
                            <p:childTnLst>
                              <p:par>
                                <p:cTn id="23" presetID="53"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6000"/>
                            </p:stCondLst>
                            <p:childTnLst>
                              <p:par>
                                <p:cTn id="29" presetID="53"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par>
                          <p:cTn id="34" fill="hold">
                            <p:stCondLst>
                              <p:cond delay="6500"/>
                            </p:stCondLst>
                            <p:childTnLst>
                              <p:par>
                                <p:cTn id="35" presetID="53" presetClass="entr" presetSubtype="0" fill="hold" nodeType="afterEffect">
                                  <p:stCondLst>
                                    <p:cond delay="300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par>
                          <p:cTn id="40" fill="hold">
                            <p:stCondLst>
                              <p:cond delay="10000"/>
                            </p:stCondLst>
                            <p:childTnLst>
                              <p:par>
                                <p:cTn id="41" presetID="53"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3">
                                            <p:txEl>
                                              <p:pRg st="6" end="6"/>
                                            </p:txEl>
                                          </p:spTgt>
                                        </p:tgtEl>
                                      </p:cBhvr>
                                    </p:animEffect>
                                  </p:childTnLst>
                                </p:cTn>
                              </p:par>
                            </p:childTnLst>
                          </p:cTn>
                        </p:par>
                        <p:par>
                          <p:cTn id="46" fill="hold">
                            <p:stCondLst>
                              <p:cond delay="10500"/>
                            </p:stCondLst>
                            <p:childTnLst>
                              <p:par>
                                <p:cTn id="47" presetID="53"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3">
                                            <p:txEl>
                                              <p:pRg st="7" end="7"/>
                                            </p:txEl>
                                          </p:spTgt>
                                        </p:tgtEl>
                                      </p:cBhvr>
                                    </p:animEffect>
                                  </p:childTnLst>
                                </p:cTn>
                              </p:par>
                            </p:childTnLst>
                          </p:cTn>
                        </p:par>
                        <p:par>
                          <p:cTn id="52" fill="hold">
                            <p:stCondLst>
                              <p:cond delay="11000"/>
                            </p:stCondLst>
                            <p:childTnLst>
                              <p:par>
                                <p:cTn id="53" presetID="12" presetClass="entr" presetSubtype="2" fill="hold" nodeType="after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Effect transition="in" filter="slide(fromRight)">
                                      <p:cBhvr>
                                        <p:cTn id="5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effectLst>
                  <a:outerShdw blurRad="38100" dist="38100" dir="2700000" algn="tl">
                    <a:srgbClr val="000000">
                      <a:alpha val="43137"/>
                    </a:srgbClr>
                  </a:outerShdw>
                </a:effectLst>
              </a:rPr>
              <a:t>Study Goals</a:t>
            </a:r>
            <a:endParaRPr lang="en-US" sz="4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057400"/>
            <a:ext cx="8229600" cy="3505200"/>
          </a:xfrm>
        </p:spPr>
        <p:txBody>
          <a:bodyPr/>
          <a:lstStyle/>
          <a:p>
            <a:pPr>
              <a:buClr>
                <a:schemeClr val="tx2"/>
              </a:buClr>
              <a:buFont typeface="Wingdings" pitchFamily="2" charset="2"/>
              <a:buChar char="Ø"/>
            </a:pPr>
            <a:r>
              <a:rPr lang="en-US" dirty="0" smtClean="0"/>
              <a:t>Maintain Quality Fishery</a:t>
            </a:r>
          </a:p>
          <a:p>
            <a:pPr>
              <a:buClr>
                <a:schemeClr val="tx2"/>
              </a:buClr>
              <a:buFont typeface="Wingdings" pitchFamily="2" charset="2"/>
              <a:buChar char="Ø"/>
            </a:pPr>
            <a:r>
              <a:rPr lang="en-US" dirty="0" smtClean="0"/>
              <a:t>Determine Most Economic Way to Supplement Fishery</a:t>
            </a:r>
          </a:p>
          <a:p>
            <a:pPr>
              <a:buClr>
                <a:schemeClr val="tx2"/>
              </a:buClr>
              <a:buFont typeface="Wingdings" pitchFamily="2" charset="2"/>
              <a:buChar char="Ø"/>
            </a:pPr>
            <a:r>
              <a:rPr lang="en-US" dirty="0" smtClean="0"/>
              <a:t>Determine Causes of Fish Loss</a:t>
            </a:r>
          </a:p>
          <a:p>
            <a:pPr>
              <a:buClr>
                <a:schemeClr val="tx2"/>
              </a:buClr>
              <a:buFont typeface="Wingdings" pitchFamily="2" charset="2"/>
              <a:buChar char="Ø"/>
            </a:pPr>
            <a:r>
              <a:rPr lang="en-US" dirty="0" smtClean="0"/>
              <a:t>Determine Risk to ESA listed fish below CJD</a:t>
            </a:r>
            <a:endParaRPr lang="en-US" dirty="0"/>
          </a:p>
        </p:txBody>
      </p:sp>
    </p:spTree>
    <p:extLst>
      <p:ext uri="{BB962C8B-B14F-4D97-AF65-F5344CB8AC3E}">
        <p14:creationId xmlns:p14="http://schemas.microsoft.com/office/powerpoint/2010/main" xmlns="" val="7257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Scale>
                                      <p:cBhvr>
                                        <p:cTn id="13"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xEl>
                                              <p:pRg st="1" end="1"/>
                                            </p:txEl>
                                          </p:spTgt>
                                        </p:tgtEl>
                                        <p:attrNameLst>
                                          <p:attrName>ppt_x</p:attrName>
                                          <p:attrName>ppt_y</p:attrName>
                                        </p:attrNameLst>
                                      </p:cBhvr>
                                    </p:animMotion>
                                    <p:animEffect transition="in" filter="fade">
                                      <p:cBhvr>
                                        <p:cTn id="15" dur="1000"/>
                                        <p:tgtEl>
                                          <p:spTgt spid="3">
                                            <p:txEl>
                                              <p:pRg st="1" end="1"/>
                                            </p:txEl>
                                          </p:spTgt>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Scale>
                                      <p:cBhvr>
                                        <p:cTn id="19"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xEl>
                                              <p:pRg st="2" end="2"/>
                                            </p:txEl>
                                          </p:spTgt>
                                        </p:tgtEl>
                                        <p:attrNameLst>
                                          <p:attrName>ppt_x</p:attrName>
                                          <p:attrName>ppt_y</p:attrName>
                                        </p:attrNameLst>
                                      </p:cBhvr>
                                    </p:animMotion>
                                    <p:animEffect transition="in" filter="fade">
                                      <p:cBhvr>
                                        <p:cTn id="21" dur="1000"/>
                                        <p:tgtEl>
                                          <p:spTgt spid="3">
                                            <p:txEl>
                                              <p:pRg st="2" end="2"/>
                                            </p:txEl>
                                          </p:spTgt>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Scale>
                                      <p:cBhvr>
                                        <p:cTn id="25"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
                                            <p:txEl>
                                              <p:pRg st="3" end="3"/>
                                            </p:txEl>
                                          </p:spTgt>
                                        </p:tgtEl>
                                        <p:attrNameLst>
                                          <p:attrName>ppt_x</p:attrName>
                                          <p:attrName>ppt_y</p:attrName>
                                        </p:attrNameLst>
                                      </p:cBhvr>
                                    </p:animMotion>
                                    <p:animEffect transition="in" filter="fad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00912"/>
          </a:xfrm>
        </p:spPr>
        <p:txBody>
          <a:bodyPr>
            <a:noAutofit/>
          </a:bodyPr>
          <a:lstStyle/>
          <a:p>
            <a:pPr algn="ctr"/>
            <a:r>
              <a:rPr lang="en-US" sz="4400" b="1" dirty="0" smtClean="0">
                <a:effectLst>
                  <a:outerShdw blurRad="38100" dist="38100" dir="2700000" algn="tl">
                    <a:srgbClr val="000000">
                      <a:alpha val="43137"/>
                    </a:srgbClr>
                  </a:outerShdw>
                </a:effectLst>
              </a:rPr>
              <a:t>Catch Rates and Angling Pressure</a:t>
            </a:r>
            <a:endParaRPr lang="en-US" sz="4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4098" name="Picture 2" descr="C:\Users\ed.shallenberger\Documents\Categorical Review references\CPUE, effort, escapes and releases.jpg"/>
          <p:cNvPicPr>
            <a:picLocks noChangeAspect="1" noChangeArrowheads="1"/>
          </p:cNvPicPr>
          <p:nvPr/>
        </p:nvPicPr>
        <p:blipFill>
          <a:blip r:embed="rId2">
            <a:extLst>
              <a:ext uri="{28A0092B-C50C-407E-A947-70E740481C1C}">
                <a14:useLocalDpi xmlns:a14="http://schemas.microsoft.com/office/drawing/2010/main" xmlns="" val="0"/>
              </a:ext>
            </a:extLst>
          </a:blip>
          <a:srcRect l="8333" t="10989" r="6667" b="29670"/>
          <a:stretch>
            <a:fillRect/>
          </a:stretch>
        </p:blipFill>
        <p:spPr bwMode="auto">
          <a:xfrm>
            <a:off x="381000" y="1981200"/>
            <a:ext cx="8280400" cy="4495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080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decel="50000" fill="hold">
                                          <p:stCondLst>
                                            <p:cond delay="0"/>
                                          </p:stCondLst>
                                        </p:cTn>
                                        <p:tgtEl>
                                          <p:spTgt spid="40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0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98"/>
                                        </p:tgtEl>
                                        <p:attrNameLst>
                                          <p:attrName>ppt_w</p:attrName>
                                        </p:attrNameLst>
                                      </p:cBhvr>
                                      <p:tavLst>
                                        <p:tav tm="0">
                                          <p:val>
                                            <p:strVal val="#ppt_w*.05"/>
                                          </p:val>
                                        </p:tav>
                                        <p:tav tm="100000">
                                          <p:val>
                                            <p:strVal val="#ppt_w"/>
                                          </p:val>
                                        </p:tav>
                                      </p:tavLst>
                                    </p:anim>
                                    <p:anim calcmode="lin" valueType="num">
                                      <p:cBhvr>
                                        <p:cTn id="10" dur="1000" fill="hold"/>
                                        <p:tgtEl>
                                          <p:spTgt spid="40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a:bodyPr>
          <a:lstStyle/>
          <a:p>
            <a:pPr algn="ctr"/>
            <a:r>
              <a:rPr lang="en-US" sz="4000" b="1" dirty="0" smtClean="0">
                <a:effectLst>
                  <a:outerShdw blurRad="38100" dist="38100" dir="2700000" algn="tl">
                    <a:srgbClr val="000000">
                      <a:alpha val="43137"/>
                    </a:srgbClr>
                  </a:outerShdw>
                </a:effectLst>
              </a:rPr>
              <a:t>Production</a:t>
            </a:r>
            <a:r>
              <a:rPr lang="en-US" sz="4800" b="1" dirty="0" smtClean="0">
                <a:effectLst>
                  <a:outerShdw blurRad="38100" dist="38100" dir="2700000" algn="tl">
                    <a:srgbClr val="000000">
                      <a:alpha val="43137"/>
                    </a:srgbClr>
                  </a:outerShdw>
                </a:effectLst>
              </a:rPr>
              <a:t> Potential</a:t>
            </a:r>
            <a:r>
              <a:rPr lang="en-US" b="1" dirty="0" smtClean="0"/>
              <a:t/>
            </a:r>
            <a:br>
              <a:rPr lang="en-US" b="1" dirty="0" smtClean="0"/>
            </a:br>
            <a:r>
              <a:rPr lang="en-US" sz="3200" b="1" dirty="0" err="1" smtClean="0"/>
              <a:t>EcoAnalysts</a:t>
            </a:r>
            <a:r>
              <a:rPr lang="en-US" sz="3200" b="1" dirty="0" smtClean="0"/>
              <a:t> Study</a:t>
            </a:r>
            <a:endParaRPr lang="en-US" sz="3600" b="1" dirty="0"/>
          </a:p>
        </p:txBody>
      </p:sp>
      <p:sp>
        <p:nvSpPr>
          <p:cNvPr id="3" name="Content Placeholder 2"/>
          <p:cNvSpPr>
            <a:spLocks noGrp="1"/>
          </p:cNvSpPr>
          <p:nvPr>
            <p:ph idx="1"/>
          </p:nvPr>
        </p:nvSpPr>
        <p:spPr>
          <a:xfrm>
            <a:off x="457200" y="2286000"/>
            <a:ext cx="8229600" cy="4038600"/>
          </a:xfrm>
          <a:ln>
            <a:noFill/>
          </a:ln>
        </p:spPr>
        <p:txBody>
          <a:bodyPr>
            <a:normAutofit lnSpcReduction="10000"/>
          </a:bodyPr>
          <a:lstStyle/>
          <a:p>
            <a:pPr>
              <a:buClr>
                <a:schemeClr val="tx2"/>
              </a:buClr>
              <a:buFont typeface="Wingdings" pitchFamily="2" charset="2"/>
              <a:buChar char="Ø"/>
            </a:pPr>
            <a:r>
              <a:rPr lang="en-US" sz="2800" dirty="0" smtClean="0"/>
              <a:t>Goals</a:t>
            </a:r>
          </a:p>
          <a:p>
            <a:pPr marL="0" indent="0">
              <a:buClr>
                <a:schemeClr val="tx2"/>
              </a:buClr>
              <a:buNone/>
            </a:pPr>
            <a:r>
              <a:rPr lang="en-US" sz="2400" dirty="0" smtClean="0"/>
              <a:t>	Potential Food Resources</a:t>
            </a:r>
          </a:p>
          <a:p>
            <a:pPr marL="0" indent="0">
              <a:buClr>
                <a:schemeClr val="tx2"/>
              </a:buClr>
              <a:buNone/>
            </a:pPr>
            <a:r>
              <a:rPr lang="en-US" sz="2400" dirty="0" smtClean="0"/>
              <a:t>	Determine What Trout are Eating</a:t>
            </a:r>
          </a:p>
          <a:p>
            <a:pPr>
              <a:buFont typeface="Wingdings" pitchFamily="2" charset="2"/>
              <a:buChar char="Ø"/>
            </a:pPr>
            <a:r>
              <a:rPr lang="en-US" dirty="0"/>
              <a:t>Tools</a:t>
            </a:r>
          </a:p>
          <a:p>
            <a:pPr marL="0" indent="0">
              <a:buNone/>
            </a:pPr>
            <a:r>
              <a:rPr lang="en-US" dirty="0" smtClean="0"/>
              <a:t>	Stomach sample analysis</a:t>
            </a:r>
          </a:p>
          <a:p>
            <a:pPr marL="0" indent="0">
              <a:buClr>
                <a:schemeClr val="tx2"/>
              </a:buClr>
              <a:buNone/>
            </a:pPr>
            <a:r>
              <a:rPr lang="en-US" sz="2400" dirty="0" smtClean="0"/>
              <a:t>	Basic Rufus Woods Background Study</a:t>
            </a:r>
          </a:p>
          <a:p>
            <a:pPr marL="0" indent="0">
              <a:buNone/>
            </a:pPr>
            <a:r>
              <a:rPr lang="en-US" dirty="0" smtClean="0"/>
              <a:t>	Suction dredge</a:t>
            </a:r>
          </a:p>
          <a:p>
            <a:pPr marL="0" indent="0">
              <a:buNone/>
            </a:pPr>
            <a:r>
              <a:rPr lang="en-US" dirty="0" smtClean="0"/>
              <a:t>	Cobble basket</a:t>
            </a:r>
          </a:p>
          <a:p>
            <a:pPr marL="0" indent="0">
              <a:buNone/>
            </a:pPr>
            <a:r>
              <a:rPr lang="en-US" dirty="0" smtClean="0"/>
              <a:t>	Bathymetry</a:t>
            </a:r>
            <a:endParaRPr lang="en-US" dirty="0"/>
          </a:p>
        </p:txBody>
      </p:sp>
    </p:spTree>
    <p:extLst>
      <p:ext uri="{BB962C8B-B14F-4D97-AF65-F5344CB8AC3E}">
        <p14:creationId xmlns:p14="http://schemas.microsoft.com/office/powerpoint/2010/main" xmlns="" val="35009546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73004" y="1600200"/>
            <a:ext cx="7597992"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646176" y="-381000"/>
            <a:ext cx="7851648" cy="1828800"/>
          </a:xfrm>
        </p:spPr>
        <p:txBody>
          <a:bodyPr>
            <a:normAutofit/>
          </a:bodyPr>
          <a:lstStyle/>
          <a:p>
            <a:pPr algn="ctr"/>
            <a:r>
              <a:rPr lang="en-US" sz="4000" dirty="0" smtClean="0">
                <a:solidFill>
                  <a:schemeClr val="accent3">
                    <a:lumMod val="75000"/>
                  </a:schemeClr>
                </a:solidFill>
              </a:rPr>
              <a:t>RBT</a:t>
            </a:r>
            <a:r>
              <a:rPr lang="en-US" sz="4400" dirty="0" smtClean="0">
                <a:solidFill>
                  <a:schemeClr val="accent3">
                    <a:lumMod val="75000"/>
                  </a:schemeClr>
                </a:solidFill>
              </a:rPr>
              <a:t> stomach content analysis</a:t>
            </a:r>
            <a:endParaRPr lang="en-US" sz="4400" dirty="0">
              <a:solidFill>
                <a:schemeClr val="accent3">
                  <a:lumMod val="75000"/>
                </a:schemeClr>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40842074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Fish Movements</a:t>
            </a:r>
            <a:r>
              <a:rPr lang="en-US" b="1" dirty="0" smtClean="0"/>
              <a:t/>
            </a:r>
            <a:br>
              <a:rPr lang="en-US" b="1" dirty="0" smtClean="0"/>
            </a:br>
            <a:r>
              <a:rPr lang="en-US" sz="3200" b="1" dirty="0" smtClean="0"/>
              <a:t>Battelle Study</a:t>
            </a:r>
            <a:endParaRPr lang="en-US" b="1" dirty="0"/>
          </a:p>
        </p:txBody>
      </p:sp>
      <p:sp>
        <p:nvSpPr>
          <p:cNvPr id="3" name="Content Placeholder 2"/>
          <p:cNvSpPr>
            <a:spLocks noGrp="1"/>
          </p:cNvSpPr>
          <p:nvPr>
            <p:ph idx="1"/>
          </p:nvPr>
        </p:nvSpPr>
        <p:spPr/>
        <p:txBody>
          <a:bodyPr>
            <a:normAutofit/>
          </a:bodyPr>
          <a:lstStyle/>
          <a:p>
            <a:pPr>
              <a:buClr>
                <a:schemeClr val="tx2"/>
              </a:buClr>
              <a:buFont typeface="Wingdings" pitchFamily="2" charset="2"/>
              <a:buChar char="Ø"/>
            </a:pPr>
            <a:r>
              <a:rPr lang="en-US" dirty="0" smtClean="0"/>
              <a:t>Goals</a:t>
            </a:r>
          </a:p>
          <a:p>
            <a:pPr marL="393192" lvl="1" indent="0">
              <a:buClr>
                <a:schemeClr val="tx2"/>
              </a:buClr>
              <a:buNone/>
            </a:pPr>
            <a:r>
              <a:rPr lang="en-US" sz="2200" dirty="0" smtClean="0"/>
              <a:t>	Quantify entrainment</a:t>
            </a:r>
          </a:p>
          <a:p>
            <a:pPr marL="393192" lvl="1" indent="0">
              <a:buClr>
                <a:schemeClr val="tx2"/>
              </a:buClr>
              <a:buNone/>
            </a:pPr>
            <a:r>
              <a:rPr lang="en-US" sz="2400" dirty="0" smtClean="0"/>
              <a:t>	Understand fish movement</a:t>
            </a:r>
          </a:p>
          <a:p>
            <a:pPr marL="393192" lvl="1" indent="0">
              <a:buClr>
                <a:schemeClr val="tx2"/>
              </a:buClr>
              <a:buNone/>
            </a:pPr>
            <a:r>
              <a:rPr lang="en-US" sz="2400" dirty="0" smtClean="0"/>
              <a:t>	Quantify effects of fish size on movements and                 	entrainment</a:t>
            </a:r>
          </a:p>
          <a:p>
            <a:pPr>
              <a:buClr>
                <a:schemeClr val="tx2"/>
              </a:buClr>
              <a:buFont typeface="Wingdings" pitchFamily="2" charset="2"/>
              <a:buChar char="Ø"/>
            </a:pPr>
            <a:r>
              <a:rPr lang="en-US" dirty="0" smtClean="0"/>
              <a:t>Tools</a:t>
            </a:r>
          </a:p>
          <a:p>
            <a:pPr marL="393192" lvl="1" indent="0">
              <a:buClr>
                <a:schemeClr val="tx2"/>
              </a:buClr>
              <a:buNone/>
            </a:pPr>
            <a:r>
              <a:rPr lang="en-US" sz="2200" dirty="0" smtClean="0"/>
              <a:t>	JSATS tags and receivers</a:t>
            </a:r>
          </a:p>
          <a:p>
            <a:pPr marL="393192" lvl="1" indent="0">
              <a:buClr>
                <a:schemeClr val="tx2"/>
              </a:buClr>
              <a:buNone/>
            </a:pPr>
            <a:r>
              <a:rPr lang="en-US" dirty="0" smtClean="0"/>
              <a:t>	Fish releases</a:t>
            </a:r>
            <a:endParaRPr lang="en-US" sz="2400" dirty="0" smtClean="0"/>
          </a:p>
          <a:p>
            <a:pPr marL="393192" lvl="1" indent="0">
              <a:buClr>
                <a:schemeClr val="tx2"/>
              </a:buClr>
              <a:buNone/>
            </a:pPr>
            <a:endParaRPr lang="en-US" sz="2400" dirty="0"/>
          </a:p>
        </p:txBody>
      </p:sp>
    </p:spTree>
    <p:extLst>
      <p:ext uri="{BB962C8B-B14F-4D97-AF65-F5344CB8AC3E}">
        <p14:creationId xmlns:p14="http://schemas.microsoft.com/office/powerpoint/2010/main" xmlns="" val="27657195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Users\ed.shallenberger\AppData\Local\Microsoft\Windows\Temporary Internet Files\Content.Outlook\19BFIS3U\2006 Receiver Deployment_complet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1" y="0"/>
            <a:ext cx="73914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951738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ed.shallenberger\AppData\Local\Microsoft\Windows\Temporary Internet Files\Content.Outlook\19BFIS3U\DSCN0387 (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83778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servation map.JPG"/>
          <p:cNvPicPr>
            <a:picLocks noChangeAspect="1"/>
          </p:cNvPicPr>
          <p:nvPr/>
        </p:nvPicPr>
        <p:blipFill>
          <a:blip r:embed="rId2"/>
          <a:stretch>
            <a:fillRect/>
          </a:stretch>
        </p:blipFill>
        <p:spPr>
          <a:xfrm>
            <a:off x="80818" y="0"/>
            <a:ext cx="8982364" cy="6858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effectLst>
                  <a:outerShdw blurRad="38100" dist="38100" dir="2700000" algn="tl">
                    <a:srgbClr val="000000">
                      <a:alpha val="43137"/>
                    </a:srgbClr>
                  </a:outerShdw>
                </a:effectLst>
              </a:rPr>
              <a:t>Lake Rufus Woods and Lake Pateros Receiver Locations </a:t>
            </a:r>
            <a:endParaRPr lang="en-US" sz="3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6" name="Picture 5"/>
          <p:cNvPicPr/>
          <p:nvPr/>
        </p:nvPicPr>
        <p:blipFill rotWithShape="1">
          <a:blip r:embed="rId2"/>
          <a:srcRect t="6666" b="3847"/>
          <a:stretch/>
        </p:blipFill>
        <p:spPr bwMode="auto">
          <a:xfrm>
            <a:off x="457200" y="2057400"/>
            <a:ext cx="8229600" cy="434340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669172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90600" y="939244"/>
            <a:ext cx="7162800" cy="5918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121986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effectLst>
                  <a:outerShdw blurRad="38100" dist="38100" dir="2700000" algn="tl">
                    <a:srgbClr val="000000">
                      <a:alpha val="43137"/>
                    </a:srgbClr>
                  </a:outerShdw>
                </a:effectLst>
              </a:rPr>
              <a:t>The Future</a:t>
            </a:r>
            <a:endParaRPr lang="en-US" sz="4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057400"/>
            <a:ext cx="8229600" cy="4267200"/>
          </a:xfrm>
        </p:spPr>
        <p:txBody>
          <a:bodyPr/>
          <a:lstStyle/>
          <a:p>
            <a:pPr>
              <a:buClr>
                <a:schemeClr val="tx2"/>
              </a:buClr>
              <a:buFont typeface="Wingdings" pitchFamily="2" charset="2"/>
              <a:buChar char="Ø"/>
            </a:pPr>
            <a:r>
              <a:rPr lang="en-US" dirty="0" smtClean="0"/>
              <a:t>Continue Creel Survey</a:t>
            </a:r>
          </a:p>
          <a:p>
            <a:pPr>
              <a:buClr>
                <a:schemeClr val="tx2"/>
              </a:buClr>
              <a:buFont typeface="Wingdings" pitchFamily="2" charset="2"/>
              <a:buChar char="Ø"/>
            </a:pPr>
            <a:r>
              <a:rPr lang="en-US" dirty="0" smtClean="0"/>
              <a:t>Stock Fish 1 – 3 lbs</a:t>
            </a:r>
          </a:p>
          <a:p>
            <a:pPr>
              <a:buClr>
                <a:schemeClr val="tx2"/>
              </a:buClr>
              <a:buFont typeface="Wingdings" pitchFamily="2" charset="2"/>
              <a:buChar char="Ø"/>
            </a:pPr>
            <a:r>
              <a:rPr lang="en-US" dirty="0" smtClean="0"/>
              <a:t>Use Rufus Woods Net Pen Project to Help Supplement Fish</a:t>
            </a:r>
          </a:p>
          <a:p>
            <a:pPr>
              <a:buClr>
                <a:schemeClr val="tx2"/>
              </a:buClr>
              <a:buFont typeface="Wingdings" pitchFamily="2" charset="2"/>
              <a:buChar char="Ø"/>
            </a:pPr>
            <a:r>
              <a:rPr lang="en-US" dirty="0" smtClean="0"/>
              <a:t>Continue Stomach Sample Analysis</a:t>
            </a:r>
          </a:p>
          <a:p>
            <a:pPr>
              <a:buClr>
                <a:schemeClr val="tx2"/>
              </a:buClr>
              <a:buFont typeface="Wingdings" pitchFamily="2" charset="2"/>
              <a:buChar char="Ø"/>
            </a:pPr>
            <a:r>
              <a:rPr lang="en-US" dirty="0" smtClean="0"/>
              <a:t>Re-evaluate parts of Production Potential Study in “normal” year</a:t>
            </a:r>
            <a:endParaRPr lang="en-US" dirty="0"/>
          </a:p>
        </p:txBody>
      </p:sp>
    </p:spTree>
    <p:extLst>
      <p:ext uri="{BB962C8B-B14F-4D97-AF65-F5344CB8AC3E}">
        <p14:creationId xmlns:p14="http://schemas.microsoft.com/office/powerpoint/2010/main" xmlns="" val="28892581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b="1" dirty="0" smtClean="0">
                <a:effectLst>
                  <a:outerShdw blurRad="38100" dist="38100" dir="2700000" algn="tl">
                    <a:srgbClr val="000000">
                      <a:alpha val="43137"/>
                    </a:srgbClr>
                  </a:outerShdw>
                </a:effectLst>
              </a:rPr>
              <a:t>Twin</a:t>
            </a:r>
            <a:r>
              <a:rPr lang="en-US" b="1" dirty="0" smtClean="0">
                <a:effectLst>
                  <a:outerShdw blurRad="38100" dist="38100" dir="2700000" algn="tl">
                    <a:srgbClr val="000000">
                      <a:alpha val="43137"/>
                    </a:srgbClr>
                  </a:outerShdw>
                </a:effectLst>
              </a:rPr>
              <a:t> Lakes Oxygenation Project</a:t>
            </a:r>
            <a:endParaRPr lang="en-US" b="1" dirty="0">
              <a:effectLst>
                <a:outerShdw blurRad="38100" dist="38100" dir="2700000" algn="tl">
                  <a:srgbClr val="000000">
                    <a:alpha val="43137"/>
                  </a:srgbClr>
                </a:outerShdw>
              </a:effectLst>
            </a:endParaRPr>
          </a:p>
        </p:txBody>
      </p:sp>
      <p:pic>
        <p:nvPicPr>
          <p:cNvPr id="4" name="Content Placeholder 3" descr="C:\Documents and Settings\ed.shallenberger\My Documents\My Pictures\Twion Lakes.jpg"/>
          <p:cNvPicPr>
            <a:picLocks noGrp="1"/>
          </p:cNvPicPr>
          <p:nvPr>
            <p:ph idx="1"/>
          </p:nvPr>
        </p:nvPicPr>
        <p:blipFill>
          <a:blip r:embed="rId2" cstate="print"/>
          <a:stretch>
            <a:fillRect/>
          </a:stretch>
        </p:blipFill>
        <p:spPr bwMode="auto">
          <a:xfrm>
            <a:off x="1649796" y="1935163"/>
            <a:ext cx="5844408" cy="4389437"/>
          </a:xfrm>
          <a:prstGeom prst="rect">
            <a:avLst/>
          </a:prstGeom>
          <a:noFill/>
          <a:ln w="9525">
            <a:noFill/>
            <a:miter lim="800000"/>
            <a:headEnd/>
            <a:tailEnd/>
          </a:ln>
        </p:spPr>
      </p:pic>
    </p:spTree>
    <p:extLst>
      <p:ext uri="{BB962C8B-B14F-4D97-AF65-F5344CB8AC3E}">
        <p14:creationId xmlns:p14="http://schemas.microsoft.com/office/powerpoint/2010/main" xmlns="" val="16440465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L:\Sheri's Pictures\Twin Lakes Oxygenation\Stratificatio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143000"/>
            <a:ext cx="9144000" cy="52112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23399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L:\Sheri's Pictures\Twin Lakes Oxygenation\oxygenation system.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989215"/>
            <a:ext cx="9144000" cy="28795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064718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L:\Sheri's Pictures\Twin Lakes Oxygenation\Oxygenation system 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990600"/>
            <a:ext cx="8001000" cy="5410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393788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00912"/>
          </a:xfrm>
        </p:spPr>
        <p:txBody>
          <a:bodyPr>
            <a:normAutofit fontScale="90000"/>
          </a:bodyPr>
          <a:lstStyle/>
          <a:p>
            <a:r>
              <a:rPr lang="en-US" sz="5300" b="1" dirty="0" smtClean="0">
                <a:effectLst>
                  <a:outerShdw blurRad="38100" dist="38100" dir="2700000" algn="tl">
                    <a:srgbClr val="000000">
                      <a:alpha val="43137"/>
                    </a:srgbClr>
                  </a:outerShdw>
                </a:effectLst>
              </a:rPr>
              <a:t>Evaluation</a:t>
            </a:r>
            <a:r>
              <a:rPr lang="en-US" b="1" dirty="0" smtClean="0"/>
              <a:t/>
            </a:r>
            <a:br>
              <a:rPr lang="en-US" b="1" dirty="0" smtClean="0"/>
            </a:br>
            <a:r>
              <a:rPr lang="en-US" sz="3200" b="1" dirty="0" smtClean="0"/>
              <a:t>Questions to answer</a:t>
            </a:r>
            <a:endParaRPr lang="en-US" b="1" dirty="0"/>
          </a:p>
        </p:txBody>
      </p:sp>
      <p:sp>
        <p:nvSpPr>
          <p:cNvPr id="3" name="Content Placeholder 2"/>
          <p:cNvSpPr>
            <a:spLocks noGrp="1"/>
          </p:cNvSpPr>
          <p:nvPr>
            <p:ph idx="1"/>
          </p:nvPr>
        </p:nvSpPr>
        <p:spPr>
          <a:xfrm>
            <a:off x="457200" y="2286000"/>
            <a:ext cx="8229600" cy="4038600"/>
          </a:xfrm>
        </p:spPr>
        <p:txBody>
          <a:bodyPr/>
          <a:lstStyle/>
          <a:p>
            <a:pPr marL="514350" indent="-514350">
              <a:buClr>
                <a:schemeClr val="tx2"/>
              </a:buClr>
              <a:buFont typeface="+mj-lt"/>
              <a:buAutoNum type="arabicPeriod"/>
            </a:pPr>
            <a:r>
              <a:rPr lang="en-US" b="1" dirty="0" smtClean="0"/>
              <a:t>Is lake oxygenated?</a:t>
            </a:r>
          </a:p>
          <a:p>
            <a:pPr marL="514350" indent="-514350">
              <a:buClr>
                <a:schemeClr val="tx2"/>
              </a:buClr>
              <a:buFont typeface="+mj-lt"/>
              <a:buAutoNum type="arabicPeriod"/>
            </a:pPr>
            <a:r>
              <a:rPr lang="en-US" b="1" dirty="0" smtClean="0"/>
              <a:t>Is </a:t>
            </a:r>
            <a:r>
              <a:rPr lang="en-US" b="1" dirty="0" err="1" smtClean="0"/>
              <a:t>hypolimnion</a:t>
            </a:r>
            <a:r>
              <a:rPr lang="en-US" b="1" dirty="0" smtClean="0"/>
              <a:t> utilized by fish?</a:t>
            </a:r>
          </a:p>
          <a:p>
            <a:pPr marL="514350" indent="-514350">
              <a:buClr>
                <a:schemeClr val="tx2"/>
              </a:buClr>
              <a:buFont typeface="+mj-lt"/>
              <a:buAutoNum type="arabicPeriod"/>
            </a:pPr>
            <a:r>
              <a:rPr lang="en-US" b="1" dirty="0" smtClean="0"/>
              <a:t>Is summer mortality reduced?</a:t>
            </a:r>
          </a:p>
          <a:p>
            <a:pPr marL="514350" indent="-514350">
              <a:buClr>
                <a:schemeClr val="tx2"/>
              </a:buClr>
              <a:buFont typeface="+mj-lt"/>
              <a:buAutoNum type="arabicPeriod"/>
            </a:pPr>
            <a:r>
              <a:rPr lang="en-US" b="1" dirty="0" smtClean="0"/>
              <a:t>Is fish growth increased?</a:t>
            </a:r>
          </a:p>
          <a:p>
            <a:pPr marL="514350" indent="-514350">
              <a:buClr>
                <a:schemeClr val="tx2"/>
              </a:buClr>
              <a:buFont typeface="+mj-lt"/>
              <a:buAutoNum type="arabicPeriod"/>
            </a:pPr>
            <a:r>
              <a:rPr lang="en-US" b="1" dirty="0" smtClean="0"/>
              <a:t>What are the other effects of oxygenation?</a:t>
            </a:r>
          </a:p>
          <a:p>
            <a:pPr marL="0" indent="0">
              <a:buClr>
                <a:schemeClr val="tx2"/>
              </a:buClr>
              <a:buNone/>
            </a:pPr>
            <a:r>
              <a:rPr lang="en-US" sz="2400" dirty="0" smtClean="0"/>
              <a:t>	Zooplankton?</a:t>
            </a:r>
          </a:p>
          <a:p>
            <a:pPr marL="0" indent="0">
              <a:buClr>
                <a:schemeClr val="tx2"/>
              </a:buClr>
              <a:buNone/>
            </a:pPr>
            <a:r>
              <a:rPr lang="en-US" sz="2400" dirty="0" smtClean="0"/>
              <a:t>	Heavy metals (particularly methyl mercury)?</a:t>
            </a:r>
            <a:endParaRPr lang="en-US" sz="2400" dirty="0"/>
          </a:p>
        </p:txBody>
      </p:sp>
    </p:spTree>
    <p:extLst>
      <p:ext uri="{BB962C8B-B14F-4D97-AF65-F5344CB8AC3E}">
        <p14:creationId xmlns:p14="http://schemas.microsoft.com/office/powerpoint/2010/main" xmlns="" val="318451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lide(fromBottom)">
                                      <p:cBhvr>
                                        <p:cTn id="11" dur="500"/>
                                        <p:tgtEl>
                                          <p:spTgt spid="3">
                                            <p:txEl>
                                              <p:pRg st="1" end="1"/>
                                            </p:txEl>
                                          </p:spTgt>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lide(fromBottom)">
                                      <p:cBhvr>
                                        <p:cTn id="15" dur="500"/>
                                        <p:tgtEl>
                                          <p:spTgt spid="3">
                                            <p:txEl>
                                              <p:pRg st="2" end="2"/>
                                            </p:txEl>
                                          </p:spTgt>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slide(fromBottom)">
                                      <p:cBhvr>
                                        <p:cTn id="19" dur="500"/>
                                        <p:tgtEl>
                                          <p:spTgt spid="3">
                                            <p:txEl>
                                              <p:pRg st="3" end="3"/>
                                            </p:txEl>
                                          </p:spTgt>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lide(fromBottom)">
                                      <p:cBhvr>
                                        <p:cTn id="23" dur="500"/>
                                        <p:tgtEl>
                                          <p:spTgt spid="3">
                                            <p:txEl>
                                              <p:pRg st="4" end="4"/>
                                            </p:txEl>
                                          </p:spTgt>
                                        </p:tgtEl>
                                      </p:cBhvr>
                                    </p:animEffect>
                                  </p:childTnLst>
                                </p:cTn>
                              </p:par>
                            </p:childTnLst>
                          </p:cTn>
                        </p:par>
                        <p:par>
                          <p:cTn id="24" fill="hold">
                            <p:stCondLst>
                              <p:cond delay="2500"/>
                            </p:stCondLst>
                            <p:childTnLst>
                              <p:par>
                                <p:cTn id="25" presetID="12" presetClass="entr" presetSubtype="4"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lide(fromBottom)">
                                      <p:cBhvr>
                                        <p:cTn id="27" dur="500"/>
                                        <p:tgtEl>
                                          <p:spTgt spid="3">
                                            <p:txEl>
                                              <p:pRg st="5" end="5"/>
                                            </p:txEl>
                                          </p:spTgt>
                                        </p:tgtEl>
                                      </p:cBhvr>
                                    </p:animEffect>
                                  </p:childTnLst>
                                </p:cTn>
                              </p:par>
                            </p:childTnLst>
                          </p:cTn>
                        </p:par>
                        <p:par>
                          <p:cTn id="28" fill="hold">
                            <p:stCondLst>
                              <p:cond delay="3000"/>
                            </p:stCondLst>
                            <p:childTnLst>
                              <p:par>
                                <p:cTn id="29" presetID="12" presetClass="entr" presetSubtype="4"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slide(fromBottom)">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pPr algn="ctr"/>
            <a:r>
              <a:rPr lang="en-US" sz="4800" b="1" dirty="0" smtClean="0">
                <a:effectLst>
                  <a:outerShdw blurRad="38100" dist="38100" dir="2700000" algn="tl">
                    <a:srgbClr val="000000">
                      <a:alpha val="43137"/>
                    </a:srgbClr>
                  </a:outerShdw>
                </a:effectLst>
              </a:rPr>
              <a:t>Oxygen Levels</a:t>
            </a:r>
            <a:endParaRPr lang="en-US" sz="4800" b="1" dirty="0">
              <a:effectLst>
                <a:outerShdw blurRad="38100" dist="38100" dir="2700000" algn="tl">
                  <a:srgbClr val="000000">
                    <a:alpha val="43137"/>
                  </a:srgbClr>
                </a:outerShdw>
              </a:effectLst>
            </a:endParaRPr>
          </a:p>
        </p:txBody>
      </p:sp>
      <p:pic>
        <p:nvPicPr>
          <p:cNvPr id="4" name="Content Placeholder 3"/>
          <p:cNvPicPr>
            <a:picLocks noGrp="1"/>
          </p:cNvPicPr>
          <p:nvPr>
            <p:ph idx="1"/>
          </p:nvPr>
        </p:nvPicPr>
        <p:blipFill>
          <a:blip r:embed="rId2"/>
          <a:srcRect/>
          <a:stretch>
            <a:fillRect/>
          </a:stretch>
        </p:blipFill>
        <p:spPr bwMode="auto">
          <a:xfrm>
            <a:off x="304800" y="1066799"/>
            <a:ext cx="8229600" cy="2667001"/>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304800" y="3886200"/>
            <a:ext cx="8229600" cy="2971800"/>
          </a:xfrm>
          <a:prstGeom prst="rect">
            <a:avLst/>
          </a:prstGeom>
          <a:noFill/>
          <a:ln w="9525">
            <a:noFill/>
            <a:miter lim="800000"/>
            <a:headEnd/>
            <a:tailEnd/>
          </a:ln>
        </p:spPr>
      </p:pic>
      <p:sp>
        <p:nvSpPr>
          <p:cNvPr id="3" name="TextBox 2"/>
          <p:cNvSpPr txBox="1"/>
          <p:nvPr/>
        </p:nvSpPr>
        <p:spPr>
          <a:xfrm>
            <a:off x="2718816" y="1186934"/>
            <a:ext cx="1283428"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North Twin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2819400" y="4419600"/>
            <a:ext cx="1321900"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South Twin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26261835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48512"/>
          </a:xfrm>
        </p:spPr>
        <p:txBody>
          <a:bodyPr>
            <a:normAutofit/>
          </a:bodyPr>
          <a:lstStyle/>
          <a:p>
            <a:pPr algn="ctr"/>
            <a:r>
              <a:rPr lang="en-US" sz="4800" b="1" dirty="0" err="1" smtClean="0">
                <a:effectLst>
                  <a:outerShdw blurRad="38100" dist="38100" dir="2700000" algn="tl">
                    <a:srgbClr val="000000">
                      <a:alpha val="43137"/>
                    </a:srgbClr>
                  </a:outerShdw>
                </a:effectLst>
              </a:rPr>
              <a:t>Hypolimnion</a:t>
            </a:r>
            <a:r>
              <a:rPr lang="en-US" sz="4800" b="1" dirty="0" smtClean="0">
                <a:effectLst>
                  <a:outerShdw blurRad="38100" dist="38100" dir="2700000" algn="tl">
                    <a:srgbClr val="000000">
                      <a:alpha val="43137"/>
                    </a:srgbClr>
                  </a:outerShdw>
                </a:effectLst>
              </a:rPr>
              <a:t> Utilization</a:t>
            </a:r>
            <a:endParaRPr lang="en-US" sz="4800" b="1" dirty="0">
              <a:effectLst>
                <a:outerShdw blurRad="38100" dist="38100" dir="2700000" algn="tl">
                  <a:srgbClr val="000000">
                    <a:alpha val="43137"/>
                  </a:srgbClr>
                </a:outerShdw>
              </a:effectLst>
            </a:endParaRPr>
          </a:p>
        </p:txBody>
      </p:sp>
      <p:pic>
        <p:nvPicPr>
          <p:cNvPr id="6" name="Content Placeholder 4"/>
          <p:cNvPicPr>
            <a:picLocks noGrp="1"/>
          </p:cNvPicPr>
          <p:nvPr>
            <p:ph idx="1"/>
          </p:nvPr>
        </p:nvPicPr>
        <p:blipFill rotWithShape="1">
          <a:blip r:embed="rId2"/>
          <a:srcRect l="33013" t="40513" r="31571" b="27949"/>
          <a:stretch/>
        </p:blipFill>
        <p:spPr bwMode="auto">
          <a:xfrm>
            <a:off x="1219200" y="1828800"/>
            <a:ext cx="6705600" cy="434340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003803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pPr algn="ctr"/>
            <a:r>
              <a:rPr lang="en-US" b="1" dirty="0" smtClean="0">
                <a:effectLst>
                  <a:outerShdw blurRad="38100" dist="38100" dir="2700000" algn="tl">
                    <a:srgbClr val="000000">
                      <a:alpha val="43137"/>
                    </a:srgbClr>
                  </a:outerShdw>
                </a:effectLst>
              </a:rPr>
              <a:t>Hatchery Project</a:t>
            </a:r>
            <a:endParaRPr lang="en-US" b="1" dirty="0">
              <a:effectLst>
                <a:outerShdw blurRad="38100" dist="38100" dir="2700000" algn="tl">
                  <a:srgbClr val="000000">
                    <a:alpha val="43137"/>
                  </a:srgbClr>
                </a:outerShdw>
              </a:effectLst>
            </a:endParaRPr>
          </a:p>
        </p:txBody>
      </p:sp>
      <p:pic>
        <p:nvPicPr>
          <p:cNvPr id="4" name="Content Placeholder 3" descr="Hatchery.JPG"/>
          <p:cNvPicPr>
            <a:picLocks noGrp="1"/>
          </p:cNvPicPr>
          <p:nvPr>
            <p:ph idx="1"/>
          </p:nvPr>
        </p:nvPicPr>
        <p:blipFill>
          <a:blip r:embed="rId2" cstate="print"/>
          <a:stretch>
            <a:fillRect/>
          </a:stretch>
        </p:blipFill>
        <p:spPr>
          <a:xfrm>
            <a:off x="1647072" y="1935163"/>
            <a:ext cx="5849856" cy="4389437"/>
          </a:xfrm>
          <a:prstGeom prst="rect">
            <a:avLst/>
          </a:prstGeom>
        </p:spPr>
      </p:pic>
    </p:spTree>
    <p:extLst>
      <p:ext uri="{BB962C8B-B14F-4D97-AF65-F5344CB8AC3E}">
        <p14:creationId xmlns:p14="http://schemas.microsoft.com/office/powerpoint/2010/main" xmlns="" val="11494726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effectLst>
                  <a:outerShdw blurRad="38100" dist="38100" dir="2700000" algn="tl">
                    <a:srgbClr val="000000">
                      <a:alpha val="43137"/>
                    </a:srgbClr>
                  </a:outerShdw>
                </a:effectLst>
              </a:rPr>
              <a:t>Gill Net Surveys</a:t>
            </a:r>
            <a:endParaRPr lang="en-US" sz="4400" dirty="0">
              <a:effectLst>
                <a:outerShdw blurRad="38100" dist="38100" dir="2700000" algn="tl">
                  <a:srgbClr val="000000">
                    <a:alpha val="43137"/>
                  </a:srgbClr>
                </a:outerShdw>
              </a:effectLst>
            </a:endParaRPr>
          </a:p>
        </p:txBody>
      </p:sp>
      <p:pic>
        <p:nvPicPr>
          <p:cNvPr id="4" name="Content Placeholder 3"/>
          <p:cNvPicPr>
            <a:picLocks noGrp="1"/>
          </p:cNvPicPr>
          <p:nvPr>
            <p:ph idx="1"/>
          </p:nvPr>
        </p:nvPicPr>
        <p:blipFill rotWithShape="1">
          <a:blip r:embed="rId2"/>
          <a:srcRect l="33333" t="21282" r="32532" b="48461"/>
          <a:stretch/>
        </p:blipFill>
        <p:spPr bwMode="auto">
          <a:xfrm>
            <a:off x="914400" y="1981200"/>
            <a:ext cx="7391400" cy="434340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9613814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effectLst>
                  <a:outerShdw blurRad="38100" dist="38100" dir="2700000" algn="tl">
                    <a:srgbClr val="000000">
                      <a:alpha val="43137"/>
                    </a:srgbClr>
                  </a:outerShdw>
                </a:effectLst>
              </a:rPr>
              <a:t>Percentage of Angler Caught Carryover Fish </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057400"/>
            <a:ext cx="8229600" cy="4419600"/>
          </a:xfrm>
        </p:spPr>
        <p:txBody>
          <a:bodyPr/>
          <a:lstStyle/>
          <a:p>
            <a:endParaRPr lang="en-US" dirty="0"/>
          </a:p>
        </p:txBody>
      </p:sp>
      <p:grpSp>
        <p:nvGrpSpPr>
          <p:cNvPr id="7" name="Group 6"/>
          <p:cNvGrpSpPr>
            <a:grpSpLocks/>
          </p:cNvGrpSpPr>
          <p:nvPr/>
        </p:nvGrpSpPr>
        <p:grpSpPr bwMode="auto">
          <a:xfrm>
            <a:off x="1219200" y="1905000"/>
            <a:ext cx="6705600" cy="3505200"/>
            <a:chOff x="0" y="0"/>
            <a:chExt cx="4572000" cy="2752725"/>
          </a:xfrm>
        </p:grpSpPr>
        <p:graphicFrame>
          <p:nvGraphicFramePr>
            <p:cNvPr id="8" name="Chart 7"/>
            <p:cNvGraphicFramePr>
              <a:graphicFrameLocks/>
            </p:cNvGraphicFramePr>
            <p:nvPr>
              <p:extLst>
                <p:ext uri="{D42A27DB-BD31-4B8C-83A1-F6EECF244321}">
                  <p14:modId xmlns:p14="http://schemas.microsoft.com/office/powerpoint/2010/main" xmlns="" val="3604550538"/>
                </p:ext>
              </p:extLst>
            </p:nvPr>
          </p:nvGraphicFramePr>
          <p:xfrm>
            <a:off x="0" y="0"/>
            <a:ext cx="4572000" cy="275272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4"/>
            <p:cNvSpPr txBox="1"/>
            <p:nvPr/>
          </p:nvSpPr>
          <p:spPr>
            <a:xfrm>
              <a:off x="1194955" y="742950"/>
              <a:ext cx="1239635"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dirty="0"/>
                <a:t>begin oxygenation</a:t>
              </a:r>
            </a:p>
          </p:txBody>
        </p:sp>
      </p:grpSp>
      <p:sp>
        <p:nvSpPr>
          <p:cNvPr id="4" name="TextBox 3"/>
          <p:cNvSpPr txBox="1"/>
          <p:nvPr/>
        </p:nvSpPr>
        <p:spPr>
          <a:xfrm>
            <a:off x="5715000" y="2057400"/>
            <a:ext cx="1828800" cy="261610"/>
          </a:xfrm>
          <a:prstGeom prst="rect">
            <a:avLst/>
          </a:prstGeom>
          <a:noFill/>
        </p:spPr>
        <p:txBody>
          <a:bodyPr wrap="square" rtlCol="0">
            <a:spAutoFit/>
          </a:bodyPr>
          <a:lstStyle/>
          <a:p>
            <a:r>
              <a:rPr lang="en-US" sz="1100" dirty="0" smtClean="0"/>
              <a:t>All carryovers pre </a:t>
            </a:r>
            <a:r>
              <a:rPr lang="en-US" sz="1100" dirty="0" err="1" smtClean="0"/>
              <a:t>redband</a:t>
            </a:r>
            <a:endParaRPr lang="en-US" sz="1100" dirty="0"/>
          </a:p>
        </p:txBody>
      </p:sp>
    </p:spTree>
    <p:extLst>
      <p:ext uri="{BB962C8B-B14F-4D97-AF65-F5344CB8AC3E}">
        <p14:creationId xmlns:p14="http://schemas.microsoft.com/office/powerpoint/2010/main" xmlns="" val="13846010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F9F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fontScale="90000"/>
          </a:bodyPr>
          <a:lstStyle/>
          <a:p>
            <a:pPr algn="ctr"/>
            <a:r>
              <a:rPr lang="en-US" b="1" dirty="0" smtClean="0">
                <a:effectLst>
                  <a:outerShdw blurRad="38100" dist="38100" dir="2700000" algn="tl">
                    <a:srgbClr val="000000">
                      <a:alpha val="43137"/>
                    </a:srgbClr>
                  </a:outerShdw>
                </a:effectLst>
              </a:rPr>
              <a:t>Zooplankton</a:t>
            </a:r>
            <a:r>
              <a:rPr lang="en-US" b="1" dirty="0" smtClean="0"/>
              <a:t/>
            </a:r>
            <a:br>
              <a:rPr lang="en-US" b="1" dirty="0" smtClean="0"/>
            </a:br>
            <a:r>
              <a:rPr lang="en-US" sz="2400" b="1" i="1" dirty="0" err="1" smtClean="0"/>
              <a:t>Chaoborus</a:t>
            </a:r>
            <a:r>
              <a:rPr lang="en-US" sz="2400" b="1" i="1" dirty="0" smtClean="0"/>
              <a:t> </a:t>
            </a:r>
            <a:r>
              <a:rPr lang="en-US" sz="2400" b="1" dirty="0" smtClean="0"/>
              <a:t>densities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4084386127"/>
              </p:ext>
            </p:extLst>
          </p:nvPr>
        </p:nvGraphicFramePr>
        <p:xfrm>
          <a:off x="457200" y="1371600"/>
          <a:ext cx="8153400" cy="2819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xmlns="" val="2405098735"/>
              </p:ext>
            </p:extLst>
          </p:nvPr>
        </p:nvGraphicFramePr>
        <p:xfrm>
          <a:off x="457200" y="3962400"/>
          <a:ext cx="8382000" cy="26892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6719703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F9F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effectLst>
                  <a:outerShdw blurRad="38100" dist="38100" dir="2700000" algn="tl">
                    <a:srgbClr val="000000">
                      <a:alpha val="43137"/>
                    </a:srgbClr>
                  </a:outerShdw>
                </a:effectLst>
              </a:rPr>
              <a:t> </a:t>
            </a:r>
            <a:r>
              <a:rPr lang="en-US" sz="3600" b="1" dirty="0" smtClean="0">
                <a:effectLst>
                  <a:outerShdw blurRad="38100" dist="38100" dir="2700000" algn="tl">
                    <a:srgbClr val="000000">
                      <a:alpha val="43137"/>
                    </a:srgbClr>
                  </a:outerShdw>
                </a:effectLst>
              </a:rPr>
              <a:t>Total Mercury in Twin Lakes Fish</a:t>
            </a:r>
            <a:endParaRPr lang="en-US" sz="3600"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6676542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sp>
        <p:nvSpPr>
          <p:cNvPr id="3" name="Content Placeholder 2"/>
          <p:cNvSpPr>
            <a:spLocks noGrp="1"/>
          </p:cNvSpPr>
          <p:nvPr>
            <p:ph idx="1"/>
          </p:nvPr>
        </p:nvSpPr>
        <p:spPr/>
        <p:txBody>
          <a:bodyPr/>
          <a:lstStyle/>
          <a:p>
            <a:pPr>
              <a:buFont typeface="Wingdings" pitchFamily="2" charset="2"/>
              <a:buChar char="Ø"/>
            </a:pPr>
            <a:r>
              <a:rPr lang="en-US" dirty="0" smtClean="0"/>
              <a:t>   Oxygenate South Twin</a:t>
            </a:r>
          </a:p>
          <a:p>
            <a:pPr marL="0" indent="0">
              <a:buNone/>
            </a:pPr>
            <a:endParaRPr lang="en-US" dirty="0" smtClean="0"/>
          </a:p>
          <a:p>
            <a:pPr>
              <a:buFont typeface="Wingdings" pitchFamily="2" charset="2"/>
              <a:buChar char="Ø"/>
            </a:pPr>
            <a:r>
              <a:rPr lang="en-US" dirty="0" smtClean="0"/>
              <a:t>   Produce oxygen onsite</a:t>
            </a:r>
          </a:p>
          <a:p>
            <a:pPr>
              <a:buFont typeface="Wingdings" pitchFamily="2" charset="2"/>
              <a:buChar char="Ø"/>
            </a:pPr>
            <a:endParaRPr lang="en-US" dirty="0" smtClean="0"/>
          </a:p>
          <a:p>
            <a:pPr>
              <a:buFont typeface="Wingdings" pitchFamily="2" charset="2"/>
              <a:buChar char="Ø"/>
            </a:pPr>
            <a:r>
              <a:rPr lang="en-US" dirty="0" smtClean="0"/>
              <a:t>   Evaluate project success</a:t>
            </a:r>
            <a:endParaRPr lang="en-US" dirty="0"/>
          </a:p>
        </p:txBody>
      </p:sp>
    </p:spTree>
    <p:extLst>
      <p:ext uri="{BB962C8B-B14F-4D97-AF65-F5344CB8AC3E}">
        <p14:creationId xmlns:p14="http://schemas.microsoft.com/office/powerpoint/2010/main" xmlns="" val="33371007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pPr algn="ctr"/>
            <a:r>
              <a:rPr lang="en-US" sz="4000" b="1" dirty="0" smtClean="0">
                <a:effectLst>
                  <a:outerShdw blurRad="38100" dist="38100" dir="2700000" algn="tl">
                    <a:srgbClr val="000000">
                      <a:alpha val="43137"/>
                    </a:srgbClr>
                  </a:outerShdw>
                </a:effectLst>
              </a:rPr>
              <a:t>Rufus Woods Net Pen Project</a:t>
            </a:r>
            <a:endParaRPr lang="en-US" sz="4000" b="1"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609600" y="3429000"/>
            <a:ext cx="8153400" cy="3657600"/>
          </a:xfrm>
        </p:spPr>
        <p:txBody>
          <a:bodyPr>
            <a:normAutofit/>
          </a:bodyPr>
          <a:lstStyle/>
          <a:p>
            <a:pPr marL="0" indent="0">
              <a:buClr>
                <a:schemeClr val="tx2"/>
              </a:buClr>
              <a:buNone/>
            </a:pPr>
            <a:r>
              <a:rPr lang="en-US" sz="3200" dirty="0" smtClean="0"/>
              <a:t>Objectives</a:t>
            </a:r>
            <a:r>
              <a:rPr lang="en-US" dirty="0" smtClean="0"/>
              <a:t>	</a:t>
            </a:r>
          </a:p>
          <a:p>
            <a:pPr>
              <a:buClr>
                <a:schemeClr val="tx2"/>
              </a:buClr>
              <a:buFont typeface="Wingdings" pitchFamily="2" charset="2"/>
              <a:buChar char="Ø"/>
            </a:pPr>
            <a:r>
              <a:rPr lang="en-US" dirty="0" smtClean="0"/>
              <a:t>       Reduce rearing costs for large fish</a:t>
            </a:r>
          </a:p>
          <a:p>
            <a:pPr marL="0" indent="0">
              <a:buClr>
                <a:schemeClr val="tx2"/>
              </a:buClr>
              <a:buNone/>
            </a:pPr>
            <a:endParaRPr lang="en-US" dirty="0" smtClean="0"/>
          </a:p>
          <a:p>
            <a:pPr>
              <a:buClr>
                <a:schemeClr val="tx2"/>
              </a:buClr>
              <a:buFont typeface="Wingdings" pitchFamily="2" charset="2"/>
              <a:buChar char="Ø"/>
            </a:pPr>
            <a:r>
              <a:rPr lang="en-US" dirty="0" smtClean="0"/>
              <a:t>       Reduce pressure on the hatchery</a:t>
            </a:r>
          </a:p>
          <a:p>
            <a:pPr>
              <a:buClr>
                <a:schemeClr val="tx2"/>
              </a:buClr>
              <a:buFont typeface="Wingdings" pitchFamily="2" charset="2"/>
              <a:buChar char="Ø"/>
            </a:pPr>
            <a:endParaRPr lang="en-US" dirty="0"/>
          </a:p>
          <a:p>
            <a:pPr>
              <a:buClr>
                <a:schemeClr val="tx2"/>
              </a:buClr>
              <a:buFont typeface="Wingdings" pitchFamily="2" charset="2"/>
              <a:buChar char="Ø"/>
            </a:pPr>
            <a:r>
              <a:rPr lang="en-US" dirty="0" smtClean="0"/>
              <a:t>       Produce large fish for Rufus Woods and     </a:t>
            </a:r>
          </a:p>
          <a:p>
            <a:pPr marL="0" indent="0">
              <a:buClr>
                <a:schemeClr val="tx2"/>
              </a:buClr>
              <a:buNone/>
            </a:pPr>
            <a:r>
              <a:rPr lang="en-US" dirty="0"/>
              <a:t> </a:t>
            </a:r>
            <a:r>
              <a:rPr lang="en-US" dirty="0" smtClean="0"/>
              <a:t>         reservation lakes</a:t>
            </a:r>
            <a:endParaRPr lang="en-US" dirty="0"/>
          </a:p>
        </p:txBody>
      </p:sp>
      <p:pic>
        <p:nvPicPr>
          <p:cNvPr id="4" name="Picture 3" descr="Upper Net Pen.JPG"/>
          <p:cNvPicPr>
            <a:picLocks noChangeAspect="1"/>
          </p:cNvPicPr>
          <p:nvPr/>
        </p:nvPicPr>
        <p:blipFill>
          <a:blip r:embed="rId3" cstate="print"/>
          <a:stretch>
            <a:fillRect/>
          </a:stretch>
        </p:blipFill>
        <p:spPr>
          <a:xfrm>
            <a:off x="0" y="1219200"/>
            <a:ext cx="9144000" cy="182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55" presetClass="entr" presetSubtype="0" fill="hold" nodeType="afterEffect">
                                  <p:stCondLst>
                                    <p:cond delay="1000"/>
                                  </p:stCondLst>
                                  <p:childTnLst>
                                    <p:set>
                                      <p:cBhvr>
                                        <p:cTn id="9" dur="1" fill="hold">
                                          <p:stCondLst>
                                            <p:cond delay="0"/>
                                          </p:stCondLst>
                                        </p:cTn>
                                        <p:tgtEl>
                                          <p:spTgt spid="7">
                                            <p:txEl>
                                              <p:pRg st="0" end="0"/>
                                            </p:txEl>
                                          </p:spTgt>
                                        </p:tgtEl>
                                        <p:attrNameLst>
                                          <p:attrName>style.visibility</p:attrName>
                                        </p:attrNameLst>
                                      </p:cBhvr>
                                      <p:to>
                                        <p:strVal val="visible"/>
                                      </p:to>
                                    </p:set>
                                    <p:anim calcmode="lin" valueType="num">
                                      <p:cBhvr>
                                        <p:cTn id="10"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1"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2" dur="1000"/>
                                        <p:tgtEl>
                                          <p:spTgt spid="7">
                                            <p:txEl>
                                              <p:pRg st="0" end="0"/>
                                            </p:txEl>
                                          </p:spTgt>
                                        </p:tgtEl>
                                      </p:cBhvr>
                                    </p:animEffect>
                                  </p:childTnLst>
                                </p:cTn>
                              </p:par>
                            </p:childTnLst>
                          </p:cTn>
                        </p:par>
                        <p:par>
                          <p:cTn id="13" fill="hold">
                            <p:stCondLst>
                              <p:cond delay="2000"/>
                            </p:stCondLst>
                            <p:childTnLst>
                              <p:par>
                                <p:cTn id="14" presetID="55" presetClass="entr" presetSubtype="0" fill="hold" nodeType="afterEffect">
                                  <p:stCondLst>
                                    <p:cond delay="100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p:cTn id="16" dur="1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17"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8" dur="1000"/>
                                        <p:tgtEl>
                                          <p:spTgt spid="7">
                                            <p:txEl>
                                              <p:pRg st="1" end="1"/>
                                            </p:txEl>
                                          </p:spTgt>
                                        </p:tgtEl>
                                      </p:cBhvr>
                                    </p:animEffect>
                                  </p:childTnLst>
                                </p:cTn>
                              </p:par>
                            </p:childTnLst>
                          </p:cTn>
                        </p:par>
                        <p:par>
                          <p:cTn id="19" fill="hold">
                            <p:stCondLst>
                              <p:cond delay="4000"/>
                            </p:stCondLst>
                            <p:childTnLst>
                              <p:par>
                                <p:cTn id="20" presetID="55" presetClass="entr" presetSubtype="0" fill="hold" nodeType="afterEffect">
                                  <p:stCondLst>
                                    <p:cond delay="100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p:cTn id="22" dur="1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7">
                                            <p:txEl>
                                              <p:pRg st="3" end="3"/>
                                            </p:txEl>
                                          </p:spTgt>
                                        </p:tgtEl>
                                      </p:cBhvr>
                                    </p:animEffect>
                                  </p:childTnLst>
                                </p:cTn>
                              </p:par>
                            </p:childTnLst>
                          </p:cTn>
                        </p:par>
                        <p:par>
                          <p:cTn id="25" fill="hold">
                            <p:stCondLst>
                              <p:cond delay="6000"/>
                            </p:stCondLst>
                            <p:childTnLst>
                              <p:par>
                                <p:cTn id="26" presetID="55" presetClass="entr" presetSubtype="0" fill="hold" nodeType="afterEffect">
                                  <p:stCondLst>
                                    <p:cond delay="1000"/>
                                  </p:stCondLst>
                                  <p:childTnLst>
                                    <p:set>
                                      <p:cBhvr>
                                        <p:cTn id="27" dur="1" fill="hold">
                                          <p:stCondLst>
                                            <p:cond delay="0"/>
                                          </p:stCondLst>
                                        </p:cTn>
                                        <p:tgtEl>
                                          <p:spTgt spid="7">
                                            <p:txEl>
                                              <p:pRg st="5" end="5"/>
                                            </p:txEl>
                                          </p:spTgt>
                                        </p:tgtEl>
                                        <p:attrNameLst>
                                          <p:attrName>style.visibility</p:attrName>
                                        </p:attrNameLst>
                                      </p:cBhvr>
                                      <p:to>
                                        <p:strVal val="visible"/>
                                      </p:to>
                                    </p:set>
                                    <p:anim calcmode="lin" valueType="num">
                                      <p:cBhvr>
                                        <p:cTn id="28" dur="1000" fill="hold"/>
                                        <p:tgtEl>
                                          <p:spTgt spid="7">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7">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7">
                                            <p:txEl>
                                              <p:pRg st="5" end="5"/>
                                            </p:txEl>
                                          </p:spTgt>
                                        </p:tgtEl>
                                      </p:cBhvr>
                                    </p:animEffect>
                                  </p:childTnLst>
                                </p:cTn>
                              </p:par>
                            </p:childTnLst>
                          </p:cTn>
                        </p:par>
                        <p:par>
                          <p:cTn id="31" fill="hold">
                            <p:stCondLst>
                              <p:cond delay="8000"/>
                            </p:stCondLst>
                            <p:childTnLst>
                              <p:par>
                                <p:cTn id="32" presetID="55" presetClass="entr" presetSubtype="0" fill="hold" nodeType="afterEffect">
                                  <p:stCondLst>
                                    <p:cond delay="1000"/>
                                  </p:stCondLst>
                                  <p:childTnLst>
                                    <p:set>
                                      <p:cBhvr>
                                        <p:cTn id="33" dur="1" fill="hold">
                                          <p:stCondLst>
                                            <p:cond delay="0"/>
                                          </p:stCondLst>
                                        </p:cTn>
                                        <p:tgtEl>
                                          <p:spTgt spid="7">
                                            <p:txEl>
                                              <p:pRg st="6" end="6"/>
                                            </p:txEl>
                                          </p:spTgt>
                                        </p:tgtEl>
                                        <p:attrNameLst>
                                          <p:attrName>style.visibility</p:attrName>
                                        </p:attrNameLst>
                                      </p:cBhvr>
                                      <p:to>
                                        <p:strVal val="visible"/>
                                      </p:to>
                                    </p:set>
                                    <p:anim calcmode="lin" valueType="num">
                                      <p:cBhvr>
                                        <p:cTn id="34" dur="1000" fill="hold"/>
                                        <p:tgtEl>
                                          <p:spTgt spid="7">
                                            <p:txEl>
                                              <p:pRg st="6" end="6"/>
                                            </p:txEl>
                                          </p:spTgt>
                                        </p:tgtEl>
                                        <p:attrNameLst>
                                          <p:attrName>ppt_w</p:attrName>
                                        </p:attrNameLst>
                                      </p:cBhvr>
                                      <p:tavLst>
                                        <p:tav tm="0">
                                          <p:val>
                                            <p:strVal val="#ppt_w*0.70"/>
                                          </p:val>
                                        </p:tav>
                                        <p:tav tm="100000">
                                          <p:val>
                                            <p:strVal val="#ppt_w"/>
                                          </p:val>
                                        </p:tav>
                                      </p:tavLst>
                                    </p:anim>
                                    <p:anim calcmode="lin" valueType="num">
                                      <p:cBhvr>
                                        <p:cTn id="35" dur="1000" fill="hold"/>
                                        <p:tgtEl>
                                          <p:spTgt spid="7">
                                            <p:txEl>
                                              <p:pRg st="6" end="6"/>
                                            </p:txEl>
                                          </p:spTgt>
                                        </p:tgtEl>
                                        <p:attrNameLst>
                                          <p:attrName>ppt_h</p:attrName>
                                        </p:attrNameLst>
                                      </p:cBhvr>
                                      <p:tavLst>
                                        <p:tav tm="0">
                                          <p:val>
                                            <p:strVal val="#ppt_h"/>
                                          </p:val>
                                        </p:tav>
                                        <p:tav tm="100000">
                                          <p:val>
                                            <p:strVal val="#ppt_h"/>
                                          </p:val>
                                        </p:tav>
                                      </p:tavLst>
                                    </p:anim>
                                    <p:animEffect transition="in" filter="fade">
                                      <p:cBhvr>
                                        <p:cTn id="36"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572000"/>
          </a:xfrm>
        </p:spPr>
        <p:txBody>
          <a:bodyPr/>
          <a:lstStyle/>
          <a:p>
            <a:pPr>
              <a:buClr>
                <a:schemeClr val="tx2"/>
              </a:buClr>
              <a:buFont typeface="Wingdings" pitchFamily="2" charset="2"/>
              <a:buChar char="Ø"/>
            </a:pPr>
            <a:r>
              <a:rPr lang="en-US" dirty="0" smtClean="0"/>
              <a:t>Eggs &amp; Fish are reared and marked at hatchery, then transported to net pen site.</a:t>
            </a:r>
          </a:p>
          <a:p>
            <a:pPr>
              <a:buClr>
                <a:schemeClr val="tx2"/>
              </a:buClr>
              <a:buFont typeface="Wingdings" pitchFamily="2" charset="2"/>
              <a:buChar char="Ø"/>
            </a:pPr>
            <a:r>
              <a:rPr lang="en-US" dirty="0" smtClean="0"/>
              <a:t>Hatchery personnel assist with fish distribution from net pens (directly to Rufus Woods or by utilizing fish transport tanks).</a:t>
            </a:r>
          </a:p>
          <a:p>
            <a:pPr>
              <a:buClr>
                <a:schemeClr val="tx2"/>
              </a:buClr>
              <a:buFont typeface="Wingdings" pitchFamily="2" charset="2"/>
              <a:buChar char="Ø"/>
            </a:pPr>
            <a:r>
              <a:rPr lang="en-US" dirty="0" smtClean="0"/>
              <a:t>Colville Hatchery M&amp;E staff monitor success of fish </a:t>
            </a:r>
            <a:r>
              <a:rPr lang="en-US" dirty="0" err="1" smtClean="0"/>
              <a:t>outplants</a:t>
            </a:r>
            <a:r>
              <a:rPr lang="en-US" dirty="0" smtClean="0"/>
              <a:t>.</a:t>
            </a:r>
          </a:p>
          <a:p>
            <a:pPr>
              <a:buClr>
                <a:schemeClr val="tx2"/>
              </a:buClr>
              <a:buFont typeface="Wingdings" pitchFamily="2" charset="2"/>
              <a:buChar char="Ø"/>
            </a:pPr>
            <a:r>
              <a:rPr lang="en-US" dirty="0" smtClean="0"/>
              <a:t>The Rufus Woods Supplemental Creel project staff assist in providing angler success on the Rufus Woods </a:t>
            </a:r>
            <a:r>
              <a:rPr lang="en-US" dirty="0" err="1" smtClean="0"/>
              <a:t>outplants</a:t>
            </a:r>
            <a:r>
              <a:rPr lang="en-US" dirty="0" smtClean="0"/>
              <a:t>.</a:t>
            </a:r>
            <a:endParaRPr lang="en-US" dirty="0"/>
          </a:p>
        </p:txBody>
      </p:sp>
      <p:sp>
        <p:nvSpPr>
          <p:cNvPr id="3" name="Title 2"/>
          <p:cNvSpPr>
            <a:spLocks noGrp="1"/>
          </p:cNvSpPr>
          <p:nvPr>
            <p:ph type="title"/>
          </p:nvPr>
        </p:nvSpPr>
        <p:spPr/>
        <p:txBody>
          <a:bodyPr>
            <a:noAutofit/>
          </a:bodyPr>
          <a:lstStyle/>
          <a:p>
            <a:r>
              <a:rPr lang="en-US" sz="4400" dirty="0" smtClean="0"/>
              <a:t>Project is an extension of Colville Hatchery O&amp;M and M&amp;E project</a:t>
            </a:r>
            <a:endParaRPr lang="en-US" sz="4400" dirty="0"/>
          </a:p>
        </p:txBody>
      </p:sp>
      <p:pic>
        <p:nvPicPr>
          <p:cNvPr id="4" name="Picture 3" descr="151.JPG"/>
          <p:cNvPicPr>
            <a:picLocks noChangeAspect="1"/>
          </p:cNvPicPr>
          <p:nvPr/>
        </p:nvPicPr>
        <p:blipFill>
          <a:blip r:embed="rId3" cstate="print"/>
          <a:stretch>
            <a:fillRect/>
          </a:stretch>
        </p:blipFill>
        <p:spPr>
          <a:xfrm>
            <a:off x="2895600" y="3581400"/>
            <a:ext cx="3505200" cy="3276600"/>
          </a:xfrm>
          <a:prstGeom prst="rect">
            <a:avLst/>
          </a:prstGeom>
        </p:spPr>
      </p:pic>
      <p:pic>
        <p:nvPicPr>
          <p:cNvPr id="5" name="Picture 4" descr="tote 2 trck.jpg"/>
          <p:cNvPicPr>
            <a:picLocks noChangeAspect="1"/>
          </p:cNvPicPr>
          <p:nvPr/>
        </p:nvPicPr>
        <p:blipFill>
          <a:blip r:embed="rId4" cstate="print"/>
          <a:stretch>
            <a:fillRect/>
          </a:stretch>
        </p:blipFill>
        <p:spPr>
          <a:xfrm>
            <a:off x="6248400" y="3581400"/>
            <a:ext cx="2895600" cy="3276600"/>
          </a:xfrm>
          <a:prstGeom prst="rect">
            <a:avLst/>
          </a:prstGeom>
        </p:spPr>
      </p:pic>
      <p:pic>
        <p:nvPicPr>
          <p:cNvPr id="6" name="Picture 5" descr="Harvest Tools.jpg"/>
          <p:cNvPicPr>
            <a:picLocks noChangeAspect="1"/>
          </p:cNvPicPr>
          <p:nvPr/>
        </p:nvPicPr>
        <p:blipFill>
          <a:blip r:embed="rId5" cstate="print"/>
          <a:stretch>
            <a:fillRect/>
          </a:stretch>
        </p:blipFill>
        <p:spPr>
          <a:xfrm>
            <a:off x="0" y="3581400"/>
            <a:ext cx="3200400" cy="3276600"/>
          </a:xfrm>
          <a:prstGeom prst="rect">
            <a:avLst/>
          </a:prstGeom>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1+#ppt_w/2"/>
                                          </p:val>
                                        </p:tav>
                                        <p:tav tm="100000">
                                          <p:val>
                                            <p:strVal val="#ppt_x"/>
                                          </p:val>
                                        </p:tav>
                                      </p:tavLst>
                                    </p:anim>
                                    <p:anim calcmode="lin" valueType="num">
                                      <p:cBhvr additive="base">
                                        <p:cTn id="2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12" fill="hold" nodeType="clickEffect">
                                  <p:stCondLst>
                                    <p:cond delay="0"/>
                                  </p:stCondLst>
                                  <p:childTnLst>
                                    <p:anim calcmode="lin" valueType="num">
                                      <p:cBhvr additive="base">
                                        <p:cTn id="28" dur="500"/>
                                        <p:tgtEl>
                                          <p:spTgt spid="6"/>
                                        </p:tgtEl>
                                        <p:attrNameLst>
                                          <p:attrName>ppt_x</p:attrName>
                                        </p:attrNameLst>
                                      </p:cBhvr>
                                      <p:tavLst>
                                        <p:tav tm="0">
                                          <p:val>
                                            <p:strVal val="ppt_x"/>
                                          </p:val>
                                        </p:tav>
                                        <p:tav tm="100000">
                                          <p:val>
                                            <p:strVal val="0-ppt_w/2"/>
                                          </p:val>
                                        </p:tav>
                                      </p:tavLst>
                                    </p:anim>
                                    <p:anim calcmode="lin" valueType="num">
                                      <p:cBhvr additive="base">
                                        <p:cTn id="29" dur="500"/>
                                        <p:tgtEl>
                                          <p:spTgt spid="6"/>
                                        </p:tgtEl>
                                        <p:attrNameLst>
                                          <p:attrName>ppt_y</p:attrName>
                                        </p:attrNameLst>
                                      </p:cBhvr>
                                      <p:tavLst>
                                        <p:tav tm="0">
                                          <p:val>
                                            <p:strVal val="ppt_y"/>
                                          </p:val>
                                        </p:tav>
                                        <p:tav tm="100000">
                                          <p:val>
                                            <p:strVal val="1+ppt_h/2"/>
                                          </p:val>
                                        </p:tav>
                                      </p:tavLst>
                                    </p:anim>
                                    <p:set>
                                      <p:cBhvr>
                                        <p:cTn id="30" dur="1" fill="hold">
                                          <p:stCondLst>
                                            <p:cond delay="499"/>
                                          </p:stCondLst>
                                        </p:cTn>
                                        <p:tgtEl>
                                          <p:spTgt spid="6"/>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4"/>
                                        </p:tgtEl>
                                        <p:attrNameLst>
                                          <p:attrName>ppt_x</p:attrName>
                                        </p:attrNameLst>
                                      </p:cBhvr>
                                      <p:tavLst>
                                        <p:tav tm="0">
                                          <p:val>
                                            <p:strVal val="ppt_x"/>
                                          </p:val>
                                        </p:tav>
                                        <p:tav tm="100000">
                                          <p:val>
                                            <p:strVal val="ppt_x"/>
                                          </p:val>
                                        </p:tav>
                                      </p:tavLst>
                                    </p:anim>
                                    <p:anim calcmode="lin" valueType="num">
                                      <p:cBhvr additive="base">
                                        <p:cTn id="33" dur="500"/>
                                        <p:tgtEl>
                                          <p:spTgt spid="4"/>
                                        </p:tgtEl>
                                        <p:attrNameLst>
                                          <p:attrName>ppt_y</p:attrName>
                                        </p:attrNameLst>
                                      </p:cBhvr>
                                      <p:tavLst>
                                        <p:tav tm="0">
                                          <p:val>
                                            <p:strVal val="ppt_y"/>
                                          </p:val>
                                        </p:tav>
                                        <p:tav tm="100000">
                                          <p:val>
                                            <p:strVal val="1+ppt_h/2"/>
                                          </p:val>
                                        </p:tav>
                                      </p:tavLst>
                                    </p:anim>
                                    <p:set>
                                      <p:cBhvr>
                                        <p:cTn id="34" dur="1" fill="hold">
                                          <p:stCondLst>
                                            <p:cond delay="499"/>
                                          </p:stCondLst>
                                        </p:cTn>
                                        <p:tgtEl>
                                          <p:spTgt spid="4"/>
                                        </p:tgtEl>
                                        <p:attrNameLst>
                                          <p:attrName>style.visibility</p:attrName>
                                        </p:attrNameLst>
                                      </p:cBhvr>
                                      <p:to>
                                        <p:strVal val="hidden"/>
                                      </p:to>
                                    </p:set>
                                  </p:childTnLst>
                                </p:cTn>
                              </p:par>
                              <p:par>
                                <p:cTn id="35" presetID="2" presetClass="exit" presetSubtype="6" fill="hold" nodeType="with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1+ppt_w/2"/>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1000"/>
                                        <p:tgtEl>
                                          <p:spTgt spid="2">
                                            <p:txEl>
                                              <p:pRg st="2" end="2"/>
                                            </p:txEl>
                                          </p:spTgt>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fade">
                                      <p:cBhvr>
                                        <p:cTn id="46"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648200"/>
          </a:xfrm>
        </p:spPr>
        <p:txBody>
          <a:bodyPr/>
          <a:lstStyle/>
          <a:p>
            <a:pPr>
              <a:buClr>
                <a:schemeClr val="tx2"/>
              </a:buClr>
              <a:buFont typeface="Wingdings" pitchFamily="2" charset="2"/>
              <a:buChar char="Ø"/>
            </a:pPr>
            <a:r>
              <a:rPr lang="en-US" sz="2400" dirty="0" smtClean="0"/>
              <a:t>Project successfully released over 37,000 lbs. of redband rainbow trout into Lake Rufus Woods and Reservation lakes in the spring of 2011.</a:t>
            </a:r>
          </a:p>
          <a:p>
            <a:pPr>
              <a:buClr>
                <a:schemeClr val="tx2"/>
              </a:buClr>
              <a:buFont typeface="Wingdings" pitchFamily="2" charset="2"/>
              <a:buChar char="Ø"/>
            </a:pPr>
            <a:r>
              <a:rPr lang="en-US" sz="2400" dirty="0" smtClean="0"/>
              <a:t>Average fish size was 430 grams</a:t>
            </a:r>
          </a:p>
          <a:p>
            <a:endParaRPr lang="en-US" dirty="0"/>
          </a:p>
        </p:txBody>
      </p:sp>
      <p:sp>
        <p:nvSpPr>
          <p:cNvPr id="3" name="Title 2"/>
          <p:cNvSpPr>
            <a:spLocks noGrp="1"/>
          </p:cNvSpPr>
          <p:nvPr>
            <p:ph type="title"/>
          </p:nvPr>
        </p:nvSpPr>
        <p:spPr>
          <a:xfrm>
            <a:off x="457200" y="704088"/>
            <a:ext cx="8229600" cy="743712"/>
          </a:xfrm>
        </p:spPr>
        <p:txBody>
          <a:bodyPr>
            <a:noAutofit/>
          </a:bodyPr>
          <a:lstStyle/>
          <a:p>
            <a:r>
              <a:rPr lang="en-US" sz="4800" b="1" dirty="0" smtClean="0">
                <a:effectLst>
                  <a:outerShdw blurRad="38100" dist="38100" dir="2700000" algn="tl">
                    <a:srgbClr val="000000">
                      <a:alpha val="43137"/>
                    </a:srgbClr>
                  </a:outerShdw>
                </a:effectLst>
              </a:rPr>
              <a:t>Accomplishments</a:t>
            </a:r>
            <a:endParaRPr lang="en-US" sz="4800" b="1" dirty="0">
              <a:effectLst>
                <a:outerShdw blurRad="38100" dist="38100" dir="2700000" algn="tl">
                  <a:srgbClr val="000000">
                    <a:alpha val="43137"/>
                  </a:srgbClr>
                </a:outerShdw>
              </a:effectLst>
            </a:endParaRPr>
          </a:p>
        </p:txBody>
      </p:sp>
      <p:pic>
        <p:nvPicPr>
          <p:cNvPr id="4" name="Picture 3" descr="135.JPG"/>
          <p:cNvPicPr>
            <a:picLocks noChangeAspect="1"/>
          </p:cNvPicPr>
          <p:nvPr/>
        </p:nvPicPr>
        <p:blipFill>
          <a:blip r:embed="rId3" cstate="print"/>
          <a:stretch>
            <a:fillRect/>
          </a:stretch>
        </p:blipFill>
        <p:spPr>
          <a:xfrm>
            <a:off x="1066800" y="3505200"/>
            <a:ext cx="6324600" cy="3048000"/>
          </a:xfrm>
          <a:prstGeom prst="rect">
            <a:avLst/>
          </a:prstGeom>
        </p:spPr>
      </p:pic>
      <p:graphicFrame>
        <p:nvGraphicFramePr>
          <p:cNvPr id="6" name="Chart 5"/>
          <p:cNvGraphicFramePr/>
          <p:nvPr/>
        </p:nvGraphicFramePr>
        <p:xfrm>
          <a:off x="685800" y="2819400"/>
          <a:ext cx="7467600" cy="40386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5" presetClass="entr" presetSubtype="0" fill="hold" grpId="1"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xit" presetSubtype="0" fill="hold" grpId="0" nodeType="clickEffect">
                                  <p:stCondLst>
                                    <p:cond delay="0"/>
                                  </p:stCondLst>
                                  <p:childTnLst>
                                    <p:anim to="" calcmode="lin" valueType="num">
                                      <p:cBhvr>
                                        <p:cTn id="23" dur="1"/>
                                        <p:tgtEl>
                                          <p:spTgt spid="6"/>
                                        </p:tgtEl>
                                        <p:attrNameLst>
                                          <p:attrName/>
                                        </p:attrNameLst>
                                      </p:cBhvr>
                                    </p:anim>
                                    <p:set>
                                      <p:cBhvr>
                                        <p:cTn id="24" dur="1" fill="hold">
                                          <p:stCondLst>
                                            <p:cond delay="0"/>
                                          </p:stCondLst>
                                        </p:cTn>
                                        <p:tgtEl>
                                          <p:spTgt spid="6"/>
                                        </p:tgtEl>
                                        <p:attrNameLst>
                                          <p:attrName>style.visibility</p:attrName>
                                        </p:attrNameLst>
                                      </p:cBhvr>
                                      <p:to>
                                        <p:strVal val="hidden"/>
                                      </p:to>
                                    </p:set>
                                  </p:childTnLst>
                                </p:cTn>
                              </p:par>
                            </p:childTnLst>
                          </p:cTn>
                        </p:par>
                        <p:par>
                          <p:cTn id="25" fill="hold">
                            <p:stCondLst>
                              <p:cond delay="0"/>
                            </p:stCondLst>
                            <p:childTnLst>
                              <p:par>
                                <p:cTn id="26" presetID="2" presetClass="entr" presetSubtype="4" fill="hold" grpId="0" nodeType="after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 calcmode="lin" valueType="num">
                                      <p:cBhvr additive="base">
                                        <p:cTn id="2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2">
                                            <p:txEl>
                                              <p:pRg st="1" end="1"/>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2000" fill="hold"/>
                                        <p:tgtEl>
                                          <p:spTgt spid="4"/>
                                        </p:tgtEl>
                                        <p:attrNameLst>
                                          <p:attrName>ppt_x</p:attrName>
                                        </p:attrNameLst>
                                      </p:cBhvr>
                                      <p:tavLst>
                                        <p:tav tm="0">
                                          <p:val>
                                            <p:strVal val="#ppt_x"/>
                                          </p:val>
                                        </p:tav>
                                        <p:tav tm="100000">
                                          <p:val>
                                            <p:strVal val="#ppt_x"/>
                                          </p:val>
                                        </p:tav>
                                      </p:tavLst>
                                    </p:anim>
                                    <p:anim calcmode="lin" valueType="num">
                                      <p:cBhvr additive="base">
                                        <p:cTn id="33"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Graphic spid="6" grpId="0">
        <p:bldAsOne/>
      </p:bldGraphic>
      <p:bldGraphic spid="6" grpId="1">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33600"/>
            <a:ext cx="8229600" cy="4191000"/>
          </a:xfrm>
        </p:spPr>
        <p:txBody>
          <a:bodyPr/>
          <a:lstStyle/>
          <a:p>
            <a:pPr>
              <a:buClr>
                <a:schemeClr val="tx2"/>
              </a:buClr>
              <a:buFont typeface="Wingdings" pitchFamily="2" charset="2"/>
              <a:buChar char="Ø"/>
            </a:pPr>
            <a:r>
              <a:rPr lang="en-US" dirty="0" smtClean="0"/>
              <a:t>Expand Project to be more cost efficient.</a:t>
            </a:r>
          </a:p>
          <a:p>
            <a:pPr>
              <a:buClr>
                <a:schemeClr val="tx2"/>
              </a:buClr>
              <a:buFont typeface="Wingdings" pitchFamily="2" charset="2"/>
              <a:buChar char="Ø"/>
            </a:pPr>
            <a:r>
              <a:rPr lang="en-US" dirty="0" smtClean="0"/>
              <a:t>Utilize a sterile “triploid” stock toward production.</a:t>
            </a:r>
          </a:p>
          <a:p>
            <a:pPr>
              <a:buClr>
                <a:schemeClr val="tx2"/>
              </a:buClr>
              <a:buFont typeface="Wingdings" pitchFamily="2" charset="2"/>
              <a:buChar char="Ø"/>
            </a:pPr>
            <a:r>
              <a:rPr lang="en-US" dirty="0" smtClean="0"/>
              <a:t>Environmental considerations; Spring runoff, Columbia River water temperatures, and bacteria load on fish health.</a:t>
            </a:r>
          </a:p>
          <a:p>
            <a:pPr>
              <a:buClr>
                <a:schemeClr val="tx2"/>
              </a:buClr>
              <a:buFont typeface="Wingdings" pitchFamily="2" charset="2"/>
              <a:buChar char="Ø"/>
            </a:pPr>
            <a:r>
              <a:rPr lang="en-US" dirty="0" smtClean="0"/>
              <a:t>Manage Lake Rufus Woods for a successful fishery?  </a:t>
            </a:r>
            <a:endParaRPr lang="en-US" dirty="0"/>
          </a:p>
        </p:txBody>
      </p:sp>
      <p:sp>
        <p:nvSpPr>
          <p:cNvPr id="3" name="Title 2"/>
          <p:cNvSpPr>
            <a:spLocks noGrp="1"/>
          </p:cNvSpPr>
          <p:nvPr>
            <p:ph type="title"/>
          </p:nvPr>
        </p:nvSpPr>
        <p:spPr/>
        <p:txBody>
          <a:bodyPr>
            <a:normAutofit/>
          </a:bodyPr>
          <a:lstStyle/>
          <a:p>
            <a:r>
              <a:rPr lang="en-US" sz="4800" b="1" dirty="0" smtClean="0">
                <a:effectLst>
                  <a:outerShdw blurRad="38100" dist="38100" dir="2700000" algn="tl">
                    <a:srgbClr val="000000">
                      <a:alpha val="43137"/>
                    </a:srgbClr>
                  </a:outerShdw>
                </a:effectLst>
              </a:rPr>
              <a:t>Future Considerations</a:t>
            </a:r>
            <a:endParaRPr lang="en-US" sz="48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par>
                          <p:cTn id="16" fill="hold">
                            <p:stCondLst>
                              <p:cond delay="4000"/>
                            </p:stCondLst>
                            <p:childTnLst>
                              <p:par>
                                <p:cTn id="17" presetID="10" presetClass="entr" presetSubtype="0" fill="hold"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l="7143" t="2872" r="2041" b="2349"/>
          <a:stretch>
            <a:fillRect/>
          </a:stretch>
        </p:blipFill>
        <p:spPr>
          <a:xfrm>
            <a:off x="0" y="9478"/>
            <a:ext cx="9144000" cy="6802480"/>
          </a:xfrm>
        </p:spPr>
      </p:pic>
      <p:sp>
        <p:nvSpPr>
          <p:cNvPr id="6" name="TextBox 5"/>
          <p:cNvSpPr txBox="1"/>
          <p:nvPr/>
        </p:nvSpPr>
        <p:spPr>
          <a:xfrm>
            <a:off x="5715000" y="457200"/>
            <a:ext cx="3429000" cy="646331"/>
          </a:xfrm>
          <a:prstGeom prst="rect">
            <a:avLst/>
          </a:prstGeom>
          <a:noFill/>
        </p:spPr>
        <p:txBody>
          <a:bodyPr wrap="square" rtlCol="0">
            <a:spAutoFit/>
          </a:bodyPr>
          <a:lstStyle/>
          <a:p>
            <a:r>
              <a:rPr lang="en-US" sz="3600" b="1" dirty="0" smtClean="0"/>
              <a:t>Questions?</a:t>
            </a:r>
            <a:endParaRPr lang="en-US" sz="3600" b="1" dirty="0"/>
          </a:p>
        </p:txBody>
      </p:sp>
    </p:spTree>
    <p:extLst>
      <p:ext uri="{BB962C8B-B14F-4D97-AF65-F5344CB8AC3E}">
        <p14:creationId xmlns:p14="http://schemas.microsoft.com/office/powerpoint/2010/main" xmlns="" val="1587409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effectLst>
                  <a:outerShdw blurRad="38100" dist="38100" dir="2700000" algn="tl">
                    <a:srgbClr val="000000">
                      <a:alpha val="43137"/>
                    </a:srgbClr>
                  </a:outerShdw>
                </a:effectLst>
              </a:rPr>
              <a:t>Primary Goals</a:t>
            </a:r>
            <a:endParaRPr lang="en-US" sz="4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209800"/>
            <a:ext cx="8229600" cy="3733800"/>
          </a:xfrm>
          <a:noFill/>
        </p:spPr>
        <p:txBody>
          <a:bodyPr>
            <a:normAutofit fontScale="92500" lnSpcReduction="10000"/>
          </a:bodyPr>
          <a:lstStyle/>
          <a:p>
            <a:pPr marL="514350" indent="-514350">
              <a:buClr>
                <a:schemeClr val="tx2"/>
              </a:buClr>
              <a:buFont typeface="Wingdings" pitchFamily="2" charset="2"/>
              <a:buChar char="Ø"/>
            </a:pPr>
            <a:r>
              <a:rPr lang="en-US" sz="2800" dirty="0" smtClean="0"/>
              <a:t>Raise fish for Reservation Waters.</a:t>
            </a:r>
          </a:p>
          <a:p>
            <a:pPr marL="514350" indent="-514350">
              <a:buNone/>
            </a:pPr>
            <a:endParaRPr lang="en-US" dirty="0" smtClean="0"/>
          </a:p>
          <a:p>
            <a:pPr marL="514350" indent="-514350">
              <a:buClr>
                <a:schemeClr val="tx2"/>
              </a:buClr>
              <a:buFont typeface="Wingdings" pitchFamily="2" charset="2"/>
              <a:buChar char="Ø"/>
            </a:pPr>
            <a:r>
              <a:rPr lang="en-US" sz="2800" dirty="0" smtClean="0"/>
              <a:t>Monitor Reservation waters to determine most efficient  stocking strategies.</a:t>
            </a:r>
          </a:p>
          <a:p>
            <a:pPr marL="514350" indent="-514350">
              <a:buFont typeface="Wingdings" pitchFamily="2" charset="2"/>
              <a:buChar char="Ø"/>
            </a:pPr>
            <a:endParaRPr lang="en-US" dirty="0" smtClean="0"/>
          </a:p>
          <a:p>
            <a:pPr marL="514350" indent="-514350">
              <a:buClr>
                <a:schemeClr val="tx2"/>
              </a:buClr>
              <a:buFont typeface="Wingdings" pitchFamily="2" charset="2"/>
              <a:buChar char="Ø"/>
            </a:pPr>
            <a:r>
              <a:rPr lang="en-US" sz="2800" dirty="0" smtClean="0"/>
              <a:t>Evaluate projects that effect fish numbers/size in stocked waters.</a:t>
            </a:r>
          </a:p>
          <a:p>
            <a:pPr marL="514350" indent="-514350">
              <a:buClr>
                <a:schemeClr val="tx2"/>
              </a:buClr>
              <a:buFont typeface="Wingdings" pitchFamily="2" charset="2"/>
              <a:buChar char="Ø"/>
            </a:pPr>
            <a:endParaRPr lang="en-US" sz="2800" dirty="0" smtClean="0"/>
          </a:p>
          <a:p>
            <a:pPr marL="514350" indent="-514350">
              <a:buClr>
                <a:schemeClr val="tx2"/>
              </a:buClr>
              <a:buFont typeface="Wingdings" pitchFamily="2" charset="2"/>
              <a:buChar char="Ø"/>
            </a:pPr>
            <a:r>
              <a:rPr lang="en-US" sz="2800" dirty="0" smtClean="0"/>
              <a:t>Education and community involvement</a:t>
            </a:r>
          </a:p>
          <a:p>
            <a:pPr marL="514350" indent="-514350">
              <a:buFont typeface="Wingdings" pitchFamily="2" charset="2"/>
              <a:buChar char="Ø"/>
            </a:pPr>
            <a:endParaRPr lang="en-US" dirty="0" smtClean="0"/>
          </a:p>
          <a:p>
            <a:pPr marL="514350" indent="-514350">
              <a:buFont typeface="Wingdings" pitchFamily="2" charset="2"/>
              <a:buChar char="Ø"/>
            </a:pPr>
            <a:endParaRPr lang="en-US" dirty="0"/>
          </a:p>
          <a:p>
            <a:pPr>
              <a:buFont typeface="Wingdings" pitchFamily="2" charset="2"/>
              <a:buChar char="Ø"/>
            </a:pPr>
            <a:endParaRPr lang="en-US" dirty="0"/>
          </a:p>
        </p:txBody>
      </p:sp>
    </p:spTree>
    <p:extLst>
      <p:ext uri="{BB962C8B-B14F-4D97-AF65-F5344CB8AC3E}">
        <p14:creationId xmlns:p14="http://schemas.microsoft.com/office/powerpoint/2010/main" xmlns="" val="330009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2000"/>
                                        <p:tgtEl>
                                          <p:spTgt spid="3">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b="1" dirty="0" smtClean="0">
                <a:effectLst>
                  <a:outerShdw blurRad="38100" dist="38100" dir="2700000" algn="tl">
                    <a:srgbClr val="000000">
                      <a:alpha val="43137"/>
                    </a:srgbClr>
                  </a:outerShdw>
                </a:effectLst>
              </a:rPr>
              <a:t>Appendix</a:t>
            </a:r>
            <a:br>
              <a:rPr lang="en-US" sz="48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Hatchery Project</a:t>
            </a:r>
            <a:endParaRPr lang="en-US" sz="4000"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581282905"/>
              </p:ext>
            </p:extLst>
          </p:nvPr>
        </p:nvGraphicFramePr>
        <p:xfrm>
          <a:off x="1600200" y="2438399"/>
          <a:ext cx="5257800" cy="2356972"/>
        </p:xfrm>
        <a:graphic>
          <a:graphicData uri="http://schemas.openxmlformats.org/drawingml/2006/table">
            <a:tbl>
              <a:tblPr>
                <a:tableStyleId>{5C22544A-7EE6-4342-B048-85BDC9FD1C3A}</a:tableStyleId>
              </a:tblPr>
              <a:tblGrid>
                <a:gridCol w="1314450"/>
                <a:gridCol w="1314450"/>
                <a:gridCol w="1314450"/>
                <a:gridCol w="1314450"/>
              </a:tblGrid>
              <a:tr h="522941">
                <a:tc gridSpan="4">
                  <a:txBody>
                    <a:bodyPr/>
                    <a:lstStyle/>
                    <a:p>
                      <a:pPr algn="l" fontAlgn="b"/>
                      <a:r>
                        <a:rPr lang="en-US" sz="1400" b="1" u="none" strike="noStrike" dirty="0" err="1">
                          <a:effectLst/>
                        </a:rPr>
                        <a:t>Owhi</a:t>
                      </a:r>
                      <a:r>
                        <a:rPr lang="en-US" sz="1400" b="1" u="none" strike="noStrike" dirty="0">
                          <a:effectLst/>
                        </a:rPr>
                        <a:t> Lake August Gill net Surveys</a:t>
                      </a:r>
                      <a:endParaRPr lang="en-US" sz="1400" b="1" i="0" u="none" strike="noStrike" dirty="0">
                        <a:solidFill>
                          <a:srgbClr val="000000"/>
                        </a:solidFill>
                        <a:effectLst/>
                        <a:latin typeface="Calibri"/>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r>
              <a:tr h="23906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r>
              <a:tr h="522941">
                <a:tc gridSpan="2">
                  <a:txBody>
                    <a:bodyPr/>
                    <a:lstStyle/>
                    <a:p>
                      <a:pPr algn="ctr" fontAlgn="b"/>
                      <a:r>
                        <a:rPr lang="en-US" sz="1400" b="1" u="none" strike="noStrike" dirty="0">
                          <a:effectLst/>
                        </a:rPr>
                        <a:t>2004</a:t>
                      </a:r>
                      <a:endParaRPr lang="en-US" sz="1400" b="1" i="0" u="none" strike="noStrike" dirty="0">
                        <a:solidFill>
                          <a:srgbClr val="000000"/>
                        </a:solidFill>
                        <a:effectLst/>
                        <a:latin typeface="Calibri"/>
                      </a:endParaRPr>
                    </a:p>
                  </a:txBody>
                  <a:tcPr marL="9525" marR="9525" marT="9525" marB="0" anchor="b"/>
                </a:tc>
                <a:tc hMerge="1">
                  <a:txBody>
                    <a:bodyPr/>
                    <a:lstStyle/>
                    <a:p>
                      <a:endParaRPr lang="en-US"/>
                    </a:p>
                  </a:txBody>
                  <a:tcPr/>
                </a:tc>
                <a:tc gridSpan="2">
                  <a:txBody>
                    <a:bodyPr/>
                    <a:lstStyle/>
                    <a:p>
                      <a:pPr algn="ctr" fontAlgn="b"/>
                      <a:r>
                        <a:rPr lang="en-US" sz="1400" b="1" u="none" strike="noStrike">
                          <a:effectLst/>
                        </a:rPr>
                        <a:t>2010/2011</a:t>
                      </a:r>
                      <a:endParaRPr lang="en-US" sz="1400" b="1" i="0" u="none" strike="noStrike">
                        <a:solidFill>
                          <a:srgbClr val="000000"/>
                        </a:solidFill>
                        <a:effectLst/>
                        <a:latin typeface="Calibri"/>
                      </a:endParaRPr>
                    </a:p>
                  </a:txBody>
                  <a:tcPr marL="9525" marR="9525" marT="9525" marB="0" anchor="b"/>
                </a:tc>
                <a:tc hMerge="1">
                  <a:txBody>
                    <a:bodyPr/>
                    <a:lstStyle/>
                    <a:p>
                      <a:endParaRPr lang="en-US"/>
                    </a:p>
                  </a:txBody>
                  <a:tcPr/>
                </a:tc>
              </a:tr>
              <a:tr h="522941">
                <a:tc>
                  <a:txBody>
                    <a:bodyPr/>
                    <a:lstStyle/>
                    <a:p>
                      <a:pPr algn="ctr" fontAlgn="b"/>
                      <a:r>
                        <a:rPr lang="en-US" sz="1400" b="1" u="none" strike="noStrike" dirty="0">
                          <a:effectLst/>
                        </a:rPr>
                        <a:t>Ave. wt.</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err="1">
                          <a:effectLst/>
                        </a:rPr>
                        <a:t>Wr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a:effectLst/>
                        </a:rPr>
                        <a:t>Ave. wt.</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err="1">
                          <a:effectLst/>
                        </a:rPr>
                        <a:t>Wr</a:t>
                      </a:r>
                      <a:endParaRPr lang="en-US" sz="1400" b="1" i="0" u="none" strike="noStrike" dirty="0">
                        <a:solidFill>
                          <a:srgbClr val="000000"/>
                        </a:solidFill>
                        <a:effectLst/>
                        <a:latin typeface="Calibri"/>
                      </a:endParaRPr>
                    </a:p>
                  </a:txBody>
                  <a:tcPr marL="9525" marR="9525" marT="9525" marB="0" anchor="b"/>
                </a:tc>
              </a:tr>
              <a:tr h="549089">
                <a:tc>
                  <a:txBody>
                    <a:bodyPr/>
                    <a:lstStyle/>
                    <a:p>
                      <a:pPr algn="ctr" fontAlgn="b"/>
                      <a:r>
                        <a:rPr lang="en-US" sz="1400" b="1" u="none" strike="noStrike" dirty="0">
                          <a:effectLst/>
                        </a:rPr>
                        <a:t>387</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a:effectLst/>
                        </a:rPr>
                        <a:t>101.6</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a:effectLst/>
                        </a:rPr>
                        <a:t>582</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a:effectLst/>
                        </a:rPr>
                        <a:t>105.6</a:t>
                      </a:r>
                      <a:endParaRPr lang="en-US" sz="1400" b="1"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xmlns="" val="10761397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err="1" smtClean="0">
                <a:effectLst>
                  <a:outerShdw blurRad="38100" dist="38100" dir="2700000" algn="tl">
                    <a:srgbClr val="000000">
                      <a:alpha val="43137"/>
                    </a:srgbClr>
                  </a:outerShdw>
                </a:effectLst>
              </a:rPr>
              <a:t>Redband</a:t>
            </a:r>
            <a:r>
              <a:rPr lang="en-US" sz="4000" b="1" dirty="0" smtClean="0">
                <a:effectLst>
                  <a:outerShdw blurRad="38100" dist="38100" dir="2700000" algn="tl">
                    <a:srgbClr val="000000">
                      <a:alpha val="43137"/>
                    </a:srgbClr>
                  </a:outerShdw>
                </a:effectLst>
              </a:rPr>
              <a:t> </a:t>
            </a:r>
            <a:r>
              <a:rPr lang="en-US" sz="4000" b="1" dirty="0" err="1" smtClean="0">
                <a:effectLst>
                  <a:outerShdw blurRad="38100" dist="38100" dir="2700000" algn="tl">
                    <a:srgbClr val="000000">
                      <a:alpha val="43137"/>
                    </a:srgbClr>
                  </a:outerShdw>
                </a:effectLst>
              </a:rPr>
              <a:t>vs</a:t>
            </a:r>
            <a:r>
              <a:rPr lang="en-US" sz="4000" b="1" dirty="0" smtClean="0">
                <a:effectLst>
                  <a:outerShdw blurRad="38100" dist="38100" dir="2700000" algn="tl">
                    <a:srgbClr val="000000">
                      <a:alpha val="43137"/>
                    </a:srgbClr>
                  </a:outerShdw>
                </a:effectLst>
              </a:rPr>
              <a:t> Spokane Stock</a:t>
            </a:r>
            <a:endParaRPr lang="en-US" sz="4000" b="1" dirty="0">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4272656796"/>
              </p:ext>
            </p:extLst>
          </p:nvPr>
        </p:nvGraphicFramePr>
        <p:xfrm>
          <a:off x="1143000" y="1981206"/>
          <a:ext cx="6629400" cy="4422030"/>
        </p:xfrm>
        <a:graphic>
          <a:graphicData uri="http://schemas.openxmlformats.org/drawingml/2006/table">
            <a:tbl>
              <a:tblPr>
                <a:tableStyleId>{5C22544A-7EE6-4342-B048-85BDC9FD1C3A}</a:tableStyleId>
              </a:tblPr>
              <a:tblGrid>
                <a:gridCol w="957918"/>
                <a:gridCol w="1672555"/>
                <a:gridCol w="2093927"/>
                <a:gridCol w="1905000"/>
              </a:tblGrid>
              <a:tr h="0">
                <a:tc>
                  <a:txBody>
                    <a:bodyPr/>
                    <a:lstStyle/>
                    <a:p>
                      <a:pPr algn="l" fontAlgn="b"/>
                      <a:endParaRPr lang="en-US" sz="1100" b="1" i="0" u="none" strike="noStrike" dirty="0">
                        <a:solidFill>
                          <a:srgbClr val="000000"/>
                        </a:solidFill>
                        <a:effectLst/>
                        <a:latin typeface="Calibri"/>
                      </a:endParaRPr>
                    </a:p>
                  </a:txBody>
                  <a:tcPr marL="9525" marR="9525" marT="9525" marB="0" anchor="b"/>
                </a:tc>
                <a:tc>
                  <a:txBody>
                    <a:bodyPr/>
                    <a:lstStyle/>
                    <a:p>
                      <a:pPr algn="l" fontAlgn="b"/>
                      <a:endParaRPr lang="en-US" sz="1100" b="1" i="0" u="none" strike="noStrike">
                        <a:solidFill>
                          <a:srgbClr val="000000"/>
                        </a:solidFill>
                        <a:effectLst/>
                        <a:latin typeface="Calibri"/>
                      </a:endParaRPr>
                    </a:p>
                  </a:txBody>
                  <a:tcPr marL="9525" marR="9525" marT="9525" marB="0" anchor="b"/>
                </a:tc>
                <a:tc>
                  <a:txBody>
                    <a:bodyPr/>
                    <a:lstStyle/>
                    <a:p>
                      <a:pPr algn="l" fontAlgn="b"/>
                      <a:endParaRPr lang="en-US" sz="1100" b="1" i="0" u="none" strike="noStrike">
                        <a:solidFill>
                          <a:srgbClr val="000000"/>
                        </a:solidFill>
                        <a:effectLst/>
                        <a:latin typeface="Calibri"/>
                      </a:endParaRPr>
                    </a:p>
                  </a:txBody>
                  <a:tcPr marL="9525" marR="9525" marT="9525" marB="0" anchor="b"/>
                </a:tc>
                <a:tc>
                  <a:txBody>
                    <a:bodyPr/>
                    <a:lstStyle/>
                    <a:p>
                      <a:pPr algn="l" fontAlgn="b"/>
                      <a:endParaRPr lang="en-US" sz="1100" b="1" i="0" u="none" strike="noStrike">
                        <a:solidFill>
                          <a:srgbClr val="000000"/>
                        </a:solidFill>
                        <a:effectLst/>
                        <a:latin typeface="Calibri"/>
                      </a:endParaRPr>
                    </a:p>
                  </a:txBody>
                  <a:tcPr marL="9525" marR="9525" marT="9525" marB="0" anchor="b"/>
                </a:tc>
              </a:tr>
              <a:tr h="225215">
                <a:tc>
                  <a:txBody>
                    <a:bodyPr/>
                    <a:lstStyle/>
                    <a:p>
                      <a:pPr algn="ctr" fontAlgn="b"/>
                      <a:r>
                        <a:rPr lang="en-US" sz="1400" b="1" u="none" strike="noStrike" dirty="0">
                          <a:effectLst/>
                        </a:rPr>
                        <a:t>Location</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a:effectLst/>
                        </a:rPr>
                        <a:t>Category</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a:effectLst/>
                        </a:rPr>
                        <a:t>Redband</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dirty="0">
                          <a:effectLst/>
                        </a:rPr>
                        <a:t>Spokane</a:t>
                      </a:r>
                      <a:endParaRPr lang="en-US" sz="1400" b="1" i="0" u="none" strike="noStrike" dirty="0">
                        <a:solidFill>
                          <a:srgbClr val="000000"/>
                        </a:solidFill>
                        <a:effectLst/>
                        <a:latin typeface="Calibri"/>
                      </a:endParaRPr>
                    </a:p>
                  </a:txBody>
                  <a:tcPr marL="9525" marR="9525" marT="9525" marB="0" anchor="b"/>
                </a:tc>
              </a:tr>
              <a:tr h="225215">
                <a:tc>
                  <a:txBody>
                    <a:bodyPr/>
                    <a:lstStyle/>
                    <a:p>
                      <a:pPr algn="l" fontAlgn="b"/>
                      <a:r>
                        <a:rPr lang="en-US" sz="1400" b="1" u="none" strike="noStrike" dirty="0">
                          <a:effectLst/>
                        </a:rPr>
                        <a:t>Hatchery</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a:effectLst/>
                        </a:rPr>
                        <a:t> </a:t>
                      </a:r>
                      <a:endParaRPr lang="en-US" sz="1400" b="1" i="0" u="none" strike="noStrike">
                        <a:solidFill>
                          <a:srgbClr val="000000"/>
                        </a:solidFill>
                        <a:effectLst/>
                        <a:latin typeface="Calibri"/>
                      </a:endParaRPr>
                    </a:p>
                  </a:txBody>
                  <a:tcPr marL="9525" marR="9525" marT="9525" marB="0" anchor="b"/>
                </a:tc>
                <a:tc>
                  <a:txBody>
                    <a:bodyPr/>
                    <a:lstStyle/>
                    <a:p>
                      <a:pPr algn="l" fontAlgn="b"/>
                      <a:r>
                        <a:rPr lang="en-US" sz="1400" b="1" u="none" strike="noStrike">
                          <a:effectLst/>
                        </a:rPr>
                        <a:t> </a:t>
                      </a:r>
                      <a:endParaRPr lang="en-US" sz="1400" b="1" i="0" u="none" strike="noStrike">
                        <a:solidFill>
                          <a:srgbClr val="000000"/>
                        </a:solidFill>
                        <a:effectLst/>
                        <a:latin typeface="Calibri"/>
                      </a:endParaRPr>
                    </a:p>
                  </a:txBody>
                  <a:tcPr marL="9525" marR="9525" marT="9525" marB="0" anchor="b"/>
                </a:tc>
              </a:tr>
              <a:tr h="236475">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dirty="0">
                          <a:effectLst/>
                        </a:rPr>
                        <a:t>Mortality</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a:effectLst/>
                        </a:rPr>
                        <a:t>35% higher</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a:effectLst/>
                        </a:rPr>
                        <a:t>Lower</a:t>
                      </a:r>
                      <a:endParaRPr lang="en-US" sz="1400" b="1" i="0" u="none" strike="noStrike">
                        <a:solidFill>
                          <a:srgbClr val="000000"/>
                        </a:solidFill>
                        <a:effectLst/>
                        <a:latin typeface="Calibri"/>
                      </a:endParaRPr>
                    </a:p>
                  </a:txBody>
                  <a:tcPr marL="9525" marR="9525" marT="9525" marB="0" anchor="b"/>
                </a:tc>
              </a:tr>
              <a:tr h="225215">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dirty="0">
                          <a:effectLst/>
                        </a:rPr>
                        <a:t>Feed Conversion</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a:effectLst/>
                        </a:rPr>
                        <a:t>as high as 2::1</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a:effectLst/>
                        </a:rPr>
                        <a:t>typically 1::1</a:t>
                      </a:r>
                      <a:endParaRPr lang="en-US" sz="1400" b="1" i="0" u="none" strike="noStrike" dirty="0">
                        <a:solidFill>
                          <a:srgbClr val="000000"/>
                        </a:solidFill>
                        <a:effectLst/>
                        <a:latin typeface="Calibri"/>
                      </a:endParaRPr>
                    </a:p>
                  </a:txBody>
                  <a:tcPr marL="9525" marR="9525" marT="9525" marB="0" anchor="b"/>
                </a:tc>
              </a:tr>
              <a:tr h="225215">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a:effectLst/>
                        </a:rPr>
                        <a:t>Rearing density</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dirty="0">
                          <a:effectLst/>
                        </a:rPr>
                        <a:t>30% less</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a:effectLst/>
                        </a:rPr>
                        <a:t>high</a:t>
                      </a:r>
                      <a:endParaRPr lang="en-US" sz="1400" b="1" i="0" u="none" strike="noStrike">
                        <a:solidFill>
                          <a:srgbClr val="000000"/>
                        </a:solidFill>
                        <a:effectLst/>
                        <a:latin typeface="Calibri"/>
                      </a:endParaRPr>
                    </a:p>
                  </a:txBody>
                  <a:tcPr marL="9525" marR="9525" marT="9525" marB="0" anchor="b"/>
                </a:tc>
              </a:tr>
              <a:tr h="236475">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a:effectLst/>
                        </a:rPr>
                        <a:t>Fin erosion</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dirty="0">
                          <a:effectLst/>
                        </a:rPr>
                        <a:t>high</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a:effectLst/>
                        </a:rPr>
                        <a:t>moderate</a:t>
                      </a:r>
                      <a:endParaRPr lang="en-US" sz="1400" b="1" i="0" u="none" strike="noStrike">
                        <a:solidFill>
                          <a:srgbClr val="000000"/>
                        </a:solidFill>
                        <a:effectLst/>
                        <a:latin typeface="Calibri"/>
                      </a:endParaRPr>
                    </a:p>
                  </a:txBody>
                  <a:tcPr marL="9525" marR="9525" marT="9525" marB="0" anchor="b"/>
                </a:tc>
              </a:tr>
              <a:tr h="225215">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a:effectLst/>
                        </a:rPr>
                        <a:t>Spawning season</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dirty="0">
                          <a:effectLst/>
                        </a:rPr>
                        <a:t>spring</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a:effectLst/>
                        </a:rPr>
                        <a:t>fall</a:t>
                      </a:r>
                      <a:endParaRPr lang="en-US" sz="1400" b="1" i="0" u="none" strike="noStrike" dirty="0">
                        <a:solidFill>
                          <a:srgbClr val="000000"/>
                        </a:solidFill>
                        <a:effectLst/>
                        <a:latin typeface="Calibri"/>
                      </a:endParaRPr>
                    </a:p>
                  </a:txBody>
                  <a:tcPr marL="9525" marR="9525" marT="9525" marB="0" anchor="b"/>
                </a:tc>
              </a:tr>
              <a:tr h="225215">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a:effectLst/>
                        </a:rPr>
                        <a:t>Growth</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a:effectLst/>
                        </a:rPr>
                        <a:t>18 months to 100 grams</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dirty="0">
                          <a:effectLst/>
                        </a:rPr>
                        <a:t>12 months to 100 grams</a:t>
                      </a:r>
                      <a:endParaRPr lang="en-US" sz="1400" b="1" i="0" u="none" strike="noStrike" dirty="0">
                        <a:solidFill>
                          <a:srgbClr val="000000"/>
                        </a:solidFill>
                        <a:effectLst/>
                        <a:latin typeface="Calibri"/>
                      </a:endParaRPr>
                    </a:p>
                  </a:txBody>
                  <a:tcPr marL="9525" marR="9525" marT="9525" marB="0" anchor="b"/>
                </a:tc>
              </a:tr>
              <a:tr h="225215">
                <a:tc>
                  <a:txBody>
                    <a:bodyPr/>
                    <a:lstStyle/>
                    <a:p>
                      <a:pPr algn="l" fontAlgn="b"/>
                      <a:r>
                        <a:rPr lang="en-US" sz="1400" b="1" u="none" strike="noStrike" dirty="0">
                          <a:effectLst/>
                        </a:rPr>
                        <a:t>Twin Lakes</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a:effectLst/>
                        </a:rPr>
                        <a:t> </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a:effectLst/>
                        </a:rPr>
                        <a:t> </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r>
              <a:tr h="225215">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a:effectLst/>
                        </a:rPr>
                        <a:t>Carry over %</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a:effectLst/>
                        </a:rPr>
                        <a:t>&gt;2%</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dirty="0">
                          <a:effectLst/>
                        </a:rPr>
                        <a:t>10%</a:t>
                      </a:r>
                      <a:endParaRPr lang="en-US" sz="1400" b="1" i="0" u="none" strike="noStrike" dirty="0">
                        <a:solidFill>
                          <a:srgbClr val="000000"/>
                        </a:solidFill>
                        <a:effectLst/>
                        <a:latin typeface="Calibri"/>
                      </a:endParaRPr>
                    </a:p>
                  </a:txBody>
                  <a:tcPr marL="9525" marR="9525" marT="9525" marB="0" anchor="b"/>
                </a:tc>
              </a:tr>
              <a:tr h="225215">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a:effectLst/>
                        </a:rPr>
                        <a:t>Outmigration</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a:effectLst/>
                        </a:rPr>
                        <a:t>&gt;50%</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dirty="0">
                          <a:effectLst/>
                        </a:rPr>
                        <a:t>&lt;10%</a:t>
                      </a:r>
                      <a:endParaRPr lang="en-US" sz="1400" b="1" i="0" u="none" strike="noStrike" dirty="0">
                        <a:solidFill>
                          <a:srgbClr val="000000"/>
                        </a:solidFill>
                        <a:effectLst/>
                        <a:latin typeface="Calibri"/>
                      </a:endParaRPr>
                    </a:p>
                  </a:txBody>
                  <a:tcPr marL="9525" marR="9525" marT="9525" marB="0" anchor="b"/>
                </a:tc>
              </a:tr>
              <a:tr h="225215">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a:effectLst/>
                        </a:rPr>
                        <a:t>Physical condition</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a:effectLst/>
                        </a:rPr>
                        <a:t>poor in spring</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dirty="0">
                          <a:effectLst/>
                        </a:rPr>
                        <a:t>excellent in spring</a:t>
                      </a:r>
                      <a:endParaRPr lang="en-US" sz="1400" b="1" i="0" u="none" strike="noStrike" dirty="0">
                        <a:solidFill>
                          <a:srgbClr val="000000"/>
                        </a:solidFill>
                        <a:effectLst/>
                        <a:latin typeface="Calibri"/>
                      </a:endParaRPr>
                    </a:p>
                  </a:txBody>
                  <a:tcPr marL="9525" marR="9525" marT="9525" marB="0" anchor="b"/>
                </a:tc>
              </a:tr>
              <a:tr h="407640">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a:effectLst/>
                        </a:rPr>
                        <a:t>Presence of copepods</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a:effectLst/>
                        </a:rPr>
                        <a:t>frequent</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dirty="0">
                          <a:effectLst/>
                        </a:rPr>
                        <a:t>frequent</a:t>
                      </a:r>
                      <a:endParaRPr lang="en-US" sz="1400" b="1" i="0" u="none" strike="noStrike" dirty="0">
                        <a:solidFill>
                          <a:srgbClr val="000000"/>
                        </a:solidFill>
                        <a:effectLst/>
                        <a:latin typeface="Calibri"/>
                      </a:endParaRPr>
                    </a:p>
                  </a:txBody>
                  <a:tcPr marL="9525" marR="9525" marT="9525" marB="0" anchor="b"/>
                </a:tc>
              </a:tr>
              <a:tr h="225215">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a:effectLst/>
                        </a:rPr>
                        <a:t>Genetics</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a:effectLst/>
                        </a:rPr>
                        <a:t>stream derived stock</a:t>
                      </a:r>
                      <a:endParaRPr lang="en-US" sz="1400" b="1" i="0" u="none" strike="noStrike">
                        <a:solidFill>
                          <a:srgbClr val="000000"/>
                        </a:solidFill>
                        <a:effectLst/>
                        <a:latin typeface="Calibri"/>
                      </a:endParaRPr>
                    </a:p>
                  </a:txBody>
                  <a:tcPr marL="9525" marR="9525" marT="9525" marB="0" anchor="b"/>
                </a:tc>
                <a:tc>
                  <a:txBody>
                    <a:bodyPr/>
                    <a:lstStyle/>
                    <a:p>
                      <a:pPr algn="ctr" fontAlgn="b"/>
                      <a:r>
                        <a:rPr lang="en-US" sz="1400" b="1" u="none" strike="noStrike" dirty="0">
                          <a:effectLst/>
                        </a:rPr>
                        <a:t>triploid</a:t>
                      </a:r>
                      <a:endParaRPr lang="en-US" sz="1400" b="1" i="0" u="none" strike="noStrike" dirty="0">
                        <a:solidFill>
                          <a:srgbClr val="000000"/>
                        </a:solidFill>
                        <a:effectLst/>
                        <a:latin typeface="Calibri"/>
                      </a:endParaRPr>
                    </a:p>
                  </a:txBody>
                  <a:tcPr marL="9525" marR="9525" marT="9525" marB="0" anchor="b"/>
                </a:tc>
              </a:tr>
              <a:tr h="407640">
                <a:tc>
                  <a:txBody>
                    <a:bodyPr/>
                    <a:lstStyle/>
                    <a:p>
                      <a:pPr algn="l"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tc>
                <a:tc>
                  <a:txBody>
                    <a:bodyPr/>
                    <a:lstStyle/>
                    <a:p>
                      <a:pPr algn="l" fontAlgn="b"/>
                      <a:r>
                        <a:rPr lang="en-US" sz="1400" b="1" u="none" strike="noStrike" dirty="0">
                          <a:effectLst/>
                        </a:rPr>
                        <a:t>Growth</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a:effectLst/>
                        </a:rPr>
                        <a:t>153 g to 188 g over summer</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a:effectLst/>
                        </a:rPr>
                        <a:t>183 g to 243 g over summer</a:t>
                      </a:r>
                      <a:endParaRPr lang="en-US" sz="1400" b="1"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xmlns="" val="13912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dirty="0" err="1" smtClean="0">
                <a:effectLst>
                  <a:outerShdw blurRad="38100" dist="38100" dir="2700000" algn="tl">
                    <a:srgbClr val="000000">
                      <a:alpha val="43137"/>
                    </a:srgbClr>
                  </a:outerShdw>
                </a:effectLst>
              </a:rPr>
              <a:t>Redband</a:t>
            </a:r>
            <a:r>
              <a:rPr lang="en-US" sz="4000" b="1" dirty="0" smtClean="0">
                <a:effectLst>
                  <a:outerShdw blurRad="38100" dist="38100" dir="2700000" algn="tl">
                    <a:srgbClr val="000000">
                      <a:alpha val="43137"/>
                    </a:srgbClr>
                  </a:outerShdw>
                </a:effectLst>
              </a:rPr>
              <a:t> </a:t>
            </a:r>
            <a:r>
              <a:rPr lang="en-US" sz="4000" b="1" dirty="0" err="1" smtClean="0">
                <a:effectLst>
                  <a:outerShdw blurRad="38100" dist="38100" dir="2700000" algn="tl">
                    <a:srgbClr val="000000">
                      <a:alpha val="43137"/>
                    </a:srgbClr>
                  </a:outerShdw>
                </a:effectLst>
              </a:rPr>
              <a:t>vs</a:t>
            </a:r>
            <a:r>
              <a:rPr lang="en-US" sz="4000" b="1" dirty="0" smtClean="0">
                <a:effectLst>
                  <a:outerShdw blurRad="38100" dist="38100" dir="2700000" algn="tl">
                    <a:srgbClr val="000000">
                      <a:alpha val="43137"/>
                    </a:srgbClr>
                  </a:outerShdw>
                </a:effectLst>
              </a:rPr>
              <a:t> Goldendale Growth Comparison</a:t>
            </a:r>
            <a:endParaRPr lang="en-US" sz="4000"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4023639796"/>
              </p:ext>
            </p:extLst>
          </p:nvPr>
        </p:nvGraphicFramePr>
        <p:xfrm>
          <a:off x="381000" y="1981201"/>
          <a:ext cx="4343400" cy="3657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xmlns="" val="1705405663"/>
              </p:ext>
            </p:extLst>
          </p:nvPr>
        </p:nvGraphicFramePr>
        <p:xfrm>
          <a:off x="4876800" y="1981200"/>
          <a:ext cx="39624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1818837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Appendix</a:t>
            </a:r>
            <a:br>
              <a:rPr lang="en-US" dirty="0" smtClean="0"/>
            </a:br>
            <a:r>
              <a:rPr lang="en-US" dirty="0" smtClean="0"/>
              <a:t>Rufus Woods Creel</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a:bodyPr>
          <a:lstStyle/>
          <a:p>
            <a:pPr algn="ctr"/>
            <a:r>
              <a:rPr lang="en-US" sz="4000" b="1" dirty="0" smtClean="0">
                <a:effectLst>
                  <a:outerShdw blurRad="38100" dist="38100" dir="2700000" algn="tl">
                    <a:srgbClr val="000000">
                      <a:alpha val="43137"/>
                    </a:srgbClr>
                  </a:outerShdw>
                </a:effectLst>
              </a:rPr>
              <a:t>           Monthly Angling Pressure</a:t>
            </a:r>
            <a:endParaRPr lang="en-US" sz="4000"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545401610"/>
              </p:ext>
            </p:extLst>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9560469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ctr"/>
            <a:r>
              <a:rPr lang="en-US" sz="4000" b="1" dirty="0" smtClean="0">
                <a:effectLst>
                  <a:outerShdw blurRad="38100" dist="38100" dir="2700000" algn="tl">
                    <a:srgbClr val="000000">
                      <a:alpha val="43137"/>
                    </a:srgbClr>
                  </a:outerShdw>
                </a:effectLst>
              </a:rPr>
              <a:t>Location of Last Detection</a:t>
            </a:r>
            <a:endParaRPr lang="en-US" sz="4000" b="1" dirty="0">
              <a:effectLst>
                <a:outerShdw blurRad="38100" dist="38100" dir="2700000" algn="tl">
                  <a:srgbClr val="000000">
                    <a:alpha val="43137"/>
                  </a:srgbClr>
                </a:outerShdw>
              </a:effectLst>
            </a:endParaRPr>
          </a:p>
        </p:txBody>
      </p:sp>
      <p:graphicFrame>
        <p:nvGraphicFramePr>
          <p:cNvPr id="4" name="Picture 19"/>
          <p:cNvGraphicFramePr>
            <a:graphicFrameLocks noGrp="1" noChangeAspect="1"/>
          </p:cNvGraphicFramePr>
          <p:nvPr>
            <p:ph idx="1"/>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4434598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effectLst>
                  <a:outerShdw blurRad="38100" dist="38100" dir="2700000" algn="tl">
                    <a:srgbClr val="000000">
                      <a:alpha val="43137"/>
                    </a:srgbClr>
                  </a:outerShdw>
                </a:effectLst>
              </a:rPr>
              <a:t>Entrainment</a:t>
            </a:r>
            <a:endParaRPr lang="en-US" sz="4000"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858452973"/>
              </p:ext>
            </p:extLst>
          </p:nvPr>
        </p:nvGraphicFramePr>
        <p:xfrm>
          <a:off x="1447800" y="2438399"/>
          <a:ext cx="6095999" cy="3044032"/>
        </p:xfrm>
        <a:graphic>
          <a:graphicData uri="http://schemas.openxmlformats.org/drawingml/2006/table">
            <a:tbl>
              <a:tblPr firstRow="1" firstCol="1" bandRow="1">
                <a:tableStyleId>{5C22544A-7EE6-4342-B048-85BDC9FD1C3A}</a:tableStyleId>
              </a:tblPr>
              <a:tblGrid>
                <a:gridCol w="982730"/>
                <a:gridCol w="1059507"/>
                <a:gridCol w="1289834"/>
                <a:gridCol w="1381964"/>
                <a:gridCol w="1381964"/>
              </a:tblGrid>
              <a:tr h="869724">
                <a:tc>
                  <a:txBody>
                    <a:bodyPr/>
                    <a:lstStyle/>
                    <a:p>
                      <a:pPr marL="0" marR="0" algn="ctr">
                        <a:spcBef>
                          <a:spcPts val="0"/>
                        </a:spcBef>
                        <a:spcAft>
                          <a:spcPts val="0"/>
                        </a:spcAft>
                      </a:pPr>
                      <a:r>
                        <a:rPr lang="en-US" sz="1000" dirty="0">
                          <a:effectLst/>
                        </a:rPr>
                        <a:t>Release</a:t>
                      </a:r>
                      <a:endParaRPr lang="en-US" sz="1100"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a:effectLst/>
                        </a:rPr>
                        <a:t>Date</a:t>
                      </a:r>
                      <a:endParaRPr lang="en-US" sz="110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a:effectLst/>
                        </a:rPr>
                        <a:t>n released</a:t>
                      </a:r>
                      <a:endParaRPr lang="en-US" sz="110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a:effectLst/>
                        </a:rPr>
                        <a:t>n entrained</a:t>
                      </a:r>
                      <a:endParaRPr lang="en-US" sz="110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a:effectLst/>
                        </a:rPr>
                        <a:t>% entrained</a:t>
                      </a:r>
                      <a:endParaRPr lang="en-US" sz="1100">
                        <a:effectLst/>
                        <a:latin typeface="Times New Roman"/>
                        <a:ea typeface="Times New Roman"/>
                        <a:cs typeface="Times New Roman"/>
                      </a:endParaRPr>
                    </a:p>
                  </a:txBody>
                  <a:tcPr marL="68580" marR="68580" marT="0" marB="0" anchor="b"/>
                </a:tc>
              </a:tr>
              <a:tr h="543577">
                <a:tc>
                  <a:txBody>
                    <a:bodyPr/>
                    <a:lstStyle/>
                    <a:p>
                      <a:pPr marL="0" marR="0" algn="ctr">
                        <a:spcBef>
                          <a:spcPts val="0"/>
                        </a:spcBef>
                        <a:spcAft>
                          <a:spcPts val="0"/>
                        </a:spcAft>
                      </a:pPr>
                      <a:r>
                        <a:rPr lang="en-US" sz="1000">
                          <a:effectLst/>
                        </a:rPr>
                        <a:t>1</a:t>
                      </a:r>
                      <a:endParaRPr lang="en-US" sz="110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dirty="0">
                          <a:effectLst/>
                        </a:rPr>
                        <a:t>Nov. 1</a:t>
                      </a:r>
                      <a:endParaRPr lang="en-US" sz="1100" b="1"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dirty="0">
                          <a:effectLst/>
                        </a:rPr>
                        <a:t>99</a:t>
                      </a:r>
                      <a:endParaRPr lang="en-US" sz="1100" b="1"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a:effectLst/>
                        </a:rPr>
                        <a:t>10</a:t>
                      </a:r>
                      <a:endParaRPr lang="en-US" sz="1100" b="1">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a:effectLst/>
                        </a:rPr>
                        <a:t>10.1</a:t>
                      </a:r>
                      <a:endParaRPr lang="en-US" sz="1100" b="1">
                        <a:effectLst/>
                        <a:latin typeface="Times New Roman"/>
                        <a:ea typeface="Times New Roman"/>
                        <a:cs typeface="Times New Roman"/>
                      </a:endParaRPr>
                    </a:p>
                  </a:txBody>
                  <a:tcPr marL="68580" marR="68580" marT="0" marB="0" anchor="b"/>
                </a:tc>
              </a:tr>
              <a:tr h="543577">
                <a:tc>
                  <a:txBody>
                    <a:bodyPr/>
                    <a:lstStyle/>
                    <a:p>
                      <a:pPr marL="0" marR="0" algn="ctr">
                        <a:spcBef>
                          <a:spcPts val="0"/>
                        </a:spcBef>
                        <a:spcAft>
                          <a:spcPts val="0"/>
                        </a:spcAft>
                      </a:pPr>
                      <a:r>
                        <a:rPr lang="en-US" sz="1000">
                          <a:effectLst/>
                        </a:rPr>
                        <a:t>2</a:t>
                      </a:r>
                      <a:endParaRPr lang="en-US" sz="110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a:effectLst/>
                        </a:rPr>
                        <a:t>Jan. 13</a:t>
                      </a:r>
                      <a:endParaRPr lang="en-US" sz="1100" b="1">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dirty="0">
                          <a:effectLst/>
                        </a:rPr>
                        <a:t>100</a:t>
                      </a:r>
                      <a:endParaRPr lang="en-US" sz="1100" b="1"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dirty="0">
                          <a:effectLst/>
                        </a:rPr>
                        <a:t>10</a:t>
                      </a:r>
                      <a:endParaRPr lang="en-US" sz="1100" b="1"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a:effectLst/>
                        </a:rPr>
                        <a:t>10</a:t>
                      </a:r>
                      <a:endParaRPr lang="en-US" sz="1100" b="1">
                        <a:effectLst/>
                        <a:latin typeface="Times New Roman"/>
                        <a:ea typeface="Times New Roman"/>
                        <a:cs typeface="Times New Roman"/>
                      </a:endParaRPr>
                    </a:p>
                  </a:txBody>
                  <a:tcPr marL="68580" marR="68580" marT="0" marB="0" anchor="b"/>
                </a:tc>
              </a:tr>
              <a:tr h="543577">
                <a:tc>
                  <a:txBody>
                    <a:bodyPr/>
                    <a:lstStyle/>
                    <a:p>
                      <a:pPr marL="0" marR="0" algn="ctr">
                        <a:spcBef>
                          <a:spcPts val="0"/>
                        </a:spcBef>
                        <a:spcAft>
                          <a:spcPts val="0"/>
                        </a:spcAft>
                      </a:pPr>
                      <a:r>
                        <a:rPr lang="en-US" sz="1000">
                          <a:effectLst/>
                        </a:rPr>
                        <a:t>3</a:t>
                      </a:r>
                      <a:endParaRPr lang="en-US" sz="110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a:effectLst/>
                        </a:rPr>
                        <a:t>Mar. 28</a:t>
                      </a:r>
                      <a:endParaRPr lang="en-US" sz="1100" b="1">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a:effectLst/>
                        </a:rPr>
                        <a:t>94</a:t>
                      </a:r>
                      <a:endParaRPr lang="en-US" sz="1100" b="1">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dirty="0">
                          <a:effectLst/>
                        </a:rPr>
                        <a:t>7</a:t>
                      </a:r>
                      <a:endParaRPr lang="en-US" sz="1100" b="1"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dirty="0">
                          <a:effectLst/>
                        </a:rPr>
                        <a:t>7.4</a:t>
                      </a:r>
                      <a:endParaRPr lang="en-US" sz="1100" b="1" dirty="0">
                        <a:effectLst/>
                        <a:latin typeface="Times New Roman"/>
                        <a:ea typeface="Times New Roman"/>
                        <a:cs typeface="Times New Roman"/>
                      </a:endParaRPr>
                    </a:p>
                  </a:txBody>
                  <a:tcPr marL="68580" marR="68580" marT="0" marB="0" anchor="b"/>
                </a:tc>
              </a:tr>
              <a:tr h="543577">
                <a:tc>
                  <a:txBody>
                    <a:bodyPr/>
                    <a:lstStyle/>
                    <a:p>
                      <a:pPr marL="0" marR="0" algn="ctr">
                        <a:spcBef>
                          <a:spcPts val="0"/>
                        </a:spcBef>
                        <a:spcAft>
                          <a:spcPts val="0"/>
                        </a:spcAft>
                      </a:pPr>
                      <a:r>
                        <a:rPr lang="en-US" sz="1000">
                          <a:effectLst/>
                        </a:rPr>
                        <a:t>All</a:t>
                      </a:r>
                      <a:endParaRPr lang="en-US" sz="1100">
                        <a:effectLst/>
                        <a:latin typeface="Times New Roman"/>
                        <a:ea typeface="Times New Roman"/>
                        <a:cs typeface="Times New Roman"/>
                      </a:endParaRPr>
                    </a:p>
                  </a:txBody>
                  <a:tcPr marL="68580" marR="68580" marT="0" marB="0" anchor="b"/>
                </a:tc>
                <a:tc>
                  <a:txBody>
                    <a:bodyPr/>
                    <a:lstStyle/>
                    <a:p>
                      <a:endParaRPr lang="en-US" sz="1000" b="1">
                        <a:effectLst/>
                        <a:latin typeface="Calibri"/>
                        <a:cs typeface="Times New Roman"/>
                      </a:endParaRPr>
                    </a:p>
                  </a:txBody>
                  <a:tcPr marL="68580" marR="68580" marT="0" marB="0" anchor="b"/>
                </a:tc>
                <a:tc>
                  <a:txBody>
                    <a:bodyPr/>
                    <a:lstStyle/>
                    <a:p>
                      <a:pPr marL="0" marR="0" algn="ctr">
                        <a:spcBef>
                          <a:spcPts val="0"/>
                        </a:spcBef>
                        <a:spcAft>
                          <a:spcPts val="0"/>
                        </a:spcAft>
                      </a:pPr>
                      <a:r>
                        <a:rPr lang="en-US" sz="1000" b="1">
                          <a:effectLst/>
                        </a:rPr>
                        <a:t>293</a:t>
                      </a:r>
                      <a:endParaRPr lang="en-US" sz="1100" b="1">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a:effectLst/>
                        </a:rPr>
                        <a:t>27</a:t>
                      </a:r>
                      <a:endParaRPr lang="en-US" sz="1100" b="1">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1000" b="1" dirty="0">
                          <a:effectLst/>
                        </a:rPr>
                        <a:t>9.2</a:t>
                      </a:r>
                      <a:endParaRPr lang="en-US" sz="1100" b="1" dirty="0">
                        <a:effectLst/>
                        <a:latin typeface="Times New Roman"/>
                        <a:ea typeface="Times New Roman"/>
                        <a:cs typeface="Times New Roman"/>
                      </a:endParaRPr>
                    </a:p>
                  </a:txBody>
                  <a:tcPr marL="68580" marR="68580" marT="0" marB="0" anchor="b"/>
                </a:tc>
              </a:tr>
            </a:tbl>
          </a:graphicData>
        </a:graphic>
      </p:graphicFrame>
    </p:spTree>
    <p:extLst>
      <p:ext uri="{BB962C8B-B14F-4D97-AF65-F5344CB8AC3E}">
        <p14:creationId xmlns:p14="http://schemas.microsoft.com/office/powerpoint/2010/main" xmlns="" val="41061303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Appendix</a:t>
            </a:r>
            <a:br>
              <a:rPr lang="en-US" dirty="0" smtClean="0"/>
            </a:br>
            <a:r>
              <a:rPr lang="en-US" dirty="0" smtClean="0"/>
              <a:t>Twin Lakes Oxygenation</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rmAutofit/>
          </a:bodyPr>
          <a:lstStyle/>
          <a:p>
            <a:pPr algn="ctr"/>
            <a:r>
              <a:rPr lang="en-US" sz="3600" b="1" dirty="0" smtClean="0">
                <a:effectLst>
                  <a:outerShdw blurRad="38100" dist="38100" dir="2700000" algn="tl">
                    <a:srgbClr val="000000">
                      <a:alpha val="43137"/>
                    </a:srgbClr>
                  </a:outerShdw>
                </a:effectLst>
              </a:rPr>
              <a:t>Twin Lakes </a:t>
            </a:r>
            <a:r>
              <a:rPr lang="en-US" sz="3600" b="1" dirty="0" err="1" smtClean="0">
                <a:effectLst>
                  <a:outerShdw blurRad="38100" dist="38100" dir="2700000" algn="tl">
                    <a:srgbClr val="000000">
                      <a:alpha val="43137"/>
                    </a:srgbClr>
                  </a:outerShdw>
                </a:effectLst>
              </a:rPr>
              <a:t>Hydroacoustic</a:t>
            </a:r>
            <a:r>
              <a:rPr lang="en-US" sz="3600" b="1" dirty="0" smtClean="0">
                <a:effectLst>
                  <a:outerShdw blurRad="38100" dist="38100" dir="2700000" algn="tl">
                    <a:srgbClr val="000000">
                      <a:alpha val="43137"/>
                    </a:srgbClr>
                  </a:outerShdw>
                </a:effectLst>
              </a:rPr>
              <a:t> Passes</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1" y="1219200"/>
            <a:ext cx="5257799" cy="33076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p:cNvPicPr/>
          <p:nvPr/>
        </p:nvPicPr>
        <p:blipFill rotWithShape="1">
          <a:blip r:embed="rId3"/>
          <a:srcRect l="27345" t="29701" r="19707" b="23481"/>
          <a:stretch/>
        </p:blipFill>
        <p:spPr bwMode="auto">
          <a:xfrm>
            <a:off x="1676401" y="4267200"/>
            <a:ext cx="4876800" cy="242671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
        <p:nvSpPr>
          <p:cNvPr id="6" name="TextBox 5"/>
          <p:cNvSpPr txBox="1"/>
          <p:nvPr/>
        </p:nvSpPr>
        <p:spPr>
          <a:xfrm>
            <a:off x="3200400" y="2362200"/>
            <a:ext cx="914401" cy="261610"/>
          </a:xfrm>
          <a:prstGeom prst="rect">
            <a:avLst/>
          </a:prstGeom>
          <a:noFill/>
        </p:spPr>
        <p:txBody>
          <a:bodyPr wrap="square" rtlCol="0">
            <a:spAutoFit/>
          </a:bodyPr>
          <a:lstStyle/>
          <a:p>
            <a:r>
              <a:rPr lang="en-US" sz="1100" b="1" dirty="0" smtClean="0"/>
              <a:t>North Twin</a:t>
            </a:r>
            <a:endParaRPr lang="en-US" sz="1100" b="1" dirty="0"/>
          </a:p>
        </p:txBody>
      </p:sp>
      <p:sp>
        <p:nvSpPr>
          <p:cNvPr id="7" name="TextBox 6"/>
          <p:cNvSpPr txBox="1"/>
          <p:nvPr/>
        </p:nvSpPr>
        <p:spPr>
          <a:xfrm>
            <a:off x="3048001" y="4749043"/>
            <a:ext cx="1066800" cy="261610"/>
          </a:xfrm>
          <a:prstGeom prst="rect">
            <a:avLst/>
          </a:prstGeom>
          <a:noFill/>
        </p:spPr>
        <p:txBody>
          <a:bodyPr wrap="square" rtlCol="0">
            <a:spAutoFit/>
          </a:bodyPr>
          <a:lstStyle/>
          <a:p>
            <a:r>
              <a:rPr lang="en-US" sz="1100" b="1" dirty="0" smtClean="0"/>
              <a:t>South Twin</a:t>
            </a:r>
            <a:endParaRPr lang="en-US" sz="1100" b="1" dirty="0"/>
          </a:p>
        </p:txBody>
      </p:sp>
    </p:spTree>
    <p:extLst>
      <p:ext uri="{BB962C8B-B14F-4D97-AF65-F5344CB8AC3E}">
        <p14:creationId xmlns:p14="http://schemas.microsoft.com/office/powerpoint/2010/main" xmlns="" val="41919185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err="1" smtClean="0">
                <a:effectLst>
                  <a:outerShdw blurRad="38100" dist="38100" dir="2700000" algn="tl">
                    <a:srgbClr val="000000">
                      <a:alpha val="43137"/>
                    </a:srgbClr>
                  </a:outerShdw>
                </a:effectLst>
              </a:rPr>
              <a:t>Hydroacoustic</a:t>
            </a:r>
            <a:r>
              <a:rPr lang="en-US" sz="4800" b="1" dirty="0" smtClean="0">
                <a:effectLst>
                  <a:outerShdw blurRad="38100" dist="38100" dir="2700000" algn="tl">
                    <a:srgbClr val="000000">
                      <a:alpha val="43137"/>
                    </a:srgbClr>
                  </a:outerShdw>
                </a:effectLst>
              </a:rPr>
              <a:t> Fish Targets</a:t>
            </a:r>
            <a:endParaRPr lang="en-US" sz="4800"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406299620"/>
              </p:ext>
            </p:extLst>
          </p:nvPr>
        </p:nvGraphicFramePr>
        <p:xfrm>
          <a:off x="457200" y="1922304"/>
          <a:ext cx="8229600" cy="4554695"/>
        </p:xfrm>
        <a:graphic>
          <a:graphicData uri="http://schemas.openxmlformats.org/drawingml/2006/table">
            <a:tbl>
              <a:tblPr firstRow="1" firstCol="1" bandRow="1">
                <a:tableStyleId>{5C22544A-7EE6-4342-B048-85BDC9FD1C3A}</a:tableStyleId>
              </a:tblPr>
              <a:tblGrid>
                <a:gridCol w="962863"/>
                <a:gridCol w="745602"/>
                <a:gridCol w="757123"/>
                <a:gridCol w="865754"/>
                <a:gridCol w="831190"/>
                <a:gridCol w="831190"/>
                <a:gridCol w="781812"/>
                <a:gridCol w="903610"/>
                <a:gridCol w="854232"/>
                <a:gridCol w="696224"/>
              </a:tblGrid>
              <a:tr h="454501">
                <a:tc gridSpan="10">
                  <a:txBody>
                    <a:bodyPr/>
                    <a:lstStyle/>
                    <a:p>
                      <a:pPr marL="0" marR="0" algn="ctr">
                        <a:lnSpc>
                          <a:spcPct val="115000"/>
                        </a:lnSpc>
                        <a:spcBef>
                          <a:spcPts val="0"/>
                        </a:spcBef>
                        <a:spcAft>
                          <a:spcPts val="1000"/>
                        </a:spcAft>
                      </a:pPr>
                      <a:r>
                        <a:rPr lang="en-US" sz="1000" dirty="0">
                          <a:effectLst/>
                        </a:rPr>
                        <a:t>Twin Lakes Hydro Acoustic Surveys, 2010</a:t>
                      </a:r>
                      <a:endParaRPr lang="en-US" sz="1000" dirty="0">
                        <a:solidFill>
                          <a:srgbClr val="000000"/>
                        </a:solidFill>
                        <a:effectLst/>
                        <a:latin typeface="Times New Roman"/>
                        <a:ea typeface="Calibri"/>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5643">
                <a:tc gridSpan="10">
                  <a:txBody>
                    <a:bodyPr/>
                    <a:lstStyle/>
                    <a:p>
                      <a:pPr marL="0" marR="0" algn="ctr">
                        <a:lnSpc>
                          <a:spcPct val="115000"/>
                        </a:lnSpc>
                        <a:spcBef>
                          <a:spcPts val="0"/>
                        </a:spcBef>
                        <a:spcAft>
                          <a:spcPts val="1000"/>
                        </a:spcAft>
                      </a:pPr>
                      <a:r>
                        <a:rPr lang="en-US" sz="1000">
                          <a:effectLst/>
                        </a:rPr>
                        <a:t>Targets</a:t>
                      </a:r>
                      <a:endParaRPr lang="en-US" sz="1000">
                        <a:solidFill>
                          <a:srgbClr val="000000"/>
                        </a:solidFill>
                        <a:effectLst/>
                        <a:latin typeface="Times New Roman"/>
                        <a:ea typeface="Calibri"/>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15549">
                <a:tc>
                  <a:txBody>
                    <a:bodyPr/>
                    <a:lstStyle/>
                    <a:p>
                      <a:pPr marL="0" marR="0" algn="just">
                        <a:lnSpc>
                          <a:spcPct val="115000"/>
                        </a:lnSpc>
                        <a:spcBef>
                          <a:spcPts val="0"/>
                        </a:spcBef>
                        <a:spcAft>
                          <a:spcPts val="1000"/>
                        </a:spcAft>
                      </a:pPr>
                      <a:r>
                        <a:rPr lang="en-US" sz="1000">
                          <a:effectLst/>
                        </a:rPr>
                        <a:t>Lake</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Strata</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6-Apr</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19-Apr</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10-Jun</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28-Jun</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28-Jul</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27-Aug</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22-Sep</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Total</a:t>
                      </a:r>
                      <a:endParaRPr lang="en-US" sz="1000" b="1">
                        <a:solidFill>
                          <a:srgbClr val="000000"/>
                        </a:solidFill>
                        <a:effectLst/>
                        <a:latin typeface="Times New Roman"/>
                        <a:ea typeface="Calibri"/>
                      </a:endParaRPr>
                    </a:p>
                  </a:txBody>
                  <a:tcPr marL="68580" marR="68580" marT="0" marB="0" anchor="b"/>
                </a:tc>
              </a:tr>
              <a:tr h="456736">
                <a:tc>
                  <a:txBody>
                    <a:bodyPr/>
                    <a:lstStyle/>
                    <a:p>
                      <a:pPr marL="0" marR="0" algn="just">
                        <a:lnSpc>
                          <a:spcPct val="115000"/>
                        </a:lnSpc>
                        <a:spcBef>
                          <a:spcPts val="0"/>
                        </a:spcBef>
                        <a:spcAft>
                          <a:spcPts val="1000"/>
                        </a:spcAft>
                      </a:pPr>
                      <a:r>
                        <a:rPr lang="en-US" sz="1000">
                          <a:effectLst/>
                        </a:rPr>
                        <a:t> </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0</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15</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9</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5</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smtClean="0">
                          <a:effectLst/>
                        </a:rPr>
                        <a:t>30</a:t>
                      </a:r>
                      <a:endParaRPr lang="en-US" sz="1000" b="1" dirty="0">
                        <a:solidFill>
                          <a:srgbClr val="000000"/>
                        </a:solidFill>
                        <a:effectLst/>
                        <a:latin typeface="Times New Roman"/>
                        <a:ea typeface="Calibri"/>
                      </a:endParaRPr>
                    </a:p>
                  </a:txBody>
                  <a:tcPr marL="68580" marR="68580" marT="0" marB="0" anchor="b"/>
                </a:tc>
              </a:tr>
              <a:tr h="205643">
                <a:tc>
                  <a:txBody>
                    <a:bodyPr/>
                    <a:lstStyle/>
                    <a:p>
                      <a:pPr marL="0" marR="0" algn="just">
                        <a:lnSpc>
                          <a:spcPct val="115000"/>
                        </a:lnSpc>
                        <a:spcBef>
                          <a:spcPts val="0"/>
                        </a:spcBef>
                        <a:spcAft>
                          <a:spcPts val="1000"/>
                        </a:spcAft>
                      </a:pPr>
                      <a:r>
                        <a:rPr lang="en-US" sz="1000">
                          <a:effectLst/>
                        </a:rPr>
                        <a:t> </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2</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6</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4</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5</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5</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19</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2</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25</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smtClean="0">
                          <a:effectLst/>
                        </a:rPr>
                        <a:t>66</a:t>
                      </a:r>
                      <a:endParaRPr lang="en-US" sz="1000" b="1" dirty="0">
                        <a:solidFill>
                          <a:srgbClr val="000000"/>
                        </a:solidFill>
                        <a:effectLst/>
                        <a:latin typeface="Times New Roman"/>
                        <a:ea typeface="Calibri"/>
                      </a:endParaRPr>
                    </a:p>
                  </a:txBody>
                  <a:tcPr marL="68580" marR="68580" marT="0" marB="0" anchor="b"/>
                </a:tc>
              </a:tr>
              <a:tr h="274191">
                <a:tc>
                  <a:txBody>
                    <a:bodyPr/>
                    <a:lstStyle/>
                    <a:p>
                      <a:pPr marL="0" marR="0" algn="just">
                        <a:lnSpc>
                          <a:spcPct val="115000"/>
                        </a:lnSpc>
                        <a:spcBef>
                          <a:spcPts val="0"/>
                        </a:spcBef>
                        <a:spcAft>
                          <a:spcPts val="1000"/>
                        </a:spcAft>
                      </a:pPr>
                      <a:r>
                        <a:rPr lang="en-US" sz="1000">
                          <a:effectLst/>
                        </a:rPr>
                        <a:t>N. Twin</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3</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14</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4</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2</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9</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7</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5</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7</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smtClean="0">
                          <a:effectLst/>
                        </a:rPr>
                        <a:t>48</a:t>
                      </a:r>
                      <a:endParaRPr lang="en-US" sz="1000" b="1" dirty="0">
                        <a:solidFill>
                          <a:srgbClr val="000000"/>
                        </a:solidFill>
                        <a:effectLst/>
                        <a:latin typeface="Times New Roman"/>
                        <a:ea typeface="Calibri"/>
                      </a:endParaRPr>
                    </a:p>
                  </a:txBody>
                  <a:tcPr marL="68580" marR="68580" marT="0" marB="0" anchor="b"/>
                </a:tc>
              </a:tr>
              <a:tr h="247368">
                <a:tc>
                  <a:txBody>
                    <a:bodyPr/>
                    <a:lstStyle/>
                    <a:p>
                      <a:pPr marL="0" marR="0" algn="just">
                        <a:lnSpc>
                          <a:spcPct val="115000"/>
                        </a:lnSpc>
                        <a:spcBef>
                          <a:spcPts val="0"/>
                        </a:spcBef>
                        <a:spcAft>
                          <a:spcPts val="1000"/>
                        </a:spcAft>
                      </a:pPr>
                      <a:r>
                        <a:rPr lang="en-US" sz="1000">
                          <a:effectLst/>
                        </a:rPr>
                        <a:t> </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4</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3</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5</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1</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1</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29</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smtClean="0">
                          <a:solidFill>
                            <a:schemeClr val="dk1"/>
                          </a:solidFill>
                          <a:effectLst/>
                          <a:latin typeface="+mn-lt"/>
                          <a:ea typeface="+mn-ea"/>
                        </a:rPr>
                        <a:t>39</a:t>
                      </a:r>
                      <a:endParaRPr lang="en-US" sz="1000" b="1" dirty="0">
                        <a:solidFill>
                          <a:srgbClr val="000000"/>
                        </a:solidFill>
                        <a:effectLst/>
                        <a:latin typeface="Times New Roman"/>
                        <a:ea typeface="Calibri"/>
                      </a:endParaRPr>
                    </a:p>
                  </a:txBody>
                  <a:tcPr marL="68580" marR="68580" marT="0" marB="0" anchor="b"/>
                </a:tc>
              </a:tr>
              <a:tr h="205643">
                <a:tc>
                  <a:txBody>
                    <a:bodyPr/>
                    <a:lstStyle/>
                    <a:p>
                      <a:pPr marL="0" marR="0" algn="just">
                        <a:lnSpc>
                          <a:spcPct val="115000"/>
                        </a:lnSpc>
                        <a:spcBef>
                          <a:spcPts val="0"/>
                        </a:spcBef>
                        <a:spcAft>
                          <a:spcPts val="1000"/>
                        </a:spcAft>
                      </a:pPr>
                      <a:r>
                        <a:rPr lang="en-US" sz="1000">
                          <a:effectLst/>
                        </a:rPr>
                        <a:t> </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5</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6</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3</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6</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8</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smtClean="0">
                          <a:effectLst/>
                        </a:rPr>
                        <a:t>24</a:t>
                      </a:r>
                      <a:endParaRPr lang="en-US" sz="1000" b="1" dirty="0">
                        <a:solidFill>
                          <a:srgbClr val="000000"/>
                        </a:solidFill>
                        <a:effectLst/>
                        <a:latin typeface="Times New Roman"/>
                        <a:ea typeface="Calibri"/>
                      </a:endParaRPr>
                    </a:p>
                  </a:txBody>
                  <a:tcPr marL="68580" marR="68580" marT="0" marB="0" anchor="b"/>
                </a:tc>
              </a:tr>
              <a:tr h="273446">
                <a:tc>
                  <a:txBody>
                    <a:bodyPr/>
                    <a:lstStyle/>
                    <a:p>
                      <a:pPr marL="0" marR="0" algn="just">
                        <a:lnSpc>
                          <a:spcPct val="115000"/>
                        </a:lnSpc>
                        <a:spcBef>
                          <a:spcPts val="0"/>
                        </a:spcBef>
                        <a:spcAft>
                          <a:spcPts val="1000"/>
                        </a:spcAft>
                      </a:pPr>
                      <a:r>
                        <a:rPr lang="en-US" sz="1000">
                          <a:effectLst/>
                        </a:rPr>
                        <a:t> </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 </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 </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 </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 </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 </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 </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 </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 </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 </a:t>
                      </a:r>
                      <a:endParaRPr lang="en-US" sz="1000" b="1">
                        <a:solidFill>
                          <a:srgbClr val="000000"/>
                        </a:solidFill>
                        <a:effectLst/>
                        <a:latin typeface="Times New Roman"/>
                        <a:ea typeface="Calibri"/>
                      </a:endParaRPr>
                    </a:p>
                  </a:txBody>
                  <a:tcPr marL="68580" marR="68580" marT="0" marB="0" anchor="b"/>
                </a:tc>
              </a:tr>
              <a:tr h="253328">
                <a:tc>
                  <a:txBody>
                    <a:bodyPr/>
                    <a:lstStyle/>
                    <a:p>
                      <a:pPr marL="0" marR="0" algn="just">
                        <a:lnSpc>
                          <a:spcPct val="115000"/>
                        </a:lnSpc>
                        <a:spcBef>
                          <a:spcPts val="0"/>
                        </a:spcBef>
                        <a:spcAft>
                          <a:spcPts val="1000"/>
                        </a:spcAft>
                      </a:pPr>
                      <a:r>
                        <a:rPr lang="en-US" sz="1000">
                          <a:effectLst/>
                        </a:rPr>
                        <a:t> </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21</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2</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0</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2</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smtClean="0">
                          <a:effectLst/>
                        </a:rPr>
                        <a:t>26</a:t>
                      </a:r>
                      <a:endParaRPr lang="en-US" sz="1000" b="1" dirty="0">
                        <a:solidFill>
                          <a:srgbClr val="000000"/>
                        </a:solidFill>
                        <a:effectLst/>
                        <a:latin typeface="Times New Roman"/>
                        <a:ea typeface="Calibri"/>
                      </a:endParaRPr>
                    </a:p>
                  </a:txBody>
                  <a:tcPr marL="68580" marR="68580" marT="0" marB="0" anchor="b"/>
                </a:tc>
              </a:tr>
              <a:tr h="227250">
                <a:tc>
                  <a:txBody>
                    <a:bodyPr/>
                    <a:lstStyle/>
                    <a:p>
                      <a:pPr marL="0" marR="0" algn="just">
                        <a:lnSpc>
                          <a:spcPct val="115000"/>
                        </a:lnSpc>
                        <a:spcBef>
                          <a:spcPts val="0"/>
                        </a:spcBef>
                        <a:spcAft>
                          <a:spcPts val="1000"/>
                        </a:spcAft>
                      </a:pPr>
                      <a:r>
                        <a:rPr lang="en-US" sz="1000">
                          <a:effectLst/>
                        </a:rPr>
                        <a:t> </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2</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9</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6</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3</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12</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16</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smtClean="0">
                          <a:solidFill>
                            <a:schemeClr val="dk1"/>
                          </a:solidFill>
                          <a:effectLst/>
                          <a:latin typeface="+mn-lt"/>
                          <a:ea typeface="+mn-ea"/>
                        </a:rPr>
                        <a:t>48</a:t>
                      </a:r>
                      <a:endParaRPr lang="en-US" sz="1000" b="1" dirty="0">
                        <a:solidFill>
                          <a:srgbClr val="000000"/>
                        </a:solidFill>
                        <a:effectLst/>
                        <a:latin typeface="Times New Roman"/>
                        <a:ea typeface="Calibri"/>
                      </a:endParaRPr>
                    </a:p>
                  </a:txBody>
                  <a:tcPr marL="68580" marR="68580" marT="0" marB="0" anchor="b"/>
                </a:tc>
              </a:tr>
              <a:tr h="213839">
                <a:tc>
                  <a:txBody>
                    <a:bodyPr/>
                    <a:lstStyle/>
                    <a:p>
                      <a:pPr marL="0" marR="0" algn="just">
                        <a:lnSpc>
                          <a:spcPct val="115000"/>
                        </a:lnSpc>
                        <a:spcBef>
                          <a:spcPts val="0"/>
                        </a:spcBef>
                        <a:spcAft>
                          <a:spcPts val="1000"/>
                        </a:spcAft>
                      </a:pPr>
                      <a:r>
                        <a:rPr lang="en-US" sz="1000">
                          <a:effectLst/>
                        </a:rPr>
                        <a:t>S. Twin</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3</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9</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4</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19</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smtClean="0">
                          <a:effectLst/>
                        </a:rPr>
                        <a:t>34</a:t>
                      </a:r>
                      <a:endParaRPr lang="en-US" sz="1000" b="1" dirty="0">
                        <a:solidFill>
                          <a:srgbClr val="000000"/>
                        </a:solidFill>
                        <a:effectLst/>
                        <a:latin typeface="Times New Roman"/>
                        <a:ea typeface="Calibri"/>
                      </a:endParaRPr>
                    </a:p>
                  </a:txBody>
                  <a:tcPr marL="68580" marR="68580" marT="0" marB="0" anchor="b"/>
                </a:tc>
              </a:tr>
              <a:tr h="260779">
                <a:tc>
                  <a:txBody>
                    <a:bodyPr/>
                    <a:lstStyle/>
                    <a:p>
                      <a:pPr marL="0" marR="0" algn="just">
                        <a:lnSpc>
                          <a:spcPct val="115000"/>
                        </a:lnSpc>
                        <a:spcBef>
                          <a:spcPts val="0"/>
                        </a:spcBef>
                        <a:spcAft>
                          <a:spcPts val="1000"/>
                        </a:spcAft>
                      </a:pPr>
                      <a:r>
                        <a:rPr lang="en-US" sz="1000">
                          <a:effectLst/>
                        </a:rPr>
                        <a:t> </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4</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4</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smtClean="0">
                          <a:effectLst/>
                        </a:rPr>
                        <a:t>25</a:t>
                      </a:r>
                      <a:endParaRPr lang="en-US" sz="1000" b="1" dirty="0">
                        <a:solidFill>
                          <a:srgbClr val="000000"/>
                        </a:solidFill>
                        <a:effectLst/>
                        <a:latin typeface="Times New Roman"/>
                        <a:ea typeface="Calibri"/>
                      </a:endParaRPr>
                    </a:p>
                  </a:txBody>
                  <a:tcPr marL="68580" marR="68580" marT="0" marB="0" anchor="b"/>
                </a:tc>
              </a:tr>
              <a:tr h="260779">
                <a:tc>
                  <a:txBody>
                    <a:bodyPr/>
                    <a:lstStyle/>
                    <a:p>
                      <a:pPr marL="0" marR="0" algn="just">
                        <a:lnSpc>
                          <a:spcPct val="115000"/>
                        </a:lnSpc>
                        <a:spcBef>
                          <a:spcPts val="0"/>
                        </a:spcBef>
                        <a:spcAft>
                          <a:spcPts val="1000"/>
                        </a:spcAft>
                      </a:pPr>
                      <a:r>
                        <a:rPr lang="en-US" sz="1000">
                          <a:effectLst/>
                        </a:rPr>
                        <a:t> </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5</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solidFill>
                            <a:schemeClr val="dk1"/>
                          </a:solidFill>
                          <a:effectLst/>
                          <a:latin typeface="+mn-lt"/>
                          <a:ea typeface="+mn-ea"/>
                        </a:rPr>
                        <a:t>0</a:t>
                      </a:r>
                      <a:endParaRPr lang="en-US" sz="1000" b="1" dirty="0">
                        <a:solidFill>
                          <a:srgbClr val="000000"/>
                        </a:solidFill>
                        <a:effectLst/>
                        <a:latin typeface="Times New Roman"/>
                        <a:ea typeface="Calibri"/>
                      </a:endParaRPr>
                    </a:p>
                  </a:txBody>
                  <a:tcPr marL="68580" marR="68580" marT="0" marB="0" anchor="b"/>
                </a:tc>
              </a:tr>
            </a:tbl>
          </a:graphicData>
        </a:graphic>
      </p:graphicFrame>
      <p:sp>
        <p:nvSpPr>
          <p:cNvPr id="5" name="Rectangle 1"/>
          <p:cNvSpPr>
            <a:spLocks noChangeArrowheads="1"/>
          </p:cNvSpPr>
          <p:nvPr/>
        </p:nvSpPr>
        <p:spPr bwMode="auto">
          <a:xfrm>
            <a:off x="457200" y="192246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726853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Hatchery Accomplishments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35480"/>
            <a:ext cx="8229600" cy="3322320"/>
          </a:xfrm>
        </p:spPr>
        <p:txBody>
          <a:bodyPr>
            <a:normAutofit fontScale="92500" lnSpcReduction="20000"/>
          </a:bodyPr>
          <a:lstStyle/>
          <a:p>
            <a:pPr>
              <a:buClr>
                <a:schemeClr val="tx2"/>
              </a:buClr>
              <a:buFont typeface="Wingdings" pitchFamily="2" charset="2"/>
              <a:buChar char="Ø"/>
            </a:pPr>
            <a:r>
              <a:rPr lang="en-US" dirty="0" smtClean="0"/>
              <a:t> Major Reduction in Mortality</a:t>
            </a:r>
          </a:p>
          <a:p>
            <a:pPr>
              <a:buClr>
                <a:schemeClr val="tx2"/>
              </a:buClr>
              <a:buFont typeface="Wingdings" pitchFamily="2" charset="2"/>
              <a:buChar char="Ø"/>
            </a:pPr>
            <a:r>
              <a:rPr lang="en-US" dirty="0" smtClean="0"/>
              <a:t> Improvement in angler catch rates, average fish size and fish quality</a:t>
            </a:r>
          </a:p>
          <a:p>
            <a:pPr>
              <a:buClr>
                <a:schemeClr val="tx2"/>
              </a:buClr>
              <a:buFont typeface="Wingdings" pitchFamily="2" charset="2"/>
              <a:buChar char="Ø"/>
            </a:pPr>
            <a:r>
              <a:rPr lang="en-US" dirty="0" smtClean="0"/>
              <a:t> Development of redband broodstock, evaluation and decision to eliminate redband program</a:t>
            </a:r>
          </a:p>
          <a:p>
            <a:pPr>
              <a:buClr>
                <a:schemeClr val="tx2"/>
              </a:buClr>
              <a:buFont typeface="Wingdings" pitchFamily="2" charset="2"/>
              <a:buChar char="Ø"/>
            </a:pPr>
            <a:r>
              <a:rPr lang="en-US" dirty="0" smtClean="0"/>
              <a:t> Match stocking program to lake needs</a:t>
            </a:r>
          </a:p>
          <a:p>
            <a:pPr>
              <a:buClr>
                <a:schemeClr val="tx2"/>
              </a:buClr>
              <a:buFont typeface="Wingdings" pitchFamily="2" charset="2"/>
              <a:buChar char="Ø"/>
            </a:pPr>
            <a:r>
              <a:rPr lang="en-US" dirty="0" smtClean="0"/>
              <a:t> Improvements to hatchery water system</a:t>
            </a:r>
          </a:p>
          <a:p>
            <a:pPr>
              <a:buClr>
                <a:schemeClr val="tx2"/>
              </a:buClr>
              <a:buFont typeface="Wingdings" pitchFamily="2" charset="2"/>
              <a:buChar char="Ø"/>
            </a:pPr>
            <a:r>
              <a:rPr lang="en-US" dirty="0" smtClean="0"/>
              <a:t>Hatchery tours and fishing derbies</a:t>
            </a:r>
          </a:p>
          <a:p>
            <a:pPr>
              <a:buClr>
                <a:schemeClr val="tx2"/>
              </a:buClr>
              <a:buFont typeface="Wingdings" pitchFamily="2" charset="2"/>
              <a:buChar char="Ø"/>
            </a:pPr>
            <a:r>
              <a:rPr lang="en-US" dirty="0" smtClean="0"/>
              <a:t>Graduate student program</a:t>
            </a:r>
            <a:endParaRPr lang="en-US" dirty="0"/>
          </a:p>
        </p:txBody>
      </p:sp>
    </p:spTree>
    <p:extLst>
      <p:ext uri="{BB962C8B-B14F-4D97-AF65-F5344CB8AC3E}">
        <p14:creationId xmlns:p14="http://schemas.microsoft.com/office/powerpoint/2010/main" xmlns="" val="388235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2000"/>
                                        <p:tgtEl>
                                          <p:spTgt spid="3">
                                            <p:txEl>
                                              <p:pRg st="0" end="0"/>
                                            </p:txEl>
                                          </p:spTgt>
                                        </p:tgtEl>
                                      </p:cBhvr>
                                    </p:animEffect>
                                  </p:childTnLst>
                                </p:cTn>
                              </p:par>
                            </p:childTnLst>
                          </p:cTn>
                        </p:par>
                        <p:par>
                          <p:cTn id="8" fill="hold">
                            <p:stCondLst>
                              <p:cond delay="2000"/>
                            </p:stCondLst>
                            <p:childTnLst>
                              <p:par>
                                <p:cTn id="9" presetID="1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lide(fromBottom)">
                                      <p:cBhvr>
                                        <p:cTn id="11" dur="2000"/>
                                        <p:tgtEl>
                                          <p:spTgt spid="3">
                                            <p:txEl>
                                              <p:pRg st="1" end="1"/>
                                            </p:txEl>
                                          </p:spTgt>
                                        </p:tgtEl>
                                      </p:cBhvr>
                                    </p:animEffect>
                                  </p:childTnLst>
                                </p:cTn>
                              </p:par>
                            </p:childTnLst>
                          </p:cTn>
                        </p:par>
                        <p:par>
                          <p:cTn id="12" fill="hold">
                            <p:stCondLst>
                              <p:cond delay="4000"/>
                            </p:stCondLst>
                            <p:childTnLst>
                              <p:par>
                                <p:cTn id="13" presetID="1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lide(fromBottom)">
                                      <p:cBhvr>
                                        <p:cTn id="15" dur="2000"/>
                                        <p:tgtEl>
                                          <p:spTgt spid="3">
                                            <p:txEl>
                                              <p:pRg st="2" end="2"/>
                                            </p:txEl>
                                          </p:spTgt>
                                        </p:tgtEl>
                                      </p:cBhvr>
                                    </p:animEffect>
                                  </p:childTnLst>
                                </p:cTn>
                              </p:par>
                            </p:childTnLst>
                          </p:cTn>
                        </p:par>
                        <p:par>
                          <p:cTn id="16" fill="hold">
                            <p:stCondLst>
                              <p:cond delay="6000"/>
                            </p:stCondLst>
                            <p:childTnLst>
                              <p:par>
                                <p:cTn id="17" presetID="12" presetClass="entr" presetSubtype="4"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slide(fromBottom)">
                                      <p:cBhvr>
                                        <p:cTn id="19" dur="2000"/>
                                        <p:tgtEl>
                                          <p:spTgt spid="3">
                                            <p:txEl>
                                              <p:pRg st="3" end="3"/>
                                            </p:txEl>
                                          </p:spTgt>
                                        </p:tgtEl>
                                      </p:cBhvr>
                                    </p:animEffect>
                                  </p:childTnLst>
                                </p:cTn>
                              </p:par>
                            </p:childTnLst>
                          </p:cTn>
                        </p:par>
                        <p:par>
                          <p:cTn id="20" fill="hold">
                            <p:stCondLst>
                              <p:cond delay="8000"/>
                            </p:stCondLst>
                            <p:childTnLst>
                              <p:par>
                                <p:cTn id="21" presetID="12" presetClass="entr" presetSubtype="4"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lide(fromBottom)">
                                      <p:cBhvr>
                                        <p:cTn id="23" dur="2000"/>
                                        <p:tgtEl>
                                          <p:spTgt spid="3">
                                            <p:txEl>
                                              <p:pRg st="4" end="4"/>
                                            </p:txEl>
                                          </p:spTgt>
                                        </p:tgtEl>
                                      </p:cBhvr>
                                    </p:animEffect>
                                  </p:childTnLst>
                                </p:cTn>
                              </p:par>
                            </p:childTnLst>
                          </p:cTn>
                        </p:par>
                        <p:par>
                          <p:cTn id="24" fill="hold">
                            <p:stCondLst>
                              <p:cond delay="10000"/>
                            </p:stCondLst>
                            <p:childTnLst>
                              <p:par>
                                <p:cTn id="25" presetID="12" presetClass="entr" presetSubtype="4"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lide(fromBottom)">
                                      <p:cBhvr>
                                        <p:cTn id="27" dur="2000"/>
                                        <p:tgtEl>
                                          <p:spTgt spid="3">
                                            <p:txEl>
                                              <p:pRg st="5" end="5"/>
                                            </p:txEl>
                                          </p:spTgt>
                                        </p:tgtEl>
                                      </p:cBhvr>
                                    </p:animEffect>
                                  </p:childTnLst>
                                </p:cTn>
                              </p:par>
                            </p:childTnLst>
                          </p:cTn>
                        </p:par>
                        <p:par>
                          <p:cTn id="28" fill="hold">
                            <p:stCondLst>
                              <p:cond delay="12000"/>
                            </p:stCondLst>
                            <p:childTnLst>
                              <p:par>
                                <p:cTn id="29" presetID="12" presetClass="entr" presetSubtype="4"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slide(fromBottom)">
                                      <p:cBhvr>
                                        <p:cTn id="3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pPr algn="ctr"/>
            <a:r>
              <a:rPr lang="en-US" sz="4800" b="1" dirty="0" smtClean="0">
                <a:effectLst>
                  <a:outerShdw blurRad="38100" dist="38100" dir="2700000" algn="tl">
                    <a:srgbClr val="000000">
                      <a:alpha val="43137"/>
                    </a:srgbClr>
                  </a:outerShdw>
                </a:effectLst>
              </a:rPr>
              <a:t>Gill Net Catch Rates</a:t>
            </a:r>
            <a:endParaRPr lang="en-US" sz="4800"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666459376"/>
              </p:ext>
            </p:extLst>
          </p:nvPr>
        </p:nvGraphicFramePr>
        <p:xfrm>
          <a:off x="1066800" y="1752600"/>
          <a:ext cx="7209129" cy="2169795"/>
        </p:xfrm>
        <a:graphic>
          <a:graphicData uri="http://schemas.openxmlformats.org/drawingml/2006/table">
            <a:tbl>
              <a:tblPr firstRow="1" firstCol="1" bandRow="1">
                <a:tableStyleId>{5C22544A-7EE6-4342-B048-85BDC9FD1C3A}</a:tableStyleId>
              </a:tblPr>
              <a:tblGrid>
                <a:gridCol w="2438400"/>
                <a:gridCol w="1843823"/>
                <a:gridCol w="1421640"/>
                <a:gridCol w="1505266"/>
              </a:tblGrid>
              <a:tr h="213360">
                <a:tc gridSpan="4">
                  <a:txBody>
                    <a:bodyPr/>
                    <a:lstStyle/>
                    <a:p>
                      <a:pPr marL="0" marR="0" algn="just">
                        <a:lnSpc>
                          <a:spcPct val="115000"/>
                        </a:lnSpc>
                        <a:spcBef>
                          <a:spcPts val="0"/>
                        </a:spcBef>
                        <a:spcAft>
                          <a:spcPts val="1000"/>
                        </a:spcAft>
                      </a:pPr>
                      <a:r>
                        <a:rPr lang="en-US" sz="1000" dirty="0">
                          <a:effectLst/>
                        </a:rPr>
                        <a:t>North Twin Lake Gill Net Catch Rate</a:t>
                      </a:r>
                      <a:endParaRPr lang="en-US" sz="1000" dirty="0">
                        <a:solidFill>
                          <a:srgbClr val="000000"/>
                        </a:solidFill>
                        <a:effectLst/>
                        <a:latin typeface="Times New Roman"/>
                        <a:ea typeface="Calibri"/>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r>
              <a:tr h="225425">
                <a:tc>
                  <a:txBody>
                    <a:bodyPr/>
                    <a:lstStyle/>
                    <a:p>
                      <a:pPr marL="0" marR="0" algn="just">
                        <a:lnSpc>
                          <a:spcPct val="115000"/>
                        </a:lnSpc>
                        <a:spcBef>
                          <a:spcPts val="0"/>
                        </a:spcBef>
                        <a:spcAft>
                          <a:spcPts val="1000"/>
                        </a:spcAft>
                      </a:pPr>
                      <a:r>
                        <a:rPr lang="en-US" sz="1000">
                          <a:effectLst/>
                        </a:rPr>
                        <a:t> </a:t>
                      </a:r>
                      <a:endParaRPr lang="en-US" sz="1000">
                        <a:solidFill>
                          <a:srgbClr val="000000"/>
                        </a:solidFill>
                        <a:effectLst/>
                        <a:latin typeface="Times New Roman"/>
                        <a:ea typeface="Calibri"/>
                      </a:endParaRPr>
                    </a:p>
                  </a:txBody>
                  <a:tcPr marL="68580" marR="68580" marT="0" marB="0" anchor="b"/>
                </a:tc>
                <a:tc gridSpan="3">
                  <a:txBody>
                    <a:bodyPr/>
                    <a:lstStyle/>
                    <a:p>
                      <a:pPr marL="0" marR="0" algn="just">
                        <a:lnSpc>
                          <a:spcPct val="115000"/>
                        </a:lnSpc>
                        <a:spcBef>
                          <a:spcPts val="0"/>
                        </a:spcBef>
                        <a:spcAft>
                          <a:spcPts val="1000"/>
                        </a:spcAft>
                      </a:pPr>
                      <a:r>
                        <a:rPr lang="en-US" sz="1000" b="1" dirty="0">
                          <a:effectLst/>
                        </a:rPr>
                        <a:t>Net Depth in meters</a:t>
                      </a:r>
                      <a:endParaRPr lang="en-US" sz="1000" b="1" dirty="0">
                        <a:solidFill>
                          <a:srgbClr val="000000"/>
                        </a:solidFill>
                        <a:effectLst/>
                        <a:latin typeface="Times New Roman"/>
                        <a:ea typeface="Calibri"/>
                      </a:endParaRPr>
                    </a:p>
                  </a:txBody>
                  <a:tcPr marL="68580" marR="68580" marT="0" marB="0" anchor="b"/>
                </a:tc>
                <a:tc hMerge="1">
                  <a:txBody>
                    <a:bodyPr/>
                    <a:lstStyle/>
                    <a:p>
                      <a:endParaRPr lang="en-US"/>
                    </a:p>
                  </a:txBody>
                  <a:tcPr/>
                </a:tc>
                <a:tc hMerge="1">
                  <a:txBody>
                    <a:bodyPr/>
                    <a:lstStyle/>
                    <a:p>
                      <a:endParaRPr lang="en-US"/>
                    </a:p>
                  </a:txBody>
                  <a:tcPr/>
                </a:tc>
              </a:tr>
              <a:tr h="225425">
                <a:tc>
                  <a:txBody>
                    <a:bodyPr/>
                    <a:lstStyle/>
                    <a:p>
                      <a:pPr marL="0" marR="0" algn="just">
                        <a:lnSpc>
                          <a:spcPct val="115000"/>
                        </a:lnSpc>
                        <a:spcBef>
                          <a:spcPts val="0"/>
                        </a:spcBef>
                        <a:spcAft>
                          <a:spcPts val="1000"/>
                        </a:spcAft>
                      </a:pPr>
                      <a:r>
                        <a:rPr lang="en-US" sz="1000">
                          <a:effectLst/>
                        </a:rPr>
                        <a:t>Month</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2-5m</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5-8m</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8-11m</a:t>
                      </a:r>
                      <a:endParaRPr lang="en-US" sz="1000" b="1">
                        <a:solidFill>
                          <a:srgbClr val="000000"/>
                        </a:solidFill>
                        <a:effectLst/>
                        <a:latin typeface="Times New Roman"/>
                        <a:ea typeface="Calibri"/>
                      </a:endParaRPr>
                    </a:p>
                  </a:txBody>
                  <a:tcPr marL="68580" marR="68580" marT="0" marB="0" anchor="b"/>
                </a:tc>
              </a:tr>
              <a:tr h="213360">
                <a:tc>
                  <a:txBody>
                    <a:bodyPr/>
                    <a:lstStyle/>
                    <a:p>
                      <a:pPr marL="0" marR="0" algn="just">
                        <a:lnSpc>
                          <a:spcPct val="115000"/>
                        </a:lnSpc>
                        <a:spcBef>
                          <a:spcPts val="0"/>
                        </a:spcBef>
                        <a:spcAft>
                          <a:spcPts val="1000"/>
                        </a:spcAft>
                      </a:pPr>
                      <a:r>
                        <a:rPr lang="en-US" sz="1000">
                          <a:effectLst/>
                        </a:rPr>
                        <a:t>April</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1.3</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0.7</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0.0</a:t>
                      </a:r>
                      <a:endParaRPr lang="en-US" sz="1000" b="1">
                        <a:solidFill>
                          <a:srgbClr val="000000"/>
                        </a:solidFill>
                        <a:effectLst/>
                        <a:latin typeface="Times New Roman"/>
                        <a:ea typeface="Calibri"/>
                      </a:endParaRPr>
                    </a:p>
                  </a:txBody>
                  <a:tcPr marL="68580" marR="68580" marT="0" marB="0" anchor="b"/>
                </a:tc>
              </a:tr>
              <a:tr h="213360">
                <a:tc>
                  <a:txBody>
                    <a:bodyPr/>
                    <a:lstStyle/>
                    <a:p>
                      <a:pPr marL="0" marR="0" algn="just">
                        <a:lnSpc>
                          <a:spcPct val="115000"/>
                        </a:lnSpc>
                        <a:spcBef>
                          <a:spcPts val="0"/>
                        </a:spcBef>
                        <a:spcAft>
                          <a:spcPts val="1000"/>
                        </a:spcAft>
                      </a:pPr>
                      <a:r>
                        <a:rPr lang="en-US" sz="1000">
                          <a:effectLst/>
                        </a:rPr>
                        <a:t>May</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6.0</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3.7</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1.0</a:t>
                      </a:r>
                      <a:endParaRPr lang="en-US" sz="1000" b="1">
                        <a:solidFill>
                          <a:srgbClr val="000000"/>
                        </a:solidFill>
                        <a:effectLst/>
                        <a:latin typeface="Times New Roman"/>
                        <a:ea typeface="Calibri"/>
                      </a:endParaRPr>
                    </a:p>
                  </a:txBody>
                  <a:tcPr marL="68580" marR="68580" marT="0" marB="0" anchor="b"/>
                </a:tc>
              </a:tr>
              <a:tr h="213360">
                <a:tc>
                  <a:txBody>
                    <a:bodyPr/>
                    <a:lstStyle/>
                    <a:p>
                      <a:pPr marL="0" marR="0" algn="just">
                        <a:lnSpc>
                          <a:spcPct val="115000"/>
                        </a:lnSpc>
                        <a:spcBef>
                          <a:spcPts val="0"/>
                        </a:spcBef>
                        <a:spcAft>
                          <a:spcPts val="1000"/>
                        </a:spcAft>
                      </a:pPr>
                      <a:r>
                        <a:rPr lang="en-US" sz="1000">
                          <a:effectLst/>
                        </a:rPr>
                        <a:t>June</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2.0</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4.3</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0.3</a:t>
                      </a:r>
                      <a:endParaRPr lang="en-US" sz="1000" b="1">
                        <a:solidFill>
                          <a:srgbClr val="000000"/>
                        </a:solidFill>
                        <a:effectLst/>
                        <a:latin typeface="Times New Roman"/>
                        <a:ea typeface="Calibri"/>
                      </a:endParaRPr>
                    </a:p>
                  </a:txBody>
                  <a:tcPr marL="68580" marR="68580" marT="0" marB="0" anchor="b"/>
                </a:tc>
              </a:tr>
              <a:tr h="213360">
                <a:tc>
                  <a:txBody>
                    <a:bodyPr/>
                    <a:lstStyle/>
                    <a:p>
                      <a:pPr marL="0" marR="0" algn="just">
                        <a:lnSpc>
                          <a:spcPct val="115000"/>
                        </a:lnSpc>
                        <a:spcBef>
                          <a:spcPts val="0"/>
                        </a:spcBef>
                        <a:spcAft>
                          <a:spcPts val="1000"/>
                        </a:spcAft>
                      </a:pPr>
                      <a:r>
                        <a:rPr lang="en-US" sz="1000">
                          <a:effectLst/>
                        </a:rPr>
                        <a:t>July</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0.0</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1.7</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0.3</a:t>
                      </a:r>
                      <a:endParaRPr lang="en-US" sz="1000" b="1">
                        <a:solidFill>
                          <a:srgbClr val="000000"/>
                        </a:solidFill>
                        <a:effectLst/>
                        <a:latin typeface="Times New Roman"/>
                        <a:ea typeface="Calibri"/>
                      </a:endParaRPr>
                    </a:p>
                  </a:txBody>
                  <a:tcPr marL="68580" marR="68580" marT="0" marB="0" anchor="b"/>
                </a:tc>
              </a:tr>
              <a:tr h="213360">
                <a:tc>
                  <a:txBody>
                    <a:bodyPr/>
                    <a:lstStyle/>
                    <a:p>
                      <a:pPr marL="0" marR="0" algn="just">
                        <a:lnSpc>
                          <a:spcPct val="115000"/>
                        </a:lnSpc>
                        <a:spcBef>
                          <a:spcPts val="0"/>
                        </a:spcBef>
                        <a:spcAft>
                          <a:spcPts val="1000"/>
                        </a:spcAft>
                      </a:pPr>
                      <a:r>
                        <a:rPr lang="en-US" sz="1000">
                          <a:effectLst/>
                        </a:rPr>
                        <a:t>August</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0.0</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7.0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1.7</a:t>
                      </a:r>
                      <a:endParaRPr lang="en-US" sz="1000" b="1">
                        <a:solidFill>
                          <a:srgbClr val="000000"/>
                        </a:solidFill>
                        <a:effectLst/>
                        <a:latin typeface="Times New Roman"/>
                        <a:ea typeface="Calibri"/>
                      </a:endParaRPr>
                    </a:p>
                  </a:txBody>
                  <a:tcPr marL="68580" marR="68580" marT="0" marB="0" anchor="b"/>
                </a:tc>
              </a:tr>
              <a:tr h="213360">
                <a:tc>
                  <a:txBody>
                    <a:bodyPr/>
                    <a:lstStyle/>
                    <a:p>
                      <a:pPr marL="0" marR="0" algn="just">
                        <a:lnSpc>
                          <a:spcPct val="115000"/>
                        </a:lnSpc>
                        <a:spcBef>
                          <a:spcPts val="0"/>
                        </a:spcBef>
                        <a:spcAft>
                          <a:spcPts val="1000"/>
                        </a:spcAft>
                      </a:pPr>
                      <a:r>
                        <a:rPr lang="en-US" sz="1000">
                          <a:effectLst/>
                        </a:rPr>
                        <a:t>September</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1.3</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3.3</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0.3</a:t>
                      </a:r>
                      <a:endParaRPr lang="en-US" sz="1000" b="1">
                        <a:solidFill>
                          <a:srgbClr val="000000"/>
                        </a:solidFill>
                        <a:effectLst/>
                        <a:latin typeface="Times New Roman"/>
                        <a:ea typeface="Calibri"/>
                      </a:endParaRPr>
                    </a:p>
                  </a:txBody>
                  <a:tcPr marL="68580" marR="68580" marT="0" marB="0" anchor="b"/>
                </a:tc>
              </a:tr>
              <a:tr h="225425">
                <a:tc>
                  <a:txBody>
                    <a:bodyPr/>
                    <a:lstStyle/>
                    <a:p>
                      <a:pPr marL="0" marR="0" algn="just">
                        <a:lnSpc>
                          <a:spcPct val="115000"/>
                        </a:lnSpc>
                        <a:spcBef>
                          <a:spcPts val="0"/>
                        </a:spcBef>
                        <a:spcAft>
                          <a:spcPts val="1000"/>
                        </a:spcAft>
                      </a:pPr>
                      <a:r>
                        <a:rPr lang="en-US" sz="1000" dirty="0">
                          <a:effectLst/>
                        </a:rPr>
                        <a:t>October</a:t>
                      </a:r>
                      <a:endParaRPr lang="en-US" sz="1000"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2.7</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1.3</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0.0</a:t>
                      </a:r>
                      <a:endParaRPr lang="en-US" sz="1000" b="1" dirty="0">
                        <a:solidFill>
                          <a:srgbClr val="000000"/>
                        </a:solidFill>
                        <a:effectLst/>
                        <a:latin typeface="Times New Roman"/>
                        <a:ea typeface="Calibri"/>
                      </a:endParaRPr>
                    </a:p>
                  </a:txBody>
                  <a:tcPr marL="68580" marR="68580" marT="0" marB="0" anchor="b"/>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365288986"/>
              </p:ext>
            </p:extLst>
          </p:nvPr>
        </p:nvGraphicFramePr>
        <p:xfrm>
          <a:off x="1066800" y="4114800"/>
          <a:ext cx="7315201" cy="2425391"/>
        </p:xfrm>
        <a:graphic>
          <a:graphicData uri="http://schemas.openxmlformats.org/drawingml/2006/table">
            <a:tbl>
              <a:tblPr firstRow="1" firstCol="1" bandRow="1">
                <a:tableStyleId>{5C22544A-7EE6-4342-B048-85BDC9FD1C3A}</a:tableStyleId>
              </a:tblPr>
              <a:tblGrid>
                <a:gridCol w="2438400"/>
                <a:gridCol w="1828800"/>
                <a:gridCol w="1447800"/>
                <a:gridCol w="1600201"/>
              </a:tblGrid>
              <a:tr h="239345">
                <a:tc gridSpan="4">
                  <a:txBody>
                    <a:bodyPr/>
                    <a:lstStyle/>
                    <a:p>
                      <a:pPr marL="0" marR="0" algn="just">
                        <a:lnSpc>
                          <a:spcPct val="115000"/>
                        </a:lnSpc>
                        <a:spcBef>
                          <a:spcPts val="0"/>
                        </a:spcBef>
                        <a:spcAft>
                          <a:spcPts val="1000"/>
                        </a:spcAft>
                      </a:pPr>
                      <a:r>
                        <a:rPr lang="en-US" sz="1000" dirty="0">
                          <a:effectLst/>
                        </a:rPr>
                        <a:t>South Twin Lake Gill Net Catch Rate</a:t>
                      </a:r>
                      <a:endParaRPr lang="en-US" sz="1000" dirty="0">
                        <a:solidFill>
                          <a:srgbClr val="000000"/>
                        </a:solidFill>
                        <a:effectLst/>
                        <a:latin typeface="Times New Roman"/>
                        <a:ea typeface="Calibri"/>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r>
              <a:tr h="249992">
                <a:tc>
                  <a:txBody>
                    <a:bodyPr/>
                    <a:lstStyle/>
                    <a:p>
                      <a:pPr marL="0" marR="0" algn="just">
                        <a:lnSpc>
                          <a:spcPct val="115000"/>
                        </a:lnSpc>
                        <a:spcBef>
                          <a:spcPts val="0"/>
                        </a:spcBef>
                        <a:spcAft>
                          <a:spcPts val="1000"/>
                        </a:spcAft>
                      </a:pPr>
                      <a:r>
                        <a:rPr lang="en-US" sz="1000">
                          <a:effectLst/>
                        </a:rPr>
                        <a:t> </a:t>
                      </a:r>
                      <a:endParaRPr lang="en-US" sz="1000">
                        <a:solidFill>
                          <a:srgbClr val="000000"/>
                        </a:solidFill>
                        <a:effectLst/>
                        <a:latin typeface="Times New Roman"/>
                        <a:ea typeface="Calibri"/>
                      </a:endParaRPr>
                    </a:p>
                  </a:txBody>
                  <a:tcPr marL="68580" marR="68580" marT="0" marB="0" anchor="b"/>
                </a:tc>
                <a:tc gridSpan="3">
                  <a:txBody>
                    <a:bodyPr/>
                    <a:lstStyle/>
                    <a:p>
                      <a:pPr marL="0" marR="0" algn="just">
                        <a:lnSpc>
                          <a:spcPct val="115000"/>
                        </a:lnSpc>
                        <a:spcBef>
                          <a:spcPts val="0"/>
                        </a:spcBef>
                        <a:spcAft>
                          <a:spcPts val="1000"/>
                        </a:spcAft>
                      </a:pPr>
                      <a:r>
                        <a:rPr lang="en-US" sz="1000" b="1" dirty="0">
                          <a:effectLst/>
                        </a:rPr>
                        <a:t>Net Depth in meters</a:t>
                      </a:r>
                      <a:endParaRPr lang="en-US" sz="1000" b="1" dirty="0">
                        <a:solidFill>
                          <a:srgbClr val="000000"/>
                        </a:solidFill>
                        <a:effectLst/>
                        <a:latin typeface="Times New Roman"/>
                        <a:ea typeface="Calibri"/>
                      </a:endParaRPr>
                    </a:p>
                  </a:txBody>
                  <a:tcPr marL="68580" marR="68580" marT="0" marB="0" anchor="b"/>
                </a:tc>
                <a:tc hMerge="1">
                  <a:txBody>
                    <a:bodyPr/>
                    <a:lstStyle/>
                    <a:p>
                      <a:endParaRPr lang="en-US"/>
                    </a:p>
                  </a:txBody>
                  <a:tcPr/>
                </a:tc>
                <a:tc hMerge="1">
                  <a:txBody>
                    <a:bodyPr/>
                    <a:lstStyle/>
                    <a:p>
                      <a:endParaRPr lang="en-US"/>
                    </a:p>
                  </a:txBody>
                  <a:tcPr/>
                </a:tc>
              </a:tr>
              <a:tr h="249992">
                <a:tc>
                  <a:txBody>
                    <a:bodyPr/>
                    <a:lstStyle/>
                    <a:p>
                      <a:pPr marL="0" marR="0" algn="just">
                        <a:lnSpc>
                          <a:spcPct val="115000"/>
                        </a:lnSpc>
                        <a:spcBef>
                          <a:spcPts val="0"/>
                        </a:spcBef>
                        <a:spcAft>
                          <a:spcPts val="1000"/>
                        </a:spcAft>
                      </a:pPr>
                      <a:r>
                        <a:rPr lang="en-US" sz="1000">
                          <a:effectLst/>
                        </a:rPr>
                        <a:t>Month</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2-5m</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5-8m</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8-11m</a:t>
                      </a:r>
                      <a:endParaRPr lang="en-US" sz="1000" b="1">
                        <a:solidFill>
                          <a:srgbClr val="000000"/>
                        </a:solidFill>
                        <a:effectLst/>
                        <a:latin typeface="Times New Roman"/>
                        <a:ea typeface="Calibri"/>
                      </a:endParaRPr>
                    </a:p>
                  </a:txBody>
                  <a:tcPr marL="68580" marR="68580" marT="0" marB="0" anchor="b"/>
                </a:tc>
              </a:tr>
              <a:tr h="239345">
                <a:tc>
                  <a:txBody>
                    <a:bodyPr/>
                    <a:lstStyle/>
                    <a:p>
                      <a:pPr marL="0" marR="0" algn="just">
                        <a:lnSpc>
                          <a:spcPct val="115000"/>
                        </a:lnSpc>
                        <a:spcBef>
                          <a:spcPts val="0"/>
                        </a:spcBef>
                        <a:spcAft>
                          <a:spcPts val="1000"/>
                        </a:spcAft>
                      </a:pPr>
                      <a:r>
                        <a:rPr lang="en-US" sz="1000">
                          <a:effectLst/>
                        </a:rPr>
                        <a:t>April</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0.3</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0.7</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0.0</a:t>
                      </a:r>
                      <a:endParaRPr lang="en-US" sz="1000" b="1">
                        <a:solidFill>
                          <a:srgbClr val="000000"/>
                        </a:solidFill>
                        <a:effectLst/>
                        <a:latin typeface="Times New Roman"/>
                        <a:ea typeface="Calibri"/>
                      </a:endParaRPr>
                    </a:p>
                  </a:txBody>
                  <a:tcPr marL="68580" marR="68580" marT="0" marB="0" anchor="b"/>
                </a:tc>
              </a:tr>
              <a:tr h="239345">
                <a:tc>
                  <a:txBody>
                    <a:bodyPr/>
                    <a:lstStyle/>
                    <a:p>
                      <a:pPr marL="0" marR="0" algn="just">
                        <a:lnSpc>
                          <a:spcPct val="115000"/>
                        </a:lnSpc>
                        <a:spcBef>
                          <a:spcPts val="0"/>
                        </a:spcBef>
                        <a:spcAft>
                          <a:spcPts val="1000"/>
                        </a:spcAft>
                      </a:pPr>
                      <a:r>
                        <a:rPr lang="en-US" sz="1000">
                          <a:effectLst/>
                        </a:rPr>
                        <a:t>May</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1.7</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2.7</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0.0</a:t>
                      </a:r>
                      <a:endParaRPr lang="en-US" sz="1000" b="1">
                        <a:solidFill>
                          <a:srgbClr val="000000"/>
                        </a:solidFill>
                        <a:effectLst/>
                        <a:latin typeface="Times New Roman"/>
                        <a:ea typeface="Calibri"/>
                      </a:endParaRPr>
                    </a:p>
                  </a:txBody>
                  <a:tcPr marL="68580" marR="68580" marT="0" marB="0" anchor="b"/>
                </a:tc>
              </a:tr>
              <a:tr h="239345">
                <a:tc>
                  <a:txBody>
                    <a:bodyPr/>
                    <a:lstStyle/>
                    <a:p>
                      <a:pPr marL="0" marR="0" algn="just">
                        <a:lnSpc>
                          <a:spcPct val="115000"/>
                        </a:lnSpc>
                        <a:spcBef>
                          <a:spcPts val="0"/>
                        </a:spcBef>
                        <a:spcAft>
                          <a:spcPts val="1000"/>
                        </a:spcAft>
                      </a:pPr>
                      <a:r>
                        <a:rPr lang="en-US" sz="1000">
                          <a:effectLst/>
                        </a:rPr>
                        <a:t>June</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0.3</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3.3</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0.3</a:t>
                      </a:r>
                      <a:endParaRPr lang="en-US" sz="1000" b="1">
                        <a:solidFill>
                          <a:srgbClr val="000000"/>
                        </a:solidFill>
                        <a:effectLst/>
                        <a:latin typeface="Times New Roman"/>
                        <a:ea typeface="Calibri"/>
                      </a:endParaRPr>
                    </a:p>
                  </a:txBody>
                  <a:tcPr marL="68580" marR="68580" marT="0" marB="0" anchor="b"/>
                </a:tc>
              </a:tr>
              <a:tr h="239345">
                <a:tc>
                  <a:txBody>
                    <a:bodyPr/>
                    <a:lstStyle/>
                    <a:p>
                      <a:pPr marL="0" marR="0" algn="just">
                        <a:lnSpc>
                          <a:spcPct val="115000"/>
                        </a:lnSpc>
                        <a:spcBef>
                          <a:spcPts val="0"/>
                        </a:spcBef>
                        <a:spcAft>
                          <a:spcPts val="1000"/>
                        </a:spcAft>
                      </a:pPr>
                      <a:r>
                        <a:rPr lang="en-US" sz="1000">
                          <a:effectLst/>
                        </a:rPr>
                        <a:t>July</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0.0</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0.0</a:t>
                      </a:r>
                      <a:endParaRPr lang="en-US" sz="1000" b="1">
                        <a:solidFill>
                          <a:srgbClr val="000000"/>
                        </a:solidFill>
                        <a:effectLst/>
                        <a:latin typeface="Times New Roman"/>
                        <a:ea typeface="Calibri"/>
                      </a:endParaRPr>
                    </a:p>
                  </a:txBody>
                  <a:tcPr marL="68580" marR="68580" marT="0" marB="0" anchor="b"/>
                </a:tc>
              </a:tr>
              <a:tr h="239345">
                <a:tc>
                  <a:txBody>
                    <a:bodyPr/>
                    <a:lstStyle/>
                    <a:p>
                      <a:pPr marL="0" marR="0" algn="just">
                        <a:lnSpc>
                          <a:spcPct val="115000"/>
                        </a:lnSpc>
                        <a:spcBef>
                          <a:spcPts val="0"/>
                        </a:spcBef>
                        <a:spcAft>
                          <a:spcPts val="1000"/>
                        </a:spcAft>
                      </a:pPr>
                      <a:r>
                        <a:rPr lang="en-US" sz="1000">
                          <a:effectLst/>
                        </a:rPr>
                        <a:t>August</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0.0</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1.0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0.3</a:t>
                      </a:r>
                      <a:endParaRPr lang="en-US" sz="1000" b="1">
                        <a:solidFill>
                          <a:srgbClr val="000000"/>
                        </a:solidFill>
                        <a:effectLst/>
                        <a:latin typeface="Times New Roman"/>
                        <a:ea typeface="Calibri"/>
                      </a:endParaRPr>
                    </a:p>
                  </a:txBody>
                  <a:tcPr marL="68580" marR="68580" marT="0" marB="0" anchor="b"/>
                </a:tc>
              </a:tr>
              <a:tr h="239345">
                <a:tc>
                  <a:txBody>
                    <a:bodyPr/>
                    <a:lstStyle/>
                    <a:p>
                      <a:pPr marL="0" marR="0" algn="just">
                        <a:lnSpc>
                          <a:spcPct val="115000"/>
                        </a:lnSpc>
                        <a:spcBef>
                          <a:spcPts val="0"/>
                        </a:spcBef>
                        <a:spcAft>
                          <a:spcPts val="1000"/>
                        </a:spcAft>
                      </a:pPr>
                      <a:r>
                        <a:rPr lang="en-US" sz="1000">
                          <a:effectLst/>
                        </a:rPr>
                        <a:t>September</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0.0</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0.0</a:t>
                      </a:r>
                      <a:endParaRPr lang="en-US" sz="1000" b="1">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a:effectLst/>
                        </a:rPr>
                        <a:t>0.0</a:t>
                      </a:r>
                      <a:endParaRPr lang="en-US" sz="1000" b="1">
                        <a:solidFill>
                          <a:srgbClr val="000000"/>
                        </a:solidFill>
                        <a:effectLst/>
                        <a:latin typeface="Times New Roman"/>
                        <a:ea typeface="Calibri"/>
                      </a:endParaRPr>
                    </a:p>
                  </a:txBody>
                  <a:tcPr marL="68580" marR="68580" marT="0" marB="0" anchor="b"/>
                </a:tc>
              </a:tr>
              <a:tr h="249992">
                <a:tc>
                  <a:txBody>
                    <a:bodyPr/>
                    <a:lstStyle/>
                    <a:p>
                      <a:pPr marL="0" marR="0" algn="just">
                        <a:lnSpc>
                          <a:spcPct val="115000"/>
                        </a:lnSpc>
                        <a:spcBef>
                          <a:spcPts val="0"/>
                        </a:spcBef>
                        <a:spcAft>
                          <a:spcPts val="1000"/>
                        </a:spcAft>
                      </a:pPr>
                      <a:r>
                        <a:rPr lang="en-US" sz="1000">
                          <a:effectLst/>
                        </a:rPr>
                        <a:t>October</a:t>
                      </a:r>
                      <a:endParaRPr lang="en-US" sz="100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1.3</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0.0</a:t>
                      </a:r>
                      <a:endParaRPr lang="en-US" sz="1000" b="1" dirty="0">
                        <a:solidFill>
                          <a:srgbClr val="000000"/>
                        </a:solidFill>
                        <a:effectLst/>
                        <a:latin typeface="Times New Roman"/>
                        <a:ea typeface="Calibri"/>
                      </a:endParaRPr>
                    </a:p>
                  </a:txBody>
                  <a:tcPr marL="68580" marR="68580" marT="0" marB="0" anchor="b"/>
                </a:tc>
                <a:tc>
                  <a:txBody>
                    <a:bodyPr/>
                    <a:lstStyle/>
                    <a:p>
                      <a:pPr marL="0" marR="0" algn="just">
                        <a:lnSpc>
                          <a:spcPct val="115000"/>
                        </a:lnSpc>
                        <a:spcBef>
                          <a:spcPts val="0"/>
                        </a:spcBef>
                        <a:spcAft>
                          <a:spcPts val="1000"/>
                        </a:spcAft>
                      </a:pPr>
                      <a:r>
                        <a:rPr lang="en-US" sz="1000" b="1" dirty="0">
                          <a:effectLst/>
                        </a:rPr>
                        <a:t>0.0</a:t>
                      </a:r>
                      <a:endParaRPr lang="en-US" sz="1000" b="1" dirty="0">
                        <a:solidFill>
                          <a:srgbClr val="000000"/>
                        </a:solidFill>
                        <a:effectLst/>
                        <a:latin typeface="Times New Roman"/>
                        <a:ea typeface="Calibri"/>
                      </a:endParaRPr>
                    </a:p>
                  </a:txBody>
                  <a:tcPr marL="68580" marR="68580" marT="0" marB="0" anchor="b"/>
                </a:tc>
              </a:tr>
            </a:tbl>
          </a:graphicData>
        </a:graphic>
      </p:graphicFrame>
      <p:sp>
        <p:nvSpPr>
          <p:cNvPr id="6" name="Rectangle 1"/>
          <p:cNvSpPr>
            <a:spLocks noChangeArrowheads="1"/>
          </p:cNvSpPr>
          <p:nvPr/>
        </p:nvSpPr>
        <p:spPr bwMode="auto">
          <a:xfrm>
            <a:off x="2109788" y="2986088"/>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41066825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4F9F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pPr algn="ctr"/>
            <a:r>
              <a:rPr lang="en-US" sz="3600" b="1" dirty="0" smtClean="0">
                <a:effectLst>
                  <a:outerShdw blurRad="38100" dist="38100" dir="2700000" algn="tl">
                    <a:srgbClr val="000000">
                      <a:alpha val="43137"/>
                    </a:srgbClr>
                  </a:outerShdw>
                </a:effectLst>
              </a:rPr>
              <a:t>Total Mercury in Twin Lakes Trout</a:t>
            </a:r>
            <a:endParaRPr lang="en-US" sz="3600"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634993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4F9F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Autofit/>
          </a:bodyPr>
          <a:lstStyle/>
          <a:p>
            <a:pPr algn="ctr"/>
            <a:r>
              <a:rPr lang="en-US" sz="3600" b="1" dirty="0" smtClean="0">
                <a:effectLst>
                  <a:outerShdw blurRad="38100" dist="38100" dir="2700000" algn="tl">
                    <a:srgbClr val="000000">
                      <a:alpha val="43137"/>
                    </a:srgbClr>
                  </a:outerShdw>
                </a:effectLst>
              </a:rPr>
              <a:t>Mercury in large body zooplankton</a:t>
            </a:r>
            <a:endParaRPr lang="en-US" sz="3600"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1493367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600" b="1" dirty="0" smtClean="0">
                <a:effectLst>
                  <a:outerShdw blurRad="38100" dist="38100" dir="2700000" algn="tl">
                    <a:srgbClr val="000000">
                      <a:alpha val="43137"/>
                    </a:srgbClr>
                  </a:outerShdw>
                </a:effectLst>
              </a:rPr>
              <a:t>Mercury</a:t>
            </a:r>
            <a:r>
              <a:rPr lang="en-US" sz="4000" b="1" dirty="0" smtClean="0">
                <a:effectLst>
                  <a:outerShdw blurRad="38100" dist="38100" dir="2700000" algn="tl">
                    <a:srgbClr val="000000">
                      <a:alpha val="43137"/>
                    </a:srgbClr>
                  </a:outerShdw>
                </a:effectLst>
              </a:rPr>
              <a:t> levels in Twin Lakes Trout</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19213" y="2057400"/>
            <a:ext cx="6505575" cy="424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828800" y="2057400"/>
            <a:ext cx="1447800" cy="261610"/>
          </a:xfrm>
          <a:prstGeom prst="rect">
            <a:avLst/>
          </a:prstGeom>
          <a:noFill/>
        </p:spPr>
        <p:txBody>
          <a:bodyPr wrap="square" rtlCol="0">
            <a:spAutoFit/>
          </a:bodyPr>
          <a:lstStyle/>
          <a:p>
            <a:r>
              <a:rPr lang="en-US" sz="1100" b="1" dirty="0" smtClean="0"/>
              <a:t>Rainbow trout</a:t>
            </a:r>
            <a:endParaRPr lang="en-US" sz="1100" b="1" dirty="0"/>
          </a:p>
        </p:txBody>
      </p:sp>
      <p:sp>
        <p:nvSpPr>
          <p:cNvPr id="5" name="TextBox 4"/>
          <p:cNvSpPr txBox="1"/>
          <p:nvPr/>
        </p:nvSpPr>
        <p:spPr>
          <a:xfrm>
            <a:off x="1981200" y="4291843"/>
            <a:ext cx="1447800" cy="261610"/>
          </a:xfrm>
          <a:prstGeom prst="rect">
            <a:avLst/>
          </a:prstGeom>
          <a:noFill/>
        </p:spPr>
        <p:txBody>
          <a:bodyPr wrap="square" rtlCol="0">
            <a:spAutoFit/>
          </a:bodyPr>
          <a:lstStyle/>
          <a:p>
            <a:r>
              <a:rPr lang="en-US" sz="1100" b="1" dirty="0" smtClean="0"/>
              <a:t>Rainbow trout</a:t>
            </a:r>
            <a:endParaRPr lang="en-US" sz="1100" b="1" dirty="0"/>
          </a:p>
        </p:txBody>
      </p:sp>
      <p:sp>
        <p:nvSpPr>
          <p:cNvPr id="6" name="TextBox 5"/>
          <p:cNvSpPr txBox="1"/>
          <p:nvPr/>
        </p:nvSpPr>
        <p:spPr>
          <a:xfrm>
            <a:off x="5181600" y="2057400"/>
            <a:ext cx="1143000" cy="261610"/>
          </a:xfrm>
          <a:prstGeom prst="rect">
            <a:avLst/>
          </a:prstGeom>
          <a:noFill/>
        </p:spPr>
        <p:txBody>
          <a:bodyPr wrap="square" rtlCol="0">
            <a:spAutoFit/>
          </a:bodyPr>
          <a:lstStyle/>
          <a:p>
            <a:r>
              <a:rPr lang="en-US" sz="1100" b="1" dirty="0" smtClean="0"/>
              <a:t>Brook trout</a:t>
            </a:r>
            <a:endParaRPr lang="en-US" sz="1100" b="1" dirty="0"/>
          </a:p>
        </p:txBody>
      </p:sp>
      <p:sp>
        <p:nvSpPr>
          <p:cNvPr id="7" name="TextBox 6"/>
          <p:cNvSpPr txBox="1"/>
          <p:nvPr/>
        </p:nvSpPr>
        <p:spPr>
          <a:xfrm>
            <a:off x="5181600" y="4291843"/>
            <a:ext cx="1219200" cy="261610"/>
          </a:xfrm>
          <a:prstGeom prst="rect">
            <a:avLst/>
          </a:prstGeom>
          <a:noFill/>
        </p:spPr>
        <p:txBody>
          <a:bodyPr wrap="square" rtlCol="0">
            <a:spAutoFit/>
          </a:bodyPr>
          <a:lstStyle/>
          <a:p>
            <a:r>
              <a:rPr lang="en-US" sz="1100" b="1" dirty="0" smtClean="0"/>
              <a:t>Brook trout</a:t>
            </a:r>
            <a:endParaRPr lang="en-US" sz="1100" b="1" dirty="0"/>
          </a:p>
        </p:txBody>
      </p:sp>
    </p:spTree>
    <p:extLst>
      <p:ext uri="{BB962C8B-B14F-4D97-AF65-F5344CB8AC3E}">
        <p14:creationId xmlns:p14="http://schemas.microsoft.com/office/powerpoint/2010/main" xmlns="" val="3878089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48512"/>
          </a:xfrm>
        </p:spPr>
        <p:txBody>
          <a:bodyPr>
            <a:normAutofit/>
          </a:bodyPr>
          <a:lstStyle/>
          <a:p>
            <a:r>
              <a:rPr lang="en-US" sz="4400" dirty="0" smtClean="0"/>
              <a:t>Reduction in Hatchery Mortality</a:t>
            </a:r>
            <a:endParaRPr lang="en-US" sz="4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625529475"/>
              </p:ext>
            </p:extLst>
          </p:nvPr>
        </p:nvGraphicFramePr>
        <p:xfrm>
          <a:off x="990601" y="1981199"/>
          <a:ext cx="7086600" cy="4422791"/>
        </p:xfrm>
        <a:graphic>
          <a:graphicData uri="http://schemas.openxmlformats.org/drawingml/2006/table">
            <a:tbl>
              <a:tblPr>
                <a:tableStyleId>{5C22544A-7EE6-4342-B048-85BDC9FD1C3A}</a:tableStyleId>
              </a:tblPr>
              <a:tblGrid>
                <a:gridCol w="1308131"/>
                <a:gridCol w="1022396"/>
                <a:gridCol w="198027"/>
                <a:gridCol w="726995"/>
                <a:gridCol w="142196"/>
                <a:gridCol w="721972"/>
                <a:gridCol w="226236"/>
                <a:gridCol w="990902"/>
                <a:gridCol w="194358"/>
                <a:gridCol w="665753"/>
                <a:gridCol w="253391"/>
                <a:gridCol w="525576"/>
                <a:gridCol w="110667"/>
              </a:tblGrid>
              <a:tr h="334798">
                <a:tc gridSpan="7">
                  <a:txBody>
                    <a:bodyPr/>
                    <a:lstStyle/>
                    <a:p>
                      <a:pPr algn="l" fontAlgn="b"/>
                      <a:r>
                        <a:rPr lang="en-US" sz="1100" u="none" strike="noStrike" dirty="0">
                          <a:effectLst>
                            <a:outerShdw blurRad="38100" dist="38100" dir="2700000" algn="tl">
                              <a:srgbClr val="000000">
                                <a:alpha val="43137"/>
                              </a:srgbClr>
                            </a:outerShdw>
                          </a:effectLst>
                        </a:rPr>
                        <a:t>Eastern Brook Trout Program over the past years.</a:t>
                      </a:r>
                      <a:endParaRPr lang="en-US" sz="1100" b="0" i="0" u="none" strike="noStrike" dirty="0">
                        <a:solidFill>
                          <a:srgbClr val="000000"/>
                        </a:solidFill>
                        <a:effectLst>
                          <a:outerShdw blurRad="38100" dist="38100" dir="2700000" algn="tl">
                            <a:srgbClr val="000000">
                              <a:alpha val="43137"/>
                            </a:srgbClr>
                          </a:outerShdw>
                        </a:effectLst>
                        <a:latin typeface="Times New Roman"/>
                      </a:endParaRPr>
                    </a:p>
                  </a:txBody>
                  <a:tcPr marL="9525" marR="9525" marT="9525" marB="0" anchor="b">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a:effectLst>
                          <a:outerShdw blurRad="38100" dist="38100" dir="2700000" algn="tl">
                            <a:srgbClr val="000000">
                              <a:alpha val="43137"/>
                            </a:srgbClr>
                          </a:outerShdw>
                        </a:effectLst>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dirty="0">
                        <a:effectLst>
                          <a:outerShdw blurRad="38100" dist="38100" dir="2700000" algn="tl">
                            <a:srgbClr val="000000">
                              <a:alpha val="43137"/>
                            </a:srgbClr>
                          </a:outerShdw>
                        </a:effectLst>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tc>
              </a:tr>
              <a:tr h="506123">
                <a:tc>
                  <a:txBody>
                    <a:bodyPr/>
                    <a:lstStyle/>
                    <a:p>
                      <a:pPr algn="l" fontAlgn="b"/>
                      <a:r>
                        <a:rPr lang="en-US" sz="1400" b="1" u="none" strike="noStrike" dirty="0">
                          <a:effectLst/>
                        </a:rPr>
                        <a:t>Brood Year</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gridSpan="2">
                  <a:txBody>
                    <a:bodyPr/>
                    <a:lstStyle/>
                    <a:p>
                      <a:pPr algn="l" fontAlgn="b"/>
                      <a:r>
                        <a:rPr lang="en-US" sz="1400" b="1" u="none" strike="noStrike" dirty="0">
                          <a:effectLst/>
                        </a:rPr>
                        <a:t># Green Eggs</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1" i="0" u="none" strike="noStrike">
                        <a:solidFill>
                          <a:srgbClr val="000000"/>
                        </a:solidFill>
                        <a:effectLst/>
                        <a:latin typeface="Calibri"/>
                      </a:endParaRPr>
                    </a:p>
                  </a:txBody>
                  <a:tcPr marL="9525" marR="9525" marT="9525" marB="0" anchor="b"/>
                </a:tc>
                <a:tc gridSpan="2">
                  <a:txBody>
                    <a:bodyPr/>
                    <a:lstStyle/>
                    <a:p>
                      <a:pPr algn="l" fontAlgn="b"/>
                      <a:r>
                        <a:rPr lang="en-US" sz="1400" b="1" u="none" strike="noStrike" dirty="0">
                          <a:effectLst/>
                        </a:rPr>
                        <a:t># Eyed Eggs</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1" i="0" u="none" strike="noStrike">
                        <a:solidFill>
                          <a:srgbClr val="000000"/>
                        </a:solidFill>
                        <a:effectLst/>
                        <a:latin typeface="Calibri"/>
                      </a:endParaRPr>
                    </a:p>
                  </a:txBody>
                  <a:tcPr marL="9525" marR="9525" marT="9525" marB="0" anchor="b"/>
                </a:tc>
                <a:tc gridSpan="2">
                  <a:txBody>
                    <a:bodyPr/>
                    <a:lstStyle/>
                    <a:p>
                      <a:pPr algn="l" fontAlgn="b"/>
                      <a:r>
                        <a:rPr lang="en-US" sz="1400" b="1" u="none" strike="noStrike" dirty="0">
                          <a:effectLst/>
                        </a:rPr>
                        <a:t># Ponded</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1" i="0" u="none" strike="noStrike">
                        <a:solidFill>
                          <a:srgbClr val="000000"/>
                        </a:solidFill>
                        <a:effectLst/>
                        <a:latin typeface="Calibri"/>
                      </a:endParaRPr>
                    </a:p>
                  </a:txBody>
                  <a:tcPr marL="9525" marR="9525" marT="9525" marB="0" anchor="b"/>
                </a:tc>
                <a:tc gridSpan="2">
                  <a:txBody>
                    <a:bodyPr/>
                    <a:lstStyle/>
                    <a:p>
                      <a:pPr algn="l" fontAlgn="b"/>
                      <a:r>
                        <a:rPr lang="en-US" sz="1400" b="1" u="none" strike="noStrike" dirty="0">
                          <a:effectLst/>
                        </a:rPr>
                        <a:t># Planted</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1" i="0" u="none" strike="noStrike">
                        <a:solidFill>
                          <a:srgbClr val="000000"/>
                        </a:solidFill>
                        <a:effectLst/>
                        <a:latin typeface="Calibri"/>
                      </a:endParaRPr>
                    </a:p>
                  </a:txBody>
                  <a:tcPr marL="9525" marR="9525" marT="9525" marB="0" anchor="b"/>
                </a:tc>
                <a:tc gridSpan="2">
                  <a:txBody>
                    <a:bodyPr/>
                    <a:lstStyle/>
                    <a:p>
                      <a:pPr algn="l" fontAlgn="b"/>
                      <a:r>
                        <a:rPr lang="en-US" sz="1400" b="1" u="none" strike="noStrike" dirty="0">
                          <a:effectLst/>
                        </a:rPr>
                        <a:t>% Planted</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tc>
              </a:tr>
              <a:tr h="334798">
                <a:tc>
                  <a:txBody>
                    <a:bodyPr/>
                    <a:lstStyle/>
                    <a:p>
                      <a:pPr algn="ctr" fontAlgn="b"/>
                      <a:r>
                        <a:rPr lang="en-US" sz="1400" b="1" u="none" strike="noStrike" dirty="0">
                          <a:effectLst/>
                        </a:rPr>
                        <a:t>2005</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gridSpan="2">
                  <a:txBody>
                    <a:bodyPr/>
                    <a:lstStyle/>
                    <a:p>
                      <a:pPr algn="ctr" fontAlgn="b"/>
                      <a:r>
                        <a:rPr lang="en-US" sz="1400" b="1" u="none" strike="noStrike" dirty="0">
                          <a:effectLst/>
                        </a:rPr>
                        <a:t>655,477</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dirty="0">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397,999</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r" fontAlgn="b"/>
                      <a:endParaRPr lang="en-US" sz="1100" b="1" i="0" u="none" strike="noStrike" dirty="0">
                        <a:solidFill>
                          <a:srgbClr val="000000"/>
                        </a:solidFill>
                        <a:effectLst/>
                        <a:latin typeface="Calibri"/>
                      </a:endParaRPr>
                    </a:p>
                  </a:txBody>
                  <a:tcPr marL="9525" marR="9525" marT="9525" marB="0" anchor="b"/>
                </a:tc>
                <a:tc gridSpan="2">
                  <a:txBody>
                    <a:bodyPr/>
                    <a:lstStyle/>
                    <a:p>
                      <a:pPr algn="r" fontAlgn="b"/>
                      <a:r>
                        <a:rPr lang="en-US" sz="1400" b="1" u="none" strike="noStrike" dirty="0">
                          <a:effectLst/>
                        </a:rPr>
                        <a:t>57,592</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dirty="0">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38,007</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dirty="0">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5.80%</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tc>
              </a:tr>
              <a:tr h="426549">
                <a:tc>
                  <a:txBody>
                    <a:bodyPr/>
                    <a:lstStyle/>
                    <a:p>
                      <a:pPr algn="ctr" fontAlgn="b"/>
                      <a:r>
                        <a:rPr lang="en-US" sz="1400" b="1" u="none" strike="noStrike" dirty="0">
                          <a:effectLst/>
                        </a:rPr>
                        <a:t>2006</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gridSpan="2">
                  <a:txBody>
                    <a:bodyPr/>
                    <a:lstStyle/>
                    <a:p>
                      <a:pPr algn="ctr" fontAlgn="b"/>
                      <a:r>
                        <a:rPr lang="en-US" sz="1400" b="1" u="none" strike="noStrike">
                          <a:effectLst/>
                        </a:rPr>
                        <a:t>1,544,307</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dirty="0">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1,108,086</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dirty="0">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576,475</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dirty="0">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351,454</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22.76%</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tc>
              </a:tr>
              <a:tr h="334798">
                <a:tc>
                  <a:txBody>
                    <a:bodyPr/>
                    <a:lstStyle/>
                    <a:p>
                      <a:pPr algn="ctr" fontAlgn="b"/>
                      <a:r>
                        <a:rPr lang="en-US" sz="1400" b="1" u="none" strike="noStrike" dirty="0">
                          <a:effectLst/>
                        </a:rPr>
                        <a:t>2007</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gridSpan="2">
                  <a:txBody>
                    <a:bodyPr/>
                    <a:lstStyle/>
                    <a:p>
                      <a:pPr algn="ctr" fontAlgn="b"/>
                      <a:r>
                        <a:rPr lang="en-US" sz="1400" b="1" u="none" strike="noStrike" dirty="0">
                          <a:effectLst/>
                        </a:rPr>
                        <a:t>1,063,047</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a:effectLst/>
                        </a:rPr>
                        <a:t>512,602</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a:effectLst/>
                        </a:rPr>
                        <a:t>268,857</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206,179</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dirty="0">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19.40%</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tc>
              </a:tr>
              <a:tr h="334798">
                <a:tc>
                  <a:txBody>
                    <a:bodyPr/>
                    <a:lstStyle/>
                    <a:p>
                      <a:pPr algn="ctr" fontAlgn="b"/>
                      <a:r>
                        <a:rPr lang="en-US" sz="1400" b="1" u="none" strike="noStrike" dirty="0">
                          <a:effectLst/>
                        </a:rPr>
                        <a:t>2008</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gridSpan="2">
                  <a:txBody>
                    <a:bodyPr/>
                    <a:lstStyle/>
                    <a:p>
                      <a:pPr algn="ctr" fontAlgn="b"/>
                      <a:r>
                        <a:rPr lang="en-US" sz="1400" b="1" u="none" strike="noStrike" dirty="0">
                          <a:effectLst/>
                        </a:rPr>
                        <a:t>930,981</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a:effectLst/>
                        </a:rPr>
                        <a:t>683,402</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a:effectLst/>
                        </a:rPr>
                        <a:t>520,671</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a:effectLst/>
                        </a:rPr>
                        <a:t>470,731</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dirty="0">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50.56%</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tc>
              </a:tr>
              <a:tr h="334798">
                <a:tc>
                  <a:txBody>
                    <a:bodyPr/>
                    <a:lstStyle/>
                    <a:p>
                      <a:pPr algn="ctr" fontAlgn="b"/>
                      <a:r>
                        <a:rPr lang="en-US" sz="1400" b="1" u="none" strike="noStrike">
                          <a:effectLst/>
                        </a:rPr>
                        <a:t>2009</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gridSpan="2">
                  <a:txBody>
                    <a:bodyPr/>
                    <a:lstStyle/>
                    <a:p>
                      <a:pPr algn="ctr" fontAlgn="b"/>
                      <a:r>
                        <a:rPr lang="en-US" sz="1400" b="1" u="none" strike="noStrike" dirty="0">
                          <a:effectLst/>
                        </a:rPr>
                        <a:t>436,655</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a:effectLst/>
                        </a:rPr>
                        <a:t>388,115</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a:effectLst/>
                        </a:rPr>
                        <a:t>341,727</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a:effectLst/>
                        </a:rPr>
                        <a:t>338,772</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dirty="0">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77.58%</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tc>
              </a:tr>
              <a:tr h="334798">
                <a:tc>
                  <a:txBody>
                    <a:bodyPr/>
                    <a:lstStyle/>
                    <a:p>
                      <a:pPr algn="ctr" fontAlgn="b"/>
                      <a:r>
                        <a:rPr lang="en-US" sz="1400" b="1" u="none" strike="noStrike">
                          <a:effectLst/>
                        </a:rPr>
                        <a:t>2010</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gridSpan="2">
                  <a:txBody>
                    <a:bodyPr/>
                    <a:lstStyle/>
                    <a:p>
                      <a:pPr algn="ctr" fontAlgn="b"/>
                      <a:r>
                        <a:rPr lang="en-US" sz="1400" b="1" u="none" strike="noStrike" dirty="0">
                          <a:effectLst/>
                        </a:rPr>
                        <a:t>278,829</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a:effectLst/>
                        </a:rPr>
                        <a:t>193,482</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a:effectLst/>
                        </a:rPr>
                        <a:t>183,808</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a:effectLst/>
                        </a:rPr>
                        <a:t>157,931</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dirty="0">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56.64%</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pPr algn="l" fontAlgn="b"/>
                      <a:r>
                        <a:rPr lang="en-US" sz="1100" u="none" strike="noStrike" dirty="0">
                          <a:effectLst>
                            <a:outerShdw blurRad="38100" dist="38100" dir="2700000" algn="tl">
                              <a:srgbClr val="000000">
                                <a:alpha val="43137"/>
                              </a:srgbClr>
                            </a:outerShdw>
                          </a:effectLst>
                        </a:rPr>
                        <a:t>*</a:t>
                      </a:r>
                      <a:endParaRPr lang="en-US" sz="1100" b="0" i="0" u="none" strike="noStrike" dirty="0">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tc>
              </a:tr>
              <a:tr h="337141">
                <a:tc>
                  <a:txBody>
                    <a:bodyPr/>
                    <a:lstStyle/>
                    <a:p>
                      <a:pPr algn="ctr" fontAlgn="b"/>
                      <a:r>
                        <a:rPr lang="en-US" sz="1400" b="1" u="none" strike="noStrike">
                          <a:effectLst/>
                        </a:rPr>
                        <a:t>2011</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gridSpan="2">
                  <a:txBody>
                    <a:bodyPr/>
                    <a:lstStyle/>
                    <a:p>
                      <a:pPr algn="ctr" fontAlgn="b"/>
                      <a:r>
                        <a:rPr lang="en-US" sz="1400" b="1" u="none" strike="noStrike" dirty="0">
                          <a:effectLst/>
                        </a:rPr>
                        <a:t>260,058</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a:solidFill>
                          <a:srgbClr val="000000"/>
                        </a:solidFill>
                        <a:effectLst/>
                        <a:latin typeface="Calibri"/>
                      </a:endParaRPr>
                    </a:p>
                  </a:txBody>
                  <a:tcPr marL="9525" marR="9525" marT="9525" marB="0" anchor="b"/>
                </a:tc>
                <a:tc gridSpan="2">
                  <a:txBody>
                    <a:bodyPr/>
                    <a:lstStyle/>
                    <a:p>
                      <a:pPr algn="ctr" fontAlgn="b"/>
                      <a:r>
                        <a:rPr lang="en-US" sz="1400" b="1" u="none" strike="noStrike">
                          <a:effectLst/>
                        </a:rPr>
                        <a:t>234,385</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1" i="0" u="none" strike="noStrike">
                        <a:solidFill>
                          <a:srgbClr val="000000"/>
                        </a:solidFill>
                        <a:effectLst/>
                        <a:latin typeface="Calibri"/>
                      </a:endParaRPr>
                    </a:p>
                  </a:txBody>
                  <a:tcPr marL="9525" marR="9525" marT="9525" marB="0" anchor="b"/>
                </a:tc>
                <a:tc gridSpan="2">
                  <a:txBody>
                    <a:bodyPr/>
                    <a:lstStyle/>
                    <a:p>
                      <a:pPr algn="l" fontAlgn="b"/>
                      <a:r>
                        <a:rPr lang="en-US" sz="1400" b="1" u="none" strike="noStrike">
                          <a:effectLst/>
                        </a:rPr>
                        <a:t> </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1" i="0" u="none" strike="noStrike">
                        <a:solidFill>
                          <a:srgbClr val="000000"/>
                        </a:solidFill>
                        <a:effectLst/>
                        <a:latin typeface="Calibri"/>
                      </a:endParaRPr>
                    </a:p>
                  </a:txBody>
                  <a:tcPr marL="9525" marR="9525" marT="9525" marB="0" anchor="b"/>
                </a:tc>
                <a:tc gridSpan="2">
                  <a:txBody>
                    <a:bodyPr/>
                    <a:lstStyle/>
                    <a:p>
                      <a:pPr algn="l" fontAlgn="b"/>
                      <a:r>
                        <a:rPr lang="en-US" sz="1400" b="1" u="none" strike="noStrike">
                          <a:effectLst/>
                        </a:rPr>
                        <a:t> </a:t>
                      </a:r>
                      <a:endParaRPr lang="en-US" sz="1400" b="1" i="0" u="none" strike="noStrike">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ctr" fontAlgn="b"/>
                      <a:endParaRPr lang="en-US" sz="1100" b="1" i="0" u="none" strike="noStrike" dirty="0">
                        <a:solidFill>
                          <a:srgbClr val="000000"/>
                        </a:solidFill>
                        <a:effectLst/>
                        <a:latin typeface="Calibri"/>
                      </a:endParaRPr>
                    </a:p>
                  </a:txBody>
                  <a:tcPr marL="9525" marR="9525" marT="9525" marB="0" anchor="b"/>
                </a:tc>
                <a:tc gridSpan="2">
                  <a:txBody>
                    <a:bodyPr/>
                    <a:lstStyle/>
                    <a:p>
                      <a:pPr algn="ctr" fontAlgn="b"/>
                      <a:r>
                        <a:rPr lang="en-US" sz="1400" b="1" u="none" strike="noStrike" dirty="0">
                          <a:effectLst/>
                        </a:rPr>
                        <a:t> </a:t>
                      </a:r>
                      <a:endParaRPr lang="en-US" sz="1400" b="1" i="0" u="none" strike="noStrike" dirty="0">
                        <a:solidFill>
                          <a:srgbClr val="000000"/>
                        </a:solidFill>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pPr algn="l" fontAlgn="b"/>
                      <a:r>
                        <a:rPr lang="en-US" sz="1100" u="none" strike="noStrike" dirty="0">
                          <a:effectLst>
                            <a:outerShdw blurRad="38100" dist="38100" dir="2700000" algn="tl">
                              <a:srgbClr val="000000">
                                <a:alpha val="43137"/>
                              </a:srgbClr>
                            </a:outerShdw>
                          </a:effectLst>
                        </a:rPr>
                        <a:t>**</a:t>
                      </a:r>
                      <a:endParaRPr lang="en-US" sz="1100" b="0" i="0" u="none" strike="noStrike" dirty="0">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tc>
              </a:tr>
              <a:tr h="329311">
                <a:tc>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gridSpan="2">
                  <a:txBody>
                    <a:bodyPr/>
                    <a:lstStyle/>
                    <a:p>
                      <a:pPr algn="l" fontAlgn="b"/>
                      <a:endParaRPr lang="en-US" sz="1100" b="0" i="0" u="none" strike="noStrike" dirty="0">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a:effectLst>
                          <a:outerShdw blurRad="38100" dist="38100" dir="2700000" algn="tl">
                            <a:srgbClr val="000000">
                              <a:alpha val="43137"/>
                            </a:srgbClr>
                          </a:outerShdw>
                        </a:effectLst>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a:effectLst>
                          <a:outerShdw blurRad="38100" dist="38100" dir="2700000" algn="tl">
                            <a:srgbClr val="000000">
                              <a:alpha val="43137"/>
                            </a:srgbClr>
                          </a:outerShdw>
                        </a:effectLst>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dirty="0">
                        <a:effectLst>
                          <a:outerShdw blurRad="38100" dist="38100" dir="2700000" algn="tl">
                            <a:srgbClr val="000000">
                              <a:alpha val="43137"/>
                            </a:srgbClr>
                          </a:outerShdw>
                        </a:effectLst>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dirty="0">
                        <a:effectLst>
                          <a:outerShdw blurRad="38100" dist="38100" dir="2700000" algn="tl">
                            <a:srgbClr val="000000">
                              <a:alpha val="43137"/>
                            </a:srgbClr>
                          </a:outerShdw>
                        </a:effectLst>
                      </a:endParaRPr>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tc>
                <a:tc gridSpan="2">
                  <a:txBody>
                    <a:bodyPr/>
                    <a:lstStyle/>
                    <a:p>
                      <a:endParaRPr lang="en-US"/>
                    </a:p>
                  </a:txBody>
                  <a:tcPr marL="9525" marR="9525" marT="9525" marB="0" anchor="b">
                    <a:solidFill>
                      <a:schemeClr val="tx2">
                        <a:lumMod val="20000"/>
                        <a:lumOff val="80000"/>
                      </a:schemeClr>
                    </a:solidFill>
                  </a:tcPr>
                </a:tc>
                <a:tc hMerge="1">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tc>
              </a:tr>
              <a:tr h="318857">
                <a:tc gridSpan="13">
                  <a:txBody>
                    <a:bodyPr/>
                    <a:lstStyle/>
                    <a:p>
                      <a:pPr algn="l" fontAlgn="b"/>
                      <a:r>
                        <a:rPr lang="en-US" sz="1100" u="none" strike="noStrike" dirty="0">
                          <a:effectLst>
                            <a:outerShdw blurRad="38100" dist="38100" dir="2700000" algn="tl">
                              <a:srgbClr val="000000">
                                <a:alpha val="43137"/>
                              </a:srgbClr>
                            </a:outerShdw>
                          </a:effectLst>
                        </a:rPr>
                        <a:t>* A large number of eggs identified were unfertilized, hatchery currently has 22,952 EBT10 on station.</a:t>
                      </a:r>
                      <a:endParaRPr lang="en-US" sz="1100" b="0" i="0" u="none" strike="noStrike" dirty="0">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8857">
                <a:tc gridSpan="12">
                  <a:txBody>
                    <a:bodyPr/>
                    <a:lstStyle/>
                    <a:p>
                      <a:pPr algn="l" fontAlgn="b"/>
                      <a:r>
                        <a:rPr lang="en-US" sz="1100" u="none" strike="noStrike" dirty="0">
                          <a:effectLst>
                            <a:outerShdw blurRad="38100" dist="38100" dir="2700000" algn="tl">
                              <a:srgbClr val="000000">
                                <a:alpha val="43137"/>
                              </a:srgbClr>
                            </a:outerShdw>
                          </a:effectLst>
                        </a:rPr>
                        <a:t>** Hatchery culled 63,113 eyed eggs from population since egg mortality was very low.</a:t>
                      </a:r>
                      <a:endParaRPr lang="en-US" sz="1100" b="0" i="0" u="none" strike="noStrike" dirty="0">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r>
              <a:tr h="173974">
                <a:tc>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a:txBody>
                    <a:bodyPr/>
                    <a:lstStyle/>
                    <a:p>
                      <a:pPr algn="l" fontAlgn="b"/>
                      <a:endParaRPr lang="en-US" sz="1100" b="0" i="0" u="none" strike="noStrike" dirty="0">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gridSpan="2">
                  <a:txBody>
                    <a:bodyPr/>
                    <a:lstStyle/>
                    <a:p>
                      <a:pPr algn="l" fontAlgn="b"/>
                      <a:endParaRPr lang="en-US" sz="1100" b="0" i="0" u="none" strike="noStrike" dirty="0">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hMerge="1">
                  <a:txBody>
                    <a:bodyPr/>
                    <a:lstStyle/>
                    <a:p>
                      <a:endParaRPr lang="en-US"/>
                    </a:p>
                  </a:txBody>
                  <a:tcPr/>
                </a:tc>
                <a:tc gridSpan="2">
                  <a:txBody>
                    <a:bodyPr/>
                    <a:lstStyle/>
                    <a:p>
                      <a:pPr algn="l" fontAlgn="b"/>
                      <a:endParaRPr lang="en-US" sz="1100" b="0" i="0" u="none" strike="noStrike" dirty="0">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hMerge="1">
                  <a:txBody>
                    <a:bodyPr/>
                    <a:lstStyle/>
                    <a:p>
                      <a:endParaRPr lang="en-US"/>
                    </a:p>
                  </a:txBody>
                  <a:tcPr/>
                </a:tc>
                <a:tc gridSpan="2">
                  <a:txBody>
                    <a:bodyPr/>
                    <a:lstStyle/>
                    <a:p>
                      <a:pPr algn="l" fontAlgn="b"/>
                      <a:endParaRPr lang="en-US" sz="1100" b="0" i="0" u="none" strike="noStrike" dirty="0">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hMerge="1">
                  <a:txBody>
                    <a:bodyPr/>
                    <a:lstStyle/>
                    <a:p>
                      <a:endParaRPr lang="en-US"/>
                    </a:p>
                  </a:txBody>
                  <a:tcPr/>
                </a:tc>
                <a:tc gridSpan="2">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hMerge="1">
                  <a:txBody>
                    <a:bodyPr/>
                    <a:lstStyle/>
                    <a:p>
                      <a:endParaRPr lang="en-US"/>
                    </a:p>
                  </a:txBody>
                  <a:tcPr/>
                </a:tc>
                <a:tc gridSpan="2">
                  <a:txBody>
                    <a:bodyPr/>
                    <a:lstStyle/>
                    <a:p>
                      <a:pPr algn="l" fontAlgn="b"/>
                      <a:endParaRPr lang="en-US" sz="1100" b="0" i="0" u="none" strike="noStrike">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c hMerge="1">
                  <a:txBody>
                    <a:bodyPr/>
                    <a:lstStyle/>
                    <a:p>
                      <a:endParaRPr lang="en-US"/>
                    </a:p>
                  </a:txBody>
                  <a:tcPr/>
                </a:tc>
                <a:tc>
                  <a:txBody>
                    <a:bodyPr/>
                    <a:lstStyle/>
                    <a:p>
                      <a:pPr algn="l" fontAlgn="b"/>
                      <a:endParaRPr lang="en-US" sz="1100" b="0" i="0" u="none" strike="noStrike" dirty="0">
                        <a:solidFill>
                          <a:srgbClr val="000000"/>
                        </a:solidFill>
                        <a:effectLst>
                          <a:outerShdw blurRad="38100" dist="38100" dir="2700000" algn="tl">
                            <a:srgbClr val="000000">
                              <a:alpha val="43137"/>
                            </a:srgbClr>
                          </a:outerShdw>
                        </a:effectLst>
                        <a:latin typeface="Calibri"/>
                      </a:endParaRPr>
                    </a:p>
                  </a:txBody>
                  <a:tcPr marL="9525" marR="9525" marT="9525" marB="0" anchor="b">
                    <a:solidFill>
                      <a:schemeClr val="tx2">
                        <a:lumMod val="20000"/>
                        <a:lumOff val="80000"/>
                      </a:schemeClr>
                    </a:solidFill>
                  </a:tcPr>
                </a:tc>
              </a:tr>
            </a:tbl>
          </a:graphicData>
        </a:graphic>
      </p:graphicFrame>
    </p:spTree>
    <p:extLst>
      <p:ext uri="{BB962C8B-B14F-4D97-AF65-F5344CB8AC3E}">
        <p14:creationId xmlns:p14="http://schemas.microsoft.com/office/powerpoint/2010/main" xmlns="" val="1528139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noAutofit/>
          </a:bodyPr>
          <a:lstStyle/>
          <a:p>
            <a:pPr algn="ctr"/>
            <a:r>
              <a:rPr lang="en-US" sz="3600" b="1" dirty="0" smtClean="0">
                <a:effectLst>
                  <a:outerShdw blurRad="38100" dist="38100" dir="2700000" algn="tl">
                    <a:srgbClr val="000000">
                      <a:alpha val="43137"/>
                    </a:srgbClr>
                  </a:outerShdw>
                </a:effectLst>
              </a:rPr>
              <a:t>Improvements</a:t>
            </a:r>
            <a:r>
              <a:rPr lang="en-US" sz="4000" b="1" dirty="0" smtClean="0">
                <a:effectLst>
                  <a:outerShdw blurRad="38100" dist="38100" dir="2700000" algn="tl">
                    <a:srgbClr val="000000">
                      <a:alpha val="43137"/>
                    </a:srgbClr>
                  </a:outerShdw>
                </a:effectLst>
              </a:rPr>
              <a:t> </a:t>
            </a:r>
            <a:r>
              <a:rPr lang="en-US" sz="3600" b="1" dirty="0" smtClean="0">
                <a:effectLst>
                  <a:outerShdw blurRad="38100" dist="38100" dir="2700000" algn="tl">
                    <a:srgbClr val="000000">
                      <a:alpha val="43137"/>
                    </a:srgbClr>
                  </a:outerShdw>
                </a:effectLst>
              </a:rPr>
              <a:t>to Catch Rate and Size</a:t>
            </a:r>
            <a:endParaRPr lang="en-US" sz="4000" b="1"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913719307"/>
              </p:ext>
            </p:extLst>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545687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77112"/>
          </a:xfrm>
        </p:spPr>
        <p:txBody>
          <a:bodyPr>
            <a:noAutofit/>
          </a:bodyPr>
          <a:lstStyle/>
          <a:p>
            <a:pPr algn="ctr"/>
            <a:r>
              <a:rPr lang="en-US" sz="4000" b="1" dirty="0" smtClean="0">
                <a:effectLst>
                  <a:outerShdw blurRad="38100" dist="38100" dir="2700000" algn="tl">
                    <a:srgbClr val="000000">
                      <a:alpha val="43137"/>
                    </a:srgbClr>
                  </a:outerShdw>
                </a:effectLst>
              </a:rPr>
              <a:t>Redband Rainbow Broodstock Development</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buClr>
                <a:schemeClr val="tx2"/>
              </a:buClr>
              <a:buFont typeface="Wingdings" pitchFamily="2" charset="2"/>
              <a:buChar char="Ø"/>
            </a:pPr>
            <a:r>
              <a:rPr lang="en-US" dirty="0" smtClean="0"/>
              <a:t> Broodstock collection began in 2003</a:t>
            </a:r>
          </a:p>
          <a:p>
            <a:pPr>
              <a:buClr>
                <a:schemeClr val="tx2"/>
              </a:buClr>
              <a:buFont typeface="Wingdings" pitchFamily="2" charset="2"/>
              <a:buChar char="Ø"/>
            </a:pPr>
            <a:r>
              <a:rPr lang="en-US" dirty="0" smtClean="0"/>
              <a:t> First planted in 2006</a:t>
            </a:r>
          </a:p>
          <a:p>
            <a:pPr>
              <a:buClr>
                <a:schemeClr val="tx2"/>
              </a:buClr>
              <a:buFont typeface="Wingdings" pitchFamily="2" charset="2"/>
              <a:buChar char="Ø"/>
            </a:pPr>
            <a:r>
              <a:rPr lang="en-US" dirty="0" smtClean="0"/>
              <a:t> 100% redband plant  2009-2011</a:t>
            </a:r>
          </a:p>
          <a:p>
            <a:pPr>
              <a:buClr>
                <a:schemeClr val="tx2"/>
              </a:buClr>
              <a:buFont typeface="Wingdings" pitchFamily="2" charset="2"/>
              <a:buChar char="Ø"/>
            </a:pPr>
            <a:r>
              <a:rPr lang="en-US" dirty="0" smtClean="0"/>
              <a:t> Poor hatchery performance</a:t>
            </a:r>
          </a:p>
          <a:p>
            <a:pPr>
              <a:buClr>
                <a:schemeClr val="tx2"/>
              </a:buClr>
              <a:buFont typeface="Wingdings" pitchFamily="2" charset="2"/>
              <a:buChar char="Ø"/>
            </a:pPr>
            <a:r>
              <a:rPr lang="en-US" dirty="0" smtClean="0"/>
              <a:t> Poor lake performance</a:t>
            </a:r>
          </a:p>
          <a:p>
            <a:pPr>
              <a:buClr>
                <a:schemeClr val="tx2"/>
              </a:buClr>
              <a:buFont typeface="Wingdings" pitchFamily="2" charset="2"/>
              <a:buChar char="Ø"/>
            </a:pPr>
            <a:r>
              <a:rPr lang="en-US" dirty="0" smtClean="0"/>
              <a:t> Outmigration</a:t>
            </a:r>
          </a:p>
          <a:p>
            <a:pPr>
              <a:buClr>
                <a:schemeClr val="tx2"/>
              </a:buClr>
              <a:buFont typeface="Wingdings" pitchFamily="2" charset="2"/>
              <a:buChar char="Ø"/>
            </a:pPr>
            <a:r>
              <a:rPr lang="en-US" dirty="0" smtClean="0"/>
              <a:t> Genetic issues</a:t>
            </a:r>
          </a:p>
          <a:p>
            <a:pPr>
              <a:buClr>
                <a:schemeClr val="tx2"/>
              </a:buClr>
              <a:buFont typeface="Wingdings" pitchFamily="2" charset="2"/>
              <a:buChar char="Ø"/>
            </a:pPr>
            <a:r>
              <a:rPr lang="en-US" dirty="0" smtClean="0"/>
              <a:t> Last redband plant in 2012</a:t>
            </a:r>
          </a:p>
          <a:p>
            <a:endParaRPr lang="en-US" dirty="0"/>
          </a:p>
        </p:txBody>
      </p:sp>
    </p:spTree>
    <p:extLst>
      <p:ext uri="{BB962C8B-B14F-4D97-AF65-F5344CB8AC3E}">
        <p14:creationId xmlns:p14="http://schemas.microsoft.com/office/powerpoint/2010/main" xmlns="" val="88469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3611</TotalTime>
  <Words>1853</Words>
  <Application>Microsoft Office PowerPoint</Application>
  <PresentationFormat>On-screen Show (4:3)</PresentationFormat>
  <Paragraphs>644</Paragraphs>
  <Slides>63</Slides>
  <Notes>16</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Flow</vt:lpstr>
      <vt:lpstr>Slide 1</vt:lpstr>
      <vt:lpstr>    Hatchery Subdivision </vt:lpstr>
      <vt:lpstr>Slide 3</vt:lpstr>
      <vt:lpstr>Hatchery Project</vt:lpstr>
      <vt:lpstr>Primary Goals</vt:lpstr>
      <vt:lpstr>Hatchery Accomplishments</vt:lpstr>
      <vt:lpstr>Reduction in Hatchery Mortality</vt:lpstr>
      <vt:lpstr>Improvements to Catch Rate and Size</vt:lpstr>
      <vt:lpstr>Redband Rainbow Broodstock Development</vt:lpstr>
      <vt:lpstr>Matching stocking program to lake needs</vt:lpstr>
      <vt:lpstr>Water System Improvements</vt:lpstr>
      <vt:lpstr>Education programs</vt:lpstr>
      <vt:lpstr>Monitoring and Evaluation</vt:lpstr>
      <vt:lpstr>Whole Lake Study Owhi Lake</vt:lpstr>
      <vt:lpstr>Major Lakes Twin, Owhi, Buffalo, Omak</vt:lpstr>
      <vt:lpstr>Small Lakes All small lakes that are stocked</vt:lpstr>
      <vt:lpstr>Streams</vt:lpstr>
      <vt:lpstr>Project Evaluation</vt:lpstr>
      <vt:lpstr>Rufus Woods Creel Project</vt:lpstr>
      <vt:lpstr>Rufus Woods Creel</vt:lpstr>
      <vt:lpstr>Slide 21</vt:lpstr>
      <vt:lpstr>Background</vt:lpstr>
      <vt:lpstr>Study Goals</vt:lpstr>
      <vt:lpstr>Catch Rates and Angling Pressure</vt:lpstr>
      <vt:lpstr>Production Potential EcoAnalysts Study</vt:lpstr>
      <vt:lpstr>RBT stomach content analysis</vt:lpstr>
      <vt:lpstr>Fish Movements Battelle Study</vt:lpstr>
      <vt:lpstr>Slide 28</vt:lpstr>
      <vt:lpstr>Slide 29</vt:lpstr>
      <vt:lpstr>Lake Rufus Woods and Lake Pateros Receiver Locations </vt:lpstr>
      <vt:lpstr>Slide 31</vt:lpstr>
      <vt:lpstr>The Future</vt:lpstr>
      <vt:lpstr>Twin Lakes Oxygenation Project</vt:lpstr>
      <vt:lpstr>Slide 34</vt:lpstr>
      <vt:lpstr>Slide 35</vt:lpstr>
      <vt:lpstr>Slide 36</vt:lpstr>
      <vt:lpstr>Evaluation Questions to answer</vt:lpstr>
      <vt:lpstr>Oxygen Levels</vt:lpstr>
      <vt:lpstr>Hypolimnion Utilization</vt:lpstr>
      <vt:lpstr>Gill Net Surveys</vt:lpstr>
      <vt:lpstr>Percentage of Angler Caught Carryover Fish </vt:lpstr>
      <vt:lpstr>Zooplankton Chaoborus densities</vt:lpstr>
      <vt:lpstr> Total Mercury in Twin Lakes Fish</vt:lpstr>
      <vt:lpstr>The Future</vt:lpstr>
      <vt:lpstr>Rufus Woods Net Pen Project</vt:lpstr>
      <vt:lpstr>Project is an extension of Colville Hatchery O&amp;M and M&amp;E project</vt:lpstr>
      <vt:lpstr>Accomplishments</vt:lpstr>
      <vt:lpstr>Future Considerations</vt:lpstr>
      <vt:lpstr>Slide 49</vt:lpstr>
      <vt:lpstr>Appendix Hatchery Project</vt:lpstr>
      <vt:lpstr>Redband vs Spokane Stock</vt:lpstr>
      <vt:lpstr>Redband vs Goldendale Growth Comparison</vt:lpstr>
      <vt:lpstr>Appendix Rufus Woods Creel</vt:lpstr>
      <vt:lpstr>           Monthly Angling Pressure</vt:lpstr>
      <vt:lpstr>Location of Last Detection</vt:lpstr>
      <vt:lpstr>Entrainment</vt:lpstr>
      <vt:lpstr>Appendix Twin Lakes Oxygenation</vt:lpstr>
      <vt:lpstr>Twin Lakes Hydroacoustic Passes</vt:lpstr>
      <vt:lpstr>Hydroacoustic Fish Targets</vt:lpstr>
      <vt:lpstr>Gill Net Catch Rates</vt:lpstr>
      <vt:lpstr>Total Mercury in Twin Lakes Trout</vt:lpstr>
      <vt:lpstr>Mercury in large body zooplankton</vt:lpstr>
      <vt:lpstr>Mercury levels in Twin Lakes Trout</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Shallenberger</dc:creator>
  <cp:lastModifiedBy>Ed Shallenberger</cp:lastModifiedBy>
  <cp:revision>150</cp:revision>
  <dcterms:created xsi:type="dcterms:W3CDTF">2011-12-29T18:17:42Z</dcterms:created>
  <dcterms:modified xsi:type="dcterms:W3CDTF">2012-01-19T05:49:24Z</dcterms:modified>
</cp:coreProperties>
</file>