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56" r:id="rId2"/>
    <p:sldId id="272" r:id="rId3"/>
    <p:sldId id="273" r:id="rId4"/>
    <p:sldId id="275" r:id="rId5"/>
    <p:sldId id="259" r:id="rId6"/>
    <p:sldId id="263" r:id="rId7"/>
    <p:sldId id="264" r:id="rId8"/>
    <p:sldId id="265" r:id="rId9"/>
    <p:sldId id="269" r:id="rId10"/>
    <p:sldId id="270" r:id="rId11"/>
    <p:sldId id="271" r:id="rId12"/>
    <p:sldId id="287" r:id="rId13"/>
    <p:sldId id="288" r:id="rId14"/>
    <p:sldId id="289" r:id="rId15"/>
    <p:sldId id="290" r:id="rId16"/>
    <p:sldId id="291" r:id="rId17"/>
    <p:sldId id="292" r:id="rId18"/>
    <p:sldId id="293" r:id="rId19"/>
    <p:sldId id="29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C957"/>
    <a:srgbClr val="A0D34D"/>
    <a:srgbClr val="98E23E"/>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92" autoAdjust="0"/>
  </p:normalViewPr>
  <p:slideViewPr>
    <p:cSldViewPr>
      <p:cViewPr varScale="1">
        <p:scale>
          <a:sx n="90" d="100"/>
          <a:sy n="90" d="100"/>
        </p:scale>
        <p:origin x="-152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avitale\My%20Documents\bpa\restoration\Habitat%20Protection%20Plan\priority_determinations.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avitale\My%20Documents\bpa\restoration\Habitat%20Protection%20Plan\priority_determination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1-CDA%20Basin%20Fisheries%20Enhancement%20Projects\Project%20Documents\BPA\Proposals\2013%20Proposal\Proposal%20Data%202%20-%20201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1-CDA%20Basin%20Fisheries%20Enhancement%20Projects\Project%20Documents\BPA\Proposals\2013%20Proposal\Proposal%20Data%202%20-%202011.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1-CDA%20Basin%20Fisheries%20Enhancement%20Projects\Project%20Data\2009%20Data\Data%20Analyses\Electrofishing%20Data%202009.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dLbls>
            <c:dLbl>
              <c:idx val="0"/>
              <c:layout>
                <c:manualLayout>
                  <c:x val="7.2431496062992123E-2"/>
                  <c:y val="3.9589377975317745E-2"/>
                </c:manualLayout>
              </c:layout>
              <c:tx>
                <c:rich>
                  <a:bodyPr/>
                  <a:lstStyle/>
                  <a:p>
                    <a:r>
                      <a:rPr lang="en-US" sz="1100" b="1" cap="small" baseline="0" dirty="0">
                        <a:effectLst>
                          <a:outerShdw blurRad="38100" dist="38100" dir="2700000" algn="tl">
                            <a:srgbClr val="000000">
                              <a:alpha val="43137"/>
                            </a:srgbClr>
                          </a:outerShdw>
                        </a:effectLst>
                      </a:rPr>
                      <a:t>Hydrology
6</a:t>
                    </a:r>
                  </a:p>
                </c:rich>
              </c:tx>
              <c:dLblPos val="bestFit"/>
            </c:dLbl>
            <c:dLbl>
              <c:idx val="1"/>
              <c:layout>
                <c:manualLayout>
                  <c:x val="-0.12416364621089063"/>
                  <c:y val="0.14761875353816101"/>
                </c:manualLayout>
              </c:layout>
              <c:tx>
                <c:rich>
                  <a:bodyPr/>
                  <a:lstStyle/>
                  <a:p>
                    <a:r>
                      <a:rPr lang="en-US" sz="1100" b="1" cap="small" baseline="0" dirty="0">
                        <a:effectLst>
                          <a:outerShdw blurRad="38100" dist="38100" dir="2700000" algn="tl">
                            <a:srgbClr val="000000">
                              <a:alpha val="43137"/>
                            </a:srgbClr>
                          </a:outerShdw>
                        </a:effectLst>
                      </a:rPr>
                      <a:t>Sediment
14</a:t>
                    </a:r>
                  </a:p>
                </c:rich>
              </c:tx>
              <c:dLblPos val="bestFit"/>
            </c:dLbl>
            <c:dLbl>
              <c:idx val="2"/>
              <c:layout>
                <c:manualLayout>
                  <c:x val="-0.21174873974086625"/>
                  <c:y val="-4.5169574391436484E-2"/>
                </c:manualLayout>
              </c:layout>
              <c:tx>
                <c:rich>
                  <a:bodyPr/>
                  <a:lstStyle/>
                  <a:p>
                    <a:r>
                      <a:rPr lang="en-US" sz="1100" b="1" cap="small" baseline="0" dirty="0">
                        <a:effectLst>
                          <a:outerShdw blurRad="38100" dist="38100" dir="2700000" algn="tl">
                            <a:srgbClr val="000000">
                              <a:alpha val="43137"/>
                            </a:srgbClr>
                          </a:outerShdw>
                        </a:effectLst>
                      </a:rPr>
                      <a:t>Hydrology/</a:t>
                    </a:r>
                  </a:p>
                  <a:p>
                    <a:r>
                      <a:rPr lang="en-US" sz="1100" b="1" cap="small" baseline="0" dirty="0">
                        <a:effectLst>
                          <a:outerShdw blurRad="38100" dist="38100" dir="2700000" algn="tl">
                            <a:srgbClr val="000000">
                              <a:alpha val="43137"/>
                            </a:srgbClr>
                          </a:outerShdw>
                        </a:effectLst>
                      </a:rPr>
                      <a:t>Sediment</a:t>
                    </a:r>
                  </a:p>
                  <a:p>
                    <a:r>
                      <a:rPr lang="en-US" sz="1100" b="1" cap="small" baseline="0" dirty="0">
                        <a:effectLst>
                          <a:outerShdw blurRad="38100" dist="38100" dir="2700000" algn="tl">
                            <a:srgbClr val="000000">
                              <a:alpha val="43137"/>
                            </a:srgbClr>
                          </a:outerShdw>
                        </a:effectLst>
                      </a:rPr>
                      <a:t>19</a:t>
                    </a:r>
                  </a:p>
                </c:rich>
              </c:tx>
              <c:dLblPos val="bestFit"/>
            </c:dLbl>
            <c:dLbl>
              <c:idx val="3"/>
              <c:layout>
                <c:manualLayout>
                  <c:x val="-0.10864954380702412"/>
                  <c:y val="-0.11674231897483413"/>
                </c:manualLayout>
              </c:layout>
              <c:tx>
                <c:rich>
                  <a:bodyPr/>
                  <a:lstStyle/>
                  <a:p>
                    <a:r>
                      <a:rPr lang="en-US" sz="1100" b="1" cap="small" baseline="0" dirty="0">
                        <a:effectLst>
                          <a:outerShdw blurRad="38100" dist="38100" dir="2700000" algn="tl">
                            <a:srgbClr val="000000">
                              <a:alpha val="43137"/>
                            </a:srgbClr>
                          </a:outerShdw>
                        </a:effectLst>
                      </a:rPr>
                      <a:t>Riparian
9</a:t>
                    </a:r>
                  </a:p>
                </c:rich>
              </c:tx>
              <c:dLblPos val="bestFit"/>
            </c:dLbl>
            <c:dLbl>
              <c:idx val="4"/>
              <c:layout>
                <c:manualLayout>
                  <c:x val="7.9933648293963433E-2"/>
                  <c:y val="-0.15613925050199776"/>
                </c:manualLayout>
              </c:layout>
              <c:tx>
                <c:rich>
                  <a:bodyPr/>
                  <a:lstStyle/>
                  <a:p>
                    <a:r>
                      <a:rPr lang="en-US" sz="1100" b="1" cap="small" baseline="0" dirty="0">
                        <a:effectLst>
                          <a:outerShdw blurRad="38100" dist="38100" dir="2700000" algn="tl">
                            <a:srgbClr val="000000">
                              <a:alpha val="43137"/>
                            </a:srgbClr>
                          </a:outerShdw>
                        </a:effectLst>
                      </a:rPr>
                      <a:t>Channel
22</a:t>
                    </a:r>
                  </a:p>
                </c:rich>
              </c:tx>
              <c:dLblPos val="bestFit"/>
            </c:dLbl>
            <c:dLbl>
              <c:idx val="5"/>
              <c:layout>
                <c:manualLayout>
                  <c:x val="0.17025309336332989"/>
                  <c:y val="-4.627965621944316E-2"/>
                </c:manualLayout>
              </c:layout>
              <c:tx>
                <c:rich>
                  <a:bodyPr/>
                  <a:lstStyle/>
                  <a:p>
                    <a:r>
                      <a:rPr lang="en-US" sz="1100" b="1" cap="small" baseline="0" dirty="0">
                        <a:effectLst>
                          <a:outerShdw blurRad="38100" dist="38100" dir="2700000" algn="tl">
                            <a:srgbClr val="000000">
                              <a:alpha val="43137"/>
                            </a:srgbClr>
                          </a:outerShdw>
                        </a:effectLst>
                      </a:rPr>
                      <a:t>Riparian/</a:t>
                    </a:r>
                  </a:p>
                  <a:p>
                    <a:r>
                      <a:rPr lang="en-US" sz="1100" b="1" cap="small" baseline="0" dirty="0">
                        <a:effectLst>
                          <a:outerShdw blurRad="38100" dist="38100" dir="2700000" algn="tl">
                            <a:srgbClr val="000000">
                              <a:alpha val="43137"/>
                            </a:srgbClr>
                          </a:outerShdw>
                        </a:effectLst>
                      </a:rPr>
                      <a:t>Channel</a:t>
                    </a:r>
                  </a:p>
                  <a:p>
                    <a:r>
                      <a:rPr lang="en-US" sz="1100" b="1" cap="small" baseline="0" dirty="0">
                        <a:effectLst>
                          <a:outerShdw blurRad="38100" dist="38100" dir="2700000" algn="tl">
                            <a:srgbClr val="000000">
                              <a:alpha val="43137"/>
                            </a:srgbClr>
                          </a:outerShdw>
                        </a:effectLst>
                      </a:rPr>
                      <a:t>10</a:t>
                    </a:r>
                  </a:p>
                </c:rich>
              </c:tx>
              <c:dLblPos val="bestFit"/>
            </c:dLbl>
            <c:dLbl>
              <c:idx val="6"/>
              <c:layout>
                <c:manualLayout>
                  <c:x val="0.13828188143148804"/>
                  <c:y val="0.1667086099531678"/>
                </c:manualLayout>
              </c:layout>
              <c:tx>
                <c:rich>
                  <a:bodyPr/>
                  <a:lstStyle/>
                  <a:p>
                    <a:r>
                      <a:rPr lang="en-US" sz="1100" b="1" cap="small" baseline="0" dirty="0">
                        <a:effectLst>
                          <a:outerShdw blurRad="38100" dist="38100" dir="2700000" algn="tl">
                            <a:srgbClr val="000000">
                              <a:alpha val="43137"/>
                            </a:srgbClr>
                          </a:outerShdw>
                        </a:effectLst>
                      </a:rPr>
                      <a:t>Passage
26</a:t>
                    </a:r>
                  </a:p>
                </c:rich>
              </c:tx>
              <c:dLblPos val="bestFit"/>
            </c:dLbl>
            <c:txPr>
              <a:bodyPr/>
              <a:lstStyle/>
              <a:p>
                <a:pPr>
                  <a:defRPr sz="1100" cap="small" baseline="0"/>
                </a:pPr>
                <a:endParaRPr lang="en-US"/>
              </a:p>
            </c:txPr>
            <c:showCatName val="1"/>
            <c:showPercent val="1"/>
            <c:showLeaderLines val="1"/>
          </c:dLbls>
          <c:cat>
            <c:strRef>
              <c:f>Summary!$B$32:$H$32</c:f>
              <c:strCache>
                <c:ptCount val="7"/>
                <c:pt idx="0">
                  <c:v>Hydrology</c:v>
                </c:pt>
                <c:pt idx="1">
                  <c:v>Sediment</c:v>
                </c:pt>
                <c:pt idx="2">
                  <c:v>HS</c:v>
                </c:pt>
                <c:pt idx="3">
                  <c:v>Riparian</c:v>
                </c:pt>
                <c:pt idx="4">
                  <c:v>Channel</c:v>
                </c:pt>
                <c:pt idx="5">
                  <c:v>RC</c:v>
                </c:pt>
                <c:pt idx="6">
                  <c:v>Passage</c:v>
                </c:pt>
              </c:strCache>
            </c:strRef>
          </c:cat>
          <c:val>
            <c:numRef>
              <c:f>Summary!$B$35:$H$35</c:f>
              <c:numCache>
                <c:formatCode>General</c:formatCode>
                <c:ptCount val="7"/>
                <c:pt idx="0">
                  <c:v>6</c:v>
                </c:pt>
                <c:pt idx="1">
                  <c:v>14</c:v>
                </c:pt>
                <c:pt idx="2">
                  <c:v>19</c:v>
                </c:pt>
                <c:pt idx="3">
                  <c:v>9</c:v>
                </c:pt>
                <c:pt idx="4">
                  <c:v>22</c:v>
                </c:pt>
                <c:pt idx="5">
                  <c:v>10</c:v>
                </c:pt>
                <c:pt idx="6">
                  <c:v>26</c:v>
                </c:pt>
              </c:numCache>
            </c:numRef>
          </c:val>
        </c:ser>
        <c:dLbls>
          <c:showCatName val="1"/>
          <c:showPercent val="1"/>
        </c:dLbls>
        <c:firstSliceAng val="0"/>
      </c:pieChart>
      <c:spPr>
        <a:noFill/>
        <a:ln w="25400">
          <a:noFill/>
        </a:ln>
      </c:spPr>
    </c:plotArea>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8541666666666706"/>
          <c:y val="4.8611111111111112E-2"/>
          <c:w val="0.5979166666666651"/>
          <c:h val="0.5798611111111116"/>
        </c:manualLayout>
      </c:layout>
      <c:barChart>
        <c:barDir val="col"/>
        <c:grouping val="stacked"/>
        <c:ser>
          <c:idx val="0"/>
          <c:order val="0"/>
          <c:tx>
            <c:strRef>
              <c:f>Summary!$A$39</c:f>
              <c:strCache>
                <c:ptCount val="1"/>
                <c:pt idx="0">
                  <c:v>BENEWAH</c:v>
                </c:pt>
              </c:strCache>
            </c:strRef>
          </c:tx>
          <c:cat>
            <c:strRef>
              <c:f>Summary!$B$38:$E$38</c:f>
              <c:strCache>
                <c:ptCount val="4"/>
                <c:pt idx="0">
                  <c:v>Hydrology/Sediment</c:v>
                </c:pt>
                <c:pt idx="1">
                  <c:v>Riparian</c:v>
                </c:pt>
                <c:pt idx="2">
                  <c:v>Channel</c:v>
                </c:pt>
                <c:pt idx="3">
                  <c:v>Passage</c:v>
                </c:pt>
              </c:strCache>
            </c:strRef>
          </c:cat>
          <c:val>
            <c:numRef>
              <c:f>Summary!$B$39:$E$39</c:f>
              <c:numCache>
                <c:formatCode>General</c:formatCode>
                <c:ptCount val="4"/>
                <c:pt idx="0">
                  <c:v>14035</c:v>
                </c:pt>
                <c:pt idx="1">
                  <c:v>9700</c:v>
                </c:pt>
                <c:pt idx="2">
                  <c:v>7489</c:v>
                </c:pt>
                <c:pt idx="3">
                  <c:v>19011</c:v>
                </c:pt>
              </c:numCache>
            </c:numRef>
          </c:val>
        </c:ser>
        <c:ser>
          <c:idx val="1"/>
          <c:order val="1"/>
          <c:tx>
            <c:strRef>
              <c:f>Summary!$A$40</c:f>
              <c:strCache>
                <c:ptCount val="1"/>
                <c:pt idx="0">
                  <c:v>LAKE</c:v>
                </c:pt>
              </c:strCache>
            </c:strRef>
          </c:tx>
          <c:cat>
            <c:strRef>
              <c:f>Summary!$B$38:$E$38</c:f>
              <c:strCache>
                <c:ptCount val="4"/>
                <c:pt idx="0">
                  <c:v>Hydrology/Sediment</c:v>
                </c:pt>
                <c:pt idx="1">
                  <c:v>Riparian</c:v>
                </c:pt>
                <c:pt idx="2">
                  <c:v>Channel</c:v>
                </c:pt>
                <c:pt idx="3">
                  <c:v>Passage</c:v>
                </c:pt>
              </c:strCache>
            </c:strRef>
          </c:cat>
          <c:val>
            <c:numRef>
              <c:f>Summary!$B$40:$E$40</c:f>
              <c:numCache>
                <c:formatCode>General</c:formatCode>
                <c:ptCount val="4"/>
                <c:pt idx="0">
                  <c:v>5129</c:v>
                </c:pt>
                <c:pt idx="1">
                  <c:v>4223</c:v>
                </c:pt>
                <c:pt idx="2">
                  <c:v>6677</c:v>
                </c:pt>
                <c:pt idx="3">
                  <c:v>9309</c:v>
                </c:pt>
              </c:numCache>
            </c:numRef>
          </c:val>
        </c:ser>
        <c:overlap val="100"/>
        <c:axId val="88860160"/>
        <c:axId val="88861696"/>
      </c:barChart>
      <c:catAx>
        <c:axId val="88860160"/>
        <c:scaling>
          <c:orientation val="minMax"/>
        </c:scaling>
        <c:axPos val="b"/>
        <c:numFmt formatCode="General" sourceLinked="1"/>
        <c:tickLblPos val="nextTo"/>
        <c:txPr>
          <a:bodyPr/>
          <a:lstStyle/>
          <a:p>
            <a:pPr>
              <a:defRPr sz="1100" b="1" baseline="0">
                <a:effectLst>
                  <a:outerShdw blurRad="38100" dist="38100" dir="2700000" algn="tl">
                    <a:srgbClr val="000000">
                      <a:alpha val="43137"/>
                    </a:srgbClr>
                  </a:outerShdw>
                </a:effectLst>
              </a:defRPr>
            </a:pPr>
            <a:endParaRPr lang="en-US"/>
          </a:p>
        </c:txPr>
        <c:crossAx val="88861696"/>
        <c:crosses val="autoZero"/>
        <c:auto val="1"/>
        <c:lblAlgn val="ctr"/>
        <c:lblOffset val="100"/>
      </c:catAx>
      <c:valAx>
        <c:axId val="88861696"/>
        <c:scaling>
          <c:orientation val="minMax"/>
        </c:scaling>
        <c:axPos val="l"/>
        <c:majorGridlines/>
        <c:title>
          <c:tx>
            <c:rich>
              <a:bodyPr rot="-5400000" vert="horz"/>
              <a:lstStyle/>
              <a:p>
                <a:pPr>
                  <a:defRPr/>
                </a:pPr>
                <a:r>
                  <a:rPr lang="en-US" sz="1800" dirty="0">
                    <a:effectLst>
                      <a:outerShdw blurRad="38100" dist="38100" dir="2700000" algn="tl">
                        <a:srgbClr val="000000">
                          <a:alpha val="43137"/>
                        </a:srgbClr>
                      </a:outerShdw>
                    </a:effectLst>
                  </a:rPr>
                  <a:t>Project</a:t>
                </a:r>
                <a:r>
                  <a:rPr lang="en-US" sz="1800" baseline="0" dirty="0">
                    <a:effectLst>
                      <a:outerShdw blurRad="38100" dist="38100" dir="2700000" algn="tl">
                        <a:srgbClr val="000000">
                          <a:alpha val="43137"/>
                        </a:srgbClr>
                      </a:outerShdw>
                    </a:effectLst>
                  </a:rPr>
                  <a:t> metrics (km)</a:t>
                </a:r>
                <a:endParaRPr lang="en-US" sz="1800" dirty="0">
                  <a:effectLst>
                    <a:outerShdw blurRad="38100" dist="38100" dir="2700000" algn="tl">
                      <a:srgbClr val="000000">
                        <a:alpha val="43137"/>
                      </a:srgbClr>
                    </a:outerShdw>
                  </a:effectLst>
                </a:endParaRPr>
              </a:p>
            </c:rich>
          </c:tx>
          <c:layout/>
        </c:title>
        <c:numFmt formatCode="General" sourceLinked="1"/>
        <c:tickLblPos val="nextTo"/>
        <c:crossAx val="88860160"/>
        <c:crosses val="autoZero"/>
        <c:crossBetween val="between"/>
        <c:dispUnits>
          <c:builtInUnit val="thousands"/>
        </c:dispUnits>
      </c:valAx>
    </c:plotArea>
    <c:legend>
      <c:legendPos val="r"/>
      <c:legendEntry>
        <c:idx val="0"/>
        <c:txPr>
          <a:bodyPr/>
          <a:lstStyle/>
          <a:p>
            <a:pPr>
              <a:defRPr b="1">
                <a:effectLst>
                  <a:outerShdw blurRad="38100" dist="38100" dir="2700000" algn="tl">
                    <a:srgbClr val="000000">
                      <a:alpha val="43137"/>
                    </a:srgbClr>
                  </a:outerShdw>
                </a:effectLst>
              </a:defRPr>
            </a:pPr>
            <a:endParaRPr lang="en-US"/>
          </a:p>
        </c:txPr>
      </c:legendEntry>
      <c:legendEntry>
        <c:idx val="1"/>
        <c:txPr>
          <a:bodyPr/>
          <a:lstStyle/>
          <a:p>
            <a:pPr>
              <a:defRPr b="1">
                <a:effectLst>
                  <a:outerShdw blurRad="38100" dist="38100" dir="2700000" algn="tl">
                    <a:srgbClr val="000000">
                      <a:alpha val="43137"/>
                    </a:srgbClr>
                  </a:outerShdw>
                </a:effectLst>
              </a:defRPr>
            </a:pPr>
            <a:endParaRPr lang="en-US"/>
          </a:p>
        </c:txPr>
      </c:legendEntry>
      <c:layout>
        <c:manualLayout>
          <c:xMode val="edge"/>
          <c:yMode val="edge"/>
          <c:x val="0.2196696754369119"/>
          <c:y val="8.3877845187384795E-2"/>
          <c:w val="0.14211894244926743"/>
          <c:h val="0.10000387246676148"/>
        </c:manualLayout>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350069735006973"/>
          <c:y val="0.14658511722731909"/>
          <c:w val="0.81757179411151004"/>
          <c:h val="0.7351478083588191"/>
        </c:manualLayout>
      </c:layout>
      <c:barChart>
        <c:barDir val="col"/>
        <c:grouping val="clustered"/>
        <c:ser>
          <c:idx val="2"/>
          <c:order val="2"/>
          <c:tx>
            <c:v>Brook trout CPUE in index reach</c:v>
          </c:tx>
          <c:spPr>
            <a:solidFill>
              <a:srgbClr val="DCD552"/>
            </a:solidFill>
          </c:spPr>
          <c:cat>
            <c:numRef>
              <c:f>'EBT Summary'!$A$4:$A$11</c:f>
              <c:numCache>
                <c:formatCode>General</c:formatCode>
                <c:ptCount val="8"/>
                <c:pt idx="0">
                  <c:v>2004</c:v>
                </c:pt>
                <c:pt idx="1">
                  <c:v>2005</c:v>
                </c:pt>
                <c:pt idx="2">
                  <c:v>2006</c:v>
                </c:pt>
                <c:pt idx="3">
                  <c:v>2007</c:v>
                </c:pt>
                <c:pt idx="4">
                  <c:v>2008</c:v>
                </c:pt>
                <c:pt idx="5">
                  <c:v>2009</c:v>
                </c:pt>
                <c:pt idx="6">
                  <c:v>2010</c:v>
                </c:pt>
                <c:pt idx="7">
                  <c:v>2011</c:v>
                </c:pt>
              </c:numCache>
            </c:numRef>
          </c:cat>
          <c:val>
            <c:numRef>
              <c:f>'EBT Summary'!$F$4:$F$11</c:f>
              <c:numCache>
                <c:formatCode>General</c:formatCode>
                <c:ptCount val="8"/>
                <c:pt idx="0">
                  <c:v>0</c:v>
                </c:pt>
                <c:pt idx="1">
                  <c:v>0</c:v>
                </c:pt>
                <c:pt idx="2">
                  <c:v>0</c:v>
                </c:pt>
                <c:pt idx="3">
                  <c:v>2.6196928635953025</c:v>
                </c:pt>
                <c:pt idx="4">
                  <c:v>0</c:v>
                </c:pt>
                <c:pt idx="5">
                  <c:v>2.4837842113589654</c:v>
                </c:pt>
                <c:pt idx="6">
                  <c:v>0.71818132728549122</c:v>
                </c:pt>
                <c:pt idx="7">
                  <c:v>0.33302919708029255</c:v>
                </c:pt>
              </c:numCache>
            </c:numRef>
          </c:val>
        </c:ser>
        <c:gapWidth val="500"/>
        <c:overlap val="-100"/>
        <c:axId val="88917888"/>
        <c:axId val="88919424"/>
      </c:barChart>
      <c:lineChart>
        <c:grouping val="standard"/>
        <c:ser>
          <c:idx val="0"/>
          <c:order val="0"/>
          <c:tx>
            <c:v>Brook trout removed from upper watershed</c:v>
          </c:tx>
          <c:spPr>
            <a:ln w="38100">
              <a:solidFill>
                <a:srgbClr val="77933C"/>
              </a:solidFill>
            </a:ln>
          </c:spPr>
          <c:marker>
            <c:symbol val="circle"/>
            <c:size val="7"/>
            <c:spPr>
              <a:solidFill>
                <a:srgbClr val="77933C"/>
              </a:solidFill>
              <a:ln>
                <a:solidFill>
                  <a:schemeClr val="bg1"/>
                </a:solidFill>
              </a:ln>
            </c:spPr>
          </c:marker>
          <c:cat>
            <c:numRef>
              <c:f>'EBT Summary'!$A$4:$A$11</c:f>
              <c:numCache>
                <c:formatCode>General</c:formatCode>
                <c:ptCount val="8"/>
                <c:pt idx="0">
                  <c:v>2004</c:v>
                </c:pt>
                <c:pt idx="1">
                  <c:v>2005</c:v>
                </c:pt>
                <c:pt idx="2">
                  <c:v>2006</c:v>
                </c:pt>
                <c:pt idx="3">
                  <c:v>2007</c:v>
                </c:pt>
                <c:pt idx="4">
                  <c:v>2008</c:v>
                </c:pt>
                <c:pt idx="5">
                  <c:v>2009</c:v>
                </c:pt>
                <c:pt idx="6">
                  <c:v>2010</c:v>
                </c:pt>
                <c:pt idx="7">
                  <c:v>2011</c:v>
                </c:pt>
              </c:numCache>
            </c:numRef>
          </c:cat>
          <c:val>
            <c:numRef>
              <c:f>'EBT Summary'!$B$4:$B$11</c:f>
              <c:numCache>
                <c:formatCode>General</c:formatCode>
                <c:ptCount val="8"/>
                <c:pt idx="0">
                  <c:v>601</c:v>
                </c:pt>
                <c:pt idx="1">
                  <c:v>1318</c:v>
                </c:pt>
                <c:pt idx="2">
                  <c:v>2405</c:v>
                </c:pt>
                <c:pt idx="3">
                  <c:v>1069</c:v>
                </c:pt>
                <c:pt idx="4">
                  <c:v>1351</c:v>
                </c:pt>
                <c:pt idx="5">
                  <c:v>540</c:v>
                </c:pt>
                <c:pt idx="6">
                  <c:v>627</c:v>
                </c:pt>
                <c:pt idx="7">
                  <c:v>74</c:v>
                </c:pt>
              </c:numCache>
            </c:numRef>
          </c:val>
        </c:ser>
        <c:ser>
          <c:idx val="1"/>
          <c:order val="1"/>
          <c:tx>
            <c:v>Brook trout removed from index reach</c:v>
          </c:tx>
          <c:spPr>
            <a:ln w="38100">
              <a:solidFill>
                <a:srgbClr val="8570C2"/>
              </a:solidFill>
            </a:ln>
          </c:spPr>
          <c:marker>
            <c:symbol val="circle"/>
            <c:size val="7"/>
            <c:spPr>
              <a:solidFill>
                <a:srgbClr val="8570C2"/>
              </a:solidFill>
              <a:ln>
                <a:solidFill>
                  <a:sysClr val="windowText" lastClr="000000"/>
                </a:solidFill>
              </a:ln>
            </c:spPr>
          </c:marker>
          <c:cat>
            <c:numRef>
              <c:f>'EBT Summary'!$A$4:$A$11</c:f>
              <c:numCache>
                <c:formatCode>General</c:formatCode>
                <c:ptCount val="8"/>
                <c:pt idx="0">
                  <c:v>2004</c:v>
                </c:pt>
                <c:pt idx="1">
                  <c:v>2005</c:v>
                </c:pt>
                <c:pt idx="2">
                  <c:v>2006</c:v>
                </c:pt>
                <c:pt idx="3">
                  <c:v>2007</c:v>
                </c:pt>
                <c:pt idx="4">
                  <c:v>2008</c:v>
                </c:pt>
                <c:pt idx="5">
                  <c:v>2009</c:v>
                </c:pt>
                <c:pt idx="6">
                  <c:v>2010</c:v>
                </c:pt>
                <c:pt idx="7">
                  <c:v>2011</c:v>
                </c:pt>
              </c:numCache>
            </c:numRef>
          </c:cat>
          <c:val>
            <c:numRef>
              <c:f>'EBT Summary'!$C$4:$C$11</c:f>
              <c:numCache>
                <c:formatCode>General</c:formatCode>
                <c:ptCount val="8"/>
                <c:pt idx="0">
                  <c:v>47</c:v>
                </c:pt>
                <c:pt idx="1">
                  <c:v>962</c:v>
                </c:pt>
                <c:pt idx="2">
                  <c:v>904</c:v>
                </c:pt>
                <c:pt idx="3">
                  <c:v>311</c:v>
                </c:pt>
                <c:pt idx="4">
                  <c:v>346</c:v>
                </c:pt>
                <c:pt idx="5">
                  <c:v>501</c:v>
                </c:pt>
                <c:pt idx="6">
                  <c:v>291</c:v>
                </c:pt>
                <c:pt idx="7">
                  <c:v>73</c:v>
                </c:pt>
              </c:numCache>
            </c:numRef>
          </c:val>
        </c:ser>
        <c:marker val="1"/>
        <c:axId val="88905216"/>
        <c:axId val="88915968"/>
      </c:lineChart>
      <c:catAx>
        <c:axId val="88905216"/>
        <c:scaling>
          <c:orientation val="minMax"/>
        </c:scaling>
        <c:axPos val="b"/>
        <c:title>
          <c:tx>
            <c:rich>
              <a:bodyPr/>
              <a:lstStyle/>
              <a:p>
                <a:pPr>
                  <a:defRPr sz="1800"/>
                </a:pPr>
                <a:r>
                  <a:rPr lang="en-US" sz="1800"/>
                  <a:t>Year</a:t>
                </a:r>
              </a:p>
            </c:rich>
          </c:tx>
          <c:layout/>
        </c:title>
        <c:numFmt formatCode="General" sourceLinked="1"/>
        <c:tickLblPos val="nextTo"/>
        <c:crossAx val="88915968"/>
        <c:crosses val="autoZero"/>
        <c:auto val="1"/>
        <c:lblAlgn val="ctr"/>
        <c:lblOffset val="100"/>
      </c:catAx>
      <c:valAx>
        <c:axId val="88915968"/>
        <c:scaling>
          <c:orientation val="minMax"/>
        </c:scaling>
        <c:axPos val="l"/>
        <c:majorGridlines/>
        <c:title>
          <c:tx>
            <c:rich>
              <a:bodyPr rot="-5400000" vert="horz"/>
              <a:lstStyle/>
              <a:p>
                <a:pPr>
                  <a:defRPr sz="1800"/>
                </a:pPr>
                <a:r>
                  <a:rPr lang="en-US" sz="1800"/>
                  <a:t>Brook trout  removed</a:t>
                </a:r>
              </a:p>
            </c:rich>
          </c:tx>
          <c:layout>
            <c:manualLayout>
              <c:xMode val="edge"/>
              <c:yMode val="edge"/>
              <c:x val="7.252440725244092E-3"/>
              <c:y val="0.37871045935771847"/>
            </c:manualLayout>
          </c:layout>
        </c:title>
        <c:numFmt formatCode="General" sourceLinked="1"/>
        <c:tickLblPos val="nextTo"/>
        <c:crossAx val="88905216"/>
        <c:crosses val="autoZero"/>
        <c:crossBetween val="between"/>
      </c:valAx>
      <c:catAx>
        <c:axId val="88917888"/>
        <c:scaling>
          <c:orientation val="minMax"/>
        </c:scaling>
        <c:delete val="1"/>
        <c:axPos val="b"/>
        <c:numFmt formatCode="General" sourceLinked="1"/>
        <c:tickLblPos val="none"/>
        <c:crossAx val="88919424"/>
        <c:crosses val="autoZero"/>
        <c:auto val="1"/>
        <c:lblAlgn val="ctr"/>
        <c:lblOffset val="100"/>
      </c:catAx>
      <c:valAx>
        <c:axId val="88919424"/>
        <c:scaling>
          <c:orientation val="minMax"/>
        </c:scaling>
        <c:axPos val="r"/>
        <c:title>
          <c:tx>
            <c:rich>
              <a:bodyPr rot="-5400000" vert="horz"/>
              <a:lstStyle/>
              <a:p>
                <a:pPr>
                  <a:defRPr sz="1800"/>
                </a:pPr>
                <a:r>
                  <a:rPr lang="en-US" sz="1800"/>
                  <a:t>CPUE (brook trout / 100 s)</a:t>
                </a:r>
              </a:p>
            </c:rich>
          </c:tx>
          <c:layout/>
        </c:title>
        <c:numFmt formatCode="#,##0.0" sourceLinked="0"/>
        <c:tickLblPos val="nextTo"/>
        <c:crossAx val="88917888"/>
        <c:crosses val="max"/>
        <c:crossBetween val="between"/>
      </c:valAx>
      <c:spPr>
        <a:noFill/>
        <a:ln w="25400">
          <a:noFill/>
        </a:ln>
      </c:spPr>
    </c:plotArea>
    <c:legend>
      <c:legendPos val="r"/>
      <c:layout>
        <c:manualLayout>
          <c:xMode val="edge"/>
          <c:yMode val="edge"/>
          <c:x val="1.3415587695889521E-2"/>
          <c:y val="4.1823304197067077E-2"/>
          <c:w val="0.98658444937972456"/>
          <c:h val="8.1650894555611767E-2"/>
        </c:manualLayout>
      </c:layout>
      <c:txPr>
        <a:bodyPr/>
        <a:lstStyle/>
        <a:p>
          <a:pPr>
            <a:defRPr sz="1800"/>
          </a:pPr>
          <a:endParaRPr lang="en-US"/>
        </a:p>
      </c:txPr>
    </c:legend>
    <c:plotVisOnly val="1"/>
    <c:dispBlanksAs val="gap"/>
  </c:chart>
  <c:spPr>
    <a:noFill/>
    <a:ln>
      <a:noFill/>
    </a:ln>
  </c:spPr>
  <c:txPr>
    <a:bodyPr/>
    <a:lstStyle/>
    <a:p>
      <a:pPr>
        <a:defRPr sz="1400">
          <a:latin typeface="Times New Roman" pitchFamily="18" charset="0"/>
          <a:cs typeface="Times New Roman" pitchFamily="18" charset="0"/>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9148479476714643E-2"/>
          <c:y val="7.8028432565803094E-2"/>
          <c:w val="0.88781487130862569"/>
          <c:h val="0.79477731687324571"/>
        </c:manualLayout>
      </c:layout>
      <c:lineChart>
        <c:grouping val="standard"/>
        <c:ser>
          <c:idx val="0"/>
          <c:order val="0"/>
          <c:tx>
            <c:v>2005</c:v>
          </c:tx>
          <c:spPr>
            <a:ln w="38100">
              <a:solidFill>
                <a:srgbClr val="627A32"/>
              </a:solidFill>
            </a:ln>
          </c:spPr>
          <c:marker>
            <c:symbol val="none"/>
          </c:marker>
          <c:cat>
            <c:numRef>
              <c:f>'EBT Length Dist'!$A$6:$A$59</c:f>
              <c:numCache>
                <c:formatCode>General</c:formatCode>
                <c:ptCount val="54"/>
                <c:pt idx="0">
                  <c:v>30</c:v>
                </c:pt>
                <c:pt idx="1">
                  <c:v>35</c:v>
                </c:pt>
                <c:pt idx="2">
                  <c:v>40</c:v>
                </c:pt>
                <c:pt idx="3">
                  <c:v>45</c:v>
                </c:pt>
                <c:pt idx="4">
                  <c:v>50</c:v>
                </c:pt>
                <c:pt idx="5">
                  <c:v>55</c:v>
                </c:pt>
                <c:pt idx="6">
                  <c:v>60</c:v>
                </c:pt>
                <c:pt idx="7">
                  <c:v>65</c:v>
                </c:pt>
                <c:pt idx="8">
                  <c:v>70</c:v>
                </c:pt>
                <c:pt idx="9">
                  <c:v>75</c:v>
                </c:pt>
                <c:pt idx="10">
                  <c:v>80</c:v>
                </c:pt>
                <c:pt idx="11">
                  <c:v>85</c:v>
                </c:pt>
                <c:pt idx="12">
                  <c:v>90</c:v>
                </c:pt>
                <c:pt idx="13">
                  <c:v>95</c:v>
                </c:pt>
                <c:pt idx="14">
                  <c:v>100</c:v>
                </c:pt>
                <c:pt idx="15">
                  <c:v>105</c:v>
                </c:pt>
                <c:pt idx="16">
                  <c:v>110</c:v>
                </c:pt>
                <c:pt idx="17">
                  <c:v>115</c:v>
                </c:pt>
                <c:pt idx="18">
                  <c:v>120</c:v>
                </c:pt>
                <c:pt idx="19">
                  <c:v>125</c:v>
                </c:pt>
                <c:pt idx="20">
                  <c:v>130</c:v>
                </c:pt>
                <c:pt idx="21">
                  <c:v>135</c:v>
                </c:pt>
                <c:pt idx="22">
                  <c:v>140</c:v>
                </c:pt>
                <c:pt idx="23">
                  <c:v>145</c:v>
                </c:pt>
                <c:pt idx="24">
                  <c:v>150</c:v>
                </c:pt>
                <c:pt idx="25">
                  <c:v>155</c:v>
                </c:pt>
                <c:pt idx="26">
                  <c:v>160</c:v>
                </c:pt>
                <c:pt idx="27">
                  <c:v>165</c:v>
                </c:pt>
                <c:pt idx="28">
                  <c:v>170</c:v>
                </c:pt>
                <c:pt idx="29">
                  <c:v>175</c:v>
                </c:pt>
                <c:pt idx="30">
                  <c:v>180</c:v>
                </c:pt>
                <c:pt idx="31">
                  <c:v>185</c:v>
                </c:pt>
                <c:pt idx="32">
                  <c:v>190</c:v>
                </c:pt>
                <c:pt idx="33">
                  <c:v>195</c:v>
                </c:pt>
                <c:pt idx="34">
                  <c:v>200</c:v>
                </c:pt>
                <c:pt idx="35">
                  <c:v>205</c:v>
                </c:pt>
                <c:pt idx="36">
                  <c:v>210</c:v>
                </c:pt>
                <c:pt idx="37">
                  <c:v>215</c:v>
                </c:pt>
                <c:pt idx="38">
                  <c:v>220</c:v>
                </c:pt>
                <c:pt idx="39">
                  <c:v>225</c:v>
                </c:pt>
                <c:pt idx="40">
                  <c:v>230</c:v>
                </c:pt>
                <c:pt idx="41">
                  <c:v>235</c:v>
                </c:pt>
                <c:pt idx="42">
                  <c:v>240</c:v>
                </c:pt>
                <c:pt idx="43">
                  <c:v>245</c:v>
                </c:pt>
                <c:pt idx="44">
                  <c:v>250</c:v>
                </c:pt>
                <c:pt idx="45">
                  <c:v>255</c:v>
                </c:pt>
                <c:pt idx="46">
                  <c:v>260</c:v>
                </c:pt>
                <c:pt idx="47">
                  <c:v>265</c:v>
                </c:pt>
                <c:pt idx="48">
                  <c:v>270</c:v>
                </c:pt>
                <c:pt idx="49">
                  <c:v>275</c:v>
                </c:pt>
                <c:pt idx="50">
                  <c:v>280</c:v>
                </c:pt>
                <c:pt idx="51">
                  <c:v>285</c:v>
                </c:pt>
                <c:pt idx="52">
                  <c:v>290</c:v>
                </c:pt>
                <c:pt idx="53">
                  <c:v>295</c:v>
                </c:pt>
              </c:numCache>
            </c:numRef>
          </c:cat>
          <c:val>
            <c:numRef>
              <c:f>'EBT Length Dist'!$U$6:$U$59</c:f>
              <c:numCache>
                <c:formatCode>General</c:formatCode>
                <c:ptCount val="54"/>
                <c:pt idx="0">
                  <c:v>0</c:v>
                </c:pt>
                <c:pt idx="1">
                  <c:v>0</c:v>
                </c:pt>
                <c:pt idx="2">
                  <c:v>0</c:v>
                </c:pt>
                <c:pt idx="3">
                  <c:v>0.10395010395010403</c:v>
                </c:pt>
                <c:pt idx="4">
                  <c:v>1.03950103950104</c:v>
                </c:pt>
                <c:pt idx="5">
                  <c:v>2.9106029106029108</c:v>
                </c:pt>
                <c:pt idx="6">
                  <c:v>8.5239085239085188</c:v>
                </c:pt>
                <c:pt idx="7">
                  <c:v>15.904365904365903</c:v>
                </c:pt>
                <c:pt idx="8">
                  <c:v>26.61122661122663</c:v>
                </c:pt>
                <c:pt idx="9">
                  <c:v>35.654885654885604</c:v>
                </c:pt>
                <c:pt idx="10">
                  <c:v>41.580041580041524</c:v>
                </c:pt>
                <c:pt idx="11">
                  <c:v>44.490644490644428</c:v>
                </c:pt>
                <c:pt idx="12">
                  <c:v>45.945945945945986</c:v>
                </c:pt>
                <c:pt idx="13">
                  <c:v>46.257796257796194</c:v>
                </c:pt>
                <c:pt idx="14">
                  <c:v>46.56964656964648</c:v>
                </c:pt>
                <c:pt idx="15">
                  <c:v>46.985446985446963</c:v>
                </c:pt>
                <c:pt idx="16">
                  <c:v>48.336798336798353</c:v>
                </c:pt>
                <c:pt idx="17">
                  <c:v>50.831600831600845</c:v>
                </c:pt>
                <c:pt idx="18">
                  <c:v>55.301455301455306</c:v>
                </c:pt>
                <c:pt idx="19">
                  <c:v>60.395010395010409</c:v>
                </c:pt>
                <c:pt idx="20">
                  <c:v>66.112266112266042</c:v>
                </c:pt>
                <c:pt idx="21">
                  <c:v>71.829521829521724</c:v>
                </c:pt>
                <c:pt idx="22">
                  <c:v>77.546777546777548</c:v>
                </c:pt>
                <c:pt idx="23">
                  <c:v>81.081081081081081</c:v>
                </c:pt>
                <c:pt idx="24">
                  <c:v>85.031185031185032</c:v>
                </c:pt>
                <c:pt idx="25">
                  <c:v>87.525987525987489</c:v>
                </c:pt>
                <c:pt idx="26">
                  <c:v>89.70893970893971</c:v>
                </c:pt>
                <c:pt idx="27">
                  <c:v>91.164241164241162</c:v>
                </c:pt>
                <c:pt idx="28">
                  <c:v>93.035343035343033</c:v>
                </c:pt>
                <c:pt idx="29">
                  <c:v>93.762993762993773</c:v>
                </c:pt>
                <c:pt idx="30">
                  <c:v>95.010395010395001</c:v>
                </c:pt>
                <c:pt idx="31">
                  <c:v>95.63409563409563</c:v>
                </c:pt>
                <c:pt idx="32">
                  <c:v>96.569646569646565</c:v>
                </c:pt>
                <c:pt idx="33">
                  <c:v>97.297297297297376</c:v>
                </c:pt>
                <c:pt idx="34">
                  <c:v>98.024948024948017</c:v>
                </c:pt>
                <c:pt idx="35">
                  <c:v>98.544698544698534</c:v>
                </c:pt>
                <c:pt idx="36">
                  <c:v>99.272349272349189</c:v>
                </c:pt>
                <c:pt idx="37">
                  <c:v>99.376299376299286</c:v>
                </c:pt>
                <c:pt idx="38">
                  <c:v>99.584199584199567</c:v>
                </c:pt>
                <c:pt idx="39">
                  <c:v>99.584199584199567</c:v>
                </c:pt>
                <c:pt idx="40">
                  <c:v>99.584199584199567</c:v>
                </c:pt>
                <c:pt idx="41">
                  <c:v>99.792099792099748</c:v>
                </c:pt>
                <c:pt idx="42">
                  <c:v>99.896049896049803</c:v>
                </c:pt>
                <c:pt idx="43">
                  <c:v>99.896049896049803</c:v>
                </c:pt>
                <c:pt idx="44">
                  <c:v>100</c:v>
                </c:pt>
                <c:pt idx="45">
                  <c:v>100</c:v>
                </c:pt>
                <c:pt idx="46">
                  <c:v>100</c:v>
                </c:pt>
                <c:pt idx="47">
                  <c:v>100</c:v>
                </c:pt>
                <c:pt idx="48">
                  <c:v>100</c:v>
                </c:pt>
                <c:pt idx="49">
                  <c:v>100</c:v>
                </c:pt>
                <c:pt idx="50">
                  <c:v>100</c:v>
                </c:pt>
                <c:pt idx="51">
                  <c:v>100</c:v>
                </c:pt>
                <c:pt idx="52">
                  <c:v>100</c:v>
                </c:pt>
                <c:pt idx="53">
                  <c:v>100</c:v>
                </c:pt>
              </c:numCache>
            </c:numRef>
          </c:val>
        </c:ser>
        <c:ser>
          <c:idx val="1"/>
          <c:order val="1"/>
          <c:tx>
            <c:v>2009</c:v>
          </c:tx>
          <c:spPr>
            <a:ln w="50800">
              <a:solidFill>
                <a:srgbClr val="627A32"/>
              </a:solidFill>
              <a:prstDash val="sysDot"/>
            </a:ln>
          </c:spPr>
          <c:marker>
            <c:symbol val="none"/>
          </c:marker>
          <c:cat>
            <c:numRef>
              <c:f>'EBT Length Dist'!$A$6:$A$59</c:f>
              <c:numCache>
                <c:formatCode>General</c:formatCode>
                <c:ptCount val="54"/>
                <c:pt idx="0">
                  <c:v>30</c:v>
                </c:pt>
                <c:pt idx="1">
                  <c:v>35</c:v>
                </c:pt>
                <c:pt idx="2">
                  <c:v>40</c:v>
                </c:pt>
                <c:pt idx="3">
                  <c:v>45</c:v>
                </c:pt>
                <c:pt idx="4">
                  <c:v>50</c:v>
                </c:pt>
                <c:pt idx="5">
                  <c:v>55</c:v>
                </c:pt>
                <c:pt idx="6">
                  <c:v>60</c:v>
                </c:pt>
                <c:pt idx="7">
                  <c:v>65</c:v>
                </c:pt>
                <c:pt idx="8">
                  <c:v>70</c:v>
                </c:pt>
                <c:pt idx="9">
                  <c:v>75</c:v>
                </c:pt>
                <c:pt idx="10">
                  <c:v>80</c:v>
                </c:pt>
                <c:pt idx="11">
                  <c:v>85</c:v>
                </c:pt>
                <c:pt idx="12">
                  <c:v>90</c:v>
                </c:pt>
                <c:pt idx="13">
                  <c:v>95</c:v>
                </c:pt>
                <c:pt idx="14">
                  <c:v>100</c:v>
                </c:pt>
                <c:pt idx="15">
                  <c:v>105</c:v>
                </c:pt>
                <c:pt idx="16">
                  <c:v>110</c:v>
                </c:pt>
                <c:pt idx="17">
                  <c:v>115</c:v>
                </c:pt>
                <c:pt idx="18">
                  <c:v>120</c:v>
                </c:pt>
                <c:pt idx="19">
                  <c:v>125</c:v>
                </c:pt>
                <c:pt idx="20">
                  <c:v>130</c:v>
                </c:pt>
                <c:pt idx="21">
                  <c:v>135</c:v>
                </c:pt>
                <c:pt idx="22">
                  <c:v>140</c:v>
                </c:pt>
                <c:pt idx="23">
                  <c:v>145</c:v>
                </c:pt>
                <c:pt idx="24">
                  <c:v>150</c:v>
                </c:pt>
                <c:pt idx="25">
                  <c:v>155</c:v>
                </c:pt>
                <c:pt idx="26">
                  <c:v>160</c:v>
                </c:pt>
                <c:pt idx="27">
                  <c:v>165</c:v>
                </c:pt>
                <c:pt idx="28">
                  <c:v>170</c:v>
                </c:pt>
                <c:pt idx="29">
                  <c:v>175</c:v>
                </c:pt>
                <c:pt idx="30">
                  <c:v>180</c:v>
                </c:pt>
                <c:pt idx="31">
                  <c:v>185</c:v>
                </c:pt>
                <c:pt idx="32">
                  <c:v>190</c:v>
                </c:pt>
                <c:pt idx="33">
                  <c:v>195</c:v>
                </c:pt>
                <c:pt idx="34">
                  <c:v>200</c:v>
                </c:pt>
                <c:pt idx="35">
                  <c:v>205</c:v>
                </c:pt>
                <c:pt idx="36">
                  <c:v>210</c:v>
                </c:pt>
                <c:pt idx="37">
                  <c:v>215</c:v>
                </c:pt>
                <c:pt idx="38">
                  <c:v>220</c:v>
                </c:pt>
                <c:pt idx="39">
                  <c:v>225</c:v>
                </c:pt>
                <c:pt idx="40">
                  <c:v>230</c:v>
                </c:pt>
                <c:pt idx="41">
                  <c:v>235</c:v>
                </c:pt>
                <c:pt idx="42">
                  <c:v>240</c:v>
                </c:pt>
                <c:pt idx="43">
                  <c:v>245</c:v>
                </c:pt>
                <c:pt idx="44">
                  <c:v>250</c:v>
                </c:pt>
                <c:pt idx="45">
                  <c:v>255</c:v>
                </c:pt>
                <c:pt idx="46">
                  <c:v>260</c:v>
                </c:pt>
                <c:pt idx="47">
                  <c:v>265</c:v>
                </c:pt>
                <c:pt idx="48">
                  <c:v>270</c:v>
                </c:pt>
                <c:pt idx="49">
                  <c:v>275</c:v>
                </c:pt>
                <c:pt idx="50">
                  <c:v>280</c:v>
                </c:pt>
                <c:pt idx="51">
                  <c:v>285</c:v>
                </c:pt>
                <c:pt idx="52">
                  <c:v>290</c:v>
                </c:pt>
                <c:pt idx="53">
                  <c:v>295</c:v>
                </c:pt>
              </c:numCache>
            </c:numRef>
          </c:cat>
          <c:val>
            <c:numRef>
              <c:f>'EBT Length Dist'!$Y$6:$Y$59</c:f>
              <c:numCache>
                <c:formatCode>General</c:formatCode>
                <c:ptCount val="54"/>
                <c:pt idx="0">
                  <c:v>0</c:v>
                </c:pt>
                <c:pt idx="1">
                  <c:v>0</c:v>
                </c:pt>
                <c:pt idx="2">
                  <c:v>0</c:v>
                </c:pt>
                <c:pt idx="3">
                  <c:v>0</c:v>
                </c:pt>
                <c:pt idx="4">
                  <c:v>0</c:v>
                </c:pt>
                <c:pt idx="5">
                  <c:v>0</c:v>
                </c:pt>
                <c:pt idx="6">
                  <c:v>0.19960079840319361</c:v>
                </c:pt>
                <c:pt idx="7">
                  <c:v>3.5928143712574849</c:v>
                </c:pt>
                <c:pt idx="8">
                  <c:v>11.576846307385246</c:v>
                </c:pt>
                <c:pt idx="9">
                  <c:v>20.159680638722556</c:v>
                </c:pt>
                <c:pt idx="10">
                  <c:v>32.135728542914215</c:v>
                </c:pt>
                <c:pt idx="11">
                  <c:v>44.510978043912175</c:v>
                </c:pt>
                <c:pt idx="12">
                  <c:v>52.095808383233525</c:v>
                </c:pt>
                <c:pt idx="13">
                  <c:v>55.089820359281383</c:v>
                </c:pt>
                <c:pt idx="14">
                  <c:v>56.686626746506981</c:v>
                </c:pt>
                <c:pt idx="15">
                  <c:v>57.485029940119794</c:v>
                </c:pt>
                <c:pt idx="16">
                  <c:v>58.682634730538958</c:v>
                </c:pt>
                <c:pt idx="17">
                  <c:v>59.680638722554939</c:v>
                </c:pt>
                <c:pt idx="18">
                  <c:v>63.672654690618764</c:v>
                </c:pt>
                <c:pt idx="19">
                  <c:v>66.467065868263575</c:v>
                </c:pt>
                <c:pt idx="20">
                  <c:v>70.259481037924019</c:v>
                </c:pt>
                <c:pt idx="21">
                  <c:v>74.650698602794279</c:v>
                </c:pt>
                <c:pt idx="22">
                  <c:v>77.844311377245532</c:v>
                </c:pt>
                <c:pt idx="23">
                  <c:v>79.64071856287417</c:v>
                </c:pt>
                <c:pt idx="24">
                  <c:v>83.632734530937995</c:v>
                </c:pt>
                <c:pt idx="25">
                  <c:v>86.427145708582813</c:v>
                </c:pt>
                <c:pt idx="26">
                  <c:v>87.624750499001948</c:v>
                </c:pt>
                <c:pt idx="27">
                  <c:v>89.02195608782435</c:v>
                </c:pt>
                <c:pt idx="28">
                  <c:v>90.219560878243527</c:v>
                </c:pt>
                <c:pt idx="29">
                  <c:v>90.818363273453059</c:v>
                </c:pt>
                <c:pt idx="30">
                  <c:v>91.217564870259494</c:v>
                </c:pt>
                <c:pt idx="31">
                  <c:v>93.612774451097778</c:v>
                </c:pt>
                <c:pt idx="32">
                  <c:v>94.810379241516969</c:v>
                </c:pt>
                <c:pt idx="33">
                  <c:v>95.409181636726473</c:v>
                </c:pt>
                <c:pt idx="34">
                  <c:v>96.007984031936132</c:v>
                </c:pt>
                <c:pt idx="35">
                  <c:v>96.806387225548889</c:v>
                </c:pt>
                <c:pt idx="36">
                  <c:v>97.205588822355168</c:v>
                </c:pt>
                <c:pt idx="37">
                  <c:v>98.203592814371248</c:v>
                </c:pt>
                <c:pt idx="38">
                  <c:v>98.203592814371248</c:v>
                </c:pt>
                <c:pt idx="39">
                  <c:v>98.203592814371248</c:v>
                </c:pt>
                <c:pt idx="40">
                  <c:v>98.203592814371248</c:v>
                </c:pt>
                <c:pt idx="41">
                  <c:v>98.403193612774444</c:v>
                </c:pt>
                <c:pt idx="42">
                  <c:v>99.001996007984019</c:v>
                </c:pt>
                <c:pt idx="43">
                  <c:v>99.401197604790426</c:v>
                </c:pt>
                <c:pt idx="44">
                  <c:v>99.600798403193494</c:v>
                </c:pt>
                <c:pt idx="45">
                  <c:v>99.600798403193494</c:v>
                </c:pt>
                <c:pt idx="46">
                  <c:v>100</c:v>
                </c:pt>
                <c:pt idx="47">
                  <c:v>100</c:v>
                </c:pt>
                <c:pt idx="48">
                  <c:v>100</c:v>
                </c:pt>
                <c:pt idx="49">
                  <c:v>100</c:v>
                </c:pt>
                <c:pt idx="50">
                  <c:v>100</c:v>
                </c:pt>
                <c:pt idx="51">
                  <c:v>100</c:v>
                </c:pt>
                <c:pt idx="52">
                  <c:v>100</c:v>
                </c:pt>
                <c:pt idx="53">
                  <c:v>100</c:v>
                </c:pt>
              </c:numCache>
            </c:numRef>
          </c:val>
        </c:ser>
        <c:ser>
          <c:idx val="2"/>
          <c:order val="2"/>
          <c:tx>
            <c:v>2010</c:v>
          </c:tx>
          <c:spPr>
            <a:ln w="38100">
              <a:solidFill>
                <a:srgbClr val="8570C2"/>
              </a:solidFill>
            </a:ln>
          </c:spPr>
          <c:marker>
            <c:symbol val="none"/>
          </c:marker>
          <c:cat>
            <c:numRef>
              <c:f>'EBT Length Dist'!$A$6:$A$59</c:f>
              <c:numCache>
                <c:formatCode>General</c:formatCode>
                <c:ptCount val="54"/>
                <c:pt idx="0">
                  <c:v>30</c:v>
                </c:pt>
                <c:pt idx="1">
                  <c:v>35</c:v>
                </c:pt>
                <c:pt idx="2">
                  <c:v>40</c:v>
                </c:pt>
                <c:pt idx="3">
                  <c:v>45</c:v>
                </c:pt>
                <c:pt idx="4">
                  <c:v>50</c:v>
                </c:pt>
                <c:pt idx="5">
                  <c:v>55</c:v>
                </c:pt>
                <c:pt idx="6">
                  <c:v>60</c:v>
                </c:pt>
                <c:pt idx="7">
                  <c:v>65</c:v>
                </c:pt>
                <c:pt idx="8">
                  <c:v>70</c:v>
                </c:pt>
                <c:pt idx="9">
                  <c:v>75</c:v>
                </c:pt>
                <c:pt idx="10">
                  <c:v>80</c:v>
                </c:pt>
                <c:pt idx="11">
                  <c:v>85</c:v>
                </c:pt>
                <c:pt idx="12">
                  <c:v>90</c:v>
                </c:pt>
                <c:pt idx="13">
                  <c:v>95</c:v>
                </c:pt>
                <c:pt idx="14">
                  <c:v>100</c:v>
                </c:pt>
                <c:pt idx="15">
                  <c:v>105</c:v>
                </c:pt>
                <c:pt idx="16">
                  <c:v>110</c:v>
                </c:pt>
                <c:pt idx="17">
                  <c:v>115</c:v>
                </c:pt>
                <c:pt idx="18">
                  <c:v>120</c:v>
                </c:pt>
                <c:pt idx="19">
                  <c:v>125</c:v>
                </c:pt>
                <c:pt idx="20">
                  <c:v>130</c:v>
                </c:pt>
                <c:pt idx="21">
                  <c:v>135</c:v>
                </c:pt>
                <c:pt idx="22">
                  <c:v>140</c:v>
                </c:pt>
                <c:pt idx="23">
                  <c:v>145</c:v>
                </c:pt>
                <c:pt idx="24">
                  <c:v>150</c:v>
                </c:pt>
                <c:pt idx="25">
                  <c:v>155</c:v>
                </c:pt>
                <c:pt idx="26">
                  <c:v>160</c:v>
                </c:pt>
                <c:pt idx="27">
                  <c:v>165</c:v>
                </c:pt>
                <c:pt idx="28">
                  <c:v>170</c:v>
                </c:pt>
                <c:pt idx="29">
                  <c:v>175</c:v>
                </c:pt>
                <c:pt idx="30">
                  <c:v>180</c:v>
                </c:pt>
                <c:pt idx="31">
                  <c:v>185</c:v>
                </c:pt>
                <c:pt idx="32">
                  <c:v>190</c:v>
                </c:pt>
                <c:pt idx="33">
                  <c:v>195</c:v>
                </c:pt>
                <c:pt idx="34">
                  <c:v>200</c:v>
                </c:pt>
                <c:pt idx="35">
                  <c:v>205</c:v>
                </c:pt>
                <c:pt idx="36">
                  <c:v>210</c:v>
                </c:pt>
                <c:pt idx="37">
                  <c:v>215</c:v>
                </c:pt>
                <c:pt idx="38">
                  <c:v>220</c:v>
                </c:pt>
                <c:pt idx="39">
                  <c:v>225</c:v>
                </c:pt>
                <c:pt idx="40">
                  <c:v>230</c:v>
                </c:pt>
                <c:pt idx="41">
                  <c:v>235</c:v>
                </c:pt>
                <c:pt idx="42">
                  <c:v>240</c:v>
                </c:pt>
                <c:pt idx="43">
                  <c:v>245</c:v>
                </c:pt>
                <c:pt idx="44">
                  <c:v>250</c:v>
                </c:pt>
                <c:pt idx="45">
                  <c:v>255</c:v>
                </c:pt>
                <c:pt idx="46">
                  <c:v>260</c:v>
                </c:pt>
                <c:pt idx="47">
                  <c:v>265</c:v>
                </c:pt>
                <c:pt idx="48">
                  <c:v>270</c:v>
                </c:pt>
                <c:pt idx="49">
                  <c:v>275</c:v>
                </c:pt>
                <c:pt idx="50">
                  <c:v>280</c:v>
                </c:pt>
                <c:pt idx="51">
                  <c:v>285</c:v>
                </c:pt>
                <c:pt idx="52">
                  <c:v>290</c:v>
                </c:pt>
                <c:pt idx="53">
                  <c:v>295</c:v>
                </c:pt>
              </c:numCache>
            </c:numRef>
          </c:cat>
          <c:val>
            <c:numRef>
              <c:f>'EBT Length Dist'!$Z$6:$Z$59</c:f>
              <c:numCache>
                <c:formatCode>General</c:formatCode>
                <c:ptCount val="54"/>
                <c:pt idx="0">
                  <c:v>0</c:v>
                </c:pt>
                <c:pt idx="1">
                  <c:v>0</c:v>
                </c:pt>
                <c:pt idx="2">
                  <c:v>0</c:v>
                </c:pt>
                <c:pt idx="3">
                  <c:v>0</c:v>
                </c:pt>
                <c:pt idx="4">
                  <c:v>0</c:v>
                </c:pt>
                <c:pt idx="5">
                  <c:v>0.6872852233676976</c:v>
                </c:pt>
                <c:pt idx="6">
                  <c:v>1.0309278350515463</c:v>
                </c:pt>
                <c:pt idx="7">
                  <c:v>2.7491408934707904</c:v>
                </c:pt>
                <c:pt idx="8">
                  <c:v>9.2783505154639165</c:v>
                </c:pt>
                <c:pt idx="9">
                  <c:v>15.807560137457052</c:v>
                </c:pt>
                <c:pt idx="10">
                  <c:v>22.680412371133979</c:v>
                </c:pt>
                <c:pt idx="11">
                  <c:v>25.085910652920923</c:v>
                </c:pt>
                <c:pt idx="12">
                  <c:v>25.773195876288657</c:v>
                </c:pt>
                <c:pt idx="13">
                  <c:v>25.773195876288657</c:v>
                </c:pt>
                <c:pt idx="14">
                  <c:v>25.773195876288657</c:v>
                </c:pt>
                <c:pt idx="15">
                  <c:v>25.773195876288657</c:v>
                </c:pt>
                <c:pt idx="16">
                  <c:v>26.116838487972533</c:v>
                </c:pt>
                <c:pt idx="17">
                  <c:v>27.491408934707874</c:v>
                </c:pt>
                <c:pt idx="18">
                  <c:v>30.584192439862527</c:v>
                </c:pt>
                <c:pt idx="19">
                  <c:v>35.738831615120269</c:v>
                </c:pt>
                <c:pt idx="20">
                  <c:v>42.268041237113401</c:v>
                </c:pt>
                <c:pt idx="21">
                  <c:v>46.735395189003462</c:v>
                </c:pt>
                <c:pt idx="22">
                  <c:v>55.326460481099588</c:v>
                </c:pt>
                <c:pt idx="23">
                  <c:v>61.512027491408894</c:v>
                </c:pt>
                <c:pt idx="24">
                  <c:v>70.103092783505119</c:v>
                </c:pt>
                <c:pt idx="25">
                  <c:v>75.94501718213057</c:v>
                </c:pt>
                <c:pt idx="26">
                  <c:v>80.06872852233667</c:v>
                </c:pt>
                <c:pt idx="27">
                  <c:v>83.848797250858965</c:v>
                </c:pt>
                <c:pt idx="28">
                  <c:v>87.628865979381388</c:v>
                </c:pt>
                <c:pt idx="29">
                  <c:v>89.347079037800668</c:v>
                </c:pt>
                <c:pt idx="30">
                  <c:v>91.408934707903768</c:v>
                </c:pt>
                <c:pt idx="31">
                  <c:v>92.783505154639158</c:v>
                </c:pt>
                <c:pt idx="32">
                  <c:v>93.814432989690701</c:v>
                </c:pt>
                <c:pt idx="33">
                  <c:v>94.845360824742244</c:v>
                </c:pt>
                <c:pt idx="34">
                  <c:v>95.876288659793758</c:v>
                </c:pt>
                <c:pt idx="35">
                  <c:v>96.219931271477634</c:v>
                </c:pt>
                <c:pt idx="36">
                  <c:v>96.907216494845485</c:v>
                </c:pt>
                <c:pt idx="37">
                  <c:v>97.250859106529049</c:v>
                </c:pt>
                <c:pt idx="38">
                  <c:v>97.594501718213024</c:v>
                </c:pt>
                <c:pt idx="39">
                  <c:v>98.281786941580719</c:v>
                </c:pt>
                <c:pt idx="40">
                  <c:v>98.281786941580719</c:v>
                </c:pt>
                <c:pt idx="41">
                  <c:v>99.312714776632248</c:v>
                </c:pt>
                <c:pt idx="42">
                  <c:v>99.312714776632248</c:v>
                </c:pt>
                <c:pt idx="43">
                  <c:v>99.65635738831611</c:v>
                </c:pt>
                <c:pt idx="44">
                  <c:v>99.65635738831611</c:v>
                </c:pt>
                <c:pt idx="45">
                  <c:v>100</c:v>
                </c:pt>
                <c:pt idx="46">
                  <c:v>100</c:v>
                </c:pt>
                <c:pt idx="47">
                  <c:v>100</c:v>
                </c:pt>
                <c:pt idx="48">
                  <c:v>100</c:v>
                </c:pt>
                <c:pt idx="49">
                  <c:v>100</c:v>
                </c:pt>
                <c:pt idx="50">
                  <c:v>100</c:v>
                </c:pt>
                <c:pt idx="51">
                  <c:v>100</c:v>
                </c:pt>
                <c:pt idx="52">
                  <c:v>100</c:v>
                </c:pt>
                <c:pt idx="53">
                  <c:v>100</c:v>
                </c:pt>
              </c:numCache>
            </c:numRef>
          </c:val>
        </c:ser>
        <c:ser>
          <c:idx val="3"/>
          <c:order val="3"/>
          <c:tx>
            <c:v>2011</c:v>
          </c:tx>
          <c:spPr>
            <a:ln w="50800">
              <a:solidFill>
                <a:srgbClr val="8570C2"/>
              </a:solidFill>
              <a:prstDash val="sysDot"/>
            </a:ln>
          </c:spPr>
          <c:marker>
            <c:symbol val="none"/>
          </c:marker>
          <c:cat>
            <c:numRef>
              <c:f>'EBT Length Dist'!$A$6:$A$59</c:f>
              <c:numCache>
                <c:formatCode>General</c:formatCode>
                <c:ptCount val="54"/>
                <c:pt idx="0">
                  <c:v>30</c:v>
                </c:pt>
                <c:pt idx="1">
                  <c:v>35</c:v>
                </c:pt>
                <c:pt idx="2">
                  <c:v>40</c:v>
                </c:pt>
                <c:pt idx="3">
                  <c:v>45</c:v>
                </c:pt>
                <c:pt idx="4">
                  <c:v>50</c:v>
                </c:pt>
                <c:pt idx="5">
                  <c:v>55</c:v>
                </c:pt>
                <c:pt idx="6">
                  <c:v>60</c:v>
                </c:pt>
                <c:pt idx="7">
                  <c:v>65</c:v>
                </c:pt>
                <c:pt idx="8">
                  <c:v>70</c:v>
                </c:pt>
                <c:pt idx="9">
                  <c:v>75</c:v>
                </c:pt>
                <c:pt idx="10">
                  <c:v>80</c:v>
                </c:pt>
                <c:pt idx="11">
                  <c:v>85</c:v>
                </c:pt>
                <c:pt idx="12">
                  <c:v>90</c:v>
                </c:pt>
                <c:pt idx="13">
                  <c:v>95</c:v>
                </c:pt>
                <c:pt idx="14">
                  <c:v>100</c:v>
                </c:pt>
                <c:pt idx="15">
                  <c:v>105</c:v>
                </c:pt>
                <c:pt idx="16">
                  <c:v>110</c:v>
                </c:pt>
                <c:pt idx="17">
                  <c:v>115</c:v>
                </c:pt>
                <c:pt idx="18">
                  <c:v>120</c:v>
                </c:pt>
                <c:pt idx="19">
                  <c:v>125</c:v>
                </c:pt>
                <c:pt idx="20">
                  <c:v>130</c:v>
                </c:pt>
                <c:pt idx="21">
                  <c:v>135</c:v>
                </c:pt>
                <c:pt idx="22">
                  <c:v>140</c:v>
                </c:pt>
                <c:pt idx="23">
                  <c:v>145</c:v>
                </c:pt>
                <c:pt idx="24">
                  <c:v>150</c:v>
                </c:pt>
                <c:pt idx="25">
                  <c:v>155</c:v>
                </c:pt>
                <c:pt idx="26">
                  <c:v>160</c:v>
                </c:pt>
                <c:pt idx="27">
                  <c:v>165</c:v>
                </c:pt>
                <c:pt idx="28">
                  <c:v>170</c:v>
                </c:pt>
                <c:pt idx="29">
                  <c:v>175</c:v>
                </c:pt>
                <c:pt idx="30">
                  <c:v>180</c:v>
                </c:pt>
                <c:pt idx="31">
                  <c:v>185</c:v>
                </c:pt>
                <c:pt idx="32">
                  <c:v>190</c:v>
                </c:pt>
                <c:pt idx="33">
                  <c:v>195</c:v>
                </c:pt>
                <c:pt idx="34">
                  <c:v>200</c:v>
                </c:pt>
                <c:pt idx="35">
                  <c:v>205</c:v>
                </c:pt>
                <c:pt idx="36">
                  <c:v>210</c:v>
                </c:pt>
                <c:pt idx="37">
                  <c:v>215</c:v>
                </c:pt>
                <c:pt idx="38">
                  <c:v>220</c:v>
                </c:pt>
                <c:pt idx="39">
                  <c:v>225</c:v>
                </c:pt>
                <c:pt idx="40">
                  <c:v>230</c:v>
                </c:pt>
                <c:pt idx="41">
                  <c:v>235</c:v>
                </c:pt>
                <c:pt idx="42">
                  <c:v>240</c:v>
                </c:pt>
                <c:pt idx="43">
                  <c:v>245</c:v>
                </c:pt>
                <c:pt idx="44">
                  <c:v>250</c:v>
                </c:pt>
                <c:pt idx="45">
                  <c:v>255</c:v>
                </c:pt>
                <c:pt idx="46">
                  <c:v>260</c:v>
                </c:pt>
                <c:pt idx="47">
                  <c:v>265</c:v>
                </c:pt>
                <c:pt idx="48">
                  <c:v>270</c:v>
                </c:pt>
                <c:pt idx="49">
                  <c:v>275</c:v>
                </c:pt>
                <c:pt idx="50">
                  <c:v>280</c:v>
                </c:pt>
                <c:pt idx="51">
                  <c:v>285</c:v>
                </c:pt>
                <c:pt idx="52">
                  <c:v>290</c:v>
                </c:pt>
                <c:pt idx="53">
                  <c:v>295</c:v>
                </c:pt>
              </c:numCache>
            </c:numRef>
          </c:cat>
          <c:val>
            <c:numRef>
              <c:f>'EBT Length Dist'!$AA$6:$AA$59</c:f>
              <c:numCache>
                <c:formatCode>General</c:formatCode>
                <c:ptCount val="54"/>
                <c:pt idx="0">
                  <c:v>0</c:v>
                </c:pt>
                <c:pt idx="1">
                  <c:v>0</c:v>
                </c:pt>
                <c:pt idx="2">
                  <c:v>0</c:v>
                </c:pt>
                <c:pt idx="3">
                  <c:v>0</c:v>
                </c:pt>
                <c:pt idx="4">
                  <c:v>0</c:v>
                </c:pt>
                <c:pt idx="5">
                  <c:v>0</c:v>
                </c:pt>
                <c:pt idx="6">
                  <c:v>0</c:v>
                </c:pt>
                <c:pt idx="7">
                  <c:v>4.1095890410958864</c:v>
                </c:pt>
                <c:pt idx="8">
                  <c:v>8.2191780821917622</c:v>
                </c:pt>
                <c:pt idx="9">
                  <c:v>8.2191780821917622</c:v>
                </c:pt>
                <c:pt idx="10">
                  <c:v>9.589041095890412</c:v>
                </c:pt>
                <c:pt idx="11">
                  <c:v>12.328767123287673</c:v>
                </c:pt>
                <c:pt idx="12">
                  <c:v>15.068493150684942</c:v>
                </c:pt>
                <c:pt idx="13">
                  <c:v>15.068493150684942</c:v>
                </c:pt>
                <c:pt idx="14">
                  <c:v>15.068493150684942</c:v>
                </c:pt>
                <c:pt idx="15">
                  <c:v>17.808219178082187</c:v>
                </c:pt>
                <c:pt idx="16">
                  <c:v>19.178082191780824</c:v>
                </c:pt>
                <c:pt idx="17">
                  <c:v>21.917808219178095</c:v>
                </c:pt>
                <c:pt idx="18">
                  <c:v>21.917808219178095</c:v>
                </c:pt>
                <c:pt idx="19">
                  <c:v>23.287671232876697</c:v>
                </c:pt>
                <c:pt idx="20">
                  <c:v>27.397260273972606</c:v>
                </c:pt>
                <c:pt idx="21">
                  <c:v>31.506849315068497</c:v>
                </c:pt>
                <c:pt idx="22">
                  <c:v>35.616438356164387</c:v>
                </c:pt>
                <c:pt idx="23">
                  <c:v>38.356164383561612</c:v>
                </c:pt>
                <c:pt idx="24">
                  <c:v>42.465753424657535</c:v>
                </c:pt>
                <c:pt idx="25">
                  <c:v>50.684931506849296</c:v>
                </c:pt>
                <c:pt idx="26">
                  <c:v>53.424657534246499</c:v>
                </c:pt>
                <c:pt idx="27">
                  <c:v>54.794520547945211</c:v>
                </c:pt>
                <c:pt idx="28">
                  <c:v>56.164383561643767</c:v>
                </c:pt>
                <c:pt idx="29">
                  <c:v>64.383561643835606</c:v>
                </c:pt>
                <c:pt idx="30">
                  <c:v>65.753424657534239</c:v>
                </c:pt>
                <c:pt idx="31">
                  <c:v>68.493150684931578</c:v>
                </c:pt>
                <c:pt idx="32">
                  <c:v>73.972602739725943</c:v>
                </c:pt>
                <c:pt idx="33">
                  <c:v>78.082191780821859</c:v>
                </c:pt>
                <c:pt idx="34">
                  <c:v>84.931506849315198</c:v>
                </c:pt>
                <c:pt idx="35">
                  <c:v>86.30136986301369</c:v>
                </c:pt>
                <c:pt idx="36">
                  <c:v>86.30136986301369</c:v>
                </c:pt>
                <c:pt idx="37">
                  <c:v>90.410958904109577</c:v>
                </c:pt>
                <c:pt idx="38">
                  <c:v>91.780821917808211</c:v>
                </c:pt>
                <c:pt idx="39">
                  <c:v>94.520547945205465</c:v>
                </c:pt>
                <c:pt idx="40">
                  <c:v>97.260273972602732</c:v>
                </c:pt>
                <c:pt idx="41">
                  <c:v>97.260273972602732</c:v>
                </c:pt>
                <c:pt idx="42">
                  <c:v>97.260273972602732</c:v>
                </c:pt>
                <c:pt idx="43">
                  <c:v>100</c:v>
                </c:pt>
                <c:pt idx="44">
                  <c:v>100</c:v>
                </c:pt>
                <c:pt idx="45">
                  <c:v>100</c:v>
                </c:pt>
                <c:pt idx="46">
                  <c:v>100</c:v>
                </c:pt>
                <c:pt idx="47">
                  <c:v>100</c:v>
                </c:pt>
                <c:pt idx="48">
                  <c:v>100</c:v>
                </c:pt>
                <c:pt idx="49">
                  <c:v>100</c:v>
                </c:pt>
                <c:pt idx="50">
                  <c:v>100</c:v>
                </c:pt>
                <c:pt idx="51">
                  <c:v>100</c:v>
                </c:pt>
                <c:pt idx="52">
                  <c:v>100</c:v>
                </c:pt>
                <c:pt idx="53">
                  <c:v>100</c:v>
                </c:pt>
              </c:numCache>
            </c:numRef>
          </c:val>
        </c:ser>
        <c:marker val="1"/>
        <c:axId val="89486848"/>
        <c:axId val="89488768"/>
      </c:lineChart>
      <c:catAx>
        <c:axId val="89486848"/>
        <c:scaling>
          <c:orientation val="minMax"/>
        </c:scaling>
        <c:axPos val="b"/>
        <c:title>
          <c:tx>
            <c:rich>
              <a:bodyPr/>
              <a:lstStyle/>
              <a:p>
                <a:pPr>
                  <a:defRPr sz="1800">
                    <a:solidFill>
                      <a:schemeClr val="tx1">
                        <a:lumMod val="95000"/>
                      </a:schemeClr>
                    </a:solidFill>
                  </a:defRPr>
                </a:pPr>
                <a:r>
                  <a:rPr lang="en-US" sz="1800">
                    <a:solidFill>
                      <a:schemeClr val="tx1">
                        <a:lumMod val="95000"/>
                      </a:schemeClr>
                    </a:solidFill>
                  </a:rPr>
                  <a:t>Total length (mm)</a:t>
                </a:r>
              </a:p>
            </c:rich>
          </c:tx>
          <c:layout>
            <c:manualLayout>
              <c:xMode val="edge"/>
              <c:yMode val="edge"/>
              <c:x val="0.42461958747303186"/>
              <c:y val="0.94413423085521242"/>
            </c:manualLayout>
          </c:layout>
        </c:title>
        <c:numFmt formatCode="General" sourceLinked="1"/>
        <c:tickLblPos val="nextTo"/>
        <c:txPr>
          <a:bodyPr/>
          <a:lstStyle/>
          <a:p>
            <a:pPr>
              <a:defRPr>
                <a:solidFill>
                  <a:schemeClr val="tx1">
                    <a:lumMod val="95000"/>
                  </a:schemeClr>
                </a:solidFill>
              </a:defRPr>
            </a:pPr>
            <a:endParaRPr lang="en-US"/>
          </a:p>
        </c:txPr>
        <c:crossAx val="89488768"/>
        <c:crosses val="autoZero"/>
        <c:auto val="1"/>
        <c:lblAlgn val="ctr"/>
        <c:lblOffset val="100"/>
        <c:tickLblSkip val="3"/>
        <c:tickMarkSkip val="3"/>
      </c:catAx>
      <c:valAx>
        <c:axId val="89488768"/>
        <c:scaling>
          <c:orientation val="minMax"/>
          <c:max val="100"/>
        </c:scaling>
        <c:axPos val="l"/>
        <c:majorGridlines/>
        <c:title>
          <c:tx>
            <c:rich>
              <a:bodyPr rot="-5400000" vert="horz"/>
              <a:lstStyle/>
              <a:p>
                <a:pPr>
                  <a:defRPr sz="1800">
                    <a:solidFill>
                      <a:schemeClr val="tx1">
                        <a:lumMod val="95000"/>
                      </a:schemeClr>
                    </a:solidFill>
                  </a:defRPr>
                </a:pPr>
                <a:r>
                  <a:rPr lang="en-US" sz="1800" dirty="0">
                    <a:solidFill>
                      <a:schemeClr val="tx1">
                        <a:lumMod val="95000"/>
                      </a:schemeClr>
                    </a:solidFill>
                  </a:rPr>
                  <a:t>Cumulative percent</a:t>
                </a:r>
              </a:p>
            </c:rich>
          </c:tx>
          <c:layout>
            <c:manualLayout>
              <c:xMode val="edge"/>
              <c:yMode val="edge"/>
              <c:x val="6.2489728051009514E-3"/>
              <c:y val="0.32459690172798078"/>
            </c:manualLayout>
          </c:layout>
        </c:title>
        <c:numFmt formatCode="General" sourceLinked="1"/>
        <c:tickLblPos val="nextTo"/>
        <c:txPr>
          <a:bodyPr/>
          <a:lstStyle/>
          <a:p>
            <a:pPr>
              <a:defRPr>
                <a:solidFill>
                  <a:schemeClr val="tx1">
                    <a:lumMod val="95000"/>
                  </a:schemeClr>
                </a:solidFill>
              </a:defRPr>
            </a:pPr>
            <a:endParaRPr lang="en-US"/>
          </a:p>
        </c:txPr>
        <c:crossAx val="89486848"/>
        <c:crosses val="autoZero"/>
        <c:crossBetween val="midCat"/>
      </c:valAx>
      <c:spPr>
        <a:noFill/>
      </c:spPr>
    </c:plotArea>
    <c:legend>
      <c:legendPos val="r"/>
      <c:layout>
        <c:manualLayout>
          <c:xMode val="edge"/>
          <c:yMode val="edge"/>
          <c:x val="5.3643237255893504E-2"/>
          <c:y val="0"/>
          <c:w val="0.91068760907504354"/>
          <c:h val="4.4861521647333931E-2"/>
        </c:manualLayout>
      </c:layout>
      <c:spPr>
        <a:noFill/>
      </c:spPr>
      <c:txPr>
        <a:bodyPr/>
        <a:lstStyle/>
        <a:p>
          <a:pPr>
            <a:defRPr sz="1800">
              <a:solidFill>
                <a:schemeClr val="tx1">
                  <a:lumMod val="95000"/>
                </a:schemeClr>
              </a:solidFill>
            </a:defRPr>
          </a:pPr>
          <a:endParaRPr lang="en-US"/>
        </a:p>
      </c:txPr>
    </c:legend>
    <c:plotVisOnly val="1"/>
    <c:dispBlanksAs val="gap"/>
  </c:chart>
  <c:spPr>
    <a:noFill/>
    <a:ln>
      <a:noFill/>
    </a:ln>
  </c:spPr>
  <c:txPr>
    <a:bodyPr/>
    <a:lstStyle/>
    <a:p>
      <a:pPr>
        <a:defRPr sz="1400">
          <a:latin typeface="Times New Roman" pitchFamily="18" charset="0"/>
          <a:cs typeface="Times New Roman" pitchFamily="18" charset="0"/>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1958816620600825E-2"/>
          <c:y val="0.11973728940760336"/>
          <c:w val="0.90923619364748909"/>
          <c:h val="0.76386731411278463"/>
        </c:manualLayout>
      </c:layout>
      <c:lineChart>
        <c:grouping val="standard"/>
        <c:ser>
          <c:idx val="1"/>
          <c:order val="0"/>
          <c:tx>
            <c:v>Whitetail</c:v>
          </c:tx>
          <c:spPr>
            <a:ln w="38100">
              <a:solidFill>
                <a:srgbClr val="77933C"/>
              </a:solidFill>
              <a:prstDash val="solid"/>
            </a:ln>
          </c:spPr>
          <c:marker>
            <c:symbol val="circle"/>
            <c:size val="7"/>
            <c:spPr>
              <a:solidFill>
                <a:srgbClr val="77933C"/>
              </a:solidFill>
              <a:ln>
                <a:solidFill>
                  <a:prstClr val="black"/>
                </a:solidFill>
              </a:ln>
            </c:spPr>
          </c:marker>
          <c:val>
            <c:numRef>
              <c:f>'2002-2009 Regional Trends'!$J$39:$P$39</c:f>
              <c:numCache>
                <c:formatCode>0.00</c:formatCode>
                <c:ptCount val="7"/>
                <c:pt idx="0">
                  <c:v>9.0223097112860895</c:v>
                </c:pt>
                <c:pt idx="1">
                  <c:v>1.6404199475065657</c:v>
                </c:pt>
                <c:pt idx="2">
                  <c:v>#N/A</c:v>
                </c:pt>
                <c:pt idx="3">
                  <c:v>2.4606300031052726</c:v>
                </c:pt>
                <c:pt idx="4">
                  <c:v>21.325460026912364</c:v>
                </c:pt>
                <c:pt idx="5">
                  <c:v>15.666010498687672</c:v>
                </c:pt>
                <c:pt idx="6">
                  <c:v>24.869938132733406</c:v>
                </c:pt>
              </c:numCache>
            </c:numRef>
          </c:val>
        </c:ser>
        <c:ser>
          <c:idx val="2"/>
          <c:order val="1"/>
          <c:tx>
            <c:v>Windfall</c:v>
          </c:tx>
          <c:spPr>
            <a:ln w="63500">
              <a:solidFill>
                <a:srgbClr val="DCD552"/>
              </a:solidFill>
              <a:prstDash val="sysDot"/>
            </a:ln>
          </c:spPr>
          <c:marker>
            <c:symbol val="circle"/>
            <c:size val="7"/>
            <c:spPr>
              <a:solidFill>
                <a:srgbClr val="DCD552"/>
              </a:solidFill>
              <a:ln>
                <a:solidFill>
                  <a:schemeClr val="bg1"/>
                </a:solidFill>
              </a:ln>
            </c:spPr>
          </c:marker>
          <c:val>
            <c:numRef>
              <c:f>'2002-2009 Regional Trends'!$J$40:$P$40</c:f>
              <c:numCache>
                <c:formatCode>0.00</c:formatCode>
                <c:ptCount val="7"/>
                <c:pt idx="0">
                  <c:v>31.142741772662948</c:v>
                </c:pt>
                <c:pt idx="1">
                  <c:v>16.609251968503937</c:v>
                </c:pt>
                <c:pt idx="2">
                  <c:v>14.763779527559056</c:v>
                </c:pt>
                <c:pt idx="3">
                  <c:v>41.183052579293886</c:v>
                </c:pt>
                <c:pt idx="4">
                  <c:v>36.825829320885461</c:v>
                </c:pt>
                <c:pt idx="5">
                  <c:v>56.509027933016995</c:v>
                </c:pt>
                <c:pt idx="6">
                  <c:v>45.913803063703085</c:v>
                </c:pt>
              </c:numCache>
            </c:numRef>
          </c:val>
        </c:ser>
        <c:ser>
          <c:idx val="0"/>
          <c:order val="2"/>
          <c:tx>
            <c:v>Schoolhouse</c:v>
          </c:tx>
          <c:spPr>
            <a:ln w="38100">
              <a:solidFill>
                <a:srgbClr val="DCD552"/>
              </a:solidFill>
              <a:prstDash val="solid"/>
            </a:ln>
          </c:spPr>
          <c:marker>
            <c:symbol val="circle"/>
            <c:size val="7"/>
            <c:spPr>
              <a:solidFill>
                <a:srgbClr val="DCD552"/>
              </a:solidFill>
              <a:ln>
                <a:solidFill>
                  <a:schemeClr val="bg1">
                    <a:lumMod val="65000"/>
                  </a:schemeClr>
                </a:solidFill>
              </a:ln>
            </c:spPr>
          </c:marker>
          <c:cat>
            <c:numRef>
              <c:f>'2002-2009 Regional Trends'!$J$6:$P$6</c:f>
              <c:numCache>
                <c:formatCode>General</c:formatCode>
                <c:ptCount val="7"/>
                <c:pt idx="0">
                  <c:v>2003</c:v>
                </c:pt>
                <c:pt idx="1">
                  <c:v>2004</c:v>
                </c:pt>
                <c:pt idx="2">
                  <c:v>2005</c:v>
                </c:pt>
                <c:pt idx="3">
                  <c:v>2006</c:v>
                </c:pt>
                <c:pt idx="4">
                  <c:v>2007</c:v>
                </c:pt>
                <c:pt idx="5">
                  <c:v>2008</c:v>
                </c:pt>
                <c:pt idx="6">
                  <c:v>2009</c:v>
                </c:pt>
              </c:numCache>
            </c:numRef>
          </c:cat>
          <c:val>
            <c:numRef>
              <c:f>'2002-2009 Regional Trends'!$J$38:$P$38</c:f>
              <c:numCache>
                <c:formatCode>0.00</c:formatCode>
                <c:ptCount val="7"/>
                <c:pt idx="0">
                  <c:v>8.3192725909261345</c:v>
                </c:pt>
                <c:pt idx="1">
                  <c:v>8.0380577427821489</c:v>
                </c:pt>
                <c:pt idx="2">
                  <c:v>3.2808398950131235</c:v>
                </c:pt>
                <c:pt idx="3">
                  <c:v>4.9212600062105514</c:v>
                </c:pt>
                <c:pt idx="4">
                  <c:v>11.511797109099495</c:v>
                </c:pt>
                <c:pt idx="5">
                  <c:v>15.173884514435741</c:v>
                </c:pt>
                <c:pt idx="6">
                  <c:v>15.71363746372362</c:v>
                </c:pt>
              </c:numCache>
            </c:numRef>
          </c:val>
        </c:ser>
        <c:ser>
          <c:idx val="3"/>
          <c:order val="3"/>
          <c:tx>
            <c:v>South Fork</c:v>
          </c:tx>
          <c:spPr>
            <a:ln w="38100" cmpd="sng">
              <a:solidFill>
                <a:srgbClr val="8570C2"/>
              </a:solidFill>
              <a:prstDash val="solid"/>
            </a:ln>
          </c:spPr>
          <c:marker>
            <c:symbol val="circle"/>
            <c:size val="7"/>
            <c:spPr>
              <a:solidFill>
                <a:srgbClr val="8570C2"/>
              </a:solidFill>
              <a:ln>
                <a:solidFill>
                  <a:schemeClr val="bg1"/>
                </a:solidFill>
              </a:ln>
            </c:spPr>
          </c:marker>
          <c:val>
            <c:numRef>
              <c:f>'2002-2009 Regional Trends'!$J$41:$P$41</c:f>
              <c:numCache>
                <c:formatCode>0.00</c:formatCode>
                <c:ptCount val="7"/>
                <c:pt idx="0">
                  <c:v>20.145919260092491</c:v>
                </c:pt>
                <c:pt idx="1">
                  <c:v>17.459149676997349</c:v>
                </c:pt>
                <c:pt idx="2">
                  <c:v>10.298191892680068</c:v>
                </c:pt>
                <c:pt idx="3">
                  <c:v>11.58218612806783</c:v>
                </c:pt>
                <c:pt idx="4">
                  <c:v>21.08698465927873</c:v>
                </c:pt>
                <c:pt idx="5">
                  <c:v>32.164955645136885</c:v>
                </c:pt>
                <c:pt idx="6">
                  <c:v>26.995734714441852</c:v>
                </c:pt>
              </c:numCache>
            </c:numRef>
          </c:val>
        </c:ser>
        <c:ser>
          <c:idx val="4"/>
          <c:order val="4"/>
          <c:tx>
            <c:v>West Fork</c:v>
          </c:tx>
          <c:spPr>
            <a:ln w="63500">
              <a:solidFill>
                <a:srgbClr val="77933C"/>
              </a:solidFill>
              <a:prstDash val="sysDot"/>
            </a:ln>
          </c:spPr>
          <c:marker>
            <c:symbol val="circle"/>
            <c:size val="7"/>
            <c:spPr>
              <a:solidFill>
                <a:srgbClr val="77933C"/>
              </a:solidFill>
              <a:ln>
                <a:solidFill>
                  <a:schemeClr val="bg1"/>
                </a:solidFill>
              </a:ln>
            </c:spPr>
          </c:marker>
          <c:val>
            <c:numRef>
              <c:f>'2002-2009 Regional Trends'!$J$42:$P$42</c:f>
              <c:numCache>
                <c:formatCode>0.00</c:formatCode>
                <c:ptCount val="7"/>
                <c:pt idx="0">
                  <c:v>17.588947214931366</c:v>
                </c:pt>
                <c:pt idx="1">
                  <c:v>14.363123964343167</c:v>
                </c:pt>
                <c:pt idx="2">
                  <c:v>9.1590113735783021</c:v>
                </c:pt>
                <c:pt idx="3">
                  <c:v>13.156791726396994</c:v>
                </c:pt>
                <c:pt idx="4">
                  <c:v>36.272327692084168</c:v>
                </c:pt>
                <c:pt idx="5">
                  <c:v>30.388360112469869</c:v>
                </c:pt>
                <c:pt idx="6">
                  <c:v>22.330542209570925</c:v>
                </c:pt>
              </c:numCache>
            </c:numRef>
          </c:val>
        </c:ser>
        <c:marker val="1"/>
        <c:axId val="89580288"/>
        <c:axId val="89582592"/>
      </c:lineChart>
      <c:catAx>
        <c:axId val="89580288"/>
        <c:scaling>
          <c:orientation val="minMax"/>
        </c:scaling>
        <c:axPos val="b"/>
        <c:title>
          <c:tx>
            <c:rich>
              <a:bodyPr/>
              <a:lstStyle/>
              <a:p>
                <a:pPr>
                  <a:defRPr>
                    <a:solidFill>
                      <a:schemeClr val="tx1">
                        <a:lumMod val="95000"/>
                      </a:schemeClr>
                    </a:solidFill>
                  </a:defRPr>
                </a:pPr>
                <a:r>
                  <a:rPr lang="en-US">
                    <a:solidFill>
                      <a:schemeClr val="tx1">
                        <a:lumMod val="95000"/>
                      </a:schemeClr>
                    </a:solidFill>
                  </a:rPr>
                  <a:t>Year</a:t>
                </a:r>
              </a:p>
            </c:rich>
          </c:tx>
          <c:layout/>
        </c:title>
        <c:numFmt formatCode="General" sourceLinked="1"/>
        <c:tickLblPos val="nextTo"/>
        <c:txPr>
          <a:bodyPr/>
          <a:lstStyle/>
          <a:p>
            <a:pPr>
              <a:defRPr b="1" baseline="0">
                <a:solidFill>
                  <a:schemeClr val="tx1">
                    <a:lumMod val="95000"/>
                  </a:schemeClr>
                </a:solidFill>
              </a:defRPr>
            </a:pPr>
            <a:endParaRPr lang="en-US"/>
          </a:p>
        </c:txPr>
        <c:crossAx val="89582592"/>
        <c:crosses val="autoZero"/>
        <c:auto val="1"/>
        <c:lblAlgn val="ctr"/>
        <c:lblOffset val="100"/>
      </c:catAx>
      <c:valAx>
        <c:axId val="89582592"/>
        <c:scaling>
          <c:orientation val="minMax"/>
        </c:scaling>
        <c:axPos val="l"/>
        <c:majorGridlines/>
        <c:title>
          <c:tx>
            <c:rich>
              <a:bodyPr rot="-5400000" vert="horz"/>
              <a:lstStyle/>
              <a:p>
                <a:pPr>
                  <a:defRPr>
                    <a:solidFill>
                      <a:schemeClr val="tx1">
                        <a:lumMod val="95000"/>
                      </a:schemeClr>
                    </a:solidFill>
                  </a:defRPr>
                </a:pPr>
                <a:r>
                  <a:rPr lang="en-US" dirty="0">
                    <a:solidFill>
                      <a:schemeClr val="tx1">
                        <a:lumMod val="95000"/>
                      </a:schemeClr>
                    </a:solidFill>
                  </a:rPr>
                  <a:t>Density (fish / 100 m)</a:t>
                </a:r>
              </a:p>
            </c:rich>
          </c:tx>
          <c:layout>
            <c:manualLayout>
              <c:xMode val="edge"/>
              <c:yMode val="edge"/>
              <c:x val="5.7088132032530516E-3"/>
              <c:y val="0.3444646376060273"/>
            </c:manualLayout>
          </c:layout>
        </c:title>
        <c:numFmt formatCode="0" sourceLinked="0"/>
        <c:tickLblPos val="nextTo"/>
        <c:txPr>
          <a:bodyPr/>
          <a:lstStyle/>
          <a:p>
            <a:pPr>
              <a:defRPr b="1" baseline="0">
                <a:solidFill>
                  <a:schemeClr val="tx1">
                    <a:lumMod val="95000"/>
                  </a:schemeClr>
                </a:solidFill>
              </a:defRPr>
            </a:pPr>
            <a:endParaRPr lang="en-US"/>
          </a:p>
        </c:txPr>
        <c:crossAx val="89580288"/>
        <c:crosses val="autoZero"/>
        <c:crossBetween val="between"/>
      </c:valAx>
    </c:plotArea>
    <c:legend>
      <c:legendPos val="r"/>
      <c:layout>
        <c:manualLayout>
          <c:xMode val="edge"/>
          <c:yMode val="edge"/>
          <c:x val="3.8015373864430491E-2"/>
          <c:y val="1.9322453317755804E-2"/>
          <c:w val="0.94940600978336576"/>
          <c:h val="8.7578527181784008E-2"/>
        </c:manualLayout>
      </c:layout>
      <c:spPr>
        <a:noFill/>
      </c:spPr>
      <c:txPr>
        <a:bodyPr/>
        <a:lstStyle/>
        <a:p>
          <a:pPr>
            <a:defRPr baseline="0">
              <a:solidFill>
                <a:schemeClr val="tx1">
                  <a:lumMod val="95000"/>
                </a:schemeClr>
              </a:solidFill>
            </a:defRPr>
          </a:pPr>
          <a:endParaRPr lang="en-US"/>
        </a:p>
      </c:txPr>
    </c:legend>
    <c:plotVisOnly val="1"/>
    <c:dispBlanksAs val="span"/>
  </c:chart>
  <c:spPr>
    <a:noFill/>
    <a:ln>
      <a:noFill/>
    </a:ln>
  </c:spPr>
  <c:txPr>
    <a:bodyPr/>
    <a:lstStyle/>
    <a:p>
      <a:pPr>
        <a:defRPr sz="1400">
          <a:latin typeface="Times New Roman" pitchFamily="18" charset="0"/>
          <a:cs typeface="Times New Roman" pitchFamily="18" charset="0"/>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8B9B50-F686-461D-B02F-FC2895A664FD}" type="datetimeFigureOut">
              <a:rPr lang="en-US" smtClean="0"/>
              <a:pPr/>
              <a:t>1/13/2012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C165D9-779A-4A78-A444-CCEB611112E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4FB329-91E9-4BF5-BF34-B5CF3C9F8DD5}" type="datetimeFigureOut">
              <a:rPr lang="en-US" smtClean="0"/>
              <a:pPr/>
              <a:t>1/13/2012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6A2731-A9D3-462E-AF85-A0A970AA9E3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A2731-A9D3-462E-AF85-A0A970AA9E3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implementation approach results in multiple replicates for</a:t>
            </a:r>
            <a:r>
              <a:rPr lang="en-US" baseline="0" dirty="0" smtClean="0"/>
              <a:t> treatments and controls at various spatial/temporal scales for monitoring the effectiveness of habitat and biological responses. The approach is similar to the hierarchical, staircase design used for some of the intensively monitored watersheds described in the ISEMP Program sponsored by NOAA Fisheries.</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A2731-A9D3-462E-AF85-A0A970AA9E3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Overview </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Overview </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Overview </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Overview </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Overview </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Overview </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A2731-A9D3-462E-AF85-A0A970AA9E3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Overview </a:t>
            </a:r>
          </a:p>
          <a:p>
            <a:r>
              <a:rPr lang="en-US" dirty="0" smtClean="0"/>
              <a:t>Goal – To protect and restore remaining stocks of native resident westslope</a:t>
            </a:r>
            <a:r>
              <a:rPr lang="en-US" baseline="0" dirty="0" smtClean="0"/>
              <a:t> cutthroat trout to ensure their continued existence in the basin and provide harvestable surpluses of naturally reproducing adfluvial adult fish in Coeur d’Alene Lake with stable or increasing population trends for resident life history types.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Project Location encompasses several low elevation</a:t>
            </a:r>
            <a:r>
              <a:rPr lang="en-US" baseline="0" dirty="0" smtClean="0"/>
              <a:t> tributaries that feed the southern end of Coeur d’Alene Lake as well as the lake habitats </a:t>
            </a:r>
            <a:endParaRPr lang="en-US" dirty="0" smtClean="0"/>
          </a:p>
          <a:p>
            <a:endParaRPr lang="en-US" dirty="0" smtClean="0"/>
          </a:p>
          <a:p>
            <a:r>
              <a:rPr lang="en-US" dirty="0" smtClean="0"/>
              <a:t>Project objectives are related to 1) improving</a:t>
            </a:r>
            <a:r>
              <a:rPr lang="en-US" baseline="0" dirty="0" smtClean="0"/>
              <a:t> stream habitats, 2) tracking trends in salmonid demographics and population structures, 3) evaluating the effectiveness of habitat restoration, 4) address impacts from non-native fishes, and 5) coordinating with stakeholders and other managers. The specific objectives for this project are found in the project proposal as well as in the Resident Fish Monitoring Strategies document which is intended to be appended to the NPCC MERR Plan.</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Much of the recent restoration actions have been implemented</a:t>
            </a:r>
            <a:r>
              <a:rPr lang="en-US" baseline="0" dirty="0" smtClean="0"/>
              <a:t> in the upper mainstem of Benewah Creek in an effort to improve degraded rearing habitats and reconnect 6 of the 9 principle spawning tributaries in the watershed.</a:t>
            </a:r>
          </a:p>
          <a:p>
            <a:endParaRPr lang="en-US" baseline="0" dirty="0" smtClean="0"/>
          </a:p>
          <a:p>
            <a:r>
              <a:rPr lang="en-US" baseline="0" dirty="0" smtClean="0"/>
              <a:t>Project work was conducted in two phases working from downstream to upstream to facilitate an adaptive approach to large scale restoration and effectiveness monitoring.  The first phase took the approach of filling the channel to create raised riffles through the profile of the stream to reconnect the channel and floodplain. </a:t>
            </a:r>
          </a:p>
          <a:p>
            <a:endParaRPr lang="en-US" baseline="0" dirty="0" smtClean="0"/>
          </a:p>
          <a:p>
            <a:r>
              <a:rPr lang="en-US" baseline="0" dirty="0" smtClean="0"/>
              <a:t>A different approach to the phase II work was informed, in part, by monitoring that described a more favorable temperature dynamic in the reach compared to downstream reaches as well as our observation of increasing beaver activity even as restoration was proceeding downstream.  Furthermore, during development of the design we found evidence that suggested the channel was not as deeply incised as previously thought, although the historic channel likely had a much lower width/depth ratio and the channel capacity increased greatly following removal of native vegetation communities in the valley.  Also, the historic channel was likely slow to adjust its boundaries through lateral erosion.</a:t>
            </a:r>
          </a:p>
          <a:p>
            <a:endParaRPr lang="en-US" baseline="0" dirty="0" smtClean="0"/>
          </a:p>
          <a:p>
            <a:r>
              <a:rPr lang="en-US" baseline="0" dirty="0" smtClean="0"/>
              <a:t>Collectively this information led us to reconsider the channel forming processes which allowed flood flows to engaged the valley bottom on a frequent basis.  Our new understanding suggested that accumulations of in-channel wood from the mature floodplain forest as well as strong, persistent beaver dams created channel obstructions that resulted in local accumulations of gravel and facilitated frequent flooding. </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context of implementing restoration actions we used the available information to answer the question, “What are the highest priorities</a:t>
            </a:r>
            <a:r>
              <a:rPr lang="en-US" baseline="0" dirty="0" smtClean="0"/>
              <a:t> for restoration at the watershed scale and at finer spatial scales”? “Where are restoration actions most likely to elicit biological responses”?</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began this prioritization exercise by defining restoration  objectives for watershed process-functions, including: sediment, flood hydrology, riparian function, channel function, water quality, and biological productivity.  By way of example, for channel function we defined three objectives. </a:t>
            </a:r>
            <a:r>
              <a:rPr lang="en-US" baseline="0" dirty="0" smtClean="0"/>
              <a:t> Then for each objective, we developed criteria to describe nominal rankings for impairment to these processes. </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criteria</a:t>
            </a:r>
            <a:r>
              <a:rPr lang="en-US" baseline="0" dirty="0" smtClean="0"/>
              <a:t> were used to identify process-function impairment in 3 </a:t>
            </a:r>
            <a:r>
              <a:rPr lang="en-US" baseline="0" dirty="0" err="1" smtClean="0"/>
              <a:t>subbasins</a:t>
            </a:r>
            <a:r>
              <a:rPr lang="en-US" baseline="0" dirty="0" smtClean="0"/>
              <a:t> in Lake Creek and 9 </a:t>
            </a:r>
            <a:r>
              <a:rPr lang="en-US" baseline="0" dirty="0" err="1" smtClean="0"/>
              <a:t>subbasins</a:t>
            </a:r>
            <a:r>
              <a:rPr lang="en-US" baseline="0" dirty="0" smtClean="0"/>
              <a:t> in Benewah Creek.  Where these ratings were moderate or high, restoration actions were identified to address the objectives.  The combined ratings were assigned a score to describe the relative restoration priorities within the respective watersheds.</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score sheet</a:t>
            </a:r>
            <a:r>
              <a:rPr lang="en-US" baseline="0" dirty="0" smtClean="0"/>
              <a:t> was developed as a decision support tool to facilitate the prioritization of projects at the </a:t>
            </a:r>
            <a:r>
              <a:rPr lang="en-US" baseline="0" dirty="0" err="1" smtClean="0"/>
              <a:t>subbasin</a:t>
            </a:r>
            <a:r>
              <a:rPr lang="en-US" baseline="0" dirty="0" smtClean="0"/>
              <a:t> scale.  Weighted criteria were included that addressed anticipated benefits, the degree to which actions address causal processes, project uncertainty, and how the project accommodates local socioeconomic goals.  The process is designed to be transparent and easily understood.</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Projected impact of implementation</a:t>
            </a:r>
          </a:p>
          <a:p>
            <a:pPr lvl="1"/>
            <a:r>
              <a:rPr lang="en-US" sz="2000" dirty="0" smtClean="0"/>
              <a:t>46 miles of affected stream/riparian habitats (30 miles in Benewah, 16 miles in Lake)</a:t>
            </a:r>
            <a:endParaRPr lang="en-US" dirty="0" smtClean="0"/>
          </a:p>
          <a:p>
            <a:endParaRPr lang="en-US" dirty="0" smtClean="0"/>
          </a:p>
          <a:p>
            <a:r>
              <a:rPr lang="en-US" dirty="0" smtClean="0"/>
              <a:t>SOW</a:t>
            </a:r>
          </a:p>
          <a:p>
            <a:pPr>
              <a:buFont typeface="Arial" pitchFamily="34" charset="0"/>
              <a:buChar char="•"/>
            </a:pPr>
            <a:r>
              <a:rPr lang="en-US" dirty="0" smtClean="0"/>
              <a:t>26 Passage projects,</a:t>
            </a:r>
            <a:r>
              <a:rPr lang="en-US" baseline="0" dirty="0" smtClean="0"/>
              <a:t> 2013-17 (28 km of stream habitats)</a:t>
            </a:r>
          </a:p>
          <a:p>
            <a:pPr>
              <a:buFont typeface="Arial" pitchFamily="34" charset="0"/>
              <a:buChar char="•"/>
            </a:pPr>
            <a:r>
              <a:rPr lang="en-US" dirty="0" smtClean="0"/>
              <a:t>39 Road improvement projects to</a:t>
            </a:r>
            <a:r>
              <a:rPr lang="en-US" baseline="0" dirty="0" smtClean="0"/>
              <a:t> address hydrology and sediment, 2013-2023 (19 km of roads)</a:t>
            </a:r>
          </a:p>
          <a:p>
            <a:pPr>
              <a:buFont typeface="Arial" pitchFamily="34" charset="0"/>
              <a:buChar char="•"/>
            </a:pPr>
            <a:r>
              <a:rPr lang="en-US" baseline="0" dirty="0" smtClean="0"/>
              <a:t>41 Riparian and Channel projects, 2013-2020 (14 km of stream/riparian habitats, respectively)</a:t>
            </a:r>
            <a:endParaRPr lang="en-US" dirty="0"/>
          </a:p>
        </p:txBody>
      </p:sp>
      <p:sp>
        <p:nvSpPr>
          <p:cNvPr id="4" name="Slide Number Placeholder 3"/>
          <p:cNvSpPr>
            <a:spLocks noGrp="1"/>
          </p:cNvSpPr>
          <p:nvPr>
            <p:ph type="sldNum" sz="quarter" idx="10"/>
          </p:nvPr>
        </p:nvSpPr>
        <p:spPr/>
        <p:txBody>
          <a:bodyPr/>
          <a:lstStyle/>
          <a:p>
            <a:fld id="{DC6A2731-A9D3-462E-AF85-A0A970AA9E3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A2731-A9D3-462E-AF85-A0A970AA9E3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51ED436E-1ED2-4F4D-B2E5-2AD2C9D251C6}" type="datetimeFigureOut">
              <a:rPr lang="en-US" smtClean="0"/>
              <a:pPr/>
              <a:t>1/13/2012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E99F964F-2033-4CAA-907A-A5EF2870EFC4}"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1ED436E-1ED2-4F4D-B2E5-2AD2C9D251C6}" type="datetimeFigureOut">
              <a:rPr lang="en-US" smtClean="0"/>
              <a:pPr/>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F964F-2033-4CAA-907A-A5EF2870EFC4}"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1ED436E-1ED2-4F4D-B2E5-2AD2C9D251C6}" type="datetimeFigureOut">
              <a:rPr lang="en-US" smtClean="0"/>
              <a:pPr/>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F964F-2033-4CAA-907A-A5EF2870EFC4}"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1ED436E-1ED2-4F4D-B2E5-2AD2C9D251C6}" type="datetimeFigureOut">
              <a:rPr lang="en-US" smtClean="0"/>
              <a:pPr/>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F964F-2033-4CAA-907A-A5EF2870EFC4}"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1ED436E-1ED2-4F4D-B2E5-2AD2C9D251C6}" type="datetimeFigureOut">
              <a:rPr lang="en-US" smtClean="0"/>
              <a:pPr/>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E99F964F-2033-4CAA-907A-A5EF2870EFC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1ED436E-1ED2-4F4D-B2E5-2AD2C9D251C6}" type="datetimeFigureOut">
              <a:rPr lang="en-US" smtClean="0"/>
              <a:pPr/>
              <a:t>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F964F-2033-4CAA-907A-A5EF2870EFC4}"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1ED436E-1ED2-4F4D-B2E5-2AD2C9D251C6}" type="datetimeFigureOut">
              <a:rPr lang="en-US" smtClean="0"/>
              <a:pPr/>
              <a:t>1/13/2012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9F964F-2033-4CAA-907A-A5EF2870EFC4}"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1ED436E-1ED2-4F4D-B2E5-2AD2C9D251C6}" type="datetimeFigureOut">
              <a:rPr lang="en-US" smtClean="0"/>
              <a:pPr/>
              <a:t>1/13/2012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9F964F-2033-4CAA-907A-A5EF2870EFC4}"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ED436E-1ED2-4F4D-B2E5-2AD2C9D251C6}" type="datetimeFigureOut">
              <a:rPr lang="en-US" smtClean="0"/>
              <a:pPr/>
              <a:t>1/13/2012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9F964F-2033-4CAA-907A-A5EF2870EFC4}"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1ED436E-1ED2-4F4D-B2E5-2AD2C9D251C6}" type="datetimeFigureOut">
              <a:rPr lang="en-US" smtClean="0"/>
              <a:pPr/>
              <a:t>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F964F-2033-4CAA-907A-A5EF2870EFC4}"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1ED436E-1ED2-4F4D-B2E5-2AD2C9D251C6}" type="datetimeFigureOut">
              <a:rPr lang="en-US" smtClean="0"/>
              <a:pPr/>
              <a:t>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F964F-2033-4CAA-907A-A5EF2870EFC4}"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1ED436E-1ED2-4F4D-B2E5-2AD2C9D251C6}" type="datetimeFigureOut">
              <a:rPr lang="en-US" smtClean="0"/>
              <a:pPr/>
              <a:t>1/13/2012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99F964F-2033-4CAA-907A-A5EF2870EFC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chart" Target="../charts/chart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gis-ims2/photosearch/results.asp?id=180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Microsoft_Office_Word_Document1.docx"/></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package" Target="../embeddings/Microsoft_Office_Word_Document2.docx"/></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package" Target="../embeddings/Microsoft_Office_Word_Document3.docx"/></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images\alis#42.tif"/>
          <p:cNvPicPr>
            <a:picLocks noChangeAspect="1" noChangeArrowheads="1"/>
          </p:cNvPicPr>
          <p:nvPr/>
        </p:nvPicPr>
        <p:blipFill>
          <a:blip r:embed="rId3" cstate="print"/>
          <a:srcRect/>
          <a:stretch>
            <a:fillRect/>
          </a:stretch>
        </p:blipFill>
        <p:spPr bwMode="auto">
          <a:xfrm>
            <a:off x="0" y="1"/>
            <a:ext cx="9296400" cy="6858000"/>
          </a:xfrm>
          <a:prstGeom prst="rect">
            <a:avLst/>
          </a:prstGeom>
          <a:noFill/>
        </p:spPr>
      </p:pic>
      <p:pic>
        <p:nvPicPr>
          <p:cNvPr id="5" name="Picture 4" descr="CDATribalSealColor_trans_bg.gif"/>
          <p:cNvPicPr>
            <a:picLocks noChangeAspect="1"/>
          </p:cNvPicPr>
          <p:nvPr/>
        </p:nvPicPr>
        <p:blipFill>
          <a:blip r:embed="rId4" cstate="print"/>
          <a:stretch>
            <a:fillRect/>
          </a:stretch>
        </p:blipFill>
        <p:spPr>
          <a:xfrm>
            <a:off x="3755066" y="2656980"/>
            <a:ext cx="1610220" cy="1610220"/>
          </a:xfrm>
          <a:prstGeom prst="rect">
            <a:avLst/>
          </a:prstGeom>
        </p:spPr>
      </p:pic>
      <p:sp>
        <p:nvSpPr>
          <p:cNvPr id="2" name="Title 1"/>
          <p:cNvSpPr>
            <a:spLocks noGrp="1"/>
          </p:cNvSpPr>
          <p:nvPr>
            <p:ph type="ctrTitle"/>
          </p:nvPr>
        </p:nvSpPr>
        <p:spPr>
          <a:xfrm>
            <a:off x="0" y="0"/>
            <a:ext cx="9144000" cy="2590800"/>
          </a:xfrm>
        </p:spPr>
        <p:txBody>
          <a:bodyPr>
            <a:normAutofit/>
          </a:bodyPr>
          <a:lstStyle/>
          <a:p>
            <a:pPr>
              <a:spcAft>
                <a:spcPts val="1200"/>
              </a:spcAft>
            </a:pPr>
            <a:r>
              <a:rPr lang="en-US" sz="4000" dirty="0" smtClean="0">
                <a:solidFill>
                  <a:schemeClr val="accent1"/>
                </a:solidFill>
              </a:rPr>
              <a:t>Proposal 1990-044-00</a:t>
            </a:r>
            <a:br>
              <a:rPr lang="en-US" sz="4000" dirty="0" smtClean="0">
                <a:solidFill>
                  <a:schemeClr val="accent1"/>
                </a:solidFill>
              </a:rPr>
            </a:br>
            <a:r>
              <a:rPr lang="en-US" sz="4000" dirty="0" smtClean="0">
                <a:solidFill>
                  <a:schemeClr val="accent1"/>
                </a:solidFill>
              </a:rPr>
              <a:t>Coeur d’Alene </a:t>
            </a:r>
            <a:r>
              <a:rPr lang="en-US" sz="4000" dirty="0" err="1" smtClean="0">
                <a:solidFill>
                  <a:schemeClr val="accent1"/>
                </a:solidFill>
              </a:rPr>
              <a:t>Subbasin</a:t>
            </a:r>
            <a:r>
              <a:rPr lang="en-US" sz="4000" dirty="0" smtClean="0">
                <a:solidFill>
                  <a:schemeClr val="accent1"/>
                </a:solidFill>
              </a:rPr>
              <a:t> Fisheries Restoration and Enhancement</a:t>
            </a:r>
            <a:endParaRPr lang="en-US" sz="4000" dirty="0">
              <a:solidFill>
                <a:schemeClr val="accent1"/>
              </a:solidFill>
            </a:endParaRPr>
          </a:p>
        </p:txBody>
      </p:sp>
      <p:sp>
        <p:nvSpPr>
          <p:cNvPr id="3" name="Subtitle 2"/>
          <p:cNvSpPr>
            <a:spLocks noGrp="1"/>
          </p:cNvSpPr>
          <p:nvPr>
            <p:ph type="subTitle" idx="1"/>
          </p:nvPr>
        </p:nvSpPr>
        <p:spPr>
          <a:xfrm>
            <a:off x="0" y="3048000"/>
            <a:ext cx="9144000" cy="3962400"/>
          </a:xfrm>
        </p:spPr>
        <p:txBody>
          <a:bodyPr>
            <a:normAutofit lnSpcReduction="10000"/>
          </a:bodyPr>
          <a:lstStyle/>
          <a:p>
            <a:pPr algn="l"/>
            <a:endParaRPr lang="en-US" sz="3200" b="1" dirty="0" smtClean="0"/>
          </a:p>
          <a:p>
            <a:pPr lvl="1" algn="l">
              <a:spcAft>
                <a:spcPts val="1200"/>
              </a:spcAft>
              <a:buFont typeface="Arial" pitchFamily="34" charset="0"/>
              <a:buChar char="•"/>
            </a:pPr>
            <a:r>
              <a:rPr lang="en-US" b="1" dirty="0" smtClean="0">
                <a:effectLst>
                  <a:outerShdw blurRad="38100" dist="38100" dir="2700000" algn="tl">
                    <a:srgbClr val="000000">
                      <a:alpha val="43137"/>
                    </a:srgbClr>
                  </a:outerShdw>
                </a:effectLst>
              </a:rPr>
              <a:t>Project overview</a:t>
            </a:r>
          </a:p>
          <a:p>
            <a:pPr lvl="1" algn="l">
              <a:spcAft>
                <a:spcPts val="1200"/>
              </a:spcAft>
              <a:buFont typeface="Arial" pitchFamily="34" charset="0"/>
              <a:buChar char="•"/>
            </a:pPr>
            <a:r>
              <a:rPr lang="en-US" b="1" dirty="0" smtClean="0">
                <a:effectLst>
                  <a:outerShdw blurRad="38100" dist="38100" dir="2700000" algn="tl">
                    <a:srgbClr val="000000">
                      <a:alpha val="43137"/>
                    </a:srgbClr>
                  </a:outerShdw>
                </a:effectLst>
              </a:rPr>
              <a:t>Recent project history</a:t>
            </a:r>
          </a:p>
          <a:p>
            <a:pPr lvl="1" algn="l">
              <a:spcAft>
                <a:spcPts val="1200"/>
              </a:spcAft>
              <a:buFont typeface="Arial" pitchFamily="34" charset="0"/>
              <a:buChar char="•"/>
            </a:pPr>
            <a:r>
              <a:rPr lang="en-US" b="1" dirty="0" smtClean="0">
                <a:effectLst>
                  <a:outerShdw blurRad="38100" dist="38100" dir="2700000" algn="tl">
                    <a:srgbClr val="000000">
                      <a:alpha val="43137"/>
                    </a:srgbClr>
                  </a:outerShdw>
                </a:effectLst>
              </a:rPr>
              <a:t>Prioritizing restoration actions</a:t>
            </a:r>
          </a:p>
          <a:p>
            <a:pPr lvl="1" algn="l">
              <a:spcAft>
                <a:spcPts val="1200"/>
              </a:spcAft>
              <a:buFont typeface="Arial" pitchFamily="34" charset="0"/>
              <a:buChar char="•"/>
            </a:pPr>
            <a:r>
              <a:rPr lang="en-US" b="1" dirty="0" smtClean="0">
                <a:effectLst>
                  <a:outerShdw blurRad="38100" dist="38100" dir="2700000" algn="tl">
                    <a:srgbClr val="000000">
                      <a:alpha val="43137"/>
                    </a:srgbClr>
                  </a:outerShdw>
                </a:effectLst>
              </a:rPr>
              <a:t>Implementation /effectiveness monitoring strategy</a:t>
            </a:r>
          </a:p>
          <a:p>
            <a:pPr lvl="1" algn="l">
              <a:spcAft>
                <a:spcPts val="1200"/>
              </a:spcAft>
              <a:buFont typeface="Arial" pitchFamily="34" charset="0"/>
              <a:buChar char="•"/>
            </a:pPr>
            <a:r>
              <a:rPr lang="en-US" b="1" dirty="0" smtClean="0">
                <a:effectLst>
                  <a:outerShdw blurRad="38100" dist="38100" dir="2700000" algn="tl">
                    <a:srgbClr val="000000">
                      <a:alpha val="43137"/>
                    </a:srgbClr>
                  </a:outerShdw>
                </a:effectLst>
              </a:rPr>
              <a:t>Non-native species management approaches</a:t>
            </a:r>
          </a:p>
          <a:p>
            <a:pPr lvl="1" algn="l">
              <a:spcAft>
                <a:spcPts val="1200"/>
              </a:spcAft>
              <a:buFont typeface="Arial" pitchFamily="34" charset="0"/>
              <a:buChar char="•"/>
            </a:pPr>
            <a:r>
              <a:rPr lang="en-US" b="1" dirty="0" smtClean="0">
                <a:effectLst>
                  <a:outerShdw blurRad="38100" dist="38100" dir="2700000" algn="tl">
                    <a:srgbClr val="000000">
                      <a:alpha val="43137"/>
                    </a:srgbClr>
                  </a:outerShdw>
                </a:effectLst>
              </a:rPr>
              <a:t>Status and trend monitoring</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Benewah2.jpg"/>
          <p:cNvPicPr>
            <a:picLocks noChangeAspect="1"/>
          </p:cNvPicPr>
          <p:nvPr/>
        </p:nvPicPr>
        <p:blipFill>
          <a:blip r:embed="rId3" cstate="print"/>
          <a:stretch>
            <a:fillRect/>
          </a:stretch>
        </p:blipFill>
        <p:spPr>
          <a:xfrm>
            <a:off x="336176" y="152400"/>
            <a:ext cx="8426824" cy="6511636"/>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Map3c.jpg"/>
          <p:cNvPicPr>
            <a:picLocks noGrp="1" noChangeAspect="1"/>
          </p:cNvPicPr>
          <p:nvPr>
            <p:ph idx="1"/>
          </p:nvPr>
        </p:nvPicPr>
        <p:blipFill>
          <a:blip r:embed="rId3" cstate="print"/>
          <a:stretch>
            <a:fillRect/>
          </a:stretch>
        </p:blipFill>
        <p:spPr>
          <a:xfrm>
            <a:off x="381000" y="211282"/>
            <a:ext cx="8305800" cy="6418119"/>
          </a:xfr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normAutofit fontScale="90000"/>
          </a:bodyPr>
          <a:lstStyle/>
          <a:p>
            <a:r>
              <a:rPr lang="en-US" sz="2800" dirty="0" smtClean="0"/>
              <a:t>Effectiveness monitoring – Fixed PIT-tag interrogation stations in upper Benewah</a:t>
            </a:r>
            <a:endParaRPr lang="en-US" sz="2800" dirty="0"/>
          </a:p>
        </p:txBody>
      </p:sp>
      <p:sp>
        <p:nvSpPr>
          <p:cNvPr id="26" name="Content Placeholder 2"/>
          <p:cNvSpPr>
            <a:spLocks noGrp="1"/>
          </p:cNvSpPr>
          <p:nvPr>
            <p:ph idx="1"/>
          </p:nvPr>
        </p:nvSpPr>
        <p:spPr>
          <a:xfrm>
            <a:off x="4800600" y="1828800"/>
            <a:ext cx="4191000" cy="4114800"/>
          </a:xfrm>
        </p:spPr>
        <p:txBody>
          <a:bodyPr>
            <a:normAutofit/>
          </a:bodyPr>
          <a:lstStyle/>
          <a:p>
            <a:pPr>
              <a:buClr>
                <a:srgbClr val="EAD696"/>
              </a:buClr>
            </a:pPr>
            <a:r>
              <a:rPr lang="en-US" sz="2400" dirty="0" smtClean="0">
                <a:solidFill>
                  <a:srgbClr val="EAD696"/>
                </a:solidFill>
              </a:rPr>
              <a:t>Track survival rates of adfluvial juveniles as sub-watersheds are incrementally restored</a:t>
            </a:r>
          </a:p>
          <a:p>
            <a:pPr>
              <a:buClr>
                <a:srgbClr val="EAD696"/>
              </a:buClr>
              <a:buNone/>
            </a:pPr>
            <a:endParaRPr lang="en-US" sz="2400" dirty="0" smtClean="0">
              <a:solidFill>
                <a:srgbClr val="EAD696"/>
              </a:solidFill>
            </a:endParaRPr>
          </a:p>
          <a:p>
            <a:pPr>
              <a:buClr>
                <a:srgbClr val="EAD696"/>
              </a:buClr>
            </a:pPr>
            <a:r>
              <a:rPr lang="en-US" sz="2400" dirty="0" smtClean="0">
                <a:solidFill>
                  <a:srgbClr val="EAD696"/>
                </a:solidFill>
              </a:rPr>
              <a:t>Evaluate overwintering behavior and use of restored </a:t>
            </a:r>
            <a:r>
              <a:rPr lang="en-US" sz="2400" dirty="0" err="1" smtClean="0">
                <a:solidFill>
                  <a:srgbClr val="EAD696"/>
                </a:solidFill>
              </a:rPr>
              <a:t>mainstem</a:t>
            </a:r>
            <a:r>
              <a:rPr lang="en-US" sz="2400" dirty="0" smtClean="0">
                <a:solidFill>
                  <a:srgbClr val="EAD696"/>
                </a:solidFill>
              </a:rPr>
              <a:t> reaches</a:t>
            </a:r>
          </a:p>
          <a:p>
            <a:pPr>
              <a:buClr>
                <a:srgbClr val="EAD696"/>
              </a:buClr>
              <a:buNone/>
            </a:pPr>
            <a:endParaRPr lang="en-US" sz="2400" dirty="0" smtClean="0">
              <a:solidFill>
                <a:srgbClr val="EAD696"/>
              </a:solidFill>
            </a:endParaRPr>
          </a:p>
          <a:p>
            <a:pPr>
              <a:buNone/>
            </a:pPr>
            <a:endParaRPr lang="en-US" dirty="0"/>
          </a:p>
        </p:txBody>
      </p:sp>
      <p:grpSp>
        <p:nvGrpSpPr>
          <p:cNvPr id="3" name="Group 19"/>
          <p:cNvGrpSpPr/>
          <p:nvPr/>
        </p:nvGrpSpPr>
        <p:grpSpPr>
          <a:xfrm>
            <a:off x="304800" y="914400"/>
            <a:ext cx="4438162" cy="5867400"/>
            <a:chOff x="304800" y="914400"/>
            <a:chExt cx="4438162" cy="5867400"/>
          </a:xfrm>
        </p:grpSpPr>
        <p:pic>
          <p:nvPicPr>
            <p:cNvPr id="17" name="Picture 16" descr="Benewah MS Upper Fork restoration.jpg"/>
            <p:cNvPicPr>
              <a:picLocks noChangeAspect="1"/>
            </p:cNvPicPr>
            <p:nvPr/>
          </p:nvPicPr>
          <p:blipFill>
            <a:blip r:embed="rId3" cstate="print"/>
            <a:srcRect l="8301" t="5556" r="6863" b="7778"/>
            <a:stretch>
              <a:fillRect/>
            </a:stretch>
          </p:blipFill>
          <p:spPr>
            <a:xfrm>
              <a:off x="304800" y="914400"/>
              <a:ext cx="4438162" cy="5867400"/>
            </a:xfrm>
            <a:prstGeom prst="rect">
              <a:avLst/>
            </a:prstGeom>
            <a:ln>
              <a:solidFill>
                <a:schemeClr val="accent1"/>
              </a:solidFill>
            </a:ln>
          </p:spPr>
        </p:pic>
        <p:sp>
          <p:nvSpPr>
            <p:cNvPr id="8" name="Oval 7"/>
            <p:cNvSpPr>
              <a:spLocks noChangeAspect="1"/>
            </p:cNvSpPr>
            <p:nvPr/>
          </p:nvSpPr>
          <p:spPr>
            <a:xfrm>
              <a:off x="1447800" y="504444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1676400" y="47244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2072640" y="42672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2362200" y="39624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0"/>
            <p:cNvGrpSpPr/>
            <p:nvPr/>
          </p:nvGrpSpPr>
          <p:grpSpPr>
            <a:xfrm>
              <a:off x="533400" y="1825823"/>
              <a:ext cx="1704608" cy="292388"/>
              <a:chOff x="2590800" y="1825823"/>
              <a:chExt cx="1704608" cy="292388"/>
            </a:xfrm>
          </p:grpSpPr>
          <p:sp>
            <p:nvSpPr>
              <p:cNvPr id="13" name="TextBox 12"/>
              <p:cNvSpPr txBox="1"/>
              <p:nvPr/>
            </p:nvSpPr>
            <p:spPr>
              <a:xfrm>
                <a:off x="2770632" y="1825823"/>
                <a:ext cx="1524776" cy="292388"/>
              </a:xfrm>
              <a:prstGeom prst="rect">
                <a:avLst/>
              </a:prstGeom>
              <a:solidFill>
                <a:schemeClr val="tx1"/>
              </a:solidFill>
            </p:spPr>
            <p:txBody>
              <a:bodyPr wrap="none" rtlCol="0">
                <a:spAutoFit/>
              </a:bodyPr>
              <a:lstStyle/>
              <a:p>
                <a:r>
                  <a:rPr lang="en-US" sz="1300" b="1" dirty="0" smtClean="0">
                    <a:solidFill>
                      <a:schemeClr val="bg1"/>
                    </a:solidFill>
                    <a:latin typeface="Arial" pitchFamily="34" charset="0"/>
                    <a:cs typeface="Arial" pitchFamily="34" charset="0"/>
                  </a:rPr>
                  <a:t>Fixed PIT station</a:t>
                </a:r>
                <a:endParaRPr lang="en-US" sz="1300" b="1" dirty="0">
                  <a:solidFill>
                    <a:schemeClr val="bg1"/>
                  </a:solidFill>
                  <a:latin typeface="Arial" pitchFamily="34" charset="0"/>
                  <a:cs typeface="Arial" pitchFamily="34" charset="0"/>
                </a:endParaRPr>
              </a:p>
            </p:txBody>
          </p:sp>
          <p:sp>
            <p:nvSpPr>
              <p:cNvPr id="15" name="Oval 14"/>
              <p:cNvSpPr>
                <a:spLocks noChangeAspect="1"/>
              </p:cNvSpPr>
              <p:nvPr/>
            </p:nvSpPr>
            <p:spPr>
              <a:xfrm>
                <a:off x="2590800" y="1903437"/>
                <a:ext cx="1310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200400" y="1777425"/>
              <a:ext cx="1034257" cy="584775"/>
            </a:xfrm>
            <a:prstGeom prst="rect">
              <a:avLst/>
            </a:prstGeom>
            <a:solidFill>
              <a:srgbClr val="EAD696"/>
            </a:solidFill>
          </p:spPr>
          <p:txBody>
            <a:bodyPr wrap="none" rtlCol="0">
              <a:spAutoFit/>
            </a:bodyPr>
            <a:lstStyle/>
            <a:p>
              <a:r>
                <a:rPr lang="en-US" sz="1600" dirty="0" smtClean="0">
                  <a:solidFill>
                    <a:schemeClr val="bg1"/>
                  </a:solidFill>
                </a:rPr>
                <a:t>Mouth of</a:t>
              </a:r>
            </a:p>
            <a:p>
              <a:r>
                <a:rPr lang="en-US" sz="1600" dirty="0" smtClean="0">
                  <a:solidFill>
                    <a:schemeClr val="bg1"/>
                  </a:solidFill>
                </a:rPr>
                <a:t>Benewah</a:t>
              </a:r>
              <a:endParaRPr lang="en-US" sz="1600" dirty="0">
                <a:solidFill>
                  <a:schemeClr val="bg1"/>
                </a:solidFill>
              </a:endParaRPr>
            </a:p>
          </p:txBody>
        </p:sp>
        <p:cxnSp>
          <p:nvCxnSpPr>
            <p:cNvPr id="18" name="Straight Arrow Connector 17"/>
            <p:cNvCxnSpPr/>
            <p:nvPr/>
          </p:nvCxnSpPr>
          <p:spPr>
            <a:xfrm flipV="1">
              <a:off x="3962400" y="1371600"/>
              <a:ext cx="0" cy="4572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76200" y="1066800"/>
            <a:ext cx="8915400" cy="5715000"/>
            <a:chOff x="0" y="1905000"/>
            <a:chExt cx="8915400" cy="5715000"/>
          </a:xfrm>
        </p:grpSpPr>
        <p:graphicFrame>
          <p:nvGraphicFramePr>
            <p:cNvPr id="11" name="Chart 10"/>
            <p:cNvGraphicFramePr>
              <a:graphicFrameLocks/>
            </p:cNvGraphicFramePr>
            <p:nvPr/>
          </p:nvGraphicFramePr>
          <p:xfrm>
            <a:off x="0" y="1905000"/>
            <a:ext cx="8915400" cy="571500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descr="EBT Removal Map - BPA Proposal 2012.jpg"/>
            <p:cNvPicPr>
              <a:picLocks noChangeAspect="1"/>
            </p:cNvPicPr>
            <p:nvPr/>
          </p:nvPicPr>
          <p:blipFill>
            <a:blip r:embed="rId4" cstate="print"/>
            <a:srcRect l="8301" t="5556" r="6863" b="7778"/>
            <a:stretch>
              <a:fillRect/>
            </a:stretch>
          </p:blipFill>
          <p:spPr>
            <a:xfrm>
              <a:off x="6095999" y="2971800"/>
              <a:ext cx="2077915" cy="2747074"/>
            </a:xfrm>
            <a:prstGeom prst="rect">
              <a:avLst/>
            </a:prstGeom>
            <a:ln>
              <a:solidFill>
                <a:srgbClr val="EAD696"/>
              </a:solidFill>
            </a:ln>
          </p:spPr>
        </p:pic>
      </p:grpSp>
      <p:grpSp>
        <p:nvGrpSpPr>
          <p:cNvPr id="4" name="Group 15"/>
          <p:cNvGrpSpPr/>
          <p:nvPr/>
        </p:nvGrpSpPr>
        <p:grpSpPr>
          <a:xfrm>
            <a:off x="228600" y="914400"/>
            <a:ext cx="8686800" cy="5715000"/>
            <a:chOff x="228600" y="914400"/>
            <a:chExt cx="8686800" cy="5715000"/>
          </a:xfrm>
        </p:grpSpPr>
        <p:graphicFrame>
          <p:nvGraphicFramePr>
            <p:cNvPr id="17" name="Chart 16"/>
            <p:cNvGraphicFramePr>
              <a:graphicFrameLocks/>
            </p:cNvGraphicFramePr>
            <p:nvPr/>
          </p:nvGraphicFramePr>
          <p:xfrm>
            <a:off x="228600" y="914400"/>
            <a:ext cx="8686800" cy="5715000"/>
          </p:xfrm>
          <a:graphic>
            <a:graphicData uri="http://schemas.openxmlformats.org/drawingml/2006/chart">
              <c:chart xmlns:c="http://schemas.openxmlformats.org/drawingml/2006/chart" xmlns:r="http://schemas.openxmlformats.org/officeDocument/2006/relationships" r:id="rId5"/>
            </a:graphicData>
          </a:graphic>
        </p:graphicFrame>
        <p:pic>
          <p:nvPicPr>
            <p:cNvPr id="18" name="Picture 17" descr="EBT Removal Map - BPA Proposal 2012.jpg"/>
            <p:cNvPicPr>
              <a:picLocks noChangeAspect="1"/>
            </p:cNvPicPr>
            <p:nvPr/>
          </p:nvPicPr>
          <p:blipFill>
            <a:blip r:embed="rId4" cstate="print"/>
            <a:srcRect l="8301" t="5556" r="6863" b="7778"/>
            <a:stretch>
              <a:fillRect/>
            </a:stretch>
          </p:blipFill>
          <p:spPr>
            <a:xfrm>
              <a:off x="5893266" y="2385539"/>
              <a:ext cx="2483141" cy="3329067"/>
            </a:xfrm>
            <a:prstGeom prst="rect">
              <a:avLst/>
            </a:prstGeom>
            <a:ln>
              <a:solidFill>
                <a:srgbClr val="EAD696"/>
              </a:solidFill>
            </a:ln>
          </p:spPr>
        </p:pic>
      </p:grpSp>
      <p:sp>
        <p:nvSpPr>
          <p:cNvPr id="2" name="Title 1"/>
          <p:cNvSpPr>
            <a:spLocks noGrp="1"/>
          </p:cNvSpPr>
          <p:nvPr>
            <p:ph type="title"/>
          </p:nvPr>
        </p:nvSpPr>
        <p:spPr>
          <a:xfrm>
            <a:off x="0" y="152400"/>
            <a:ext cx="9144000" cy="457200"/>
          </a:xfrm>
        </p:spPr>
        <p:txBody>
          <a:bodyPr>
            <a:noAutofit/>
          </a:bodyPr>
          <a:lstStyle/>
          <a:p>
            <a:r>
              <a:rPr lang="en-US" sz="2800" dirty="0" smtClean="0"/>
              <a:t>Non-native management - Brook trout suppression in upper Benewah</a:t>
            </a:r>
            <a:endParaRPr lang="en-US" sz="2800" dirty="0"/>
          </a:p>
        </p:txBody>
      </p:sp>
      <p:grpSp>
        <p:nvGrpSpPr>
          <p:cNvPr id="5" name="Group 13"/>
          <p:cNvGrpSpPr/>
          <p:nvPr/>
        </p:nvGrpSpPr>
        <p:grpSpPr>
          <a:xfrm>
            <a:off x="2325076" y="914400"/>
            <a:ext cx="4380524" cy="5791200"/>
            <a:chOff x="2325076" y="914400"/>
            <a:chExt cx="4380524" cy="5791200"/>
          </a:xfrm>
        </p:grpSpPr>
        <p:pic>
          <p:nvPicPr>
            <p:cNvPr id="8" name="Picture 7" descr="EBT Removal Map - BPA Proposal 2012.jpg"/>
            <p:cNvPicPr>
              <a:picLocks noChangeAspect="1"/>
            </p:cNvPicPr>
            <p:nvPr/>
          </p:nvPicPr>
          <p:blipFill>
            <a:blip r:embed="rId6" cstate="print"/>
            <a:srcRect l="8301" t="5556" r="6863" b="7778"/>
            <a:stretch>
              <a:fillRect/>
            </a:stretch>
          </p:blipFill>
          <p:spPr>
            <a:xfrm>
              <a:off x="2325076" y="914400"/>
              <a:ext cx="4380524" cy="5791200"/>
            </a:xfrm>
            <a:prstGeom prst="rect">
              <a:avLst/>
            </a:prstGeom>
            <a:ln>
              <a:solidFill>
                <a:srgbClr val="EAD696"/>
              </a:solidFill>
            </a:ln>
          </p:spPr>
        </p:pic>
        <p:sp>
          <p:nvSpPr>
            <p:cNvPr id="10" name="TextBox 9"/>
            <p:cNvSpPr txBox="1"/>
            <p:nvPr/>
          </p:nvSpPr>
          <p:spPr>
            <a:xfrm>
              <a:off x="5257800" y="1777425"/>
              <a:ext cx="1034257" cy="584775"/>
            </a:xfrm>
            <a:prstGeom prst="rect">
              <a:avLst/>
            </a:prstGeom>
            <a:solidFill>
              <a:srgbClr val="EAD696"/>
            </a:solidFill>
          </p:spPr>
          <p:txBody>
            <a:bodyPr wrap="none" rtlCol="0">
              <a:spAutoFit/>
            </a:bodyPr>
            <a:lstStyle/>
            <a:p>
              <a:r>
                <a:rPr lang="en-US" sz="1600" dirty="0" smtClean="0">
                  <a:solidFill>
                    <a:schemeClr val="bg1"/>
                  </a:solidFill>
                </a:rPr>
                <a:t>Mouth of</a:t>
              </a:r>
            </a:p>
            <a:p>
              <a:r>
                <a:rPr lang="en-US" sz="1600" dirty="0" smtClean="0">
                  <a:solidFill>
                    <a:schemeClr val="bg1"/>
                  </a:solidFill>
                </a:rPr>
                <a:t>Benewah</a:t>
              </a:r>
              <a:endParaRPr lang="en-US" sz="1600" dirty="0">
                <a:solidFill>
                  <a:schemeClr val="bg1"/>
                </a:solidFill>
              </a:endParaRPr>
            </a:p>
          </p:txBody>
        </p:sp>
        <p:cxnSp>
          <p:nvCxnSpPr>
            <p:cNvPr id="13" name="Straight Arrow Connector 12"/>
            <p:cNvCxnSpPr/>
            <p:nvPr/>
          </p:nvCxnSpPr>
          <p:spPr>
            <a:xfrm flipV="1">
              <a:off x="6019800" y="1371600"/>
              <a:ext cx="0" cy="4572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PA Proposal_Project 1990-044-00_Page_03.jpg"/>
          <p:cNvPicPr>
            <a:picLocks noChangeAspect="1"/>
          </p:cNvPicPr>
          <p:nvPr/>
        </p:nvPicPr>
        <p:blipFill>
          <a:blip r:embed="rId3" cstate="print"/>
          <a:srcRect l="11193" t="5556" r="25566" b="54444"/>
          <a:stretch>
            <a:fillRect/>
          </a:stretch>
        </p:blipFill>
        <p:spPr>
          <a:xfrm>
            <a:off x="1036780" y="990600"/>
            <a:ext cx="7086600" cy="5798127"/>
          </a:xfrm>
          <a:prstGeom prst="rect">
            <a:avLst/>
          </a:prstGeom>
          <a:ln>
            <a:solidFill>
              <a:srgbClr val="EAD696"/>
            </a:solidFill>
          </a:ln>
        </p:spPr>
      </p:pic>
      <p:sp>
        <p:nvSpPr>
          <p:cNvPr id="2" name="Title 1"/>
          <p:cNvSpPr>
            <a:spLocks noGrp="1"/>
          </p:cNvSpPr>
          <p:nvPr>
            <p:ph type="title"/>
          </p:nvPr>
        </p:nvSpPr>
        <p:spPr>
          <a:xfrm>
            <a:off x="457200" y="76200"/>
            <a:ext cx="8229600" cy="792162"/>
          </a:xfrm>
        </p:spPr>
        <p:txBody>
          <a:bodyPr>
            <a:noAutofit/>
          </a:bodyPr>
          <a:lstStyle/>
          <a:p>
            <a:r>
              <a:rPr lang="en-US" sz="2800" dirty="0" smtClean="0"/>
              <a:t>Status and trend monitoring - Spatial distribution of index sites</a:t>
            </a:r>
            <a:endParaRPr lang="en-US" sz="2800" dirty="0"/>
          </a:p>
        </p:txBody>
      </p:sp>
      <p:pic>
        <p:nvPicPr>
          <p:cNvPr id="4" name="Picture 3" descr="Alder.jpg"/>
          <p:cNvPicPr>
            <a:picLocks noChangeAspect="1"/>
          </p:cNvPicPr>
          <p:nvPr/>
        </p:nvPicPr>
        <p:blipFill>
          <a:blip r:embed="rId4" cstate="print"/>
          <a:srcRect l="9739" t="17778" r="3987" b="23333"/>
          <a:stretch>
            <a:fillRect/>
          </a:stretch>
        </p:blipFill>
        <p:spPr>
          <a:xfrm>
            <a:off x="6172200" y="4495800"/>
            <a:ext cx="2329132" cy="2057400"/>
          </a:xfrm>
          <a:prstGeom prst="rect">
            <a:avLst/>
          </a:prstGeom>
          <a:ln>
            <a:solidFill>
              <a:srgbClr val="EAD696"/>
            </a:solidFill>
          </a:ln>
        </p:spPr>
      </p:pic>
      <p:pic>
        <p:nvPicPr>
          <p:cNvPr id="5" name="Picture 4" descr="Benewah.jpg"/>
          <p:cNvPicPr>
            <a:picLocks noChangeAspect="1"/>
          </p:cNvPicPr>
          <p:nvPr/>
        </p:nvPicPr>
        <p:blipFill>
          <a:blip r:embed="rId5" cstate="print"/>
          <a:srcRect l="9739" t="8889" r="14052" b="13333"/>
          <a:stretch>
            <a:fillRect/>
          </a:stretch>
        </p:blipFill>
        <p:spPr>
          <a:xfrm>
            <a:off x="1143000" y="3887639"/>
            <a:ext cx="2133600" cy="2817961"/>
          </a:xfrm>
          <a:prstGeom prst="rect">
            <a:avLst/>
          </a:prstGeom>
          <a:ln>
            <a:solidFill>
              <a:srgbClr val="EAD696"/>
            </a:solidFill>
          </a:ln>
        </p:spPr>
      </p:pic>
      <p:pic>
        <p:nvPicPr>
          <p:cNvPr id="6" name="Picture 5" descr="Evans.jpg"/>
          <p:cNvPicPr>
            <a:picLocks noChangeAspect="1"/>
          </p:cNvPicPr>
          <p:nvPr/>
        </p:nvPicPr>
        <p:blipFill>
          <a:blip r:embed="rId6" cstate="print"/>
          <a:srcRect l="11176" t="20000" r="8301" b="13333"/>
          <a:stretch>
            <a:fillRect/>
          </a:stretch>
        </p:blipFill>
        <p:spPr>
          <a:xfrm>
            <a:off x="6781800" y="1143000"/>
            <a:ext cx="2123440" cy="2275114"/>
          </a:xfrm>
          <a:prstGeom prst="rect">
            <a:avLst/>
          </a:prstGeom>
          <a:ln>
            <a:solidFill>
              <a:srgbClr val="EAD696"/>
            </a:solidFill>
          </a:ln>
        </p:spPr>
      </p:pic>
      <p:pic>
        <p:nvPicPr>
          <p:cNvPr id="8" name="Picture 7" descr="lake.jpg"/>
          <p:cNvPicPr>
            <a:picLocks noChangeAspect="1"/>
          </p:cNvPicPr>
          <p:nvPr/>
        </p:nvPicPr>
        <p:blipFill>
          <a:blip r:embed="rId7" cstate="print"/>
          <a:srcRect l="15490" t="8889" r="19804" b="13333"/>
          <a:stretch>
            <a:fillRect/>
          </a:stretch>
        </p:blipFill>
        <p:spPr>
          <a:xfrm>
            <a:off x="381000" y="939802"/>
            <a:ext cx="1828800" cy="2844800"/>
          </a:xfrm>
          <a:prstGeom prst="rect">
            <a:avLst/>
          </a:prstGeom>
          <a:ln>
            <a:solidFill>
              <a:srgbClr val="EAD696"/>
            </a:solidFill>
          </a:ln>
        </p:spPr>
      </p:pic>
      <p:sp>
        <p:nvSpPr>
          <p:cNvPr id="10" name="TextBox 9"/>
          <p:cNvSpPr txBox="1"/>
          <p:nvPr/>
        </p:nvSpPr>
        <p:spPr>
          <a:xfrm>
            <a:off x="381000" y="2858869"/>
            <a:ext cx="788999" cy="646331"/>
          </a:xfrm>
          <a:prstGeom prst="rect">
            <a:avLst/>
          </a:prstGeom>
          <a:noFill/>
        </p:spPr>
        <p:txBody>
          <a:bodyPr wrap="none" rtlCol="0">
            <a:spAutoFit/>
          </a:bodyPr>
          <a:lstStyle/>
          <a:p>
            <a:r>
              <a:rPr lang="en-US" dirty="0" smtClean="0">
                <a:solidFill>
                  <a:schemeClr val="bg1"/>
                </a:solidFill>
              </a:rPr>
              <a:t>Lake</a:t>
            </a:r>
          </a:p>
          <a:p>
            <a:r>
              <a:rPr lang="en-US" dirty="0" smtClean="0">
                <a:solidFill>
                  <a:schemeClr val="bg1"/>
                </a:solidFill>
              </a:rPr>
              <a:t>Creek</a:t>
            </a:r>
            <a:endParaRPr lang="en-US" dirty="0">
              <a:solidFill>
                <a:schemeClr val="bg1"/>
              </a:solidFill>
            </a:endParaRPr>
          </a:p>
        </p:txBody>
      </p:sp>
      <p:sp>
        <p:nvSpPr>
          <p:cNvPr id="11" name="TextBox 10"/>
          <p:cNvSpPr txBox="1"/>
          <p:nvPr/>
        </p:nvSpPr>
        <p:spPr>
          <a:xfrm>
            <a:off x="1116001" y="3886200"/>
            <a:ext cx="1124026" cy="646331"/>
          </a:xfrm>
          <a:prstGeom prst="rect">
            <a:avLst/>
          </a:prstGeom>
          <a:noFill/>
        </p:spPr>
        <p:txBody>
          <a:bodyPr wrap="none" rtlCol="0">
            <a:spAutoFit/>
          </a:bodyPr>
          <a:lstStyle/>
          <a:p>
            <a:r>
              <a:rPr lang="en-US" dirty="0" smtClean="0">
                <a:solidFill>
                  <a:schemeClr val="bg1"/>
                </a:solidFill>
              </a:rPr>
              <a:t>Benewah</a:t>
            </a:r>
          </a:p>
          <a:p>
            <a:r>
              <a:rPr lang="en-US" dirty="0" smtClean="0">
                <a:solidFill>
                  <a:schemeClr val="bg1"/>
                </a:solidFill>
              </a:rPr>
              <a:t>Creek</a:t>
            </a:r>
            <a:endParaRPr lang="en-US" dirty="0">
              <a:solidFill>
                <a:schemeClr val="bg1"/>
              </a:solidFill>
            </a:endParaRPr>
          </a:p>
        </p:txBody>
      </p:sp>
      <p:sp>
        <p:nvSpPr>
          <p:cNvPr id="12" name="TextBox 11"/>
          <p:cNvSpPr txBox="1"/>
          <p:nvPr/>
        </p:nvSpPr>
        <p:spPr>
          <a:xfrm>
            <a:off x="6754801" y="2514600"/>
            <a:ext cx="803425" cy="646331"/>
          </a:xfrm>
          <a:prstGeom prst="rect">
            <a:avLst/>
          </a:prstGeom>
          <a:noFill/>
        </p:spPr>
        <p:txBody>
          <a:bodyPr wrap="none" rtlCol="0">
            <a:spAutoFit/>
          </a:bodyPr>
          <a:lstStyle/>
          <a:p>
            <a:r>
              <a:rPr lang="en-US" dirty="0" smtClean="0">
                <a:solidFill>
                  <a:schemeClr val="bg1"/>
                </a:solidFill>
              </a:rPr>
              <a:t>Evans</a:t>
            </a:r>
          </a:p>
          <a:p>
            <a:r>
              <a:rPr lang="en-US" dirty="0" smtClean="0">
                <a:solidFill>
                  <a:schemeClr val="bg1"/>
                </a:solidFill>
              </a:rPr>
              <a:t>Creek</a:t>
            </a:r>
            <a:endParaRPr lang="en-US" dirty="0">
              <a:solidFill>
                <a:schemeClr val="bg1"/>
              </a:solidFill>
            </a:endParaRPr>
          </a:p>
        </p:txBody>
      </p:sp>
      <p:sp>
        <p:nvSpPr>
          <p:cNvPr id="13" name="TextBox 12"/>
          <p:cNvSpPr txBox="1"/>
          <p:nvPr/>
        </p:nvSpPr>
        <p:spPr>
          <a:xfrm>
            <a:off x="7426175" y="5754469"/>
            <a:ext cx="793807" cy="646331"/>
          </a:xfrm>
          <a:prstGeom prst="rect">
            <a:avLst/>
          </a:prstGeom>
          <a:noFill/>
        </p:spPr>
        <p:txBody>
          <a:bodyPr wrap="none" rtlCol="0">
            <a:spAutoFit/>
          </a:bodyPr>
          <a:lstStyle/>
          <a:p>
            <a:r>
              <a:rPr lang="en-US" dirty="0" smtClean="0">
                <a:solidFill>
                  <a:schemeClr val="bg1"/>
                </a:solidFill>
              </a:rPr>
              <a:t>Alder</a:t>
            </a:r>
          </a:p>
          <a:p>
            <a:r>
              <a:rPr lang="en-US" dirty="0" smtClean="0">
                <a:solidFill>
                  <a:schemeClr val="bg1"/>
                </a:solidFill>
              </a:rPr>
              <a:t>Creek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noAutofit/>
          </a:bodyPr>
          <a:lstStyle/>
          <a:p>
            <a:r>
              <a:rPr lang="en-US" sz="2800" dirty="0" smtClean="0"/>
              <a:t>Cutthroat trout (age 1+) trends in tributaries of upper Benewah watershed</a:t>
            </a:r>
            <a:endParaRPr lang="en-US" sz="2800" dirty="0"/>
          </a:p>
        </p:txBody>
      </p:sp>
      <p:graphicFrame>
        <p:nvGraphicFramePr>
          <p:cNvPr id="7" name="Chart 6"/>
          <p:cNvGraphicFramePr>
            <a:graphicFrameLocks/>
          </p:cNvGraphicFramePr>
          <p:nvPr/>
        </p:nvGraphicFramePr>
        <p:xfrm>
          <a:off x="152400" y="1066800"/>
          <a:ext cx="8489157" cy="544353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noAutofit/>
          </a:bodyPr>
          <a:lstStyle/>
          <a:p>
            <a:r>
              <a:rPr lang="en-US" sz="2800" dirty="0" smtClean="0"/>
              <a:t>Status and trend monitoring – </a:t>
            </a:r>
            <a:br>
              <a:rPr lang="en-US" sz="2800" dirty="0" smtClean="0"/>
            </a:br>
            <a:r>
              <a:rPr lang="en-US" sz="2800" dirty="0" err="1" smtClean="0"/>
              <a:t>Adfluvial</a:t>
            </a:r>
            <a:r>
              <a:rPr lang="en-US" sz="2800" dirty="0" smtClean="0"/>
              <a:t> production</a:t>
            </a:r>
            <a:endParaRPr lang="en-US" sz="2800" dirty="0"/>
          </a:p>
        </p:txBody>
      </p:sp>
      <p:grpSp>
        <p:nvGrpSpPr>
          <p:cNvPr id="3" name="Group 16"/>
          <p:cNvGrpSpPr/>
          <p:nvPr/>
        </p:nvGrpSpPr>
        <p:grpSpPr>
          <a:xfrm>
            <a:off x="304800" y="1295400"/>
            <a:ext cx="4028704" cy="5257800"/>
            <a:chOff x="304800" y="1295400"/>
            <a:chExt cx="4028704" cy="5257800"/>
          </a:xfrm>
        </p:grpSpPr>
        <p:pic>
          <p:nvPicPr>
            <p:cNvPr id="4" name="Picture 3" descr="Benewah watershed.jpg"/>
            <p:cNvPicPr>
              <a:picLocks noChangeAspect="1"/>
            </p:cNvPicPr>
            <p:nvPr/>
          </p:nvPicPr>
          <p:blipFill>
            <a:blip r:embed="rId3" cstate="print"/>
            <a:srcRect l="8301" t="6667" r="6863" b="7778"/>
            <a:stretch>
              <a:fillRect/>
            </a:stretch>
          </p:blipFill>
          <p:spPr>
            <a:xfrm>
              <a:off x="304800" y="1295400"/>
              <a:ext cx="4028704" cy="5257800"/>
            </a:xfrm>
            <a:prstGeom prst="rect">
              <a:avLst/>
            </a:prstGeom>
            <a:ln>
              <a:solidFill>
                <a:srgbClr val="EAD696"/>
              </a:solidFill>
            </a:ln>
          </p:spPr>
        </p:pic>
        <p:sp>
          <p:nvSpPr>
            <p:cNvPr id="6" name="Oval 5"/>
            <p:cNvSpPr>
              <a:spLocks noChangeAspect="1"/>
            </p:cNvSpPr>
            <p:nvPr/>
          </p:nvSpPr>
          <p:spPr>
            <a:xfrm>
              <a:off x="2057400" y="4038600"/>
              <a:ext cx="182880" cy="182880"/>
            </a:xfrm>
            <a:prstGeom prst="ellipse">
              <a:avLst/>
            </a:prstGeom>
            <a:solidFill>
              <a:srgbClr val="77933C"/>
            </a:solidFill>
            <a:ln>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7200" y="1371600"/>
              <a:ext cx="1845377" cy="369332"/>
            </a:xfrm>
            <a:prstGeom prst="rect">
              <a:avLst/>
            </a:prstGeom>
            <a:solidFill>
              <a:schemeClr val="tx1"/>
            </a:solidFill>
          </p:spPr>
          <p:txBody>
            <a:bodyPr wrap="none" rtlCol="0">
              <a:spAutoFit/>
            </a:bodyPr>
            <a:lstStyle/>
            <a:p>
              <a:r>
                <a:rPr lang="en-US" b="1" dirty="0" smtClean="0">
                  <a:solidFill>
                    <a:schemeClr val="bg1"/>
                  </a:solidFill>
                </a:rPr>
                <a:t>Benewah Creek</a:t>
              </a:r>
              <a:endParaRPr lang="en-US" b="1" dirty="0">
                <a:solidFill>
                  <a:schemeClr val="bg1"/>
                </a:solidFill>
              </a:endParaRPr>
            </a:p>
          </p:txBody>
        </p:sp>
        <p:sp>
          <p:nvSpPr>
            <p:cNvPr id="11" name="TextBox 10"/>
            <p:cNvSpPr txBox="1"/>
            <p:nvPr/>
          </p:nvSpPr>
          <p:spPr>
            <a:xfrm>
              <a:off x="2928143" y="2082225"/>
              <a:ext cx="1034257" cy="584775"/>
            </a:xfrm>
            <a:prstGeom prst="rect">
              <a:avLst/>
            </a:prstGeom>
            <a:solidFill>
              <a:srgbClr val="EAD696"/>
            </a:solidFill>
          </p:spPr>
          <p:txBody>
            <a:bodyPr wrap="none" rtlCol="0">
              <a:spAutoFit/>
            </a:bodyPr>
            <a:lstStyle/>
            <a:p>
              <a:r>
                <a:rPr lang="en-US" sz="1600" dirty="0" smtClean="0">
                  <a:solidFill>
                    <a:schemeClr val="bg1"/>
                  </a:solidFill>
                </a:rPr>
                <a:t>Mouth of</a:t>
              </a:r>
            </a:p>
            <a:p>
              <a:r>
                <a:rPr lang="en-US" sz="1600" dirty="0" smtClean="0">
                  <a:solidFill>
                    <a:schemeClr val="bg1"/>
                  </a:solidFill>
                </a:rPr>
                <a:t>Benewah</a:t>
              </a:r>
              <a:endParaRPr lang="en-US" sz="1600" dirty="0">
                <a:solidFill>
                  <a:schemeClr val="bg1"/>
                </a:solidFill>
              </a:endParaRPr>
            </a:p>
          </p:txBody>
        </p:sp>
        <p:cxnSp>
          <p:nvCxnSpPr>
            <p:cNvPr id="12" name="Straight Arrow Connector 11"/>
            <p:cNvCxnSpPr/>
            <p:nvPr/>
          </p:nvCxnSpPr>
          <p:spPr>
            <a:xfrm flipV="1">
              <a:off x="3690143" y="1676400"/>
              <a:ext cx="0" cy="4572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17"/>
          <p:cNvGrpSpPr/>
          <p:nvPr/>
        </p:nvGrpSpPr>
        <p:grpSpPr>
          <a:xfrm>
            <a:off x="4777154" y="1295400"/>
            <a:ext cx="3909646" cy="5257800"/>
            <a:chOff x="4777154" y="1295400"/>
            <a:chExt cx="3909646" cy="5257800"/>
          </a:xfrm>
        </p:grpSpPr>
        <p:pic>
          <p:nvPicPr>
            <p:cNvPr id="5" name="Picture 4" descr="Lake Creek Watershed.jpg"/>
            <p:cNvPicPr>
              <a:picLocks noChangeAspect="1"/>
            </p:cNvPicPr>
            <p:nvPr/>
          </p:nvPicPr>
          <p:blipFill>
            <a:blip r:embed="rId4" cstate="print"/>
            <a:srcRect l="8301" t="5556" r="8301" b="7778"/>
            <a:stretch>
              <a:fillRect/>
            </a:stretch>
          </p:blipFill>
          <p:spPr>
            <a:xfrm>
              <a:off x="4777154" y="1295400"/>
              <a:ext cx="3909646" cy="5257800"/>
            </a:xfrm>
            <a:prstGeom prst="rect">
              <a:avLst/>
            </a:prstGeom>
            <a:ln>
              <a:solidFill>
                <a:srgbClr val="EAD696"/>
              </a:solidFill>
            </a:ln>
          </p:spPr>
        </p:pic>
        <p:sp>
          <p:nvSpPr>
            <p:cNvPr id="8" name="Oval 7"/>
            <p:cNvSpPr>
              <a:spLocks noChangeAspect="1"/>
            </p:cNvSpPr>
            <p:nvPr/>
          </p:nvSpPr>
          <p:spPr>
            <a:xfrm>
              <a:off x="7162800" y="4724400"/>
              <a:ext cx="182880" cy="182880"/>
            </a:xfrm>
            <a:prstGeom prst="ellipse">
              <a:avLst/>
            </a:prstGeom>
            <a:solidFill>
              <a:srgbClr val="77933C"/>
            </a:solidFill>
            <a:ln>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39000" y="1371600"/>
              <a:ext cx="1418234" cy="369332"/>
            </a:xfrm>
            <a:prstGeom prst="rect">
              <a:avLst/>
            </a:prstGeom>
            <a:solidFill>
              <a:schemeClr val="tx1"/>
            </a:solidFill>
          </p:spPr>
          <p:txBody>
            <a:bodyPr wrap="square" rtlCol="0">
              <a:spAutoFit/>
            </a:bodyPr>
            <a:lstStyle/>
            <a:p>
              <a:r>
                <a:rPr lang="en-US" b="1" dirty="0" smtClean="0">
                  <a:solidFill>
                    <a:schemeClr val="bg1"/>
                  </a:solidFill>
                </a:rPr>
                <a:t>Lake Creek</a:t>
              </a:r>
              <a:endParaRPr lang="en-US" b="1" dirty="0">
                <a:solidFill>
                  <a:schemeClr val="bg1"/>
                </a:solidFill>
              </a:endParaRPr>
            </a:p>
          </p:txBody>
        </p:sp>
        <p:sp>
          <p:nvSpPr>
            <p:cNvPr id="13" name="TextBox 12"/>
            <p:cNvSpPr txBox="1"/>
            <p:nvPr/>
          </p:nvSpPr>
          <p:spPr>
            <a:xfrm>
              <a:off x="7086600" y="5105401"/>
              <a:ext cx="1219200" cy="502920"/>
            </a:xfrm>
            <a:prstGeom prst="rect">
              <a:avLst/>
            </a:prstGeom>
            <a:solidFill>
              <a:srgbClr val="EAD696"/>
            </a:solidFill>
          </p:spPr>
          <p:txBody>
            <a:bodyPr wrap="square" rtlCol="0">
              <a:spAutoFit/>
            </a:bodyPr>
            <a:lstStyle/>
            <a:p>
              <a:r>
                <a:rPr lang="en-US" sz="1600" dirty="0" smtClean="0">
                  <a:solidFill>
                    <a:schemeClr val="bg1"/>
                  </a:solidFill>
                </a:rPr>
                <a:t>Mouth of</a:t>
              </a:r>
            </a:p>
            <a:p>
              <a:r>
                <a:rPr lang="en-US" sz="1600" dirty="0" smtClean="0">
                  <a:solidFill>
                    <a:schemeClr val="bg1"/>
                  </a:solidFill>
                </a:rPr>
                <a:t>Lake Creek</a:t>
              </a:r>
              <a:endParaRPr lang="en-US" sz="1600" dirty="0">
                <a:solidFill>
                  <a:schemeClr val="bg1"/>
                </a:solidFill>
              </a:endParaRPr>
            </a:p>
          </p:txBody>
        </p:sp>
        <p:cxnSp>
          <p:nvCxnSpPr>
            <p:cNvPr id="14" name="Straight Arrow Connector 13"/>
            <p:cNvCxnSpPr/>
            <p:nvPr/>
          </p:nvCxnSpPr>
          <p:spPr>
            <a:xfrm>
              <a:off x="7696200" y="5638800"/>
              <a:ext cx="533400" cy="1524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Lake Creek DN trap - Popout insert.jpg"/>
          <p:cNvPicPr>
            <a:picLocks noChangeAspect="1"/>
          </p:cNvPicPr>
          <p:nvPr/>
        </p:nvPicPr>
        <p:blipFill>
          <a:blip r:embed="rId3" cstate="print"/>
          <a:srcRect/>
          <a:stretch>
            <a:fillRect/>
          </a:stretch>
        </p:blipFill>
        <p:spPr bwMode="auto">
          <a:xfrm>
            <a:off x="4268189" y="3066763"/>
            <a:ext cx="4647211" cy="3486437"/>
          </a:xfrm>
          <a:prstGeom prst="rect">
            <a:avLst/>
          </a:prstGeom>
          <a:noFill/>
          <a:ln w="9525">
            <a:solidFill>
              <a:srgbClr val="EAD696"/>
            </a:solid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1066800" y="838200"/>
            <a:ext cx="7125043" cy="5819134"/>
          </a:xfrm>
          <a:prstGeom prst="rect">
            <a:avLst/>
          </a:prstGeom>
          <a:noFill/>
          <a:ln w="9525">
            <a:noFill/>
            <a:miter lim="800000"/>
            <a:headEnd/>
            <a:tailEnd/>
          </a:ln>
          <a:effectLst/>
        </p:spPr>
      </p:pic>
      <p:pic>
        <p:nvPicPr>
          <p:cNvPr id="5" name="Picture 5" descr="LakeCr RBW 32405 003"/>
          <p:cNvPicPr>
            <a:picLocks noChangeAspect="1"/>
          </p:cNvPicPr>
          <p:nvPr/>
        </p:nvPicPr>
        <p:blipFill>
          <a:blip r:embed="rId5" cstate="print"/>
          <a:srcRect l="4839" t="19354" r="12097" b="19354"/>
          <a:stretch>
            <a:fillRect/>
          </a:stretch>
        </p:blipFill>
        <p:spPr bwMode="auto">
          <a:xfrm>
            <a:off x="381000" y="1219200"/>
            <a:ext cx="5334000" cy="2946173"/>
          </a:xfrm>
          <a:prstGeom prst="rect">
            <a:avLst/>
          </a:prstGeom>
          <a:noFill/>
          <a:ln w="9525">
            <a:solidFill>
              <a:srgbClr val="EAD696"/>
            </a:solidFill>
            <a:miter lim="800000"/>
            <a:headEnd/>
            <a:tailEnd/>
          </a:ln>
        </p:spPr>
      </p:pic>
      <p:sp>
        <p:nvSpPr>
          <p:cNvPr id="7" name="Title 1"/>
          <p:cNvSpPr>
            <a:spLocks noGrp="1"/>
          </p:cNvSpPr>
          <p:nvPr>
            <p:ph type="title"/>
          </p:nvPr>
        </p:nvSpPr>
        <p:spPr>
          <a:xfrm>
            <a:off x="228600" y="152400"/>
            <a:ext cx="8763000" cy="685800"/>
          </a:xfrm>
        </p:spPr>
        <p:txBody>
          <a:bodyPr>
            <a:noAutofit/>
          </a:bodyPr>
          <a:lstStyle/>
          <a:p>
            <a:r>
              <a:rPr lang="en-US" sz="2800" dirty="0" smtClean="0"/>
              <a:t>Status and trend monitoring – </a:t>
            </a:r>
            <a:br>
              <a:rPr lang="en-US" sz="2800" dirty="0" smtClean="0"/>
            </a:br>
            <a:r>
              <a:rPr lang="en-US" sz="2800" dirty="0" err="1" smtClean="0"/>
              <a:t>Adfluvial</a:t>
            </a:r>
            <a:r>
              <a:rPr lang="en-US" sz="2800" dirty="0" smtClean="0"/>
              <a:t> production</a:t>
            </a:r>
            <a:endParaRPr lang="en-US" sz="2800" dirty="0"/>
          </a:p>
        </p:txBody>
      </p:sp>
      <p:pic>
        <p:nvPicPr>
          <p:cNvPr id="16" name="Picture 16" descr="Lake Creek Adfluvial CTT(3).jpg"/>
          <p:cNvPicPr>
            <a:picLocks noChangeAspect="1"/>
          </p:cNvPicPr>
          <p:nvPr/>
        </p:nvPicPr>
        <p:blipFill>
          <a:blip r:embed="rId6" cstate="print"/>
          <a:srcRect t="8575"/>
          <a:stretch>
            <a:fillRect/>
          </a:stretch>
        </p:blipFill>
        <p:spPr bwMode="auto">
          <a:xfrm>
            <a:off x="533400" y="3962400"/>
            <a:ext cx="3554412" cy="2438400"/>
          </a:xfrm>
          <a:prstGeom prst="rect">
            <a:avLst/>
          </a:prstGeom>
          <a:noFill/>
          <a:ln w="9525">
            <a:solidFill>
              <a:srgbClr val="EAD696"/>
            </a:solidFill>
            <a:miter lim="800000"/>
            <a:headEnd/>
            <a:tailEnd/>
          </a:ln>
        </p:spPr>
      </p:pic>
      <p:pic>
        <p:nvPicPr>
          <p:cNvPr id="17" name="Picture 2" descr="IMG_1444"/>
          <p:cNvPicPr>
            <a:picLocks noChangeAspect="1" noChangeArrowheads="1"/>
          </p:cNvPicPr>
          <p:nvPr/>
        </p:nvPicPr>
        <p:blipFill>
          <a:blip r:embed="rId7" cstate="print"/>
          <a:srcRect/>
          <a:stretch>
            <a:fillRect/>
          </a:stretch>
        </p:blipFill>
        <p:spPr bwMode="auto">
          <a:xfrm>
            <a:off x="6019800" y="1143000"/>
            <a:ext cx="2590800" cy="1943100"/>
          </a:xfrm>
          <a:prstGeom prst="rect">
            <a:avLst/>
          </a:prstGeom>
          <a:noFill/>
          <a:ln w="9525">
            <a:solidFill>
              <a:srgbClr val="EAD696"/>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Autofit/>
          </a:bodyPr>
          <a:lstStyle/>
          <a:p>
            <a:r>
              <a:rPr lang="en-US" sz="2800" dirty="0" smtClean="0"/>
              <a:t>Evaluate predatory impact of northern pike and smallmouth bass</a:t>
            </a:r>
            <a:endParaRPr lang="en-US" sz="2800" dirty="0"/>
          </a:p>
        </p:txBody>
      </p:sp>
      <p:sp>
        <p:nvSpPr>
          <p:cNvPr id="7" name="Content Placeholder 2"/>
          <p:cNvSpPr>
            <a:spLocks noGrp="1"/>
          </p:cNvSpPr>
          <p:nvPr>
            <p:ph idx="1"/>
          </p:nvPr>
        </p:nvSpPr>
        <p:spPr>
          <a:xfrm>
            <a:off x="4800600" y="1524000"/>
            <a:ext cx="4191000" cy="5181600"/>
          </a:xfrm>
        </p:spPr>
        <p:txBody>
          <a:bodyPr/>
          <a:lstStyle/>
          <a:p>
            <a:pPr>
              <a:buClr>
                <a:srgbClr val="EAD696"/>
              </a:buClr>
            </a:pPr>
            <a:r>
              <a:rPr lang="en-US" sz="2400" dirty="0" smtClean="0">
                <a:solidFill>
                  <a:srgbClr val="EAD696"/>
                </a:solidFill>
              </a:rPr>
              <a:t>Intensive spring sampling in Windy Bay and Benewah Lake</a:t>
            </a:r>
          </a:p>
          <a:p>
            <a:pPr>
              <a:buClr>
                <a:srgbClr val="EAD696"/>
              </a:buClr>
              <a:buNone/>
            </a:pPr>
            <a:endParaRPr lang="en-US" sz="2400" dirty="0" smtClean="0">
              <a:solidFill>
                <a:srgbClr val="EAD696"/>
              </a:solidFill>
            </a:endParaRPr>
          </a:p>
          <a:p>
            <a:pPr>
              <a:buClr>
                <a:srgbClr val="EAD696"/>
              </a:buClr>
            </a:pPr>
            <a:r>
              <a:rPr lang="en-US" sz="2400" dirty="0" smtClean="0">
                <a:solidFill>
                  <a:srgbClr val="EAD696"/>
                </a:solidFill>
              </a:rPr>
              <a:t>Less frequent sampling in summer and fall</a:t>
            </a:r>
          </a:p>
          <a:p>
            <a:pPr>
              <a:buClr>
                <a:srgbClr val="EAD696"/>
              </a:buClr>
              <a:buNone/>
            </a:pPr>
            <a:endParaRPr lang="en-US" sz="2400" dirty="0" smtClean="0">
              <a:solidFill>
                <a:srgbClr val="EAD696"/>
              </a:solidFill>
            </a:endParaRPr>
          </a:p>
          <a:p>
            <a:pPr>
              <a:buClr>
                <a:srgbClr val="EAD696"/>
              </a:buClr>
            </a:pPr>
            <a:r>
              <a:rPr lang="en-US" sz="2400" dirty="0" smtClean="0">
                <a:solidFill>
                  <a:srgbClr val="EAD696"/>
                </a:solidFill>
              </a:rPr>
              <a:t>Seasonal diets and abundance estimates used in </a:t>
            </a:r>
            <a:r>
              <a:rPr lang="en-US" sz="2400" dirty="0" err="1" smtClean="0">
                <a:solidFill>
                  <a:srgbClr val="EAD696"/>
                </a:solidFill>
              </a:rPr>
              <a:t>bioenergetic</a:t>
            </a:r>
            <a:r>
              <a:rPr lang="en-US" sz="2400" dirty="0" smtClean="0">
                <a:solidFill>
                  <a:srgbClr val="EAD696"/>
                </a:solidFill>
              </a:rPr>
              <a:t> analyses</a:t>
            </a:r>
          </a:p>
          <a:p>
            <a:pPr>
              <a:buNone/>
            </a:pPr>
            <a:endParaRPr lang="en-US" dirty="0"/>
          </a:p>
        </p:txBody>
      </p:sp>
      <p:grpSp>
        <p:nvGrpSpPr>
          <p:cNvPr id="3" name="Group 24"/>
          <p:cNvGrpSpPr/>
          <p:nvPr/>
        </p:nvGrpSpPr>
        <p:grpSpPr>
          <a:xfrm>
            <a:off x="381000" y="1066800"/>
            <a:ext cx="3962400" cy="5652655"/>
            <a:chOff x="381000" y="1066800"/>
            <a:chExt cx="3962400" cy="5652655"/>
          </a:xfrm>
        </p:grpSpPr>
        <p:pic>
          <p:nvPicPr>
            <p:cNvPr id="24" name="Picture 23" descr="CDA Lake - Lake Benewah creeks.jpg"/>
            <p:cNvPicPr>
              <a:picLocks noChangeAspect="1"/>
            </p:cNvPicPr>
            <p:nvPr/>
          </p:nvPicPr>
          <p:blipFill>
            <a:blip r:embed="rId3" cstate="print"/>
            <a:srcRect l="25556" t="24445" r="26993" b="22222"/>
            <a:stretch>
              <a:fillRect/>
            </a:stretch>
          </p:blipFill>
          <p:spPr>
            <a:xfrm>
              <a:off x="381000" y="1066800"/>
              <a:ext cx="3886200" cy="5652655"/>
            </a:xfrm>
            <a:prstGeom prst="rect">
              <a:avLst/>
            </a:prstGeom>
            <a:ln>
              <a:solidFill>
                <a:srgbClr val="EAD696"/>
              </a:solidFill>
            </a:ln>
          </p:spPr>
        </p:pic>
        <p:sp>
          <p:nvSpPr>
            <p:cNvPr id="13" name="TextBox 12"/>
            <p:cNvSpPr txBox="1"/>
            <p:nvPr/>
          </p:nvSpPr>
          <p:spPr>
            <a:xfrm>
              <a:off x="914400" y="1414046"/>
              <a:ext cx="1271502" cy="338554"/>
            </a:xfrm>
            <a:prstGeom prst="rect">
              <a:avLst/>
            </a:prstGeom>
            <a:noFill/>
          </p:spPr>
          <p:txBody>
            <a:bodyPr wrap="none" rtlCol="0">
              <a:spAutoFit/>
            </a:bodyPr>
            <a:lstStyle/>
            <a:p>
              <a:r>
                <a:rPr lang="en-US" sz="1600" b="1" dirty="0" smtClean="0">
                  <a:solidFill>
                    <a:srgbClr val="EAD696"/>
                  </a:solidFill>
                </a:rPr>
                <a:t>Cougar Bay</a:t>
              </a:r>
              <a:endParaRPr lang="en-US" sz="1600" b="1" dirty="0">
                <a:solidFill>
                  <a:srgbClr val="EAD696"/>
                </a:solidFill>
              </a:endParaRPr>
            </a:p>
          </p:txBody>
        </p:sp>
        <p:sp>
          <p:nvSpPr>
            <p:cNvPr id="15" name="TextBox 14"/>
            <p:cNvSpPr txBox="1"/>
            <p:nvPr/>
          </p:nvSpPr>
          <p:spPr>
            <a:xfrm>
              <a:off x="3010125" y="1219200"/>
              <a:ext cx="1333275" cy="584775"/>
            </a:xfrm>
            <a:prstGeom prst="rect">
              <a:avLst/>
            </a:prstGeom>
            <a:noFill/>
          </p:spPr>
          <p:txBody>
            <a:bodyPr wrap="square" rtlCol="0">
              <a:spAutoFit/>
            </a:bodyPr>
            <a:lstStyle/>
            <a:p>
              <a:r>
                <a:rPr lang="en-US" sz="1600" b="1" dirty="0" smtClean="0">
                  <a:solidFill>
                    <a:srgbClr val="EAD696"/>
                  </a:solidFill>
                </a:rPr>
                <a:t>Wolf Lodge</a:t>
              </a:r>
            </a:p>
            <a:p>
              <a:r>
                <a:rPr lang="en-US" sz="1600" b="1" dirty="0" smtClean="0">
                  <a:solidFill>
                    <a:srgbClr val="EAD696"/>
                  </a:solidFill>
                </a:rPr>
                <a:t> Bay</a:t>
              </a:r>
              <a:endParaRPr lang="en-US" sz="1600" b="1" dirty="0">
                <a:solidFill>
                  <a:srgbClr val="EAD696"/>
                </a:solidFill>
              </a:endParaRPr>
            </a:p>
          </p:txBody>
        </p:sp>
        <p:sp>
          <p:nvSpPr>
            <p:cNvPr id="16" name="TextBox 15"/>
            <p:cNvSpPr txBox="1"/>
            <p:nvPr/>
          </p:nvSpPr>
          <p:spPr>
            <a:xfrm>
              <a:off x="754582" y="4267200"/>
              <a:ext cx="1226618" cy="338554"/>
            </a:xfrm>
            <a:prstGeom prst="rect">
              <a:avLst/>
            </a:prstGeom>
            <a:noFill/>
          </p:spPr>
          <p:txBody>
            <a:bodyPr wrap="none" rtlCol="0">
              <a:spAutoFit/>
            </a:bodyPr>
            <a:lstStyle/>
            <a:p>
              <a:r>
                <a:rPr lang="en-US" sz="1600" b="1" dirty="0" smtClean="0">
                  <a:solidFill>
                    <a:srgbClr val="EAD696"/>
                  </a:solidFill>
                </a:rPr>
                <a:t>Windy Bay</a:t>
              </a:r>
              <a:endParaRPr lang="en-US" sz="1600" b="1" dirty="0">
                <a:solidFill>
                  <a:srgbClr val="EAD696"/>
                </a:solidFill>
              </a:endParaRPr>
            </a:p>
          </p:txBody>
        </p:sp>
        <p:sp>
          <p:nvSpPr>
            <p:cNvPr id="17" name="TextBox 16"/>
            <p:cNvSpPr txBox="1"/>
            <p:nvPr/>
          </p:nvSpPr>
          <p:spPr>
            <a:xfrm>
              <a:off x="3200400" y="5029200"/>
              <a:ext cx="1066800" cy="584775"/>
            </a:xfrm>
            <a:prstGeom prst="rect">
              <a:avLst/>
            </a:prstGeom>
            <a:noFill/>
          </p:spPr>
          <p:txBody>
            <a:bodyPr wrap="square" rtlCol="0">
              <a:spAutoFit/>
            </a:bodyPr>
            <a:lstStyle/>
            <a:p>
              <a:r>
                <a:rPr lang="en-US" sz="1600" b="1" dirty="0" smtClean="0">
                  <a:solidFill>
                    <a:srgbClr val="EAD696"/>
                  </a:solidFill>
                </a:rPr>
                <a:t>Benewah Lake</a:t>
              </a:r>
              <a:endParaRPr lang="en-US" sz="1600" b="1" dirty="0">
                <a:solidFill>
                  <a:srgbClr val="EAD696"/>
                </a:solidFill>
              </a:endParaRPr>
            </a:p>
          </p:txBody>
        </p:sp>
        <p:sp>
          <p:nvSpPr>
            <p:cNvPr id="18" name="Oval 17"/>
            <p:cNvSpPr/>
            <p:nvPr/>
          </p:nvSpPr>
          <p:spPr>
            <a:xfrm rot="19942083">
              <a:off x="956480" y="3973727"/>
              <a:ext cx="449239" cy="291940"/>
            </a:xfrm>
            <a:prstGeom prst="ellipse">
              <a:avLst/>
            </a:prstGeom>
            <a:noFill/>
            <a:ln w="38100">
              <a:solidFill>
                <a:srgbClr val="A66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9942083">
              <a:off x="3197276" y="5536197"/>
              <a:ext cx="311048" cy="391618"/>
            </a:xfrm>
            <a:prstGeom prst="ellipse">
              <a:avLst/>
            </a:prstGeom>
            <a:noFill/>
            <a:ln w="38100">
              <a:solidFill>
                <a:srgbClr val="A66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905000" y="1219200"/>
              <a:ext cx="457200" cy="228600"/>
            </a:xfrm>
            <a:prstGeom prst="ellipse">
              <a:avLst/>
            </a:prstGeom>
            <a:noFill/>
            <a:ln w="38100">
              <a:solidFill>
                <a:srgbClr val="A66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00400" y="1828800"/>
              <a:ext cx="457200" cy="228600"/>
            </a:xfrm>
            <a:prstGeom prst="ellipse">
              <a:avLst/>
            </a:prstGeom>
            <a:noFill/>
            <a:ln w="38100">
              <a:solidFill>
                <a:srgbClr val="A66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Questions?</a:t>
            </a:r>
            <a:endParaRPr lang="en-US" dirty="0"/>
          </a:p>
        </p:txBody>
      </p:sp>
      <p:pic>
        <p:nvPicPr>
          <p:cNvPr id="4" name="Picture 5" descr="http://gis-ims2/photosearch/misc_photos_link/connley/indian_people_older_pictures/0067 copy.jpg">
            <a:hlinkClick r:id="rId3"/>
          </p:cNvPr>
          <p:cNvPicPr>
            <a:picLocks noChangeAspect="1" noChangeArrowheads="1"/>
          </p:cNvPicPr>
          <p:nvPr/>
        </p:nvPicPr>
        <p:blipFill>
          <a:blip r:embed="rId4" cstate="print"/>
          <a:srcRect t="41035" b="19038"/>
          <a:stretch>
            <a:fillRect/>
          </a:stretch>
        </p:blipFill>
        <p:spPr bwMode="auto">
          <a:xfrm>
            <a:off x="0" y="4114800"/>
            <a:ext cx="9144000" cy="2743200"/>
          </a:xfrm>
          <a:prstGeom prst="rect">
            <a:avLst/>
          </a:prstGeom>
          <a:noFill/>
          <a:ln w="9525">
            <a:noFill/>
            <a:miter lim="800000"/>
            <a:headEnd/>
            <a:tailEnd/>
          </a:ln>
        </p:spPr>
      </p:pic>
      <p:pic>
        <p:nvPicPr>
          <p:cNvPr id="5" name="Picture 4" descr="Felix.jpg"/>
          <p:cNvPicPr>
            <a:picLocks noChangeAspect="1"/>
          </p:cNvPicPr>
          <p:nvPr/>
        </p:nvPicPr>
        <p:blipFill>
          <a:blip r:embed="rId5" cstate="print"/>
          <a:stretch>
            <a:fillRect/>
          </a:stretch>
        </p:blipFill>
        <p:spPr>
          <a:xfrm>
            <a:off x="1143000" y="1295400"/>
            <a:ext cx="3383778" cy="2537834"/>
          </a:xfrm>
          <a:prstGeom prst="rect">
            <a:avLst/>
          </a:prstGeom>
          <a:ln>
            <a:noFill/>
          </a:ln>
          <a:effectLst>
            <a:reflection blurRad="6350" stA="50000" endA="300" endPos="90000" dir="5400000" sy="-100000" algn="bl" rotWithShape="0"/>
          </a:effectLst>
          <a:scene3d>
            <a:camera prst="perspectiveContrastingLeftFacing">
              <a:rot lat="300000" lon="21594000" rev="0"/>
            </a:camera>
            <a:lightRig rig="threePt" dir="t">
              <a:rot lat="0" lon="0" rev="2700000"/>
            </a:lightRig>
          </a:scene3d>
          <a:sp3d>
            <a:bevelT w="63500" h="50800"/>
          </a:sp3d>
        </p:spPr>
      </p:pic>
      <p:pic>
        <p:nvPicPr>
          <p:cNvPr id="6" name="Picture 5" descr="C:\Documents and Settings\avitale\My Documents\USFWS\Photos\Veg Plots 2008\Benewah Project Photos April15_2008 042.jpg"/>
          <p:cNvPicPr>
            <a:picLocks noChangeAspect="1" noChangeArrowheads="1"/>
          </p:cNvPicPr>
          <p:nvPr/>
        </p:nvPicPr>
        <p:blipFill>
          <a:blip r:embed="rId6" cstate="print"/>
          <a:srcRect/>
          <a:stretch>
            <a:fillRect/>
          </a:stretch>
        </p:blipFill>
        <p:spPr bwMode="auto">
          <a:xfrm>
            <a:off x="4671235" y="1274134"/>
            <a:ext cx="3454400" cy="2590800"/>
          </a:xfrm>
          <a:prstGeom prst="rect">
            <a:avLst/>
          </a:prstGeom>
          <a:noFill/>
          <a:ln w="9525">
            <a:noFill/>
            <a:miter lim="800000"/>
            <a:headEnd/>
            <a:tailEnd/>
          </a:ln>
          <a:effectLst>
            <a:reflection blurRad="6350" stA="50000" endA="300" endPos="90000" dir="5400000" sy="-100000" algn="bl" rotWithShape="0"/>
          </a:effectLst>
          <a:scene3d>
            <a:camera prst="orthographicFront"/>
            <a:lightRig rig="threePt" dir="t">
              <a:rot lat="0" lon="0" rev="2700000"/>
            </a:lightRig>
          </a:scene3d>
          <a:sp3d>
            <a:bevelT w="63500" h="50800"/>
          </a:sp3d>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92162"/>
          </a:xfrm>
        </p:spPr>
        <p:txBody>
          <a:bodyPr/>
          <a:lstStyle/>
          <a:p>
            <a:r>
              <a:rPr lang="en-US" dirty="0" smtClean="0"/>
              <a:t>Project Overview</a:t>
            </a:r>
            <a:endParaRPr lang="en-US" dirty="0"/>
          </a:p>
        </p:txBody>
      </p:sp>
      <p:sp>
        <p:nvSpPr>
          <p:cNvPr id="3" name="Content Placeholder 2"/>
          <p:cNvSpPr>
            <a:spLocks noGrp="1"/>
          </p:cNvSpPr>
          <p:nvPr>
            <p:ph idx="1"/>
          </p:nvPr>
        </p:nvSpPr>
        <p:spPr/>
        <p:txBody>
          <a:bodyPr/>
          <a:lstStyle/>
          <a:p>
            <a:endParaRPr lang="en-US" dirty="0" smtClean="0"/>
          </a:p>
          <a:p>
            <a:pPr>
              <a:buNone/>
            </a:pPr>
            <a:endParaRPr lang="en-US" dirty="0"/>
          </a:p>
        </p:txBody>
      </p:sp>
      <p:pic>
        <p:nvPicPr>
          <p:cNvPr id="8" name="Picture 7" descr="BPA Proposal_Project 1990-044-00_Page_03.jpg"/>
          <p:cNvPicPr>
            <a:picLocks noChangeAspect="1"/>
          </p:cNvPicPr>
          <p:nvPr/>
        </p:nvPicPr>
        <p:blipFill>
          <a:blip r:embed="rId3" cstate="print"/>
          <a:srcRect l="11193" t="5556" r="25566" b="54444"/>
          <a:stretch>
            <a:fillRect/>
          </a:stretch>
        </p:blipFill>
        <p:spPr>
          <a:xfrm>
            <a:off x="1036780" y="1066799"/>
            <a:ext cx="7086600" cy="5798127"/>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C:\Documents and Settings\avitale\My Documents\bpa\restoration\Landowner Files\Johnson\Benewah Creek D-1\D2 Reaches.jpg"/>
          <p:cNvPicPr>
            <a:picLocks noChangeAspect="1" noChangeArrowheads="1"/>
          </p:cNvPicPr>
          <p:nvPr/>
        </p:nvPicPr>
        <p:blipFill>
          <a:blip r:embed="rId3" cstate="print"/>
          <a:srcRect/>
          <a:stretch>
            <a:fillRect/>
          </a:stretch>
        </p:blipFill>
        <p:spPr bwMode="auto">
          <a:xfrm rot="2641572">
            <a:off x="204580" y="525572"/>
            <a:ext cx="8763000" cy="6543675"/>
          </a:xfrm>
          <a:prstGeom prst="rect">
            <a:avLst/>
          </a:prstGeom>
          <a:noFill/>
        </p:spPr>
      </p:pic>
      <p:sp>
        <p:nvSpPr>
          <p:cNvPr id="10" name="Right Brace 9"/>
          <p:cNvSpPr/>
          <p:nvPr/>
        </p:nvSpPr>
        <p:spPr>
          <a:xfrm rot="16200000">
            <a:off x="2552700" y="1257300"/>
            <a:ext cx="609600" cy="4038600"/>
          </a:xfrm>
          <a:prstGeom prst="rightBrace">
            <a:avLst>
              <a:gd name="adj1" fmla="val 14583"/>
              <a:gd name="adj2" fmla="val 15871"/>
            </a:avLst>
          </a:prstGeom>
          <a:noFill/>
          <a:ln w="28575">
            <a:solidFill>
              <a:schemeClr val="tx1"/>
            </a:solidFill>
          </a:ln>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sp>
        <p:nvSpPr>
          <p:cNvPr id="5" name="Rectangle 4"/>
          <p:cNvSpPr/>
          <p:nvPr/>
        </p:nvSpPr>
        <p:spPr>
          <a:xfrm>
            <a:off x="0" y="0"/>
            <a:ext cx="9144000" cy="1600200"/>
          </a:xfrm>
          <a:prstGeom prst="rect">
            <a:avLst/>
          </a:prstGeom>
          <a:gradFill flip="none" rotWithShape="1">
            <a:gsLst>
              <a:gs pos="2000">
                <a:schemeClr val="tx1">
                  <a:lumMod val="75000"/>
                </a:schemeClr>
              </a:gs>
              <a:gs pos="12000">
                <a:schemeClr val="tx1">
                  <a:lumMod val="85000"/>
                </a:schemeClr>
              </a:gs>
              <a:gs pos="26000">
                <a:schemeClr val="tx1">
                  <a:lumMod val="65000"/>
                </a:schemeClr>
              </a:gs>
              <a:gs pos="4000">
                <a:srgbClr val="FFFFFF"/>
              </a:gs>
              <a:gs pos="16000">
                <a:schemeClr val="tx1">
                  <a:lumMod val="65000"/>
                </a:schemeClr>
              </a:gs>
              <a:gs pos="69000">
                <a:srgbClr val="292929"/>
              </a:gs>
              <a:gs pos="100000">
                <a:schemeClr val="tx1">
                  <a:lumMod val="50000"/>
                </a:schemeClr>
              </a:gs>
              <a:gs pos="100000">
                <a:srgbClr val="EAEAEA"/>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smtClean="0"/>
              <a:t>Recent Project History</a:t>
            </a:r>
            <a:endParaRPr lang="en-US" dirty="0"/>
          </a:p>
        </p:txBody>
      </p:sp>
      <p:sp>
        <p:nvSpPr>
          <p:cNvPr id="7" name="Text Box 22"/>
          <p:cNvSpPr txBox="1">
            <a:spLocks noChangeArrowheads="1"/>
          </p:cNvSpPr>
          <p:nvPr/>
        </p:nvSpPr>
        <p:spPr bwMode="auto">
          <a:xfrm>
            <a:off x="5943600" y="4456093"/>
            <a:ext cx="3187700" cy="954107"/>
          </a:xfrm>
          <a:prstGeom prst="rect">
            <a:avLst/>
          </a:prstGeom>
          <a:noFill/>
          <a:ln w="9525">
            <a:noFill/>
            <a:miter lim="800000"/>
            <a:headEnd/>
            <a:tailEnd/>
          </a:ln>
          <a:effectLst/>
        </p:spPr>
        <p:txBody>
          <a:bodyPr wrap="square">
            <a:spAutoFit/>
          </a:bodyPr>
          <a:lstStyle/>
          <a:p>
            <a:pPr algn="ctr"/>
            <a:r>
              <a:rPr lang="en-US" sz="2800" b="1" dirty="0">
                <a:effectLst>
                  <a:outerShdw blurRad="38100" dist="38100" dir="2700000" algn="tl">
                    <a:srgbClr val="000000">
                      <a:alpha val="43137"/>
                    </a:srgbClr>
                  </a:outerShdw>
                </a:effectLst>
              </a:rPr>
              <a:t>Phase I</a:t>
            </a:r>
          </a:p>
          <a:p>
            <a:pPr algn="ctr"/>
            <a:r>
              <a:rPr lang="en-US" sz="2800" b="1" dirty="0" smtClean="0">
                <a:effectLst>
                  <a:outerShdw blurRad="38100" dist="38100" dir="2700000" algn="tl">
                    <a:srgbClr val="000000">
                      <a:alpha val="43137"/>
                    </a:srgbClr>
                  </a:outerShdw>
                </a:effectLst>
              </a:rPr>
              <a:t>2005-2008 (2.5 km)</a:t>
            </a:r>
            <a:endParaRPr lang="en-US" sz="2800" b="1" dirty="0">
              <a:effectLst>
                <a:outerShdw blurRad="38100" dist="38100" dir="2700000" algn="tl">
                  <a:srgbClr val="000000">
                    <a:alpha val="43137"/>
                  </a:srgbClr>
                </a:outerShdw>
              </a:effectLst>
            </a:endParaRPr>
          </a:p>
        </p:txBody>
      </p:sp>
      <p:sp>
        <p:nvSpPr>
          <p:cNvPr id="8" name="Text Box 22"/>
          <p:cNvSpPr txBox="1">
            <a:spLocks noChangeArrowheads="1"/>
          </p:cNvSpPr>
          <p:nvPr/>
        </p:nvSpPr>
        <p:spPr bwMode="auto">
          <a:xfrm>
            <a:off x="0" y="1752600"/>
            <a:ext cx="2895600" cy="954107"/>
          </a:xfrm>
          <a:prstGeom prst="rect">
            <a:avLst/>
          </a:prstGeom>
          <a:noFill/>
          <a:ln w="9525">
            <a:noFill/>
            <a:miter lim="800000"/>
            <a:headEnd/>
            <a:tailEnd/>
          </a:ln>
          <a:effectLst/>
        </p:spPr>
        <p:txBody>
          <a:bodyPr wrap="square">
            <a:spAutoFit/>
          </a:bodyPr>
          <a:lstStyle/>
          <a:p>
            <a:pPr algn="ctr"/>
            <a:r>
              <a:rPr lang="en-US" sz="2800" b="1" dirty="0">
                <a:effectLst>
                  <a:outerShdw blurRad="38100" dist="38100" dir="2700000" algn="tl">
                    <a:srgbClr val="000000">
                      <a:alpha val="43137"/>
                    </a:srgbClr>
                  </a:outerShdw>
                </a:effectLst>
              </a:rPr>
              <a:t>Phase </a:t>
            </a:r>
            <a:r>
              <a:rPr lang="en-US" sz="2800" b="1" dirty="0" smtClean="0">
                <a:effectLst>
                  <a:outerShdw blurRad="38100" dist="38100" dir="2700000" algn="tl">
                    <a:srgbClr val="000000">
                      <a:alpha val="43137"/>
                    </a:srgbClr>
                  </a:outerShdw>
                </a:effectLst>
              </a:rPr>
              <a:t>II</a:t>
            </a:r>
            <a:endParaRPr lang="en-US" sz="2800" b="1" dirty="0">
              <a:effectLst>
                <a:outerShdw blurRad="38100" dist="38100" dir="2700000" algn="tl">
                  <a:srgbClr val="000000">
                    <a:alpha val="43137"/>
                  </a:srgbClr>
                </a:outerShdw>
              </a:effectLst>
            </a:endParaRPr>
          </a:p>
          <a:p>
            <a:pPr algn="ctr"/>
            <a:r>
              <a:rPr lang="en-US" sz="2800" b="1" dirty="0" smtClean="0">
                <a:effectLst>
                  <a:outerShdw blurRad="38100" dist="38100" dir="2700000" algn="tl">
                    <a:srgbClr val="000000">
                      <a:alpha val="43137"/>
                    </a:srgbClr>
                  </a:outerShdw>
                </a:effectLst>
              </a:rPr>
              <a:t>2009-2012 (3 km)</a:t>
            </a:r>
            <a:endParaRPr lang="en-US" sz="2800" b="1" dirty="0">
              <a:effectLst>
                <a:outerShdw blurRad="38100" dist="38100" dir="2700000" algn="tl">
                  <a:srgbClr val="000000">
                    <a:alpha val="43137"/>
                  </a:srgbClr>
                </a:outerShdw>
              </a:effectLst>
            </a:endParaRPr>
          </a:p>
        </p:txBody>
      </p:sp>
      <p:sp>
        <p:nvSpPr>
          <p:cNvPr id="6" name="Rectangle 5"/>
          <p:cNvSpPr/>
          <p:nvPr/>
        </p:nvSpPr>
        <p:spPr>
          <a:xfrm>
            <a:off x="0" y="5638800"/>
            <a:ext cx="9144000" cy="1219200"/>
          </a:xfrm>
          <a:prstGeom prst="rect">
            <a:avLst/>
          </a:prstGeom>
          <a:gradFill flip="none" rotWithShape="1">
            <a:gsLst>
              <a:gs pos="18000">
                <a:schemeClr val="tx1">
                  <a:lumMod val="50000"/>
                </a:schemeClr>
              </a:gs>
              <a:gs pos="13000">
                <a:srgbClr val="5F5F5F"/>
              </a:gs>
              <a:gs pos="21001">
                <a:srgbClr val="5F5F5F"/>
              </a:gs>
              <a:gs pos="33000">
                <a:srgbClr val="FFFFFF"/>
              </a:gs>
              <a:gs pos="37000">
                <a:srgbClr val="B2B2B2"/>
              </a:gs>
              <a:gs pos="100000">
                <a:srgbClr val="292929"/>
              </a:gs>
              <a:gs pos="82001">
                <a:srgbClr val="777777"/>
              </a:gs>
              <a:gs pos="100000">
                <a:srgbClr val="EAEAEA"/>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June 2011 008.jpg"/>
          <p:cNvPicPr>
            <a:picLocks noChangeAspect="1"/>
          </p:cNvPicPr>
          <p:nvPr/>
        </p:nvPicPr>
        <p:blipFill>
          <a:blip r:embed="rId4" cstate="print"/>
          <a:stretch>
            <a:fillRect/>
          </a:stretch>
        </p:blipFill>
        <p:spPr>
          <a:xfrm>
            <a:off x="20320" y="4465320"/>
            <a:ext cx="3149600" cy="2362200"/>
          </a:xfrm>
          <a:prstGeom prst="rect">
            <a:avLst/>
          </a:prstGeom>
        </p:spPr>
      </p:pic>
      <p:sp>
        <p:nvSpPr>
          <p:cNvPr id="9" name="Right Brace 8"/>
          <p:cNvSpPr/>
          <p:nvPr/>
        </p:nvSpPr>
        <p:spPr>
          <a:xfrm rot="5400000">
            <a:off x="6515100" y="2247900"/>
            <a:ext cx="609600" cy="3429000"/>
          </a:xfrm>
          <a:prstGeom prst="rightBrace">
            <a:avLst>
              <a:gd name="adj1" fmla="val 8333"/>
              <a:gd name="adj2" fmla="val 29259"/>
            </a:avLst>
          </a:prstGeom>
          <a:noFill/>
          <a:ln w="28575">
            <a:solidFill>
              <a:schemeClr val="tx1"/>
            </a:solidFill>
          </a:ln>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pic>
        <p:nvPicPr>
          <p:cNvPr id="16" name="Picture 15" descr="Figure 13.jpg"/>
          <p:cNvPicPr>
            <a:picLocks noChangeAspect="1"/>
          </p:cNvPicPr>
          <p:nvPr/>
        </p:nvPicPr>
        <p:blipFill>
          <a:blip r:embed="rId5" cstate="print"/>
          <a:srcRect b="50000"/>
          <a:stretch>
            <a:fillRect/>
          </a:stretch>
        </p:blipFill>
        <p:spPr>
          <a:xfrm>
            <a:off x="4076595" y="4038600"/>
            <a:ext cx="5023104" cy="2718816"/>
          </a:xfrm>
          <a:prstGeom prst="rect">
            <a:avLst/>
          </a:prstGeom>
          <a:ln>
            <a:solidFill>
              <a:schemeClr val="bg1"/>
            </a:solidFill>
          </a:ln>
        </p:spPr>
      </p:pic>
      <p:pic>
        <p:nvPicPr>
          <p:cNvPr id="17" name="Picture 16" descr="Fisheries Manauscript_Photo2a.JPG"/>
          <p:cNvPicPr>
            <a:picLocks noChangeAspect="1"/>
          </p:cNvPicPr>
          <p:nvPr/>
        </p:nvPicPr>
        <p:blipFill>
          <a:blip r:embed="rId6" cstate="print"/>
          <a:stretch>
            <a:fillRect/>
          </a:stretch>
        </p:blipFill>
        <p:spPr>
          <a:xfrm>
            <a:off x="2873400" y="4464532"/>
            <a:ext cx="3146400" cy="2359800"/>
          </a:xfrm>
          <a:prstGeom prst="rect">
            <a:avLst/>
          </a:prstGeom>
        </p:spPr>
      </p:pic>
      <p:pic>
        <p:nvPicPr>
          <p:cNvPr id="19" name="Picture 18" descr="Fisheries Manuscript_BeaverRestorationV3_Page_33.jpg"/>
          <p:cNvPicPr>
            <a:picLocks noChangeAspect="1"/>
          </p:cNvPicPr>
          <p:nvPr/>
        </p:nvPicPr>
        <p:blipFill>
          <a:blip r:embed="rId7" cstate="print"/>
          <a:srcRect l="19808" t="14444" r="19809" b="51111"/>
          <a:stretch>
            <a:fillRect/>
          </a:stretch>
        </p:blipFill>
        <p:spPr>
          <a:xfrm>
            <a:off x="5922334" y="4463901"/>
            <a:ext cx="3200400" cy="2362200"/>
          </a:xfrm>
          <a:prstGeom prst="rect">
            <a:avLst/>
          </a:prstGeom>
        </p:spPr>
      </p:pic>
      <p:graphicFrame>
        <p:nvGraphicFramePr>
          <p:cNvPr id="13" name="Table 12"/>
          <p:cNvGraphicFramePr>
            <a:graphicFrameLocks noGrp="1"/>
          </p:cNvGraphicFramePr>
          <p:nvPr/>
        </p:nvGraphicFramePr>
        <p:xfrm>
          <a:off x="33668" y="4038600"/>
          <a:ext cx="3983665" cy="2233924"/>
        </p:xfrm>
        <a:graphic>
          <a:graphicData uri="http://schemas.openxmlformats.org/drawingml/2006/table">
            <a:tbl>
              <a:tblPr/>
              <a:tblGrid>
                <a:gridCol w="1566532"/>
                <a:gridCol w="533400"/>
                <a:gridCol w="533400"/>
                <a:gridCol w="609600"/>
                <a:gridCol w="740733"/>
              </a:tblGrid>
              <a:tr h="228600">
                <a:tc>
                  <a:txBody>
                    <a:bodyPr/>
                    <a:lstStyle/>
                    <a:p>
                      <a:pPr marL="0" marR="0">
                        <a:lnSpc>
                          <a:spcPct val="115000"/>
                        </a:lnSpc>
                        <a:spcBef>
                          <a:spcPts val="0"/>
                        </a:spcBef>
                        <a:spcAft>
                          <a:spcPts val="0"/>
                        </a:spcAft>
                      </a:pPr>
                      <a:r>
                        <a:rPr lang="en-US" sz="1100" b="1" i="0" dirty="0">
                          <a:solidFill>
                            <a:schemeClr val="bg1"/>
                          </a:solidFill>
                          <a:latin typeface="Times New Roman"/>
                          <a:ea typeface="Times New Roman"/>
                        </a:rPr>
                        <a:t>Response variable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1" i="0" dirty="0">
                          <a:solidFill>
                            <a:schemeClr val="bg1"/>
                          </a:solidFill>
                          <a:latin typeface="Times New Roman"/>
                          <a:ea typeface="Times New Roman"/>
                        </a:rPr>
                        <a:t>Before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1" i="0" dirty="0">
                          <a:solidFill>
                            <a:schemeClr val="bg1"/>
                          </a:solidFill>
                          <a:latin typeface="Times New Roman"/>
                          <a:ea typeface="Times New Roman"/>
                        </a:rPr>
                        <a:t>After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1" i="0" dirty="0" smtClean="0">
                          <a:solidFill>
                            <a:schemeClr val="bg1"/>
                          </a:solidFill>
                          <a:latin typeface="Times New Roman"/>
                          <a:ea typeface="Times New Roman"/>
                        </a:rPr>
                        <a:t>Change</a:t>
                      </a:r>
                      <a:endParaRPr lang="en-US" sz="1100" b="1" i="0" dirty="0">
                        <a:solidFill>
                          <a:schemeClr val="bg1"/>
                        </a:solidFill>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1" i="0" dirty="0">
                          <a:solidFill>
                            <a:schemeClr val="bg1"/>
                          </a:solidFill>
                          <a:latin typeface="Times New Roman"/>
                          <a:ea typeface="Times New Roman"/>
                        </a:rPr>
                        <a:t>Objective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44552">
                <a:tc>
                  <a:txBody>
                    <a:bodyPr/>
                    <a:lstStyle/>
                    <a:p>
                      <a:pPr marL="0" marR="0">
                        <a:lnSpc>
                          <a:spcPct val="115000"/>
                        </a:lnSpc>
                        <a:spcBef>
                          <a:spcPts val="0"/>
                        </a:spcBef>
                        <a:spcAft>
                          <a:spcPts val="0"/>
                        </a:spcAft>
                      </a:pPr>
                      <a:r>
                        <a:rPr lang="en-US" sz="1100" b="0" i="0" dirty="0" smtClean="0">
                          <a:solidFill>
                            <a:schemeClr val="bg1"/>
                          </a:solidFill>
                          <a:latin typeface="Times New Roman"/>
                          <a:ea typeface="Times New Roman"/>
                        </a:rPr>
                        <a:t>Sinuosity</a:t>
                      </a:r>
                      <a:endParaRPr lang="en-US" sz="1100" b="0" i="0" dirty="0">
                        <a:solidFill>
                          <a:schemeClr val="bg1"/>
                        </a:solidFill>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1.28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1.68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&gt;1.50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44552">
                <a:tc>
                  <a:txBody>
                    <a:bodyPr/>
                    <a:lstStyle/>
                    <a:p>
                      <a:pPr marL="0" marR="0">
                        <a:lnSpc>
                          <a:spcPct val="115000"/>
                        </a:lnSpc>
                        <a:spcBef>
                          <a:spcPts val="0"/>
                        </a:spcBef>
                        <a:spcAft>
                          <a:spcPts val="0"/>
                        </a:spcAft>
                      </a:pPr>
                      <a:r>
                        <a:rPr lang="en-US" sz="1100" b="0" i="0" dirty="0">
                          <a:solidFill>
                            <a:schemeClr val="bg1"/>
                          </a:solidFill>
                          <a:latin typeface="Times New Roman"/>
                          <a:ea typeface="Times New Roman"/>
                        </a:rPr>
                        <a:t>Entrenchment </a:t>
                      </a:r>
                      <a:r>
                        <a:rPr lang="en-US" sz="1100" b="0" i="0" dirty="0" smtClean="0">
                          <a:solidFill>
                            <a:schemeClr val="bg1"/>
                          </a:solidFill>
                          <a:latin typeface="Times New Roman"/>
                          <a:ea typeface="Times New Roman"/>
                        </a:rPr>
                        <a:t>ratio</a:t>
                      </a:r>
                      <a:endParaRPr lang="en-US" sz="1100" b="0" i="0" dirty="0">
                        <a:solidFill>
                          <a:schemeClr val="bg1"/>
                        </a:solidFill>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12.3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+515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&gt;12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44552">
                <a:tc>
                  <a:txBody>
                    <a:bodyPr/>
                    <a:lstStyle/>
                    <a:p>
                      <a:pPr marL="0" marR="0">
                        <a:lnSpc>
                          <a:spcPct val="115000"/>
                        </a:lnSpc>
                        <a:spcBef>
                          <a:spcPts val="0"/>
                        </a:spcBef>
                        <a:spcAft>
                          <a:spcPts val="0"/>
                        </a:spcAft>
                      </a:pPr>
                      <a:r>
                        <a:rPr lang="en-US" sz="1100" b="0" i="0" dirty="0">
                          <a:solidFill>
                            <a:schemeClr val="bg1"/>
                          </a:solidFill>
                          <a:latin typeface="Times New Roman"/>
                          <a:ea typeface="Times New Roman"/>
                        </a:rPr>
                        <a:t>Percent eroding </a:t>
                      </a:r>
                      <a:r>
                        <a:rPr lang="en-US" sz="1100" b="0" i="0" dirty="0" smtClean="0">
                          <a:solidFill>
                            <a:schemeClr val="bg1"/>
                          </a:solidFill>
                          <a:latin typeface="Times New Roman"/>
                          <a:ea typeface="Times New Roman"/>
                        </a:rPr>
                        <a:t>banks</a:t>
                      </a:r>
                      <a:endParaRPr lang="en-US" sz="1100" b="0" i="0" dirty="0">
                        <a:solidFill>
                          <a:schemeClr val="bg1"/>
                        </a:solidFill>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10.5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&lt;10%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44552">
                <a:tc>
                  <a:txBody>
                    <a:bodyPr/>
                    <a:lstStyle/>
                    <a:p>
                      <a:pPr marL="0" marR="0">
                        <a:lnSpc>
                          <a:spcPct val="115000"/>
                        </a:lnSpc>
                        <a:spcBef>
                          <a:spcPts val="0"/>
                        </a:spcBef>
                        <a:spcAft>
                          <a:spcPts val="0"/>
                        </a:spcAft>
                      </a:pPr>
                      <a:r>
                        <a:rPr lang="en-US" sz="1100" b="0" i="0" dirty="0">
                          <a:solidFill>
                            <a:schemeClr val="bg1"/>
                          </a:solidFill>
                          <a:latin typeface="Times New Roman"/>
                          <a:ea typeface="Times New Roman"/>
                        </a:rPr>
                        <a:t>Percent </a:t>
                      </a:r>
                      <a:r>
                        <a:rPr lang="en-US" sz="1100" b="0" i="0" dirty="0" smtClean="0">
                          <a:solidFill>
                            <a:schemeClr val="bg1"/>
                          </a:solidFill>
                          <a:latin typeface="Times New Roman"/>
                          <a:ea typeface="Times New Roman"/>
                        </a:rPr>
                        <a:t>pools</a:t>
                      </a:r>
                      <a:endParaRPr lang="en-US" sz="1100" b="0" i="0" dirty="0">
                        <a:solidFill>
                          <a:schemeClr val="bg1"/>
                        </a:solidFill>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39.6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49.2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48-53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44552">
                <a:tc>
                  <a:txBody>
                    <a:bodyPr/>
                    <a:lstStyle/>
                    <a:p>
                      <a:r>
                        <a:rPr lang="en-US" sz="1100" dirty="0" smtClean="0">
                          <a:solidFill>
                            <a:schemeClr val="bg1"/>
                          </a:solidFill>
                          <a:latin typeface="Times New Roman" pitchFamily="18" charset="0"/>
                          <a:cs typeface="Times New Roman" pitchFamily="18" charset="0"/>
                        </a:rPr>
                        <a:t>Residual pool depth (m)</a:t>
                      </a:r>
                      <a:endParaRPr lang="en-US" sz="1100" dirty="0">
                        <a:solidFill>
                          <a:schemeClr val="bg1"/>
                        </a:solidFill>
                        <a:latin typeface="Times New Roman" pitchFamily="18" charset="0"/>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r>
                        <a:rPr lang="en-US" sz="1100" dirty="0" smtClean="0">
                          <a:solidFill>
                            <a:schemeClr val="bg1"/>
                          </a:solidFill>
                          <a:latin typeface="Times New Roman" pitchFamily="18" charset="0"/>
                          <a:cs typeface="Times New Roman" pitchFamily="18" charset="0"/>
                        </a:rPr>
                        <a:t>0.57</a:t>
                      </a:r>
                      <a:endParaRPr lang="en-US" sz="1100" dirty="0">
                        <a:solidFill>
                          <a:schemeClr val="bg1"/>
                        </a:solidFill>
                        <a:latin typeface="Times New Roman" pitchFamily="18" charset="0"/>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r>
                        <a:rPr lang="en-US" sz="1100" dirty="0" smtClean="0">
                          <a:solidFill>
                            <a:schemeClr val="bg1"/>
                          </a:solidFill>
                          <a:latin typeface="Times New Roman" pitchFamily="18" charset="0"/>
                          <a:cs typeface="Times New Roman" pitchFamily="18" charset="0"/>
                        </a:rPr>
                        <a:t>1.18</a:t>
                      </a:r>
                      <a:endParaRPr lang="en-US" sz="1100" dirty="0">
                        <a:solidFill>
                          <a:schemeClr val="bg1"/>
                        </a:solidFill>
                        <a:latin typeface="Times New Roman" pitchFamily="18" charset="0"/>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r>
                        <a:rPr lang="en-US" sz="1100" dirty="0" smtClean="0">
                          <a:solidFill>
                            <a:schemeClr val="bg1"/>
                          </a:solidFill>
                          <a:latin typeface="Times New Roman" pitchFamily="18" charset="0"/>
                          <a:cs typeface="Times New Roman" pitchFamily="18" charset="0"/>
                        </a:rPr>
                        <a:t>+107</a:t>
                      </a:r>
                      <a:endParaRPr lang="en-US" sz="1100" dirty="0">
                        <a:solidFill>
                          <a:schemeClr val="bg1"/>
                        </a:solidFill>
                        <a:latin typeface="Times New Roman" pitchFamily="18" charset="0"/>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r>
                        <a:rPr lang="en-US" sz="1100" dirty="0" smtClean="0">
                          <a:solidFill>
                            <a:schemeClr val="bg1"/>
                          </a:solidFill>
                          <a:latin typeface="Times New Roman" pitchFamily="18" charset="0"/>
                          <a:cs typeface="Times New Roman" pitchFamily="18" charset="0"/>
                        </a:rPr>
                        <a:t>&gt;1.0</a:t>
                      </a:r>
                      <a:endParaRPr lang="en-US" sz="1100" dirty="0">
                        <a:solidFill>
                          <a:schemeClr val="bg1"/>
                        </a:solidFill>
                        <a:latin typeface="Times New Roman" pitchFamily="18" charset="0"/>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91282">
                <a:tc>
                  <a:txBody>
                    <a:bodyPr/>
                    <a:lstStyle/>
                    <a:p>
                      <a:pPr marL="0" marR="0">
                        <a:lnSpc>
                          <a:spcPct val="115000"/>
                        </a:lnSpc>
                        <a:spcBef>
                          <a:spcPts val="0"/>
                        </a:spcBef>
                        <a:spcAft>
                          <a:spcPts val="0"/>
                        </a:spcAft>
                      </a:pPr>
                      <a:r>
                        <a:rPr lang="en-US" sz="1100" b="0" i="0" dirty="0">
                          <a:solidFill>
                            <a:schemeClr val="bg1"/>
                          </a:solidFill>
                          <a:latin typeface="Times New Roman"/>
                          <a:ea typeface="Times New Roman"/>
                        </a:rPr>
                        <a:t>Large wood volume (m</a:t>
                      </a:r>
                      <a:r>
                        <a:rPr lang="en-US" sz="1100" b="0" i="0" baseline="30000" dirty="0">
                          <a:solidFill>
                            <a:schemeClr val="bg1"/>
                          </a:solidFill>
                          <a:latin typeface="Times New Roman"/>
                          <a:ea typeface="Times New Roman"/>
                        </a:rPr>
                        <a:t>3</a:t>
                      </a:r>
                      <a:r>
                        <a:rPr lang="en-US" sz="1100" b="0" i="0" dirty="0">
                          <a:solidFill>
                            <a:schemeClr val="bg1"/>
                          </a:solidFill>
                          <a:latin typeface="Times New Roman"/>
                          <a:ea typeface="Times New Roman"/>
                        </a:rPr>
                        <a:t>/100 m</a:t>
                      </a:r>
                      <a:r>
                        <a:rPr lang="en-US" sz="1100" b="0" i="0" dirty="0" smtClean="0">
                          <a:solidFill>
                            <a:schemeClr val="bg1"/>
                          </a:solidFill>
                          <a:latin typeface="Times New Roman"/>
                          <a:ea typeface="Times New Roman"/>
                        </a:rPr>
                        <a:t>)</a:t>
                      </a:r>
                      <a:endParaRPr lang="en-US" sz="1100" b="0" i="0" dirty="0">
                        <a:solidFill>
                          <a:schemeClr val="bg1"/>
                        </a:solidFill>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3.15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7.67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+143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&gt;9.0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91282">
                <a:tc>
                  <a:txBody>
                    <a:bodyPr/>
                    <a:lstStyle/>
                    <a:p>
                      <a:pPr marL="0" marR="0">
                        <a:lnSpc>
                          <a:spcPct val="115000"/>
                        </a:lnSpc>
                        <a:spcBef>
                          <a:spcPts val="0"/>
                        </a:spcBef>
                        <a:spcAft>
                          <a:spcPts val="0"/>
                        </a:spcAft>
                      </a:pPr>
                      <a:r>
                        <a:rPr lang="en-US" sz="1100" b="0" i="0" dirty="0">
                          <a:solidFill>
                            <a:schemeClr val="bg1"/>
                          </a:solidFill>
                          <a:latin typeface="Times New Roman"/>
                          <a:ea typeface="Times New Roman"/>
                        </a:rPr>
                        <a:t>Mean depth to groundwater (m</a:t>
                      </a:r>
                      <a:r>
                        <a:rPr lang="en-US" sz="1100" b="0" i="0" dirty="0" smtClean="0">
                          <a:solidFill>
                            <a:schemeClr val="bg1"/>
                          </a:solidFill>
                          <a:latin typeface="Times New Roman"/>
                          <a:ea typeface="Times New Roman"/>
                        </a:rPr>
                        <a:t>)</a:t>
                      </a:r>
                      <a:endParaRPr lang="en-US" sz="1100" b="0" i="0" dirty="0">
                        <a:solidFill>
                          <a:schemeClr val="bg1"/>
                        </a:solidFill>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1.32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0.62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100" b="0" i="0" dirty="0">
                          <a:solidFill>
                            <a:schemeClr val="bg1"/>
                          </a:solidFill>
                          <a:latin typeface="Times New Roman"/>
                          <a:ea typeface="Times New Roman"/>
                        </a:rPr>
                        <a:t>&lt;1.2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pic>
        <p:nvPicPr>
          <p:cNvPr id="43013" name="Picture 5"/>
          <p:cNvPicPr>
            <a:picLocks noChangeAspect="1" noChangeArrowheads="1"/>
          </p:cNvPicPr>
          <p:nvPr/>
        </p:nvPicPr>
        <p:blipFill>
          <a:blip r:embed="rId8" cstate="print"/>
          <a:srcRect/>
          <a:stretch>
            <a:fillRect/>
          </a:stretch>
        </p:blipFill>
        <p:spPr bwMode="auto">
          <a:xfrm>
            <a:off x="2895600" y="1312367"/>
            <a:ext cx="6257924" cy="3107233"/>
          </a:xfrm>
          <a:prstGeom prst="rect">
            <a:avLst/>
          </a:prstGeom>
          <a:solidFill>
            <a:schemeClr val="tx1"/>
          </a:solidFill>
          <a:ln w="9525">
            <a:noFill/>
            <a:miter lim="800000"/>
            <a:headEnd/>
            <a:tailEnd/>
          </a:ln>
        </p:spPr>
      </p:pic>
      <p:grpSp>
        <p:nvGrpSpPr>
          <p:cNvPr id="30" name="Group 29"/>
          <p:cNvGrpSpPr/>
          <p:nvPr/>
        </p:nvGrpSpPr>
        <p:grpSpPr>
          <a:xfrm>
            <a:off x="76200" y="1426071"/>
            <a:ext cx="6766560" cy="2536329"/>
            <a:chOff x="243840" y="-1466850"/>
            <a:chExt cx="6766560" cy="2536329"/>
          </a:xfrm>
        </p:grpSpPr>
        <p:grpSp>
          <p:nvGrpSpPr>
            <p:cNvPr id="27" name="Group 26"/>
            <p:cNvGrpSpPr/>
            <p:nvPr/>
          </p:nvGrpSpPr>
          <p:grpSpPr>
            <a:xfrm>
              <a:off x="254002" y="-1466850"/>
              <a:ext cx="6756398" cy="2533651"/>
              <a:chOff x="177802" y="-1466850"/>
              <a:chExt cx="6756398" cy="2533651"/>
            </a:xfrm>
          </p:grpSpPr>
          <p:grpSp>
            <p:nvGrpSpPr>
              <p:cNvPr id="20" name="Group 19"/>
              <p:cNvGrpSpPr/>
              <p:nvPr/>
            </p:nvGrpSpPr>
            <p:grpSpPr>
              <a:xfrm>
                <a:off x="177802" y="-1466850"/>
                <a:ext cx="6756398" cy="2533651"/>
                <a:chOff x="127002" y="-1466850"/>
                <a:chExt cx="6756398" cy="2533651"/>
              </a:xfrm>
            </p:grpSpPr>
            <p:pic>
              <p:nvPicPr>
                <p:cNvPr id="43009" name="Picture 1" descr="C:\Documents and Settings\avitale\My Documents\bpa\restoration\Landowner Files\Johnson\Benewah Creek D-1\Photos\2006_Oct\ReachD1 Construction 037.jpg"/>
                <p:cNvPicPr>
                  <a:picLocks noChangeAspect="1" noChangeArrowheads="1"/>
                </p:cNvPicPr>
                <p:nvPr/>
              </p:nvPicPr>
              <p:blipFill>
                <a:blip r:embed="rId9" cstate="print"/>
                <a:srcRect/>
                <a:stretch>
                  <a:fillRect/>
                </a:stretch>
              </p:blipFill>
              <p:spPr bwMode="auto">
                <a:xfrm>
                  <a:off x="3505200" y="-1466850"/>
                  <a:ext cx="3378200" cy="2533650"/>
                </a:xfrm>
                <a:prstGeom prst="rect">
                  <a:avLst/>
                </a:prstGeom>
                <a:noFill/>
                <a:ln>
                  <a:solidFill>
                    <a:schemeClr val="bg1"/>
                  </a:solidFill>
                </a:ln>
              </p:spPr>
            </p:pic>
            <p:pic>
              <p:nvPicPr>
                <p:cNvPr id="43010" name="Picture 2" descr="C:\Documents and Settings\avitale\My Documents\bpa\restoration\Landowner Files\Johnson\Benewah Creek D-1\Photos\2007_Jun\Benewah Erosion 013.jpg"/>
                <p:cNvPicPr>
                  <a:picLocks noChangeAspect="1" noChangeArrowheads="1"/>
                </p:cNvPicPr>
                <p:nvPr/>
              </p:nvPicPr>
              <p:blipFill>
                <a:blip r:embed="rId10" cstate="print"/>
                <a:srcRect/>
                <a:stretch>
                  <a:fillRect/>
                </a:stretch>
              </p:blipFill>
              <p:spPr bwMode="auto">
                <a:xfrm>
                  <a:off x="127002" y="-1466849"/>
                  <a:ext cx="3378199" cy="2533650"/>
                </a:xfrm>
                <a:prstGeom prst="rect">
                  <a:avLst/>
                </a:prstGeom>
                <a:noFill/>
                <a:ln>
                  <a:solidFill>
                    <a:schemeClr val="bg1"/>
                  </a:solidFill>
                </a:ln>
              </p:spPr>
            </p:pic>
          </p:grpSp>
          <p:cxnSp>
            <p:nvCxnSpPr>
              <p:cNvPr id="23" name="Straight Arrow Connector 22"/>
              <p:cNvCxnSpPr/>
              <p:nvPr/>
            </p:nvCxnSpPr>
            <p:spPr>
              <a:xfrm>
                <a:off x="5740402" y="-76200"/>
                <a:ext cx="1066800"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6019800" y="-76200"/>
                <a:ext cx="914400" cy="261610"/>
              </a:xfrm>
              <a:prstGeom prst="rect">
                <a:avLst/>
              </a:prstGeom>
              <a:noFill/>
            </p:spPr>
            <p:txBody>
              <a:bodyPr wrap="square" rtlCol="0">
                <a:spAutoFit/>
              </a:bodyPr>
              <a:lstStyle/>
              <a:p>
                <a:r>
                  <a:rPr lang="en-US" sz="1100" b="1" dirty="0" smtClean="0">
                    <a:effectLst>
                      <a:outerShdw blurRad="38100" dist="38100" dir="2700000" algn="tl">
                        <a:srgbClr val="000000">
                          <a:alpha val="43137"/>
                        </a:srgbClr>
                      </a:outerShdw>
                    </a:effectLst>
                  </a:rPr>
                  <a:t>Bankfull</a:t>
                </a:r>
                <a:endParaRPr lang="en-US" sz="1100" b="1" dirty="0">
                  <a:effectLst>
                    <a:outerShdw blurRad="38100" dist="38100" dir="2700000" algn="tl">
                      <a:srgbClr val="000000">
                        <a:alpha val="43137"/>
                      </a:srgbClr>
                    </a:outerShdw>
                  </a:effectLst>
                </a:endParaRPr>
              </a:p>
            </p:txBody>
          </p:sp>
          <p:cxnSp>
            <p:nvCxnSpPr>
              <p:cNvPr id="26" name="Straight Arrow Connector 25"/>
              <p:cNvCxnSpPr/>
              <p:nvPr/>
            </p:nvCxnSpPr>
            <p:spPr>
              <a:xfrm>
                <a:off x="1749425" y="244475"/>
                <a:ext cx="1066800" cy="0"/>
              </a:xfrm>
              <a:prstGeom prst="straightConnector1">
                <a:avLst/>
              </a:prstGeom>
              <a:ln>
                <a:solidFill>
                  <a:schemeClr val="bg1"/>
                </a:solidFill>
                <a:headEnd type="triangle"/>
                <a:tailEnd type="non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2209800" y="241310"/>
                <a:ext cx="914400" cy="261610"/>
              </a:xfrm>
              <a:prstGeom prst="rect">
                <a:avLst/>
              </a:prstGeom>
              <a:noFill/>
            </p:spPr>
            <p:txBody>
              <a:bodyPr wrap="square" rtlCol="0">
                <a:spAutoFit/>
              </a:bodyPr>
              <a:lstStyle/>
              <a:p>
                <a:r>
                  <a:rPr lang="en-US" sz="1100" b="1" dirty="0" smtClean="0">
                    <a:effectLst>
                      <a:outerShdw blurRad="38100" dist="38100" dir="2700000" algn="tl">
                        <a:srgbClr val="000000">
                          <a:alpha val="43137"/>
                        </a:srgbClr>
                      </a:outerShdw>
                    </a:effectLst>
                  </a:rPr>
                  <a:t>Bankfull</a:t>
                </a:r>
                <a:endParaRPr lang="en-US" sz="1100" b="1" dirty="0">
                  <a:effectLst>
                    <a:outerShdw blurRad="38100" dist="38100" dir="2700000" algn="tl">
                      <a:srgbClr val="000000">
                        <a:alpha val="43137"/>
                      </a:srgbClr>
                    </a:outerShdw>
                  </a:effectLst>
                </a:endParaRPr>
              </a:p>
            </p:txBody>
          </p:sp>
        </p:grpSp>
        <p:sp>
          <p:nvSpPr>
            <p:cNvPr id="28" name="TextBox 27"/>
            <p:cNvSpPr txBox="1"/>
            <p:nvPr/>
          </p:nvSpPr>
          <p:spPr>
            <a:xfrm>
              <a:off x="243840" y="784860"/>
              <a:ext cx="619529"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latin typeface="Times New Roman" pitchFamily="18" charset="0"/>
                  <a:cs typeface="Times New Roman" pitchFamily="18" charset="0"/>
                </a:rPr>
                <a:t>Before</a:t>
              </a:r>
              <a:endParaRPr lang="en-US" sz="1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Box 28"/>
            <p:cNvSpPr txBox="1"/>
            <p:nvPr/>
          </p:nvSpPr>
          <p:spPr>
            <a:xfrm>
              <a:off x="6469380" y="792480"/>
              <a:ext cx="535724"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latin typeface="Times New Roman" pitchFamily="18" charset="0"/>
                  <a:cs typeface="Times New Roman" pitchFamily="18" charset="0"/>
                </a:rPr>
                <a:t>After</a:t>
              </a:r>
              <a:endParaRPr lang="en-US" sz="1200" b="1" dirty="0">
                <a:effectLst>
                  <a:outerShdw blurRad="38100" dist="38100" dir="2700000" algn="tl">
                    <a:srgbClr val="000000">
                      <a:alpha val="43137"/>
                    </a:srgbClr>
                  </a:outerShdw>
                </a:effectLst>
                <a:latin typeface="Times New Roman" pitchFamily="18" charset="0"/>
                <a:cs typeface="Times New Roman"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3013"/>
                                        </p:tgtEl>
                                        <p:attrNameLst>
                                          <p:attrName>style.visibility</p:attrName>
                                        </p:attrNameLst>
                                      </p:cBhvr>
                                      <p:to>
                                        <p:strVal val="visible"/>
                                      </p:to>
                                    </p:set>
                                    <p:anim calcmode="lin" valueType="num">
                                      <p:cBhvr additive="base">
                                        <p:cTn id="35" dur="500" fill="hold"/>
                                        <p:tgtEl>
                                          <p:spTgt spid="43013"/>
                                        </p:tgtEl>
                                        <p:attrNameLst>
                                          <p:attrName>ppt_x</p:attrName>
                                        </p:attrNameLst>
                                      </p:cBhvr>
                                      <p:tavLst>
                                        <p:tav tm="0">
                                          <p:val>
                                            <p:strVal val="#ppt_x"/>
                                          </p:val>
                                        </p:tav>
                                        <p:tav tm="100000">
                                          <p:val>
                                            <p:strVal val="#ppt_x"/>
                                          </p:val>
                                        </p:tav>
                                      </p:tavLst>
                                    </p:anim>
                                    <p:anim calcmode="lin" valueType="num">
                                      <p:cBhvr additive="base">
                                        <p:cTn id="36" dur="500" fill="hold"/>
                                        <p:tgtEl>
                                          <p:spTgt spid="430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par>
                                <p:cTn id="45" presetID="1" presetClass="exit"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02" name="Object 130"/>
          <p:cNvGraphicFramePr>
            <a:graphicFrameLocks noChangeAspect="1"/>
          </p:cNvGraphicFramePr>
          <p:nvPr/>
        </p:nvGraphicFramePr>
        <p:xfrm>
          <a:off x="304800" y="3276600"/>
          <a:ext cx="8583613" cy="3028950"/>
        </p:xfrm>
        <a:graphic>
          <a:graphicData uri="http://schemas.openxmlformats.org/presentationml/2006/ole">
            <p:oleObj spid="_x0000_s41986" name="Document" r:id="rId4" imgW="6071787" imgH="2136383" progId="Word.Document.12">
              <p:embed/>
            </p:oleObj>
          </a:graphicData>
        </a:graphic>
      </p:graphicFrame>
      <p:sp>
        <p:nvSpPr>
          <p:cNvPr id="134" name="Rectangle 133"/>
          <p:cNvSpPr/>
          <p:nvPr/>
        </p:nvSpPr>
        <p:spPr>
          <a:xfrm>
            <a:off x="381000" y="2286000"/>
            <a:ext cx="8382000" cy="646331"/>
          </a:xfrm>
          <a:prstGeom prst="rect">
            <a:avLst/>
          </a:prstGeom>
        </p:spPr>
        <p:txBody>
          <a:bodyPr wrap="square">
            <a:spAutoFit/>
          </a:bodyPr>
          <a:lstStyle/>
          <a:p>
            <a:r>
              <a:rPr lang="en-US" dirty="0" smtClean="0"/>
              <a:t>Summary </a:t>
            </a:r>
            <a:r>
              <a:rPr lang="en-US" dirty="0"/>
              <a:t>of assessments and inventories used to identify the condition of watershed processes and function.</a:t>
            </a:r>
          </a:p>
        </p:txBody>
      </p:sp>
      <p:sp>
        <p:nvSpPr>
          <p:cNvPr id="4" name="Title 1"/>
          <p:cNvSpPr>
            <a:spLocks noGrp="1"/>
          </p:cNvSpPr>
          <p:nvPr>
            <p:ph type="title"/>
          </p:nvPr>
        </p:nvSpPr>
        <p:spPr>
          <a:xfrm>
            <a:off x="0" y="274638"/>
            <a:ext cx="9144000" cy="1143000"/>
          </a:xfrm>
        </p:spPr>
        <p:txBody>
          <a:bodyPr>
            <a:noAutofit/>
          </a:bodyPr>
          <a:lstStyle/>
          <a:p>
            <a:r>
              <a:rPr lang="en-US" dirty="0" smtClean="0"/>
              <a:t>Prioritizing Restoration Actions</a:t>
            </a: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lstStyle/>
          <a:p>
            <a:r>
              <a:rPr lang="en-US" dirty="0" smtClean="0"/>
              <a:t>Step 1 Define restoration objectives</a:t>
            </a:r>
          </a:p>
          <a:p>
            <a:pPr>
              <a:buFont typeface="Arial" pitchFamily="34" charset="0"/>
              <a:buChar char="•"/>
            </a:pPr>
            <a:r>
              <a:rPr lang="en-US" sz="2400" dirty="0" smtClean="0"/>
              <a:t>Sediment</a:t>
            </a:r>
          </a:p>
          <a:p>
            <a:pPr>
              <a:buFont typeface="Arial" pitchFamily="34" charset="0"/>
              <a:buChar char="•"/>
            </a:pPr>
            <a:r>
              <a:rPr lang="en-US" sz="2400" dirty="0" smtClean="0"/>
              <a:t>Flood hydrology</a:t>
            </a:r>
          </a:p>
          <a:p>
            <a:pPr>
              <a:buFont typeface="Arial" pitchFamily="34" charset="0"/>
              <a:buChar char="•"/>
            </a:pPr>
            <a:r>
              <a:rPr lang="en-US" sz="2400" dirty="0" smtClean="0"/>
              <a:t>Riparian function</a:t>
            </a:r>
          </a:p>
          <a:p>
            <a:pPr>
              <a:buFont typeface="Arial" pitchFamily="34" charset="0"/>
              <a:buChar char="•"/>
            </a:pPr>
            <a:r>
              <a:rPr lang="en-US" sz="2400" dirty="0" smtClean="0"/>
              <a:t>Channel</a:t>
            </a:r>
          </a:p>
          <a:p>
            <a:pPr>
              <a:buFont typeface="Arial" pitchFamily="34" charset="0"/>
              <a:buChar char="•"/>
            </a:pPr>
            <a:r>
              <a:rPr lang="en-US" sz="2400" dirty="0" smtClean="0"/>
              <a:t>Water quality</a:t>
            </a:r>
          </a:p>
          <a:p>
            <a:pPr>
              <a:buFont typeface="Arial" pitchFamily="34" charset="0"/>
              <a:buChar char="•"/>
            </a:pPr>
            <a:r>
              <a:rPr lang="en-US" sz="2400" dirty="0" smtClean="0"/>
              <a:t>Biological productivity</a:t>
            </a:r>
          </a:p>
          <a:p>
            <a:pPr>
              <a:buFont typeface="Arial" pitchFamily="34" charset="0"/>
              <a:buChar char="•"/>
            </a:pPr>
            <a:endParaRPr lang="en-US" dirty="0"/>
          </a:p>
        </p:txBody>
      </p:sp>
      <p:sp>
        <p:nvSpPr>
          <p:cNvPr id="11" name="Content Placeholder 2"/>
          <p:cNvSpPr txBox="1">
            <a:spLocks/>
          </p:cNvSpPr>
          <p:nvPr/>
        </p:nvSpPr>
        <p:spPr>
          <a:xfrm>
            <a:off x="457200" y="228600"/>
            <a:ext cx="8229600" cy="6400800"/>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Step 1 Define restoration objectives</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548640" indent="-411480">
              <a:spcBef>
                <a:spcPct val="20000"/>
              </a:spcBef>
              <a:buClr>
                <a:schemeClr val="tx1">
                  <a:shade val="95000"/>
                </a:schemeClr>
              </a:buClr>
              <a:buSzPct val="65000"/>
              <a:buFont typeface="Arial" pitchFamily="34" charset="0"/>
              <a:buChar char="•"/>
              <a:defRPr/>
            </a:pPr>
            <a:r>
              <a:rPr lang="en-US" sz="2400" dirty="0" smtClean="0"/>
              <a:t>Channel</a:t>
            </a:r>
          </a:p>
          <a:p>
            <a:pPr marL="2171700" indent="-1371600">
              <a:spcAft>
                <a:spcPts val="600"/>
              </a:spcAft>
            </a:pPr>
            <a:r>
              <a:rPr lang="en-US" sz="2000" dirty="0" smtClean="0">
                <a:latin typeface="Book Antiqua" pitchFamily="18" charset="0"/>
              </a:rPr>
              <a:t>Objective 1: Remediate all anthropogenic barriers to adult fish passage</a:t>
            </a:r>
          </a:p>
          <a:p>
            <a:pPr marL="2171700" indent="-1371600">
              <a:spcAft>
                <a:spcPts val="600"/>
              </a:spcAft>
            </a:pPr>
            <a:r>
              <a:rPr lang="en-US" sz="2000" dirty="0" smtClean="0">
                <a:latin typeface="Book Antiqua" pitchFamily="18" charset="0"/>
              </a:rPr>
              <a:t>Objective 2: Stream reaches well connected with floodplain at 1.5-2.0 year RI flood</a:t>
            </a:r>
          </a:p>
          <a:p>
            <a:pPr marL="2171700" indent="-1371600">
              <a:spcAft>
                <a:spcPts val="600"/>
              </a:spcAft>
            </a:pPr>
            <a:r>
              <a:rPr lang="en-US" sz="2000" dirty="0" smtClean="0">
                <a:latin typeface="Book Antiqua" pitchFamily="18" charset="0"/>
              </a:rPr>
              <a:t>Objective 3: 70% of available habitat to meet LWD loading criteria of 6m</a:t>
            </a:r>
            <a:r>
              <a:rPr lang="en-US" sz="2000" baseline="30000" dirty="0" smtClean="0">
                <a:latin typeface="Book Antiqua" pitchFamily="18" charset="0"/>
              </a:rPr>
              <a:t>3</a:t>
            </a:r>
            <a:r>
              <a:rPr lang="en-US" sz="2000" dirty="0" smtClean="0">
                <a:latin typeface="Book Antiqua" pitchFamily="18" charset="0"/>
              </a:rPr>
              <a:t>/100m over 150 years</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Arial" pitchFamily="34" charset="0"/>
              <a:buChar char="•"/>
              <a:tabLst/>
              <a:defRPr/>
            </a:pPr>
            <a:endParaRPr kumimoji="0" lang="en-US" sz="2800" b="0" i="0" u="none" strike="noStrike" kern="1200" cap="none" spc="0" normalizeH="0" baseline="0" noProof="0" dirty="0">
              <a:ln>
                <a:noFill/>
              </a:ln>
              <a:solidFill>
                <a:schemeClr val="tx1"/>
              </a:solidFill>
              <a:uLnTx/>
              <a:uFillTx/>
              <a:latin typeface="+mn-lt"/>
              <a:ea typeface="+mn-ea"/>
              <a:cs typeface="+mn-cs"/>
            </a:endParaRPr>
          </a:p>
        </p:txBody>
      </p:sp>
      <p:sp>
        <p:nvSpPr>
          <p:cNvPr id="13" name="Content Placeholder 2"/>
          <p:cNvSpPr txBox="1">
            <a:spLocks/>
          </p:cNvSpPr>
          <p:nvPr/>
        </p:nvSpPr>
        <p:spPr>
          <a:xfrm>
            <a:off x="457200" y="228600"/>
            <a:ext cx="8229600" cy="6400800"/>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Step 1 Define restoration objectives</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548640" lvl="0" indent="-411480">
              <a:spcBef>
                <a:spcPct val="20000"/>
              </a:spcBef>
              <a:buClr>
                <a:schemeClr val="tx1">
                  <a:shade val="95000"/>
                </a:schemeClr>
              </a:buClr>
              <a:buSzPct val="65000"/>
              <a:buFont typeface="Arial" pitchFamily="34" charset="0"/>
              <a:buChar char="•"/>
              <a:defRPr/>
            </a:pPr>
            <a:r>
              <a:rPr lang="en-US" sz="2400" dirty="0" smtClean="0"/>
              <a:t>Channel</a:t>
            </a:r>
          </a:p>
          <a:p>
            <a:pPr marL="800100">
              <a:spcAft>
                <a:spcPts val="300"/>
              </a:spcAft>
            </a:pPr>
            <a:endParaRPr lang="en-US" sz="2000" dirty="0" smtClean="0">
              <a:latin typeface="Book Antiqua" pitchFamily="18" charset="0"/>
            </a:endParaRPr>
          </a:p>
          <a:p>
            <a:pPr marL="800100">
              <a:spcAft>
                <a:spcPts val="300"/>
              </a:spcAft>
            </a:pPr>
            <a:endParaRPr lang="en-US" sz="2000" dirty="0" smtClean="0">
              <a:latin typeface="Book Antiqua" pitchFamily="18" charset="0"/>
            </a:endParaRPr>
          </a:p>
          <a:p>
            <a:pPr marL="800100">
              <a:spcAft>
                <a:spcPts val="300"/>
              </a:spcAft>
            </a:pPr>
            <a:endParaRPr lang="en-US" sz="2000" dirty="0" smtClean="0">
              <a:latin typeface="Book Antiqua" pitchFamily="18" charset="0"/>
            </a:endParaRPr>
          </a:p>
          <a:p>
            <a:pPr marL="800100">
              <a:spcAft>
                <a:spcPts val="300"/>
              </a:spcAft>
            </a:pPr>
            <a:endParaRPr lang="en-US" sz="2000" dirty="0" smtClean="0">
              <a:latin typeface="Book Antiqua" pitchFamily="18" charset="0"/>
            </a:endParaRPr>
          </a:p>
          <a:p>
            <a:pPr marL="2171700" indent="-1371600">
              <a:spcAft>
                <a:spcPts val="300"/>
              </a:spcAft>
            </a:pPr>
            <a:r>
              <a:rPr lang="en-US" sz="2000" dirty="0" smtClean="0">
                <a:latin typeface="Book Antiqua" pitchFamily="18" charset="0"/>
              </a:rPr>
              <a:t>Objective 3: 70% of available habitat to meet LWD loading criteria of 6m</a:t>
            </a:r>
            <a:r>
              <a:rPr lang="en-US" sz="2000" baseline="30000" dirty="0" smtClean="0">
                <a:latin typeface="Book Antiqua" pitchFamily="18" charset="0"/>
              </a:rPr>
              <a:t>3</a:t>
            </a:r>
            <a:r>
              <a:rPr lang="en-US" sz="2000" dirty="0" smtClean="0">
                <a:latin typeface="Book Antiqua" pitchFamily="18" charset="0"/>
              </a:rPr>
              <a:t>/100m over 150 years</a:t>
            </a:r>
          </a:p>
          <a:p>
            <a:pPr marL="520700" defTabSz="1143000">
              <a:spcBef>
                <a:spcPts val="600"/>
              </a:spcBef>
              <a:spcAft>
                <a:spcPts val="600"/>
              </a:spcAft>
              <a:tabLst>
                <a:tab pos="2171700" algn="l"/>
              </a:tabLst>
            </a:pPr>
            <a:r>
              <a:rPr lang="en-US" sz="2000" dirty="0" smtClean="0">
                <a:latin typeface="Book Antiqua" pitchFamily="18" charset="0"/>
              </a:rPr>
              <a:t>	</a:t>
            </a:r>
            <a:r>
              <a:rPr lang="en-US" sz="2000" dirty="0" smtClean="0">
                <a:latin typeface="Book Antiqua" pitchFamily="18" charset="0"/>
              </a:rPr>
              <a:t>High</a:t>
            </a:r>
            <a:r>
              <a:rPr lang="en-US" sz="2000" dirty="0" smtClean="0">
                <a:latin typeface="Book Antiqua" pitchFamily="18" charset="0"/>
              </a:rPr>
              <a:t>: &gt; 50% of channel not meeting criteria</a:t>
            </a:r>
          </a:p>
          <a:p>
            <a:pPr marL="520700" defTabSz="1143000">
              <a:spcAft>
                <a:spcPts val="600"/>
              </a:spcAft>
              <a:tabLst>
                <a:tab pos="2171700" algn="l"/>
              </a:tabLst>
            </a:pPr>
            <a:r>
              <a:rPr lang="en-US" sz="2000" dirty="0" smtClean="0">
                <a:latin typeface="Book Antiqua" pitchFamily="18" charset="0"/>
              </a:rPr>
              <a:t>	Mod: 30-50% of channel not meeting criteria</a:t>
            </a:r>
          </a:p>
          <a:p>
            <a:pPr marL="520700" defTabSz="1143000">
              <a:spcAft>
                <a:spcPts val="600"/>
              </a:spcAft>
              <a:tabLst>
                <a:tab pos="2171700" algn="l"/>
              </a:tabLst>
            </a:pPr>
            <a:r>
              <a:rPr lang="en-US" sz="2000" dirty="0" smtClean="0">
                <a:latin typeface="Book Antiqua" pitchFamily="18" charset="0"/>
              </a:rPr>
              <a:t>	Low: &lt; 30% of channel not meeting criteria</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1" grpId="1"/>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228600"/>
            <a:ext cx="8229600" cy="4709160"/>
          </a:xfrm>
        </p:spPr>
        <p:txBody>
          <a:bodyPr/>
          <a:lstStyle/>
          <a:p>
            <a:r>
              <a:rPr lang="en-US" dirty="0" smtClean="0"/>
              <a:t>Step 2 Assess problems and identify restoration actions</a:t>
            </a:r>
          </a:p>
          <a:p>
            <a:endParaRPr lang="en-US" dirty="0"/>
          </a:p>
        </p:txBody>
      </p:sp>
      <p:graphicFrame>
        <p:nvGraphicFramePr>
          <p:cNvPr id="20482" name="Object 2"/>
          <p:cNvGraphicFramePr>
            <a:graphicFrameLocks noChangeAspect="1"/>
          </p:cNvGraphicFramePr>
          <p:nvPr/>
        </p:nvGraphicFramePr>
        <p:xfrm>
          <a:off x="134938" y="2303463"/>
          <a:ext cx="8997950" cy="3532187"/>
        </p:xfrm>
        <a:graphic>
          <a:graphicData uri="http://schemas.openxmlformats.org/presentationml/2006/ole">
            <p:oleObj spid="_x0000_s20482" name="Document" r:id="rId4" imgW="9299137" imgH="3647580" progId="Word.Document.12">
              <p:embed/>
            </p:oleObj>
          </a:graphicData>
        </a:graphic>
      </p:graphicFrame>
      <p:sp>
        <p:nvSpPr>
          <p:cNvPr id="7" name="Rectangle 6"/>
          <p:cNvSpPr/>
          <p:nvPr/>
        </p:nvSpPr>
        <p:spPr>
          <a:xfrm>
            <a:off x="228600" y="1286470"/>
            <a:ext cx="8686800" cy="646331"/>
          </a:xfrm>
          <a:prstGeom prst="rect">
            <a:avLst/>
          </a:prstGeom>
        </p:spPr>
        <p:txBody>
          <a:bodyPr wrap="square">
            <a:spAutoFit/>
          </a:bodyPr>
          <a:lstStyle/>
          <a:p>
            <a:r>
              <a:rPr lang="en-US" dirty="0"/>
              <a:t>Summary of restoration needs and relative restoration priority by </a:t>
            </a:r>
            <a:r>
              <a:rPr lang="en-US" dirty="0" err="1"/>
              <a:t>subbasin</a:t>
            </a:r>
            <a:r>
              <a:rPr lang="en-US" dirty="0"/>
              <a:t> within the Lake Creek and Benewah Creek watersheds</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6200" y="320040"/>
            <a:ext cx="4495800" cy="6385560"/>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Step 3 Prioritize restoration actions</a:t>
            </a:r>
          </a:p>
          <a:p>
            <a:pPr marL="287338" marR="0" lvl="0" indent="-150813" algn="l" defTabSz="914400" rtl="0" eaLnBrk="1" fontAlgn="auto" latinLnBrk="0" hangingPunct="1">
              <a:lnSpc>
                <a:spcPct val="100000"/>
              </a:lnSpc>
              <a:spcAft>
                <a:spcPts val="0"/>
              </a:spcAft>
              <a:buClr>
                <a:schemeClr val="tx1">
                  <a:shade val="95000"/>
                </a:schemeClr>
              </a:buClr>
              <a:buSzPct val="65000"/>
              <a:tabLst/>
              <a:defRPr/>
            </a:pPr>
            <a:endParaRPr lang="en-US" sz="2400" dirty="0" smtClean="0"/>
          </a:p>
          <a:p>
            <a:pPr marL="287338" marR="0" lvl="0" indent="-150813" algn="l" defTabSz="914400" rtl="0" eaLnBrk="1" fontAlgn="auto" latinLnBrk="0" hangingPunct="1">
              <a:lnSpc>
                <a:spcPct val="100000"/>
              </a:lnSpc>
              <a:spcAft>
                <a:spcPts val="0"/>
              </a:spcAft>
              <a:buClr>
                <a:schemeClr val="tx1">
                  <a:shade val="95000"/>
                </a:schemeClr>
              </a:buClr>
              <a:buSzPct val="65000"/>
              <a:tabLst/>
              <a:defRPr/>
            </a:pPr>
            <a:r>
              <a:rPr lang="en-US" sz="2400" dirty="0" smtClean="0"/>
              <a:t>11 weighted criteria</a:t>
            </a:r>
          </a:p>
          <a:p>
            <a:pPr marL="287338" marR="0" lvl="0" indent="-150813" algn="l" defTabSz="914400" rtl="0" eaLnBrk="1" fontAlgn="auto" latinLnBrk="0" hangingPunct="1">
              <a:lnSpc>
                <a:spcPct val="100000"/>
              </a:lnSpc>
              <a:spcAft>
                <a:spcPts val="0"/>
              </a:spcAft>
              <a:buClr>
                <a:schemeClr val="tx1">
                  <a:shade val="95000"/>
                </a:schemeClr>
              </a:buClr>
              <a:buSzPct val="65000"/>
              <a:buFont typeface="Arial" pitchFamily="34" charset="0"/>
              <a:buChar char="•"/>
              <a:tabLst/>
              <a:defRPr/>
            </a:pPr>
            <a:r>
              <a:rPr lang="en-US" sz="2400" dirty="0" smtClean="0"/>
              <a:t>Project benefits</a:t>
            </a:r>
          </a:p>
          <a:p>
            <a:pPr marL="287338" marR="0" lvl="0" indent="-150813" algn="l" defTabSz="914400" rtl="0" eaLnBrk="1" fontAlgn="auto" latinLnBrk="0" hangingPunct="1">
              <a:lnSpc>
                <a:spcPct val="100000"/>
              </a:lnSpc>
              <a:spcAft>
                <a:spcPts val="0"/>
              </a:spcAft>
              <a:buClr>
                <a:schemeClr val="tx1">
                  <a:shade val="95000"/>
                </a:schemeClr>
              </a:buClr>
              <a:buSzPct val="65000"/>
              <a:buFont typeface="Arial" pitchFamily="34" charset="0"/>
              <a:buChar char="•"/>
              <a:tabLst/>
              <a:defRPr/>
            </a:pPr>
            <a:r>
              <a:rPr lang="en-US" sz="2400" dirty="0" smtClean="0"/>
              <a:t>Causal processes</a:t>
            </a:r>
          </a:p>
          <a:p>
            <a:pPr marL="287338" marR="0" lvl="0" indent="-150813" algn="l" defTabSz="914400" rtl="0" eaLnBrk="1" fontAlgn="auto" latinLnBrk="0" hangingPunct="1">
              <a:lnSpc>
                <a:spcPct val="100000"/>
              </a:lnSpc>
              <a:spcAft>
                <a:spcPts val="0"/>
              </a:spcAft>
              <a:buClr>
                <a:schemeClr val="tx1">
                  <a:shade val="95000"/>
                </a:schemeClr>
              </a:buClr>
              <a:buSzPct val="65000"/>
              <a:buFont typeface="Arial" pitchFamily="34" charset="0"/>
              <a:buChar char="•"/>
              <a:tabLst/>
              <a:defRPr/>
            </a:pPr>
            <a:r>
              <a:rPr lang="en-US" sz="2400" dirty="0" smtClean="0"/>
              <a:t>Uncertainty</a:t>
            </a:r>
          </a:p>
          <a:p>
            <a:pPr marL="287338" marR="0" lvl="0" indent="-150813" algn="l" defTabSz="914400" rtl="0" eaLnBrk="1" fontAlgn="auto" latinLnBrk="0" hangingPunct="1">
              <a:lnSpc>
                <a:spcPct val="100000"/>
              </a:lnSpc>
              <a:spcAft>
                <a:spcPts val="0"/>
              </a:spcAft>
              <a:buClr>
                <a:schemeClr val="tx1">
                  <a:shade val="95000"/>
                </a:schemeClr>
              </a:buClr>
              <a:buSzPct val="65000"/>
              <a:buFont typeface="Arial" pitchFamily="34" charset="0"/>
              <a:buChar char="•"/>
              <a:tabLst/>
              <a:defRPr/>
            </a:pPr>
            <a:r>
              <a:rPr lang="en-US" sz="2400" dirty="0" smtClean="0"/>
              <a:t>Socioeconomic factors</a:t>
            </a:r>
          </a:p>
          <a:p>
            <a:pPr marL="287338" marR="0" lvl="0" indent="-150813" algn="l" defTabSz="914400" rtl="0" eaLnBrk="1" fontAlgn="auto" latinLnBrk="0" hangingPunct="1">
              <a:lnSpc>
                <a:spcPct val="100000"/>
              </a:lnSpc>
              <a:spcAft>
                <a:spcPts val="0"/>
              </a:spcAft>
              <a:buClr>
                <a:schemeClr val="tx1">
                  <a:shade val="95000"/>
                </a:schemeClr>
              </a:buClr>
              <a:buSzPct val="65000"/>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287338" marR="0" lvl="0" indent="-169863" algn="l" defTabSz="914400" rtl="0" eaLnBrk="1" fontAlgn="auto" latinLnBrk="0" hangingPunct="1">
              <a:lnSpc>
                <a:spcPct val="100000"/>
              </a:lnSpc>
              <a:spcAft>
                <a:spcPts val="0"/>
              </a:spcAft>
              <a:buClr>
                <a:schemeClr val="tx1">
                  <a:shade val="95000"/>
                </a:schemeClr>
              </a:buClr>
              <a:buSzPct val="65000"/>
              <a:tabLst/>
              <a:defRPr/>
            </a:pPr>
            <a:r>
              <a:rPr lang="en-US" sz="2400" i="1" noProof="0" dirty="0" smtClean="0"/>
              <a:t>Example:</a:t>
            </a:r>
          </a:p>
          <a:p>
            <a:pPr marL="117475" marR="0" lvl="0" algn="l" defTabSz="914400" rtl="0" eaLnBrk="1" fontAlgn="auto" latinLnBrk="0" hangingPunct="1">
              <a:lnSpc>
                <a:spcPct val="100000"/>
              </a:lnSpc>
              <a:spcAft>
                <a:spcPts val="0"/>
              </a:spcAft>
              <a:buClr>
                <a:schemeClr val="tx1">
                  <a:shade val="95000"/>
                </a:schemeClr>
              </a:buClr>
              <a:buSzPct val="65000"/>
              <a:tabLst/>
              <a:defRPr/>
            </a:pPr>
            <a:r>
              <a:rPr kumimoji="0" lang="en-US" sz="2400" b="0" i="0" u="none" strike="noStrike" kern="1200" cap="none" spc="0" normalizeH="0" baseline="0" dirty="0" smtClean="0">
                <a:ln>
                  <a:noFill/>
                </a:ln>
                <a:solidFill>
                  <a:schemeClr val="tx1"/>
                </a:solidFill>
                <a:effectLst/>
                <a:uLnTx/>
                <a:uFillTx/>
                <a:latin typeface="+mn-lt"/>
                <a:ea typeface="+mn-ea"/>
                <a:cs typeface="+mn-cs"/>
              </a:rPr>
              <a:t>What</a:t>
            </a:r>
            <a:r>
              <a:rPr kumimoji="0" lang="en-US" sz="2400" b="0" i="0" u="none" strike="noStrike" kern="1200" cap="none" spc="0" normalizeH="0" dirty="0" smtClean="0">
                <a:ln>
                  <a:noFill/>
                </a:ln>
                <a:solidFill>
                  <a:schemeClr val="tx1"/>
                </a:solidFill>
                <a:effectLst/>
                <a:uLnTx/>
                <a:uFillTx/>
                <a:latin typeface="+mn-lt"/>
                <a:ea typeface="+mn-ea"/>
                <a:cs typeface="+mn-cs"/>
              </a:rPr>
              <a:t> is the project’s contribution to meeting the objective for the impaired process?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21506" name="Object 2"/>
          <p:cNvGraphicFramePr>
            <a:graphicFrameLocks noChangeAspect="1"/>
          </p:cNvGraphicFramePr>
          <p:nvPr/>
        </p:nvGraphicFramePr>
        <p:xfrm>
          <a:off x="4613275" y="79375"/>
          <a:ext cx="4454525" cy="6778625"/>
        </p:xfrm>
        <a:graphic>
          <a:graphicData uri="http://schemas.openxmlformats.org/presentationml/2006/ole">
            <p:oleObj spid="_x0000_s21506" name="Document" r:id="rId4" imgW="6099983" imgH="9440762" progId="Word.Document.12">
              <p:embed/>
            </p:oleObj>
          </a:graphicData>
        </a:graphic>
      </p:graphicFrame>
      <p:sp>
        <p:nvSpPr>
          <p:cNvPr id="5" name="Oval 4"/>
          <p:cNvSpPr/>
          <p:nvPr/>
        </p:nvSpPr>
        <p:spPr>
          <a:xfrm>
            <a:off x="8343900" y="6527800"/>
            <a:ext cx="7620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4709160"/>
          </a:xfrm>
        </p:spPr>
        <p:txBody>
          <a:bodyPr/>
          <a:lstStyle/>
          <a:p>
            <a:r>
              <a:rPr lang="en-US" b="1" dirty="0" smtClean="0">
                <a:effectLst>
                  <a:outerShdw blurRad="38100" dist="38100" dir="2700000" algn="tl">
                    <a:srgbClr val="000000">
                      <a:alpha val="43137"/>
                    </a:srgbClr>
                  </a:outerShdw>
                </a:effectLst>
              </a:rPr>
              <a:t>Proposed scope of work</a:t>
            </a:r>
          </a:p>
          <a:p>
            <a:pPr lvl="1"/>
            <a:r>
              <a:rPr lang="en-US" sz="2000" b="1" dirty="0" smtClean="0">
                <a:effectLst>
                  <a:outerShdw blurRad="38100" dist="38100" dir="2700000" algn="tl">
                    <a:srgbClr val="000000">
                      <a:alpha val="43137"/>
                    </a:srgbClr>
                  </a:outerShdw>
                </a:effectLst>
              </a:rPr>
              <a:t>105 projects identified in 9 subbasins within Benewah and Lake creeks</a:t>
            </a:r>
          </a:p>
          <a:p>
            <a:pPr lvl="1"/>
            <a:r>
              <a:rPr lang="en-US" sz="2000" b="1" dirty="0" smtClean="0">
                <a:effectLst>
                  <a:outerShdw blurRad="38100" dist="38100" dir="2700000" algn="tl">
                    <a:srgbClr val="000000">
                      <a:alpha val="43137"/>
                    </a:srgbClr>
                  </a:outerShdw>
                </a:effectLst>
              </a:rPr>
              <a:t>Targeted for completion over 5-10 years</a:t>
            </a:r>
            <a:endParaRPr lang="en-US" sz="2000" b="1" dirty="0">
              <a:effectLst>
                <a:outerShdw blurRad="38100" dist="38100" dir="2700000" algn="tl">
                  <a:srgbClr val="000000">
                    <a:alpha val="43137"/>
                  </a:srgbClr>
                </a:outerShdw>
              </a:effectLst>
            </a:endParaRPr>
          </a:p>
        </p:txBody>
      </p:sp>
      <p:graphicFrame>
        <p:nvGraphicFramePr>
          <p:cNvPr id="6" name="Chart 5"/>
          <p:cNvGraphicFramePr>
            <a:graphicFrameLocks/>
          </p:cNvGraphicFramePr>
          <p:nvPr/>
        </p:nvGraphicFramePr>
        <p:xfrm>
          <a:off x="-533400" y="2209800"/>
          <a:ext cx="480060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nvGraphicFramePr>
        <p:xfrm>
          <a:off x="3505200" y="2286000"/>
          <a:ext cx="6934200" cy="4953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Benewah.jpg"/>
          <p:cNvPicPr>
            <a:picLocks noChangeAspect="1"/>
          </p:cNvPicPr>
          <p:nvPr/>
        </p:nvPicPr>
        <p:blipFill>
          <a:blip r:embed="rId3" cstate="print"/>
          <a:stretch>
            <a:fillRect/>
          </a:stretch>
        </p:blipFill>
        <p:spPr>
          <a:xfrm>
            <a:off x="381000" y="228600"/>
            <a:ext cx="8382000" cy="6477000"/>
          </a:xfrm>
          <a:prstGeom prst="rect">
            <a:avLst/>
          </a:prstGeom>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2697</TotalTime>
  <Words>1290</Words>
  <Application>Microsoft Office PowerPoint</Application>
  <PresentationFormat>On-screen Show (4:3)</PresentationFormat>
  <Paragraphs>212</Paragraphs>
  <Slides>19</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Apex</vt:lpstr>
      <vt:lpstr>Document</vt:lpstr>
      <vt:lpstr>Proposal 1990-044-00 Coeur d’Alene Subbasin Fisheries Restoration and Enhancement</vt:lpstr>
      <vt:lpstr>Project Overview</vt:lpstr>
      <vt:lpstr>Recent Project History</vt:lpstr>
      <vt:lpstr>Prioritizing Restoration Actions</vt:lpstr>
      <vt:lpstr>Slide 5</vt:lpstr>
      <vt:lpstr>Slide 6</vt:lpstr>
      <vt:lpstr>Slide 7</vt:lpstr>
      <vt:lpstr>Slide 8</vt:lpstr>
      <vt:lpstr>Slide 9</vt:lpstr>
      <vt:lpstr>Slide 10</vt:lpstr>
      <vt:lpstr>Slide 11</vt:lpstr>
      <vt:lpstr>Effectiveness monitoring – Fixed PIT-tag interrogation stations in upper Benewah</vt:lpstr>
      <vt:lpstr>Non-native management - Brook trout suppression in upper Benewah</vt:lpstr>
      <vt:lpstr>Status and trend monitoring - Spatial distribution of index sites</vt:lpstr>
      <vt:lpstr>Cutthroat trout (age 1+) trends in tributaries of upper Benewah watershed</vt:lpstr>
      <vt:lpstr>Status and trend monitoring –  Adfluvial production</vt:lpstr>
      <vt:lpstr>Status and trend monitoring –  Adfluvial production</vt:lpstr>
      <vt:lpstr>Evaluate predatory impact of northern pike and smallmouth bass</vt:lpstr>
      <vt:lpstr>Questions?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BPA Project Coordination</dc:title>
  <dc:creator>Angelo Vitale</dc:creator>
  <cp:lastModifiedBy>Angelo Vitale</cp:lastModifiedBy>
  <cp:revision>172</cp:revision>
  <dcterms:created xsi:type="dcterms:W3CDTF">2010-04-09T19:39:06Z</dcterms:created>
  <dcterms:modified xsi:type="dcterms:W3CDTF">2012-01-14T00:39:15Z</dcterms:modified>
</cp:coreProperties>
</file>