
<file path=[Content_Types].xml><?xml version="1.0" encoding="utf-8"?>
<Types xmlns="http://schemas.openxmlformats.org/package/2006/content-types">
  <Override PartName="/ppt/notesSlides/notesSlide2.xml" ContentType="application/vnd.openxmlformats-officedocument.presentationml.notesSlide+xml"/>
  <Override PartName="/ppt/diagrams/drawing2.xml" ContentType="application/vnd.ms-office.drawingml.diagramDrawing+xml"/>
  <Override PartName="/ppt/slides/slide4.xml" ContentType="application/vnd.openxmlformats-officedocument.presentationml.slide+xml"/>
  <Override PartName="/ppt/slides/slide18.xml" ContentType="application/vnd.openxmlformats-officedocument.presentationml.slide+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diagrams/quickStyle2.xml" ContentType="application/vnd.openxmlformats-officedocument.drawingml.diagramStyl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15.xml" ContentType="application/vnd.openxmlformats-officedocument.presentationml.slideLayout+xml"/>
  <Override PartName="/ppt/notesSlides/notesSlide18.xml" ContentType="application/vnd.openxmlformats-officedocument.presentationml.notesSlide+xml"/>
  <Default Extension="wmf" ContentType="image/x-wmf"/>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Layouts/slideLayout22.xml" ContentType="application/vnd.openxmlformats-officedocument.presentationml.slideLayout+xml"/>
  <Override PartName="/ppt/notesSlides/notesSlide16.xml" ContentType="application/vnd.openxmlformats-officedocument.presentationml.notesSlide+xml"/>
  <Override PartName="/ppt/notesSlides/notesSlide25.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20.xml" ContentType="application/vnd.openxmlformats-officedocument.presentationml.slideLayout+xml"/>
  <Override PartName="/ppt/notesSlides/notesSlide14.xml" ContentType="application/vnd.openxmlformats-officedocument.presentationml.notesSlide+xml"/>
  <Override PartName="/ppt/notesSlides/notesSlide23.xml" ContentType="application/vnd.openxmlformats-officedocument.presentationml.notesSlide+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21.xml" ContentType="application/vnd.openxmlformats-officedocument.presentationml.notesSlide+xml"/>
  <Override PartName="/ppt/diagrams/layout3.xml" ContentType="application/vnd.openxmlformats-officedocument.drawingml.diagramLayout+xml"/>
  <Override PartName="/ppt/notesSlides/notesSlide7.xml" ContentType="application/vnd.openxmlformats-officedocument.presentationml.notesSlide+xml"/>
  <Override PartName="/ppt/notesSlides/notesSlide10.xml" ContentType="application/vnd.openxmlformats-officedocument.presentationml.notesSlide+xml"/>
  <Override PartName="/ppt/diagrams/layout1.xml" ContentType="application/vnd.openxmlformats-officedocument.drawingml.diagramLayout+xml"/>
  <Override PartName="/ppt/diagrams/data2.xml" ContentType="application/vnd.openxmlformats-officedocument.drawingml.diagramData+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Masters/slideMaster2.xml" ContentType="application/vnd.openxmlformats-officedocument.presentationml.slideMaster+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notesSlides/notesSlide3.xml" ContentType="application/vnd.openxmlformats-officedocument.presentationml.notesSlide+xml"/>
  <Override PartName="/ppt/diagrams/colors2.xml" ContentType="application/vnd.openxmlformats-officedocument.drawingml.diagramColors+xml"/>
  <Override PartName="/ppt/diagrams/drawing3.xml" ContentType="application/vnd.ms-office.drawingml.diagramDrawing+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diagrams/drawing1.xml" ContentType="application/vnd.ms-office.drawingml.diagramDrawing+xml"/>
  <Override PartName="/ppt/notesSlides/notesSlide19.xml" ContentType="application/vnd.openxmlformats-officedocument.presentationml.notesSlide+xml"/>
  <Override PartName="/ppt/diagrams/quickStyle3.xml" ContentType="application/vnd.openxmlformats-officedocument.drawingml.diagramStyl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Layouts/slideLayout3.xml" ContentType="application/vnd.openxmlformats-officedocument.presentationml.slideLayout+xml"/>
  <Override PartName="/ppt/slideLayouts/slideLayout16.xml" ContentType="application/vnd.openxmlformats-officedocument.presentationml.slideLayout+xml"/>
  <Default Extension="jpeg" ContentType="image/jpeg"/>
  <Override PartName="/ppt/diagrams/quickStyle1.xml" ContentType="application/vnd.openxmlformats-officedocument.drawingml.diagramStyle+xml"/>
  <Override PartName="/ppt/notesSlides/notesSlide17.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ppt/notesSlides/notesSlide15.xml" ContentType="application/vnd.openxmlformats-officedocument.presentationml.notesSlide+xml"/>
  <Override PartName="/ppt/notesSlides/notesSlide24.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Layouts/slideLayout12.xml" ContentType="application/vnd.openxmlformats-officedocument.presentationml.slideLayout+xml"/>
  <Override PartName="/ppt/slideLayouts/slideLayout21.xml" ContentType="application/vnd.openxmlformats-officedocument.presentationml.slideLayout+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0.xml" ContentType="application/vnd.openxmlformats-officedocument.presentationml.notesSlide+xml"/>
  <Override PartName="/ppt/diagrams/layout2.xml" ContentType="application/vnd.openxmlformats-officedocument.drawingml.diagramLayout+xml"/>
  <Override PartName="/ppt/notesSlides/notesSlide6.xml" ContentType="application/vnd.openxmlformats-officedocument.presentationml.notesSlide+xml"/>
  <Override PartName="/ppt/diagrams/data3.xml" ContentType="application/vnd.openxmlformats-officedocument.drawingml.diagramData+xml"/>
  <Override PartName="/ppt/slides/slide8.xml" ContentType="application/vnd.openxmlformats-officedocument.presentationml.slide+xml"/>
  <Override PartName="/ppt/notesSlides/notesSlide4.xml" ContentType="application/vnd.openxmlformats-officedocument.presentationml.notesSlide+xml"/>
  <Override PartName="/ppt/diagrams/data1.xml" ContentType="application/vnd.openxmlformats-officedocument.drawingml.diagramData+xml"/>
  <Override PartName="/ppt/diagrams/colors3.xml" ContentType="application/vnd.openxmlformats-officedocument.drawingml.diagramColors+xml"/>
  <Override PartName="/docProps/core.xml" ContentType="application/vnd.openxmlformats-package.core-properties+xml"/>
  <Override PartName="/ppt/slides/slide6.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diagrams/colors1.xml" ContentType="application/vnd.openxmlformats-officedocument.drawingml.diagramColors+xml"/>
  <Override PartName="/ppt/slideMasters/slideMaster1.xml" ContentType="application/vnd.openxmlformats-officedocument.presentationml.slideMaster+xml"/>
  <Override PartName="/ppt/slides/slide27.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wmf"/><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72" r:id="rId2"/>
  </p:sldMasterIdLst>
  <p:notesMasterIdLst>
    <p:notesMasterId r:id="rId31"/>
  </p:notesMasterIdLst>
  <p:sldIdLst>
    <p:sldId id="265" r:id="rId3"/>
    <p:sldId id="309" r:id="rId4"/>
    <p:sldId id="306" r:id="rId5"/>
    <p:sldId id="294" r:id="rId6"/>
    <p:sldId id="338" r:id="rId7"/>
    <p:sldId id="337" r:id="rId8"/>
    <p:sldId id="336" r:id="rId9"/>
    <p:sldId id="328" r:id="rId10"/>
    <p:sldId id="305" r:id="rId11"/>
    <p:sldId id="325" r:id="rId12"/>
    <p:sldId id="307" r:id="rId13"/>
    <p:sldId id="318" r:id="rId14"/>
    <p:sldId id="315" r:id="rId15"/>
    <p:sldId id="278" r:id="rId16"/>
    <p:sldId id="317" r:id="rId17"/>
    <p:sldId id="310" r:id="rId18"/>
    <p:sldId id="311" r:id="rId19"/>
    <p:sldId id="312" r:id="rId20"/>
    <p:sldId id="313" r:id="rId21"/>
    <p:sldId id="314" r:id="rId22"/>
    <p:sldId id="297" r:id="rId23"/>
    <p:sldId id="319" r:id="rId24"/>
    <p:sldId id="321" r:id="rId25"/>
    <p:sldId id="322" r:id="rId26"/>
    <p:sldId id="329" r:id="rId27"/>
    <p:sldId id="316" r:id="rId28"/>
    <p:sldId id="334" r:id="rId29"/>
    <p:sldId id="326" r:id="rId30"/>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953735"/>
    <a:srgbClr val="99CCFF"/>
  </p:clrMru>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65377" autoAdjust="0"/>
  </p:normalViewPr>
  <p:slideViewPr>
    <p:cSldViewPr>
      <p:cViewPr>
        <p:scale>
          <a:sx n="86" d="100"/>
          <a:sy n="86" d="100"/>
        </p:scale>
        <p:origin x="-72" y="-72"/>
      </p:cViewPr>
      <p:guideLst>
        <p:guide orient="horz" pos="2160"/>
        <p:guide pos="2880"/>
      </p:guideLst>
    </p:cSldViewPr>
  </p:slideViewPr>
  <p:notesTextViewPr>
    <p:cViewPr>
      <p:scale>
        <a:sx n="1" d="1"/>
        <a:sy n="1" d="1"/>
      </p:scale>
      <p:origin x="0" y="0"/>
    </p:cViewPr>
  </p:notesTextViewPr>
  <p:sorterViewPr>
    <p:cViewPr>
      <p:scale>
        <a:sx n="100" d="100"/>
        <a:sy n="100" d="100"/>
      </p:scale>
      <p:origin x="0" y="0"/>
    </p:cViewPr>
  </p:sorter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theme" Target="theme/them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presProps" Target="pres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notesMaster" Target="notesMasters/notesMaster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1">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1">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2034123-A020-4987-AC5A-72EB435EFB60}" type="doc">
      <dgm:prSet loTypeId="urn:microsoft.com/office/officeart/2005/8/layout/vProcess5" loCatId="process" qsTypeId="urn:microsoft.com/office/officeart/2005/8/quickstyle/simple1#1" qsCatId="simple" csTypeId="urn:microsoft.com/office/officeart/2005/8/colors/accent0_3" csCatId="mainScheme" phldr="1"/>
      <dgm:spPr/>
      <dgm:t>
        <a:bodyPr/>
        <a:lstStyle/>
        <a:p>
          <a:endParaRPr lang="en-US"/>
        </a:p>
      </dgm:t>
    </dgm:pt>
    <dgm:pt modelId="{BD7C06BC-CBE3-48E5-8BAC-79CA166A55C7}">
      <dgm:prSet custT="1"/>
      <dgm:spPr/>
      <dgm:t>
        <a:bodyPr/>
        <a:lstStyle/>
        <a:p>
          <a:pPr algn="ctr" rtl="0"/>
          <a:r>
            <a:rPr lang="en-US" sz="1800" b="1" dirty="0" smtClean="0"/>
            <a:t>Identify &amp; prioritize decisions, questions, and objectives</a:t>
          </a:r>
          <a:endParaRPr lang="en-US" sz="1800" b="1" dirty="0"/>
        </a:p>
      </dgm:t>
    </dgm:pt>
    <dgm:pt modelId="{88A69644-1611-4491-9470-8D264CD0A8E2}" type="parTrans" cxnId="{A3591355-23B4-40F7-B33D-0409BB57D600}">
      <dgm:prSet/>
      <dgm:spPr/>
      <dgm:t>
        <a:bodyPr/>
        <a:lstStyle/>
        <a:p>
          <a:pPr algn="ctr"/>
          <a:endParaRPr lang="en-US" sz="1800" b="1"/>
        </a:p>
      </dgm:t>
    </dgm:pt>
    <dgm:pt modelId="{83B77016-5E43-4CB1-AD60-ABBC1F3F9E4F}" type="sibTrans" cxnId="{A3591355-23B4-40F7-B33D-0409BB57D600}">
      <dgm:prSet custT="1"/>
      <dgm:spPr/>
      <dgm:t>
        <a:bodyPr/>
        <a:lstStyle/>
        <a:p>
          <a:pPr algn="ctr"/>
          <a:endParaRPr lang="en-US" sz="1800" b="1"/>
        </a:p>
      </dgm:t>
    </dgm:pt>
    <dgm:pt modelId="{25863034-CE24-40B9-9001-5D8A368A11AE}">
      <dgm:prSet custT="1"/>
      <dgm:spPr/>
      <dgm:t>
        <a:bodyPr/>
        <a:lstStyle/>
        <a:p>
          <a:pPr algn="ctr" rtl="0"/>
          <a:r>
            <a:rPr lang="en-US" sz="1800" b="1" dirty="0" smtClean="0"/>
            <a:t>Determine adequacy of existing programs, potential efficiencies, existing gaps</a:t>
          </a:r>
          <a:endParaRPr lang="en-US" sz="1800" b="1" dirty="0"/>
        </a:p>
      </dgm:t>
    </dgm:pt>
    <dgm:pt modelId="{8B292D8D-17A3-4C1B-8F12-3A6E4FC9CC4D}" type="parTrans" cxnId="{FD2301CD-3A80-4B7B-9D81-6ED016B4B65B}">
      <dgm:prSet/>
      <dgm:spPr/>
      <dgm:t>
        <a:bodyPr/>
        <a:lstStyle/>
        <a:p>
          <a:pPr algn="ctr"/>
          <a:endParaRPr lang="en-US" sz="1800" b="1"/>
        </a:p>
      </dgm:t>
    </dgm:pt>
    <dgm:pt modelId="{BF27ACA3-F465-4C39-BEC6-524D50D7ACA9}" type="sibTrans" cxnId="{FD2301CD-3A80-4B7B-9D81-6ED016B4B65B}">
      <dgm:prSet custT="1"/>
      <dgm:spPr/>
      <dgm:t>
        <a:bodyPr/>
        <a:lstStyle/>
        <a:p>
          <a:pPr algn="ctr"/>
          <a:endParaRPr lang="en-US" sz="1800" b="1"/>
        </a:p>
      </dgm:t>
    </dgm:pt>
    <dgm:pt modelId="{325E812A-CE67-4F1A-9340-62055ABA58E3}">
      <dgm:prSet custT="1"/>
      <dgm:spPr/>
      <dgm:t>
        <a:bodyPr/>
        <a:lstStyle/>
        <a:p>
          <a:pPr algn="ctr" rtl="0"/>
          <a:r>
            <a:rPr lang="en-US" sz="1800" b="1" dirty="0" smtClean="0"/>
            <a:t>Identify monitoring designs, sampling frames, protocols, and analytical tools </a:t>
          </a:r>
          <a:endParaRPr lang="en-US" sz="1800" b="1" dirty="0"/>
        </a:p>
      </dgm:t>
    </dgm:pt>
    <dgm:pt modelId="{387BAC06-8E00-4EDB-B62E-FA2C989A0EA8}" type="parTrans" cxnId="{E1E02620-4A11-4C3E-B269-416DFCED969C}">
      <dgm:prSet/>
      <dgm:spPr/>
      <dgm:t>
        <a:bodyPr/>
        <a:lstStyle/>
        <a:p>
          <a:pPr algn="ctr"/>
          <a:endParaRPr lang="en-US" sz="1800" b="1"/>
        </a:p>
      </dgm:t>
    </dgm:pt>
    <dgm:pt modelId="{B1A521EF-79BF-4BDC-98B3-42141875D2D0}" type="sibTrans" cxnId="{E1E02620-4A11-4C3E-B269-416DFCED969C}">
      <dgm:prSet custT="1"/>
      <dgm:spPr/>
      <dgm:t>
        <a:bodyPr/>
        <a:lstStyle/>
        <a:p>
          <a:pPr algn="ctr"/>
          <a:endParaRPr lang="en-US" sz="1800" b="1"/>
        </a:p>
      </dgm:t>
    </dgm:pt>
    <dgm:pt modelId="{37656EA6-5FC8-4F1D-9C6D-E20C1509D67C}">
      <dgm:prSet custT="1"/>
      <dgm:spPr/>
      <dgm:t>
        <a:bodyPr/>
        <a:lstStyle/>
        <a:p>
          <a:pPr algn="ctr" rtl="0"/>
          <a:r>
            <a:rPr lang="en-US" sz="1800" b="1" dirty="0" smtClean="0"/>
            <a:t>Use trade-off analyses to develop recommendations for monitoring including priorities and range of budgets</a:t>
          </a:r>
          <a:endParaRPr lang="en-US" sz="1800" b="1" dirty="0"/>
        </a:p>
      </dgm:t>
    </dgm:pt>
    <dgm:pt modelId="{38AA02E3-718C-45C5-980D-C1BDE8C1E57E}" type="parTrans" cxnId="{5E1A63B7-FD4C-488F-8325-D442DCA595AD}">
      <dgm:prSet/>
      <dgm:spPr/>
      <dgm:t>
        <a:bodyPr/>
        <a:lstStyle/>
        <a:p>
          <a:pPr algn="ctr"/>
          <a:endParaRPr lang="en-US" sz="1800" b="1"/>
        </a:p>
      </dgm:t>
    </dgm:pt>
    <dgm:pt modelId="{F43CE6CB-6C8C-4CA5-A0D1-F5650C962DBF}" type="sibTrans" cxnId="{5E1A63B7-FD4C-488F-8325-D442DCA595AD}">
      <dgm:prSet custT="1"/>
      <dgm:spPr/>
      <dgm:t>
        <a:bodyPr/>
        <a:lstStyle/>
        <a:p>
          <a:pPr algn="ctr"/>
          <a:endParaRPr lang="en-US" sz="1800" b="1"/>
        </a:p>
      </dgm:t>
    </dgm:pt>
    <dgm:pt modelId="{0E4861B7-E097-4136-8692-42F365D50048}">
      <dgm:prSet custT="1"/>
      <dgm:spPr/>
      <dgm:t>
        <a:bodyPr/>
        <a:lstStyle/>
        <a:p>
          <a:pPr algn="ctr" rtl="0"/>
          <a:r>
            <a:rPr lang="en-US" sz="1800" b="1" dirty="0" smtClean="0"/>
            <a:t>Recommendations for implementation, data management, reporting, and adaptive management</a:t>
          </a:r>
          <a:endParaRPr lang="en-US" sz="1800" b="1" dirty="0"/>
        </a:p>
      </dgm:t>
    </dgm:pt>
    <dgm:pt modelId="{DA73758E-EEC4-4529-B434-5DFF2E20ED8D}" type="sibTrans" cxnId="{8DEE3800-369C-4C80-B4EE-BCEA0AAC5989}">
      <dgm:prSet/>
      <dgm:spPr/>
      <dgm:t>
        <a:bodyPr/>
        <a:lstStyle/>
        <a:p>
          <a:pPr algn="ctr"/>
          <a:endParaRPr lang="en-US" sz="1800" b="1"/>
        </a:p>
      </dgm:t>
    </dgm:pt>
    <dgm:pt modelId="{79B6CC2B-43A0-4CC2-8E88-D277290CB922}" type="parTrans" cxnId="{8DEE3800-369C-4C80-B4EE-BCEA0AAC5989}">
      <dgm:prSet/>
      <dgm:spPr/>
      <dgm:t>
        <a:bodyPr/>
        <a:lstStyle/>
        <a:p>
          <a:pPr algn="ctr"/>
          <a:endParaRPr lang="en-US" sz="1800" b="1"/>
        </a:p>
      </dgm:t>
    </dgm:pt>
    <dgm:pt modelId="{A487845C-7888-4413-87F2-2170F8B8B872}" type="pres">
      <dgm:prSet presAssocID="{E2034123-A020-4987-AC5A-72EB435EFB60}" presName="outerComposite" presStyleCnt="0">
        <dgm:presLayoutVars>
          <dgm:chMax val="5"/>
          <dgm:dir/>
          <dgm:resizeHandles val="exact"/>
        </dgm:presLayoutVars>
      </dgm:prSet>
      <dgm:spPr/>
      <dgm:t>
        <a:bodyPr/>
        <a:lstStyle/>
        <a:p>
          <a:endParaRPr lang="en-US"/>
        </a:p>
      </dgm:t>
    </dgm:pt>
    <dgm:pt modelId="{3CAC13AC-7D85-4727-ACB3-C52081EE3B66}" type="pres">
      <dgm:prSet presAssocID="{E2034123-A020-4987-AC5A-72EB435EFB60}" presName="dummyMaxCanvas" presStyleCnt="0">
        <dgm:presLayoutVars/>
      </dgm:prSet>
      <dgm:spPr/>
    </dgm:pt>
    <dgm:pt modelId="{5102FCAB-7B6E-4991-A049-7C995CB756B7}" type="pres">
      <dgm:prSet presAssocID="{E2034123-A020-4987-AC5A-72EB435EFB60}" presName="FiveNodes_1" presStyleLbl="node1" presStyleIdx="0" presStyleCnt="5" custScaleX="113804" custLinFactNeighborX="-924">
        <dgm:presLayoutVars>
          <dgm:bulletEnabled val="1"/>
        </dgm:presLayoutVars>
      </dgm:prSet>
      <dgm:spPr/>
      <dgm:t>
        <a:bodyPr/>
        <a:lstStyle/>
        <a:p>
          <a:endParaRPr lang="en-US"/>
        </a:p>
      </dgm:t>
    </dgm:pt>
    <dgm:pt modelId="{A3B57083-9785-44D9-BBBB-0C73D603E3DA}" type="pres">
      <dgm:prSet presAssocID="{E2034123-A020-4987-AC5A-72EB435EFB60}" presName="FiveNodes_2" presStyleLbl="node1" presStyleIdx="1" presStyleCnt="5" custScaleX="113804">
        <dgm:presLayoutVars>
          <dgm:bulletEnabled val="1"/>
        </dgm:presLayoutVars>
      </dgm:prSet>
      <dgm:spPr/>
      <dgm:t>
        <a:bodyPr/>
        <a:lstStyle/>
        <a:p>
          <a:endParaRPr lang="en-US"/>
        </a:p>
      </dgm:t>
    </dgm:pt>
    <dgm:pt modelId="{AC3ABA50-40DC-4DBB-BB44-0ACBEDBD3C63}" type="pres">
      <dgm:prSet presAssocID="{E2034123-A020-4987-AC5A-72EB435EFB60}" presName="FiveNodes_3" presStyleLbl="node1" presStyleIdx="2" presStyleCnt="5" custScaleX="113804">
        <dgm:presLayoutVars>
          <dgm:bulletEnabled val="1"/>
        </dgm:presLayoutVars>
      </dgm:prSet>
      <dgm:spPr/>
      <dgm:t>
        <a:bodyPr/>
        <a:lstStyle/>
        <a:p>
          <a:endParaRPr lang="en-US"/>
        </a:p>
      </dgm:t>
    </dgm:pt>
    <dgm:pt modelId="{96C100CE-EFB7-4FFE-9300-43F78E41BDF6}" type="pres">
      <dgm:prSet presAssocID="{E2034123-A020-4987-AC5A-72EB435EFB60}" presName="FiveNodes_4" presStyleLbl="node1" presStyleIdx="3" presStyleCnt="5" custScaleX="113804">
        <dgm:presLayoutVars>
          <dgm:bulletEnabled val="1"/>
        </dgm:presLayoutVars>
      </dgm:prSet>
      <dgm:spPr/>
      <dgm:t>
        <a:bodyPr/>
        <a:lstStyle/>
        <a:p>
          <a:endParaRPr lang="en-US"/>
        </a:p>
      </dgm:t>
    </dgm:pt>
    <dgm:pt modelId="{79BFB1EF-221A-4258-9493-87675092544C}" type="pres">
      <dgm:prSet presAssocID="{E2034123-A020-4987-AC5A-72EB435EFB60}" presName="FiveNodes_5" presStyleLbl="node1" presStyleIdx="4" presStyleCnt="5" custScaleX="113804">
        <dgm:presLayoutVars>
          <dgm:bulletEnabled val="1"/>
        </dgm:presLayoutVars>
      </dgm:prSet>
      <dgm:spPr/>
      <dgm:t>
        <a:bodyPr/>
        <a:lstStyle/>
        <a:p>
          <a:endParaRPr lang="en-US"/>
        </a:p>
      </dgm:t>
    </dgm:pt>
    <dgm:pt modelId="{96865DA7-BDE5-48FB-B385-344C12DFCCF2}" type="pres">
      <dgm:prSet presAssocID="{E2034123-A020-4987-AC5A-72EB435EFB60}" presName="FiveConn_1-2" presStyleLbl="fgAccFollowNode1" presStyleIdx="0" presStyleCnt="4" custLinFactNeighborX="61154">
        <dgm:presLayoutVars>
          <dgm:bulletEnabled val="1"/>
        </dgm:presLayoutVars>
      </dgm:prSet>
      <dgm:spPr/>
      <dgm:t>
        <a:bodyPr/>
        <a:lstStyle/>
        <a:p>
          <a:endParaRPr lang="en-US"/>
        </a:p>
      </dgm:t>
    </dgm:pt>
    <dgm:pt modelId="{540151B6-2D8A-4467-9D75-AB6A6B4D0673}" type="pres">
      <dgm:prSet presAssocID="{E2034123-A020-4987-AC5A-72EB435EFB60}" presName="FiveConn_2-3" presStyleLbl="fgAccFollowNode1" presStyleIdx="1" presStyleCnt="4" custLinFactNeighborX="61154">
        <dgm:presLayoutVars>
          <dgm:bulletEnabled val="1"/>
        </dgm:presLayoutVars>
      </dgm:prSet>
      <dgm:spPr/>
      <dgm:t>
        <a:bodyPr/>
        <a:lstStyle/>
        <a:p>
          <a:endParaRPr lang="en-US"/>
        </a:p>
      </dgm:t>
    </dgm:pt>
    <dgm:pt modelId="{35B1E484-EBB1-4C88-BFBB-0CA88B297CD2}" type="pres">
      <dgm:prSet presAssocID="{E2034123-A020-4987-AC5A-72EB435EFB60}" presName="FiveConn_3-4" presStyleLbl="fgAccFollowNode1" presStyleIdx="2" presStyleCnt="4" custLinFactNeighborX="61154">
        <dgm:presLayoutVars>
          <dgm:bulletEnabled val="1"/>
        </dgm:presLayoutVars>
      </dgm:prSet>
      <dgm:spPr/>
      <dgm:t>
        <a:bodyPr/>
        <a:lstStyle/>
        <a:p>
          <a:endParaRPr lang="en-US"/>
        </a:p>
      </dgm:t>
    </dgm:pt>
    <dgm:pt modelId="{29CE7C1F-02C6-401B-A9A2-1942A5A13C46}" type="pres">
      <dgm:prSet presAssocID="{E2034123-A020-4987-AC5A-72EB435EFB60}" presName="FiveConn_4-5" presStyleLbl="fgAccFollowNode1" presStyleIdx="3" presStyleCnt="4" custLinFactNeighborX="61154">
        <dgm:presLayoutVars>
          <dgm:bulletEnabled val="1"/>
        </dgm:presLayoutVars>
      </dgm:prSet>
      <dgm:spPr/>
      <dgm:t>
        <a:bodyPr/>
        <a:lstStyle/>
        <a:p>
          <a:endParaRPr lang="en-US"/>
        </a:p>
      </dgm:t>
    </dgm:pt>
    <dgm:pt modelId="{C51970CC-6565-484E-BFAC-D505FE4E5E2D}" type="pres">
      <dgm:prSet presAssocID="{E2034123-A020-4987-AC5A-72EB435EFB60}" presName="FiveNodes_1_text" presStyleLbl="node1" presStyleIdx="4" presStyleCnt="5">
        <dgm:presLayoutVars>
          <dgm:bulletEnabled val="1"/>
        </dgm:presLayoutVars>
      </dgm:prSet>
      <dgm:spPr/>
      <dgm:t>
        <a:bodyPr/>
        <a:lstStyle/>
        <a:p>
          <a:endParaRPr lang="en-US"/>
        </a:p>
      </dgm:t>
    </dgm:pt>
    <dgm:pt modelId="{579E7C74-62A3-4DA5-B6CF-FBA30163EE7E}" type="pres">
      <dgm:prSet presAssocID="{E2034123-A020-4987-AC5A-72EB435EFB60}" presName="FiveNodes_2_text" presStyleLbl="node1" presStyleIdx="4" presStyleCnt="5">
        <dgm:presLayoutVars>
          <dgm:bulletEnabled val="1"/>
        </dgm:presLayoutVars>
      </dgm:prSet>
      <dgm:spPr/>
      <dgm:t>
        <a:bodyPr/>
        <a:lstStyle/>
        <a:p>
          <a:endParaRPr lang="en-US"/>
        </a:p>
      </dgm:t>
    </dgm:pt>
    <dgm:pt modelId="{0847F580-91E0-4221-96D2-08D516480D3B}" type="pres">
      <dgm:prSet presAssocID="{E2034123-A020-4987-AC5A-72EB435EFB60}" presName="FiveNodes_3_text" presStyleLbl="node1" presStyleIdx="4" presStyleCnt="5">
        <dgm:presLayoutVars>
          <dgm:bulletEnabled val="1"/>
        </dgm:presLayoutVars>
      </dgm:prSet>
      <dgm:spPr/>
      <dgm:t>
        <a:bodyPr/>
        <a:lstStyle/>
        <a:p>
          <a:endParaRPr lang="en-US"/>
        </a:p>
      </dgm:t>
    </dgm:pt>
    <dgm:pt modelId="{C8FCDD5A-BDD5-419F-95D1-A9135927FCD9}" type="pres">
      <dgm:prSet presAssocID="{E2034123-A020-4987-AC5A-72EB435EFB60}" presName="FiveNodes_4_text" presStyleLbl="node1" presStyleIdx="4" presStyleCnt="5">
        <dgm:presLayoutVars>
          <dgm:bulletEnabled val="1"/>
        </dgm:presLayoutVars>
      </dgm:prSet>
      <dgm:spPr/>
      <dgm:t>
        <a:bodyPr/>
        <a:lstStyle/>
        <a:p>
          <a:endParaRPr lang="en-US"/>
        </a:p>
      </dgm:t>
    </dgm:pt>
    <dgm:pt modelId="{2080BE4A-F7EE-42B1-95F9-156A8767CA83}" type="pres">
      <dgm:prSet presAssocID="{E2034123-A020-4987-AC5A-72EB435EFB60}" presName="FiveNodes_5_text" presStyleLbl="node1" presStyleIdx="4" presStyleCnt="5">
        <dgm:presLayoutVars>
          <dgm:bulletEnabled val="1"/>
        </dgm:presLayoutVars>
      </dgm:prSet>
      <dgm:spPr/>
      <dgm:t>
        <a:bodyPr/>
        <a:lstStyle/>
        <a:p>
          <a:endParaRPr lang="en-US"/>
        </a:p>
      </dgm:t>
    </dgm:pt>
  </dgm:ptLst>
  <dgm:cxnLst>
    <dgm:cxn modelId="{F7BD9BC6-EB57-400D-96ED-C5E8642DE22D}" type="presOf" srcId="{325E812A-CE67-4F1A-9340-62055ABA58E3}" destId="{0847F580-91E0-4221-96D2-08D516480D3B}" srcOrd="1" destOrd="0" presId="urn:microsoft.com/office/officeart/2005/8/layout/vProcess5"/>
    <dgm:cxn modelId="{D80F856F-9E8D-402A-AE5D-9ACC0CFB2C27}" type="presOf" srcId="{E2034123-A020-4987-AC5A-72EB435EFB60}" destId="{A487845C-7888-4413-87F2-2170F8B8B872}" srcOrd="0" destOrd="0" presId="urn:microsoft.com/office/officeart/2005/8/layout/vProcess5"/>
    <dgm:cxn modelId="{5E39794A-C6D2-499B-961A-065D1EB74874}" type="presOf" srcId="{F43CE6CB-6C8C-4CA5-A0D1-F5650C962DBF}" destId="{29CE7C1F-02C6-401B-A9A2-1942A5A13C46}" srcOrd="0" destOrd="0" presId="urn:microsoft.com/office/officeart/2005/8/layout/vProcess5"/>
    <dgm:cxn modelId="{AA8AAA1B-FFE8-41AD-A0B9-3FC5A2C17EDF}" type="presOf" srcId="{BD7C06BC-CBE3-48E5-8BAC-79CA166A55C7}" destId="{C51970CC-6565-484E-BFAC-D505FE4E5E2D}" srcOrd="1" destOrd="0" presId="urn:microsoft.com/office/officeart/2005/8/layout/vProcess5"/>
    <dgm:cxn modelId="{A93D8C09-CC56-40C6-9ECD-2DF2CD62E306}" type="presOf" srcId="{B1A521EF-79BF-4BDC-98B3-42141875D2D0}" destId="{35B1E484-EBB1-4C88-BFBB-0CA88B297CD2}" srcOrd="0" destOrd="0" presId="urn:microsoft.com/office/officeart/2005/8/layout/vProcess5"/>
    <dgm:cxn modelId="{BB4FD0C3-FEEA-403F-920A-D03DB9952A43}" type="presOf" srcId="{37656EA6-5FC8-4F1D-9C6D-E20C1509D67C}" destId="{C8FCDD5A-BDD5-419F-95D1-A9135927FCD9}" srcOrd="1" destOrd="0" presId="urn:microsoft.com/office/officeart/2005/8/layout/vProcess5"/>
    <dgm:cxn modelId="{0FB28800-2584-4DD4-99C1-27073F632AD7}" type="presOf" srcId="{25863034-CE24-40B9-9001-5D8A368A11AE}" destId="{579E7C74-62A3-4DA5-B6CF-FBA30163EE7E}" srcOrd="1" destOrd="0" presId="urn:microsoft.com/office/officeart/2005/8/layout/vProcess5"/>
    <dgm:cxn modelId="{8DEE3800-369C-4C80-B4EE-BCEA0AAC5989}" srcId="{E2034123-A020-4987-AC5A-72EB435EFB60}" destId="{0E4861B7-E097-4136-8692-42F365D50048}" srcOrd="4" destOrd="0" parTransId="{79B6CC2B-43A0-4CC2-8E88-D277290CB922}" sibTransId="{DA73758E-EEC4-4529-B434-5DFF2E20ED8D}"/>
    <dgm:cxn modelId="{E1E02620-4A11-4C3E-B269-416DFCED969C}" srcId="{E2034123-A020-4987-AC5A-72EB435EFB60}" destId="{325E812A-CE67-4F1A-9340-62055ABA58E3}" srcOrd="2" destOrd="0" parTransId="{387BAC06-8E00-4EDB-B62E-FA2C989A0EA8}" sibTransId="{B1A521EF-79BF-4BDC-98B3-42141875D2D0}"/>
    <dgm:cxn modelId="{DC93A357-311D-46E0-8025-DB54C563135E}" type="presOf" srcId="{25863034-CE24-40B9-9001-5D8A368A11AE}" destId="{A3B57083-9785-44D9-BBBB-0C73D603E3DA}" srcOrd="0" destOrd="0" presId="urn:microsoft.com/office/officeart/2005/8/layout/vProcess5"/>
    <dgm:cxn modelId="{FD2301CD-3A80-4B7B-9D81-6ED016B4B65B}" srcId="{E2034123-A020-4987-AC5A-72EB435EFB60}" destId="{25863034-CE24-40B9-9001-5D8A368A11AE}" srcOrd="1" destOrd="0" parTransId="{8B292D8D-17A3-4C1B-8F12-3A6E4FC9CC4D}" sibTransId="{BF27ACA3-F465-4C39-BEC6-524D50D7ACA9}"/>
    <dgm:cxn modelId="{52F2F2A7-1DA3-4A6B-A914-4B8CAB31C850}" type="presOf" srcId="{0E4861B7-E097-4136-8692-42F365D50048}" destId="{2080BE4A-F7EE-42B1-95F9-156A8767CA83}" srcOrd="1" destOrd="0" presId="urn:microsoft.com/office/officeart/2005/8/layout/vProcess5"/>
    <dgm:cxn modelId="{A3591355-23B4-40F7-B33D-0409BB57D600}" srcId="{E2034123-A020-4987-AC5A-72EB435EFB60}" destId="{BD7C06BC-CBE3-48E5-8BAC-79CA166A55C7}" srcOrd="0" destOrd="0" parTransId="{88A69644-1611-4491-9470-8D264CD0A8E2}" sibTransId="{83B77016-5E43-4CB1-AD60-ABBC1F3F9E4F}"/>
    <dgm:cxn modelId="{6D08DDB9-AB6E-486E-B92A-4463AFAA98A5}" type="presOf" srcId="{0E4861B7-E097-4136-8692-42F365D50048}" destId="{79BFB1EF-221A-4258-9493-87675092544C}" srcOrd="0" destOrd="0" presId="urn:microsoft.com/office/officeart/2005/8/layout/vProcess5"/>
    <dgm:cxn modelId="{CF015BAA-0C55-4A37-BCE6-167E1676D21E}" type="presOf" srcId="{BD7C06BC-CBE3-48E5-8BAC-79CA166A55C7}" destId="{5102FCAB-7B6E-4991-A049-7C995CB756B7}" srcOrd="0" destOrd="0" presId="urn:microsoft.com/office/officeart/2005/8/layout/vProcess5"/>
    <dgm:cxn modelId="{7C51F5F5-F4F0-41CF-88F4-0409CFAEAA6D}" type="presOf" srcId="{83B77016-5E43-4CB1-AD60-ABBC1F3F9E4F}" destId="{96865DA7-BDE5-48FB-B385-344C12DFCCF2}" srcOrd="0" destOrd="0" presId="urn:microsoft.com/office/officeart/2005/8/layout/vProcess5"/>
    <dgm:cxn modelId="{5E1A63B7-FD4C-488F-8325-D442DCA595AD}" srcId="{E2034123-A020-4987-AC5A-72EB435EFB60}" destId="{37656EA6-5FC8-4F1D-9C6D-E20C1509D67C}" srcOrd="3" destOrd="0" parTransId="{38AA02E3-718C-45C5-980D-C1BDE8C1E57E}" sibTransId="{F43CE6CB-6C8C-4CA5-A0D1-F5650C962DBF}"/>
    <dgm:cxn modelId="{CC53BFA9-FEBD-4C56-890E-55FC06DA910A}" type="presOf" srcId="{37656EA6-5FC8-4F1D-9C6D-E20C1509D67C}" destId="{96C100CE-EFB7-4FFE-9300-43F78E41BDF6}" srcOrd="0" destOrd="0" presId="urn:microsoft.com/office/officeart/2005/8/layout/vProcess5"/>
    <dgm:cxn modelId="{CFEBEFEA-92BF-4DC0-980A-EF12C865FDD6}" type="presOf" srcId="{325E812A-CE67-4F1A-9340-62055ABA58E3}" destId="{AC3ABA50-40DC-4DBB-BB44-0ACBEDBD3C63}" srcOrd="0" destOrd="0" presId="urn:microsoft.com/office/officeart/2005/8/layout/vProcess5"/>
    <dgm:cxn modelId="{DD6B5715-F783-465B-B6D8-44562597A602}" type="presOf" srcId="{BF27ACA3-F465-4C39-BEC6-524D50D7ACA9}" destId="{540151B6-2D8A-4467-9D75-AB6A6B4D0673}" srcOrd="0" destOrd="0" presId="urn:microsoft.com/office/officeart/2005/8/layout/vProcess5"/>
    <dgm:cxn modelId="{F509417C-1AB4-4033-9E87-70E152F26FD3}" type="presParOf" srcId="{A487845C-7888-4413-87F2-2170F8B8B872}" destId="{3CAC13AC-7D85-4727-ACB3-C52081EE3B66}" srcOrd="0" destOrd="0" presId="urn:microsoft.com/office/officeart/2005/8/layout/vProcess5"/>
    <dgm:cxn modelId="{BBDB1087-3CD8-4894-AEF3-90F41DB0AFF0}" type="presParOf" srcId="{A487845C-7888-4413-87F2-2170F8B8B872}" destId="{5102FCAB-7B6E-4991-A049-7C995CB756B7}" srcOrd="1" destOrd="0" presId="urn:microsoft.com/office/officeart/2005/8/layout/vProcess5"/>
    <dgm:cxn modelId="{2327E5A8-510D-4B90-B01E-A7AC0BEB6608}" type="presParOf" srcId="{A487845C-7888-4413-87F2-2170F8B8B872}" destId="{A3B57083-9785-44D9-BBBB-0C73D603E3DA}" srcOrd="2" destOrd="0" presId="urn:microsoft.com/office/officeart/2005/8/layout/vProcess5"/>
    <dgm:cxn modelId="{5F6460BC-C470-4B03-8257-CB41DB4B02C4}" type="presParOf" srcId="{A487845C-7888-4413-87F2-2170F8B8B872}" destId="{AC3ABA50-40DC-4DBB-BB44-0ACBEDBD3C63}" srcOrd="3" destOrd="0" presId="urn:microsoft.com/office/officeart/2005/8/layout/vProcess5"/>
    <dgm:cxn modelId="{E1FCDC1F-9F56-432D-BEDE-C64DD3A3E927}" type="presParOf" srcId="{A487845C-7888-4413-87F2-2170F8B8B872}" destId="{96C100CE-EFB7-4FFE-9300-43F78E41BDF6}" srcOrd="4" destOrd="0" presId="urn:microsoft.com/office/officeart/2005/8/layout/vProcess5"/>
    <dgm:cxn modelId="{861BE8A0-BFAD-4FC8-8689-CB9A9E9491B4}" type="presParOf" srcId="{A487845C-7888-4413-87F2-2170F8B8B872}" destId="{79BFB1EF-221A-4258-9493-87675092544C}" srcOrd="5" destOrd="0" presId="urn:microsoft.com/office/officeart/2005/8/layout/vProcess5"/>
    <dgm:cxn modelId="{F4F05455-6060-44BF-9338-4C127AA79431}" type="presParOf" srcId="{A487845C-7888-4413-87F2-2170F8B8B872}" destId="{96865DA7-BDE5-48FB-B385-344C12DFCCF2}" srcOrd="6" destOrd="0" presId="urn:microsoft.com/office/officeart/2005/8/layout/vProcess5"/>
    <dgm:cxn modelId="{9C9EBADD-2332-4DA9-B7FB-C1A63C044BD4}" type="presParOf" srcId="{A487845C-7888-4413-87F2-2170F8B8B872}" destId="{540151B6-2D8A-4467-9D75-AB6A6B4D0673}" srcOrd="7" destOrd="0" presId="urn:microsoft.com/office/officeart/2005/8/layout/vProcess5"/>
    <dgm:cxn modelId="{AA0B2FC3-A0BA-4CD7-A635-75DD66AC70CF}" type="presParOf" srcId="{A487845C-7888-4413-87F2-2170F8B8B872}" destId="{35B1E484-EBB1-4C88-BFBB-0CA88B297CD2}" srcOrd="8" destOrd="0" presId="urn:microsoft.com/office/officeart/2005/8/layout/vProcess5"/>
    <dgm:cxn modelId="{0B3E384A-8131-4AFF-AF26-111AB50AF785}" type="presParOf" srcId="{A487845C-7888-4413-87F2-2170F8B8B872}" destId="{29CE7C1F-02C6-401B-A9A2-1942A5A13C46}" srcOrd="9" destOrd="0" presId="urn:microsoft.com/office/officeart/2005/8/layout/vProcess5"/>
    <dgm:cxn modelId="{42782222-8FB6-4FC9-99FA-9B7695E13A18}" type="presParOf" srcId="{A487845C-7888-4413-87F2-2170F8B8B872}" destId="{C51970CC-6565-484E-BFAC-D505FE4E5E2D}" srcOrd="10" destOrd="0" presId="urn:microsoft.com/office/officeart/2005/8/layout/vProcess5"/>
    <dgm:cxn modelId="{E517460A-8AFE-471A-9687-C6313F0ECF18}" type="presParOf" srcId="{A487845C-7888-4413-87F2-2170F8B8B872}" destId="{579E7C74-62A3-4DA5-B6CF-FBA30163EE7E}" srcOrd="11" destOrd="0" presId="urn:microsoft.com/office/officeart/2005/8/layout/vProcess5"/>
    <dgm:cxn modelId="{60D12CF1-F7F0-4C30-BA98-7D6B95BC56CE}" type="presParOf" srcId="{A487845C-7888-4413-87F2-2170F8B8B872}" destId="{0847F580-91E0-4221-96D2-08D516480D3B}" srcOrd="12" destOrd="0" presId="urn:microsoft.com/office/officeart/2005/8/layout/vProcess5"/>
    <dgm:cxn modelId="{6C31F2BB-E9A3-4DB3-8D8B-BB259CBD9835}" type="presParOf" srcId="{A487845C-7888-4413-87F2-2170F8B8B872}" destId="{C8FCDD5A-BDD5-419F-95D1-A9135927FCD9}" srcOrd="13" destOrd="0" presId="urn:microsoft.com/office/officeart/2005/8/layout/vProcess5"/>
    <dgm:cxn modelId="{8D2477F2-737E-4BF3-B3C8-F368182DA1DD}" type="presParOf" srcId="{A487845C-7888-4413-87F2-2170F8B8B872}" destId="{2080BE4A-F7EE-42B1-95F9-156A8767CA83}" srcOrd="14" destOrd="0" presId="urn:microsoft.com/office/officeart/2005/8/layout/vProcess5"/>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DAE721F9-2BDF-4D9B-858A-836062438594}" type="doc">
      <dgm:prSet loTypeId="urn:microsoft.com/office/officeart/2005/8/layout/venn1" loCatId="relationship" qsTypeId="urn:microsoft.com/office/officeart/2005/8/quickstyle/simple1#2" qsCatId="simple" csTypeId="urn:microsoft.com/office/officeart/2005/8/colors/accent1_2#1" csCatId="accent1" phldr="1"/>
      <dgm:spPr/>
    </dgm:pt>
    <dgm:pt modelId="{8491F50B-CA19-4975-94EC-2ED1DDCD9D13}">
      <dgm:prSet phldrT="[Text]"/>
      <dgm:spPr/>
      <dgm:t>
        <a:bodyPr/>
        <a:lstStyle/>
        <a:p>
          <a:r>
            <a:rPr lang="en-US" dirty="0" smtClean="0"/>
            <a:t>PNAMP</a:t>
          </a:r>
          <a:endParaRPr lang="en-US" dirty="0"/>
        </a:p>
      </dgm:t>
    </dgm:pt>
    <dgm:pt modelId="{BF1BF322-9412-4765-B649-1532F211BCEF}" type="parTrans" cxnId="{A957F6F9-6450-48F9-A5E3-952EC8FAF105}">
      <dgm:prSet/>
      <dgm:spPr/>
      <dgm:t>
        <a:bodyPr/>
        <a:lstStyle/>
        <a:p>
          <a:endParaRPr lang="en-US"/>
        </a:p>
      </dgm:t>
    </dgm:pt>
    <dgm:pt modelId="{60E5F3D1-EAC6-4E90-96F6-EFAF63701071}" type="sibTrans" cxnId="{A957F6F9-6450-48F9-A5E3-952EC8FAF105}">
      <dgm:prSet/>
      <dgm:spPr/>
      <dgm:t>
        <a:bodyPr/>
        <a:lstStyle/>
        <a:p>
          <a:endParaRPr lang="en-US"/>
        </a:p>
      </dgm:t>
    </dgm:pt>
    <dgm:pt modelId="{959FB150-77CA-446A-A21A-951A1C400E32}">
      <dgm:prSet phldrT="[Text]"/>
      <dgm:spPr/>
      <dgm:t>
        <a:bodyPr/>
        <a:lstStyle/>
        <a:p>
          <a:r>
            <a:rPr lang="en-US" dirty="0" smtClean="0"/>
            <a:t>StreamNet</a:t>
          </a:r>
          <a:endParaRPr lang="en-US" dirty="0"/>
        </a:p>
      </dgm:t>
    </dgm:pt>
    <dgm:pt modelId="{9247A492-5FCC-4D9F-A18A-DA8EE4BF6BFE}" type="parTrans" cxnId="{1917FB7F-ABAB-47CF-AE24-70B4DF2BE892}">
      <dgm:prSet/>
      <dgm:spPr/>
      <dgm:t>
        <a:bodyPr/>
        <a:lstStyle/>
        <a:p>
          <a:endParaRPr lang="en-US"/>
        </a:p>
      </dgm:t>
    </dgm:pt>
    <dgm:pt modelId="{C2228761-C5EF-4E0F-BFD7-8B280DA5B683}" type="sibTrans" cxnId="{1917FB7F-ABAB-47CF-AE24-70B4DF2BE892}">
      <dgm:prSet/>
      <dgm:spPr/>
      <dgm:t>
        <a:bodyPr/>
        <a:lstStyle/>
        <a:p>
          <a:endParaRPr lang="en-US"/>
        </a:p>
      </dgm:t>
    </dgm:pt>
    <dgm:pt modelId="{6E5BF5F9-571A-4804-A022-5C49FDACAA86}">
      <dgm:prSet phldrT="[Text]"/>
      <dgm:spPr/>
      <dgm:t>
        <a:bodyPr/>
        <a:lstStyle/>
        <a:p>
          <a:r>
            <a:rPr lang="en-US" dirty="0" smtClean="0"/>
            <a:t>CBFWA</a:t>
          </a:r>
          <a:endParaRPr lang="en-US" dirty="0"/>
        </a:p>
      </dgm:t>
    </dgm:pt>
    <dgm:pt modelId="{20205031-EC5B-4678-8699-0215E6A35CCB}" type="parTrans" cxnId="{76B9F177-C49C-4B6E-9E99-DF34FC6533C4}">
      <dgm:prSet/>
      <dgm:spPr/>
      <dgm:t>
        <a:bodyPr/>
        <a:lstStyle/>
        <a:p>
          <a:endParaRPr lang="en-US"/>
        </a:p>
      </dgm:t>
    </dgm:pt>
    <dgm:pt modelId="{06B19BA6-26A0-400C-BF7B-3BE73BC487CB}" type="sibTrans" cxnId="{76B9F177-C49C-4B6E-9E99-DF34FC6533C4}">
      <dgm:prSet/>
      <dgm:spPr/>
      <dgm:t>
        <a:bodyPr/>
        <a:lstStyle/>
        <a:p>
          <a:endParaRPr lang="en-US"/>
        </a:p>
      </dgm:t>
    </dgm:pt>
    <dgm:pt modelId="{47B1A39F-02AE-4886-8B96-19CE9B7784D0}" type="pres">
      <dgm:prSet presAssocID="{DAE721F9-2BDF-4D9B-858A-836062438594}" presName="compositeShape" presStyleCnt="0">
        <dgm:presLayoutVars>
          <dgm:chMax val="7"/>
          <dgm:dir/>
          <dgm:resizeHandles val="exact"/>
        </dgm:presLayoutVars>
      </dgm:prSet>
      <dgm:spPr/>
    </dgm:pt>
    <dgm:pt modelId="{377047B1-DF81-4A68-96A3-2B041A4624A8}" type="pres">
      <dgm:prSet presAssocID="{8491F50B-CA19-4975-94EC-2ED1DDCD9D13}" presName="circ1" presStyleLbl="vennNode1" presStyleIdx="0" presStyleCnt="3" custLinFactNeighborY="-2083"/>
      <dgm:spPr/>
      <dgm:t>
        <a:bodyPr/>
        <a:lstStyle/>
        <a:p>
          <a:endParaRPr lang="en-US"/>
        </a:p>
      </dgm:t>
    </dgm:pt>
    <dgm:pt modelId="{F93FBD5A-B724-465A-91E1-C71DDE69BE2D}" type="pres">
      <dgm:prSet presAssocID="{8491F50B-CA19-4975-94EC-2ED1DDCD9D13}" presName="circ1Tx" presStyleLbl="revTx" presStyleIdx="0" presStyleCnt="0">
        <dgm:presLayoutVars>
          <dgm:chMax val="0"/>
          <dgm:chPref val="0"/>
          <dgm:bulletEnabled val="1"/>
        </dgm:presLayoutVars>
      </dgm:prSet>
      <dgm:spPr/>
      <dgm:t>
        <a:bodyPr/>
        <a:lstStyle/>
        <a:p>
          <a:endParaRPr lang="en-US"/>
        </a:p>
      </dgm:t>
    </dgm:pt>
    <dgm:pt modelId="{CDDDAC85-97A2-4946-8A81-97B7B3985CD9}" type="pres">
      <dgm:prSet presAssocID="{959FB150-77CA-446A-A21A-951A1C400E32}" presName="circ2" presStyleLbl="vennNode1" presStyleIdx="1" presStyleCnt="3"/>
      <dgm:spPr/>
      <dgm:t>
        <a:bodyPr/>
        <a:lstStyle/>
        <a:p>
          <a:endParaRPr lang="en-US"/>
        </a:p>
      </dgm:t>
    </dgm:pt>
    <dgm:pt modelId="{51F4C47D-5AE0-4392-9FBD-DE46D02611B2}" type="pres">
      <dgm:prSet presAssocID="{959FB150-77CA-446A-A21A-951A1C400E32}" presName="circ2Tx" presStyleLbl="revTx" presStyleIdx="0" presStyleCnt="0">
        <dgm:presLayoutVars>
          <dgm:chMax val="0"/>
          <dgm:chPref val="0"/>
          <dgm:bulletEnabled val="1"/>
        </dgm:presLayoutVars>
      </dgm:prSet>
      <dgm:spPr/>
      <dgm:t>
        <a:bodyPr/>
        <a:lstStyle/>
        <a:p>
          <a:endParaRPr lang="en-US"/>
        </a:p>
      </dgm:t>
    </dgm:pt>
    <dgm:pt modelId="{A0034788-1CE3-4D7E-8BE9-1D9650945AF8}" type="pres">
      <dgm:prSet presAssocID="{6E5BF5F9-571A-4804-A022-5C49FDACAA86}" presName="circ3" presStyleLbl="vennNode1" presStyleIdx="2" presStyleCnt="3"/>
      <dgm:spPr/>
      <dgm:t>
        <a:bodyPr/>
        <a:lstStyle/>
        <a:p>
          <a:endParaRPr lang="en-US"/>
        </a:p>
      </dgm:t>
    </dgm:pt>
    <dgm:pt modelId="{0AD6C049-6BBA-4F7F-BBB1-7CDE82C94416}" type="pres">
      <dgm:prSet presAssocID="{6E5BF5F9-571A-4804-A022-5C49FDACAA86}" presName="circ3Tx" presStyleLbl="revTx" presStyleIdx="0" presStyleCnt="0">
        <dgm:presLayoutVars>
          <dgm:chMax val="0"/>
          <dgm:chPref val="0"/>
          <dgm:bulletEnabled val="1"/>
        </dgm:presLayoutVars>
      </dgm:prSet>
      <dgm:spPr/>
      <dgm:t>
        <a:bodyPr/>
        <a:lstStyle/>
        <a:p>
          <a:endParaRPr lang="en-US"/>
        </a:p>
      </dgm:t>
    </dgm:pt>
  </dgm:ptLst>
  <dgm:cxnLst>
    <dgm:cxn modelId="{95F9B181-72DC-4661-914C-E260246BAF61}" type="presOf" srcId="{959FB150-77CA-446A-A21A-951A1C400E32}" destId="{51F4C47D-5AE0-4392-9FBD-DE46D02611B2}" srcOrd="1" destOrd="0" presId="urn:microsoft.com/office/officeart/2005/8/layout/venn1"/>
    <dgm:cxn modelId="{1A94AB7E-4471-442F-A5A1-5A356D0D7649}" type="presOf" srcId="{959FB150-77CA-446A-A21A-951A1C400E32}" destId="{CDDDAC85-97A2-4946-8A81-97B7B3985CD9}" srcOrd="0" destOrd="0" presId="urn:microsoft.com/office/officeart/2005/8/layout/venn1"/>
    <dgm:cxn modelId="{5F7A8892-336F-48AA-9B88-6A5809E0DD28}" type="presOf" srcId="{DAE721F9-2BDF-4D9B-858A-836062438594}" destId="{47B1A39F-02AE-4886-8B96-19CE9B7784D0}" srcOrd="0" destOrd="0" presId="urn:microsoft.com/office/officeart/2005/8/layout/venn1"/>
    <dgm:cxn modelId="{A957F6F9-6450-48F9-A5E3-952EC8FAF105}" srcId="{DAE721F9-2BDF-4D9B-858A-836062438594}" destId="{8491F50B-CA19-4975-94EC-2ED1DDCD9D13}" srcOrd="0" destOrd="0" parTransId="{BF1BF322-9412-4765-B649-1532F211BCEF}" sibTransId="{60E5F3D1-EAC6-4E90-96F6-EFAF63701071}"/>
    <dgm:cxn modelId="{3076F291-584D-4E25-A5ED-65045320B818}" type="presOf" srcId="{6E5BF5F9-571A-4804-A022-5C49FDACAA86}" destId="{0AD6C049-6BBA-4F7F-BBB1-7CDE82C94416}" srcOrd="1" destOrd="0" presId="urn:microsoft.com/office/officeart/2005/8/layout/venn1"/>
    <dgm:cxn modelId="{76B9F177-C49C-4B6E-9E99-DF34FC6533C4}" srcId="{DAE721F9-2BDF-4D9B-858A-836062438594}" destId="{6E5BF5F9-571A-4804-A022-5C49FDACAA86}" srcOrd="2" destOrd="0" parTransId="{20205031-EC5B-4678-8699-0215E6A35CCB}" sibTransId="{06B19BA6-26A0-400C-BF7B-3BE73BC487CB}"/>
    <dgm:cxn modelId="{A4CB09EF-16A9-417C-AF25-39B195F345DB}" type="presOf" srcId="{8491F50B-CA19-4975-94EC-2ED1DDCD9D13}" destId="{377047B1-DF81-4A68-96A3-2B041A4624A8}" srcOrd="0" destOrd="0" presId="urn:microsoft.com/office/officeart/2005/8/layout/venn1"/>
    <dgm:cxn modelId="{2D4547C2-F725-45AA-99EC-156B38D7885C}" type="presOf" srcId="{6E5BF5F9-571A-4804-A022-5C49FDACAA86}" destId="{A0034788-1CE3-4D7E-8BE9-1D9650945AF8}" srcOrd="0" destOrd="0" presId="urn:microsoft.com/office/officeart/2005/8/layout/venn1"/>
    <dgm:cxn modelId="{1917FB7F-ABAB-47CF-AE24-70B4DF2BE892}" srcId="{DAE721F9-2BDF-4D9B-858A-836062438594}" destId="{959FB150-77CA-446A-A21A-951A1C400E32}" srcOrd="1" destOrd="0" parTransId="{9247A492-5FCC-4D9F-A18A-DA8EE4BF6BFE}" sibTransId="{C2228761-C5EF-4E0F-BFD7-8B280DA5B683}"/>
    <dgm:cxn modelId="{10276388-3355-4EC3-9EC0-8221101BDBC4}" type="presOf" srcId="{8491F50B-CA19-4975-94EC-2ED1DDCD9D13}" destId="{F93FBD5A-B724-465A-91E1-C71DDE69BE2D}" srcOrd="1" destOrd="0" presId="urn:microsoft.com/office/officeart/2005/8/layout/venn1"/>
    <dgm:cxn modelId="{EABDCCCA-BAE7-4B48-9819-582E8408FBBD}" type="presParOf" srcId="{47B1A39F-02AE-4886-8B96-19CE9B7784D0}" destId="{377047B1-DF81-4A68-96A3-2B041A4624A8}" srcOrd="0" destOrd="0" presId="urn:microsoft.com/office/officeart/2005/8/layout/venn1"/>
    <dgm:cxn modelId="{7FE408CF-F593-4647-8611-A2EA05370B6D}" type="presParOf" srcId="{47B1A39F-02AE-4886-8B96-19CE9B7784D0}" destId="{F93FBD5A-B724-465A-91E1-C71DDE69BE2D}" srcOrd="1" destOrd="0" presId="urn:microsoft.com/office/officeart/2005/8/layout/venn1"/>
    <dgm:cxn modelId="{9FD211AD-A32B-4036-BEF5-53598B51E0AD}" type="presParOf" srcId="{47B1A39F-02AE-4886-8B96-19CE9B7784D0}" destId="{CDDDAC85-97A2-4946-8A81-97B7B3985CD9}" srcOrd="2" destOrd="0" presId="urn:microsoft.com/office/officeart/2005/8/layout/venn1"/>
    <dgm:cxn modelId="{794648EA-E68C-4D60-A38B-B3736FBBF52F}" type="presParOf" srcId="{47B1A39F-02AE-4886-8B96-19CE9B7784D0}" destId="{51F4C47D-5AE0-4392-9FBD-DE46D02611B2}" srcOrd="3" destOrd="0" presId="urn:microsoft.com/office/officeart/2005/8/layout/venn1"/>
    <dgm:cxn modelId="{1744FFA1-9960-40A7-864E-AD57CE01D325}" type="presParOf" srcId="{47B1A39F-02AE-4886-8B96-19CE9B7784D0}" destId="{A0034788-1CE3-4D7E-8BE9-1D9650945AF8}" srcOrd="4" destOrd="0" presId="urn:microsoft.com/office/officeart/2005/8/layout/venn1"/>
    <dgm:cxn modelId="{0543A400-C285-4446-8EEE-BFF7BE1B0EC6}" type="presParOf" srcId="{47B1A39F-02AE-4886-8B96-19CE9B7784D0}" destId="{0AD6C049-6BBA-4F7F-BBB1-7CDE82C94416}" srcOrd="5" destOrd="0" presId="urn:microsoft.com/office/officeart/2005/8/layout/venn1"/>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C2550155-2935-4B22-97FA-0DD4E200DAAF}" type="doc">
      <dgm:prSet loTypeId="urn:microsoft.com/office/officeart/2005/8/layout/radial6" loCatId="relationship" qsTypeId="urn:microsoft.com/office/officeart/2005/8/quickstyle/simple1#1" qsCatId="simple" csTypeId="urn:microsoft.com/office/officeart/2005/8/colors/accent1_2#1" csCatId="accent1" phldr="1"/>
      <dgm:spPr/>
      <dgm:t>
        <a:bodyPr/>
        <a:lstStyle/>
        <a:p>
          <a:endParaRPr lang="en-US"/>
        </a:p>
      </dgm:t>
    </dgm:pt>
    <dgm:pt modelId="{1FB7232E-E18C-4F31-BAC8-ECB92A0047F6}">
      <dgm:prSet phldrT="[Text]"/>
      <dgm:spPr>
        <a:solidFill>
          <a:srgbClr val="336699"/>
        </a:solidFill>
      </dgm:spPr>
      <dgm:t>
        <a:bodyPr/>
        <a:lstStyle/>
        <a:p>
          <a:r>
            <a:rPr lang="en-US" b="1" dirty="0" smtClean="0"/>
            <a:t>PNAMP</a:t>
          </a:r>
          <a:endParaRPr lang="en-US" b="1" dirty="0"/>
        </a:p>
      </dgm:t>
    </dgm:pt>
    <dgm:pt modelId="{9D0AC37A-990E-4083-8FB0-FB1F41234709}" type="parTrans" cxnId="{50AE0D09-12A4-4317-A092-B6BDE2D4DE4C}">
      <dgm:prSet/>
      <dgm:spPr/>
      <dgm:t>
        <a:bodyPr/>
        <a:lstStyle/>
        <a:p>
          <a:endParaRPr lang="en-US" b="1"/>
        </a:p>
      </dgm:t>
    </dgm:pt>
    <dgm:pt modelId="{F7C55A9A-5035-44DA-9FCB-1461F0F93BF0}" type="sibTrans" cxnId="{50AE0D09-12A4-4317-A092-B6BDE2D4DE4C}">
      <dgm:prSet/>
      <dgm:spPr/>
      <dgm:t>
        <a:bodyPr/>
        <a:lstStyle/>
        <a:p>
          <a:endParaRPr lang="en-US" b="1"/>
        </a:p>
      </dgm:t>
    </dgm:pt>
    <dgm:pt modelId="{60FC2351-FCE8-4B9A-A20C-0ABDC4A98014}">
      <dgm:prSet phldrT="[Text]"/>
      <dgm:spPr>
        <a:solidFill>
          <a:schemeClr val="accent3">
            <a:lumMod val="75000"/>
          </a:schemeClr>
        </a:solidFill>
      </dgm:spPr>
      <dgm:t>
        <a:bodyPr/>
        <a:lstStyle/>
        <a:p>
          <a:r>
            <a:rPr lang="en-US" b="1" dirty="0" smtClean="0"/>
            <a:t>ODFW</a:t>
          </a:r>
          <a:endParaRPr lang="en-US" b="1" dirty="0"/>
        </a:p>
      </dgm:t>
    </dgm:pt>
    <dgm:pt modelId="{22C8D6E9-0B39-4772-99CE-274DA563E679}" type="parTrans" cxnId="{4FF120C3-D92C-4EBF-928D-5DEA1D6D695B}">
      <dgm:prSet/>
      <dgm:spPr/>
      <dgm:t>
        <a:bodyPr/>
        <a:lstStyle/>
        <a:p>
          <a:endParaRPr lang="en-US" b="1"/>
        </a:p>
      </dgm:t>
    </dgm:pt>
    <dgm:pt modelId="{5CDEF475-14A1-4F96-BBB8-F3A019096B3B}" type="sibTrans" cxnId="{4FF120C3-D92C-4EBF-928D-5DEA1D6D695B}">
      <dgm:prSet/>
      <dgm:spPr>
        <a:solidFill>
          <a:srgbClr val="99CCFF"/>
        </a:solidFill>
      </dgm:spPr>
      <dgm:t>
        <a:bodyPr/>
        <a:lstStyle/>
        <a:p>
          <a:endParaRPr lang="en-US" b="1"/>
        </a:p>
      </dgm:t>
    </dgm:pt>
    <dgm:pt modelId="{6864D2FD-7C90-4787-A82D-89CBE5645144}">
      <dgm:prSet phldrT="[Text]"/>
      <dgm:spPr>
        <a:solidFill>
          <a:srgbClr val="336699"/>
        </a:solidFill>
      </dgm:spPr>
      <dgm:t>
        <a:bodyPr/>
        <a:lstStyle/>
        <a:p>
          <a:r>
            <a:rPr lang="en-US" b="1" dirty="0" smtClean="0"/>
            <a:t>WA Ecology</a:t>
          </a:r>
          <a:endParaRPr lang="en-US" b="1" dirty="0"/>
        </a:p>
      </dgm:t>
    </dgm:pt>
    <dgm:pt modelId="{19C2B5F5-5830-4E23-87B3-EC7376E73CE7}" type="parTrans" cxnId="{5EC92C41-5612-4396-9DEF-711FBCB0F01A}">
      <dgm:prSet/>
      <dgm:spPr/>
      <dgm:t>
        <a:bodyPr/>
        <a:lstStyle/>
        <a:p>
          <a:endParaRPr lang="en-US" b="1"/>
        </a:p>
      </dgm:t>
    </dgm:pt>
    <dgm:pt modelId="{7A81B8BC-C539-4DA1-B01E-D9EB7D446D90}" type="sibTrans" cxnId="{5EC92C41-5612-4396-9DEF-711FBCB0F01A}">
      <dgm:prSet/>
      <dgm:spPr>
        <a:solidFill>
          <a:srgbClr val="99CCFF"/>
        </a:solidFill>
      </dgm:spPr>
      <dgm:t>
        <a:bodyPr/>
        <a:lstStyle/>
        <a:p>
          <a:endParaRPr lang="en-US" b="1"/>
        </a:p>
      </dgm:t>
    </dgm:pt>
    <dgm:pt modelId="{DCC6CD34-98A9-4637-AACA-E43F1C49C892}">
      <dgm:prSet phldrT="[Text]"/>
      <dgm:spPr>
        <a:solidFill>
          <a:srgbClr val="336699"/>
        </a:solidFill>
      </dgm:spPr>
      <dgm:t>
        <a:bodyPr/>
        <a:lstStyle/>
        <a:p>
          <a:r>
            <a:rPr lang="en-US" b="1" dirty="0" smtClean="0"/>
            <a:t>USFS &amp; BLM</a:t>
          </a:r>
          <a:endParaRPr lang="en-US" b="1" dirty="0"/>
        </a:p>
      </dgm:t>
    </dgm:pt>
    <dgm:pt modelId="{0E171624-03B8-44A7-B967-73DB06150591}" type="parTrans" cxnId="{0576E9E0-F1EF-4C1E-B0F6-0ED985881F34}">
      <dgm:prSet/>
      <dgm:spPr/>
      <dgm:t>
        <a:bodyPr/>
        <a:lstStyle/>
        <a:p>
          <a:endParaRPr lang="en-US" b="1"/>
        </a:p>
      </dgm:t>
    </dgm:pt>
    <dgm:pt modelId="{F917F8DC-EEE0-48C3-BFA4-3CB5E41C2C0E}" type="sibTrans" cxnId="{0576E9E0-F1EF-4C1E-B0F6-0ED985881F34}">
      <dgm:prSet/>
      <dgm:spPr>
        <a:solidFill>
          <a:srgbClr val="99CCFF"/>
        </a:solidFill>
      </dgm:spPr>
      <dgm:t>
        <a:bodyPr/>
        <a:lstStyle/>
        <a:p>
          <a:endParaRPr lang="en-US" b="1"/>
        </a:p>
      </dgm:t>
    </dgm:pt>
    <dgm:pt modelId="{E1574F77-76EF-4D6B-B484-A3C5CD2BF6C2}">
      <dgm:prSet phldrT="[Text]"/>
      <dgm:spPr>
        <a:solidFill>
          <a:srgbClr val="336699"/>
        </a:solidFill>
      </dgm:spPr>
      <dgm:t>
        <a:bodyPr/>
        <a:lstStyle/>
        <a:p>
          <a:r>
            <a:rPr lang="en-US" b="1" dirty="0" err="1" smtClean="0"/>
            <a:t>CHaMP</a:t>
          </a:r>
          <a:endParaRPr lang="en-US" b="1" dirty="0"/>
        </a:p>
      </dgm:t>
    </dgm:pt>
    <dgm:pt modelId="{5E280A51-2678-4B35-A564-A2F067660133}" type="parTrans" cxnId="{5872DF89-2C88-493B-8241-505C6AC919F3}">
      <dgm:prSet/>
      <dgm:spPr/>
      <dgm:t>
        <a:bodyPr/>
        <a:lstStyle/>
        <a:p>
          <a:endParaRPr lang="en-US" b="1"/>
        </a:p>
      </dgm:t>
    </dgm:pt>
    <dgm:pt modelId="{C4F6C04F-89CF-4690-B9D8-A148416925F4}" type="sibTrans" cxnId="{5872DF89-2C88-493B-8241-505C6AC919F3}">
      <dgm:prSet/>
      <dgm:spPr>
        <a:solidFill>
          <a:srgbClr val="99CCFF"/>
        </a:solidFill>
      </dgm:spPr>
      <dgm:t>
        <a:bodyPr/>
        <a:lstStyle/>
        <a:p>
          <a:endParaRPr lang="en-US" b="1"/>
        </a:p>
      </dgm:t>
    </dgm:pt>
    <dgm:pt modelId="{4A85A0EC-5F14-4E4F-A902-C338BF92A6D8}">
      <dgm:prSet phldrT="[Text]"/>
      <dgm:spPr>
        <a:solidFill>
          <a:srgbClr val="336699"/>
        </a:solidFill>
      </dgm:spPr>
      <dgm:t>
        <a:bodyPr/>
        <a:lstStyle/>
        <a:p>
          <a:r>
            <a:rPr lang="en-US" b="1" dirty="0" smtClean="0"/>
            <a:t>Clark Co.</a:t>
          </a:r>
          <a:endParaRPr lang="en-US" b="1" dirty="0"/>
        </a:p>
      </dgm:t>
    </dgm:pt>
    <dgm:pt modelId="{ADC866A3-F776-4707-A706-49B0FBA19563}" type="parTrans" cxnId="{944B7B0F-5127-4332-83CF-5599BB25813F}">
      <dgm:prSet/>
      <dgm:spPr/>
      <dgm:t>
        <a:bodyPr/>
        <a:lstStyle/>
        <a:p>
          <a:endParaRPr lang="en-US" b="1"/>
        </a:p>
      </dgm:t>
    </dgm:pt>
    <dgm:pt modelId="{A0CD85E7-2CE4-441D-9B75-546CCC3A078C}" type="sibTrans" cxnId="{944B7B0F-5127-4332-83CF-5599BB25813F}">
      <dgm:prSet/>
      <dgm:spPr>
        <a:solidFill>
          <a:srgbClr val="99CCFF"/>
        </a:solidFill>
      </dgm:spPr>
      <dgm:t>
        <a:bodyPr/>
        <a:lstStyle/>
        <a:p>
          <a:endParaRPr lang="en-US" b="1"/>
        </a:p>
      </dgm:t>
    </dgm:pt>
    <dgm:pt modelId="{DAEA9303-65F7-4D17-A843-24AB98BFE2A2}">
      <dgm:prSet phldrT="[Text]"/>
      <dgm:spPr>
        <a:solidFill>
          <a:srgbClr val="336699"/>
        </a:solidFill>
      </dgm:spPr>
      <dgm:t>
        <a:bodyPr/>
        <a:lstStyle/>
        <a:p>
          <a:r>
            <a:rPr lang="en-US" b="1" dirty="0" smtClean="0"/>
            <a:t>ODEQ</a:t>
          </a:r>
          <a:endParaRPr lang="en-US" b="1" dirty="0"/>
        </a:p>
      </dgm:t>
    </dgm:pt>
    <dgm:pt modelId="{9C74AE22-9DEA-4318-9C7F-4ED59D25F5C4}" type="parTrans" cxnId="{AB6D11D3-A4E7-4A2F-9B93-7790AB2C24B4}">
      <dgm:prSet/>
      <dgm:spPr/>
      <dgm:t>
        <a:bodyPr/>
        <a:lstStyle/>
        <a:p>
          <a:endParaRPr lang="en-US" b="1"/>
        </a:p>
      </dgm:t>
    </dgm:pt>
    <dgm:pt modelId="{837F7E87-A54B-43AA-AA36-696F404568D7}" type="sibTrans" cxnId="{AB6D11D3-A4E7-4A2F-9B93-7790AB2C24B4}">
      <dgm:prSet/>
      <dgm:spPr>
        <a:solidFill>
          <a:srgbClr val="99CCFF"/>
        </a:solidFill>
      </dgm:spPr>
      <dgm:t>
        <a:bodyPr/>
        <a:lstStyle/>
        <a:p>
          <a:endParaRPr lang="en-US" b="1"/>
        </a:p>
      </dgm:t>
    </dgm:pt>
    <dgm:pt modelId="{CD78C936-9C31-47B8-A5AB-9475C35E41AD}">
      <dgm:prSet phldrT="[Text]"/>
      <dgm:spPr>
        <a:solidFill>
          <a:schemeClr val="accent3">
            <a:lumMod val="75000"/>
          </a:schemeClr>
        </a:solidFill>
      </dgm:spPr>
      <dgm:t>
        <a:bodyPr/>
        <a:lstStyle/>
        <a:p>
          <a:r>
            <a:rPr lang="en-US" b="1" dirty="0" smtClean="0"/>
            <a:t>SRFB</a:t>
          </a:r>
          <a:endParaRPr lang="en-US" b="1" dirty="0"/>
        </a:p>
      </dgm:t>
    </dgm:pt>
    <dgm:pt modelId="{DEF1684F-0DDA-4ECC-B851-1438DA855DAF}" type="sibTrans" cxnId="{CB26ED04-7914-433D-BBCD-18F2492EA504}">
      <dgm:prSet/>
      <dgm:spPr>
        <a:solidFill>
          <a:srgbClr val="99CCFF"/>
        </a:solidFill>
      </dgm:spPr>
      <dgm:t>
        <a:bodyPr/>
        <a:lstStyle/>
        <a:p>
          <a:endParaRPr lang="en-US" b="1"/>
        </a:p>
      </dgm:t>
    </dgm:pt>
    <dgm:pt modelId="{B14451CC-2F4F-4039-9530-0D39E984B17A}" type="parTrans" cxnId="{CB26ED04-7914-433D-BBCD-18F2492EA504}">
      <dgm:prSet/>
      <dgm:spPr/>
      <dgm:t>
        <a:bodyPr/>
        <a:lstStyle/>
        <a:p>
          <a:endParaRPr lang="en-US" b="1"/>
        </a:p>
      </dgm:t>
    </dgm:pt>
    <dgm:pt modelId="{23CFAC40-5E07-448E-AFC1-860F8DCA9AEA}">
      <dgm:prSet/>
      <dgm:spPr>
        <a:solidFill>
          <a:schemeClr val="accent3">
            <a:lumMod val="75000"/>
          </a:schemeClr>
        </a:solidFill>
      </dgm:spPr>
      <dgm:t>
        <a:bodyPr/>
        <a:lstStyle/>
        <a:p>
          <a:r>
            <a:rPr lang="en-US" b="1" dirty="0" smtClean="0"/>
            <a:t>WDFW</a:t>
          </a:r>
          <a:endParaRPr lang="en-US" b="1" dirty="0"/>
        </a:p>
      </dgm:t>
    </dgm:pt>
    <dgm:pt modelId="{720A3BC2-D904-4944-835D-EC5503E43482}" type="parTrans" cxnId="{EA27D3C6-1B92-453B-AA86-9129DFA1CC13}">
      <dgm:prSet/>
      <dgm:spPr/>
      <dgm:t>
        <a:bodyPr/>
        <a:lstStyle/>
        <a:p>
          <a:endParaRPr lang="en-US"/>
        </a:p>
      </dgm:t>
    </dgm:pt>
    <dgm:pt modelId="{DAACA1B8-192C-4A06-927C-96D364301456}" type="sibTrans" cxnId="{EA27D3C6-1B92-453B-AA86-9129DFA1CC13}">
      <dgm:prSet/>
      <dgm:spPr>
        <a:solidFill>
          <a:srgbClr val="99CCFF"/>
        </a:solidFill>
      </dgm:spPr>
      <dgm:t>
        <a:bodyPr/>
        <a:lstStyle/>
        <a:p>
          <a:endParaRPr lang="en-US"/>
        </a:p>
      </dgm:t>
    </dgm:pt>
    <dgm:pt modelId="{F4070DD6-CD08-4513-B8D7-846C68B07FEF}" type="pres">
      <dgm:prSet presAssocID="{C2550155-2935-4B22-97FA-0DD4E200DAAF}" presName="Name0" presStyleCnt="0">
        <dgm:presLayoutVars>
          <dgm:chMax val="1"/>
          <dgm:dir/>
          <dgm:animLvl val="ctr"/>
          <dgm:resizeHandles val="exact"/>
        </dgm:presLayoutVars>
      </dgm:prSet>
      <dgm:spPr/>
      <dgm:t>
        <a:bodyPr/>
        <a:lstStyle/>
        <a:p>
          <a:endParaRPr lang="en-US"/>
        </a:p>
      </dgm:t>
    </dgm:pt>
    <dgm:pt modelId="{C5EC6D71-09F4-4E1E-8DC9-2C50BE535642}" type="pres">
      <dgm:prSet presAssocID="{1FB7232E-E18C-4F31-BAC8-ECB92A0047F6}" presName="centerShape" presStyleLbl="node0" presStyleIdx="0" presStyleCnt="1" custScaleX="97332" custScaleY="95288"/>
      <dgm:spPr/>
      <dgm:t>
        <a:bodyPr/>
        <a:lstStyle/>
        <a:p>
          <a:endParaRPr lang="en-US"/>
        </a:p>
      </dgm:t>
    </dgm:pt>
    <dgm:pt modelId="{ED064E3F-5649-45A6-87D1-A275FDF2F263}" type="pres">
      <dgm:prSet presAssocID="{60FC2351-FCE8-4B9A-A20C-0ABDC4A98014}" presName="node" presStyleLbl="node1" presStyleIdx="0" presStyleCnt="8" custScaleX="131306" custScaleY="128549">
        <dgm:presLayoutVars>
          <dgm:bulletEnabled val="1"/>
        </dgm:presLayoutVars>
      </dgm:prSet>
      <dgm:spPr/>
      <dgm:t>
        <a:bodyPr/>
        <a:lstStyle/>
        <a:p>
          <a:endParaRPr lang="en-US"/>
        </a:p>
      </dgm:t>
    </dgm:pt>
    <dgm:pt modelId="{B535FA6A-B51E-4949-9BDB-4617B6D8B92A}" type="pres">
      <dgm:prSet presAssocID="{60FC2351-FCE8-4B9A-A20C-0ABDC4A98014}" presName="dummy" presStyleCnt="0"/>
      <dgm:spPr/>
    </dgm:pt>
    <dgm:pt modelId="{AE119CBA-3FB9-4578-BE7C-8B429CDAEC69}" type="pres">
      <dgm:prSet presAssocID="{5CDEF475-14A1-4F96-BBB8-F3A019096B3B}" presName="sibTrans" presStyleLbl="sibTrans2D1" presStyleIdx="0" presStyleCnt="8"/>
      <dgm:spPr/>
      <dgm:t>
        <a:bodyPr/>
        <a:lstStyle/>
        <a:p>
          <a:endParaRPr lang="en-US"/>
        </a:p>
      </dgm:t>
    </dgm:pt>
    <dgm:pt modelId="{6B5F80EE-69C2-4129-A8CC-FCCC0B57B644}" type="pres">
      <dgm:prSet presAssocID="{CD78C936-9C31-47B8-A5AB-9475C35E41AD}" presName="node" presStyleLbl="node1" presStyleIdx="1" presStyleCnt="8" custScaleX="131306" custScaleY="128549">
        <dgm:presLayoutVars>
          <dgm:bulletEnabled val="1"/>
        </dgm:presLayoutVars>
      </dgm:prSet>
      <dgm:spPr/>
      <dgm:t>
        <a:bodyPr/>
        <a:lstStyle/>
        <a:p>
          <a:endParaRPr lang="en-US"/>
        </a:p>
      </dgm:t>
    </dgm:pt>
    <dgm:pt modelId="{A3D6F6B1-A8C4-4518-89D1-A3718B1D0C10}" type="pres">
      <dgm:prSet presAssocID="{CD78C936-9C31-47B8-A5AB-9475C35E41AD}" presName="dummy" presStyleCnt="0"/>
      <dgm:spPr/>
    </dgm:pt>
    <dgm:pt modelId="{F586BA93-B080-4452-85EC-948D861605DE}" type="pres">
      <dgm:prSet presAssocID="{DEF1684F-0DDA-4ECC-B851-1438DA855DAF}" presName="sibTrans" presStyleLbl="sibTrans2D1" presStyleIdx="1" presStyleCnt="8"/>
      <dgm:spPr/>
      <dgm:t>
        <a:bodyPr/>
        <a:lstStyle/>
        <a:p>
          <a:endParaRPr lang="en-US"/>
        </a:p>
      </dgm:t>
    </dgm:pt>
    <dgm:pt modelId="{612376E2-822D-4720-A9C6-B06196DF34FC}" type="pres">
      <dgm:prSet presAssocID="{23CFAC40-5E07-448E-AFC1-860F8DCA9AEA}" presName="node" presStyleLbl="node1" presStyleIdx="2" presStyleCnt="8" custScaleX="132290" custScaleY="124861">
        <dgm:presLayoutVars>
          <dgm:bulletEnabled val="1"/>
        </dgm:presLayoutVars>
      </dgm:prSet>
      <dgm:spPr/>
      <dgm:t>
        <a:bodyPr/>
        <a:lstStyle/>
        <a:p>
          <a:endParaRPr lang="en-US"/>
        </a:p>
      </dgm:t>
    </dgm:pt>
    <dgm:pt modelId="{B00E1A56-AE4F-4499-B1C9-1448A974D310}" type="pres">
      <dgm:prSet presAssocID="{23CFAC40-5E07-448E-AFC1-860F8DCA9AEA}" presName="dummy" presStyleCnt="0"/>
      <dgm:spPr/>
    </dgm:pt>
    <dgm:pt modelId="{9BE5EAFA-F8F5-434B-A4C5-202BB99FEA2D}" type="pres">
      <dgm:prSet presAssocID="{DAACA1B8-192C-4A06-927C-96D364301456}" presName="sibTrans" presStyleLbl="sibTrans2D1" presStyleIdx="2" presStyleCnt="8"/>
      <dgm:spPr/>
      <dgm:t>
        <a:bodyPr/>
        <a:lstStyle/>
        <a:p>
          <a:endParaRPr lang="en-US"/>
        </a:p>
      </dgm:t>
    </dgm:pt>
    <dgm:pt modelId="{207B61D6-0505-4ED2-B653-482660346F50}" type="pres">
      <dgm:prSet presAssocID="{DCC6CD34-98A9-4637-AACA-E43F1C49C892}" presName="node" presStyleLbl="node1" presStyleIdx="3" presStyleCnt="8" custScaleX="131306" custScaleY="128549" custRadScaleRad="101415" custRadScaleInc="-9743">
        <dgm:presLayoutVars>
          <dgm:bulletEnabled val="1"/>
        </dgm:presLayoutVars>
      </dgm:prSet>
      <dgm:spPr/>
      <dgm:t>
        <a:bodyPr/>
        <a:lstStyle/>
        <a:p>
          <a:endParaRPr lang="en-US"/>
        </a:p>
      </dgm:t>
    </dgm:pt>
    <dgm:pt modelId="{D5207856-2CDE-47B0-BA6B-D20AB9E657A3}" type="pres">
      <dgm:prSet presAssocID="{DCC6CD34-98A9-4637-AACA-E43F1C49C892}" presName="dummy" presStyleCnt="0"/>
      <dgm:spPr/>
    </dgm:pt>
    <dgm:pt modelId="{0F2B90B7-55CC-4ECC-91AC-96ED985FD414}" type="pres">
      <dgm:prSet presAssocID="{F917F8DC-EEE0-48C3-BFA4-3CB5E41C2C0E}" presName="sibTrans" presStyleLbl="sibTrans2D1" presStyleIdx="3" presStyleCnt="8"/>
      <dgm:spPr/>
      <dgm:t>
        <a:bodyPr/>
        <a:lstStyle/>
        <a:p>
          <a:endParaRPr lang="en-US"/>
        </a:p>
      </dgm:t>
    </dgm:pt>
    <dgm:pt modelId="{CDB9C3DB-283D-4FB7-91C1-5F0CCD8C07FE}" type="pres">
      <dgm:prSet presAssocID="{6864D2FD-7C90-4787-A82D-89CBE5645144}" presName="node" presStyleLbl="node1" presStyleIdx="4" presStyleCnt="8" custScaleX="131306" custScaleY="128549">
        <dgm:presLayoutVars>
          <dgm:bulletEnabled val="1"/>
        </dgm:presLayoutVars>
      </dgm:prSet>
      <dgm:spPr/>
      <dgm:t>
        <a:bodyPr/>
        <a:lstStyle/>
        <a:p>
          <a:endParaRPr lang="en-US"/>
        </a:p>
      </dgm:t>
    </dgm:pt>
    <dgm:pt modelId="{4AB3C064-FD17-4C65-A274-0A45BB0D175D}" type="pres">
      <dgm:prSet presAssocID="{6864D2FD-7C90-4787-A82D-89CBE5645144}" presName="dummy" presStyleCnt="0"/>
      <dgm:spPr/>
    </dgm:pt>
    <dgm:pt modelId="{49CB1C7E-25B6-4701-B263-3A8AAE0113BC}" type="pres">
      <dgm:prSet presAssocID="{7A81B8BC-C539-4DA1-B01E-D9EB7D446D90}" presName="sibTrans" presStyleLbl="sibTrans2D1" presStyleIdx="4" presStyleCnt="8"/>
      <dgm:spPr/>
      <dgm:t>
        <a:bodyPr/>
        <a:lstStyle/>
        <a:p>
          <a:endParaRPr lang="en-US"/>
        </a:p>
      </dgm:t>
    </dgm:pt>
    <dgm:pt modelId="{354A030C-9EC6-4AB0-A769-E6BD1270007C}" type="pres">
      <dgm:prSet presAssocID="{E1574F77-76EF-4D6B-B484-A3C5CD2BF6C2}" presName="node" presStyleLbl="node1" presStyleIdx="5" presStyleCnt="8" custScaleX="131306" custScaleY="128549">
        <dgm:presLayoutVars>
          <dgm:bulletEnabled val="1"/>
        </dgm:presLayoutVars>
      </dgm:prSet>
      <dgm:spPr/>
      <dgm:t>
        <a:bodyPr/>
        <a:lstStyle/>
        <a:p>
          <a:endParaRPr lang="en-US"/>
        </a:p>
      </dgm:t>
    </dgm:pt>
    <dgm:pt modelId="{5E01A3CF-65D5-4946-8AB2-954B64E07911}" type="pres">
      <dgm:prSet presAssocID="{E1574F77-76EF-4D6B-B484-A3C5CD2BF6C2}" presName="dummy" presStyleCnt="0"/>
      <dgm:spPr/>
    </dgm:pt>
    <dgm:pt modelId="{B082498C-B914-40E4-9B34-D9C80F9E348A}" type="pres">
      <dgm:prSet presAssocID="{C4F6C04F-89CF-4690-B9D8-A148416925F4}" presName="sibTrans" presStyleLbl="sibTrans2D1" presStyleIdx="5" presStyleCnt="8"/>
      <dgm:spPr/>
      <dgm:t>
        <a:bodyPr/>
        <a:lstStyle/>
        <a:p>
          <a:endParaRPr lang="en-US"/>
        </a:p>
      </dgm:t>
    </dgm:pt>
    <dgm:pt modelId="{77E9D071-5514-4EC4-9339-D4FCFC3CAF1D}" type="pres">
      <dgm:prSet presAssocID="{4A85A0EC-5F14-4E4F-A902-C338BF92A6D8}" presName="node" presStyleLbl="node1" presStyleIdx="6" presStyleCnt="8" custScaleX="131306" custScaleY="128549">
        <dgm:presLayoutVars>
          <dgm:bulletEnabled val="1"/>
        </dgm:presLayoutVars>
      </dgm:prSet>
      <dgm:spPr/>
      <dgm:t>
        <a:bodyPr/>
        <a:lstStyle/>
        <a:p>
          <a:endParaRPr lang="en-US"/>
        </a:p>
      </dgm:t>
    </dgm:pt>
    <dgm:pt modelId="{DCB1CD78-C292-455D-9CAB-D4C2B28289F1}" type="pres">
      <dgm:prSet presAssocID="{4A85A0EC-5F14-4E4F-A902-C338BF92A6D8}" presName="dummy" presStyleCnt="0"/>
      <dgm:spPr/>
    </dgm:pt>
    <dgm:pt modelId="{535C3BD0-838C-48EC-BD5D-E074374F9903}" type="pres">
      <dgm:prSet presAssocID="{A0CD85E7-2CE4-441D-9B75-546CCC3A078C}" presName="sibTrans" presStyleLbl="sibTrans2D1" presStyleIdx="6" presStyleCnt="8"/>
      <dgm:spPr/>
      <dgm:t>
        <a:bodyPr/>
        <a:lstStyle/>
        <a:p>
          <a:endParaRPr lang="en-US"/>
        </a:p>
      </dgm:t>
    </dgm:pt>
    <dgm:pt modelId="{B1B2D191-2E7F-43D3-BE0D-CC3AC1E3B16A}" type="pres">
      <dgm:prSet presAssocID="{DAEA9303-65F7-4D17-A843-24AB98BFE2A2}" presName="node" presStyleLbl="node1" presStyleIdx="7" presStyleCnt="8" custScaleX="131306" custScaleY="128549">
        <dgm:presLayoutVars>
          <dgm:bulletEnabled val="1"/>
        </dgm:presLayoutVars>
      </dgm:prSet>
      <dgm:spPr/>
      <dgm:t>
        <a:bodyPr/>
        <a:lstStyle/>
        <a:p>
          <a:endParaRPr lang="en-US"/>
        </a:p>
      </dgm:t>
    </dgm:pt>
    <dgm:pt modelId="{05EA1BA6-B005-446C-AAD9-35AC2C479DA9}" type="pres">
      <dgm:prSet presAssocID="{DAEA9303-65F7-4D17-A843-24AB98BFE2A2}" presName="dummy" presStyleCnt="0"/>
      <dgm:spPr/>
    </dgm:pt>
    <dgm:pt modelId="{D2AECBD1-721D-4A27-B605-AF5AC45F9591}" type="pres">
      <dgm:prSet presAssocID="{837F7E87-A54B-43AA-AA36-696F404568D7}" presName="sibTrans" presStyleLbl="sibTrans2D1" presStyleIdx="7" presStyleCnt="8"/>
      <dgm:spPr/>
      <dgm:t>
        <a:bodyPr/>
        <a:lstStyle/>
        <a:p>
          <a:endParaRPr lang="en-US"/>
        </a:p>
      </dgm:t>
    </dgm:pt>
  </dgm:ptLst>
  <dgm:cxnLst>
    <dgm:cxn modelId="{5872DF89-2C88-493B-8241-505C6AC919F3}" srcId="{1FB7232E-E18C-4F31-BAC8-ECB92A0047F6}" destId="{E1574F77-76EF-4D6B-B484-A3C5CD2BF6C2}" srcOrd="5" destOrd="0" parTransId="{5E280A51-2678-4B35-A564-A2F067660133}" sibTransId="{C4F6C04F-89CF-4690-B9D8-A148416925F4}"/>
    <dgm:cxn modelId="{EA27D3C6-1B92-453B-AA86-9129DFA1CC13}" srcId="{1FB7232E-E18C-4F31-BAC8-ECB92A0047F6}" destId="{23CFAC40-5E07-448E-AFC1-860F8DCA9AEA}" srcOrd="2" destOrd="0" parTransId="{720A3BC2-D904-4944-835D-EC5503E43482}" sibTransId="{DAACA1B8-192C-4A06-927C-96D364301456}"/>
    <dgm:cxn modelId="{737D5E98-23C8-4004-9114-E9EBE0C0A923}" type="presOf" srcId="{DAACA1B8-192C-4A06-927C-96D364301456}" destId="{9BE5EAFA-F8F5-434B-A4C5-202BB99FEA2D}" srcOrd="0" destOrd="0" presId="urn:microsoft.com/office/officeart/2005/8/layout/radial6"/>
    <dgm:cxn modelId="{B17BDBB0-8D79-4317-AFB9-17A4FCBCF446}" type="presOf" srcId="{E1574F77-76EF-4D6B-B484-A3C5CD2BF6C2}" destId="{354A030C-9EC6-4AB0-A769-E6BD1270007C}" srcOrd="0" destOrd="0" presId="urn:microsoft.com/office/officeart/2005/8/layout/radial6"/>
    <dgm:cxn modelId="{0B15046F-A553-4FC9-9C62-D8469D0229B6}" type="presOf" srcId="{C4F6C04F-89CF-4690-B9D8-A148416925F4}" destId="{B082498C-B914-40E4-9B34-D9C80F9E348A}" srcOrd="0" destOrd="0" presId="urn:microsoft.com/office/officeart/2005/8/layout/radial6"/>
    <dgm:cxn modelId="{6F22B42E-25F2-414D-A364-1E17B2FB2252}" type="presOf" srcId="{6864D2FD-7C90-4787-A82D-89CBE5645144}" destId="{CDB9C3DB-283D-4FB7-91C1-5F0CCD8C07FE}" srcOrd="0" destOrd="0" presId="urn:microsoft.com/office/officeart/2005/8/layout/radial6"/>
    <dgm:cxn modelId="{B430D057-9FC5-4D55-8EFA-AC0310105D76}" type="presOf" srcId="{DAEA9303-65F7-4D17-A843-24AB98BFE2A2}" destId="{B1B2D191-2E7F-43D3-BE0D-CC3AC1E3B16A}" srcOrd="0" destOrd="0" presId="urn:microsoft.com/office/officeart/2005/8/layout/radial6"/>
    <dgm:cxn modelId="{6296D8E5-2EC5-4938-AC77-74CB40C55213}" type="presOf" srcId="{CD78C936-9C31-47B8-A5AB-9475C35E41AD}" destId="{6B5F80EE-69C2-4129-A8CC-FCCC0B57B644}" srcOrd="0" destOrd="0" presId="urn:microsoft.com/office/officeart/2005/8/layout/radial6"/>
    <dgm:cxn modelId="{944B7B0F-5127-4332-83CF-5599BB25813F}" srcId="{1FB7232E-E18C-4F31-BAC8-ECB92A0047F6}" destId="{4A85A0EC-5F14-4E4F-A902-C338BF92A6D8}" srcOrd="6" destOrd="0" parTransId="{ADC866A3-F776-4707-A706-49B0FBA19563}" sibTransId="{A0CD85E7-2CE4-441D-9B75-546CCC3A078C}"/>
    <dgm:cxn modelId="{72721314-6609-460F-AA4B-87A5FE05FA4B}" type="presOf" srcId="{4A85A0EC-5F14-4E4F-A902-C338BF92A6D8}" destId="{77E9D071-5514-4EC4-9339-D4FCFC3CAF1D}" srcOrd="0" destOrd="0" presId="urn:microsoft.com/office/officeart/2005/8/layout/radial6"/>
    <dgm:cxn modelId="{B36DCADB-ECD6-46F5-B222-176FBD6AE642}" type="presOf" srcId="{60FC2351-FCE8-4B9A-A20C-0ABDC4A98014}" destId="{ED064E3F-5649-45A6-87D1-A275FDF2F263}" srcOrd="0" destOrd="0" presId="urn:microsoft.com/office/officeart/2005/8/layout/radial6"/>
    <dgm:cxn modelId="{C009F3B9-DD42-4938-9CE6-8A3D9D3E8C58}" type="presOf" srcId="{5CDEF475-14A1-4F96-BBB8-F3A019096B3B}" destId="{AE119CBA-3FB9-4578-BE7C-8B429CDAEC69}" srcOrd="0" destOrd="0" presId="urn:microsoft.com/office/officeart/2005/8/layout/radial6"/>
    <dgm:cxn modelId="{CB26ED04-7914-433D-BBCD-18F2492EA504}" srcId="{1FB7232E-E18C-4F31-BAC8-ECB92A0047F6}" destId="{CD78C936-9C31-47B8-A5AB-9475C35E41AD}" srcOrd="1" destOrd="0" parTransId="{B14451CC-2F4F-4039-9530-0D39E984B17A}" sibTransId="{DEF1684F-0DDA-4ECC-B851-1438DA855DAF}"/>
    <dgm:cxn modelId="{442E4E6B-2A4E-4D18-A3F5-C40FF5B2804A}" type="presOf" srcId="{7A81B8BC-C539-4DA1-B01E-D9EB7D446D90}" destId="{49CB1C7E-25B6-4701-B263-3A8AAE0113BC}" srcOrd="0" destOrd="0" presId="urn:microsoft.com/office/officeart/2005/8/layout/radial6"/>
    <dgm:cxn modelId="{5EC92C41-5612-4396-9DEF-711FBCB0F01A}" srcId="{1FB7232E-E18C-4F31-BAC8-ECB92A0047F6}" destId="{6864D2FD-7C90-4787-A82D-89CBE5645144}" srcOrd="4" destOrd="0" parTransId="{19C2B5F5-5830-4E23-87B3-EC7376E73CE7}" sibTransId="{7A81B8BC-C539-4DA1-B01E-D9EB7D446D90}"/>
    <dgm:cxn modelId="{F2334EA2-F960-4B08-AC96-01402C809EC9}" type="presOf" srcId="{DCC6CD34-98A9-4637-AACA-E43F1C49C892}" destId="{207B61D6-0505-4ED2-B653-482660346F50}" srcOrd="0" destOrd="0" presId="urn:microsoft.com/office/officeart/2005/8/layout/radial6"/>
    <dgm:cxn modelId="{173A1C80-E080-48AA-B715-E25D456DAA25}" type="presOf" srcId="{837F7E87-A54B-43AA-AA36-696F404568D7}" destId="{D2AECBD1-721D-4A27-B605-AF5AC45F9591}" srcOrd="0" destOrd="0" presId="urn:microsoft.com/office/officeart/2005/8/layout/radial6"/>
    <dgm:cxn modelId="{D72B923B-895E-49D6-9F7F-6EEEAD84BE33}" type="presOf" srcId="{F917F8DC-EEE0-48C3-BFA4-3CB5E41C2C0E}" destId="{0F2B90B7-55CC-4ECC-91AC-96ED985FD414}" srcOrd="0" destOrd="0" presId="urn:microsoft.com/office/officeart/2005/8/layout/radial6"/>
    <dgm:cxn modelId="{50AE0D09-12A4-4317-A092-B6BDE2D4DE4C}" srcId="{C2550155-2935-4B22-97FA-0DD4E200DAAF}" destId="{1FB7232E-E18C-4F31-BAC8-ECB92A0047F6}" srcOrd="0" destOrd="0" parTransId="{9D0AC37A-990E-4083-8FB0-FB1F41234709}" sibTransId="{F7C55A9A-5035-44DA-9FCB-1461F0F93BF0}"/>
    <dgm:cxn modelId="{0576E9E0-F1EF-4C1E-B0F6-0ED985881F34}" srcId="{1FB7232E-E18C-4F31-BAC8-ECB92A0047F6}" destId="{DCC6CD34-98A9-4637-AACA-E43F1C49C892}" srcOrd="3" destOrd="0" parTransId="{0E171624-03B8-44A7-B967-73DB06150591}" sibTransId="{F917F8DC-EEE0-48C3-BFA4-3CB5E41C2C0E}"/>
    <dgm:cxn modelId="{AB6D11D3-A4E7-4A2F-9B93-7790AB2C24B4}" srcId="{1FB7232E-E18C-4F31-BAC8-ECB92A0047F6}" destId="{DAEA9303-65F7-4D17-A843-24AB98BFE2A2}" srcOrd="7" destOrd="0" parTransId="{9C74AE22-9DEA-4318-9C7F-4ED59D25F5C4}" sibTransId="{837F7E87-A54B-43AA-AA36-696F404568D7}"/>
    <dgm:cxn modelId="{A625ED06-988B-407C-BE30-4B3DD3F54FF5}" type="presOf" srcId="{C2550155-2935-4B22-97FA-0DD4E200DAAF}" destId="{F4070DD6-CD08-4513-B8D7-846C68B07FEF}" srcOrd="0" destOrd="0" presId="urn:microsoft.com/office/officeart/2005/8/layout/radial6"/>
    <dgm:cxn modelId="{BE88D5A9-8C06-4AA5-BC33-72391AFE053A}" type="presOf" srcId="{DEF1684F-0DDA-4ECC-B851-1438DA855DAF}" destId="{F586BA93-B080-4452-85EC-948D861605DE}" srcOrd="0" destOrd="0" presId="urn:microsoft.com/office/officeart/2005/8/layout/radial6"/>
    <dgm:cxn modelId="{07311EC3-42C1-4D2C-8DBB-69941730F6A6}" type="presOf" srcId="{A0CD85E7-2CE4-441D-9B75-546CCC3A078C}" destId="{535C3BD0-838C-48EC-BD5D-E074374F9903}" srcOrd="0" destOrd="0" presId="urn:microsoft.com/office/officeart/2005/8/layout/radial6"/>
    <dgm:cxn modelId="{7520CC4E-0EA5-41D4-9A65-1CEACCF75817}" type="presOf" srcId="{1FB7232E-E18C-4F31-BAC8-ECB92A0047F6}" destId="{C5EC6D71-09F4-4E1E-8DC9-2C50BE535642}" srcOrd="0" destOrd="0" presId="urn:microsoft.com/office/officeart/2005/8/layout/radial6"/>
    <dgm:cxn modelId="{2EE08658-782E-439B-853C-8CFF30D79D5E}" type="presOf" srcId="{23CFAC40-5E07-448E-AFC1-860F8DCA9AEA}" destId="{612376E2-822D-4720-A9C6-B06196DF34FC}" srcOrd="0" destOrd="0" presId="urn:microsoft.com/office/officeart/2005/8/layout/radial6"/>
    <dgm:cxn modelId="{4FF120C3-D92C-4EBF-928D-5DEA1D6D695B}" srcId="{1FB7232E-E18C-4F31-BAC8-ECB92A0047F6}" destId="{60FC2351-FCE8-4B9A-A20C-0ABDC4A98014}" srcOrd="0" destOrd="0" parTransId="{22C8D6E9-0B39-4772-99CE-274DA563E679}" sibTransId="{5CDEF475-14A1-4F96-BBB8-F3A019096B3B}"/>
    <dgm:cxn modelId="{96BBF2C0-67BF-4CB6-9E1A-E6CB683D1826}" type="presParOf" srcId="{F4070DD6-CD08-4513-B8D7-846C68B07FEF}" destId="{C5EC6D71-09F4-4E1E-8DC9-2C50BE535642}" srcOrd="0" destOrd="0" presId="urn:microsoft.com/office/officeart/2005/8/layout/radial6"/>
    <dgm:cxn modelId="{CA88CA91-93D8-4FFA-B69C-A9E59637BF81}" type="presParOf" srcId="{F4070DD6-CD08-4513-B8D7-846C68B07FEF}" destId="{ED064E3F-5649-45A6-87D1-A275FDF2F263}" srcOrd="1" destOrd="0" presId="urn:microsoft.com/office/officeart/2005/8/layout/radial6"/>
    <dgm:cxn modelId="{F5747415-7840-4234-9164-F193E12A569F}" type="presParOf" srcId="{F4070DD6-CD08-4513-B8D7-846C68B07FEF}" destId="{B535FA6A-B51E-4949-9BDB-4617B6D8B92A}" srcOrd="2" destOrd="0" presId="urn:microsoft.com/office/officeart/2005/8/layout/radial6"/>
    <dgm:cxn modelId="{C754D86D-2043-43D4-9A18-74535411BDA1}" type="presParOf" srcId="{F4070DD6-CD08-4513-B8D7-846C68B07FEF}" destId="{AE119CBA-3FB9-4578-BE7C-8B429CDAEC69}" srcOrd="3" destOrd="0" presId="urn:microsoft.com/office/officeart/2005/8/layout/radial6"/>
    <dgm:cxn modelId="{48EE408F-8620-4B9B-B1A7-FAE764F7AB10}" type="presParOf" srcId="{F4070DD6-CD08-4513-B8D7-846C68B07FEF}" destId="{6B5F80EE-69C2-4129-A8CC-FCCC0B57B644}" srcOrd="4" destOrd="0" presId="urn:microsoft.com/office/officeart/2005/8/layout/radial6"/>
    <dgm:cxn modelId="{D468550B-E73D-4106-A252-1FADC7C4F4D7}" type="presParOf" srcId="{F4070DD6-CD08-4513-B8D7-846C68B07FEF}" destId="{A3D6F6B1-A8C4-4518-89D1-A3718B1D0C10}" srcOrd="5" destOrd="0" presId="urn:microsoft.com/office/officeart/2005/8/layout/radial6"/>
    <dgm:cxn modelId="{0528E1EF-4FC3-4562-8E43-4A5366BA3C6B}" type="presParOf" srcId="{F4070DD6-CD08-4513-B8D7-846C68B07FEF}" destId="{F586BA93-B080-4452-85EC-948D861605DE}" srcOrd="6" destOrd="0" presId="urn:microsoft.com/office/officeart/2005/8/layout/radial6"/>
    <dgm:cxn modelId="{621C0903-9CF2-43B5-AE86-2738807266FC}" type="presParOf" srcId="{F4070DD6-CD08-4513-B8D7-846C68B07FEF}" destId="{612376E2-822D-4720-A9C6-B06196DF34FC}" srcOrd="7" destOrd="0" presId="urn:microsoft.com/office/officeart/2005/8/layout/radial6"/>
    <dgm:cxn modelId="{0EB7A5A7-1F53-4B71-AFC9-408EFC6190BA}" type="presParOf" srcId="{F4070DD6-CD08-4513-B8D7-846C68B07FEF}" destId="{B00E1A56-AE4F-4499-B1C9-1448A974D310}" srcOrd="8" destOrd="0" presId="urn:microsoft.com/office/officeart/2005/8/layout/radial6"/>
    <dgm:cxn modelId="{CF8CF4EB-FD41-4BCB-B4A6-10417014F766}" type="presParOf" srcId="{F4070DD6-CD08-4513-B8D7-846C68B07FEF}" destId="{9BE5EAFA-F8F5-434B-A4C5-202BB99FEA2D}" srcOrd="9" destOrd="0" presId="urn:microsoft.com/office/officeart/2005/8/layout/radial6"/>
    <dgm:cxn modelId="{E9831DF3-BF89-411D-9C81-0F3DC7942892}" type="presParOf" srcId="{F4070DD6-CD08-4513-B8D7-846C68B07FEF}" destId="{207B61D6-0505-4ED2-B653-482660346F50}" srcOrd="10" destOrd="0" presId="urn:microsoft.com/office/officeart/2005/8/layout/radial6"/>
    <dgm:cxn modelId="{106B4AB5-C780-40FF-BEB7-26CEB5AEFAC1}" type="presParOf" srcId="{F4070DD6-CD08-4513-B8D7-846C68B07FEF}" destId="{D5207856-2CDE-47B0-BA6B-D20AB9E657A3}" srcOrd="11" destOrd="0" presId="urn:microsoft.com/office/officeart/2005/8/layout/radial6"/>
    <dgm:cxn modelId="{CC76DA55-5CD9-4A1D-BE91-5110AA5CFA6D}" type="presParOf" srcId="{F4070DD6-CD08-4513-B8D7-846C68B07FEF}" destId="{0F2B90B7-55CC-4ECC-91AC-96ED985FD414}" srcOrd="12" destOrd="0" presId="urn:microsoft.com/office/officeart/2005/8/layout/radial6"/>
    <dgm:cxn modelId="{6CF91C41-09DA-4B5D-B015-43951FB09F94}" type="presParOf" srcId="{F4070DD6-CD08-4513-B8D7-846C68B07FEF}" destId="{CDB9C3DB-283D-4FB7-91C1-5F0CCD8C07FE}" srcOrd="13" destOrd="0" presId="urn:microsoft.com/office/officeart/2005/8/layout/radial6"/>
    <dgm:cxn modelId="{DD3AE7C4-B16F-473C-B9CE-5481F7294F02}" type="presParOf" srcId="{F4070DD6-CD08-4513-B8D7-846C68B07FEF}" destId="{4AB3C064-FD17-4C65-A274-0A45BB0D175D}" srcOrd="14" destOrd="0" presId="urn:microsoft.com/office/officeart/2005/8/layout/radial6"/>
    <dgm:cxn modelId="{44F0B03C-BA53-4CAA-9DE6-4B1A90BF043C}" type="presParOf" srcId="{F4070DD6-CD08-4513-B8D7-846C68B07FEF}" destId="{49CB1C7E-25B6-4701-B263-3A8AAE0113BC}" srcOrd="15" destOrd="0" presId="urn:microsoft.com/office/officeart/2005/8/layout/radial6"/>
    <dgm:cxn modelId="{0C50CD74-AB7F-4167-8E09-B0F85B66A52E}" type="presParOf" srcId="{F4070DD6-CD08-4513-B8D7-846C68B07FEF}" destId="{354A030C-9EC6-4AB0-A769-E6BD1270007C}" srcOrd="16" destOrd="0" presId="urn:microsoft.com/office/officeart/2005/8/layout/radial6"/>
    <dgm:cxn modelId="{1BB85539-70B3-4812-8033-1C51BB1BB2B6}" type="presParOf" srcId="{F4070DD6-CD08-4513-B8D7-846C68B07FEF}" destId="{5E01A3CF-65D5-4946-8AB2-954B64E07911}" srcOrd="17" destOrd="0" presId="urn:microsoft.com/office/officeart/2005/8/layout/radial6"/>
    <dgm:cxn modelId="{6F5410D4-B4C0-47B4-8A96-2D862A30A1E7}" type="presParOf" srcId="{F4070DD6-CD08-4513-B8D7-846C68B07FEF}" destId="{B082498C-B914-40E4-9B34-D9C80F9E348A}" srcOrd="18" destOrd="0" presId="urn:microsoft.com/office/officeart/2005/8/layout/radial6"/>
    <dgm:cxn modelId="{B024D610-ED58-4690-B876-CDBFD39E3C3F}" type="presParOf" srcId="{F4070DD6-CD08-4513-B8D7-846C68B07FEF}" destId="{77E9D071-5514-4EC4-9339-D4FCFC3CAF1D}" srcOrd="19" destOrd="0" presId="urn:microsoft.com/office/officeart/2005/8/layout/radial6"/>
    <dgm:cxn modelId="{6610B32C-9871-4A54-8050-83EB848299BD}" type="presParOf" srcId="{F4070DD6-CD08-4513-B8D7-846C68B07FEF}" destId="{DCB1CD78-C292-455D-9CAB-D4C2B28289F1}" srcOrd="20" destOrd="0" presId="urn:microsoft.com/office/officeart/2005/8/layout/radial6"/>
    <dgm:cxn modelId="{370010B4-EBD8-4E1C-8D94-C472658F3815}" type="presParOf" srcId="{F4070DD6-CD08-4513-B8D7-846C68B07FEF}" destId="{535C3BD0-838C-48EC-BD5D-E074374F9903}" srcOrd="21" destOrd="0" presId="urn:microsoft.com/office/officeart/2005/8/layout/radial6"/>
    <dgm:cxn modelId="{BFB67AA1-1743-4326-A1B4-DC2D43C3350A}" type="presParOf" srcId="{F4070DD6-CD08-4513-B8D7-846C68B07FEF}" destId="{B1B2D191-2E7F-43D3-BE0D-CC3AC1E3B16A}" srcOrd="22" destOrd="0" presId="urn:microsoft.com/office/officeart/2005/8/layout/radial6"/>
    <dgm:cxn modelId="{A425B3DA-A8E8-4562-908A-D941288D39F0}" type="presParOf" srcId="{F4070DD6-CD08-4513-B8D7-846C68B07FEF}" destId="{05EA1BA6-B005-446C-AAD9-35AC2C479DA9}" srcOrd="23" destOrd="0" presId="urn:microsoft.com/office/officeart/2005/8/layout/radial6"/>
    <dgm:cxn modelId="{9F030279-1A06-4EAB-8180-9A47F5FCDA81}" type="presParOf" srcId="{F4070DD6-CD08-4513-B8D7-846C68B07FEF}" destId="{D2AECBD1-721D-4A27-B605-AF5AC45F9591}" srcOrd="24" destOrd="0" presId="urn:microsoft.com/office/officeart/2005/8/layout/radial6"/>
  </dgm:cxnLst>
  <dgm:bg/>
  <dgm:whole/>
  <dgm:extLst>
    <a:ext uri="{C62137D5-CB1D-491B-B009-E17868A290BF}"/>
    <a:ext uri="http://schemas.microsoft.com/office/drawing/2008/diagram">
      <dsp:dataModelExt xmlns:dsp="http://schemas.microsoft.com/office/drawing/2008/diagram" xmlns="" relId="rId7"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drawing2.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drawing3.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layout2.xml><?xml version="1.0" encoding="utf-8"?>
<dgm:layoutDef xmlns:dgm="http://schemas.openxmlformats.org/drawingml/2006/diagram" xmlns:a="http://schemas.openxmlformats.org/drawingml/2006/main" uniqueId="urn:microsoft.com/office/officeart/2005/8/layout/venn1">
  <dgm:title val=""/>
  <dgm:desc val=""/>
  <dgm:catLst>
    <dgm:cat type="relationship" pri="28000"/>
    <dgm:cat type="convert" pri="19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Lst>
      <dgm:cxnLst>
        <dgm:cxn modelId="7" srcId="0" destId="1" srcOrd="0" destOrd="0"/>
        <dgm:cxn modelId="8" srcId="0" destId="2" srcOrd="1" destOrd="0"/>
        <dgm:cxn modelId="9" srcId="0" destId="3" srcOrd="2" destOrd="0"/>
        <dgm:cxn modelId="10" srcId="0" destId="4" srcOrd="3" destOrd="0"/>
      </dgm:cxnLst>
      <dgm:bg/>
      <dgm:whole/>
    </dgm:dataModel>
  </dgm:clrData>
  <dgm:layoutNode name="compositeShape">
    <dgm:varLst>
      <dgm:chMax val="7"/>
      <dgm:dir/>
      <dgm:resizeHandles val="exact"/>
    </dgm:varLst>
    <dgm:choose name="Name0">
      <dgm:if name="Name1" axis="ch" ptType="node" func="cnt" op="equ" val="1">
        <dgm:alg type="composite">
          <dgm:param type="ar" val="1"/>
        </dgm:alg>
      </dgm:if>
      <dgm:if name="Name2" axis="ch" ptType="node" func="cnt" op="equ" val="2">
        <dgm:alg type="composite">
          <dgm:param type="ar" val="1.792"/>
        </dgm:alg>
      </dgm:if>
      <dgm:if name="Name3" axis="ch" ptType="node" func="cnt" op="equ" val="3">
        <dgm:alg type="composite">
          <dgm:param type="ar" val="1"/>
        </dgm:alg>
      </dgm:if>
      <dgm:if name="Name4" axis="ch" ptType="node" func="cnt" op="equ" val="4">
        <dgm:alg type="composite">
          <dgm:param type="ar" val="1"/>
        </dgm:alg>
      </dgm:if>
      <dgm:if name="Name5" axis="ch" ptType="node" func="cnt" op="equ" val="5">
        <dgm:alg type="composite">
          <dgm:param type="ar" val="1.4"/>
        </dgm:alg>
      </dgm:if>
      <dgm:if name="Name6" axis="ch" ptType="node" func="cnt" op="equ" val="6">
        <dgm:alg type="composite">
          <dgm:param type="ar" val="1.285"/>
        </dgm:alg>
      </dgm:if>
      <dgm:if name="Name7" axis="ch" ptType="node" func="cnt" op="equ" val="7">
        <dgm:alg type="composite">
          <dgm:param type="ar" val="1.359"/>
        </dgm:alg>
      </dgm:if>
      <dgm:else name="Name8">
        <dgm:alg type="composite">
          <dgm:param type="ar" val="1.359"/>
        </dgm:alg>
      </dgm:else>
    </dgm:choose>
    <dgm:shape xmlns:r="http://schemas.openxmlformats.org/officeDocument/2006/relationships" r:blip="">
      <dgm:adjLst/>
    </dgm:shape>
    <dgm:presOf/>
    <dgm:choose name="Name9">
      <dgm:if name="Name10" axis="ch" ptType="node" func="cnt" op="equ" val="1">
        <dgm:constrLst>
          <dgm:constr type="ctrX" for="ch" forName="circ1TxSh" refType="w" fact="0.5"/>
          <dgm:constr type="ctrY" for="ch" forName="circ1TxSh" refType="h" fact="0.5"/>
          <dgm:constr type="w" for="ch" forName="circ1TxSh" refType="w"/>
          <dgm:constr type="h" for="ch" forName="circ1TxSh" refType="h"/>
          <dgm:constr type="primFontSz" for="ch" ptType="node" op="equ"/>
        </dgm:constrLst>
      </dgm:if>
      <dgm:if name="Name11" axis="ch" ptType="node" func="cnt" op="equ" val="2">
        <dgm:constrLst>
          <dgm:constr type="ctrX" for="ch" forName="circ1" refType="w" fact="0.3"/>
          <dgm:constr type="ctrY" for="ch" forName="circ1" refType="h" fact="0.5"/>
          <dgm:constr type="w" for="ch" forName="circ1" refType="w" fact="0.555"/>
          <dgm:constr type="h" for="ch" forName="circ1" refType="h" fact="0.99456"/>
          <dgm:constr type="l" for="ch" forName="circ1Tx" refType="w" fact="0.1"/>
          <dgm:constr type="t" for="ch" forName="circ1Tx" refType="h" fact="0.12"/>
          <dgm:constr type="w" for="ch" forName="circ1Tx" refType="w" fact="0.32"/>
          <dgm:constr type="h" for="ch" forName="circ1Tx" refType="h" fact="0.76"/>
          <dgm:constr type="ctrX" for="ch" forName="circ2" refType="w" fact="0.7"/>
          <dgm:constr type="ctrY" for="ch" forName="circ2" refType="h" fact="0.5"/>
          <dgm:constr type="w" for="ch" forName="circ2" refType="w" fact="0.555"/>
          <dgm:constr type="h" for="ch" forName="circ2" refType="h" fact="0.99456"/>
          <dgm:constr type="l" for="ch" forName="circ2Tx" refType="w" fact="0.58"/>
          <dgm:constr type="t" for="ch" forName="circ2Tx" refType="h" fact="0.12"/>
          <dgm:constr type="w" for="ch" forName="circ2Tx" refType="w" fact="0.32"/>
          <dgm:constr type="h" for="ch" forName="circ2Tx" refType="h" fact="0.76"/>
          <dgm:constr type="primFontSz" for="ch" ptType="node" op="equ"/>
        </dgm:constrLst>
      </dgm:if>
      <dgm:if name="Name12" axis="ch" ptType="node" func="cnt" op="equ" val="3">
        <dgm:constrLst>
          <dgm:constr type="ctrX" for="ch" forName="circ1" refType="w" fact="0.5"/>
          <dgm:constr type="ctrY" for="ch" forName="circ1" refType="w" fact="0.25"/>
          <dgm:constr type="w" for="ch" forName="circ1" refType="w" fact="0.6"/>
          <dgm:constr type="h" for="ch" forName="circ1" refType="h" fact="0.6"/>
          <dgm:constr type="l" for="ch" forName="circ1Tx" refType="w" fact="0.28"/>
          <dgm:constr type="t" for="ch" forName="circ1Tx" refType="h" fact="0.055"/>
          <dgm:constr type="w" for="ch" forName="circ1Tx" refType="w" fact="0.44"/>
          <dgm:constr type="h" for="ch" forName="circ1Tx" refType="h" fact="0.27"/>
          <dgm:constr type="ctrX" for="ch" forName="circ2" refType="w" fact="0.7165"/>
          <dgm:constr type="ctrY" for="ch" forName="circ2" refType="w" fact="0.625"/>
          <dgm:constr type="w" for="ch" forName="circ2" refType="w" fact="0.6"/>
          <dgm:constr type="h" for="ch" forName="circ2" refType="h" fact="0.6"/>
          <dgm:constr type="l" for="ch" forName="circ2Tx" refType="w" fact="0.6"/>
          <dgm:constr type="t" for="ch" forName="circ2Tx" refType="h" fact="0.48"/>
          <dgm:constr type="w" for="ch" forName="circ2Tx" refType="w" fact="0.36"/>
          <dgm:constr type="h" for="ch" forName="circ2Tx" refType="h" fact="0.33"/>
          <dgm:constr type="ctrX" for="ch" forName="circ3" refType="w" fact="0.2835"/>
          <dgm:constr type="ctrY" for="ch" forName="circ3" refType="w" fact="0.625"/>
          <dgm:constr type="w" for="ch" forName="circ3" refType="w" fact="0.6"/>
          <dgm:constr type="h" for="ch" forName="circ3" refType="h" fact="0.6"/>
          <dgm:constr type="l" for="ch" forName="circ3Tx" refType="w" fact="0.04"/>
          <dgm:constr type="t" for="ch" forName="circ3Tx" refType="h" fact="0.48"/>
          <dgm:constr type="w" for="ch" forName="circ3Tx" refType="w" fact="0.36"/>
          <dgm:constr type="h" for="ch" forName="circ3Tx" refType="h" fact="0.33"/>
          <dgm:constr type="primFontSz" for="ch" ptType="node" op="equ"/>
        </dgm:constrLst>
      </dgm:if>
      <dgm:if name="Name13" axis="ch" ptType="node" func="cnt" op="equ" val="4">
        <dgm:constrLst>
          <dgm:constr type="ctrX" for="ch" forName="circ1" refType="w" fact="0.5"/>
          <dgm:constr type="ctrY" for="ch" forName="circ1" refType="w" fact="0.27"/>
          <dgm:constr type="w" for="ch" forName="circ1" refType="w" fact="0.52"/>
          <dgm:constr type="h" for="ch" forName="circ1" refType="h" fact="0.52"/>
          <dgm:constr type="l" for="ch" forName="circ1Tx" refType="w" fact="0.3"/>
          <dgm:constr type="t" for="ch" forName="circ1Tx" refType="h" fact="0.08"/>
          <dgm:constr type="w" for="ch" forName="circ1Tx" refType="w" fact="0.4"/>
          <dgm:constr type="h" for="ch" forName="circ1Tx" refType="h" fact="0.165"/>
          <dgm:constr type="ctrX" for="ch" forName="circ2" refType="w" fact="0.73"/>
          <dgm:constr type="ctrY" for="ch" forName="circ2" refType="w" fact="0.5"/>
          <dgm:constr type="w" for="ch" forName="circ2" refType="w" fact="0.52"/>
          <dgm:constr type="h" for="ch" forName="circ2" refType="h" fact="0.52"/>
          <dgm:constr type="r" for="ch" forName="circ2Tx" refType="w" fact="0.95"/>
          <dgm:constr type="t" for="ch" forName="circ2Tx" refType="h" fact="0.3"/>
          <dgm:constr type="w" for="ch" forName="circ2Tx" refType="w" fact="0.2"/>
          <dgm:constr type="h" for="ch" forName="circ2Tx" refType="h" fact="0.4"/>
          <dgm:constr type="ctrX" for="ch" forName="circ3" refType="w" fact="0.5"/>
          <dgm:constr type="ctrY" for="ch" forName="circ3" refType="w" fact="0.73"/>
          <dgm:constr type="w" for="ch" forName="circ3" refType="w" fact="0.52"/>
          <dgm:constr type="h" for="ch" forName="circ3" refType="h" fact="0.52"/>
          <dgm:constr type="l" for="ch" forName="circ3Tx" refType="w" fact="0.3"/>
          <dgm:constr type="b" for="ch" forName="circ3Tx" refType="h" fact="0.92"/>
          <dgm:constr type="w" for="ch" forName="circ3Tx" refType="w" fact="0.4"/>
          <dgm:constr type="h" for="ch" forName="circ3Tx" refType="h" fact="0.165"/>
          <dgm:constr type="ctrX" for="ch" forName="circ4" refType="w" fact="0.27"/>
          <dgm:constr type="ctrY" for="ch" forName="circ4" refType="h" fact="0.5"/>
          <dgm:constr type="w" for="ch" forName="circ4" refType="w" fact="0.52"/>
          <dgm:constr type="h" for="ch" forName="circ4" refType="h" fact="0.52"/>
          <dgm:constr type="l" for="ch" forName="circ4Tx" refType="w" fact="0.05"/>
          <dgm:constr type="t" for="ch" forName="circ4Tx" refType="h" fact="0.3"/>
          <dgm:constr type="w" for="ch" forName="circ4Tx" refType="w" fact="0.2"/>
          <dgm:constr type="h" for="ch" forName="circ4Tx" refType="h" fact="0.4"/>
          <dgm:constr type="primFontSz" for="ch" ptType="node" op="equ"/>
        </dgm:constrLst>
      </dgm:if>
      <dgm:if name="Name14" axis="ch" ptType="node" func="cnt" op="equ" val="5">
        <dgm:constrLst>
          <dgm:constr type="ctrX" for="ch" forName="circ1" refType="w" fact="0.5"/>
          <dgm:constr type="ctrY" for="ch" forName="circ1" refType="h" fact="0.46"/>
          <dgm:constr type="w" for="ch" forName="circ1" refType="w" fact="0.25"/>
          <dgm:constr type="h" for="ch" forName="circ1" refType="h" fact="0.35"/>
          <dgm:constr type="l" for="ch" forName="circ1Tx" refType="w" fact="0.355"/>
          <dgm:constr type="t" for="ch" forName="circ1Tx"/>
          <dgm:constr type="w" for="ch" forName="circ1Tx" refType="w" fact="0.29"/>
          <dgm:constr type="h" for="ch" forName="circ1Tx" refType="h" fact="0.235"/>
          <dgm:constr type="ctrX" for="ch" forName="circ2" refType="w" fact="0.5951"/>
          <dgm:constr type="ctrY" for="ch" forName="circ2" refType="h" fact="0.5567"/>
          <dgm:constr type="w" for="ch" forName="circ2" refType="w" fact="0.25"/>
          <dgm:constr type="h" for="ch" forName="circ2" refType="h" fact="0.35"/>
          <dgm:constr type="l" for="ch" forName="circ2Tx" refType="w" fact="0.74"/>
          <dgm:constr type="t" for="ch" forName="circ2Tx" refType="h" fact="0.31"/>
          <dgm:constr type="w" for="ch" forName="circ2Tx" refType="w" fact="0.26"/>
          <dgm:constr type="h" for="ch" forName="circ2Tx" refType="h" fact="0.255"/>
          <dgm:constr type="ctrX" for="ch" forName="circ3" refType="w" fact="0.5588"/>
          <dgm:constr type="ctrY" for="ch" forName="circ3" refType="h" fact="0.7133"/>
          <dgm:constr type="w" for="ch" forName="circ3" refType="w" fact="0.25"/>
          <dgm:constr type="h" for="ch" forName="circ3" refType="h" fact="0.35"/>
          <dgm:constr type="l" for="ch" forName="circ3Tx" refType="w" fact="0.7"/>
          <dgm:constr type="t" for="ch" forName="circ3Tx" refType="h" fact="0.745"/>
          <dgm:constr type="w" for="ch" forName="circ3Tx" refType="w" fact="0.26"/>
          <dgm:constr type="h" for="ch" forName="circ3Tx" refType="h" fact="0.255"/>
          <dgm:constr type="ctrX" for="ch" forName="circ4" refType="w" fact="0.4412"/>
          <dgm:constr type="ctrY" for="ch" forName="circ4" refType="h" fact="0.7133"/>
          <dgm:constr type="w" for="ch" forName="circ4" refType="w" fact="0.25"/>
          <dgm:constr type="h" for="ch" forName="circ4" refType="h" fact="0.35"/>
          <dgm:constr type="l" for="ch" forName="circ4Tx" refType="w" fact="0.04"/>
          <dgm:constr type="t" for="ch" forName="circ4Tx" refType="h" fact="0.745"/>
          <dgm:constr type="w" for="ch" forName="circ4Tx" refType="w" fact="0.26"/>
          <dgm:constr type="h" for="ch" forName="circ4Tx" refType="h" fact="0.255"/>
          <dgm:constr type="ctrX" for="ch" forName="circ5" refType="w" fact="0.4049"/>
          <dgm:constr type="ctrY" for="ch" forName="circ5" refType="h" fact="0.5567"/>
          <dgm:constr type="w" for="ch" forName="circ5" refType="w" fact="0.25"/>
          <dgm:constr type="h" for="ch" forName="circ5" refType="h" fact="0.35"/>
          <dgm:constr type="l" for="ch" forName="circ5Tx"/>
          <dgm:constr type="t" for="ch" forName="circ5Tx" refType="h" fact="0.31"/>
          <dgm:constr type="w" for="ch" forName="circ5Tx" refType="w" fact="0.26"/>
          <dgm:constr type="h" for="ch" forName="circ5Tx" refType="h" fact="0.255"/>
          <dgm:constr type="primFontSz" for="ch" ptType="node" op="equ"/>
        </dgm:constrLst>
      </dgm:if>
      <dgm:if name="Name15" axis="ch" ptType="node" func="cnt" op="equ" val="6">
        <dgm:constrLst>
          <dgm:constr type="ctrX" for="ch" forName="circ1" refType="w" fact="0.5"/>
          <dgm:constr type="ctrY" for="ch" forName="circ1" refType="h" fact="0.3844"/>
          <dgm:constr type="w" for="ch" forName="circ1" refType="w" fact="0.24"/>
          <dgm:constr type="h" for="ch" forName="circ1" refType="h" fact="0.3084"/>
          <dgm:constr type="l" for="ch" forName="circ1Tx" refType="w" fact="0.35"/>
          <dgm:constr type="t" for="ch" forName="circ1Tx"/>
          <dgm:constr type="w" for="ch" forName="circ1Tx" refType="w" fact="0.3"/>
          <dgm:constr type="h" for="ch" forName="circ1Tx" refType="h" fact="0.21"/>
          <dgm:constr type="ctrX" for="ch" forName="circ2" refType="w" fact="0.5779"/>
          <dgm:constr type="ctrY" for="ch" forName="circ2" refType="h" fact="0.4422"/>
          <dgm:constr type="w" for="ch" forName="circ2" refType="w" fact="0.24"/>
          <dgm:constr type="h" for="ch" forName="circ2" refType="h" fact="0.3084"/>
          <dgm:constr type="l" for="ch" forName="circ2Tx" refType="w" fact="0.7157"/>
          <dgm:constr type="t" for="ch" forName="circ2Tx" refType="h" fact="0.2"/>
          <dgm:constr type="w" for="ch" forName="circ2Tx" refType="w" fact="0.2843"/>
          <dgm:constr type="h" for="ch" forName="circ2Tx" refType="h" fact="0.23"/>
          <dgm:constr type="ctrX" for="ch" forName="circ3" refType="w" fact="0.5779"/>
          <dgm:constr type="ctrY" for="ch" forName="circ3" refType="h" fact="0.5578"/>
          <dgm:constr type="w" for="ch" forName="circ3" refType="w" fact="0.24"/>
          <dgm:constr type="h" for="ch" forName="circ3" refType="h" fact="0.3084"/>
          <dgm:constr type="l" for="ch" forName="circ3Tx" refType="w" fact="0.7157"/>
          <dgm:constr type="t" for="ch" forName="circ3Tx" refType="h" fact="0.543"/>
          <dgm:constr type="w" for="ch" forName="circ3Tx" refType="w" fact="0.2843"/>
          <dgm:constr type="h" for="ch" forName="circ3Tx" refType="h" fact="0.257"/>
          <dgm:constr type="ctrX" for="ch" forName="circ4" refType="w" fact="0.5"/>
          <dgm:constr type="ctrY" for="ch" forName="circ4" refType="h" fact="0.6157"/>
          <dgm:constr type="w" for="ch" forName="circ4" refType="w" fact="0.24"/>
          <dgm:constr type="h" for="ch" forName="circ4" refType="h" fact="0.3084"/>
          <dgm:constr type="l" for="ch" forName="circ4Tx" refType="w" fact="0.35"/>
          <dgm:constr type="t" for="ch" forName="circ4Tx" refType="h" fact="0.79"/>
          <dgm:constr type="w" for="ch" forName="circ4Tx" refType="w" fact="0.3"/>
          <dgm:constr type="h" for="ch" forName="circ4Tx" refType="h" fact="0.21"/>
          <dgm:constr type="ctrX" for="ch" forName="circ5" refType="w" fact="0.4221"/>
          <dgm:constr type="ctrY" for="ch" forName="circ5" refType="h" fact="0.5578"/>
          <dgm:constr type="w" for="ch" forName="circ5" refType="w" fact="0.24"/>
          <dgm:constr type="h" for="ch" forName="circ5" refType="h" fact="0.3084"/>
          <dgm:constr type="l" for="ch" forName="circ5Tx" refType="w" fact="0"/>
          <dgm:constr type="t" for="ch" forName="circ5Tx" refType="h" fact="0.543"/>
          <dgm:constr type="w" for="ch" forName="circ5Tx" refType="w" fact="0.2843"/>
          <dgm:constr type="h" for="ch" forName="circ5Tx" refType="h" fact="0.257"/>
          <dgm:constr type="ctrX" for="ch" forName="circ6" refType="w" fact="0.4221"/>
          <dgm:constr type="ctrY" for="ch" forName="circ6" refType="h" fact="0.4422"/>
          <dgm:constr type="w" for="ch" forName="circ6" refType="w" fact="0.24"/>
          <dgm:constr type="h" for="ch" forName="circ6" refType="h" fact="0.3084"/>
          <dgm:constr type="l" for="ch" forName="circ6Tx" refType="w" fact="0"/>
          <dgm:constr type="t" for="ch" forName="circ6Tx" refType="h" fact="0.2"/>
          <dgm:constr type="w" for="ch" forName="circ6Tx" refType="w" fact="0.2843"/>
          <dgm:constr type="h" for="ch" forName="circ6Tx" refType="h" fact="0.257"/>
          <dgm:constr type="primFontSz" for="ch" ptType="node" op="equ"/>
        </dgm:constrLst>
      </dgm:if>
      <dgm:else name="Name16">
        <dgm:constrLst>
          <dgm:constr type="ctrX" for="ch" forName="circ1" refType="w" fact="0.5"/>
          <dgm:constr type="ctrY" for="ch" forName="circ1" refType="h" fact="0.4177"/>
          <dgm:constr type="w" for="ch" forName="circ1" refType="w" fact="0.24"/>
          <dgm:constr type="h" for="ch" forName="circ1" refType="h" fact="0.3262"/>
          <dgm:constr type="l" for="ch" forName="circ1Tx" refType="w" fact="0.3625"/>
          <dgm:constr type="t" for="ch" forName="circ1Tx"/>
          <dgm:constr type="w" for="ch" forName="circ1Tx" refType="w" fact="0.275"/>
          <dgm:constr type="h" for="ch" forName="circ1Tx" refType="h" fact="0.2"/>
          <dgm:constr type="ctrX" for="ch" forName="circ2" refType="w" fact="0.5704"/>
          <dgm:constr type="ctrY" for="ch" forName="circ2" refType="h" fact="0.4637"/>
          <dgm:constr type="w" for="ch" forName="circ2" refType="w" fact="0.24"/>
          <dgm:constr type="h" for="ch" forName="circ2" refType="h" fact="0.3262"/>
          <dgm:constr type="l" for="ch" forName="circ2Tx" refType="w" fact="0.72"/>
          <dgm:constr type="t" for="ch" forName="circ2Tx" refType="h" fact="0.19"/>
          <dgm:constr type="w" for="ch" forName="circ2Tx" refType="w" fact="0.26"/>
          <dgm:constr type="h" for="ch" forName="circ2Tx" refType="h" fact="0.22"/>
          <dgm:constr type="ctrX" for="ch" forName="circ3" refType="w" fact="0.5877"/>
          <dgm:constr type="ctrY" for="ch" forName="circ3" refType="h" fact="0.5672"/>
          <dgm:constr type="w" for="ch" forName="circ3" refType="w" fact="0.24"/>
          <dgm:constr type="h" for="ch" forName="circ3" refType="h" fact="0.3262"/>
          <dgm:constr type="l" for="ch" forName="circ3Tx" refType="w" fact="0.745"/>
          <dgm:constr type="t" for="ch" forName="circ3Tx" refType="h" fact="0.47"/>
          <dgm:constr type="w" for="ch" forName="circ3Tx" refType="w" fact="0.255"/>
          <dgm:constr type="h" for="ch" forName="circ3Tx" refType="h" fact="0.235"/>
          <dgm:constr type="ctrX" for="ch" forName="circ4" refType="w" fact="0.539"/>
          <dgm:constr type="ctrY" for="ch" forName="circ4" refType="h" fact="0.6502"/>
          <dgm:constr type="w" for="ch" forName="circ4" refType="w" fact="0.24"/>
          <dgm:constr type="h" for="ch" forName="circ4" refType="h" fact="0.3262"/>
          <dgm:constr type="l" for="ch" forName="circ4Tx" refType="w" fact="0.635"/>
          <dgm:constr type="t" for="ch" forName="circ4Tx" refType="h" fact="0.785"/>
          <dgm:constr type="w" for="ch" forName="circ4Tx" refType="w" fact="0.275"/>
          <dgm:constr type="h" for="ch" forName="circ4Tx" refType="h" fact="0.215"/>
          <dgm:constr type="ctrX" for="ch" forName="circ5" refType="w" fact="0.461"/>
          <dgm:constr type="ctrY" for="ch" forName="circ5" refType="h" fact="0.6502"/>
          <dgm:constr type="w" for="ch" forName="circ5" refType="w" fact="0.24"/>
          <dgm:constr type="h" for="ch" forName="circ5" refType="h" fact="0.3262"/>
          <dgm:constr type="l" for="ch" forName="circ5Tx" refType="w" fact="0.09"/>
          <dgm:constr type="t" for="ch" forName="circ5Tx" refType="h" fact="0.785"/>
          <dgm:constr type="w" for="ch" forName="circ5Tx" refType="w" fact="0.275"/>
          <dgm:constr type="h" for="ch" forName="circ5Tx" refType="h" fact="0.215"/>
          <dgm:constr type="ctrX" for="ch" forName="circ6" refType="w" fact="0.4123"/>
          <dgm:constr type="ctrY" for="ch" forName="circ6" refType="h" fact="0.5672"/>
          <dgm:constr type="w" for="ch" forName="circ6" refType="w" fact="0.24"/>
          <dgm:constr type="h" for="ch" forName="circ6" refType="h" fact="0.3262"/>
          <dgm:constr type="l" for="ch" forName="circ6Tx"/>
          <dgm:constr type="t" for="ch" forName="circ6Tx" refType="h" fact="0.47"/>
          <dgm:constr type="w" for="ch" forName="circ6Tx" refType="w" fact="0.255"/>
          <dgm:constr type="h" for="ch" forName="circ6Tx" refType="h" fact="0.235"/>
          <dgm:constr type="ctrX" for="ch" forName="circ7" refType="w" fact="0.4296"/>
          <dgm:constr type="ctrY" for="ch" forName="circ7" refType="h" fact="0.4637"/>
          <dgm:constr type="w" for="ch" forName="circ7" refType="w" fact="0.24"/>
          <dgm:constr type="h" for="ch" forName="circ7" refType="h" fact="0.3262"/>
          <dgm:constr type="l" for="ch" forName="circ7Tx" refType="w" fact="0.02"/>
          <dgm:constr type="t" for="ch" forName="circ7Tx" refType="h" fact="0.19"/>
          <dgm:constr type="w" for="ch" forName="circ7Tx" refType="w" fact="0.26"/>
          <dgm:constr type="h" for="ch" forName="circ7Tx" refType="h" fact="0.22"/>
          <dgm:constr type="primFontSz" for="ch" ptType="node" op="equ"/>
        </dgm:constrLst>
      </dgm:else>
    </dgm:choose>
    <dgm:ruleLst/>
    <dgm:forEach name="Name17" axis="ch" ptType="node" cnt="1">
      <dgm:choose name="Name18">
        <dgm:if name="Name19" axis="root ch" ptType="all node" func="cnt" op="equ" val="1">
          <dgm:layoutNode name="circ1TxSh" styleLbl="vennNode1">
            <dgm:alg type="tx">
              <dgm:param type="txAnchorHorzCh" val="ctr"/>
              <dgm:param type="txAnchorVertCh" val="mid"/>
            </dgm:alg>
            <dgm:shape xmlns:r="http://schemas.openxmlformats.org/officeDocument/2006/relationships" type="ellipse" r:blip="">
              <dgm:adjLst/>
            </dgm:shape>
            <dgm:choose name="Name20">
              <dgm:if name="Name21" func="var" arg="dir" op="equ" val="norm">
                <dgm:choose name="Name22">
                  <dgm:if name="Name23" axis="root ch" ptType="all node" func="cnt" op="lte" val="4">
                    <dgm:presOf axis="desOrSelf" ptType="node"/>
                  </dgm:if>
                  <dgm:else name="Name24">
                    <dgm:presOf/>
                  </dgm:else>
                </dgm:choose>
              </dgm:if>
              <dgm:else name="Name25">
                <dgm:choose name="Name26">
                  <dgm:if name="Name27" axis="root ch" ptType="all node" func="cnt" op="equ" val="2">
                    <dgm:presOf axis="root ch desOrSelf" ptType="all node node" st="1 2 1" cnt="1 1 0"/>
                  </dgm:if>
                  <dgm:else name="Name28">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if>
        <dgm:else name="Name29">
          <dgm:layoutNode name="circ1" styleLbl="vennNode1">
            <dgm:alg type="sp"/>
            <dgm:shape xmlns:r="http://schemas.openxmlformats.org/officeDocument/2006/relationships" type="ellipse" r:blip="">
              <dgm:adjLst/>
            </dgm:shape>
            <dgm:choose name="Name30">
              <dgm:if name="Name31" func="var" arg="dir" op="equ" val="norm">
                <dgm:choose name="Name32">
                  <dgm:if name="Name33" axis="root ch" ptType="all node" func="cnt" op="lte" val="4">
                    <dgm:presOf axis="desOrSelf" ptType="node"/>
                  </dgm:if>
                  <dgm:else name="Name34">
                    <dgm:presOf/>
                  </dgm:else>
                </dgm:choose>
              </dgm:if>
              <dgm:else name="Name35">
                <dgm:choose name="Name36">
                  <dgm:if name="Name37" axis="root ch" ptType="all node" func="cnt" op="equ" val="2">
                    <dgm:presOf axis="root ch desOrSelf" ptType="all node node" st="1 2 1" cnt="1 1 0"/>
                  </dgm:if>
                  <dgm:else name="Name38">
                    <dgm:choose name="Name39">
                      <dgm:if name="Name40" axis="root ch" ptType="all node" func="cnt" op="lte" val="4">
                        <dgm:presOf axis="desOrSelf" ptType="node"/>
                      </dgm:if>
                      <dgm:else name="Name41">
                        <dgm:presOf/>
                      </dgm:else>
                    </dgm:choose>
                  </dgm:else>
                </dgm:choose>
              </dgm:else>
            </dgm:choose>
            <dgm:constrLst/>
            <dgm:ruleLst/>
          </dgm:layoutNode>
          <dgm:layoutNode name="circ1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42">
              <dgm:if name="Name43" func="var" arg="dir" op="equ" val="norm">
                <dgm:presOf axis="desOrSelf" ptType="node"/>
              </dgm:if>
              <dgm:else name="Name44">
                <dgm:choose name="Name45">
                  <dgm:if name="Name46" axis="root ch" ptType="all node" func="cnt" op="equ" val="2">
                    <dgm:presOf axis="root ch desOrSelf" ptType="all node node" st="1 2 1" cnt="1 1 0"/>
                  </dgm:if>
                  <dgm:else name="Name47">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else>
      </dgm:choose>
    </dgm:forEach>
    <dgm:forEach name="Name48" axis="ch" ptType="node" st="2" cnt="1">
      <dgm:layoutNode name="circ2" styleLbl="vennNode1">
        <dgm:alg type="sp"/>
        <dgm:shape xmlns:r="http://schemas.openxmlformats.org/officeDocument/2006/relationships" type="ellipse" r:blip="">
          <dgm:adjLst/>
        </dgm:shape>
        <dgm:choose name="Name49">
          <dgm:if name="Name50" func="var" arg="dir" op="equ" val="norm">
            <dgm:choose name="Name51">
              <dgm:if name="Name52" axis="root ch" ptType="all node" func="cnt" op="lte" val="4">
                <dgm:presOf axis="desOrSelf" ptType="node"/>
              </dgm:if>
              <dgm:else name="Name53">
                <dgm:presOf/>
              </dgm:else>
            </dgm:choose>
          </dgm:if>
          <dgm:else name="Name54">
            <dgm:choose name="Name55">
              <dgm:if name="Name56" axis="root ch" ptType="all node" func="cnt" op="equ" val="2">
                <dgm:presOf axis="root ch desOrSelf" ptType="all node node" st="1 1 1" cnt="1 1 0"/>
              </dgm:if>
              <dgm:if name="Name57" axis="root ch" ptType="all node" func="cnt" op="equ" val="3">
                <dgm:presOf axis="root ch desOrSelf" ptType="all node node" st="1 3 1" cnt="1 1 0"/>
              </dgm:if>
              <dgm:if name="Name58" axis="root ch" ptType="all node" func="cnt" op="equ" val="4">
                <dgm:presOf axis="root ch desOrSelf" ptType="all node node" st="1 4 1" cnt="1 1 0"/>
              </dgm:if>
              <dgm:else name="Name59">
                <dgm:presOf/>
              </dgm:else>
            </dgm:choose>
          </dgm:else>
        </dgm:choose>
        <dgm:constrLst/>
        <dgm:ruleLst/>
      </dgm:layoutNode>
      <dgm:layoutNode name="circ2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60">
          <dgm:if name="Name61" func="var" arg="dir" op="equ" val="norm">
            <dgm:presOf axis="desOrSelf" ptType="node"/>
          </dgm:if>
          <dgm:else name="Name62">
            <dgm:choose name="Name63">
              <dgm:if name="Name64" axis="root ch" ptType="all node" func="cnt" op="equ" val="2">
                <dgm:presOf axis="root ch desOrSelf" ptType="all node node" st="1 1 1" cnt="1 1 0"/>
              </dgm:if>
              <dgm:if name="Name65" axis="root ch" ptType="all node" func="cnt" op="equ" val="3">
                <dgm:presOf axis="root ch desOrSelf" ptType="all node node" st="1 3 1" cnt="1 1 0"/>
              </dgm:if>
              <dgm:if name="Name66" axis="root ch" ptType="all node" func="cnt" op="equ" val="4">
                <dgm:presOf axis="root ch desOrSelf" ptType="all node node" st="1 4 1" cnt="1 1 0"/>
              </dgm:if>
              <dgm:if name="Name67" axis="root ch" ptType="all node" func="cnt" op="equ" val="5">
                <dgm:presOf axis="root ch desOrSelf" ptType="all node node" st="1 5 1" cnt="1 1 0"/>
              </dgm:if>
              <dgm:if name="Name68" axis="root ch" ptType="all node" func="cnt" op="equ" val="6">
                <dgm:presOf axis="root ch desOrSelf" ptType="all node node" st="1 6 1" cnt="1 1 0"/>
              </dgm:if>
              <dgm:else name="Name69">
                <dgm:presOf axis="root ch desOrSelf" ptType="all node node" st="1 7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70" axis="ch" ptType="node" st="3" cnt="1">
      <dgm:layoutNode name="circ3" styleLbl="vennNode1">
        <dgm:alg type="sp"/>
        <dgm:shape xmlns:r="http://schemas.openxmlformats.org/officeDocument/2006/relationships" type="ellipse" r:blip="">
          <dgm:adjLst/>
        </dgm:shape>
        <dgm:choose name="Name71">
          <dgm:if name="Name72" func="var" arg="dir" op="equ" val="norm">
            <dgm:choose name="Name73">
              <dgm:if name="Name74" axis="root ch" ptType="all node" func="cnt" op="lte" val="4">
                <dgm:presOf axis="desOrSelf" ptType="node"/>
              </dgm:if>
              <dgm:else name="Name75">
                <dgm:presOf/>
              </dgm:else>
            </dgm:choose>
          </dgm:if>
          <dgm:else name="Name76">
            <dgm:choose name="Name77">
              <dgm:if name="Name78" axis="root ch" ptType="all node" func="cnt" op="equ" val="3">
                <dgm:presOf axis="root ch desOrSelf" ptType="all node node" st="1 2 1" cnt="1 1 0"/>
              </dgm:if>
              <dgm:if name="Name79" axis="root ch" ptType="all node" func="cnt" op="equ" val="4">
                <dgm:presOf axis="root ch desOrSelf" ptType="all node node" st="1 3 1" cnt="1 1 0"/>
              </dgm:if>
              <dgm:else name="Name80">
                <dgm:presOf/>
              </dgm:else>
            </dgm:choose>
          </dgm:else>
        </dgm:choose>
        <dgm:constrLst/>
        <dgm:ruleLst/>
      </dgm:layoutNode>
      <dgm:layoutNode name="circ3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81">
          <dgm:if name="Name82" func="var" arg="dir" op="equ" val="norm">
            <dgm:presOf axis="desOrSelf" ptType="node"/>
          </dgm:if>
          <dgm:else name="Name83">
            <dgm:choose name="Name84">
              <dgm:if name="Name85" axis="root ch" ptType="all node" func="cnt" op="equ" val="3">
                <dgm:presOf axis="root ch desOrSelf" ptType="all node node" st="1 2 1" cnt="1 1 0"/>
              </dgm:if>
              <dgm:if name="Name86" axis="root ch" ptType="all node" func="cnt" op="equ" val="4">
                <dgm:presOf axis="root ch desOrSelf" ptType="all node node" st="1 3 1" cnt="1 1 0"/>
              </dgm:if>
              <dgm:if name="Name87" axis="root ch" ptType="all node" func="cnt" op="equ" val="5">
                <dgm:presOf axis="root ch desOrSelf" ptType="all node node" st="1 4 1" cnt="1 1 0"/>
              </dgm:if>
              <dgm:if name="Name88" axis="root ch" ptType="all node" func="cnt" op="equ" val="6">
                <dgm:presOf axis="root ch desOrSelf" ptType="all node node" st="1 5 1" cnt="1 1 0"/>
              </dgm:if>
              <dgm:else name="Name89">
                <dgm:presOf axis="root ch desOrSelf" ptType="all node node" st="1 6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90" axis="ch" ptType="node" st="4" cnt="1">
      <dgm:layoutNode name="circ4" styleLbl="vennNode1">
        <dgm:alg type="sp"/>
        <dgm:shape xmlns:r="http://schemas.openxmlformats.org/officeDocument/2006/relationships" type="ellipse" r:blip="">
          <dgm:adjLst/>
        </dgm:shape>
        <dgm:choose name="Name91">
          <dgm:if name="Name92" func="var" arg="dir" op="equ" val="norm">
            <dgm:choose name="Name93">
              <dgm:if name="Name94" axis="root ch" ptType="all node" func="cnt" op="lte" val="4">
                <dgm:presOf axis="desOrSelf" ptType="node"/>
              </dgm:if>
              <dgm:else name="Name95">
                <dgm:presOf/>
              </dgm:else>
            </dgm:choose>
          </dgm:if>
          <dgm:else name="Name96">
            <dgm:choose name="Name97">
              <dgm:if name="Name98" axis="root ch" ptType="all node" func="cnt" op="equ" val="4">
                <dgm:presOf axis="root ch desOrSelf" ptType="all node node" st="1 2 1" cnt="1 1 0"/>
              </dgm:if>
              <dgm:else name="Name99">
                <dgm:presOf/>
              </dgm:else>
            </dgm:choose>
          </dgm:else>
        </dgm:choose>
        <dgm:constrLst/>
        <dgm:ruleLst/>
      </dgm:layoutNode>
      <dgm:layoutNode name="circ4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0">
          <dgm:if name="Name101" func="var" arg="dir" op="equ" val="norm">
            <dgm:presOf axis="desOrSelf" ptType="node"/>
          </dgm:if>
          <dgm:else name="Name102">
            <dgm:choose name="Name103">
              <dgm:if name="Name104" axis="root ch" ptType="all node" func="cnt" op="equ" val="4">
                <dgm:presOf axis="root ch desOrSelf" ptType="all node node" st="1 2 1" cnt="1 1 0"/>
              </dgm:if>
              <dgm:if name="Name105" axis="root ch" ptType="all node" func="cnt" op="equ" val="5">
                <dgm:presOf axis="root ch desOrSelf" ptType="all node node" st="1 3 1" cnt="1 1 0"/>
              </dgm:if>
              <dgm:if name="Name106" axis="root ch" ptType="all node" func="cnt" op="equ" val="6">
                <dgm:presOf axis="root ch desOrSelf" ptType="all node node" st="1 4 1" cnt="1 1 0"/>
              </dgm:if>
              <dgm:else name="Name107">
                <dgm:presOf axis="root ch desOrSelf" ptType="all node node" st="1 5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08" axis="ch" ptType="node" st="5" cnt="1">
      <dgm:layoutNode name="circ5" styleLbl="vennNode1">
        <dgm:alg type="sp"/>
        <dgm:shape xmlns:r="http://schemas.openxmlformats.org/officeDocument/2006/relationships" type="ellipse" r:blip="">
          <dgm:adjLst/>
        </dgm:shape>
        <dgm:presOf/>
        <dgm:constrLst/>
        <dgm:ruleLst/>
      </dgm:layoutNode>
      <dgm:layoutNode name="circ5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9">
          <dgm:if name="Name110" func="var" arg="dir" op="equ" val="norm">
            <dgm:presOf axis="desOrSelf" ptType="node"/>
          </dgm:if>
          <dgm:else name="Name111">
            <dgm:choose name="Name112">
              <dgm:if name="Name113" axis="root ch" ptType="all node" func="cnt" op="equ" val="5">
                <dgm:presOf axis="root ch desOrSelf" ptType="all node node" st="1 2 1" cnt="1 1 0"/>
              </dgm:if>
              <dgm:if name="Name114" axis="root ch" ptType="all node" func="cnt" op="equ" val="6">
                <dgm:presOf axis="root ch desOrSelf" ptType="all node node" st="1 3 1" cnt="1 1 0"/>
              </dgm:if>
              <dgm:else name="Name115">
                <dgm:presOf axis="root ch desOrSelf" ptType="all node node" st="1 4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16" axis="ch" ptType="node" st="6" cnt="1">
      <dgm:layoutNode name="circ6" styleLbl="vennNode1">
        <dgm:alg type="sp"/>
        <dgm:shape xmlns:r="http://schemas.openxmlformats.org/officeDocument/2006/relationships" type="ellipse" r:blip="">
          <dgm:adjLst/>
        </dgm:shape>
        <dgm:presOf/>
        <dgm:constrLst/>
        <dgm:ruleLst/>
      </dgm:layoutNode>
      <dgm:layoutNode name="circ6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17">
          <dgm:if name="Name118" func="var" arg="dir" op="equ" val="norm">
            <dgm:presOf axis="desOrSelf" ptType="node"/>
          </dgm:if>
          <dgm:else name="Name119">
            <dgm:choose name="Name120">
              <dgm:if name="Name121" axis="root ch" ptType="all node" func="cnt" op="equ" val="6">
                <dgm:presOf axis="root ch desOrSelf" ptType="all node node" st="1 2 1" cnt="1 1 0"/>
              </dgm:if>
              <dgm:else name="Name122">
                <dgm:presOf axis="root ch desOrSelf" ptType="all node node" st="1 3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23" axis="ch" ptType="node" st="7" cnt="1">
      <dgm:layoutNode name="circ7" styleLbl="vennNode1">
        <dgm:alg type="sp"/>
        <dgm:shape xmlns:r="http://schemas.openxmlformats.org/officeDocument/2006/relationships" type="ellipse" r:blip="">
          <dgm:adjLst/>
        </dgm:shape>
        <dgm:presOf/>
        <dgm:constrLst/>
        <dgm:ruleLst/>
      </dgm:layoutNode>
      <dgm:layoutNode name="circ7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24">
          <dgm:if name="Name125" func="var" arg="dir" op="equ" val="norm">
            <dgm:presOf axis="desOrSelf" ptType="node"/>
          </dgm:if>
          <dgm:else name="Name126">
            <dgm:presOf axis="root ch desOrSelf" ptType="all node node" st="1 2 1" cnt="1 1 0"/>
          </dgm:else>
        </dgm:choose>
        <dgm:constrLst>
          <dgm:constr type="tMarg"/>
          <dgm:constr type="bMarg"/>
          <dgm:constr type="lMarg"/>
          <dgm:constr type="rMarg"/>
          <dgm:constr type="primFontSz" val="65"/>
        </dgm:constrLst>
        <dgm:ruleLst>
          <dgm:rule type="primFontSz" val="5" fact="NaN" max="NaN"/>
        </dgm:ruleLst>
      </dgm:layoutNode>
    </dgm:forEach>
  </dgm:layoutNode>
</dgm:layoutDef>
</file>

<file path=ppt/diagrams/layout3.xml><?xml version="1.0" encoding="utf-8"?>
<dgm:layoutDef xmlns:dgm="http://schemas.openxmlformats.org/drawingml/2006/diagram" xmlns:a="http://schemas.openxmlformats.org/drawingml/2006/main" uniqueId="urn:microsoft.com/office/officeart/2005/8/layout/radial6">
  <dgm:title val=""/>
  <dgm:desc val=""/>
  <dgm:catLst>
    <dgm:cat type="cycle" pri="9000"/>
    <dgm:cat type="relationship" pri="2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choose name="Name3">
          <dgm:if name="Name4" axis="ch ch" ptType="node node" st="1 1" cnt="1 0" func="cnt" op="lte" val="1">
            <dgm:alg type="cycle">
              <dgm:param type="stAng" val="90"/>
              <dgm:param type="spanAng" val="360"/>
              <dgm:param type="ctrShpMap" val="fNode"/>
            </dgm:alg>
          </dgm:if>
          <dgm:else name="Name5">
            <dgm:alg type="cycle">
              <dgm:param type="stAng" val="0"/>
              <dgm:param type="spanAng" val="360"/>
              <dgm:param type="ctrShpMap" val="fNode"/>
            </dgm:alg>
          </dgm:else>
        </dgm:choose>
      </dgm:if>
      <dgm:else name="Name6">
        <dgm:choose name="Name7">
          <dgm:if name="Name8" axis="ch ch" ptType="node node" st="1 1" cnt="1 0" func="cnt" op="lte" val="1">
            <dgm:alg type="cycle">
              <dgm:param type="stAng" val="-90"/>
              <dgm:param type="spanAng" val="360"/>
              <dgm:param type="ctrShpMap" val="fNode"/>
            </dgm:alg>
          </dgm:if>
          <dgm:else name="Name9">
            <dgm:alg type="cycle">
              <dgm:param type="stAng" val="0"/>
              <dgm:param type="spanAng" val="-360"/>
              <dgm:param type="ctrShpMap" val="fNode"/>
            </dgm:alg>
          </dgm:else>
        </dgm:choose>
      </dgm:else>
    </dgm:choose>
    <dgm:shape xmlns:r="http://schemas.openxmlformats.org/officeDocument/2006/relationships" r:blip="">
      <dgm:adjLst/>
    </dgm:shape>
    <dgm:presOf/>
    <dgm:choose name="Name10">
      <dgm:if name="Name11" func="var" arg="dir" op="equ" val="norm">
        <dgm:choose name="Name12">
          <dgm:if name="Name13"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des" forName="oneNode" refType="primFontSz" refFor="ch" refForName="centerShape" op="lte" fact="0.95"/>
              <dgm:constr type="diam" for="ch" forName="singleconn" refType="diam" op="equ" fact="-1"/>
              <dgm:constr type="h" for="ch" forName="singleconn" refType="w" refFor="ch" refForName="oneComp" fact="0.24"/>
              <dgm:constr type="w" for="ch" forName="dummya" refType="w" refFor="ch" refForName="oneComp" op="equ"/>
              <dgm:constr type="w" for="ch" forName="dummyb" refType="w" refFor="ch" refForName="oneComp" op="equ"/>
              <dgm:constr type="w" for="ch" forName="dummyc" refType="w" refFor="ch" refForName="oneComp" op="equ"/>
            </dgm:constrLst>
          </dgm:if>
          <dgm:else name="Name14">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forName="sibTrans" refType="diam" op="equ"/>
              <dgm:constr type="h" for="ch" forName="sibTrans" refType="w" refFor="ch" refForName="node" fact="0.24"/>
              <dgm:constr type="w" for="ch" forName="dummy" val="1"/>
            </dgm:constrLst>
          </dgm:else>
        </dgm:choose>
      </dgm:if>
      <dgm:else name="Name15">
        <dgm:choose name="Name16">
          <dgm:if name="Name17"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ch" forName="oneNode" refType="primFontSz" refFor="ch" refForName="centerShape" op="lte" fact="0.95"/>
              <dgm:constr type="diam" for="ch" forName="singleconn" refType="diam"/>
              <dgm:constr type="h" for="ch" forName="singleconn" refType="w" refFor="ch" refForName="oneComp" fact="0.24"/>
              <dgm:constr type="diam" for="ch" refType="diam" op="equ"/>
              <dgm:constr type="w" for="ch" forName="dummya" refType="w" refFor="ch" refForName="oneComp" op="equ"/>
              <dgm:constr type="w" for="ch" forName="dummyb" refType="w" refFor="ch" refForName="oneComp" op="equ"/>
              <dgm:constr type="w" for="ch" forName="dummyc" refType="w" refFor="ch" refForName="oneComp" op="equ"/>
            </dgm:constrLst>
          </dgm:if>
          <dgm:else name="Name18">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ptType="sibTrans" refType="diam" fact="-1"/>
              <dgm:constr type="h" for="ch" forName="sibTrans" refType="w" refFor="ch" refForName="node" fact="0.24"/>
              <dgm:constr type="diam" for="ch" refType="diam" op="equ" fact="-1"/>
              <dgm:constr type="w" for="ch" forName="dummy" val="1"/>
            </dgm:constrLst>
          </dgm:else>
        </dgm:choose>
      </dgm:else>
    </dgm:choose>
    <dgm:ruleLst>
      <dgm:rule type="diam" val="INF" fact="NaN" max="NaN"/>
    </dgm:ruleLst>
    <dgm:forEach name="Name19"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20" axis="ch">
        <dgm:forEach name="Name21" axis="self" ptType="node">
          <dgm:choose name="Name22">
            <dgm:if name="Name23" axis="par ch" ptType="node node" func="cnt" op="gt" val="1">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dummy">
                <dgm:alg type="sp"/>
                <dgm:shape xmlns:r="http://schemas.openxmlformats.org/officeDocument/2006/relationships" r:blip="">
                  <dgm:adjLst/>
                </dgm:shape>
                <dgm:presOf/>
                <dgm:constrLst>
                  <dgm:constr type="h" refType="w"/>
                </dgm:constrLst>
                <dgm:ruleLst/>
              </dgm:layoutNode>
              <dgm:forEach name="sibTransForEach" axis="followSib" ptType="sibTrans" hideLastTrans="0" cnt="1">
                <dgm:layoutNode name="sibTrans" styleLbl="sibTrans2D1">
                  <dgm:alg type="conn">
                    <dgm:param type="connRout" val="curve"/>
                    <dgm:param type="begPts" val="ctr"/>
                    <dgm:param type="endPts" val="ctr"/>
                    <dgm:param type="begSty" val="noArr"/>
                    <dgm:param type="endSty" val="noArr"/>
                    <dgm:param type="dstNode" val="node"/>
                  </dgm:alg>
                  <dgm:shape xmlns:r="http://schemas.openxmlformats.org/officeDocument/2006/relationships" type="conn" r:blip="" zOrderOff="-999">
                    <dgm:adjLst/>
                  </dgm:shape>
                  <dgm:presOf axis="self"/>
                  <dgm:constrLst>
                    <dgm:constr type="begPad"/>
                    <dgm:constr type="endPad"/>
                  </dgm:constrLst>
                  <dgm:ruleLst/>
                </dgm:layoutNode>
              </dgm:forEach>
            </dgm:if>
            <dgm:if name="Name24" axis="par ch" ptType="node node" func="cnt" op="equ" val="1">
              <dgm:layoutNode name="oneComp">
                <dgm:alg type="composite">
                  <dgm:param type="ar" val="1"/>
                </dgm:alg>
                <dgm:shape xmlns:r="http://schemas.openxmlformats.org/officeDocument/2006/relationships" r:blip="">
                  <dgm:adjLst/>
                </dgm:shape>
                <dgm:presOf/>
                <dgm:constrLst>
                  <dgm:constr type="h" refType="w"/>
                  <dgm:constr type="l" for="ch" forName="dummyConnPt" refType="w" fact="0.5"/>
                  <dgm:constr type="t" for="ch" forName="dummyConnPt" refType="w" fact="0.5"/>
                  <dgm:constr type="l" for="ch" forName="oneNode"/>
                  <dgm:constr type="t" for="ch" forName="oneNode"/>
                  <dgm:constr type="h" for="ch" forName="oneNode" refType="h"/>
                  <dgm:constr type="w" for="ch" forName="oneNode" refType="w"/>
                </dgm:constrLst>
                <dgm:ruleLst/>
                <dgm:layoutNode name="dummyConnPt" styleLbl="node1">
                  <dgm:alg type="sp"/>
                  <dgm:shape xmlns:r="http://schemas.openxmlformats.org/officeDocument/2006/relationships" r:blip="">
                    <dgm:adjLst/>
                  </dgm:shape>
                  <dgm:presOf/>
                  <dgm:constrLst>
                    <dgm:constr type="w" val="1"/>
                    <dgm:constr type="h" val="1"/>
                  </dgm:constrLst>
                  <dgm:ruleLst/>
                </dgm:layoutNode>
                <dgm:layoutNode name="on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dgm:layoutNode name="dummya">
                <dgm:alg type="sp"/>
                <dgm:shape xmlns:r="http://schemas.openxmlformats.org/officeDocument/2006/relationships" r:blip="">
                  <dgm:adjLst/>
                </dgm:shape>
                <dgm:presOf/>
                <dgm:constrLst>
                  <dgm:constr type="h" refType="w"/>
                </dgm:constrLst>
                <dgm:ruleLst/>
              </dgm:layoutNode>
              <dgm:layoutNode name="dummyb">
                <dgm:alg type="sp"/>
                <dgm:shape xmlns:r="http://schemas.openxmlformats.org/officeDocument/2006/relationships" r:blip="">
                  <dgm:adjLst/>
                </dgm:shape>
                <dgm:presOf/>
                <dgm:constrLst>
                  <dgm:constr type="h" refType="w"/>
                </dgm:constrLst>
                <dgm:ruleLst/>
              </dgm:layoutNode>
              <dgm:layoutNode name="dummyc">
                <dgm:alg type="sp"/>
                <dgm:shape xmlns:r="http://schemas.openxmlformats.org/officeDocument/2006/relationships" r:blip="">
                  <dgm:adjLst/>
                </dgm:shape>
                <dgm:presOf/>
                <dgm:constrLst>
                  <dgm:constr type="h" refType="w"/>
                </dgm:constrLst>
                <dgm:ruleLst/>
              </dgm:layoutNode>
              <dgm:forEach name="sibTransForEach1" axis="followSib" ptType="sibTrans" hideLastTrans="0" cnt="1">
                <dgm:layoutNode name="singleconn" styleLbl="sibTrans2D1">
                  <dgm:alg type="conn">
                    <dgm:param type="connRout" val="longCurve"/>
                    <dgm:param type="begPts" val="bCtr"/>
                    <dgm:param type="endPts" val="tCtr"/>
                    <dgm:param type="begSty" val="noArr"/>
                    <dgm:param type="endSty" val="noArr"/>
                    <dgm:param type="srcNode" val="dummyConnPt"/>
                    <dgm:param type="dstNode" val="dummyConnPt"/>
                  </dgm:alg>
                  <dgm:shape xmlns:r="http://schemas.openxmlformats.org/officeDocument/2006/relationships" type="conn" r:blip="" zOrderOff="-999">
                    <dgm:adjLst/>
                  </dgm:shape>
                  <dgm:presOf axis="self"/>
                  <dgm:constrLst>
                    <dgm:constr type="begPad"/>
                    <dgm:constr type="endPad"/>
                  </dgm:constrLst>
                  <dgm:ruleLst/>
                </dgm:layoutNode>
              </dgm:forEach>
            </dgm:if>
            <dgm:else name="Name25"/>
          </dgm:choose>
        </dgm:forEach>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2">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defRPr>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smtClean="0">
                <a:latin typeface="+mn-lt"/>
              </a:defRPr>
            </a:lvl1pPr>
          </a:lstStyle>
          <a:p>
            <a:pPr>
              <a:defRPr/>
            </a:pPr>
            <a:fld id="{B483C5AB-5791-4B27-A4D4-48E18DE35B79}" type="datetimeFigureOut">
              <a:rPr lang="en-US"/>
              <a:pPr>
                <a:defRPr/>
              </a:pPr>
              <a:t>1/16/2012</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defRPr>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smtClean="0">
                <a:latin typeface="+mn-lt"/>
              </a:defRPr>
            </a:lvl1pPr>
          </a:lstStyle>
          <a:p>
            <a:pPr>
              <a:defRPr/>
            </a:pPr>
            <a:fld id="{CC3AA4EC-E859-490F-B253-8E1B37A8D9D2}" type="slidenum">
              <a:rPr lang="en-US"/>
              <a:pPr>
                <a:defRPr/>
              </a:pPr>
              <a:t>‹#›</a:t>
            </a:fld>
            <a:endParaRPr lang="en-US"/>
          </a:p>
        </p:txBody>
      </p:sp>
    </p:spTree>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mn-lt"/>
        <a:ea typeface="+mn-ea"/>
        <a:cs typeface="+mn-cs"/>
      </a:defRPr>
    </a:lvl1pPr>
    <a:lvl2pPr marL="457200" algn="l" rtl="0" fontAlgn="base">
      <a:spcBef>
        <a:spcPct val="30000"/>
      </a:spcBef>
      <a:spcAft>
        <a:spcPct val="0"/>
      </a:spcAft>
      <a:defRPr sz="1200" kern="1200">
        <a:solidFill>
          <a:schemeClr val="tx1"/>
        </a:solidFill>
        <a:latin typeface="+mn-lt"/>
        <a:ea typeface="+mn-ea"/>
        <a:cs typeface="+mn-cs"/>
      </a:defRPr>
    </a:lvl2pPr>
    <a:lvl3pPr marL="914400" algn="l" rtl="0" fontAlgn="base">
      <a:spcBef>
        <a:spcPct val="30000"/>
      </a:spcBef>
      <a:spcAft>
        <a:spcPct val="0"/>
      </a:spcAft>
      <a:defRPr sz="1200" kern="1200">
        <a:solidFill>
          <a:schemeClr val="tx1"/>
        </a:solidFill>
        <a:latin typeface="+mn-lt"/>
        <a:ea typeface="+mn-ea"/>
        <a:cs typeface="+mn-cs"/>
      </a:defRPr>
    </a:lvl3pPr>
    <a:lvl4pPr marL="1371600" algn="l" rtl="0" fontAlgn="base">
      <a:spcBef>
        <a:spcPct val="30000"/>
      </a:spcBef>
      <a:spcAft>
        <a:spcPct val="0"/>
      </a:spcAft>
      <a:defRPr sz="1200" kern="1200">
        <a:solidFill>
          <a:schemeClr val="tx1"/>
        </a:solidFill>
        <a:latin typeface="+mn-lt"/>
        <a:ea typeface="+mn-ea"/>
        <a:cs typeface="+mn-cs"/>
      </a:defRPr>
    </a:lvl4pPr>
    <a:lvl5pPr marL="1828800" algn="l" rtl="0" fontAlgn="base">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Slide Image Placeholder 1"/>
          <p:cNvSpPr>
            <a:spLocks noGrp="1" noRot="1" noChangeAspect="1"/>
          </p:cNvSpPr>
          <p:nvPr>
            <p:ph type="sldImg"/>
          </p:nvPr>
        </p:nvSpPr>
        <p:spPr bwMode="auto">
          <a:noFill/>
          <a:ln>
            <a:solidFill>
              <a:srgbClr val="000000"/>
            </a:solidFill>
            <a:miter lim="800000"/>
            <a:headEnd/>
            <a:tailEnd/>
          </a:ln>
        </p:spPr>
      </p:sp>
      <p:sp>
        <p:nvSpPr>
          <p:cNvPr id="27650"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27651"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3245646A-2206-4780-A342-9749DD3C5AB0}" type="slidenum">
              <a:rPr lang="en-US"/>
              <a:pPr fontAlgn="base">
                <a:spcBef>
                  <a:spcPct val="0"/>
                </a:spcBef>
                <a:spcAft>
                  <a:spcPct val="0"/>
                </a:spcAft>
              </a:pPr>
              <a:t>1</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1" name="Slide Image Placeholder 1"/>
          <p:cNvSpPr>
            <a:spLocks noGrp="1" noRot="1" noChangeAspect="1"/>
          </p:cNvSpPr>
          <p:nvPr>
            <p:ph type="sldImg"/>
          </p:nvPr>
        </p:nvSpPr>
        <p:spPr bwMode="auto">
          <a:noFill/>
          <a:ln>
            <a:solidFill>
              <a:srgbClr val="000000"/>
            </a:solidFill>
            <a:miter lim="800000"/>
            <a:headEnd/>
            <a:tailEnd/>
          </a:ln>
        </p:spPr>
      </p:sp>
      <p:sp>
        <p:nvSpPr>
          <p:cNvPr id="3" name="Notes Placeholder 2"/>
          <p:cNvSpPr>
            <a:spLocks noGrp="1"/>
          </p:cNvSpPr>
          <p:nvPr>
            <p:ph type="body" idx="1"/>
          </p:nvPr>
        </p:nvSpPr>
        <p:spPr/>
        <p:txBody>
          <a:bodyPr/>
          <a:lstStyle/>
          <a:p>
            <a:pPr fontAlgn="auto">
              <a:spcBef>
                <a:spcPts val="0"/>
              </a:spcBef>
              <a:spcAft>
                <a:spcPts val="0"/>
              </a:spcAft>
              <a:defRPr/>
            </a:pPr>
            <a:r>
              <a:rPr lang="en-US" b="1" dirty="0" smtClean="0"/>
              <a:t>Our proposal describes 5 Objectives &amp; 20 deliverables…however, we don’t have time today to describe these in detail, so I will highlight topics &amp; some tasks. Many deliverables &amp; </a:t>
            </a:r>
            <a:r>
              <a:rPr lang="en-US" b="1" dirty="0" err="1" smtClean="0"/>
              <a:t>objectivesa</a:t>
            </a:r>
            <a:r>
              <a:rPr lang="en-US" b="1" dirty="0" smtClean="0"/>
              <a:t> re inter woven…this presentation is organized more along the PNAMP workplan.</a:t>
            </a:r>
          </a:p>
          <a:p>
            <a:pPr fontAlgn="auto">
              <a:spcBef>
                <a:spcPts val="0"/>
              </a:spcBef>
              <a:spcAft>
                <a:spcPts val="0"/>
              </a:spcAft>
              <a:defRPr/>
            </a:pPr>
            <a:endParaRPr lang="en-US" dirty="0" smtClean="0"/>
          </a:p>
          <a:p>
            <a:pPr fontAlgn="auto">
              <a:spcBef>
                <a:spcPts val="0"/>
              </a:spcBef>
              <a:spcAft>
                <a:spcPts val="0"/>
              </a:spcAft>
              <a:defRPr/>
            </a:pPr>
            <a:r>
              <a:rPr lang="en-US" dirty="0" smtClean="0"/>
              <a:t>OBJ-1: Maintain Monitoring Coordination Framework for the PNW, the monitoring coordination framework should do the following:</a:t>
            </a:r>
          </a:p>
          <a:p>
            <a:pPr marL="171450" indent="-171450" fontAlgn="auto">
              <a:spcBef>
                <a:spcPts val="0"/>
              </a:spcBef>
              <a:spcAft>
                <a:spcPts val="0"/>
              </a:spcAft>
              <a:buFont typeface="Arial" pitchFamily="34" charset="0"/>
              <a:buChar char="•"/>
              <a:defRPr/>
            </a:pPr>
            <a:r>
              <a:rPr lang="en-US" dirty="0" smtClean="0"/>
              <a:t>Provide policy support and direction by member organizations;</a:t>
            </a:r>
          </a:p>
          <a:p>
            <a:pPr marL="171450" indent="-171450" fontAlgn="auto">
              <a:spcBef>
                <a:spcPts val="0"/>
              </a:spcBef>
              <a:spcAft>
                <a:spcPts val="0"/>
              </a:spcAft>
              <a:buFont typeface="Arial" pitchFamily="34" charset="0"/>
              <a:buChar char="•"/>
              <a:defRPr/>
            </a:pPr>
            <a:r>
              <a:rPr lang="en-US" dirty="0" smtClean="0"/>
              <a:t>Commit technical resources and staff time;</a:t>
            </a:r>
          </a:p>
          <a:p>
            <a:pPr marL="171450" indent="-171450" fontAlgn="auto">
              <a:spcBef>
                <a:spcPts val="0"/>
              </a:spcBef>
              <a:spcAft>
                <a:spcPts val="0"/>
              </a:spcAft>
              <a:buFont typeface="Arial" pitchFamily="34" charset="0"/>
              <a:buChar char="•"/>
              <a:defRPr/>
            </a:pPr>
            <a:r>
              <a:rPr lang="en-US" dirty="0" smtClean="0"/>
              <a:t>Provide funding for desired levels of coordination; and</a:t>
            </a:r>
          </a:p>
          <a:p>
            <a:pPr marL="171450" indent="-171450" fontAlgn="auto">
              <a:spcBef>
                <a:spcPts val="0"/>
              </a:spcBef>
              <a:spcAft>
                <a:spcPts val="0"/>
              </a:spcAft>
              <a:buFont typeface="Arial" pitchFamily="34" charset="0"/>
              <a:buChar char="•"/>
              <a:defRPr/>
            </a:pPr>
            <a:r>
              <a:rPr lang="en-US" dirty="0" smtClean="0"/>
              <a:t>Provide higher-level focus and guidance for regional monitoring outcomes.</a:t>
            </a:r>
          </a:p>
          <a:p>
            <a:pPr fontAlgn="auto">
              <a:spcBef>
                <a:spcPts val="0"/>
              </a:spcBef>
              <a:spcAft>
                <a:spcPts val="0"/>
              </a:spcAft>
              <a:defRPr/>
            </a:pPr>
            <a:endParaRPr lang="en-US" dirty="0" smtClean="0"/>
          </a:p>
          <a:p>
            <a:pPr fontAlgn="auto">
              <a:spcBef>
                <a:spcPts val="0"/>
              </a:spcBef>
              <a:spcAft>
                <a:spcPts val="0"/>
              </a:spcAft>
              <a:defRPr/>
            </a:pPr>
            <a:r>
              <a:rPr lang="en-US" dirty="0" smtClean="0"/>
              <a:t>OBJ-2: Identify coordinated monitoring needs</a:t>
            </a:r>
          </a:p>
          <a:p>
            <a:pPr fontAlgn="auto">
              <a:spcBef>
                <a:spcPts val="0"/>
              </a:spcBef>
              <a:spcAft>
                <a:spcPts val="0"/>
              </a:spcAft>
              <a:defRPr/>
            </a:pPr>
            <a:r>
              <a:rPr lang="en-US" dirty="0" smtClean="0"/>
              <a:t>Identify information needs and coordinate information sharing so that high level management questions may be answered by agencies in the region by aggregating monitoring and/or effectiveness research results across different spatial and/or temporal scales.</a:t>
            </a:r>
          </a:p>
          <a:p>
            <a:pPr fontAlgn="auto">
              <a:spcBef>
                <a:spcPts val="0"/>
              </a:spcBef>
              <a:spcAft>
                <a:spcPts val="0"/>
              </a:spcAft>
              <a:defRPr/>
            </a:pPr>
            <a:r>
              <a:rPr lang="en-US" dirty="0" smtClean="0"/>
              <a:t>Identify the key questions that could be addressed by coordinated monitoring in support of management. Identify the current and proposed metrics, monitoring designs and evaluation methods needed to answer these questions.</a:t>
            </a:r>
          </a:p>
          <a:p>
            <a:pPr fontAlgn="auto">
              <a:spcBef>
                <a:spcPts val="0"/>
              </a:spcBef>
              <a:spcAft>
                <a:spcPts val="0"/>
              </a:spcAft>
              <a:defRPr/>
            </a:pPr>
            <a:endParaRPr lang="en-US" dirty="0" smtClean="0"/>
          </a:p>
          <a:p>
            <a:pPr fontAlgn="auto">
              <a:spcBef>
                <a:spcPts val="0"/>
              </a:spcBef>
              <a:spcAft>
                <a:spcPts val="0"/>
              </a:spcAft>
              <a:defRPr/>
            </a:pPr>
            <a:r>
              <a:rPr lang="en-US" dirty="0" smtClean="0"/>
              <a:t>OBJ-3: Provide recommendations to region</a:t>
            </a:r>
          </a:p>
          <a:p>
            <a:pPr fontAlgn="auto">
              <a:spcBef>
                <a:spcPts val="0"/>
              </a:spcBef>
              <a:spcAft>
                <a:spcPts val="0"/>
              </a:spcAft>
              <a:defRPr/>
            </a:pPr>
            <a:r>
              <a:rPr lang="en-US" dirty="0" smtClean="0"/>
              <a:t>Recommendations will provide guidance for common methodologies, compatible protocols, and partnership agreements needed for regional</a:t>
            </a:r>
          </a:p>
          <a:p>
            <a:pPr fontAlgn="auto">
              <a:spcBef>
                <a:spcPts val="0"/>
              </a:spcBef>
              <a:spcAft>
                <a:spcPts val="0"/>
              </a:spcAft>
              <a:defRPr/>
            </a:pPr>
            <a:r>
              <a:rPr lang="en-US" dirty="0" smtClean="0"/>
              <a:t>monitoring programs to achieve the shared coordination objectives of the PNAMP membership entities.</a:t>
            </a:r>
          </a:p>
          <a:p>
            <a:pPr fontAlgn="auto">
              <a:spcBef>
                <a:spcPts val="0"/>
              </a:spcBef>
              <a:spcAft>
                <a:spcPts val="0"/>
              </a:spcAft>
              <a:defRPr/>
            </a:pPr>
            <a:endParaRPr lang="en-US" dirty="0" smtClean="0"/>
          </a:p>
          <a:p>
            <a:pPr fontAlgn="auto">
              <a:spcBef>
                <a:spcPts val="0"/>
              </a:spcBef>
              <a:spcAft>
                <a:spcPts val="0"/>
              </a:spcAft>
              <a:defRPr/>
            </a:pPr>
            <a:r>
              <a:rPr lang="en-US" dirty="0" smtClean="0"/>
              <a:t>OBJ-4: Develop a regional data management strategy</a:t>
            </a:r>
          </a:p>
          <a:p>
            <a:pPr fontAlgn="auto">
              <a:spcBef>
                <a:spcPts val="0"/>
              </a:spcBef>
              <a:spcAft>
                <a:spcPts val="0"/>
              </a:spcAft>
              <a:defRPr/>
            </a:pPr>
            <a:r>
              <a:rPr lang="en-US" dirty="0" smtClean="0"/>
              <a:t>Identify/develop data standards as they relate to the monitoring of fish and aquatic habitat.</a:t>
            </a:r>
          </a:p>
          <a:p>
            <a:pPr fontAlgn="auto">
              <a:spcBef>
                <a:spcPts val="0"/>
              </a:spcBef>
              <a:spcAft>
                <a:spcPts val="0"/>
              </a:spcAft>
              <a:defRPr/>
            </a:pPr>
            <a:r>
              <a:rPr lang="en-US" dirty="0" smtClean="0"/>
              <a:t>Improve access, sharing, and coordination among different collectors and users of fish and aquatic habitat monitoring data.</a:t>
            </a:r>
          </a:p>
          <a:p>
            <a:pPr fontAlgn="auto">
              <a:spcBef>
                <a:spcPts val="0"/>
              </a:spcBef>
              <a:spcAft>
                <a:spcPts val="0"/>
              </a:spcAft>
              <a:defRPr/>
            </a:pPr>
            <a:r>
              <a:rPr lang="en-US" dirty="0" smtClean="0"/>
              <a:t>Develop a data reporting foundation that would lead toward coordinated reporting, consistent monitoring methods, and improved data quality</a:t>
            </a:r>
          </a:p>
          <a:p>
            <a:pPr fontAlgn="auto">
              <a:spcBef>
                <a:spcPts val="0"/>
              </a:spcBef>
              <a:spcAft>
                <a:spcPts val="0"/>
              </a:spcAft>
              <a:defRPr/>
            </a:pPr>
            <a:r>
              <a:rPr lang="en-US" dirty="0" smtClean="0"/>
              <a:t>and quantity.</a:t>
            </a:r>
          </a:p>
          <a:p>
            <a:pPr fontAlgn="auto">
              <a:spcBef>
                <a:spcPts val="0"/>
              </a:spcBef>
              <a:spcAft>
                <a:spcPts val="0"/>
              </a:spcAft>
              <a:defRPr/>
            </a:pPr>
            <a:endParaRPr lang="en-US" dirty="0" smtClean="0"/>
          </a:p>
          <a:p>
            <a:pPr fontAlgn="auto">
              <a:spcBef>
                <a:spcPts val="0"/>
              </a:spcBef>
              <a:spcAft>
                <a:spcPts val="0"/>
              </a:spcAft>
              <a:defRPr/>
            </a:pPr>
            <a:r>
              <a:rPr lang="en-US" dirty="0" smtClean="0"/>
              <a:t>OBJ-5: Develop and maintain web resources</a:t>
            </a:r>
          </a:p>
          <a:p>
            <a:pPr fontAlgn="auto">
              <a:spcBef>
                <a:spcPts val="0"/>
              </a:spcBef>
              <a:spcAft>
                <a:spcPts val="0"/>
              </a:spcAft>
              <a:defRPr/>
            </a:pPr>
            <a:r>
              <a:rPr lang="en-US" dirty="0" smtClean="0"/>
              <a:t>Based on practitioner needs and PNAMP work group and Steering Committee recommendations, develop web based applications to provide monitoring design guidance and support information collection, storage, and dissemination among the aquatic resource community. In addition to this, there will be a need to provide training, long term maintenance, and oversight of any web resources developed.</a:t>
            </a:r>
          </a:p>
          <a:p>
            <a:pPr fontAlgn="auto">
              <a:spcBef>
                <a:spcPts val="0"/>
              </a:spcBef>
              <a:spcAft>
                <a:spcPts val="0"/>
              </a:spcAft>
              <a:defRPr/>
            </a:pPr>
            <a:endParaRPr lang="en-US" dirty="0"/>
          </a:p>
        </p:txBody>
      </p:sp>
      <p:sp>
        <p:nvSpPr>
          <p:cNvPr id="46083"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36DA1078-9460-4E97-B3A0-B43AAD407ABE}" type="slidenum">
              <a:rPr lang="en-US"/>
              <a:pPr fontAlgn="base">
                <a:spcBef>
                  <a:spcPct val="0"/>
                </a:spcBef>
                <a:spcAft>
                  <a:spcPct val="0"/>
                </a:spcAft>
              </a:pPr>
              <a:t>10</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29" name="Slide Image Placeholder 1"/>
          <p:cNvSpPr>
            <a:spLocks noGrp="1" noRot="1" noChangeAspect="1" noTextEdit="1"/>
          </p:cNvSpPr>
          <p:nvPr>
            <p:ph type="sldImg"/>
          </p:nvPr>
        </p:nvSpPr>
        <p:spPr bwMode="auto">
          <a:noFill/>
          <a:ln>
            <a:solidFill>
              <a:srgbClr val="000000"/>
            </a:solidFill>
            <a:miter lim="800000"/>
            <a:headEnd/>
            <a:tailEnd/>
          </a:ln>
        </p:spPr>
      </p:sp>
      <p:sp>
        <p:nvSpPr>
          <p:cNvPr id="31747" name="Notes Placeholder 2"/>
          <p:cNvSpPr>
            <a:spLocks noGrp="1"/>
          </p:cNvSpPr>
          <p:nvPr>
            <p:ph type="body" idx="1"/>
          </p:nvPr>
        </p:nvSpPr>
        <p:spPr bwMode="auto">
          <a:extLst>
            <a:ext uri="{909E8E84-426E-40DD-AFC4-6F175D3DCCD1}"/>
            <a:ext uri="{91240B29-F687-4F45-9708-019B960494DF}"/>
          </a:extLst>
        </p:spPr>
        <p:txBody>
          <a:bodyPr wrap="square" numCol="1" anchor="t" anchorCtr="0" compatLnSpc="1">
            <a:prstTxWarp prst="textNoShape">
              <a:avLst/>
            </a:prstTxWarp>
          </a:bodyPr>
          <a:lstStyle/>
          <a:p>
            <a:pPr fontAlgn="auto">
              <a:spcBef>
                <a:spcPts val="0"/>
              </a:spcBef>
              <a:spcAft>
                <a:spcPts val="0"/>
              </a:spcAft>
              <a:defRPr/>
            </a:pPr>
            <a:endParaRPr lang="en-US" dirty="0" smtClean="0"/>
          </a:p>
          <a:p>
            <a:pPr fontAlgn="auto">
              <a:spcBef>
                <a:spcPts val="0"/>
              </a:spcBef>
              <a:spcAft>
                <a:spcPts val="0"/>
              </a:spcAft>
              <a:defRPr/>
            </a:pPr>
            <a:r>
              <a:rPr lang="en-US" dirty="0" smtClean="0"/>
              <a:t>Data/info mgmt key to monitoring coordination, integration</a:t>
            </a:r>
          </a:p>
          <a:p>
            <a:pPr fontAlgn="auto">
              <a:spcBef>
                <a:spcPts val="0"/>
              </a:spcBef>
              <a:spcAft>
                <a:spcPts val="0"/>
              </a:spcAft>
              <a:defRPr/>
            </a:pPr>
            <a:r>
              <a:rPr lang="en-US" dirty="0" smtClean="0"/>
              <a:t>Reporting needs demand better data </a:t>
            </a:r>
            <a:r>
              <a:rPr lang="en-US" dirty="0" err="1" smtClean="0"/>
              <a:t>mgmt</a:t>
            </a:r>
            <a:endParaRPr lang="en-US" dirty="0" smtClean="0"/>
          </a:p>
          <a:p>
            <a:pPr fontAlgn="auto">
              <a:spcBef>
                <a:spcPts val="0"/>
              </a:spcBef>
              <a:spcAft>
                <a:spcPts val="0"/>
              </a:spcAft>
              <a:defRPr/>
            </a:pPr>
            <a:endParaRPr lang="en-US" dirty="0" smtClean="0"/>
          </a:p>
          <a:p>
            <a:pPr fontAlgn="auto">
              <a:spcBef>
                <a:spcPts val="0"/>
              </a:spcBef>
              <a:spcAft>
                <a:spcPts val="0"/>
              </a:spcAft>
              <a:defRPr/>
            </a:pPr>
            <a:r>
              <a:rPr lang="en-US" b="1" dirty="0" smtClean="0"/>
              <a:t>key tasks/roles: </a:t>
            </a:r>
          </a:p>
          <a:p>
            <a:pPr marL="171450" indent="-171450" fontAlgn="auto">
              <a:spcBef>
                <a:spcPts val="0"/>
              </a:spcBef>
              <a:spcAft>
                <a:spcPts val="0"/>
              </a:spcAft>
              <a:buFont typeface="Arial" pitchFamily="34" charset="0"/>
              <a:buChar char="•"/>
              <a:defRPr/>
            </a:pPr>
            <a:r>
              <a:rPr lang="en-US" b="1" dirty="0" smtClean="0"/>
              <a:t>Facilitation, </a:t>
            </a:r>
          </a:p>
          <a:p>
            <a:pPr marL="171450" indent="-171450" fontAlgn="auto">
              <a:spcBef>
                <a:spcPts val="0"/>
              </a:spcBef>
              <a:spcAft>
                <a:spcPts val="0"/>
              </a:spcAft>
              <a:buFont typeface="Arial" pitchFamily="34" charset="0"/>
              <a:buChar char="•"/>
              <a:defRPr/>
            </a:pPr>
            <a:r>
              <a:rPr lang="en-US" b="1" dirty="0" smtClean="0"/>
              <a:t>Coordination</a:t>
            </a:r>
          </a:p>
          <a:p>
            <a:pPr marL="171450" indent="-171450" fontAlgn="auto">
              <a:spcBef>
                <a:spcPts val="0"/>
              </a:spcBef>
              <a:spcAft>
                <a:spcPts val="0"/>
              </a:spcAft>
              <a:buFont typeface="Arial" pitchFamily="34" charset="0"/>
              <a:buChar char="•"/>
              <a:defRPr/>
            </a:pPr>
            <a:r>
              <a:rPr lang="en-US" b="1" dirty="0" smtClean="0"/>
              <a:t>tool development – sustains agreement/meets needs identified</a:t>
            </a:r>
          </a:p>
          <a:p>
            <a:pPr fontAlgn="auto">
              <a:spcBef>
                <a:spcPts val="0"/>
              </a:spcBef>
              <a:spcAft>
                <a:spcPts val="0"/>
              </a:spcAft>
              <a:defRPr/>
            </a:pPr>
            <a:endParaRPr lang="en-US" dirty="0" smtClean="0"/>
          </a:p>
          <a:p>
            <a:pPr fontAlgn="auto">
              <a:spcBef>
                <a:spcPts val="0"/>
              </a:spcBef>
              <a:spcAft>
                <a:spcPts val="0"/>
              </a:spcAft>
              <a:defRPr/>
            </a:pPr>
            <a:r>
              <a:rPr lang="en-US" dirty="0" smtClean="0"/>
              <a:t>Tasks cross-cut monitoring themes (fish, habitat, effectiveness monitoring):</a:t>
            </a:r>
          </a:p>
          <a:p>
            <a:pPr marL="171450" indent="-171450" fontAlgn="auto">
              <a:spcBef>
                <a:spcPts val="0"/>
              </a:spcBef>
              <a:spcAft>
                <a:spcPts val="0"/>
              </a:spcAft>
              <a:buFont typeface="Arial" pitchFamily="34" charset="0"/>
              <a:buChar char="•"/>
              <a:defRPr/>
            </a:pPr>
            <a:r>
              <a:rPr lang="en-US" dirty="0" smtClean="0"/>
              <a:t>Protocols: what to measure and how to measure it</a:t>
            </a:r>
          </a:p>
          <a:p>
            <a:pPr marL="171450" indent="-171450" fontAlgn="auto">
              <a:spcBef>
                <a:spcPts val="0"/>
              </a:spcBef>
              <a:spcAft>
                <a:spcPts val="0"/>
              </a:spcAft>
              <a:buFont typeface="Arial" pitchFamily="34" charset="0"/>
              <a:buChar char="•"/>
              <a:defRPr/>
            </a:pPr>
            <a:r>
              <a:rPr lang="en-US" dirty="0" smtClean="0"/>
              <a:t>Survey design: how to decide where and when to monitor</a:t>
            </a:r>
          </a:p>
          <a:p>
            <a:pPr marL="171450" indent="-171450" fontAlgn="auto">
              <a:spcBef>
                <a:spcPts val="0"/>
              </a:spcBef>
              <a:spcAft>
                <a:spcPts val="0"/>
              </a:spcAft>
              <a:buFont typeface="Arial" pitchFamily="34" charset="0"/>
              <a:buChar char="•"/>
              <a:defRPr/>
            </a:pPr>
            <a:r>
              <a:rPr lang="en-US" dirty="0" smtClean="0"/>
              <a:t>Data management: what are our data needs; what must we do before, during, and after data collection to facilitate data sharing</a:t>
            </a:r>
          </a:p>
          <a:p>
            <a:pPr marL="171450" indent="-171450" fontAlgn="auto">
              <a:spcBef>
                <a:spcPts val="0"/>
              </a:spcBef>
              <a:spcAft>
                <a:spcPts val="0"/>
              </a:spcAft>
              <a:buFont typeface="Arial" pitchFamily="34" charset="0"/>
              <a:buChar char="•"/>
              <a:defRPr/>
            </a:pPr>
            <a:r>
              <a:rPr lang="en-US" dirty="0" smtClean="0"/>
              <a:t>Monitoring inventory: better facilitate coordination by describing ‘who is doing what monitoring where’</a:t>
            </a:r>
          </a:p>
          <a:p>
            <a:pPr marL="171450" indent="-171450" fontAlgn="auto">
              <a:spcBef>
                <a:spcPts val="0"/>
              </a:spcBef>
              <a:spcAft>
                <a:spcPts val="0"/>
              </a:spcAft>
              <a:buFont typeface="Arial" pitchFamily="34" charset="0"/>
              <a:buChar char="•"/>
              <a:defRPr/>
            </a:pPr>
            <a:r>
              <a:rPr lang="en-US" dirty="0" smtClean="0"/>
              <a:t>High level indicators: seek agreement on a set of indicators (and metrics necessary to determine indicators) to describe landscape level changes in the region</a:t>
            </a:r>
          </a:p>
          <a:p>
            <a:pPr marL="171450" indent="-171450" fontAlgn="auto">
              <a:spcBef>
                <a:spcPts val="0"/>
              </a:spcBef>
              <a:spcAft>
                <a:spcPts val="0"/>
              </a:spcAft>
              <a:buFont typeface="Arial" pitchFamily="34" charset="0"/>
              <a:buChar char="•"/>
              <a:defRPr/>
            </a:pPr>
            <a:r>
              <a:rPr lang="en-US" dirty="0" smtClean="0"/>
              <a:t>Regional network of monitoring efforts: explore ways to continuously improve our efficiency and effectiveness of monitoring on a regional scale</a:t>
            </a:r>
          </a:p>
        </p:txBody>
      </p:sp>
      <p:sp>
        <p:nvSpPr>
          <p:cNvPr id="48131"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B385CBAC-CEEB-45D2-AC3C-1EBB09B85737}" type="slidenum">
              <a:rPr lang="en-US"/>
              <a:pPr fontAlgn="base">
                <a:spcBef>
                  <a:spcPct val="0"/>
                </a:spcBef>
                <a:spcAft>
                  <a:spcPct val="0"/>
                </a:spcAft>
              </a:pPr>
              <a:t>11</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7" name="Slide Image Placeholder 1"/>
          <p:cNvSpPr>
            <a:spLocks noGrp="1" noRot="1" noChangeAspect="1"/>
          </p:cNvSpPr>
          <p:nvPr>
            <p:ph type="sldImg"/>
          </p:nvPr>
        </p:nvSpPr>
        <p:spPr bwMode="auto">
          <a:noFill/>
          <a:ln>
            <a:solidFill>
              <a:srgbClr val="000000"/>
            </a:solidFill>
            <a:miter lim="800000"/>
            <a:headEnd/>
            <a:tailEnd/>
          </a:ln>
        </p:spPr>
      </p:sp>
      <p:sp>
        <p:nvSpPr>
          <p:cNvPr id="50178"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US" smtClean="0"/>
              <a:t>MENTION THE HANDOUT…UPDATE FROM DECEMBER 2011 OF CURRENT TASKS, 2012 WORKPLAN COMPLETE FEBRUARY </a:t>
            </a:r>
          </a:p>
        </p:txBody>
      </p:sp>
      <p:sp>
        <p:nvSpPr>
          <p:cNvPr id="50179"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ABC2E055-AEE3-4829-BFE2-BBA700725220}" type="slidenum">
              <a:rPr lang="en-US"/>
              <a:pPr fontAlgn="base">
                <a:spcBef>
                  <a:spcPct val="0"/>
                </a:spcBef>
                <a:spcAft>
                  <a:spcPct val="0"/>
                </a:spcAft>
              </a:pPr>
              <a:t>12</a:t>
            </a:fld>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5" name="Slide Image Placeholder 1"/>
          <p:cNvSpPr>
            <a:spLocks noGrp="1" noRot="1" noChangeAspect="1" noTextEdit="1"/>
          </p:cNvSpPr>
          <p:nvPr>
            <p:ph type="sldImg"/>
          </p:nvPr>
        </p:nvSpPr>
        <p:spPr bwMode="auto">
          <a:noFill/>
          <a:ln>
            <a:solidFill>
              <a:srgbClr val="000000"/>
            </a:solidFill>
            <a:miter lim="800000"/>
            <a:headEnd/>
            <a:tailEnd/>
          </a:ln>
        </p:spPr>
      </p:sp>
      <p:sp>
        <p:nvSpPr>
          <p:cNvPr id="34819" name="Notes Placeholder 2"/>
          <p:cNvSpPr>
            <a:spLocks noGrp="1"/>
          </p:cNvSpPr>
          <p:nvPr>
            <p:ph type="body" idx="1"/>
          </p:nvPr>
        </p:nvSpPr>
        <p:spPr bwMode="auto">
          <a:extLst>
            <a:ext uri="{909E8E84-426E-40DD-AFC4-6F175D3DCCD1}"/>
            <a:ext uri="{91240B29-F687-4F45-9708-019B960494DF}"/>
          </a:extLst>
        </p:spPr>
        <p:txBody>
          <a:bodyPr wrap="square" numCol="1" anchor="t" anchorCtr="0" compatLnSpc="1">
            <a:prstTxWarp prst="textNoShape">
              <a:avLst/>
            </a:prstTxWarp>
          </a:bodyPr>
          <a:lstStyle/>
          <a:p>
            <a:pPr fontAlgn="auto">
              <a:spcBef>
                <a:spcPts val="0"/>
              </a:spcBef>
              <a:spcAft>
                <a:spcPts val="0"/>
              </a:spcAft>
              <a:defRPr/>
            </a:pPr>
            <a:r>
              <a:rPr lang="en-US" dirty="0" smtClean="0"/>
              <a:t>Specifically: </a:t>
            </a:r>
          </a:p>
          <a:p>
            <a:pPr marL="171450" indent="-171450" fontAlgn="auto">
              <a:spcBef>
                <a:spcPts val="0"/>
              </a:spcBef>
              <a:spcAft>
                <a:spcPts val="0"/>
              </a:spcAft>
              <a:buFont typeface="Arial" pitchFamily="34" charset="0"/>
              <a:buChar char="•"/>
              <a:defRPr/>
            </a:pPr>
            <a:r>
              <a:rPr lang="en-US" dirty="0" smtClean="0"/>
              <a:t>Integrated monitoring (across jurisdictions &amp; topics: fish/habitat/ action effectiveness)</a:t>
            </a:r>
          </a:p>
          <a:p>
            <a:pPr fontAlgn="auto">
              <a:spcBef>
                <a:spcPts val="0"/>
              </a:spcBef>
              <a:spcAft>
                <a:spcPts val="0"/>
              </a:spcAft>
              <a:defRPr/>
            </a:pPr>
            <a:endParaRPr lang="en-US" dirty="0" smtClean="0"/>
          </a:p>
          <a:p>
            <a:pPr fontAlgn="auto">
              <a:spcBef>
                <a:spcPts val="0"/>
              </a:spcBef>
              <a:spcAft>
                <a:spcPts val="0"/>
              </a:spcAft>
              <a:defRPr/>
            </a:pPr>
            <a:r>
              <a:rPr lang="en-US" dirty="0" smtClean="0"/>
              <a:t>See also: Habitat Data Sharing</a:t>
            </a:r>
          </a:p>
          <a:p>
            <a:pPr fontAlgn="auto">
              <a:spcBef>
                <a:spcPts val="0"/>
              </a:spcBef>
              <a:spcAft>
                <a:spcPts val="0"/>
              </a:spcAft>
              <a:defRPr/>
            </a:pPr>
            <a:r>
              <a:rPr lang="en-US" dirty="0" smtClean="0"/>
              <a:t>See also: Coordinated (fish population) Assessments</a:t>
            </a:r>
          </a:p>
          <a:p>
            <a:pPr fontAlgn="auto">
              <a:spcBef>
                <a:spcPts val="0"/>
              </a:spcBef>
              <a:spcAft>
                <a:spcPts val="0"/>
              </a:spcAft>
              <a:defRPr/>
            </a:pPr>
            <a:endParaRPr lang="en-US" dirty="0" smtClean="0"/>
          </a:p>
        </p:txBody>
      </p:sp>
      <p:sp>
        <p:nvSpPr>
          <p:cNvPr id="52227"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9BAE878A-161B-4310-AD01-86E4B7C0902D}" type="slidenum">
              <a:rPr lang="en-US"/>
              <a:pPr fontAlgn="base">
                <a:spcBef>
                  <a:spcPct val="0"/>
                </a:spcBef>
                <a:spcAft>
                  <a:spcPct val="0"/>
                </a:spcAft>
              </a:pPr>
              <a:t>13</a:t>
            </a:fld>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3" name="Slide Image Placeholder 1"/>
          <p:cNvSpPr>
            <a:spLocks noGrp="1" noRot="1" noChangeAspect="1"/>
          </p:cNvSpPr>
          <p:nvPr>
            <p:ph type="sldImg"/>
          </p:nvPr>
        </p:nvSpPr>
        <p:spPr bwMode="auto">
          <a:noFill/>
          <a:ln>
            <a:solidFill>
              <a:srgbClr val="000000"/>
            </a:solidFill>
            <a:miter lim="800000"/>
            <a:headEnd/>
            <a:tailEnd/>
          </a:ln>
        </p:spPr>
      </p:sp>
      <p:sp>
        <p:nvSpPr>
          <p:cNvPr id="54274"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US" smtClean="0"/>
              <a:t>BLUE text indicates – (inter)related with other tasks</a:t>
            </a:r>
          </a:p>
        </p:txBody>
      </p:sp>
      <p:sp>
        <p:nvSpPr>
          <p:cNvPr id="54275"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38910AFC-1A8C-4650-A8EA-ED49FD827E03}" type="slidenum">
              <a:rPr lang="en-US"/>
              <a:pPr fontAlgn="base">
                <a:spcBef>
                  <a:spcPct val="0"/>
                </a:spcBef>
                <a:spcAft>
                  <a:spcPct val="0"/>
                </a:spcAft>
              </a:pPr>
              <a:t>14</a:t>
            </a:fld>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1" name="Slide Image Placeholder 1"/>
          <p:cNvSpPr>
            <a:spLocks noGrp="1" noRot="1" noChangeAspect="1" noTextEdit="1"/>
          </p:cNvSpPr>
          <p:nvPr>
            <p:ph type="sldImg"/>
          </p:nvPr>
        </p:nvSpPr>
        <p:spPr bwMode="auto">
          <a:noFill/>
          <a:ln>
            <a:solidFill>
              <a:srgbClr val="000000"/>
            </a:solidFill>
            <a:miter lim="800000"/>
            <a:headEnd/>
            <a:tailEnd/>
          </a:ln>
        </p:spPr>
      </p:sp>
      <p:sp>
        <p:nvSpPr>
          <p:cNvPr id="56322"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56323"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D547035A-E84F-4926-8407-9B5F41BF6513}" type="slidenum">
              <a:rPr lang="en-US"/>
              <a:pPr fontAlgn="base">
                <a:spcBef>
                  <a:spcPct val="0"/>
                </a:spcBef>
                <a:spcAft>
                  <a:spcPct val="0"/>
                </a:spcAft>
              </a:pPr>
              <a:t>15</a:t>
            </a:fld>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69" name="Slide Image Placeholder 1"/>
          <p:cNvSpPr>
            <a:spLocks noGrp="1" noRot="1" noChangeAspect="1" noTextEdit="1"/>
          </p:cNvSpPr>
          <p:nvPr>
            <p:ph type="sldImg"/>
          </p:nvPr>
        </p:nvSpPr>
        <p:spPr bwMode="auto">
          <a:noFill/>
          <a:ln>
            <a:solidFill>
              <a:srgbClr val="000000"/>
            </a:solidFill>
            <a:miter lim="800000"/>
            <a:headEnd/>
            <a:tailEnd/>
          </a:ln>
        </p:spPr>
      </p:sp>
      <p:sp>
        <p:nvSpPr>
          <p:cNvPr id="58370"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US" smtClean="0"/>
              <a:t>Data/info mgmt key to monitoring coordination, integration</a:t>
            </a:r>
          </a:p>
          <a:p>
            <a:pPr>
              <a:spcBef>
                <a:spcPct val="0"/>
              </a:spcBef>
            </a:pPr>
            <a:r>
              <a:rPr lang="en-US" smtClean="0"/>
              <a:t>Reporting needs demand better data mgmt</a:t>
            </a:r>
          </a:p>
          <a:p>
            <a:pPr>
              <a:spcBef>
                <a:spcPct val="0"/>
              </a:spcBef>
            </a:pPr>
            <a:endParaRPr lang="en-US" smtClean="0"/>
          </a:p>
          <a:p>
            <a:pPr>
              <a:spcBef>
                <a:spcPct val="0"/>
              </a:spcBef>
            </a:pPr>
            <a:r>
              <a:rPr lang="en-US" smtClean="0"/>
              <a:t>Several key tasks, including tool development, also facilitation, coordination</a:t>
            </a:r>
          </a:p>
        </p:txBody>
      </p:sp>
      <p:sp>
        <p:nvSpPr>
          <p:cNvPr id="58371"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C04CCF18-5B3E-4E64-990E-A53D2B8F72EF}" type="slidenum">
              <a:rPr lang="en-US"/>
              <a:pPr fontAlgn="base">
                <a:spcBef>
                  <a:spcPct val="0"/>
                </a:spcBef>
                <a:spcAft>
                  <a:spcPct val="0"/>
                </a:spcAft>
              </a:pPr>
              <a:t>16</a:t>
            </a:fld>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7" name="Slide Image Placeholder 1"/>
          <p:cNvSpPr>
            <a:spLocks noGrp="1" noRot="1" noChangeAspect="1" noTextEdit="1"/>
          </p:cNvSpPr>
          <p:nvPr>
            <p:ph type="sldImg"/>
          </p:nvPr>
        </p:nvSpPr>
        <p:spPr bwMode="auto">
          <a:noFill/>
          <a:ln>
            <a:solidFill>
              <a:srgbClr val="000000"/>
            </a:solidFill>
            <a:miter lim="800000"/>
            <a:headEnd/>
            <a:tailEnd/>
          </a:ln>
        </p:spPr>
      </p:sp>
      <p:sp>
        <p:nvSpPr>
          <p:cNvPr id="60418"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ea typeface="ＭＳ Ｐゴシック"/>
              <a:cs typeface="ＭＳ Ｐゴシック"/>
            </a:endParaRPr>
          </a:p>
        </p:txBody>
      </p:sp>
      <p:sp>
        <p:nvSpPr>
          <p:cNvPr id="60419"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03B80DCC-7558-4402-9039-3552286962F1}" type="slidenum">
              <a:rPr lang="en-US">
                <a:ea typeface="ＭＳ Ｐゴシック"/>
                <a:cs typeface="Arial" charset="0"/>
              </a:rPr>
              <a:pPr fontAlgn="base">
                <a:spcBef>
                  <a:spcPct val="0"/>
                </a:spcBef>
                <a:spcAft>
                  <a:spcPct val="0"/>
                </a:spcAft>
              </a:pPr>
              <a:t>17</a:t>
            </a:fld>
            <a:endParaRPr lang="en-US">
              <a:ea typeface="ＭＳ Ｐゴシック"/>
              <a:cs typeface="Arial" charset="0"/>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5" name="Slide Image Placeholder 1"/>
          <p:cNvSpPr>
            <a:spLocks noGrp="1" noRot="1" noChangeAspect="1" noTextEdit="1"/>
          </p:cNvSpPr>
          <p:nvPr>
            <p:ph type="sldImg"/>
          </p:nvPr>
        </p:nvSpPr>
        <p:spPr bwMode="auto">
          <a:noFill/>
          <a:ln>
            <a:solidFill>
              <a:srgbClr val="000000"/>
            </a:solidFill>
            <a:miter lim="800000"/>
            <a:headEnd/>
            <a:tailEnd/>
          </a:ln>
        </p:spPr>
      </p:sp>
      <p:sp>
        <p:nvSpPr>
          <p:cNvPr id="62466"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US" smtClean="0"/>
              <a:t>MM.Org - Tie in to SMA cycle.</a:t>
            </a:r>
          </a:p>
        </p:txBody>
      </p:sp>
      <p:sp>
        <p:nvSpPr>
          <p:cNvPr id="62467"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BF0B7514-77A9-4142-AE03-1A26613BEC51}" type="slidenum">
              <a:rPr lang="en-US"/>
              <a:pPr fontAlgn="base">
                <a:spcBef>
                  <a:spcPct val="0"/>
                </a:spcBef>
                <a:spcAft>
                  <a:spcPct val="0"/>
                </a:spcAft>
              </a:pPr>
              <a:t>18</a:t>
            </a:fld>
            <a:endParaRPr 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3" name="Slide Image Placeholder 1"/>
          <p:cNvSpPr>
            <a:spLocks noGrp="1" noRot="1" noChangeAspect="1" noTextEdit="1"/>
          </p:cNvSpPr>
          <p:nvPr>
            <p:ph type="sldImg"/>
          </p:nvPr>
        </p:nvSpPr>
        <p:spPr bwMode="auto">
          <a:noFill/>
          <a:ln>
            <a:solidFill>
              <a:srgbClr val="000000"/>
            </a:solidFill>
            <a:miter lim="800000"/>
            <a:headEnd/>
            <a:tailEnd/>
          </a:ln>
        </p:spPr>
      </p:sp>
      <p:sp>
        <p:nvSpPr>
          <p:cNvPr id="64514"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US" smtClean="0"/>
              <a:t>•Store master samples and associated metadata (e.g., design documentation) on a commonly available server;</a:t>
            </a:r>
          </a:p>
          <a:p>
            <a:pPr>
              <a:spcBef>
                <a:spcPct val="0"/>
              </a:spcBef>
            </a:pPr>
            <a:r>
              <a:rPr lang="en-US" smtClean="0"/>
              <a:t>•Allow users to download relevant  parts of the master sample;</a:t>
            </a:r>
          </a:p>
          <a:p>
            <a:pPr>
              <a:spcBef>
                <a:spcPct val="0"/>
              </a:spcBef>
            </a:pPr>
            <a:r>
              <a:rPr lang="en-US" smtClean="0"/>
              <a:t>•Allow users to upload information about master sample sites that they have evaluated (to include design documentation, site evaluation, indicators measured, protocols used);</a:t>
            </a:r>
          </a:p>
          <a:p>
            <a:pPr>
              <a:spcBef>
                <a:spcPct val="0"/>
              </a:spcBef>
            </a:pPr>
            <a:r>
              <a:rPr lang="en-US" smtClean="0"/>
              <a:t>•Provide a tracking system that documents the history of sites selected from the master sample;</a:t>
            </a:r>
          </a:p>
          <a:p>
            <a:pPr>
              <a:spcBef>
                <a:spcPct val="0"/>
              </a:spcBef>
            </a:pPr>
            <a:r>
              <a:rPr lang="en-US" smtClean="0"/>
              <a:t>•Allow users to download histories of previously selected sites (to include design documentation, site evaluation, indicators measured, protocols used);</a:t>
            </a:r>
          </a:p>
          <a:p>
            <a:pPr>
              <a:spcBef>
                <a:spcPct val="0"/>
              </a:spcBef>
            </a:pPr>
            <a:r>
              <a:rPr lang="en-US" smtClean="0"/>
              <a:t>•Allow scaling up to a statewide, or multi-state system (this primarily means the capability to manage substantially larger master samples than that used for the prototype);</a:t>
            </a:r>
          </a:p>
          <a:p>
            <a:pPr>
              <a:spcBef>
                <a:spcPct val="0"/>
              </a:spcBef>
            </a:pPr>
            <a:r>
              <a:rPr lang="en-US" smtClean="0"/>
              <a:t>•Incorporation of GRTS based samples that are not drawn from the master sample;</a:t>
            </a:r>
          </a:p>
          <a:p>
            <a:pPr>
              <a:spcBef>
                <a:spcPct val="0"/>
              </a:spcBef>
            </a:pPr>
            <a:r>
              <a:rPr lang="en-US" smtClean="0"/>
              <a:t>•Development of training materials to guide the use of the system</a:t>
            </a:r>
          </a:p>
          <a:p>
            <a:pPr>
              <a:spcBef>
                <a:spcPct val="0"/>
              </a:spcBef>
            </a:pPr>
            <a:r>
              <a:rPr lang="en-US" smtClean="0"/>
              <a:t>•Allow extension to area based master samples;</a:t>
            </a:r>
          </a:p>
          <a:p>
            <a:pPr>
              <a:spcBef>
                <a:spcPct val="0"/>
              </a:spcBef>
            </a:pPr>
            <a:endParaRPr lang="en-US" smtClean="0"/>
          </a:p>
        </p:txBody>
      </p:sp>
      <p:sp>
        <p:nvSpPr>
          <p:cNvPr id="64515"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FB3BCFBF-81C3-439E-9610-B9CFDF006204}" type="slidenum">
              <a:rPr lang="en-US"/>
              <a:pPr fontAlgn="base">
                <a:spcBef>
                  <a:spcPct val="0"/>
                </a:spcBef>
                <a:spcAft>
                  <a:spcPct val="0"/>
                </a:spcAft>
              </a:pPr>
              <a:t>19</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Slide Image Placeholder 1"/>
          <p:cNvSpPr>
            <a:spLocks noGrp="1" noRot="1" noChangeAspect="1"/>
          </p:cNvSpPr>
          <p:nvPr>
            <p:ph type="sldImg"/>
          </p:nvPr>
        </p:nvSpPr>
        <p:spPr bwMode="auto">
          <a:noFill/>
          <a:ln>
            <a:solidFill>
              <a:srgbClr val="000000"/>
            </a:solidFill>
            <a:miter lim="800000"/>
            <a:headEnd/>
            <a:tailEnd/>
          </a:ln>
        </p:spPr>
      </p:sp>
      <p:sp>
        <p:nvSpPr>
          <p:cNvPr id="29698" name="Notes Placeholder 2"/>
          <p:cNvSpPr>
            <a:spLocks noGrp="1"/>
          </p:cNvSpPr>
          <p:nvPr>
            <p:ph type="body" idx="1"/>
          </p:nvPr>
        </p:nvSpPr>
        <p:spPr bwMode="auto">
          <a:noFill/>
        </p:spPr>
        <p:txBody>
          <a:bodyPr wrap="square" numCol="1" anchor="t" anchorCtr="0" compatLnSpc="1">
            <a:prstTxWarp prst="textNoShape">
              <a:avLst/>
            </a:prstTxWarp>
          </a:bodyPr>
          <a:lstStyle/>
          <a:p>
            <a:pPr marL="171450" indent="-171450">
              <a:spcBef>
                <a:spcPct val="0"/>
              </a:spcBef>
              <a:buFontTx/>
              <a:buChar char="•"/>
            </a:pPr>
            <a:r>
              <a:rPr lang="en-US" smtClean="0"/>
              <a:t>Today I will focus on PNAMP’s proposal; however, I will also briefly describe how PNAMP has supported BPA’s “Data Mgmt Placeholder” project.</a:t>
            </a:r>
          </a:p>
          <a:p>
            <a:pPr marL="171450" indent="-171450">
              <a:spcBef>
                <a:spcPct val="0"/>
              </a:spcBef>
              <a:buFontTx/>
              <a:buChar char="•"/>
            </a:pPr>
            <a:r>
              <a:rPr lang="en-US" smtClean="0"/>
              <a:t>PNAMP originally focused on supporting collaboration to </a:t>
            </a:r>
            <a:r>
              <a:rPr lang="en-US" b="1" smtClean="0"/>
              <a:t>identify needs </a:t>
            </a:r>
            <a:r>
              <a:rPr lang="en-US" smtClean="0"/>
              <a:t>for data management for monitoring. However, as NED, the CBFWA DM WG, &amp;  PNW RGIC dissipated, PNAMP was asked to also support collaboration about </a:t>
            </a:r>
            <a:r>
              <a:rPr lang="en-US" b="1" smtClean="0"/>
              <a:t>how to meet the needs identified in our collaborative processes.  </a:t>
            </a:r>
          </a:p>
          <a:p>
            <a:pPr marL="171450" indent="-171450">
              <a:spcBef>
                <a:spcPct val="0"/>
              </a:spcBef>
              <a:buFontTx/>
              <a:buChar char="•"/>
            </a:pPr>
            <a:r>
              <a:rPr lang="en-US" smtClean="0"/>
              <a:t>This includes </a:t>
            </a:r>
            <a:r>
              <a:rPr lang="en-US" b="1" smtClean="0"/>
              <a:t>using the PNAMP DMLT in general, and also the Coordinated Assessments Project in particular, to identify needs, solutions, &amp; to make recommendations to BPA</a:t>
            </a:r>
            <a:r>
              <a:rPr lang="en-US" smtClean="0"/>
              <a:t> as to work they could consider funding that would advance data management and sharing of monitoring results.</a:t>
            </a:r>
          </a:p>
          <a:p>
            <a:pPr marL="171450" indent="-171450">
              <a:spcBef>
                <a:spcPct val="0"/>
              </a:spcBef>
              <a:buFontTx/>
              <a:buChar char="•"/>
            </a:pPr>
            <a:r>
              <a:rPr lang="en-US" smtClean="0"/>
              <a:t>I will provide a brief summary of how these funds have been spent to date.    </a:t>
            </a:r>
          </a:p>
          <a:p>
            <a:pPr marL="171450" indent="-171450">
              <a:spcBef>
                <a:spcPct val="0"/>
              </a:spcBef>
              <a:buFontTx/>
              <a:buChar char="•"/>
            </a:pPr>
            <a:r>
              <a:rPr lang="en-US" smtClean="0"/>
              <a:t>Following my talk, you will hear from project sponsors who have participated in these processes and are now proposing work to meet the needs identified. This includes </a:t>
            </a:r>
          </a:p>
          <a:p>
            <a:pPr marL="628650" lvl="1" indent="-171450">
              <a:spcBef>
                <a:spcPct val="0"/>
              </a:spcBef>
              <a:buFontTx/>
              <a:buChar char="•"/>
            </a:pPr>
            <a:r>
              <a:rPr lang="en-US" smtClean="0"/>
              <a:t>Tom Iverson: next steps for managing the Coordinated Assessments project</a:t>
            </a:r>
          </a:p>
          <a:p>
            <a:pPr marL="628650" lvl="1" indent="-171450">
              <a:spcBef>
                <a:spcPct val="0"/>
              </a:spcBef>
              <a:buFontTx/>
              <a:buChar char="•"/>
            </a:pPr>
            <a:r>
              <a:rPr lang="en-US" smtClean="0"/>
              <a:t>Bruce Schmidt: aligning StreamNet with new priorities, providing resources for more entities to participate in StreamNet</a:t>
            </a:r>
          </a:p>
          <a:p>
            <a:pPr marL="628650" lvl="1" indent="-171450">
              <a:spcBef>
                <a:spcPct val="0"/>
              </a:spcBef>
              <a:buFontTx/>
              <a:buChar char="•"/>
            </a:pPr>
            <a:r>
              <a:rPr lang="en-US" smtClean="0"/>
              <a:t>Phil Roger: supporting tribes to participate in Tribal Data Network, including CA tasks</a:t>
            </a:r>
          </a:p>
        </p:txBody>
      </p:sp>
      <p:sp>
        <p:nvSpPr>
          <p:cNvPr id="29699"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C6A1A307-9FA6-466D-B868-E67D561F2EDD}" type="slidenum">
              <a:rPr lang="en-US"/>
              <a:pPr fontAlgn="base">
                <a:spcBef>
                  <a:spcPct val="0"/>
                </a:spcBef>
                <a:spcAft>
                  <a:spcPct val="0"/>
                </a:spcAft>
              </a:pPr>
              <a:t>2</a:t>
            </a:fld>
            <a:endParaRPr 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1" name="Slide Image Placeholder 1"/>
          <p:cNvSpPr>
            <a:spLocks noGrp="1" noRot="1" noChangeAspect="1" noTextEdit="1"/>
          </p:cNvSpPr>
          <p:nvPr>
            <p:ph type="sldImg"/>
          </p:nvPr>
        </p:nvSpPr>
        <p:spPr bwMode="auto">
          <a:noFill/>
          <a:ln>
            <a:solidFill>
              <a:srgbClr val="000000"/>
            </a:solidFill>
            <a:miter lim="800000"/>
            <a:headEnd/>
            <a:tailEnd/>
          </a:ln>
        </p:spPr>
      </p:sp>
      <p:sp>
        <p:nvSpPr>
          <p:cNvPr id="66562"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US" smtClean="0"/>
              <a:t>Data/info mgmt key to monitoring coordination, integration</a:t>
            </a:r>
          </a:p>
          <a:p>
            <a:pPr>
              <a:spcBef>
                <a:spcPct val="0"/>
              </a:spcBef>
            </a:pPr>
            <a:r>
              <a:rPr lang="en-US" smtClean="0"/>
              <a:t>Reporting needs demand better data mgmt</a:t>
            </a:r>
          </a:p>
          <a:p>
            <a:pPr>
              <a:spcBef>
                <a:spcPct val="0"/>
              </a:spcBef>
            </a:pPr>
            <a:endParaRPr lang="en-US" smtClean="0"/>
          </a:p>
          <a:p>
            <a:pPr>
              <a:spcBef>
                <a:spcPct val="0"/>
              </a:spcBef>
            </a:pPr>
            <a:r>
              <a:rPr lang="en-US" smtClean="0"/>
              <a:t>Several key tasks, including tool development, also facilitation, coordination</a:t>
            </a:r>
          </a:p>
        </p:txBody>
      </p:sp>
      <p:sp>
        <p:nvSpPr>
          <p:cNvPr id="66563"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EBB9CB01-98F3-44B7-8255-22731D482562}" type="slidenum">
              <a:rPr lang="en-US"/>
              <a:pPr fontAlgn="base">
                <a:spcBef>
                  <a:spcPct val="0"/>
                </a:spcBef>
                <a:spcAft>
                  <a:spcPct val="0"/>
                </a:spcAft>
              </a:pPr>
              <a:t>20</a:t>
            </a:fld>
            <a:endParaRPr 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09" name="Slide Image Placeholder 1"/>
          <p:cNvSpPr>
            <a:spLocks noGrp="1" noRot="1" noChangeAspect="1" noTextEdit="1"/>
          </p:cNvSpPr>
          <p:nvPr>
            <p:ph type="sldImg"/>
          </p:nvPr>
        </p:nvSpPr>
        <p:spPr bwMode="auto">
          <a:noFill/>
          <a:ln>
            <a:solidFill>
              <a:srgbClr val="000000"/>
            </a:solidFill>
            <a:miter lim="800000"/>
            <a:headEnd/>
            <a:tailEnd/>
          </a:ln>
        </p:spPr>
      </p:sp>
      <p:sp>
        <p:nvSpPr>
          <p:cNvPr id="68610" name="Notes Placeholder 2"/>
          <p:cNvSpPr>
            <a:spLocks noGrp="1"/>
          </p:cNvSpPr>
          <p:nvPr>
            <p:ph type="body" idx="1"/>
          </p:nvPr>
        </p:nvSpPr>
        <p:spPr bwMode="auto">
          <a:noFill/>
        </p:spPr>
        <p:txBody>
          <a:bodyPr wrap="square" numCol="1" anchor="t" anchorCtr="0" compatLnSpc="1">
            <a:prstTxWarp prst="textNoShape">
              <a:avLst/>
            </a:prstTxWarp>
          </a:bodyPr>
          <a:lstStyle/>
          <a:p>
            <a:pPr marL="171450" indent="-171450">
              <a:spcBef>
                <a:spcPct val="0"/>
              </a:spcBef>
              <a:buFontTx/>
              <a:buChar char="•"/>
            </a:pPr>
            <a:r>
              <a:rPr lang="en-US" smtClean="0"/>
              <a:t>Develop individual and regional data sharing strategies that </a:t>
            </a:r>
            <a:r>
              <a:rPr lang="en-US" b="1" smtClean="0"/>
              <a:t>identify the capacities and business practices necessary for integrated data sharing </a:t>
            </a:r>
            <a:r>
              <a:rPr lang="en-US" smtClean="0"/>
              <a:t>of three specific Viable Salmonid Population (VSP) indicators in the Basin; </a:t>
            </a:r>
          </a:p>
          <a:p>
            <a:pPr marL="171450" indent="-171450">
              <a:spcBef>
                <a:spcPct val="0"/>
              </a:spcBef>
              <a:buFontTx/>
              <a:buChar char="•"/>
            </a:pPr>
            <a:endParaRPr lang="en-US" smtClean="0"/>
          </a:p>
          <a:p>
            <a:pPr marL="171450" indent="-171450">
              <a:spcBef>
                <a:spcPct val="0"/>
              </a:spcBef>
              <a:buFontTx/>
              <a:buChar char="•"/>
            </a:pPr>
            <a:r>
              <a:rPr lang="en-US" smtClean="0"/>
              <a:t>Refine and promote the use of Data Exchange Templates (DETs) among the Basin fisheries co-managers as a business practice for sharing the three VSP indicators for salmon and steelhead.</a:t>
            </a:r>
          </a:p>
          <a:p>
            <a:pPr marL="171450" indent="-171450">
              <a:spcBef>
                <a:spcPct val="0"/>
              </a:spcBef>
              <a:buFontTx/>
              <a:buChar char="•"/>
            </a:pPr>
            <a:endParaRPr lang="en-US" smtClean="0"/>
          </a:p>
        </p:txBody>
      </p:sp>
      <p:sp>
        <p:nvSpPr>
          <p:cNvPr id="68611"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0A177A84-461A-466D-9662-DA5DDAC5339F}" type="slidenum">
              <a:rPr lang="en-US">
                <a:solidFill>
                  <a:srgbClr val="000000"/>
                </a:solidFill>
              </a:rPr>
              <a:pPr fontAlgn="base">
                <a:spcBef>
                  <a:spcPct val="0"/>
                </a:spcBef>
                <a:spcAft>
                  <a:spcPct val="0"/>
                </a:spcAft>
              </a:pPr>
              <a:t>21</a:t>
            </a:fld>
            <a:endParaRPr lang="en-US">
              <a:solidFill>
                <a:srgbClr val="000000"/>
              </a:solidFill>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7" name="Slide Image Placeholder 1"/>
          <p:cNvSpPr>
            <a:spLocks noGrp="1" noRot="1" noChangeAspect="1"/>
          </p:cNvSpPr>
          <p:nvPr>
            <p:ph type="sldImg"/>
          </p:nvPr>
        </p:nvSpPr>
        <p:spPr bwMode="auto">
          <a:noFill/>
          <a:ln>
            <a:solidFill>
              <a:srgbClr val="000000"/>
            </a:solidFill>
            <a:miter lim="800000"/>
            <a:headEnd/>
            <a:tailEnd/>
          </a:ln>
        </p:spPr>
      </p:sp>
      <p:sp>
        <p:nvSpPr>
          <p:cNvPr id="70658"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70659"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E58F2AA0-6346-4574-8AF1-C3BAEC187715}" type="slidenum">
              <a:rPr lang="en-US"/>
              <a:pPr fontAlgn="base">
                <a:spcBef>
                  <a:spcPct val="0"/>
                </a:spcBef>
                <a:spcAft>
                  <a:spcPct val="0"/>
                </a:spcAft>
              </a:pPr>
              <a:t>22</a:t>
            </a:fld>
            <a:endParaRPr 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7" name="Slide Image Placeholder 1"/>
          <p:cNvSpPr>
            <a:spLocks noGrp="1" noRot="1" noChangeAspect="1" noTextEdit="1"/>
          </p:cNvSpPr>
          <p:nvPr>
            <p:ph type="sldImg"/>
          </p:nvPr>
        </p:nvSpPr>
        <p:spPr bwMode="auto">
          <a:noFill/>
          <a:ln>
            <a:solidFill>
              <a:srgbClr val="000000"/>
            </a:solidFill>
            <a:miter lim="800000"/>
            <a:headEnd/>
            <a:tailEnd/>
          </a:ln>
        </p:spPr>
      </p:sp>
      <p:sp>
        <p:nvSpPr>
          <p:cNvPr id="75778"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US" b="1" smtClean="0"/>
              <a:t>o   What are the key products or services that you plan to achieve? </a:t>
            </a:r>
          </a:p>
          <a:p>
            <a:pPr>
              <a:spcBef>
                <a:spcPct val="0"/>
              </a:spcBef>
            </a:pPr>
            <a:endParaRPr lang="en-US" smtClean="0"/>
          </a:p>
          <a:p>
            <a:pPr>
              <a:spcBef>
                <a:spcPct val="0"/>
              </a:spcBef>
            </a:pPr>
            <a:r>
              <a:rPr lang="en-US" smtClean="0"/>
              <a:t>Data/info mgmt is fundamental to monitoring coordination, integration</a:t>
            </a:r>
          </a:p>
          <a:p>
            <a:pPr>
              <a:spcBef>
                <a:spcPct val="0"/>
              </a:spcBef>
            </a:pPr>
            <a:r>
              <a:rPr lang="en-US" smtClean="0"/>
              <a:t>Reporting needs demand better data mgmt</a:t>
            </a:r>
          </a:p>
          <a:p>
            <a:pPr>
              <a:spcBef>
                <a:spcPct val="0"/>
              </a:spcBef>
            </a:pPr>
            <a:endParaRPr lang="en-US" smtClean="0"/>
          </a:p>
          <a:p>
            <a:pPr>
              <a:spcBef>
                <a:spcPct val="0"/>
              </a:spcBef>
            </a:pPr>
            <a:r>
              <a:rPr lang="en-US" smtClean="0"/>
              <a:t>Several key tasks, including tool development, also facilitation, coordination</a:t>
            </a:r>
          </a:p>
        </p:txBody>
      </p:sp>
      <p:sp>
        <p:nvSpPr>
          <p:cNvPr id="75779"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18D7852E-9B38-4BAB-BB92-EE7D374D9041}" type="slidenum">
              <a:rPr lang="en-US"/>
              <a:pPr fontAlgn="base">
                <a:spcBef>
                  <a:spcPct val="0"/>
                </a:spcBef>
                <a:spcAft>
                  <a:spcPct val="0"/>
                </a:spcAft>
              </a:pPr>
              <a:t>26</a:t>
            </a:fld>
            <a:endParaRPr 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5" name="Slide Image Placeholder 1"/>
          <p:cNvSpPr>
            <a:spLocks noGrp="1" noRot="1" noChangeAspect="1" noTextEdit="1"/>
          </p:cNvSpPr>
          <p:nvPr>
            <p:ph type="sldImg"/>
          </p:nvPr>
        </p:nvSpPr>
        <p:spPr bwMode="auto">
          <a:noFill/>
          <a:ln>
            <a:solidFill>
              <a:srgbClr val="000000"/>
            </a:solidFill>
            <a:miter lim="800000"/>
            <a:headEnd/>
            <a:tailEnd/>
          </a:ln>
        </p:spPr>
      </p:sp>
      <p:sp>
        <p:nvSpPr>
          <p:cNvPr id="77826"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77827"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9A864947-7D60-4251-A0A0-B95A01063258}" type="slidenum">
              <a:rPr lang="en-US"/>
              <a:pPr fontAlgn="base">
                <a:spcBef>
                  <a:spcPct val="0"/>
                </a:spcBef>
                <a:spcAft>
                  <a:spcPct val="0"/>
                </a:spcAft>
              </a:pPr>
              <a:t>27</a:t>
            </a:fld>
            <a:endParaRPr 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3" name="Slide Image Placeholder 1"/>
          <p:cNvSpPr>
            <a:spLocks noGrp="1" noRot="1" noChangeAspect="1"/>
          </p:cNvSpPr>
          <p:nvPr>
            <p:ph type="sldImg"/>
          </p:nvPr>
        </p:nvSpPr>
        <p:spPr bwMode="auto">
          <a:noFill/>
          <a:ln>
            <a:solidFill>
              <a:srgbClr val="000000"/>
            </a:solidFill>
            <a:miter lim="800000"/>
            <a:headEnd/>
            <a:tailEnd/>
          </a:ln>
        </p:spPr>
      </p:sp>
      <p:sp>
        <p:nvSpPr>
          <p:cNvPr id="3" name="Notes Placeholder 2"/>
          <p:cNvSpPr>
            <a:spLocks noGrp="1"/>
          </p:cNvSpPr>
          <p:nvPr>
            <p:ph type="body" idx="1"/>
          </p:nvPr>
        </p:nvSpPr>
        <p:spPr/>
        <p:txBody>
          <a:bodyPr/>
          <a:lstStyle/>
          <a:p>
            <a:pPr fontAlgn="auto">
              <a:spcBef>
                <a:spcPts val="0"/>
              </a:spcBef>
              <a:spcAft>
                <a:spcPts val="0"/>
              </a:spcAft>
              <a:defRPr/>
            </a:pPr>
            <a:r>
              <a:rPr lang="en-US" dirty="0" smtClean="0"/>
              <a:t>highlights, next steps (participants)</a:t>
            </a:r>
          </a:p>
          <a:p>
            <a:pPr marL="171450" indent="-171450" fontAlgn="auto">
              <a:spcBef>
                <a:spcPts val="0"/>
              </a:spcBef>
              <a:spcAft>
                <a:spcPts val="0"/>
              </a:spcAft>
              <a:buFont typeface="Arial" pitchFamily="34" charset="0"/>
              <a:buChar char="•"/>
              <a:defRPr/>
            </a:pPr>
            <a:r>
              <a:rPr lang="en-US" dirty="0" smtClean="0"/>
              <a:t>Fish (green)</a:t>
            </a:r>
          </a:p>
          <a:p>
            <a:pPr marL="171450" indent="-171450" fontAlgn="auto">
              <a:spcBef>
                <a:spcPts val="0"/>
              </a:spcBef>
              <a:spcAft>
                <a:spcPts val="0"/>
              </a:spcAft>
              <a:buFont typeface="Arial" pitchFamily="34" charset="0"/>
              <a:buChar char="•"/>
              <a:defRPr/>
            </a:pPr>
            <a:r>
              <a:rPr lang="en-US" dirty="0" smtClean="0"/>
              <a:t>Habitat – tributary (blue AND green)</a:t>
            </a:r>
          </a:p>
          <a:p>
            <a:pPr marL="171450" indent="-171450" fontAlgn="auto">
              <a:spcBef>
                <a:spcPts val="0"/>
              </a:spcBef>
              <a:spcAft>
                <a:spcPts val="0"/>
              </a:spcAft>
              <a:buFont typeface="Arial" pitchFamily="34" charset="0"/>
              <a:buChar char="•"/>
              <a:defRPr/>
            </a:pPr>
            <a:r>
              <a:rPr lang="en-US" dirty="0" smtClean="0"/>
              <a:t>Mainstem (not listed in bubbles)</a:t>
            </a:r>
            <a:endParaRPr lang="en-US" dirty="0"/>
          </a:p>
        </p:txBody>
      </p:sp>
      <p:sp>
        <p:nvSpPr>
          <p:cNvPr id="79875"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9F8E5FDE-B926-4D79-92DD-B9F75744C4AC}" type="slidenum">
              <a:rPr lang="en-US"/>
              <a:pPr fontAlgn="base">
                <a:spcBef>
                  <a:spcPct val="0"/>
                </a:spcBef>
                <a:spcAft>
                  <a:spcPct val="0"/>
                </a:spcAft>
              </a:pPr>
              <a:t>28</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Slide Image Placeholder 1"/>
          <p:cNvSpPr>
            <a:spLocks noGrp="1" noRot="1" noChangeAspect="1" noTextEdit="1"/>
          </p:cNvSpPr>
          <p:nvPr>
            <p:ph type="sldImg"/>
          </p:nvPr>
        </p:nvSpPr>
        <p:spPr bwMode="auto">
          <a:noFill/>
          <a:ln>
            <a:solidFill>
              <a:srgbClr val="000000"/>
            </a:solidFill>
            <a:miter lim="800000"/>
            <a:headEnd/>
            <a:tailEnd/>
          </a:ln>
        </p:spPr>
      </p:sp>
      <p:sp>
        <p:nvSpPr>
          <p:cNvPr id="31746"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US" smtClean="0"/>
              <a:t>PROVIDE A FORUM TO ENHANCE MULTIPLE ENTITIES’ CAPACITY TO COLLABORATE TO CREATE A MONITORING NETWORK</a:t>
            </a:r>
          </a:p>
          <a:p>
            <a:pPr>
              <a:spcBef>
                <a:spcPct val="0"/>
              </a:spcBef>
            </a:pPr>
            <a:endParaRPr lang="en-US" smtClean="0"/>
          </a:p>
        </p:txBody>
      </p:sp>
      <p:sp>
        <p:nvSpPr>
          <p:cNvPr id="31747"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E2120D06-169E-41C0-A490-E677E54E27E3}" type="slidenum">
              <a:rPr lang="en-US"/>
              <a:pPr fontAlgn="base">
                <a:spcBef>
                  <a:spcPct val="0"/>
                </a:spcBef>
                <a:spcAft>
                  <a:spcPct val="0"/>
                </a:spcAft>
              </a:pPr>
              <a:t>3</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Slide Image Placeholder 1"/>
          <p:cNvSpPr>
            <a:spLocks noGrp="1" noRot="1" noChangeAspect="1" noTextEdit="1"/>
          </p:cNvSpPr>
          <p:nvPr>
            <p:ph type="sldImg"/>
          </p:nvPr>
        </p:nvSpPr>
        <p:spPr bwMode="auto">
          <a:noFill/>
          <a:ln>
            <a:solidFill>
              <a:srgbClr val="000000"/>
            </a:solidFill>
            <a:miter lim="800000"/>
            <a:headEnd/>
            <a:tailEnd/>
          </a:ln>
        </p:spPr>
      </p:sp>
      <p:sp>
        <p:nvSpPr>
          <p:cNvPr id="3" name="Notes Placeholder 2"/>
          <p:cNvSpPr>
            <a:spLocks noGrp="1"/>
          </p:cNvSpPr>
          <p:nvPr>
            <p:ph type="body" idx="1"/>
          </p:nvPr>
        </p:nvSpPr>
        <p:spPr/>
        <p:txBody>
          <a:bodyPr>
            <a:normAutofit fontScale="92500" lnSpcReduction="10000"/>
          </a:bodyPr>
          <a:lstStyle/>
          <a:p>
            <a:pPr fontAlgn="auto">
              <a:spcBef>
                <a:spcPts val="0"/>
              </a:spcBef>
              <a:spcAft>
                <a:spcPts val="0"/>
              </a:spcAft>
              <a:defRPr/>
            </a:pPr>
            <a:endParaRPr lang="en-US" dirty="0" smtClean="0"/>
          </a:p>
          <a:p>
            <a:pPr fontAlgn="auto">
              <a:spcBef>
                <a:spcPts val="0"/>
              </a:spcBef>
              <a:spcAft>
                <a:spcPts val="0"/>
              </a:spcAft>
              <a:defRPr/>
            </a:pPr>
            <a:r>
              <a:rPr lang="en-US" b="1" dirty="0" smtClean="0"/>
              <a:t>BIGGER CONTEXT</a:t>
            </a:r>
            <a:r>
              <a:rPr lang="en-US" dirty="0" smtClean="0"/>
              <a:t> IN WHICH PNAMP WORKS…</a:t>
            </a:r>
          </a:p>
          <a:p>
            <a:pPr fontAlgn="auto">
              <a:spcBef>
                <a:spcPts val="0"/>
              </a:spcBef>
              <a:spcAft>
                <a:spcPts val="0"/>
              </a:spcAft>
              <a:defRPr/>
            </a:pPr>
            <a:endParaRPr lang="en-US" dirty="0" smtClean="0"/>
          </a:p>
          <a:p>
            <a:pPr fontAlgn="auto">
              <a:spcBef>
                <a:spcPts val="0"/>
              </a:spcBef>
              <a:spcAft>
                <a:spcPts val="0"/>
              </a:spcAft>
              <a:defRPr/>
            </a:pPr>
            <a:r>
              <a:rPr lang="en-US" dirty="0" smtClean="0"/>
              <a:t>Vision for info mgmt in PNW…stars are opportunities for collaboration…PNAMP helps support conversations among many partners, </a:t>
            </a:r>
            <a:r>
              <a:rPr lang="en-US" dirty="0" err="1" smtClean="0"/>
              <a:t>etc</a:t>
            </a:r>
            <a:endParaRPr lang="en-US" dirty="0" smtClean="0"/>
          </a:p>
          <a:p>
            <a:pPr fontAlgn="auto">
              <a:spcBef>
                <a:spcPts val="0"/>
              </a:spcBef>
              <a:spcAft>
                <a:spcPts val="0"/>
              </a:spcAft>
              <a:defRPr/>
            </a:pPr>
            <a:endParaRPr lang="en-US" dirty="0" smtClean="0"/>
          </a:p>
          <a:p>
            <a:pPr fontAlgn="auto">
              <a:spcBef>
                <a:spcPts val="0"/>
              </a:spcBef>
              <a:spcAft>
                <a:spcPts val="0"/>
              </a:spcAft>
              <a:defRPr/>
            </a:pPr>
            <a:r>
              <a:rPr lang="en-US" dirty="0" smtClean="0"/>
              <a:t>We are working to support integration of resources &amp; activities to increase quality and efficiency of monitoring …</a:t>
            </a:r>
          </a:p>
          <a:p>
            <a:pPr fontAlgn="auto">
              <a:spcBef>
                <a:spcPts val="0"/>
              </a:spcBef>
              <a:spcAft>
                <a:spcPts val="0"/>
              </a:spcAft>
              <a:defRPr/>
            </a:pPr>
            <a:endParaRPr lang="en-US" b="1" dirty="0" smtClean="0"/>
          </a:p>
          <a:p>
            <a:pPr fontAlgn="auto">
              <a:spcBef>
                <a:spcPts val="0"/>
              </a:spcBef>
              <a:spcAft>
                <a:spcPts val="0"/>
              </a:spcAft>
              <a:defRPr/>
            </a:pPr>
            <a:r>
              <a:rPr lang="en-US" b="1" dirty="0" smtClean="0"/>
              <a:t>Data/info mgmt key to monitoring coordination, integration</a:t>
            </a:r>
          </a:p>
          <a:p>
            <a:pPr fontAlgn="auto">
              <a:spcBef>
                <a:spcPts val="0"/>
              </a:spcBef>
              <a:spcAft>
                <a:spcPts val="0"/>
              </a:spcAft>
              <a:defRPr/>
            </a:pPr>
            <a:r>
              <a:rPr lang="en-US" b="1" dirty="0" smtClean="0"/>
              <a:t>Reporting needs demand better data mgmt</a:t>
            </a:r>
          </a:p>
          <a:p>
            <a:pPr fontAlgn="auto">
              <a:spcBef>
                <a:spcPts val="0"/>
              </a:spcBef>
              <a:spcAft>
                <a:spcPts val="0"/>
              </a:spcAft>
              <a:defRPr/>
            </a:pPr>
            <a:endParaRPr lang="en-US" dirty="0" smtClean="0"/>
          </a:p>
          <a:p>
            <a:pPr fontAlgn="auto">
              <a:spcBef>
                <a:spcPts val="0"/>
              </a:spcBef>
              <a:spcAft>
                <a:spcPts val="0"/>
              </a:spcAft>
              <a:defRPr/>
            </a:pPr>
            <a:r>
              <a:rPr lang="en-US" dirty="0" smtClean="0"/>
              <a:t>NOTE, this is an example for NPCC (could put CRB Federal Caucus, </a:t>
            </a:r>
            <a:r>
              <a:rPr lang="en-US" dirty="0" err="1" smtClean="0"/>
              <a:t>etc</a:t>
            </a:r>
            <a:r>
              <a:rPr lang="en-US" dirty="0" smtClean="0"/>
              <a:t>)</a:t>
            </a:r>
          </a:p>
          <a:p>
            <a:pPr fontAlgn="auto">
              <a:spcBef>
                <a:spcPts val="0"/>
              </a:spcBef>
              <a:spcAft>
                <a:spcPts val="0"/>
              </a:spcAft>
              <a:defRPr/>
            </a:pPr>
            <a:endParaRPr lang="en-US" dirty="0" smtClean="0"/>
          </a:p>
          <a:p>
            <a:pPr fontAlgn="auto">
              <a:spcBef>
                <a:spcPts val="0"/>
              </a:spcBef>
              <a:spcAft>
                <a:spcPts val="0"/>
              </a:spcAft>
              <a:defRPr/>
            </a:pPr>
            <a:endParaRPr lang="en-US" dirty="0" smtClean="0"/>
          </a:p>
          <a:p>
            <a:pPr fontAlgn="auto">
              <a:spcBef>
                <a:spcPts val="0"/>
              </a:spcBef>
              <a:spcAft>
                <a:spcPts val="0"/>
              </a:spcAft>
              <a:defRPr/>
            </a:pPr>
            <a:endParaRPr lang="en-US" dirty="0"/>
          </a:p>
        </p:txBody>
      </p:sp>
      <p:sp>
        <p:nvSpPr>
          <p:cNvPr id="33795"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F22E9858-DBA1-46AF-AA55-87481197869F}" type="slidenum">
              <a:rPr lang="en-US"/>
              <a:pPr fontAlgn="base">
                <a:spcBef>
                  <a:spcPct val="0"/>
                </a:spcBef>
                <a:spcAft>
                  <a:spcPct val="0"/>
                </a:spcAft>
              </a:pPr>
              <a:t>4</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1"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547507C5-71FA-450D-8D59-268E2D69D8F2}" type="slidenum">
              <a:rPr lang="en-US"/>
              <a:pPr fontAlgn="base">
                <a:spcBef>
                  <a:spcPct val="0"/>
                </a:spcBef>
                <a:spcAft>
                  <a:spcPct val="0"/>
                </a:spcAft>
              </a:pPr>
              <a:t>5</a:t>
            </a:fld>
            <a:endParaRPr lang="en-US"/>
          </a:p>
        </p:txBody>
      </p:sp>
      <p:sp>
        <p:nvSpPr>
          <p:cNvPr id="35842"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anchor="b"/>
          <a:lstStyle/>
          <a:p>
            <a:pPr algn="r"/>
            <a:fld id="{23593E2C-833D-4910-B706-63F209A0D8D6}" type="slidenum">
              <a:rPr lang="en-US" sz="1200">
                <a:cs typeface="Arial" charset="0"/>
              </a:rPr>
              <a:pPr algn="r"/>
              <a:t>5</a:t>
            </a:fld>
            <a:endParaRPr lang="en-US" sz="1200">
              <a:cs typeface="Arial" charset="0"/>
            </a:endParaRPr>
          </a:p>
        </p:txBody>
      </p:sp>
      <p:sp>
        <p:nvSpPr>
          <p:cNvPr id="35843"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anchor="b"/>
          <a:lstStyle/>
          <a:p>
            <a:pPr algn="r"/>
            <a:fld id="{E4E0B0B3-E434-4AF9-AAF7-3ED0537B6B70}" type="slidenum">
              <a:rPr lang="en-US" sz="1200">
                <a:cs typeface="Arial" charset="0"/>
              </a:rPr>
              <a:pPr algn="r"/>
              <a:t>5</a:t>
            </a:fld>
            <a:endParaRPr lang="en-US" sz="1200">
              <a:cs typeface="Arial" charset="0"/>
            </a:endParaRPr>
          </a:p>
        </p:txBody>
      </p:sp>
      <p:sp>
        <p:nvSpPr>
          <p:cNvPr id="35844" name="Rectangle 2"/>
          <p:cNvSpPr>
            <a:spLocks noGrp="1" noRot="1" noChangeAspect="1" noChangeArrowheads="1" noTextEdit="1"/>
          </p:cNvSpPr>
          <p:nvPr>
            <p:ph type="sldImg"/>
          </p:nvPr>
        </p:nvSpPr>
        <p:spPr bwMode="auto">
          <a:xfrm>
            <a:off x="1143000" y="684213"/>
            <a:ext cx="4572000" cy="3429000"/>
          </a:xfrm>
          <a:noFill/>
          <a:ln>
            <a:solidFill>
              <a:srgbClr val="000000"/>
            </a:solidFill>
            <a:miter lim="800000"/>
            <a:headEnd/>
            <a:tailEnd/>
          </a:ln>
        </p:spPr>
      </p:sp>
      <p:sp>
        <p:nvSpPr>
          <p:cNvPr id="35845" name="Rectangle 3"/>
          <p:cNvSpPr>
            <a:spLocks noGrp="1" noChangeArrowheads="1"/>
          </p:cNvSpPr>
          <p:nvPr>
            <p:ph type="body" idx="1"/>
          </p:nvPr>
        </p:nvSpPr>
        <p:spPr bwMode="auto">
          <a:xfrm>
            <a:off x="685800" y="4243388"/>
            <a:ext cx="5486400" cy="4116387"/>
          </a:xfrm>
          <a:noFill/>
        </p:spPr>
        <p:txBody>
          <a:bodyPr wrap="square" numCol="1" anchor="t" anchorCtr="0" compatLnSpc="1">
            <a:prstTxWarp prst="textNoShape">
              <a:avLst/>
            </a:prstTxWarp>
          </a:bodyPr>
          <a:lstStyle/>
          <a:p>
            <a:pPr>
              <a:lnSpc>
                <a:spcPct val="80000"/>
              </a:lnSpc>
              <a:spcBef>
                <a:spcPct val="0"/>
              </a:spcBef>
            </a:pPr>
            <a:r>
              <a:rPr lang="en-US" sz="800" b="1" smtClean="0"/>
              <a:t>MANY MORE ENTITIES participate in addition to signatories…including NGO, other state/fed/tribal individuals</a:t>
            </a:r>
          </a:p>
          <a:p>
            <a:pPr>
              <a:lnSpc>
                <a:spcPct val="80000"/>
              </a:lnSpc>
              <a:spcBef>
                <a:spcPct val="0"/>
              </a:spcBef>
            </a:pPr>
            <a:endParaRPr lang="en-US" sz="800" b="1" smtClean="0"/>
          </a:p>
          <a:p>
            <a:pPr>
              <a:lnSpc>
                <a:spcPct val="80000"/>
              </a:lnSpc>
              <a:spcBef>
                <a:spcPct val="0"/>
              </a:spcBef>
            </a:pPr>
            <a:r>
              <a:rPr lang="en-US" sz="800" b="1" smtClean="0"/>
              <a:t>20 Charter signatories as of 2011:</a:t>
            </a:r>
          </a:p>
          <a:p>
            <a:pPr>
              <a:lnSpc>
                <a:spcPct val="80000"/>
              </a:lnSpc>
              <a:spcBef>
                <a:spcPct val="0"/>
              </a:spcBef>
            </a:pPr>
            <a:r>
              <a:rPr lang="en-US" sz="800" u="sng" smtClean="0"/>
              <a:t>Tribal Entities</a:t>
            </a:r>
            <a:endParaRPr lang="en-US" sz="800" smtClean="0"/>
          </a:p>
          <a:p>
            <a:pPr>
              <a:lnSpc>
                <a:spcPct val="80000"/>
              </a:lnSpc>
              <a:spcBef>
                <a:spcPct val="0"/>
              </a:spcBef>
            </a:pPr>
            <a:r>
              <a:rPr lang="en-US" sz="800" smtClean="0"/>
              <a:t>Columbia River Intertribal Fish Commission</a:t>
            </a:r>
          </a:p>
          <a:p>
            <a:pPr>
              <a:lnSpc>
                <a:spcPct val="80000"/>
              </a:lnSpc>
              <a:spcBef>
                <a:spcPct val="0"/>
              </a:spcBef>
            </a:pPr>
            <a:r>
              <a:rPr lang="en-US" sz="800" smtClean="0"/>
              <a:t>Confederated Tribes of the Colville Reservation</a:t>
            </a:r>
          </a:p>
          <a:p>
            <a:pPr>
              <a:lnSpc>
                <a:spcPct val="80000"/>
              </a:lnSpc>
              <a:spcBef>
                <a:spcPct val="0"/>
              </a:spcBef>
            </a:pPr>
            <a:r>
              <a:rPr lang="en-US" sz="800" smtClean="0"/>
              <a:t>Northwest Indian Fisheries Commission</a:t>
            </a:r>
            <a:endParaRPr lang="en-US" sz="800" u="sng" smtClean="0"/>
          </a:p>
          <a:p>
            <a:pPr>
              <a:lnSpc>
                <a:spcPct val="80000"/>
              </a:lnSpc>
              <a:spcBef>
                <a:spcPct val="0"/>
              </a:spcBef>
            </a:pPr>
            <a:r>
              <a:rPr lang="en-US" sz="800" u="sng" smtClean="0"/>
              <a:t>State Agencies</a:t>
            </a:r>
            <a:endParaRPr lang="en-US" sz="800" smtClean="0"/>
          </a:p>
          <a:p>
            <a:pPr>
              <a:lnSpc>
                <a:spcPct val="80000"/>
              </a:lnSpc>
              <a:spcBef>
                <a:spcPct val="0"/>
              </a:spcBef>
            </a:pPr>
            <a:r>
              <a:rPr lang="en-US" sz="800" smtClean="0"/>
              <a:t>California Department of Fish and Game</a:t>
            </a:r>
          </a:p>
          <a:p>
            <a:pPr>
              <a:lnSpc>
                <a:spcPct val="80000"/>
              </a:lnSpc>
              <a:spcBef>
                <a:spcPct val="0"/>
              </a:spcBef>
            </a:pPr>
            <a:r>
              <a:rPr lang="en-US" sz="800" smtClean="0"/>
              <a:t>Oregon Watershed Enhancement Board</a:t>
            </a:r>
          </a:p>
          <a:p>
            <a:pPr>
              <a:lnSpc>
                <a:spcPct val="80000"/>
              </a:lnSpc>
              <a:spcBef>
                <a:spcPct val="0"/>
              </a:spcBef>
            </a:pPr>
            <a:r>
              <a:rPr lang="en-US" sz="800" smtClean="0"/>
              <a:t>Washington Recreation &amp; Conservation Office</a:t>
            </a:r>
          </a:p>
          <a:p>
            <a:pPr>
              <a:lnSpc>
                <a:spcPct val="80000"/>
              </a:lnSpc>
              <a:spcBef>
                <a:spcPct val="0"/>
              </a:spcBef>
            </a:pPr>
            <a:r>
              <a:rPr lang="en-US" sz="800" smtClean="0"/>
              <a:t>Washington Department of Ecology</a:t>
            </a:r>
          </a:p>
          <a:p>
            <a:pPr>
              <a:lnSpc>
                <a:spcPct val="80000"/>
              </a:lnSpc>
              <a:spcBef>
                <a:spcPct val="0"/>
              </a:spcBef>
            </a:pPr>
            <a:r>
              <a:rPr lang="en-US" sz="800" smtClean="0"/>
              <a:t>Washington Dept of Fish &amp; Wildlife</a:t>
            </a:r>
          </a:p>
          <a:p>
            <a:pPr>
              <a:lnSpc>
                <a:spcPct val="80000"/>
              </a:lnSpc>
              <a:spcBef>
                <a:spcPct val="0"/>
              </a:spcBef>
            </a:pPr>
            <a:r>
              <a:rPr lang="en-US" sz="800" smtClean="0"/>
              <a:t>Washington Governor’s Salmon Recovery Office</a:t>
            </a:r>
            <a:endParaRPr lang="en-US" sz="800" u="sng" smtClean="0"/>
          </a:p>
          <a:p>
            <a:pPr>
              <a:lnSpc>
                <a:spcPct val="80000"/>
              </a:lnSpc>
              <a:spcBef>
                <a:spcPct val="0"/>
              </a:spcBef>
            </a:pPr>
            <a:r>
              <a:rPr lang="en-US" sz="800" u="sng" smtClean="0"/>
              <a:t>Federal Agencies</a:t>
            </a:r>
            <a:endParaRPr lang="en-US" sz="800" smtClean="0"/>
          </a:p>
          <a:p>
            <a:pPr>
              <a:lnSpc>
                <a:spcPct val="80000"/>
              </a:lnSpc>
              <a:spcBef>
                <a:spcPct val="0"/>
              </a:spcBef>
            </a:pPr>
            <a:r>
              <a:rPr lang="en-US" sz="800" smtClean="0"/>
              <a:t>Bonneville Power Administration</a:t>
            </a:r>
          </a:p>
          <a:p>
            <a:pPr>
              <a:lnSpc>
                <a:spcPct val="80000"/>
              </a:lnSpc>
              <a:spcBef>
                <a:spcPct val="0"/>
              </a:spcBef>
            </a:pPr>
            <a:r>
              <a:rPr lang="en-US" sz="800" smtClean="0"/>
              <a:t>National Oceanic and Atmospheric Administration Fisheries</a:t>
            </a:r>
          </a:p>
          <a:p>
            <a:pPr>
              <a:lnSpc>
                <a:spcPct val="80000"/>
              </a:lnSpc>
              <a:spcBef>
                <a:spcPct val="0"/>
              </a:spcBef>
            </a:pPr>
            <a:r>
              <a:rPr lang="en-US" sz="800" smtClean="0"/>
              <a:t>U.S. Army Corps of Engineers</a:t>
            </a:r>
          </a:p>
          <a:p>
            <a:pPr>
              <a:lnSpc>
                <a:spcPct val="80000"/>
              </a:lnSpc>
              <a:spcBef>
                <a:spcPct val="0"/>
              </a:spcBef>
            </a:pPr>
            <a:r>
              <a:rPr lang="en-US" sz="800" smtClean="0"/>
              <a:t>US. Bureau of Land Management</a:t>
            </a:r>
          </a:p>
          <a:p>
            <a:pPr>
              <a:lnSpc>
                <a:spcPct val="80000"/>
              </a:lnSpc>
              <a:spcBef>
                <a:spcPct val="0"/>
              </a:spcBef>
            </a:pPr>
            <a:r>
              <a:rPr lang="en-US" sz="800" smtClean="0"/>
              <a:t>U.S. Bureau of Reclamation</a:t>
            </a:r>
          </a:p>
          <a:p>
            <a:pPr>
              <a:lnSpc>
                <a:spcPct val="80000"/>
              </a:lnSpc>
              <a:spcBef>
                <a:spcPct val="0"/>
              </a:spcBef>
            </a:pPr>
            <a:r>
              <a:rPr lang="en-US" sz="800" smtClean="0"/>
              <a:t>U.S. Environmental Protection Agency</a:t>
            </a:r>
          </a:p>
          <a:p>
            <a:pPr>
              <a:lnSpc>
                <a:spcPct val="80000"/>
              </a:lnSpc>
              <a:spcBef>
                <a:spcPct val="0"/>
              </a:spcBef>
            </a:pPr>
            <a:r>
              <a:rPr lang="en-US" sz="800" smtClean="0"/>
              <a:t>U.S. Forest Service </a:t>
            </a:r>
          </a:p>
          <a:p>
            <a:pPr>
              <a:lnSpc>
                <a:spcPct val="80000"/>
              </a:lnSpc>
              <a:spcBef>
                <a:spcPct val="0"/>
              </a:spcBef>
            </a:pPr>
            <a:r>
              <a:rPr lang="en-US" sz="800" smtClean="0"/>
              <a:t>U.S. Geological Survey</a:t>
            </a:r>
            <a:endParaRPr lang="en-US" sz="800" u="sng" smtClean="0"/>
          </a:p>
          <a:p>
            <a:pPr>
              <a:lnSpc>
                <a:spcPct val="80000"/>
              </a:lnSpc>
              <a:spcBef>
                <a:spcPct val="0"/>
              </a:spcBef>
            </a:pPr>
            <a:r>
              <a:rPr lang="en-US" sz="800" u="sng" smtClean="0"/>
              <a:t>Regional Entities</a:t>
            </a:r>
            <a:endParaRPr lang="en-US" sz="800" smtClean="0"/>
          </a:p>
          <a:p>
            <a:pPr>
              <a:lnSpc>
                <a:spcPct val="80000"/>
              </a:lnSpc>
              <a:spcBef>
                <a:spcPct val="0"/>
              </a:spcBef>
            </a:pPr>
            <a:r>
              <a:rPr lang="en-US" sz="800" smtClean="0"/>
              <a:t>Columbia Basin Fish and Wildlife Authority</a:t>
            </a:r>
          </a:p>
          <a:p>
            <a:pPr>
              <a:lnSpc>
                <a:spcPct val="80000"/>
              </a:lnSpc>
              <a:spcBef>
                <a:spcPct val="0"/>
              </a:spcBef>
            </a:pPr>
            <a:r>
              <a:rPr lang="en-US" sz="800" smtClean="0"/>
              <a:t>Northwest Power and Conservation Council</a:t>
            </a:r>
          </a:p>
          <a:p>
            <a:pPr>
              <a:lnSpc>
                <a:spcPct val="80000"/>
              </a:lnSpc>
              <a:spcBef>
                <a:spcPct val="0"/>
              </a:spcBef>
            </a:pPr>
            <a:r>
              <a:rPr lang="en-US" sz="800" smtClean="0"/>
              <a:t>Pacific States Marine Fisheries Commission </a:t>
            </a: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BC90C257-4E8B-4698-B404-312CC2CB45A2}" type="slidenum">
              <a:rPr lang="en-US"/>
              <a:pPr fontAlgn="base">
                <a:spcBef>
                  <a:spcPct val="0"/>
                </a:spcBef>
                <a:spcAft>
                  <a:spcPct val="0"/>
                </a:spcAft>
              </a:pPr>
              <a:t>6</a:t>
            </a:fld>
            <a:endParaRPr lang="en-US"/>
          </a:p>
        </p:txBody>
      </p:sp>
      <p:sp>
        <p:nvSpPr>
          <p:cNvPr id="37890"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anchor="b"/>
          <a:lstStyle/>
          <a:p>
            <a:pPr algn="r"/>
            <a:fld id="{207C271B-4E09-4FAE-913C-142C55D048D0}" type="slidenum">
              <a:rPr lang="en-US" sz="1200">
                <a:cs typeface="Arial" charset="0"/>
              </a:rPr>
              <a:pPr algn="r"/>
              <a:t>6</a:t>
            </a:fld>
            <a:endParaRPr lang="en-US" sz="1200">
              <a:cs typeface="Arial" charset="0"/>
            </a:endParaRPr>
          </a:p>
        </p:txBody>
      </p:sp>
      <p:sp>
        <p:nvSpPr>
          <p:cNvPr id="37891"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anchor="b"/>
          <a:lstStyle/>
          <a:p>
            <a:pPr algn="r"/>
            <a:fld id="{25F4D5F0-9A1E-457D-8599-4ECF1EFAB54A}" type="slidenum">
              <a:rPr lang="en-US" sz="1200">
                <a:cs typeface="Arial" charset="0"/>
              </a:rPr>
              <a:pPr algn="r"/>
              <a:t>6</a:t>
            </a:fld>
            <a:endParaRPr lang="en-US" sz="1200">
              <a:cs typeface="Arial" charset="0"/>
            </a:endParaRPr>
          </a:p>
        </p:txBody>
      </p:sp>
      <p:sp>
        <p:nvSpPr>
          <p:cNvPr id="37892" name="Rectangle 2"/>
          <p:cNvSpPr>
            <a:spLocks noGrp="1" noRot="1" noChangeAspect="1" noChangeArrowheads="1" noTextEdit="1"/>
          </p:cNvSpPr>
          <p:nvPr>
            <p:ph type="sldImg"/>
          </p:nvPr>
        </p:nvSpPr>
        <p:spPr bwMode="auto">
          <a:xfrm>
            <a:off x="1143000" y="684213"/>
            <a:ext cx="4572000" cy="3429000"/>
          </a:xfrm>
          <a:noFill/>
          <a:ln>
            <a:solidFill>
              <a:srgbClr val="000000"/>
            </a:solidFill>
            <a:miter lim="800000"/>
            <a:headEnd/>
            <a:tailEnd/>
          </a:ln>
        </p:spPr>
      </p:sp>
      <p:sp>
        <p:nvSpPr>
          <p:cNvPr id="37893" name="Rectangle 3"/>
          <p:cNvSpPr>
            <a:spLocks noGrp="1" noChangeArrowheads="1"/>
          </p:cNvSpPr>
          <p:nvPr>
            <p:ph type="body" idx="1"/>
          </p:nvPr>
        </p:nvSpPr>
        <p:spPr bwMode="auto">
          <a:xfrm>
            <a:off x="685800" y="4243388"/>
            <a:ext cx="5486400" cy="4116387"/>
          </a:xfrm>
          <a:noFill/>
        </p:spPr>
        <p:txBody>
          <a:bodyPr wrap="square" numCol="1" anchor="t" anchorCtr="0" compatLnSpc="1">
            <a:prstTxWarp prst="textNoShape">
              <a:avLst/>
            </a:prstTxWarp>
          </a:bodyPr>
          <a:lstStyle/>
          <a:p>
            <a:pPr>
              <a:lnSpc>
                <a:spcPct val="80000"/>
              </a:lnSpc>
              <a:spcBef>
                <a:spcPct val="0"/>
              </a:spcBef>
            </a:pPr>
            <a:r>
              <a:rPr lang="en-US" sz="800" b="1" smtClean="0"/>
              <a:t>MANY MORE ENTITIES participate in addition to signatories…including NGO, other state/fed/tribal individuals</a:t>
            </a:r>
          </a:p>
          <a:p>
            <a:pPr>
              <a:lnSpc>
                <a:spcPct val="80000"/>
              </a:lnSpc>
              <a:spcBef>
                <a:spcPct val="0"/>
              </a:spcBef>
            </a:pPr>
            <a:endParaRPr lang="en-US" sz="800" b="1" smtClean="0"/>
          </a:p>
          <a:p>
            <a:pPr>
              <a:lnSpc>
                <a:spcPct val="80000"/>
              </a:lnSpc>
              <a:spcBef>
                <a:spcPct val="0"/>
              </a:spcBef>
            </a:pPr>
            <a:r>
              <a:rPr lang="en-US" sz="800" b="1" smtClean="0"/>
              <a:t>20 Charter signatories as of 2011:</a:t>
            </a:r>
          </a:p>
          <a:p>
            <a:pPr>
              <a:lnSpc>
                <a:spcPct val="80000"/>
              </a:lnSpc>
              <a:spcBef>
                <a:spcPct val="0"/>
              </a:spcBef>
            </a:pPr>
            <a:r>
              <a:rPr lang="en-US" sz="800" u="sng" smtClean="0"/>
              <a:t>Tribal Entities</a:t>
            </a:r>
            <a:endParaRPr lang="en-US" sz="800" smtClean="0"/>
          </a:p>
          <a:p>
            <a:pPr>
              <a:lnSpc>
                <a:spcPct val="80000"/>
              </a:lnSpc>
              <a:spcBef>
                <a:spcPct val="0"/>
              </a:spcBef>
            </a:pPr>
            <a:r>
              <a:rPr lang="en-US" sz="800" smtClean="0"/>
              <a:t>Columbia River Intertribal Fish Commission</a:t>
            </a:r>
          </a:p>
          <a:p>
            <a:pPr>
              <a:lnSpc>
                <a:spcPct val="80000"/>
              </a:lnSpc>
              <a:spcBef>
                <a:spcPct val="0"/>
              </a:spcBef>
            </a:pPr>
            <a:r>
              <a:rPr lang="en-US" sz="800" smtClean="0"/>
              <a:t>Confederated Tribes of the Colville Reservation</a:t>
            </a:r>
          </a:p>
          <a:p>
            <a:pPr>
              <a:lnSpc>
                <a:spcPct val="80000"/>
              </a:lnSpc>
              <a:spcBef>
                <a:spcPct val="0"/>
              </a:spcBef>
            </a:pPr>
            <a:r>
              <a:rPr lang="en-US" sz="800" smtClean="0"/>
              <a:t>Northwest Indian Fisheries Commission</a:t>
            </a:r>
            <a:endParaRPr lang="en-US" sz="800" u="sng" smtClean="0"/>
          </a:p>
          <a:p>
            <a:pPr>
              <a:lnSpc>
                <a:spcPct val="80000"/>
              </a:lnSpc>
              <a:spcBef>
                <a:spcPct val="0"/>
              </a:spcBef>
            </a:pPr>
            <a:r>
              <a:rPr lang="en-US" sz="800" u="sng" smtClean="0"/>
              <a:t>State Agencies</a:t>
            </a:r>
            <a:endParaRPr lang="en-US" sz="800" smtClean="0"/>
          </a:p>
          <a:p>
            <a:pPr>
              <a:lnSpc>
                <a:spcPct val="80000"/>
              </a:lnSpc>
              <a:spcBef>
                <a:spcPct val="0"/>
              </a:spcBef>
            </a:pPr>
            <a:r>
              <a:rPr lang="en-US" sz="800" smtClean="0"/>
              <a:t>California Department of Fish and Game</a:t>
            </a:r>
          </a:p>
          <a:p>
            <a:pPr>
              <a:lnSpc>
                <a:spcPct val="80000"/>
              </a:lnSpc>
              <a:spcBef>
                <a:spcPct val="0"/>
              </a:spcBef>
            </a:pPr>
            <a:r>
              <a:rPr lang="en-US" sz="800" smtClean="0"/>
              <a:t>Oregon Watershed Enhancement Board</a:t>
            </a:r>
          </a:p>
          <a:p>
            <a:pPr>
              <a:lnSpc>
                <a:spcPct val="80000"/>
              </a:lnSpc>
              <a:spcBef>
                <a:spcPct val="0"/>
              </a:spcBef>
            </a:pPr>
            <a:r>
              <a:rPr lang="en-US" sz="800" smtClean="0"/>
              <a:t>Washington Recreation &amp; Conservation Office</a:t>
            </a:r>
          </a:p>
          <a:p>
            <a:pPr>
              <a:lnSpc>
                <a:spcPct val="80000"/>
              </a:lnSpc>
              <a:spcBef>
                <a:spcPct val="0"/>
              </a:spcBef>
            </a:pPr>
            <a:r>
              <a:rPr lang="en-US" sz="800" smtClean="0"/>
              <a:t>Washington Department of Ecology</a:t>
            </a:r>
          </a:p>
          <a:p>
            <a:pPr>
              <a:lnSpc>
                <a:spcPct val="80000"/>
              </a:lnSpc>
              <a:spcBef>
                <a:spcPct val="0"/>
              </a:spcBef>
            </a:pPr>
            <a:r>
              <a:rPr lang="en-US" sz="800" smtClean="0"/>
              <a:t>Washington Dept of Fish &amp; Wildlife</a:t>
            </a:r>
          </a:p>
          <a:p>
            <a:pPr>
              <a:lnSpc>
                <a:spcPct val="80000"/>
              </a:lnSpc>
              <a:spcBef>
                <a:spcPct val="0"/>
              </a:spcBef>
            </a:pPr>
            <a:r>
              <a:rPr lang="en-US" sz="800" smtClean="0"/>
              <a:t>Washington Governor’s Salmon Recovery Office</a:t>
            </a:r>
            <a:endParaRPr lang="en-US" sz="800" u="sng" smtClean="0"/>
          </a:p>
          <a:p>
            <a:pPr>
              <a:lnSpc>
                <a:spcPct val="80000"/>
              </a:lnSpc>
              <a:spcBef>
                <a:spcPct val="0"/>
              </a:spcBef>
            </a:pPr>
            <a:r>
              <a:rPr lang="en-US" sz="800" u="sng" smtClean="0"/>
              <a:t>Federal Agencies</a:t>
            </a:r>
            <a:endParaRPr lang="en-US" sz="800" smtClean="0"/>
          </a:p>
          <a:p>
            <a:pPr>
              <a:lnSpc>
                <a:spcPct val="80000"/>
              </a:lnSpc>
              <a:spcBef>
                <a:spcPct val="0"/>
              </a:spcBef>
            </a:pPr>
            <a:r>
              <a:rPr lang="en-US" sz="800" smtClean="0"/>
              <a:t>Bonneville Power Administration</a:t>
            </a:r>
          </a:p>
          <a:p>
            <a:pPr>
              <a:lnSpc>
                <a:spcPct val="80000"/>
              </a:lnSpc>
              <a:spcBef>
                <a:spcPct val="0"/>
              </a:spcBef>
            </a:pPr>
            <a:r>
              <a:rPr lang="en-US" sz="800" smtClean="0"/>
              <a:t>National Oceanic and Atmospheric Administration Fisheries</a:t>
            </a:r>
          </a:p>
          <a:p>
            <a:pPr>
              <a:lnSpc>
                <a:spcPct val="80000"/>
              </a:lnSpc>
              <a:spcBef>
                <a:spcPct val="0"/>
              </a:spcBef>
            </a:pPr>
            <a:r>
              <a:rPr lang="en-US" sz="800" smtClean="0"/>
              <a:t>U.S. Army Corps of Engineers</a:t>
            </a:r>
          </a:p>
          <a:p>
            <a:pPr>
              <a:lnSpc>
                <a:spcPct val="80000"/>
              </a:lnSpc>
              <a:spcBef>
                <a:spcPct val="0"/>
              </a:spcBef>
            </a:pPr>
            <a:r>
              <a:rPr lang="en-US" sz="800" smtClean="0"/>
              <a:t>US. Bureau of Land Management</a:t>
            </a:r>
          </a:p>
          <a:p>
            <a:pPr>
              <a:lnSpc>
                <a:spcPct val="80000"/>
              </a:lnSpc>
              <a:spcBef>
                <a:spcPct val="0"/>
              </a:spcBef>
            </a:pPr>
            <a:r>
              <a:rPr lang="en-US" sz="800" smtClean="0"/>
              <a:t>U.S. Bureau of Reclamation</a:t>
            </a:r>
          </a:p>
          <a:p>
            <a:pPr>
              <a:lnSpc>
                <a:spcPct val="80000"/>
              </a:lnSpc>
              <a:spcBef>
                <a:spcPct val="0"/>
              </a:spcBef>
            </a:pPr>
            <a:r>
              <a:rPr lang="en-US" sz="800" smtClean="0"/>
              <a:t>U.S. Environmental Protection Agency</a:t>
            </a:r>
          </a:p>
          <a:p>
            <a:pPr>
              <a:lnSpc>
                <a:spcPct val="80000"/>
              </a:lnSpc>
              <a:spcBef>
                <a:spcPct val="0"/>
              </a:spcBef>
            </a:pPr>
            <a:r>
              <a:rPr lang="en-US" sz="800" smtClean="0"/>
              <a:t>U.S. Forest Service </a:t>
            </a:r>
          </a:p>
          <a:p>
            <a:pPr>
              <a:lnSpc>
                <a:spcPct val="80000"/>
              </a:lnSpc>
              <a:spcBef>
                <a:spcPct val="0"/>
              </a:spcBef>
            </a:pPr>
            <a:r>
              <a:rPr lang="en-US" sz="800" smtClean="0"/>
              <a:t>U.S. Geological Survey</a:t>
            </a:r>
            <a:endParaRPr lang="en-US" sz="800" u="sng" smtClean="0"/>
          </a:p>
          <a:p>
            <a:pPr>
              <a:lnSpc>
                <a:spcPct val="80000"/>
              </a:lnSpc>
              <a:spcBef>
                <a:spcPct val="0"/>
              </a:spcBef>
            </a:pPr>
            <a:r>
              <a:rPr lang="en-US" sz="800" u="sng" smtClean="0"/>
              <a:t>Regional Entities</a:t>
            </a:r>
            <a:endParaRPr lang="en-US" sz="800" smtClean="0"/>
          </a:p>
          <a:p>
            <a:pPr>
              <a:lnSpc>
                <a:spcPct val="80000"/>
              </a:lnSpc>
              <a:spcBef>
                <a:spcPct val="0"/>
              </a:spcBef>
            </a:pPr>
            <a:r>
              <a:rPr lang="en-US" sz="800" smtClean="0"/>
              <a:t>Columbia Basin Fish and Wildlife Authority</a:t>
            </a:r>
          </a:p>
          <a:p>
            <a:pPr>
              <a:lnSpc>
                <a:spcPct val="80000"/>
              </a:lnSpc>
              <a:spcBef>
                <a:spcPct val="0"/>
              </a:spcBef>
            </a:pPr>
            <a:r>
              <a:rPr lang="en-US" sz="800" smtClean="0"/>
              <a:t>Northwest Power and Conservation Council</a:t>
            </a:r>
          </a:p>
          <a:p>
            <a:pPr>
              <a:lnSpc>
                <a:spcPct val="80000"/>
              </a:lnSpc>
              <a:spcBef>
                <a:spcPct val="0"/>
              </a:spcBef>
            </a:pPr>
            <a:r>
              <a:rPr lang="en-US" sz="800" smtClean="0"/>
              <a:t>Pacific States Marine Fisheries Commission </a:t>
            </a: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7"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59526C34-544A-4639-9BE4-5E79625B90BC}" type="slidenum">
              <a:rPr lang="en-US"/>
              <a:pPr fontAlgn="base">
                <a:spcBef>
                  <a:spcPct val="0"/>
                </a:spcBef>
                <a:spcAft>
                  <a:spcPct val="0"/>
                </a:spcAft>
              </a:pPr>
              <a:t>7</a:t>
            </a:fld>
            <a:endParaRPr lang="en-US"/>
          </a:p>
        </p:txBody>
      </p:sp>
      <p:sp>
        <p:nvSpPr>
          <p:cNvPr id="39938" name="Rectangle 2"/>
          <p:cNvSpPr>
            <a:spLocks noGrp="1" noRot="1" noChangeAspect="1" noChangeArrowheads="1" noTextEdit="1"/>
          </p:cNvSpPr>
          <p:nvPr>
            <p:ph type="sldImg"/>
          </p:nvPr>
        </p:nvSpPr>
        <p:spPr bwMode="auto">
          <a:xfrm>
            <a:off x="1143000" y="684213"/>
            <a:ext cx="4572000" cy="3429000"/>
          </a:xfrm>
          <a:noFill/>
          <a:ln>
            <a:solidFill>
              <a:srgbClr val="000000"/>
            </a:solidFill>
            <a:miter lim="800000"/>
            <a:headEnd/>
            <a:tailEnd/>
          </a:ln>
        </p:spPr>
      </p:sp>
      <p:sp>
        <p:nvSpPr>
          <p:cNvPr id="64515" name="Rectangle 3"/>
          <p:cNvSpPr>
            <a:spLocks noGrp="1" noChangeArrowheads="1"/>
          </p:cNvSpPr>
          <p:nvPr>
            <p:ph type="body" idx="1"/>
          </p:nvPr>
        </p:nvSpPr>
        <p:spPr>
          <a:xfrm>
            <a:off x="687388" y="4341813"/>
            <a:ext cx="5483225" cy="4117975"/>
          </a:xfrm>
        </p:spPr>
        <p:txBody>
          <a:bodyPr/>
          <a:lstStyle/>
          <a:p>
            <a:pPr fontAlgn="auto">
              <a:spcBef>
                <a:spcPts val="0"/>
              </a:spcBef>
              <a:spcAft>
                <a:spcPts val="0"/>
              </a:spcAft>
              <a:defRPr/>
            </a:pPr>
            <a:r>
              <a:rPr lang="en-US" b="1" dirty="0" smtClean="0"/>
              <a:t>HOW </a:t>
            </a:r>
            <a:r>
              <a:rPr lang="en-US" b="1" dirty="0"/>
              <a:t>PNAMP WORKS</a:t>
            </a:r>
          </a:p>
          <a:p>
            <a:pPr fontAlgn="auto">
              <a:spcBef>
                <a:spcPts val="0"/>
              </a:spcBef>
              <a:spcAft>
                <a:spcPts val="0"/>
              </a:spcAft>
              <a:buFontTx/>
              <a:buChar char="•"/>
              <a:defRPr/>
            </a:pPr>
            <a:r>
              <a:rPr lang="en-US" dirty="0"/>
              <a:t>Steering Committee drives the organization – two way communication between respective agencies, workgroups to describe needs for PNAMP work &amp; find resources to accomplish tasks</a:t>
            </a:r>
          </a:p>
          <a:p>
            <a:pPr fontAlgn="auto">
              <a:spcBef>
                <a:spcPts val="0"/>
              </a:spcBef>
              <a:spcAft>
                <a:spcPts val="0"/>
              </a:spcAft>
              <a:buFontTx/>
              <a:buChar char="•"/>
              <a:defRPr/>
            </a:pPr>
            <a:r>
              <a:rPr lang="en-US" dirty="0" smtClean="0"/>
              <a:t>Tasks/WGs </a:t>
            </a:r>
            <a:r>
              <a:rPr lang="en-US" dirty="0"/>
              <a:t>– technical </a:t>
            </a:r>
            <a:r>
              <a:rPr lang="en-US" dirty="0" smtClean="0"/>
              <a:t>topics, projects</a:t>
            </a:r>
            <a:endParaRPr lang="en-US" dirty="0"/>
          </a:p>
          <a:p>
            <a:pPr fontAlgn="auto">
              <a:spcBef>
                <a:spcPts val="0"/>
              </a:spcBef>
              <a:spcAft>
                <a:spcPts val="0"/>
              </a:spcAft>
              <a:buFontTx/>
              <a:buChar char="•"/>
              <a:defRPr/>
            </a:pPr>
            <a:r>
              <a:rPr lang="en-US" dirty="0"/>
              <a:t>Coordination Team facilitates </a:t>
            </a:r>
            <a:r>
              <a:rPr lang="en-US" dirty="0" smtClean="0"/>
              <a:t>work (USGS employees, serve PNAMP)</a:t>
            </a:r>
            <a:endParaRPr lang="en-US" dirty="0"/>
          </a:p>
          <a:p>
            <a:pPr fontAlgn="auto">
              <a:spcBef>
                <a:spcPts val="0"/>
              </a:spcBef>
              <a:spcAft>
                <a:spcPts val="0"/>
              </a:spcAft>
              <a:buFontTx/>
              <a:buChar char="•"/>
              <a:defRPr/>
            </a:pPr>
            <a:r>
              <a:rPr lang="en-US" dirty="0" smtClean="0"/>
              <a:t>executive </a:t>
            </a:r>
            <a:r>
              <a:rPr lang="en-US" dirty="0"/>
              <a:t>network </a:t>
            </a:r>
            <a:r>
              <a:rPr lang="en-US" dirty="0" smtClean="0"/>
              <a:t>not formal</a:t>
            </a:r>
            <a:endParaRPr lang="en-US" dirty="0"/>
          </a:p>
          <a:p>
            <a:pPr fontAlgn="auto">
              <a:spcBef>
                <a:spcPts val="0"/>
              </a:spcBef>
              <a:spcAft>
                <a:spcPts val="0"/>
              </a:spcAft>
              <a:buFontTx/>
              <a:buChar char="•"/>
              <a:defRPr/>
            </a:pPr>
            <a:endParaRPr lang="en-US" b="1" dirty="0" smtClean="0"/>
          </a:p>
          <a:p>
            <a:pPr marL="171450" indent="-171450" fontAlgn="auto">
              <a:spcBef>
                <a:spcPts val="0"/>
              </a:spcBef>
              <a:spcAft>
                <a:spcPts val="0"/>
              </a:spcAft>
              <a:buFont typeface="Arial" pitchFamily="34" charset="0"/>
              <a:buChar char="•"/>
              <a:defRPr/>
            </a:pPr>
            <a:r>
              <a:rPr lang="en-US" dirty="0" smtClean="0"/>
              <a:t>Annual process to review progress &amp; determine priorities</a:t>
            </a:r>
          </a:p>
          <a:p>
            <a:pPr marL="171450" indent="-171450" fontAlgn="auto">
              <a:spcBef>
                <a:spcPts val="0"/>
              </a:spcBef>
              <a:spcAft>
                <a:spcPts val="0"/>
              </a:spcAft>
              <a:buFont typeface="Arial" pitchFamily="34" charset="0"/>
              <a:buChar char="•"/>
              <a:defRPr/>
            </a:pPr>
            <a:r>
              <a:rPr lang="en-US" dirty="0" smtClean="0"/>
              <a:t>Funding: confirmed annually but some multi-year agreements</a:t>
            </a:r>
          </a:p>
          <a:p>
            <a:pPr marL="628650" lvl="1" indent="-171450" fontAlgn="auto">
              <a:spcBef>
                <a:spcPts val="0"/>
              </a:spcBef>
              <a:spcAft>
                <a:spcPts val="0"/>
              </a:spcAft>
              <a:buFont typeface="Arial" pitchFamily="34" charset="0"/>
              <a:buChar char="•"/>
              <a:defRPr/>
            </a:pPr>
            <a:r>
              <a:rPr lang="en-US" dirty="0" smtClean="0"/>
              <a:t>primarily in-kind for participation </a:t>
            </a:r>
            <a:r>
              <a:rPr lang="en-US" b="1" dirty="0" smtClean="0"/>
              <a:t>(HOURS ESTIMATE?)</a:t>
            </a:r>
          </a:p>
          <a:p>
            <a:pPr marL="628650" lvl="1" indent="-171450" fontAlgn="auto">
              <a:spcBef>
                <a:spcPts val="0"/>
              </a:spcBef>
              <a:spcAft>
                <a:spcPts val="0"/>
              </a:spcAft>
              <a:buFont typeface="Arial" pitchFamily="34" charset="0"/>
              <a:buChar char="•"/>
              <a:defRPr/>
            </a:pPr>
            <a:r>
              <a:rPr lang="en-US" dirty="0" smtClean="0"/>
              <a:t>staff supported via IA’s between federal agencies &amp; USGS (about 75/25 split currently between BPA/OFA’s)</a:t>
            </a:r>
          </a:p>
          <a:p>
            <a:pPr fontAlgn="auto">
              <a:spcBef>
                <a:spcPts val="0"/>
              </a:spcBef>
              <a:spcAft>
                <a:spcPts val="0"/>
              </a:spcAft>
              <a:buFontTx/>
              <a:buChar char="•"/>
              <a:defRPr/>
            </a:pPr>
            <a:endParaRPr lang="en-US" b="1"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5" name="Slide Image Placeholder 1"/>
          <p:cNvSpPr>
            <a:spLocks noGrp="1" noRot="1" noChangeAspect="1"/>
          </p:cNvSpPr>
          <p:nvPr>
            <p:ph type="sldImg"/>
          </p:nvPr>
        </p:nvSpPr>
        <p:spPr bwMode="auto">
          <a:noFill/>
          <a:ln>
            <a:solidFill>
              <a:srgbClr val="000000"/>
            </a:solidFill>
            <a:miter lim="800000"/>
            <a:headEnd/>
            <a:tailEnd/>
          </a:ln>
        </p:spPr>
      </p:sp>
      <p:sp>
        <p:nvSpPr>
          <p:cNvPr id="41986" name="Notes Placeholder 2"/>
          <p:cNvSpPr>
            <a:spLocks noGrp="1"/>
          </p:cNvSpPr>
          <p:nvPr>
            <p:ph type="body" idx="1"/>
          </p:nvPr>
        </p:nvSpPr>
        <p:spPr bwMode="auto">
          <a:noFill/>
        </p:spPr>
        <p:txBody>
          <a:bodyPr wrap="square" numCol="1" anchor="t" anchorCtr="0" compatLnSpc="1">
            <a:prstTxWarp prst="textNoShape">
              <a:avLst/>
            </a:prstTxWarp>
          </a:bodyPr>
          <a:lstStyle/>
          <a:p>
            <a:pPr marL="171450" indent="-171450">
              <a:spcBef>
                <a:spcPct val="0"/>
              </a:spcBef>
              <a:buFontTx/>
              <a:buChar char="•"/>
            </a:pPr>
            <a:r>
              <a:rPr lang="en-US" smtClean="0"/>
              <a:t>PNAMP DMLT used as a forum to identify needs, discuss proposed solutions, and develop recommendations for BPA to consider funding.</a:t>
            </a:r>
          </a:p>
          <a:p>
            <a:pPr marL="171450" indent="-171450">
              <a:spcBef>
                <a:spcPct val="0"/>
              </a:spcBef>
              <a:buFontTx/>
              <a:buChar char="•"/>
            </a:pPr>
            <a:r>
              <a:rPr lang="en-US" smtClean="0"/>
              <a:t>2013-15: CA project specifically intended to identify needs, facilitate process to agree on proposed solutions; inform this Category Review cycle topic (DM)</a:t>
            </a:r>
          </a:p>
        </p:txBody>
      </p:sp>
      <p:sp>
        <p:nvSpPr>
          <p:cNvPr id="41987"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C047D5D7-B941-4244-A764-18D8BC08FC1F}" type="slidenum">
              <a:rPr lang="en-US"/>
              <a:pPr fontAlgn="base">
                <a:spcBef>
                  <a:spcPct val="0"/>
                </a:spcBef>
                <a:spcAft>
                  <a:spcPct val="0"/>
                </a:spcAft>
              </a:pPr>
              <a:t>8</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3" name="Slide Image Placeholder 1"/>
          <p:cNvSpPr>
            <a:spLocks noGrp="1" noRot="1" noChangeAspect="1"/>
          </p:cNvSpPr>
          <p:nvPr>
            <p:ph type="sldImg"/>
          </p:nvPr>
        </p:nvSpPr>
        <p:spPr bwMode="auto">
          <a:noFill/>
          <a:ln>
            <a:solidFill>
              <a:srgbClr val="000000"/>
            </a:solidFill>
            <a:miter lim="800000"/>
            <a:headEnd/>
            <a:tailEnd/>
          </a:ln>
        </p:spPr>
      </p:sp>
      <p:sp>
        <p:nvSpPr>
          <p:cNvPr id="3" name="Notes Placeholder 2"/>
          <p:cNvSpPr>
            <a:spLocks noGrp="1"/>
          </p:cNvSpPr>
          <p:nvPr>
            <p:ph type="body" idx="1"/>
          </p:nvPr>
        </p:nvSpPr>
        <p:spPr/>
        <p:txBody>
          <a:bodyPr/>
          <a:lstStyle/>
          <a:p>
            <a:pPr marL="171450" indent="-171450" fontAlgn="auto">
              <a:spcBef>
                <a:spcPts val="0"/>
              </a:spcBef>
              <a:spcAft>
                <a:spcPts val="0"/>
              </a:spcAft>
              <a:buFont typeface="Arial" pitchFamily="34" charset="0"/>
              <a:buChar char="•"/>
              <a:defRPr/>
            </a:pPr>
            <a:r>
              <a:rPr lang="en-US" dirty="0" smtClean="0"/>
              <a:t>Current Activities/2012 Workplan: provided in handout</a:t>
            </a:r>
          </a:p>
          <a:p>
            <a:pPr marL="171450" lvl="1" indent="-171450" fontAlgn="auto">
              <a:spcBef>
                <a:spcPts val="0"/>
              </a:spcBef>
              <a:spcAft>
                <a:spcPts val="0"/>
              </a:spcAft>
              <a:buFont typeface="Arial" pitchFamily="34" charset="0"/>
              <a:buChar char="•"/>
              <a:defRPr/>
            </a:pPr>
            <a:r>
              <a:rPr lang="en-US" dirty="0" smtClean="0"/>
              <a:t>Proposed 2013-17: </a:t>
            </a:r>
            <a:r>
              <a:rPr lang="en-US" b="1" dirty="0" smtClean="0"/>
              <a:t>20 WE’s</a:t>
            </a:r>
            <a:endParaRPr lang="en-US" dirty="0" smtClean="0"/>
          </a:p>
          <a:p>
            <a:pPr marL="628650" lvl="1" indent="-171450" fontAlgn="auto">
              <a:spcBef>
                <a:spcPts val="0"/>
              </a:spcBef>
              <a:spcAft>
                <a:spcPts val="0"/>
              </a:spcAft>
              <a:buFont typeface="Arial" pitchFamily="34" charset="0"/>
              <a:buChar char="•"/>
              <a:defRPr/>
            </a:pPr>
            <a:r>
              <a:rPr lang="en-US" dirty="0" smtClean="0"/>
              <a:t>Continue to support collaboration &amp; coordination of ongoing topics: </a:t>
            </a:r>
          </a:p>
          <a:p>
            <a:pPr marL="1085850" lvl="2" indent="-171450" fontAlgn="auto">
              <a:spcBef>
                <a:spcPts val="0"/>
              </a:spcBef>
              <a:spcAft>
                <a:spcPts val="0"/>
              </a:spcAft>
              <a:buFont typeface="Arial" pitchFamily="34" charset="0"/>
              <a:buChar char="•"/>
              <a:defRPr/>
            </a:pPr>
            <a:r>
              <a:rPr lang="en-US" dirty="0" smtClean="0"/>
              <a:t>fish monitoring, </a:t>
            </a:r>
          </a:p>
          <a:p>
            <a:pPr marL="1085850" lvl="2" indent="-171450" fontAlgn="auto">
              <a:spcBef>
                <a:spcPts val="0"/>
              </a:spcBef>
              <a:spcAft>
                <a:spcPts val="0"/>
              </a:spcAft>
              <a:buFont typeface="Arial" pitchFamily="34" charset="0"/>
              <a:buChar char="•"/>
              <a:defRPr/>
            </a:pPr>
            <a:r>
              <a:rPr lang="en-US" dirty="0" smtClean="0"/>
              <a:t>habitat monitoring, </a:t>
            </a:r>
          </a:p>
          <a:p>
            <a:pPr marL="1085850" lvl="2" indent="-171450" fontAlgn="auto">
              <a:spcBef>
                <a:spcPts val="0"/>
              </a:spcBef>
              <a:spcAft>
                <a:spcPts val="0"/>
              </a:spcAft>
              <a:buFont typeface="Arial" pitchFamily="34" charset="0"/>
              <a:buChar char="•"/>
              <a:defRPr/>
            </a:pPr>
            <a:r>
              <a:rPr lang="en-US" dirty="0" smtClean="0"/>
              <a:t>effectiveness monitoring, </a:t>
            </a:r>
          </a:p>
          <a:p>
            <a:pPr marL="1085850" lvl="2" indent="-171450" fontAlgn="auto">
              <a:spcBef>
                <a:spcPts val="0"/>
              </a:spcBef>
              <a:spcAft>
                <a:spcPts val="0"/>
              </a:spcAft>
              <a:buFont typeface="Arial" pitchFamily="34" charset="0"/>
              <a:buChar char="•"/>
              <a:defRPr/>
            </a:pPr>
            <a:r>
              <a:rPr lang="en-US" dirty="0" smtClean="0"/>
              <a:t>data/info mgmt best practices</a:t>
            </a:r>
          </a:p>
          <a:p>
            <a:pPr marL="628650" lvl="1" indent="-171450" fontAlgn="auto">
              <a:spcBef>
                <a:spcPts val="0"/>
              </a:spcBef>
              <a:spcAft>
                <a:spcPts val="0"/>
              </a:spcAft>
              <a:buFont typeface="Arial" pitchFamily="34" charset="0"/>
              <a:buChar char="•"/>
              <a:defRPr/>
            </a:pPr>
            <a:r>
              <a:rPr lang="en-US" dirty="0" smtClean="0"/>
              <a:t>Continue to web tools/resources</a:t>
            </a:r>
          </a:p>
          <a:p>
            <a:pPr marL="1085850" lvl="2" indent="-171450" fontAlgn="auto">
              <a:spcBef>
                <a:spcPts val="0"/>
              </a:spcBef>
              <a:spcAft>
                <a:spcPts val="0"/>
              </a:spcAft>
              <a:buFont typeface="Arial" pitchFamily="34" charset="0"/>
              <a:buChar char="•"/>
              <a:defRPr/>
            </a:pPr>
            <a:r>
              <a:rPr lang="en-US" dirty="0" smtClean="0"/>
              <a:t>Develop new,</a:t>
            </a:r>
          </a:p>
          <a:p>
            <a:pPr marL="1085850" lvl="2" indent="-171450" fontAlgn="auto">
              <a:spcBef>
                <a:spcPts val="0"/>
              </a:spcBef>
              <a:spcAft>
                <a:spcPts val="0"/>
              </a:spcAft>
              <a:buFont typeface="Arial" pitchFamily="34" charset="0"/>
              <a:buChar char="•"/>
              <a:defRPr/>
            </a:pPr>
            <a:r>
              <a:rPr lang="en-US" dirty="0" smtClean="0"/>
              <a:t>Sustain existing, </a:t>
            </a:r>
          </a:p>
          <a:p>
            <a:pPr marL="1085850" lvl="2" indent="-171450" fontAlgn="auto">
              <a:spcBef>
                <a:spcPts val="0"/>
              </a:spcBef>
              <a:spcAft>
                <a:spcPts val="0"/>
              </a:spcAft>
              <a:buFont typeface="Arial" pitchFamily="34" charset="0"/>
              <a:buChar char="•"/>
              <a:defRPr/>
            </a:pPr>
            <a:r>
              <a:rPr lang="en-US" dirty="0" smtClean="0"/>
              <a:t>Integrate with PNAMP and others’ resources</a:t>
            </a:r>
          </a:p>
          <a:p>
            <a:pPr marL="1085850" lvl="2" indent="-171450" fontAlgn="auto">
              <a:spcBef>
                <a:spcPts val="0"/>
              </a:spcBef>
              <a:spcAft>
                <a:spcPts val="0"/>
              </a:spcAft>
              <a:buFont typeface="Arial" pitchFamily="34" charset="0"/>
              <a:buChar char="•"/>
              <a:defRPr/>
            </a:pPr>
            <a:r>
              <a:rPr lang="en-US" dirty="0" smtClean="0"/>
              <a:t>New tech opportunities will unfold</a:t>
            </a:r>
          </a:p>
          <a:p>
            <a:pPr fontAlgn="auto">
              <a:spcBef>
                <a:spcPts val="0"/>
              </a:spcBef>
              <a:spcAft>
                <a:spcPts val="0"/>
              </a:spcAft>
              <a:defRPr/>
            </a:pPr>
            <a:endParaRPr lang="en-US" dirty="0"/>
          </a:p>
        </p:txBody>
      </p:sp>
      <p:sp>
        <p:nvSpPr>
          <p:cNvPr id="44035"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081902F7-4CFD-46A7-92DF-668DD15912AC}" type="slidenum">
              <a:rPr lang="en-US"/>
              <a:pPr fontAlgn="base">
                <a:spcBef>
                  <a:spcPct val="0"/>
                </a:spcBef>
                <a:spcAft>
                  <a:spcPct val="0"/>
                </a:spcAft>
              </a:pPr>
              <a:t>9</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fld id="{0CF86849-7BCA-4BF8-9BD9-FF1CC30A6C48}" type="datetime1">
              <a:rPr lang="en-US"/>
              <a:pPr>
                <a:defRPr/>
              </a:pPr>
              <a:t>1/16/2012</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5B65A6CD-BC6F-47A1-B537-F47B2727C0B0}" type="slidenum">
              <a:rPr lang="en-US"/>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68099753-74C6-4019-93E4-3CF7261CD353}" type="datetime1">
              <a:rPr lang="en-US"/>
              <a:pPr>
                <a:defRPr/>
              </a:pPr>
              <a:t>1/16/2012</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3FF8BD98-EB3B-4AC0-8273-53468F704E2E}"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99C356F4-B5C1-4FEE-8AC0-3ED8187710C1}" type="datetime1">
              <a:rPr lang="en-US"/>
              <a:pPr>
                <a:defRPr/>
              </a:pPr>
              <a:t>1/16/2012</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71DC5680-A14A-4658-B24D-C9AA2641B0FB}" type="slidenum">
              <a:rPr lang="en-US"/>
              <a:pPr>
                <a:defRPr/>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fld id="{F82DFCE1-D610-4B6A-A89C-2F5E40CA359D}" type="datetime1">
              <a:rPr lang="en-US"/>
              <a:pPr>
                <a:defRPr/>
              </a:pPr>
              <a:t>1/16/2012</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EFB0D74C-0F5B-4DA1-9A1D-0DB93621BEE3}" type="slidenum">
              <a:rPr lang="en-US"/>
              <a:pPr>
                <a:defRPr/>
              </a:pPr>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24CC617C-7FD1-451B-B2D1-DAC345B94724}" type="datetime1">
              <a:rPr lang="en-US"/>
              <a:pPr>
                <a:defRPr/>
              </a:pPr>
              <a:t>1/16/2012</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5623CE8B-09CB-4681-A360-FFF247519834}" type="slidenum">
              <a:rPr lang="en-US"/>
              <a:pPr>
                <a:defRPr/>
              </a:pPr>
              <a:t>‹#›</a:t>
            </a:fld>
            <a:endParaRPr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AAD2A13C-33A8-4EC8-9A68-68EBA93D77D9}" type="datetime1">
              <a:rPr lang="en-US"/>
              <a:pPr>
                <a:defRPr/>
              </a:pPr>
              <a:t>1/16/2012</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76AD5194-B8F3-4CA8-A595-2E596EC36264}" type="slidenum">
              <a:rPr lang="en-US"/>
              <a:pPr>
                <a:defRPr/>
              </a:pPr>
              <a:t>‹#›</a:t>
            </a:fld>
            <a:endParaRPr 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278F0391-A007-4579-A54E-F35D19BBE887}" type="datetime1">
              <a:rPr lang="en-US"/>
              <a:pPr>
                <a:defRPr/>
              </a:pPr>
              <a:t>1/16/2012</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CA6C5FBF-C03E-4160-9950-0AE472EBABEA}" type="slidenum">
              <a:rPr lang="en-US"/>
              <a:pPr>
                <a:defRPr/>
              </a:pPr>
              <a:t>‹#›</a:t>
            </a:fld>
            <a:endParaRPr 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B17050ED-A9A1-425A-922F-912E66E5570B}" type="datetime1">
              <a:rPr lang="en-US"/>
              <a:pPr>
                <a:defRPr/>
              </a:pPr>
              <a:t>1/16/2012</a:t>
            </a:fld>
            <a:endParaRPr 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C7D9FC7D-0AF9-4403-A535-22A01D0A3998}" type="slidenum">
              <a:rPr lang="en-US"/>
              <a:pPr>
                <a:defRPr/>
              </a:pPr>
              <a:t>‹#›</a:t>
            </a:fld>
            <a:endParaRPr lang="en-US"/>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4DC136DD-E0FE-40D6-9DEC-74DD61C04EAB}" type="datetime1">
              <a:rPr lang="en-US"/>
              <a:pPr>
                <a:defRPr/>
              </a:pPr>
              <a:t>1/16/2012</a:t>
            </a:fld>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4856553E-9D54-482E-84E5-2A769D85E15C}" type="slidenum">
              <a:rPr lang="en-US"/>
              <a:pPr>
                <a:defRPr/>
              </a:pPr>
              <a:t>‹#›</a:t>
            </a:fld>
            <a:endParaRPr lang="en-US"/>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584795BA-4C01-4C49-A06C-226178353FFC}" type="datetime1">
              <a:rPr lang="en-US"/>
              <a:pPr>
                <a:defRPr/>
              </a:pPr>
              <a:t>1/16/2012</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343363B5-0362-463A-ADAC-4F3BAFB32D4E}" type="slidenum">
              <a:rPr lang="en-US"/>
              <a:pPr>
                <a:defRPr/>
              </a:pPr>
              <a:t>‹#›</a:t>
            </a:fld>
            <a:endParaRPr lang="en-US"/>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DF0877C0-498D-41D0-8DE5-EE40B4D418A9}" type="datetime1">
              <a:rPr lang="en-US"/>
              <a:pPr>
                <a:defRPr/>
              </a:pPr>
              <a:t>1/16/2012</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C2D9899B-0C35-4F43-9143-E4BA744ABCC6}"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2323AEC0-5876-439A-A8B7-1622F51C68AA}" type="datetime1">
              <a:rPr lang="en-US"/>
              <a:pPr>
                <a:defRPr/>
              </a:pPr>
              <a:t>1/16/2012</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FC95CD66-BE95-4AF6-911C-C28F24651948}" type="slidenum">
              <a:rPr lang="en-US"/>
              <a:pPr>
                <a:defRPr/>
              </a:pPr>
              <a:t>‹#›</a:t>
            </a:fld>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423F8863-1406-4409-90FF-EA0FFE358CD0}" type="datetime1">
              <a:rPr lang="en-US"/>
              <a:pPr>
                <a:defRPr/>
              </a:pPr>
              <a:t>1/16/2012</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F742CB52-BD8D-4B6B-A7BC-189F376D3D38}" type="slidenum">
              <a:rPr lang="en-US"/>
              <a:pPr>
                <a:defRPr/>
              </a:pPr>
              <a:t>‹#›</a:t>
            </a:fld>
            <a:endParaRPr lang="en-US"/>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EE14DEE9-3737-41CC-92F0-A2166236B90E}" type="datetime1">
              <a:rPr lang="en-US"/>
              <a:pPr>
                <a:defRPr/>
              </a:pPr>
              <a:t>1/16/2012</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2B2715B4-4427-443F-A500-B896BBE6024A}" type="slidenum">
              <a:rPr lang="en-US"/>
              <a:pPr>
                <a:defRPr/>
              </a:pPr>
              <a:t>‹#›</a:t>
            </a:fld>
            <a:endParaRPr lang="en-US"/>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85C18AE1-3243-4C55-9B37-A8FAD44E8D09}" type="datetime1">
              <a:rPr lang="en-US"/>
              <a:pPr>
                <a:defRPr/>
              </a:pPr>
              <a:t>1/16/2012</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87F29304-B0BD-4B7B-9D88-7FD6AE95B612}"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80AE949D-F002-4202-8EC9-E8A774E3A9CB}" type="datetime1">
              <a:rPr lang="en-US"/>
              <a:pPr>
                <a:defRPr/>
              </a:pPr>
              <a:t>1/16/2012</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3E16F53E-21BC-4039-9830-CDFB58878B06}"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44BF2225-D104-41E4-B61D-C68B8DC32524}" type="datetime1">
              <a:rPr lang="en-US"/>
              <a:pPr>
                <a:defRPr/>
              </a:pPr>
              <a:t>1/16/2012</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14AA2037-9D6B-4BB5-BAE2-4425A499FD3D}"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CBD84316-721C-496A-A8E1-BBD9517212AC}" type="datetime1">
              <a:rPr lang="en-US"/>
              <a:pPr>
                <a:defRPr/>
              </a:pPr>
              <a:t>1/16/2012</a:t>
            </a:fld>
            <a:endParaRPr 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17CF12ED-7FE8-4938-86F5-98519A89431A}"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C55DE488-4E55-4272-BB5F-81D98E1189E8}" type="datetime1">
              <a:rPr lang="en-US"/>
              <a:pPr>
                <a:defRPr/>
              </a:pPr>
              <a:t>1/16/2012</a:t>
            </a:fld>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537AA373-78B0-49C0-AAA9-096155DEDB93}"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28079F17-D900-4558-9EFC-2E41FC783E0C}" type="datetime1">
              <a:rPr lang="en-US"/>
              <a:pPr>
                <a:defRPr/>
              </a:pPr>
              <a:t>1/16/2012</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6ACA64DC-A8C5-45C4-84F4-1A1CF239B3E7}"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91E13C32-246D-4BD7-BF84-C8574BD564B8}" type="datetime1">
              <a:rPr lang="en-US"/>
              <a:pPr>
                <a:defRPr/>
              </a:pPr>
              <a:t>1/16/2012</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75DA38FA-E3F4-4DCA-9BE0-9E7ACA48BFAA}"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121A3310-4E55-4033-B9F8-7F7A17FD2668}" type="datetime1">
              <a:rPr lang="en-US"/>
              <a:pPr>
                <a:defRPr/>
              </a:pPr>
              <a:t>1/16/2012</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5EFF60AE-77EA-4C5C-9364-2AFA43C6A7D0}"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smtClean="0">
                <a:solidFill>
                  <a:schemeClr val="tx1">
                    <a:tint val="75000"/>
                  </a:schemeClr>
                </a:solidFill>
                <a:latin typeface="+mn-lt"/>
              </a:defRPr>
            </a:lvl1pPr>
          </a:lstStyle>
          <a:p>
            <a:pPr>
              <a:defRPr/>
            </a:pPr>
            <a:fld id="{B82CAFBF-7138-4C3C-BF4C-45D29B443DF2}" type="datetime1">
              <a:rPr lang="en-US"/>
              <a:pPr>
                <a:defRPr/>
              </a:pPr>
              <a:t>1/16/2012</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smtClean="0">
                <a:solidFill>
                  <a:schemeClr val="tx1">
                    <a:tint val="75000"/>
                  </a:schemeClr>
                </a:solidFill>
                <a:latin typeface="+mn-lt"/>
              </a:defRPr>
            </a:lvl1pPr>
          </a:lstStyle>
          <a:p>
            <a:pPr>
              <a:defRPr/>
            </a:pPr>
            <a:fld id="{F3898478-6002-4F34-BC04-4ED7DC814482}"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83" r:id="rId1"/>
    <p:sldLayoutId id="2147483682" r:id="rId2"/>
    <p:sldLayoutId id="2147483681" r:id="rId3"/>
    <p:sldLayoutId id="2147483680" r:id="rId4"/>
    <p:sldLayoutId id="2147483679" r:id="rId5"/>
    <p:sldLayoutId id="2147483678" r:id="rId6"/>
    <p:sldLayoutId id="2147483677" r:id="rId7"/>
    <p:sldLayoutId id="2147483676" r:id="rId8"/>
    <p:sldLayoutId id="2147483675" r:id="rId9"/>
    <p:sldLayoutId id="2147483674" r:id="rId10"/>
    <p:sldLayoutId id="2147483673" r:id="rId11"/>
  </p:sldLayoutIdLst>
  <p:hf hdr="0" ftr="0" dt="0"/>
  <p:txStyles>
    <p:titleStyle>
      <a:lvl1pPr algn="ctr" rtl="0" fontAlgn="base">
        <a:spcBef>
          <a:spcPct val="0"/>
        </a:spcBef>
        <a:spcAft>
          <a:spcPct val="0"/>
        </a:spcAft>
        <a:defRPr sz="4400" kern="1200">
          <a:solidFill>
            <a:schemeClr val="tx1"/>
          </a:solidFill>
          <a:latin typeface="+mj-lt"/>
          <a:ea typeface="+mj-ea"/>
          <a:cs typeface="+mj-cs"/>
        </a:defRPr>
      </a:lvl1pPr>
      <a:lvl2pPr algn="ctr" rtl="0" fontAlgn="base">
        <a:spcBef>
          <a:spcPct val="0"/>
        </a:spcBef>
        <a:spcAft>
          <a:spcPct val="0"/>
        </a:spcAft>
        <a:defRPr sz="4400">
          <a:solidFill>
            <a:schemeClr val="tx1"/>
          </a:solidFill>
          <a:latin typeface="Calibri" pitchFamily="34" charset="0"/>
        </a:defRPr>
      </a:lvl2pPr>
      <a:lvl3pPr algn="ctr" rtl="0" fontAlgn="base">
        <a:spcBef>
          <a:spcPct val="0"/>
        </a:spcBef>
        <a:spcAft>
          <a:spcPct val="0"/>
        </a:spcAft>
        <a:defRPr sz="4400">
          <a:solidFill>
            <a:schemeClr val="tx1"/>
          </a:solidFill>
          <a:latin typeface="Calibri" pitchFamily="34" charset="0"/>
        </a:defRPr>
      </a:lvl3pPr>
      <a:lvl4pPr algn="ctr" rtl="0" fontAlgn="base">
        <a:spcBef>
          <a:spcPct val="0"/>
        </a:spcBef>
        <a:spcAft>
          <a:spcPct val="0"/>
        </a:spcAft>
        <a:defRPr sz="4400">
          <a:solidFill>
            <a:schemeClr val="tx1"/>
          </a:solidFill>
          <a:latin typeface="Calibri" pitchFamily="34" charset="0"/>
        </a:defRPr>
      </a:lvl4pPr>
      <a:lvl5pPr algn="ctr" rtl="0" fontAlgn="base">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fontAlgn="base">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fontAlgn="base">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fontAlgn="base">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fontAlgn="base">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fontAlgn="base">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alpha val="45882"/>
          </a:schemeClr>
        </a:solidFill>
        <a:effectLst/>
      </p:bgPr>
    </p:bg>
    <p:spTree>
      <p:nvGrpSpPr>
        <p:cNvPr id="1" name=""/>
        <p:cNvGrpSpPr/>
        <p:nvPr/>
      </p:nvGrpSpPr>
      <p:grpSpPr>
        <a:xfrm>
          <a:off x="0" y="0"/>
          <a:ext cx="0" cy="0"/>
          <a:chOff x="0" y="0"/>
          <a:chExt cx="0" cy="0"/>
        </a:xfrm>
      </p:grpSpPr>
      <p:sp>
        <p:nvSpPr>
          <p:cNvPr id="13314"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3315"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smtClean="0">
                <a:solidFill>
                  <a:prstClr val="black">
                    <a:tint val="75000"/>
                  </a:prstClr>
                </a:solidFill>
                <a:latin typeface="+mn-lt"/>
                <a:cs typeface="+mn-cs"/>
              </a:defRPr>
            </a:lvl1pPr>
          </a:lstStyle>
          <a:p>
            <a:pPr>
              <a:defRPr/>
            </a:pPr>
            <a:fld id="{7A242344-D863-4BBE-868F-0AB0824CCA2E}" type="datetime1">
              <a:rPr lang="en-US"/>
              <a:pPr>
                <a:defRPr/>
              </a:pPr>
              <a:t>1/16/2012</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prstClr val="black">
                    <a:tint val="75000"/>
                  </a:prstClr>
                </a:solidFill>
                <a:latin typeface="+mn-lt"/>
                <a:cs typeface="+mn-cs"/>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prstClr val="black">
                    <a:tint val="75000"/>
                  </a:prstClr>
                </a:solidFill>
                <a:latin typeface="+mn-lt"/>
                <a:cs typeface="+mn-cs"/>
              </a:defRPr>
            </a:lvl1pPr>
          </a:lstStyle>
          <a:p>
            <a:pPr>
              <a:defRPr/>
            </a:pPr>
            <a:fld id="{22DA15C6-C355-42AF-A4AA-4DA52DA9E7E0}"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94" r:id="rId1"/>
    <p:sldLayoutId id="2147483693" r:id="rId2"/>
    <p:sldLayoutId id="2147483692" r:id="rId3"/>
    <p:sldLayoutId id="2147483691" r:id="rId4"/>
    <p:sldLayoutId id="2147483690" r:id="rId5"/>
    <p:sldLayoutId id="2147483689" r:id="rId6"/>
    <p:sldLayoutId id="2147483688" r:id="rId7"/>
    <p:sldLayoutId id="2147483687" r:id="rId8"/>
    <p:sldLayoutId id="2147483686" r:id="rId9"/>
    <p:sldLayoutId id="2147483685" r:id="rId10"/>
    <p:sldLayoutId id="2147483684" r:id="rId11"/>
  </p:sldLayoutIdLst>
  <p:hf hdr="0" ftr="0" dt="0"/>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3.jpeg"/></Relationships>
</file>

<file path=ppt/slides/_rels/slide1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2.xml"/><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8" Type="http://schemas.openxmlformats.org/officeDocument/2006/relationships/image" Target="../media/image3.jpe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3.xml"/><Relationship Id="rId1" Type="http://schemas.openxmlformats.org/officeDocument/2006/relationships/slideLayout" Target="../slideLayouts/slideLayout7.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18.xml"/><Relationship Id="rId1" Type="http://schemas.openxmlformats.org/officeDocument/2006/relationships/slideLayout" Target="../slideLayouts/slideLayout7.xml"/><Relationship Id="rId4" Type="http://schemas.openxmlformats.org/officeDocument/2006/relationships/image" Target="../media/image27.png"/></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3" Type="http://schemas.openxmlformats.org/officeDocument/2006/relationships/image" Target="../media/image28.wmf"/><Relationship Id="rId2" Type="http://schemas.openxmlformats.org/officeDocument/2006/relationships/notesSlide" Target="../notesSlides/notesSlide20.xml"/><Relationship Id="rId1" Type="http://schemas.openxmlformats.org/officeDocument/2006/relationships/slideLayout" Target="../slideLayouts/slideLayout2.xml"/><Relationship Id="rId4" Type="http://schemas.openxmlformats.org/officeDocument/2006/relationships/image" Target="../media/image3.jpeg"/></Relationships>
</file>

<file path=ppt/slides/_rels/slide21.xml.rels><?xml version="1.0" encoding="UTF-8" standalone="yes"?>
<Relationships xmlns="http://schemas.openxmlformats.org/package/2006/relationships"><Relationship Id="rId8" Type="http://schemas.openxmlformats.org/officeDocument/2006/relationships/image" Target="../media/image3.jpeg"/><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21.xml"/><Relationship Id="rId1" Type="http://schemas.openxmlformats.org/officeDocument/2006/relationships/slideLayout" Target="../slideLayouts/slideLayout13.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2.xml"/><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3.xml"/><Relationship Id="rId1" Type="http://schemas.openxmlformats.org/officeDocument/2006/relationships/slideLayout" Target="../slideLayouts/slideLayout2.xml"/><Relationship Id="rId4" Type="http://schemas.openxmlformats.org/officeDocument/2006/relationships/image" Target="../media/image29.wmf"/></Relationships>
</file>

<file path=ppt/slides/_rels/slide27.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8" Type="http://schemas.openxmlformats.org/officeDocument/2006/relationships/image" Target="../media/image3.jpeg"/><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25.xml"/><Relationship Id="rId1" Type="http://schemas.openxmlformats.org/officeDocument/2006/relationships/slideLayout" Target="../slideLayouts/slideLayout4.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hyperlink" Target="http://www.bpa.gov/" TargetMode="External"/><Relationship Id="rId7" Type="http://schemas.openxmlformats.org/officeDocument/2006/relationships/hyperlink" Target="http://www.usgs.gov/" TargetMode="External"/><Relationship Id="rId12" Type="http://schemas.openxmlformats.org/officeDocument/2006/relationships/image" Target="../media/image3.jpeg"/><Relationship Id="rId2" Type="http://schemas.openxmlformats.org/officeDocument/2006/relationships/notesSlide" Target="../notesSlides/notesSlide5.xml"/><Relationship Id="rId1" Type="http://schemas.openxmlformats.org/officeDocument/2006/relationships/slideLayout" Target="../slideLayouts/slideLayout7.xml"/><Relationship Id="rId6" Type="http://schemas.openxmlformats.org/officeDocument/2006/relationships/image" Target="../media/image5.png"/><Relationship Id="rId11" Type="http://schemas.openxmlformats.org/officeDocument/2006/relationships/image" Target="../media/image9.png"/><Relationship Id="rId5" Type="http://schemas.openxmlformats.org/officeDocument/2006/relationships/hyperlink" Target="http://www.psmfc.org/" TargetMode="External"/><Relationship Id="rId10" Type="http://schemas.openxmlformats.org/officeDocument/2006/relationships/image" Target="../media/image8.png"/><Relationship Id="rId4" Type="http://schemas.openxmlformats.org/officeDocument/2006/relationships/image" Target="../media/image4.png"/><Relationship Id="rId9" Type="http://schemas.openxmlformats.org/officeDocument/2006/relationships/image" Target="../media/image7.png"/></Relationships>
</file>

<file path=ppt/slides/_rels/slide6.xml.rels><?xml version="1.0" encoding="UTF-8" standalone="yes"?>
<Relationships xmlns="http://schemas.openxmlformats.org/package/2006/relationships"><Relationship Id="rId8" Type="http://schemas.openxmlformats.org/officeDocument/2006/relationships/hyperlink" Target="http://www.psmfc.org/" TargetMode="External"/><Relationship Id="rId13" Type="http://schemas.openxmlformats.org/officeDocument/2006/relationships/image" Target="../media/image6.png"/><Relationship Id="rId18" Type="http://schemas.openxmlformats.org/officeDocument/2006/relationships/image" Target="../media/image16.png"/><Relationship Id="rId26" Type="http://schemas.openxmlformats.org/officeDocument/2006/relationships/image" Target="../media/image20.png"/><Relationship Id="rId3" Type="http://schemas.openxmlformats.org/officeDocument/2006/relationships/image" Target="../media/image10.jpeg"/><Relationship Id="rId21" Type="http://schemas.openxmlformats.org/officeDocument/2006/relationships/image" Target="../media/image7.png"/><Relationship Id="rId7" Type="http://schemas.openxmlformats.org/officeDocument/2006/relationships/image" Target="../media/image11.png"/><Relationship Id="rId12" Type="http://schemas.openxmlformats.org/officeDocument/2006/relationships/hyperlink" Target="http://www.usgs.gov/" TargetMode="External"/><Relationship Id="rId17" Type="http://schemas.openxmlformats.org/officeDocument/2006/relationships/image" Target="../media/image15.png"/><Relationship Id="rId25" Type="http://schemas.openxmlformats.org/officeDocument/2006/relationships/hyperlink" Target="http://www.oregon.gov/OWEB/MONITOR" TargetMode="External"/><Relationship Id="rId2" Type="http://schemas.openxmlformats.org/officeDocument/2006/relationships/notesSlide" Target="../notesSlides/notesSlide6.xml"/><Relationship Id="rId16" Type="http://schemas.openxmlformats.org/officeDocument/2006/relationships/image" Target="../media/image14.png"/><Relationship Id="rId20" Type="http://schemas.openxmlformats.org/officeDocument/2006/relationships/image" Target="../media/image18.jpeg"/><Relationship Id="rId29" Type="http://schemas.openxmlformats.org/officeDocument/2006/relationships/image" Target="../media/image23.png"/><Relationship Id="rId1" Type="http://schemas.openxmlformats.org/officeDocument/2006/relationships/slideLayout" Target="../slideLayouts/slideLayout7.xml"/><Relationship Id="rId6" Type="http://schemas.openxmlformats.org/officeDocument/2006/relationships/hyperlink" Target="http://www.nwifc.wa.gov/" TargetMode="External"/><Relationship Id="rId11" Type="http://schemas.openxmlformats.org/officeDocument/2006/relationships/image" Target="../media/image12.png"/><Relationship Id="rId24" Type="http://schemas.openxmlformats.org/officeDocument/2006/relationships/image" Target="../media/image9.png"/><Relationship Id="rId5" Type="http://schemas.openxmlformats.org/officeDocument/2006/relationships/image" Target="../media/image4.png"/><Relationship Id="rId15" Type="http://schemas.openxmlformats.org/officeDocument/2006/relationships/image" Target="../media/image13.png"/><Relationship Id="rId23" Type="http://schemas.openxmlformats.org/officeDocument/2006/relationships/image" Target="../media/image8.png"/><Relationship Id="rId28" Type="http://schemas.openxmlformats.org/officeDocument/2006/relationships/image" Target="../media/image22.png"/><Relationship Id="rId10" Type="http://schemas.openxmlformats.org/officeDocument/2006/relationships/hyperlink" Target="http://www.reo.gov/monitoring/watershed/" TargetMode="External"/><Relationship Id="rId19" Type="http://schemas.openxmlformats.org/officeDocument/2006/relationships/image" Target="../media/image17.png"/><Relationship Id="rId4" Type="http://schemas.openxmlformats.org/officeDocument/2006/relationships/hyperlink" Target="http://www.bpa.gov/" TargetMode="External"/><Relationship Id="rId9" Type="http://schemas.openxmlformats.org/officeDocument/2006/relationships/image" Target="../media/image5.png"/><Relationship Id="rId14" Type="http://schemas.openxmlformats.org/officeDocument/2006/relationships/hyperlink" Target="http://wdfw.wa.gov/" TargetMode="External"/><Relationship Id="rId22" Type="http://schemas.openxmlformats.org/officeDocument/2006/relationships/image" Target="../media/image19.jpeg"/><Relationship Id="rId27" Type="http://schemas.openxmlformats.org/officeDocument/2006/relationships/image" Target="../media/image21.png"/><Relationship Id="rId30" Type="http://schemas.openxmlformats.org/officeDocument/2006/relationships/image" Target="../media/image3.jpeg"/></Relationships>
</file>

<file path=ppt/slides/_rels/slide7.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8.xml"/><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Title 1"/>
          <p:cNvSpPr>
            <a:spLocks noGrp="1"/>
          </p:cNvSpPr>
          <p:nvPr>
            <p:ph type="title"/>
          </p:nvPr>
        </p:nvSpPr>
        <p:spPr>
          <a:xfrm>
            <a:off x="457200" y="1295400"/>
            <a:ext cx="8229600" cy="1143000"/>
          </a:xfrm>
        </p:spPr>
        <p:txBody>
          <a:bodyPr/>
          <a:lstStyle/>
          <a:p>
            <a:r>
              <a:rPr lang="en-US" sz="4000" b="1" smtClean="0"/>
              <a:t>Pacific Northwest Aquatic </a:t>
            </a:r>
            <a:br>
              <a:rPr lang="en-US" sz="4000" b="1" smtClean="0"/>
            </a:br>
            <a:r>
              <a:rPr lang="en-US" sz="4000" b="1" smtClean="0"/>
              <a:t>Monitoring Partnership (PNAMP)</a:t>
            </a:r>
            <a:br>
              <a:rPr lang="en-US" sz="4000" b="1" smtClean="0"/>
            </a:br>
            <a:r>
              <a:rPr lang="en-US" sz="4000" b="1" smtClean="0"/>
              <a:t>Project Overview for </a:t>
            </a:r>
            <a:br>
              <a:rPr lang="en-US" sz="4000" b="1" smtClean="0"/>
            </a:br>
            <a:r>
              <a:rPr lang="en-US" sz="4000" b="1" smtClean="0"/>
              <a:t>Data Management &amp; Coordination </a:t>
            </a:r>
            <a:br>
              <a:rPr lang="en-US" sz="4000" b="1" smtClean="0"/>
            </a:br>
            <a:r>
              <a:rPr lang="en-US" sz="4000" b="1" smtClean="0"/>
              <a:t>Category Review</a:t>
            </a:r>
          </a:p>
        </p:txBody>
      </p:sp>
      <p:sp>
        <p:nvSpPr>
          <p:cNvPr id="3" name="Slide Number Placeholder 2"/>
          <p:cNvSpPr>
            <a:spLocks noGrp="1"/>
          </p:cNvSpPr>
          <p:nvPr>
            <p:ph type="sldNum" sz="quarter" idx="12"/>
          </p:nvPr>
        </p:nvSpPr>
        <p:spPr/>
        <p:txBody>
          <a:bodyPr/>
          <a:lstStyle/>
          <a:p>
            <a:pPr>
              <a:defRPr/>
            </a:pPr>
            <a:fld id="{E79E8E7C-B5DE-4F5B-A739-B21689872B89}" type="slidenum">
              <a:rPr lang="en-US"/>
              <a:pPr>
                <a:defRPr/>
              </a:pPr>
              <a:t>1</a:t>
            </a:fld>
            <a:endParaRPr lang="en-US" dirty="0"/>
          </a:p>
        </p:txBody>
      </p:sp>
      <p:sp>
        <p:nvSpPr>
          <p:cNvPr id="26627" name="TextBox 4"/>
          <p:cNvSpPr txBox="1">
            <a:spLocks noChangeArrowheads="1"/>
          </p:cNvSpPr>
          <p:nvPr/>
        </p:nvSpPr>
        <p:spPr bwMode="auto">
          <a:xfrm>
            <a:off x="1066800" y="5181600"/>
            <a:ext cx="6705600" cy="1477963"/>
          </a:xfrm>
          <a:prstGeom prst="rect">
            <a:avLst/>
          </a:prstGeom>
          <a:noFill/>
          <a:ln w="9525">
            <a:noFill/>
            <a:miter lim="800000"/>
            <a:headEnd/>
            <a:tailEnd/>
          </a:ln>
        </p:spPr>
        <p:txBody>
          <a:bodyPr>
            <a:spAutoFit/>
          </a:bodyPr>
          <a:lstStyle/>
          <a:p>
            <a:pPr algn="ctr"/>
            <a:r>
              <a:rPr lang="en-US">
                <a:latin typeface="Calibri" pitchFamily="34" charset="0"/>
              </a:rPr>
              <a:t>Presented to:</a:t>
            </a:r>
          </a:p>
          <a:p>
            <a:pPr algn="ctr"/>
            <a:r>
              <a:rPr lang="en-US">
                <a:latin typeface="Calibri" pitchFamily="34" charset="0"/>
              </a:rPr>
              <a:t>NPCC Independent Scientific Review Panel</a:t>
            </a:r>
          </a:p>
          <a:p>
            <a:pPr algn="ctr"/>
            <a:endParaRPr lang="en-US">
              <a:latin typeface="Calibri" pitchFamily="34" charset="0"/>
            </a:endParaRPr>
          </a:p>
          <a:p>
            <a:pPr algn="ctr"/>
            <a:r>
              <a:rPr lang="en-US">
                <a:latin typeface="Calibri" pitchFamily="34" charset="0"/>
              </a:rPr>
              <a:t>Jennifer Bayer, PNAMP Coordinator (US Geological Survey)</a:t>
            </a:r>
          </a:p>
          <a:p>
            <a:pPr algn="ctr"/>
            <a:r>
              <a:rPr lang="en-US">
                <a:latin typeface="Calibri" pitchFamily="34" charset="0"/>
              </a:rPr>
              <a:t>January 17, 2012</a:t>
            </a:r>
          </a:p>
        </p:txBody>
      </p:sp>
      <p:pic>
        <p:nvPicPr>
          <p:cNvPr id="26628" name="Picture 1"/>
          <p:cNvPicPr>
            <a:picLocks noGrp="1" noChangeAspect="1"/>
          </p:cNvPicPr>
          <p:nvPr>
            <p:ph idx="1"/>
          </p:nvPr>
        </p:nvPicPr>
        <p:blipFill>
          <a:blip r:embed="rId3"/>
          <a:srcRect/>
          <a:stretch>
            <a:fillRect/>
          </a:stretch>
        </p:blipFill>
        <p:spPr>
          <a:xfrm>
            <a:off x="3095625" y="3581400"/>
            <a:ext cx="2647950" cy="1289050"/>
          </a:xfrm>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7" name="Title 1"/>
          <p:cNvSpPr>
            <a:spLocks noGrp="1"/>
          </p:cNvSpPr>
          <p:nvPr>
            <p:ph type="title"/>
          </p:nvPr>
        </p:nvSpPr>
        <p:spPr/>
        <p:txBody>
          <a:bodyPr/>
          <a:lstStyle/>
          <a:p>
            <a:r>
              <a:rPr lang="en-US" sz="4000" b="1" smtClean="0"/>
              <a:t>Proposal Objectives</a:t>
            </a:r>
          </a:p>
        </p:txBody>
      </p:sp>
      <p:sp>
        <p:nvSpPr>
          <p:cNvPr id="3" name="Content Placeholder 2"/>
          <p:cNvSpPr>
            <a:spLocks noGrp="1"/>
          </p:cNvSpPr>
          <p:nvPr>
            <p:ph idx="1"/>
          </p:nvPr>
        </p:nvSpPr>
        <p:spPr/>
        <p:txBody>
          <a:bodyPr rtlCol="0">
            <a:normAutofit fontScale="85000" lnSpcReduction="10000"/>
          </a:bodyPr>
          <a:lstStyle/>
          <a:p>
            <a:pPr marL="0" indent="0" fontAlgn="auto">
              <a:spcBef>
                <a:spcPts val="300"/>
              </a:spcBef>
              <a:spcAft>
                <a:spcPts val="0"/>
              </a:spcAft>
              <a:buFont typeface="Arial" pitchFamily="34" charset="0"/>
              <a:buNone/>
              <a:defRPr/>
            </a:pPr>
            <a:r>
              <a:rPr lang="en-US" b="1" dirty="0" smtClean="0"/>
              <a:t>OBJ-1</a:t>
            </a:r>
            <a:r>
              <a:rPr lang="en-US" b="1" dirty="0"/>
              <a:t>: Maintain Monitoring Coordination Framework for the </a:t>
            </a:r>
            <a:r>
              <a:rPr lang="en-US" b="1" dirty="0" smtClean="0"/>
              <a:t>PNW (via PNAMP &amp; its committees)</a:t>
            </a:r>
            <a:endParaRPr lang="en-US" b="1" dirty="0"/>
          </a:p>
          <a:p>
            <a:pPr marL="0" indent="0" fontAlgn="auto">
              <a:spcBef>
                <a:spcPts val="300"/>
              </a:spcBef>
              <a:spcAft>
                <a:spcPts val="0"/>
              </a:spcAft>
              <a:buFont typeface="Arial" pitchFamily="34" charset="0"/>
              <a:buNone/>
              <a:defRPr/>
            </a:pPr>
            <a:endParaRPr lang="en-US" b="1" dirty="0" smtClean="0"/>
          </a:p>
          <a:p>
            <a:pPr marL="0" indent="0" fontAlgn="auto">
              <a:spcBef>
                <a:spcPts val="300"/>
              </a:spcBef>
              <a:spcAft>
                <a:spcPts val="0"/>
              </a:spcAft>
              <a:buFont typeface="Arial" pitchFamily="34" charset="0"/>
              <a:buNone/>
              <a:defRPr/>
            </a:pPr>
            <a:r>
              <a:rPr lang="en-US" b="1" dirty="0" smtClean="0"/>
              <a:t>OBJ-2</a:t>
            </a:r>
            <a:r>
              <a:rPr lang="en-US" b="1" dirty="0"/>
              <a:t>: Identify coordinated monitoring needs</a:t>
            </a:r>
          </a:p>
          <a:p>
            <a:pPr marL="0" indent="0" fontAlgn="auto">
              <a:spcBef>
                <a:spcPts val="300"/>
              </a:spcBef>
              <a:spcAft>
                <a:spcPts val="0"/>
              </a:spcAft>
              <a:buFont typeface="Arial" pitchFamily="34" charset="0"/>
              <a:buNone/>
              <a:defRPr/>
            </a:pPr>
            <a:endParaRPr lang="en-US" b="1" dirty="0" smtClean="0"/>
          </a:p>
          <a:p>
            <a:pPr marL="0" indent="0" fontAlgn="auto">
              <a:spcBef>
                <a:spcPts val="300"/>
              </a:spcBef>
              <a:spcAft>
                <a:spcPts val="0"/>
              </a:spcAft>
              <a:buFont typeface="Arial" pitchFamily="34" charset="0"/>
              <a:buNone/>
              <a:defRPr/>
            </a:pPr>
            <a:r>
              <a:rPr lang="en-US" b="1" dirty="0" smtClean="0"/>
              <a:t>OBJ-3</a:t>
            </a:r>
            <a:r>
              <a:rPr lang="en-US" b="1" dirty="0"/>
              <a:t>: Provide recommendations to region</a:t>
            </a:r>
          </a:p>
          <a:p>
            <a:pPr marL="0" indent="0" fontAlgn="auto">
              <a:spcBef>
                <a:spcPts val="300"/>
              </a:spcBef>
              <a:spcAft>
                <a:spcPts val="0"/>
              </a:spcAft>
              <a:buFont typeface="Arial" pitchFamily="34" charset="0"/>
              <a:buNone/>
              <a:defRPr/>
            </a:pPr>
            <a:endParaRPr lang="en-US" b="1" dirty="0" smtClean="0"/>
          </a:p>
          <a:p>
            <a:pPr marL="0" indent="0" fontAlgn="auto">
              <a:spcBef>
                <a:spcPts val="300"/>
              </a:spcBef>
              <a:spcAft>
                <a:spcPts val="0"/>
              </a:spcAft>
              <a:buFont typeface="Arial" pitchFamily="34" charset="0"/>
              <a:buNone/>
              <a:defRPr/>
            </a:pPr>
            <a:r>
              <a:rPr lang="en-US" b="1" dirty="0" smtClean="0"/>
              <a:t>OBJ-4</a:t>
            </a:r>
            <a:r>
              <a:rPr lang="en-US" b="1" dirty="0"/>
              <a:t>: Develop a regional data management strategy</a:t>
            </a:r>
          </a:p>
          <a:p>
            <a:pPr fontAlgn="auto">
              <a:spcBef>
                <a:spcPts val="300"/>
              </a:spcBef>
              <a:spcAft>
                <a:spcPts val="0"/>
              </a:spcAft>
              <a:buFont typeface="Arial" pitchFamily="34" charset="0"/>
              <a:buChar char="•"/>
              <a:defRPr/>
            </a:pPr>
            <a:endParaRPr lang="en-US" b="1" dirty="0"/>
          </a:p>
          <a:p>
            <a:pPr marL="0" indent="0" fontAlgn="auto">
              <a:spcBef>
                <a:spcPts val="300"/>
              </a:spcBef>
              <a:spcAft>
                <a:spcPts val="0"/>
              </a:spcAft>
              <a:buFont typeface="Arial" pitchFamily="34" charset="0"/>
              <a:buNone/>
              <a:defRPr/>
            </a:pPr>
            <a:r>
              <a:rPr lang="en-US" b="1" dirty="0"/>
              <a:t>OBJ-5: Develop and maintain web </a:t>
            </a:r>
            <a:r>
              <a:rPr lang="en-US" b="1" dirty="0" smtClean="0"/>
              <a:t>resources</a:t>
            </a:r>
            <a:endParaRPr lang="en-US" b="1" dirty="0"/>
          </a:p>
        </p:txBody>
      </p:sp>
      <p:sp>
        <p:nvSpPr>
          <p:cNvPr id="4" name="Slide Number Placeholder 3"/>
          <p:cNvSpPr>
            <a:spLocks noGrp="1"/>
          </p:cNvSpPr>
          <p:nvPr>
            <p:ph type="sldNum" sz="quarter" idx="12"/>
          </p:nvPr>
        </p:nvSpPr>
        <p:spPr/>
        <p:txBody>
          <a:bodyPr/>
          <a:lstStyle/>
          <a:p>
            <a:pPr>
              <a:defRPr/>
            </a:pPr>
            <a:fld id="{6F68AED1-E57B-433D-8DD4-D11F89CF1071}" type="slidenum">
              <a:rPr lang="en-US"/>
              <a:pPr>
                <a:defRPr/>
              </a:pPr>
              <a:t>10</a:t>
            </a:fld>
            <a:endParaRPr lang="en-US" dirty="0"/>
          </a:p>
        </p:txBody>
      </p:sp>
      <p:pic>
        <p:nvPicPr>
          <p:cNvPr id="45060" name="Picture 5"/>
          <p:cNvPicPr>
            <a:picLocks noChangeAspect="1"/>
          </p:cNvPicPr>
          <p:nvPr/>
        </p:nvPicPr>
        <p:blipFill>
          <a:blip r:embed="rId3"/>
          <a:srcRect/>
          <a:stretch>
            <a:fillRect/>
          </a:stretch>
        </p:blipFill>
        <p:spPr bwMode="auto">
          <a:xfrm>
            <a:off x="3771900" y="6269038"/>
            <a:ext cx="1600200" cy="51276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5" name="Title 1"/>
          <p:cNvSpPr>
            <a:spLocks noGrp="1"/>
          </p:cNvSpPr>
          <p:nvPr>
            <p:ph type="title"/>
          </p:nvPr>
        </p:nvSpPr>
        <p:spPr>
          <a:xfrm>
            <a:off x="533400" y="381000"/>
            <a:ext cx="8229600" cy="1143000"/>
          </a:xfrm>
        </p:spPr>
        <p:txBody>
          <a:bodyPr/>
          <a:lstStyle/>
          <a:p>
            <a:r>
              <a:rPr lang="en-US" sz="4000" b="1" smtClean="0"/>
              <a:t>PNAMP Supports Monitoring Collaboration &amp; Coordination</a:t>
            </a:r>
          </a:p>
        </p:txBody>
      </p:sp>
      <p:sp>
        <p:nvSpPr>
          <p:cNvPr id="47106" name="Content Placeholder 2"/>
          <p:cNvSpPr>
            <a:spLocks noGrp="1"/>
          </p:cNvSpPr>
          <p:nvPr>
            <p:ph idx="1"/>
          </p:nvPr>
        </p:nvSpPr>
        <p:spPr>
          <a:xfrm>
            <a:off x="838200" y="1600200"/>
            <a:ext cx="7467600" cy="1752600"/>
          </a:xfrm>
        </p:spPr>
        <p:txBody>
          <a:bodyPr/>
          <a:lstStyle/>
          <a:p>
            <a:r>
              <a:rPr lang="en-US" sz="3600" b="1" smtClean="0"/>
              <a:t>Guidance</a:t>
            </a:r>
            <a:r>
              <a:rPr lang="en-US" sz="3600" smtClean="0"/>
              <a:t> for monitoring design, methods for data collection, analysis, management, and sharing</a:t>
            </a:r>
            <a:endParaRPr lang="en-US" smtClean="0"/>
          </a:p>
        </p:txBody>
      </p:sp>
      <p:pic>
        <p:nvPicPr>
          <p:cNvPr id="47107" name="Picture 6"/>
          <p:cNvPicPr>
            <a:picLocks noChangeAspect="1" noChangeArrowheads="1"/>
          </p:cNvPicPr>
          <p:nvPr/>
        </p:nvPicPr>
        <p:blipFill>
          <a:blip r:embed="rId3"/>
          <a:srcRect/>
          <a:stretch>
            <a:fillRect/>
          </a:stretch>
        </p:blipFill>
        <p:spPr bwMode="auto">
          <a:xfrm>
            <a:off x="533400" y="3490913"/>
            <a:ext cx="1931988" cy="1938337"/>
          </a:xfrm>
          <a:prstGeom prst="rect">
            <a:avLst/>
          </a:prstGeom>
          <a:noFill/>
          <a:ln w="9525">
            <a:noFill/>
            <a:miter lim="800000"/>
            <a:headEnd/>
            <a:tailEnd/>
          </a:ln>
        </p:spPr>
      </p:pic>
      <p:pic>
        <p:nvPicPr>
          <p:cNvPr id="47108" name="Picture 5"/>
          <p:cNvPicPr>
            <a:picLocks noChangeAspect="1"/>
          </p:cNvPicPr>
          <p:nvPr/>
        </p:nvPicPr>
        <p:blipFill>
          <a:blip r:embed="rId4"/>
          <a:srcRect/>
          <a:stretch>
            <a:fillRect/>
          </a:stretch>
        </p:blipFill>
        <p:spPr bwMode="auto">
          <a:xfrm>
            <a:off x="3771900" y="6269038"/>
            <a:ext cx="1600200" cy="512762"/>
          </a:xfrm>
          <a:prstGeom prst="rect">
            <a:avLst/>
          </a:prstGeom>
          <a:noFill/>
          <a:ln w="9525">
            <a:noFill/>
            <a:miter lim="800000"/>
            <a:headEnd/>
            <a:tailEnd/>
          </a:ln>
        </p:spPr>
      </p:pic>
      <p:sp>
        <p:nvSpPr>
          <p:cNvPr id="2" name="Slide Number Placeholder 1"/>
          <p:cNvSpPr>
            <a:spLocks noGrp="1"/>
          </p:cNvSpPr>
          <p:nvPr>
            <p:ph type="sldNum" sz="quarter" idx="12"/>
          </p:nvPr>
        </p:nvSpPr>
        <p:spPr/>
        <p:txBody>
          <a:bodyPr/>
          <a:lstStyle/>
          <a:p>
            <a:pPr>
              <a:defRPr/>
            </a:pPr>
            <a:fld id="{961DCEB1-407D-455E-9511-6B524F3141F6}" type="slidenum">
              <a:rPr lang="en-US"/>
              <a:pPr>
                <a:defRPr/>
              </a:pPr>
              <a:t>11</a:t>
            </a:fld>
            <a:endParaRPr lang="en-US"/>
          </a:p>
        </p:txBody>
      </p:sp>
      <p:sp>
        <p:nvSpPr>
          <p:cNvPr id="47110" name="Content Placeholder 2"/>
          <p:cNvSpPr txBox="1">
            <a:spLocks/>
          </p:cNvSpPr>
          <p:nvPr/>
        </p:nvSpPr>
        <p:spPr bwMode="auto">
          <a:xfrm>
            <a:off x="2133600" y="3429000"/>
            <a:ext cx="7467600" cy="3916363"/>
          </a:xfrm>
          <a:prstGeom prst="rect">
            <a:avLst/>
          </a:prstGeom>
          <a:noFill/>
          <a:ln w="9525">
            <a:noFill/>
            <a:miter lim="800000"/>
            <a:headEnd/>
            <a:tailEnd/>
          </a:ln>
        </p:spPr>
        <p:txBody>
          <a:bodyPr/>
          <a:lstStyle/>
          <a:p>
            <a:pPr marL="342900" indent="-342900">
              <a:spcBef>
                <a:spcPct val="20000"/>
              </a:spcBef>
              <a:buFont typeface="Arial" charset="0"/>
              <a:buChar char="•"/>
            </a:pPr>
            <a:r>
              <a:rPr lang="en-US" sz="3600" b="1">
                <a:latin typeface="Calibri" pitchFamily="34" charset="0"/>
              </a:rPr>
              <a:t>Tools</a:t>
            </a:r>
            <a:r>
              <a:rPr lang="en-US" sz="3600">
                <a:latin typeface="Calibri" pitchFamily="34" charset="0"/>
              </a:rPr>
              <a:t> to make it easier to:</a:t>
            </a:r>
          </a:p>
          <a:p>
            <a:pPr marL="742950" lvl="1" indent="-285750">
              <a:spcBef>
                <a:spcPct val="20000"/>
              </a:spcBef>
              <a:buFont typeface="Arial" charset="0"/>
              <a:buChar char="–"/>
            </a:pPr>
            <a:r>
              <a:rPr lang="en-US" sz="3200">
                <a:latin typeface="Calibri" pitchFamily="34" charset="0"/>
              </a:rPr>
              <a:t>Design &amp; document monitoring</a:t>
            </a:r>
          </a:p>
          <a:p>
            <a:pPr marL="742950" lvl="1" indent="-285750">
              <a:spcBef>
                <a:spcPct val="20000"/>
              </a:spcBef>
              <a:buFont typeface="Arial" charset="0"/>
              <a:buChar char="–"/>
            </a:pPr>
            <a:r>
              <a:rPr lang="en-US" sz="3200">
                <a:latin typeface="Calibri" pitchFamily="34" charset="0"/>
              </a:rPr>
              <a:t>Collaborate, discover &amp; share data</a:t>
            </a:r>
          </a:p>
          <a:p>
            <a:pPr marL="342900" indent="-342900">
              <a:spcBef>
                <a:spcPct val="20000"/>
              </a:spcBef>
              <a:buFont typeface="Arial" charset="0"/>
              <a:buChar char="•"/>
            </a:pPr>
            <a:endParaRPr lang="en-US" sz="3200">
              <a:latin typeface="Calibri" pitchFamily="34" charset="0"/>
            </a:endParaRP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3" name="Title 2"/>
          <p:cNvSpPr>
            <a:spLocks noGrp="1"/>
          </p:cNvSpPr>
          <p:nvPr>
            <p:ph type="title"/>
          </p:nvPr>
        </p:nvSpPr>
        <p:spPr>
          <a:xfrm>
            <a:off x="457200" y="76200"/>
            <a:ext cx="8229600" cy="1143000"/>
          </a:xfrm>
        </p:spPr>
        <p:txBody>
          <a:bodyPr/>
          <a:lstStyle/>
          <a:p>
            <a:r>
              <a:rPr lang="en-US" sz="4000" b="1" smtClean="0"/>
              <a:t>Current PNAMP Projects </a:t>
            </a:r>
          </a:p>
        </p:txBody>
      </p:sp>
      <p:sp>
        <p:nvSpPr>
          <p:cNvPr id="5" name="Content Placeholder 4"/>
          <p:cNvSpPr>
            <a:spLocks noGrp="1"/>
          </p:cNvSpPr>
          <p:nvPr>
            <p:ph sz="half" idx="2"/>
          </p:nvPr>
        </p:nvSpPr>
        <p:spPr>
          <a:xfrm>
            <a:off x="152400" y="1295400"/>
            <a:ext cx="8001000" cy="4754563"/>
          </a:xfrm>
        </p:spPr>
        <p:txBody>
          <a:bodyPr rtlCol="0">
            <a:normAutofit fontScale="85000" lnSpcReduction="20000"/>
          </a:bodyPr>
          <a:lstStyle/>
          <a:p>
            <a:pPr fontAlgn="auto">
              <a:spcAft>
                <a:spcPts val="0"/>
              </a:spcAft>
              <a:buFont typeface="Arial" pitchFamily="34" charset="0"/>
              <a:buChar char="•"/>
              <a:defRPr/>
            </a:pPr>
            <a:r>
              <a:rPr lang="en-US" sz="2000" dirty="0"/>
              <a:t>Integrated Status and Trend Monitoring (ISTM) Demonstration </a:t>
            </a:r>
            <a:r>
              <a:rPr lang="en-US" sz="2000" dirty="0" smtClean="0"/>
              <a:t>Project</a:t>
            </a:r>
          </a:p>
          <a:p>
            <a:pPr lvl="1" fontAlgn="auto">
              <a:spcAft>
                <a:spcPts val="0"/>
              </a:spcAft>
              <a:buFont typeface="Arial" pitchFamily="34" charset="0"/>
              <a:buChar char="–"/>
              <a:defRPr/>
            </a:pPr>
            <a:r>
              <a:rPr lang="en-US" dirty="0" smtClean="0"/>
              <a:t>Fish, Tributary Habitat, Mainstem Components</a:t>
            </a:r>
          </a:p>
          <a:p>
            <a:pPr fontAlgn="auto">
              <a:spcAft>
                <a:spcPts val="0"/>
              </a:spcAft>
              <a:buFont typeface="Arial" pitchFamily="34" charset="0"/>
              <a:buChar char="•"/>
              <a:defRPr/>
            </a:pPr>
            <a:r>
              <a:rPr lang="en-US" sz="2000" dirty="0">
                <a:solidFill>
                  <a:schemeClr val="accent1"/>
                </a:solidFill>
              </a:rPr>
              <a:t>Effectiveness Monitoring </a:t>
            </a:r>
            <a:r>
              <a:rPr lang="en-US" sz="2000" dirty="0" smtClean="0">
                <a:solidFill>
                  <a:schemeClr val="accent1"/>
                </a:solidFill>
              </a:rPr>
              <a:t>Coordination</a:t>
            </a:r>
          </a:p>
          <a:p>
            <a:pPr fontAlgn="auto">
              <a:spcAft>
                <a:spcPts val="0"/>
              </a:spcAft>
              <a:buFont typeface="Arial" pitchFamily="34" charset="0"/>
              <a:buChar char="•"/>
              <a:defRPr/>
            </a:pPr>
            <a:r>
              <a:rPr lang="en-US" sz="2000" dirty="0" smtClean="0"/>
              <a:t>Data Management Leadership Team (DMLT)</a:t>
            </a:r>
          </a:p>
          <a:p>
            <a:pPr fontAlgn="auto">
              <a:spcAft>
                <a:spcPts val="0"/>
              </a:spcAft>
              <a:buFont typeface="Arial" pitchFamily="34" charset="0"/>
              <a:buChar char="•"/>
              <a:defRPr/>
            </a:pPr>
            <a:r>
              <a:rPr lang="en-US" sz="2000" dirty="0" smtClean="0">
                <a:solidFill>
                  <a:schemeClr val="accent1"/>
                </a:solidFill>
              </a:rPr>
              <a:t>Roadmap </a:t>
            </a:r>
            <a:r>
              <a:rPr lang="en-US" sz="2000" dirty="0">
                <a:solidFill>
                  <a:schemeClr val="accent1"/>
                </a:solidFill>
              </a:rPr>
              <a:t>for Regional Data Management Implementation </a:t>
            </a:r>
          </a:p>
          <a:p>
            <a:pPr fontAlgn="auto">
              <a:spcAft>
                <a:spcPts val="0"/>
              </a:spcAft>
              <a:buFont typeface="Arial" pitchFamily="34" charset="0"/>
              <a:buChar char="•"/>
              <a:defRPr/>
            </a:pPr>
            <a:r>
              <a:rPr lang="en-US" sz="2000" dirty="0" smtClean="0"/>
              <a:t>Coordinated </a:t>
            </a:r>
            <a:r>
              <a:rPr lang="en-US" sz="2000" dirty="0"/>
              <a:t>Assessments </a:t>
            </a:r>
            <a:r>
              <a:rPr lang="en-US" sz="2000" dirty="0" smtClean="0"/>
              <a:t>Project</a:t>
            </a:r>
          </a:p>
          <a:p>
            <a:pPr fontAlgn="auto">
              <a:spcAft>
                <a:spcPts val="0"/>
              </a:spcAft>
              <a:buFont typeface="Arial" pitchFamily="34" charset="0"/>
              <a:buChar char="•"/>
              <a:defRPr/>
            </a:pPr>
            <a:r>
              <a:rPr lang="en-US" sz="2000" dirty="0">
                <a:solidFill>
                  <a:schemeClr val="accent1"/>
                </a:solidFill>
              </a:rPr>
              <a:t>Habitat Data Sharing Project</a:t>
            </a:r>
          </a:p>
          <a:p>
            <a:pPr fontAlgn="auto">
              <a:spcAft>
                <a:spcPts val="0"/>
              </a:spcAft>
              <a:buFont typeface="Arial" pitchFamily="34" charset="0"/>
              <a:buChar char="•"/>
              <a:defRPr/>
            </a:pPr>
            <a:r>
              <a:rPr lang="en-US" sz="2000" dirty="0" smtClean="0"/>
              <a:t>Remote </a:t>
            </a:r>
            <a:r>
              <a:rPr lang="en-US" sz="2000" dirty="0"/>
              <a:t>Sensing Forum </a:t>
            </a:r>
            <a:endParaRPr lang="en-US" sz="2000" dirty="0" smtClean="0"/>
          </a:p>
          <a:p>
            <a:pPr fontAlgn="auto">
              <a:spcAft>
                <a:spcPts val="0"/>
              </a:spcAft>
              <a:buFont typeface="Arial" pitchFamily="34" charset="0"/>
              <a:buChar char="•"/>
              <a:defRPr/>
            </a:pPr>
            <a:r>
              <a:rPr lang="en-US" sz="2000" dirty="0" smtClean="0">
                <a:solidFill>
                  <a:schemeClr val="accent1"/>
                </a:solidFill>
              </a:rPr>
              <a:t>Data Steward Community of Practice</a:t>
            </a:r>
          </a:p>
          <a:p>
            <a:pPr fontAlgn="auto">
              <a:spcAft>
                <a:spcPts val="0"/>
              </a:spcAft>
              <a:buFont typeface="Arial" pitchFamily="34" charset="0"/>
              <a:buChar char="•"/>
              <a:defRPr/>
            </a:pPr>
            <a:r>
              <a:rPr lang="en-US" sz="2000" dirty="0" smtClean="0"/>
              <a:t>Regional Metadata Guidance</a:t>
            </a:r>
          </a:p>
          <a:p>
            <a:pPr fontAlgn="auto">
              <a:spcAft>
                <a:spcPts val="0"/>
              </a:spcAft>
              <a:buFont typeface="Arial" pitchFamily="34" charset="0"/>
              <a:buChar char="•"/>
              <a:defRPr/>
            </a:pPr>
            <a:r>
              <a:rPr lang="en-US" sz="2000" dirty="0">
                <a:solidFill>
                  <a:schemeClr val="accent1"/>
                </a:solidFill>
              </a:rPr>
              <a:t>Web resources</a:t>
            </a:r>
          </a:p>
          <a:p>
            <a:pPr lvl="1" fontAlgn="auto">
              <a:spcAft>
                <a:spcPts val="0"/>
              </a:spcAft>
              <a:buFont typeface="Arial" pitchFamily="34" charset="0"/>
              <a:buChar char="–"/>
              <a:defRPr/>
            </a:pPr>
            <a:r>
              <a:rPr lang="en-US" sz="1900" dirty="0" smtClean="0">
                <a:solidFill>
                  <a:schemeClr val="accent1"/>
                </a:solidFill>
              </a:rPr>
              <a:t>Master Sample Tracking Tool</a:t>
            </a:r>
          </a:p>
          <a:p>
            <a:pPr lvl="1" fontAlgn="auto">
              <a:spcAft>
                <a:spcPts val="0"/>
              </a:spcAft>
              <a:buFont typeface="Arial" pitchFamily="34" charset="0"/>
              <a:buChar char="–"/>
              <a:defRPr/>
            </a:pPr>
            <a:r>
              <a:rPr lang="en-US" sz="1900" dirty="0" smtClean="0">
                <a:solidFill>
                  <a:schemeClr val="accent1"/>
                </a:solidFill>
              </a:rPr>
              <a:t>MonitoringMethods.org</a:t>
            </a:r>
          </a:p>
          <a:p>
            <a:pPr lvl="1" fontAlgn="auto">
              <a:spcAft>
                <a:spcPts val="0"/>
              </a:spcAft>
              <a:buFont typeface="Arial" pitchFamily="34" charset="0"/>
              <a:buChar char="–"/>
              <a:defRPr/>
            </a:pPr>
            <a:r>
              <a:rPr lang="en-US" sz="1900" dirty="0" smtClean="0">
                <a:solidFill>
                  <a:schemeClr val="accent1"/>
                </a:solidFill>
              </a:rPr>
              <a:t>Metadata Builder (scoping)</a:t>
            </a:r>
          </a:p>
          <a:p>
            <a:pPr lvl="1" fontAlgn="auto">
              <a:spcAft>
                <a:spcPts val="0"/>
              </a:spcAft>
              <a:buFont typeface="Arial" pitchFamily="34" charset="0"/>
              <a:buChar char="–"/>
              <a:defRPr/>
            </a:pPr>
            <a:r>
              <a:rPr lang="en-US" sz="1900" dirty="0" smtClean="0">
                <a:solidFill>
                  <a:schemeClr val="accent1"/>
                </a:solidFill>
              </a:rPr>
              <a:t>Monitoring Locator (scoping)</a:t>
            </a:r>
          </a:p>
          <a:p>
            <a:pPr lvl="1" fontAlgn="auto">
              <a:spcAft>
                <a:spcPts val="0"/>
              </a:spcAft>
              <a:buFont typeface="Arial" pitchFamily="34" charset="0"/>
              <a:buChar char="–"/>
              <a:defRPr/>
            </a:pPr>
            <a:r>
              <a:rPr lang="en-US" sz="1900" dirty="0" smtClean="0">
                <a:solidFill>
                  <a:schemeClr val="accent1"/>
                </a:solidFill>
              </a:rPr>
              <a:t>SalmonMonitoringAdvisor.org</a:t>
            </a:r>
            <a:endParaRPr lang="en-US" sz="2100" dirty="0" smtClean="0">
              <a:solidFill>
                <a:schemeClr val="accent1"/>
              </a:solidFill>
            </a:endParaRPr>
          </a:p>
          <a:p>
            <a:pPr fontAlgn="auto">
              <a:spcAft>
                <a:spcPts val="0"/>
              </a:spcAft>
              <a:buFont typeface="Arial" pitchFamily="34" charset="0"/>
              <a:buChar char="•"/>
              <a:defRPr/>
            </a:pPr>
            <a:r>
              <a:rPr lang="en-US" sz="2000" dirty="0" smtClean="0"/>
              <a:t>Protocol/Methods </a:t>
            </a:r>
            <a:r>
              <a:rPr lang="en-US" sz="2000" dirty="0"/>
              <a:t>Workshop Series</a:t>
            </a:r>
          </a:p>
          <a:p>
            <a:pPr fontAlgn="auto">
              <a:spcAft>
                <a:spcPts val="0"/>
              </a:spcAft>
              <a:buFont typeface="Arial" pitchFamily="34" charset="0"/>
              <a:buChar char="•"/>
              <a:defRPr/>
            </a:pPr>
            <a:r>
              <a:rPr lang="en-US" sz="2000" dirty="0">
                <a:solidFill>
                  <a:schemeClr val="accent1"/>
                </a:solidFill>
              </a:rPr>
              <a:t>Modeling for Monitoring Design </a:t>
            </a:r>
            <a:r>
              <a:rPr lang="en-US" sz="2000" dirty="0" smtClean="0">
                <a:solidFill>
                  <a:schemeClr val="accent1"/>
                </a:solidFill>
              </a:rPr>
              <a:t>Review Workshop</a:t>
            </a:r>
          </a:p>
          <a:p>
            <a:pPr fontAlgn="auto">
              <a:spcAft>
                <a:spcPts val="0"/>
              </a:spcAft>
              <a:buFont typeface="Arial" pitchFamily="34" charset="0"/>
              <a:buChar char="•"/>
              <a:defRPr/>
            </a:pPr>
            <a:endParaRPr lang="en-US" sz="2000" dirty="0"/>
          </a:p>
        </p:txBody>
      </p:sp>
      <p:sp>
        <p:nvSpPr>
          <p:cNvPr id="2" name="Slide Number Placeholder 1"/>
          <p:cNvSpPr>
            <a:spLocks noGrp="1"/>
          </p:cNvSpPr>
          <p:nvPr>
            <p:ph type="sldNum" sz="quarter" idx="12"/>
          </p:nvPr>
        </p:nvSpPr>
        <p:spPr/>
        <p:txBody>
          <a:bodyPr/>
          <a:lstStyle/>
          <a:p>
            <a:pPr>
              <a:defRPr/>
            </a:pPr>
            <a:fld id="{22D77EB7-22E4-4C8D-B79C-F35EE2748EE5}" type="slidenum">
              <a:rPr lang="en-US"/>
              <a:pPr>
                <a:defRPr/>
              </a:pPr>
              <a:t>12</a:t>
            </a:fld>
            <a:endParaRPr lang="en-US" dirty="0"/>
          </a:p>
        </p:txBody>
      </p:sp>
      <p:pic>
        <p:nvPicPr>
          <p:cNvPr id="49156" name="Picture 1"/>
          <p:cNvPicPr>
            <a:picLocks noChangeAspect="1"/>
          </p:cNvPicPr>
          <p:nvPr/>
        </p:nvPicPr>
        <p:blipFill>
          <a:blip r:embed="rId3"/>
          <a:srcRect/>
          <a:stretch>
            <a:fillRect/>
          </a:stretch>
        </p:blipFill>
        <p:spPr bwMode="auto">
          <a:xfrm>
            <a:off x="3771900" y="6269038"/>
            <a:ext cx="1600200" cy="51276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Diagram 4"/>
          <p:cNvGraphicFramePr/>
          <p:nvPr/>
        </p:nvGraphicFramePr>
        <p:xfrm>
          <a:off x="990600" y="2362200"/>
          <a:ext cx="7391400" cy="3810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Title 1"/>
          <p:cNvSpPr txBox="1">
            <a:spLocks/>
          </p:cNvSpPr>
          <p:nvPr/>
        </p:nvSpPr>
        <p:spPr>
          <a:xfrm>
            <a:off x="457200" y="152400"/>
            <a:ext cx="8229600" cy="1143000"/>
          </a:xfrm>
          <a:prstGeom prst="rect">
            <a:avLst/>
          </a:prstGeom>
        </p:spPr>
        <p:txBody>
          <a:bodyPr anchor="ctr"/>
          <a:lstStyle/>
          <a:p>
            <a:pPr algn="ctr" fontAlgn="auto">
              <a:spcBef>
                <a:spcPts val="0"/>
              </a:spcBef>
              <a:spcAft>
                <a:spcPts val="0"/>
              </a:spcAft>
              <a:defRPr/>
            </a:pPr>
            <a:endParaRPr lang="en-US" sz="4800" b="1" dirty="0">
              <a:latin typeface="+mj-lt"/>
              <a:ea typeface="+mj-ea"/>
              <a:cs typeface="+mj-cs"/>
            </a:endParaRPr>
          </a:p>
        </p:txBody>
      </p:sp>
      <p:pic>
        <p:nvPicPr>
          <p:cNvPr id="51203" name="Picture 5"/>
          <p:cNvPicPr>
            <a:picLocks noChangeAspect="1"/>
          </p:cNvPicPr>
          <p:nvPr/>
        </p:nvPicPr>
        <p:blipFill>
          <a:blip r:embed="rId8"/>
          <a:srcRect/>
          <a:stretch>
            <a:fillRect/>
          </a:stretch>
        </p:blipFill>
        <p:spPr bwMode="auto">
          <a:xfrm>
            <a:off x="3771900" y="6269038"/>
            <a:ext cx="1600200" cy="512762"/>
          </a:xfrm>
          <a:prstGeom prst="rect">
            <a:avLst/>
          </a:prstGeom>
          <a:noFill/>
          <a:ln w="9525">
            <a:noFill/>
            <a:miter lim="800000"/>
            <a:headEnd/>
            <a:tailEnd/>
          </a:ln>
        </p:spPr>
      </p:pic>
      <p:sp>
        <p:nvSpPr>
          <p:cNvPr id="2" name="Rectangle 1"/>
          <p:cNvSpPr/>
          <p:nvPr/>
        </p:nvSpPr>
        <p:spPr>
          <a:xfrm>
            <a:off x="228600" y="242888"/>
            <a:ext cx="8458200" cy="1200150"/>
          </a:xfrm>
          <a:prstGeom prst="rect">
            <a:avLst/>
          </a:prstGeom>
        </p:spPr>
        <p:txBody>
          <a:bodyPr>
            <a:spAutoFit/>
          </a:bodyPr>
          <a:lstStyle/>
          <a:p>
            <a:pPr algn="ctr" fontAlgn="auto">
              <a:spcBef>
                <a:spcPts val="0"/>
              </a:spcBef>
              <a:spcAft>
                <a:spcPts val="0"/>
              </a:spcAft>
              <a:defRPr/>
            </a:pPr>
            <a:r>
              <a:rPr lang="en-US" sz="3600" b="1" dirty="0">
                <a:latin typeface="+mj-lt"/>
              </a:rPr>
              <a:t>Monitoring Design &amp; Methods for Data Collection, Management, &amp; Sharing</a:t>
            </a:r>
            <a:endParaRPr lang="en-US" sz="2800" b="1" dirty="0">
              <a:latin typeface="+mj-lt"/>
            </a:endParaRPr>
          </a:p>
        </p:txBody>
      </p:sp>
      <p:sp>
        <p:nvSpPr>
          <p:cNvPr id="7" name="Slide Number Placeholder 6"/>
          <p:cNvSpPr>
            <a:spLocks noGrp="1"/>
          </p:cNvSpPr>
          <p:nvPr>
            <p:ph type="sldNum" sz="quarter" idx="12"/>
          </p:nvPr>
        </p:nvSpPr>
        <p:spPr/>
        <p:txBody>
          <a:bodyPr/>
          <a:lstStyle/>
          <a:p>
            <a:pPr>
              <a:defRPr/>
            </a:pPr>
            <a:fld id="{D32C9B3E-654F-4D1E-82AF-6B841A94B56D}" type="slidenum">
              <a:rPr lang="en-US"/>
              <a:pPr>
                <a:defRPr/>
              </a:pPr>
              <a:t>13</a:t>
            </a:fld>
            <a:endParaRPr lang="en-US"/>
          </a:p>
        </p:txBody>
      </p:sp>
      <p:grpSp>
        <p:nvGrpSpPr>
          <p:cNvPr id="51206" name="Group 8"/>
          <p:cNvGrpSpPr>
            <a:grpSpLocks/>
          </p:cNvGrpSpPr>
          <p:nvPr/>
        </p:nvGrpSpPr>
        <p:grpSpPr bwMode="auto">
          <a:xfrm>
            <a:off x="180975" y="1600200"/>
            <a:ext cx="6477000" cy="685800"/>
            <a:chOff x="32186" y="781049"/>
            <a:chExt cx="6477015" cy="685800"/>
          </a:xfrm>
        </p:grpSpPr>
        <p:sp>
          <p:nvSpPr>
            <p:cNvPr id="10" name="Rounded Rectangle 9"/>
            <p:cNvSpPr/>
            <p:nvPr/>
          </p:nvSpPr>
          <p:spPr>
            <a:xfrm>
              <a:off x="32186" y="781049"/>
              <a:ext cx="6477015" cy="685800"/>
            </a:xfrm>
            <a:prstGeom prst="roundRect">
              <a:avLst>
                <a:gd name="adj" fmla="val 10000"/>
              </a:avLst>
            </a:prstGeom>
            <a:solidFill>
              <a:schemeClr val="accent3">
                <a:lumMod val="75000"/>
              </a:schemeClr>
            </a:solidFill>
          </p:spPr>
          <p:style>
            <a:lnRef idx="2">
              <a:schemeClr val="lt2">
                <a:hueOff val="0"/>
                <a:satOff val="0"/>
                <a:lumOff val="0"/>
                <a:alphaOff val="0"/>
              </a:schemeClr>
            </a:lnRef>
            <a:fillRef idx="1">
              <a:schemeClr val="dk2">
                <a:hueOff val="0"/>
                <a:satOff val="0"/>
                <a:lumOff val="0"/>
                <a:alphaOff val="0"/>
              </a:schemeClr>
            </a:fillRef>
            <a:effectRef idx="0">
              <a:schemeClr val="dk2">
                <a:hueOff val="0"/>
                <a:satOff val="0"/>
                <a:lumOff val="0"/>
                <a:alphaOff val="0"/>
              </a:schemeClr>
            </a:effectRef>
            <a:fontRef idx="minor">
              <a:schemeClr val="lt1"/>
            </a:fontRef>
          </p:style>
        </p:sp>
        <p:sp>
          <p:nvSpPr>
            <p:cNvPr id="11" name="Rounded Rectangle 4"/>
            <p:cNvSpPr/>
            <p:nvPr/>
          </p:nvSpPr>
          <p:spPr>
            <a:xfrm>
              <a:off x="52824" y="801687"/>
              <a:ext cx="6142051" cy="644525"/>
            </a:xfrm>
            <a:prstGeom prst="rect">
              <a:avLst/>
            </a:prstGeom>
          </p:spPr>
          <p:style>
            <a:lnRef idx="0">
              <a:scrgbClr r="0" g="0" b="0"/>
            </a:lnRef>
            <a:fillRef idx="0">
              <a:scrgbClr r="0" g="0" b="0"/>
            </a:fillRef>
            <a:effectRef idx="0">
              <a:scrgbClr r="0" g="0" b="0"/>
            </a:effectRef>
            <a:fontRef idx="minor">
              <a:schemeClr val="lt1"/>
            </a:fontRef>
          </p:style>
          <p:txBody>
            <a:bodyPr lIns="68580" tIns="68580" rIns="68580" bIns="68580" spcCol="1270" anchor="ctr"/>
            <a:lstStyle/>
            <a:p>
              <a:pPr algn="ctr" defTabSz="800100" fontAlgn="auto">
                <a:lnSpc>
                  <a:spcPct val="90000"/>
                </a:lnSpc>
                <a:spcAft>
                  <a:spcPct val="35000"/>
                </a:spcAft>
                <a:defRPr/>
              </a:pPr>
              <a:r>
                <a:rPr lang="en-US" b="1" dirty="0"/>
                <a:t>Focus on </a:t>
              </a:r>
              <a:r>
                <a:rPr lang="en-US" b="1" dirty="0">
                  <a:solidFill>
                    <a:srgbClr val="FFFF00"/>
                  </a:solidFill>
                </a:rPr>
                <a:t>Alignment</a:t>
              </a:r>
              <a:r>
                <a:rPr lang="en-US" b="1" dirty="0"/>
                <a:t> of </a:t>
              </a:r>
              <a:r>
                <a:rPr lang="en-US" b="1" dirty="0"/>
                <a:t>E</a:t>
              </a:r>
              <a:r>
                <a:rPr lang="en-US" b="1" dirty="0"/>
                <a:t>xisting Programs</a:t>
              </a:r>
            </a:p>
            <a:p>
              <a:pPr algn="ctr" defTabSz="800100" fontAlgn="auto">
                <a:lnSpc>
                  <a:spcPct val="90000"/>
                </a:lnSpc>
                <a:spcAft>
                  <a:spcPct val="35000"/>
                </a:spcAft>
                <a:defRPr/>
              </a:pPr>
              <a:r>
                <a:rPr lang="en-US" b="1" dirty="0"/>
                <a:t>(From PNAMP ISTM Demonstration Project)</a:t>
              </a:r>
              <a:endParaRPr lang="en-US" b="1" dirty="0"/>
            </a:p>
          </p:txBody>
        </p:sp>
      </p:grpSp>
      <p:grpSp>
        <p:nvGrpSpPr>
          <p:cNvPr id="51207" name="Group 12"/>
          <p:cNvGrpSpPr>
            <a:grpSpLocks/>
          </p:cNvGrpSpPr>
          <p:nvPr/>
        </p:nvGrpSpPr>
        <p:grpSpPr bwMode="auto">
          <a:xfrm rot="-5400000">
            <a:off x="534194" y="1720056"/>
            <a:ext cx="444500" cy="446088"/>
            <a:chOff x="5518214" y="501014"/>
            <a:chExt cx="445770" cy="445770"/>
          </a:xfrm>
        </p:grpSpPr>
        <p:sp>
          <p:nvSpPr>
            <p:cNvPr id="14" name="Down Arrow 13"/>
            <p:cNvSpPr/>
            <p:nvPr/>
          </p:nvSpPr>
          <p:spPr>
            <a:xfrm>
              <a:off x="5518214" y="501014"/>
              <a:ext cx="445770" cy="445770"/>
            </a:xfrm>
            <a:prstGeom prst="downArrow">
              <a:avLst>
                <a:gd name="adj1" fmla="val 55000"/>
                <a:gd name="adj2" fmla="val 45000"/>
              </a:avLst>
            </a:prstGeom>
          </p:spPr>
          <p:style>
            <a:lnRef idx="2">
              <a:schemeClr val="dk2">
                <a:alpha val="90000"/>
                <a:tint val="40000"/>
                <a:hueOff val="0"/>
                <a:satOff val="0"/>
                <a:lumOff val="0"/>
                <a:alphaOff val="0"/>
              </a:schemeClr>
            </a:lnRef>
            <a:fillRef idx="1">
              <a:schemeClr val="dk2">
                <a:alpha val="90000"/>
                <a:tint val="40000"/>
                <a:hueOff val="0"/>
                <a:satOff val="0"/>
                <a:lumOff val="0"/>
                <a:alphaOff val="0"/>
              </a:schemeClr>
            </a:fillRef>
            <a:effectRef idx="0">
              <a:schemeClr val="dk2">
                <a:alpha val="90000"/>
                <a:tint val="40000"/>
                <a:hueOff val="0"/>
                <a:satOff val="0"/>
                <a:lumOff val="0"/>
                <a:alphaOff val="0"/>
              </a:schemeClr>
            </a:effectRef>
            <a:fontRef idx="minor">
              <a:schemeClr val="dk1">
                <a:hueOff val="0"/>
                <a:satOff val="0"/>
                <a:lumOff val="0"/>
                <a:alphaOff val="0"/>
              </a:schemeClr>
            </a:fontRef>
          </p:style>
        </p:sp>
        <p:sp>
          <p:nvSpPr>
            <p:cNvPr id="15" name="Down Arrow 4"/>
            <p:cNvSpPr/>
            <p:nvPr/>
          </p:nvSpPr>
          <p:spPr>
            <a:xfrm>
              <a:off x="5618512" y="501014"/>
              <a:ext cx="245174" cy="334724"/>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lIns="22860" tIns="22860" rIns="22860" bIns="22860" spcCol="1270" anchor="ctr"/>
            <a:lstStyle/>
            <a:p>
              <a:pPr algn="ctr" defTabSz="800100" fontAlgn="auto">
                <a:lnSpc>
                  <a:spcPct val="90000"/>
                </a:lnSpc>
                <a:spcAft>
                  <a:spcPct val="35000"/>
                </a:spcAft>
                <a:defRPr/>
              </a:pPr>
              <a:endParaRPr lang="en-US" b="1"/>
            </a:p>
          </p:txBody>
        </p:sp>
      </p:gr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49" name="Title 1"/>
          <p:cNvSpPr>
            <a:spLocks noGrp="1"/>
          </p:cNvSpPr>
          <p:nvPr>
            <p:ph type="title"/>
          </p:nvPr>
        </p:nvSpPr>
        <p:spPr/>
        <p:txBody>
          <a:bodyPr/>
          <a:lstStyle/>
          <a:p>
            <a:r>
              <a:rPr lang="en-US" sz="4000" b="1" smtClean="0"/>
              <a:t>Habitat Data Sharing Project: </a:t>
            </a:r>
            <a:br>
              <a:rPr lang="en-US" sz="4000" b="1" smtClean="0"/>
            </a:br>
            <a:r>
              <a:rPr lang="en-US" sz="4000" b="1" smtClean="0"/>
              <a:t>Proposed Activities</a:t>
            </a:r>
          </a:p>
        </p:txBody>
      </p:sp>
      <p:sp>
        <p:nvSpPr>
          <p:cNvPr id="53250" name="Content Placeholder 2"/>
          <p:cNvSpPr>
            <a:spLocks noGrp="1"/>
          </p:cNvSpPr>
          <p:nvPr>
            <p:ph idx="1"/>
          </p:nvPr>
        </p:nvSpPr>
        <p:spPr>
          <a:xfrm>
            <a:off x="457200" y="1676400"/>
            <a:ext cx="8229600" cy="3657600"/>
          </a:xfrm>
        </p:spPr>
        <p:txBody>
          <a:bodyPr/>
          <a:lstStyle/>
          <a:p>
            <a:pPr marL="514350" indent="-514350">
              <a:spcBef>
                <a:spcPct val="0"/>
              </a:spcBef>
              <a:spcAft>
                <a:spcPts val="600"/>
              </a:spcAft>
              <a:buFont typeface="Calibri" pitchFamily="34" charset="0"/>
              <a:buAutoNum type="arabicPeriod"/>
            </a:pPr>
            <a:r>
              <a:rPr lang="en-US" sz="2800" smtClean="0"/>
              <a:t>List of Priority Habitat Characteristics</a:t>
            </a:r>
          </a:p>
          <a:p>
            <a:pPr marL="514350" indent="-514350">
              <a:spcBef>
                <a:spcPct val="0"/>
              </a:spcBef>
              <a:spcAft>
                <a:spcPts val="600"/>
              </a:spcAft>
              <a:buFont typeface="Calibri" pitchFamily="34" charset="0"/>
              <a:buAutoNum type="arabicPeriod"/>
            </a:pPr>
            <a:r>
              <a:rPr lang="en-US" sz="2800" smtClean="0"/>
              <a:t>Prototype Data Exchange Template (DET) </a:t>
            </a:r>
          </a:p>
          <a:p>
            <a:pPr marL="514350" indent="-514350">
              <a:spcBef>
                <a:spcPct val="0"/>
              </a:spcBef>
              <a:spcAft>
                <a:spcPts val="600"/>
              </a:spcAft>
              <a:buFont typeface="Calibri" pitchFamily="34" charset="0"/>
              <a:buAutoNum type="arabicPeriod"/>
            </a:pPr>
            <a:r>
              <a:rPr lang="en-US" sz="2800" smtClean="0"/>
              <a:t>Normalization as a Step to habitat Indices</a:t>
            </a:r>
          </a:p>
          <a:p>
            <a:pPr marL="514350" indent="-514350">
              <a:spcBef>
                <a:spcPct val="0"/>
              </a:spcBef>
              <a:spcAft>
                <a:spcPts val="600"/>
              </a:spcAft>
              <a:buFont typeface="Calibri" pitchFamily="34" charset="0"/>
              <a:buAutoNum type="arabicPeriod"/>
            </a:pPr>
            <a:r>
              <a:rPr lang="en-US" sz="2800" smtClean="0"/>
              <a:t>Habitat Data Sharing Needs Assessment</a:t>
            </a:r>
          </a:p>
          <a:p>
            <a:pPr marL="514350" indent="-514350">
              <a:spcBef>
                <a:spcPct val="0"/>
              </a:spcBef>
              <a:spcAft>
                <a:spcPts val="600"/>
              </a:spcAft>
              <a:buFont typeface="Calibri" pitchFamily="34" charset="0"/>
              <a:buAutoNum type="arabicPeriod"/>
            </a:pPr>
            <a:r>
              <a:rPr lang="en-US" sz="2800" smtClean="0"/>
              <a:t>Macroinvertebrate Data for Habitat Data Sharing </a:t>
            </a:r>
          </a:p>
          <a:p>
            <a:pPr marL="514350" indent="-514350">
              <a:spcBef>
                <a:spcPct val="0"/>
              </a:spcBef>
              <a:spcAft>
                <a:spcPts val="600"/>
              </a:spcAft>
              <a:buFont typeface="Calibri" pitchFamily="34" charset="0"/>
              <a:buAutoNum type="arabicPeriod"/>
            </a:pPr>
            <a:r>
              <a:rPr lang="en-US" sz="2800" smtClean="0">
                <a:solidFill>
                  <a:schemeClr val="accent1"/>
                </a:solidFill>
              </a:rPr>
              <a:t>Remote Sensing Forum </a:t>
            </a:r>
          </a:p>
          <a:p>
            <a:pPr marL="514350" indent="-514350">
              <a:spcBef>
                <a:spcPct val="0"/>
              </a:spcBef>
              <a:spcAft>
                <a:spcPts val="600"/>
              </a:spcAft>
              <a:buFont typeface="Calibri" pitchFamily="34" charset="0"/>
              <a:buAutoNum type="arabicPeriod"/>
            </a:pPr>
            <a:r>
              <a:rPr lang="en-US" sz="2800" smtClean="0">
                <a:solidFill>
                  <a:schemeClr val="accent1"/>
                </a:solidFill>
              </a:rPr>
              <a:t>Habitat Data Discovery</a:t>
            </a:r>
          </a:p>
        </p:txBody>
      </p:sp>
      <p:sp>
        <p:nvSpPr>
          <p:cNvPr id="4" name="Slide Number Placeholder 3"/>
          <p:cNvSpPr>
            <a:spLocks noGrp="1"/>
          </p:cNvSpPr>
          <p:nvPr>
            <p:ph type="sldNum" sz="quarter" idx="12"/>
          </p:nvPr>
        </p:nvSpPr>
        <p:spPr/>
        <p:txBody>
          <a:bodyPr/>
          <a:lstStyle/>
          <a:p>
            <a:pPr>
              <a:defRPr/>
            </a:pPr>
            <a:fld id="{219EBAFB-EE86-4E35-B456-133C561AA45F}" type="slidenum">
              <a:rPr lang="en-US"/>
              <a:pPr>
                <a:defRPr/>
              </a:pPr>
              <a:t>14</a:t>
            </a:fld>
            <a:endParaRPr lang="en-US"/>
          </a:p>
        </p:txBody>
      </p:sp>
      <p:pic>
        <p:nvPicPr>
          <p:cNvPr id="53252" name="Picture 1"/>
          <p:cNvPicPr>
            <a:picLocks noChangeAspect="1"/>
          </p:cNvPicPr>
          <p:nvPr/>
        </p:nvPicPr>
        <p:blipFill>
          <a:blip r:embed="rId3"/>
          <a:srcRect/>
          <a:stretch>
            <a:fillRect/>
          </a:stretch>
        </p:blipFill>
        <p:spPr bwMode="auto">
          <a:xfrm>
            <a:off x="3771900" y="6269038"/>
            <a:ext cx="1600200" cy="51276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7" name="Title 1"/>
          <p:cNvSpPr>
            <a:spLocks noGrp="1"/>
          </p:cNvSpPr>
          <p:nvPr>
            <p:ph type="title"/>
          </p:nvPr>
        </p:nvSpPr>
        <p:spPr/>
        <p:txBody>
          <a:bodyPr/>
          <a:lstStyle/>
          <a:p>
            <a:r>
              <a:rPr lang="en-US" sz="4000" b="1" smtClean="0"/>
              <a:t>Data Best Practices</a:t>
            </a:r>
          </a:p>
        </p:txBody>
      </p:sp>
      <p:sp>
        <p:nvSpPr>
          <p:cNvPr id="55298" name="Content Placeholder 2"/>
          <p:cNvSpPr>
            <a:spLocks noGrp="1"/>
          </p:cNvSpPr>
          <p:nvPr>
            <p:ph idx="1"/>
          </p:nvPr>
        </p:nvSpPr>
        <p:spPr/>
        <p:txBody>
          <a:bodyPr/>
          <a:lstStyle/>
          <a:p>
            <a:r>
              <a:rPr lang="en-US" b="1" smtClean="0"/>
              <a:t>The Roadmap</a:t>
            </a:r>
            <a:r>
              <a:rPr lang="en-US" smtClean="0"/>
              <a:t>: identify best practices for data management and sharing </a:t>
            </a:r>
          </a:p>
          <a:p>
            <a:r>
              <a:rPr lang="en-US" b="1" smtClean="0"/>
              <a:t>Metadata:</a:t>
            </a:r>
            <a:r>
              <a:rPr lang="en-US" smtClean="0"/>
              <a:t> guidance on standards; support &amp; aid metadata creation &amp; posting</a:t>
            </a:r>
          </a:p>
          <a:p>
            <a:r>
              <a:rPr lang="en-US" b="1" smtClean="0"/>
              <a:t>Data Steward Community of Practice: </a:t>
            </a:r>
            <a:r>
              <a:rPr lang="en-US" smtClean="0"/>
              <a:t>support data professionals via expert exchange forums,  trainings, etc.</a:t>
            </a:r>
          </a:p>
        </p:txBody>
      </p:sp>
      <p:pic>
        <p:nvPicPr>
          <p:cNvPr id="55299" name="Picture 4"/>
          <p:cNvPicPr>
            <a:picLocks noChangeAspect="1"/>
          </p:cNvPicPr>
          <p:nvPr/>
        </p:nvPicPr>
        <p:blipFill>
          <a:blip r:embed="rId3"/>
          <a:srcRect/>
          <a:stretch>
            <a:fillRect/>
          </a:stretch>
        </p:blipFill>
        <p:spPr bwMode="auto">
          <a:xfrm>
            <a:off x="3771900" y="6269038"/>
            <a:ext cx="1600200" cy="512762"/>
          </a:xfrm>
          <a:prstGeom prst="rect">
            <a:avLst/>
          </a:prstGeom>
          <a:noFill/>
          <a:ln w="9525">
            <a:noFill/>
            <a:miter lim="800000"/>
            <a:headEnd/>
            <a:tailEnd/>
          </a:ln>
        </p:spPr>
      </p:pic>
      <p:sp>
        <p:nvSpPr>
          <p:cNvPr id="2" name="Slide Number Placeholder 1"/>
          <p:cNvSpPr>
            <a:spLocks noGrp="1"/>
          </p:cNvSpPr>
          <p:nvPr>
            <p:ph type="sldNum" sz="quarter" idx="12"/>
          </p:nvPr>
        </p:nvSpPr>
        <p:spPr/>
        <p:txBody>
          <a:bodyPr/>
          <a:lstStyle/>
          <a:p>
            <a:pPr>
              <a:defRPr/>
            </a:pPr>
            <a:fld id="{0B4029BF-64C5-4CD0-9B5D-F30496D82F06}" type="slidenum">
              <a:rPr lang="en-US"/>
              <a:pPr>
                <a:defRPr/>
              </a:pPr>
              <a:t>15</a:t>
            </a:fld>
            <a:endParaRPr lang="en-US"/>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le 1"/>
          <p:cNvSpPr>
            <a:spLocks noGrp="1"/>
          </p:cNvSpPr>
          <p:nvPr>
            <p:ph type="title"/>
          </p:nvPr>
        </p:nvSpPr>
        <p:spPr>
          <a:xfrm>
            <a:off x="533400" y="381000"/>
            <a:ext cx="8229600" cy="1143000"/>
          </a:xfrm>
        </p:spPr>
        <p:txBody>
          <a:bodyPr rtlCol="0">
            <a:normAutofit fontScale="90000"/>
          </a:bodyPr>
          <a:lstStyle/>
          <a:p>
            <a:pPr fontAlgn="auto">
              <a:spcAft>
                <a:spcPts val="0"/>
              </a:spcAft>
              <a:defRPr/>
            </a:pPr>
            <a:r>
              <a:rPr lang="en-US" sz="4000" b="1" dirty="0" smtClean="0"/>
              <a:t>Tools to Make It Easier to </a:t>
            </a:r>
            <a:br>
              <a:rPr lang="en-US" sz="4000" b="1" dirty="0" smtClean="0"/>
            </a:br>
            <a:r>
              <a:rPr lang="en-US" sz="4000" b="1" dirty="0" smtClean="0"/>
              <a:t>Design &amp; Document Monitoring</a:t>
            </a:r>
          </a:p>
        </p:txBody>
      </p:sp>
      <p:sp>
        <p:nvSpPr>
          <p:cNvPr id="57346" name="Content Placeholder 2"/>
          <p:cNvSpPr>
            <a:spLocks noGrp="1"/>
          </p:cNvSpPr>
          <p:nvPr>
            <p:ph idx="1"/>
          </p:nvPr>
        </p:nvSpPr>
        <p:spPr>
          <a:xfrm>
            <a:off x="228600" y="2133600"/>
            <a:ext cx="8229600" cy="3916363"/>
          </a:xfrm>
        </p:spPr>
        <p:txBody>
          <a:bodyPr/>
          <a:lstStyle/>
          <a:p>
            <a:r>
              <a:rPr lang="en-US" b="1" smtClean="0">
                <a:solidFill>
                  <a:schemeClr val="tx2"/>
                </a:solidFill>
              </a:rPr>
              <a:t>MonitoringMethods.org: </a:t>
            </a:r>
            <a:r>
              <a:rPr lang="en-US" smtClean="0"/>
              <a:t>library of monitoring protocols &amp; methods </a:t>
            </a:r>
          </a:p>
          <a:p>
            <a:r>
              <a:rPr lang="en-US" b="1" smtClean="0">
                <a:solidFill>
                  <a:schemeClr val="tx2"/>
                </a:solidFill>
              </a:rPr>
              <a:t>SalmonMonitoringAdvisor.org: </a:t>
            </a:r>
            <a:r>
              <a:rPr lang="en-US" smtClean="0"/>
              <a:t>expert guidance from NCEAS; PNAMP to expand</a:t>
            </a:r>
          </a:p>
          <a:p>
            <a:r>
              <a:rPr lang="en-US" b="1" smtClean="0">
                <a:solidFill>
                  <a:schemeClr val="tx2"/>
                </a:solidFill>
              </a:rPr>
              <a:t>Master Sample Tracking Tool: </a:t>
            </a:r>
            <a:r>
              <a:rPr lang="en-US" smtClean="0"/>
              <a:t>monitoring design &amp; documentation </a:t>
            </a:r>
          </a:p>
        </p:txBody>
      </p:sp>
      <p:pic>
        <p:nvPicPr>
          <p:cNvPr id="57347" name="Picture 5"/>
          <p:cNvPicPr>
            <a:picLocks noChangeAspect="1"/>
          </p:cNvPicPr>
          <p:nvPr/>
        </p:nvPicPr>
        <p:blipFill>
          <a:blip r:embed="rId3"/>
          <a:srcRect/>
          <a:stretch>
            <a:fillRect/>
          </a:stretch>
        </p:blipFill>
        <p:spPr bwMode="auto">
          <a:xfrm>
            <a:off x="3771900" y="6269038"/>
            <a:ext cx="1600200" cy="512762"/>
          </a:xfrm>
          <a:prstGeom prst="rect">
            <a:avLst/>
          </a:prstGeom>
          <a:noFill/>
          <a:ln w="9525">
            <a:noFill/>
            <a:miter lim="800000"/>
            <a:headEnd/>
            <a:tailEnd/>
          </a:ln>
        </p:spPr>
      </p:pic>
      <p:sp>
        <p:nvSpPr>
          <p:cNvPr id="2" name="Slide Number Placeholder 1"/>
          <p:cNvSpPr>
            <a:spLocks noGrp="1"/>
          </p:cNvSpPr>
          <p:nvPr>
            <p:ph type="sldNum" sz="quarter" idx="12"/>
          </p:nvPr>
        </p:nvSpPr>
        <p:spPr/>
        <p:txBody>
          <a:bodyPr/>
          <a:lstStyle/>
          <a:p>
            <a:pPr>
              <a:defRPr/>
            </a:pPr>
            <a:fld id="{69752338-A42B-41BB-95C1-4377463908DD}" type="slidenum">
              <a:rPr lang="en-US"/>
              <a:pPr>
                <a:defRPr/>
              </a:pPr>
              <a:t>16</a:t>
            </a:fld>
            <a:endParaRPr lang="en-US"/>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9393" name="Picture 3"/>
          <p:cNvPicPr>
            <a:picLocks noChangeAspect="1" noChangeArrowheads="1"/>
          </p:cNvPicPr>
          <p:nvPr/>
        </p:nvPicPr>
        <p:blipFill>
          <a:blip r:embed="rId3"/>
          <a:srcRect/>
          <a:stretch>
            <a:fillRect/>
          </a:stretch>
        </p:blipFill>
        <p:spPr bwMode="auto">
          <a:xfrm>
            <a:off x="0" y="-76200"/>
            <a:ext cx="9144000" cy="5456238"/>
          </a:xfrm>
          <a:prstGeom prst="rect">
            <a:avLst/>
          </a:prstGeom>
          <a:noFill/>
          <a:ln w="9525">
            <a:solidFill>
              <a:schemeClr val="tx1"/>
            </a:solidFill>
            <a:miter lim="800000"/>
            <a:headEnd/>
            <a:tailEnd/>
          </a:ln>
        </p:spPr>
      </p:pic>
      <p:sp>
        <p:nvSpPr>
          <p:cNvPr id="36865" name="Content Placeholder 2"/>
          <p:cNvSpPr>
            <a:spLocks noGrp="1"/>
          </p:cNvSpPr>
          <p:nvPr>
            <p:ph sz="quarter" idx="1"/>
          </p:nvPr>
        </p:nvSpPr>
        <p:spPr>
          <a:xfrm>
            <a:off x="0" y="4800600"/>
            <a:ext cx="9144000" cy="2057400"/>
          </a:xfrm>
          <a:solidFill>
            <a:schemeClr val="bg2"/>
          </a:solidFill>
        </p:spPr>
        <p:txBody>
          <a:bodyPr rtlCol="0">
            <a:normAutofit/>
          </a:bodyPr>
          <a:lstStyle/>
          <a:p>
            <a:pPr fontAlgn="auto">
              <a:spcAft>
                <a:spcPts val="0"/>
              </a:spcAft>
              <a:buFont typeface="Wingdings" pitchFamily="2" charset="2"/>
              <a:buChar char="v"/>
              <a:defRPr/>
            </a:pPr>
            <a:r>
              <a:rPr lang="en-US" dirty="0" smtClean="0">
                <a:latin typeface="+mj-lt"/>
              </a:rPr>
              <a:t>Protocols – 600+</a:t>
            </a:r>
          </a:p>
          <a:p>
            <a:pPr fontAlgn="auto">
              <a:spcAft>
                <a:spcPts val="0"/>
              </a:spcAft>
              <a:buFont typeface="Wingdings" pitchFamily="2" charset="2"/>
              <a:buChar char="v"/>
              <a:defRPr/>
            </a:pPr>
            <a:r>
              <a:rPr lang="en-US" dirty="0" smtClean="0">
                <a:latin typeface="+mj-lt"/>
                <a:ea typeface="ＭＳ Ｐゴシック"/>
              </a:rPr>
              <a:t>Methods – 1100+</a:t>
            </a:r>
          </a:p>
          <a:p>
            <a:pPr fontAlgn="auto">
              <a:spcAft>
                <a:spcPts val="0"/>
              </a:spcAft>
              <a:buFont typeface="Wingdings" pitchFamily="2" charset="2"/>
              <a:buChar char="v"/>
              <a:defRPr/>
            </a:pPr>
            <a:r>
              <a:rPr lang="en-US" dirty="0" smtClean="0">
                <a:latin typeface="+mj-lt"/>
                <a:ea typeface="ＭＳ Ｐゴシック"/>
              </a:rPr>
              <a:t>Metric/Indicator Subcategories – 400+</a:t>
            </a:r>
          </a:p>
          <a:p>
            <a:pPr lvl="1" fontAlgn="auto">
              <a:spcAft>
                <a:spcPts val="0"/>
              </a:spcAft>
              <a:buFont typeface="Arial" pitchFamily="34" charset="0"/>
              <a:buChar char="–"/>
              <a:defRPr/>
            </a:pPr>
            <a:endParaRPr lang="en-US" dirty="0" smtClean="0">
              <a:latin typeface="+mj-lt"/>
              <a:ea typeface="ＭＳ Ｐゴシック"/>
            </a:endParaRPr>
          </a:p>
          <a:p>
            <a:pPr fontAlgn="auto">
              <a:spcAft>
                <a:spcPts val="0"/>
              </a:spcAft>
              <a:buFont typeface="Arial" pitchFamily="34" charset="0"/>
              <a:buChar char="•"/>
              <a:defRPr/>
            </a:pPr>
            <a:endParaRPr lang="en-US" dirty="0" smtClean="0">
              <a:latin typeface="Trebuchet MS" pitchFamily="34" charset="0"/>
              <a:ea typeface="ＭＳ Ｐゴシック"/>
            </a:endParaRPr>
          </a:p>
          <a:p>
            <a:pPr lvl="1" fontAlgn="auto">
              <a:spcAft>
                <a:spcPts val="0"/>
              </a:spcAft>
              <a:buFont typeface="Arial" pitchFamily="34" charset="0"/>
              <a:buChar char="–"/>
              <a:defRPr/>
            </a:pPr>
            <a:endParaRPr lang="en-US" dirty="0" smtClean="0">
              <a:latin typeface="Trebuchet MS" pitchFamily="34" charset="0"/>
              <a:ea typeface="ＭＳ Ｐゴシック"/>
            </a:endParaRPr>
          </a:p>
        </p:txBody>
      </p:sp>
      <p:cxnSp>
        <p:nvCxnSpPr>
          <p:cNvPr id="10" name="Straight Connector 9"/>
          <p:cNvCxnSpPr/>
          <p:nvPr/>
        </p:nvCxnSpPr>
        <p:spPr>
          <a:xfrm>
            <a:off x="533400" y="960438"/>
            <a:ext cx="7391400" cy="0"/>
          </a:xfrm>
          <a:prstGeom prst="line">
            <a:avLst/>
          </a:prstGeom>
        </p:spPr>
        <p:style>
          <a:lnRef idx="1">
            <a:schemeClr val="accent1"/>
          </a:lnRef>
          <a:fillRef idx="0">
            <a:schemeClr val="accent1"/>
          </a:fillRef>
          <a:effectRef idx="0">
            <a:schemeClr val="accent1"/>
          </a:effectRef>
          <a:fontRef idx="minor">
            <a:schemeClr val="tx1"/>
          </a:fontRef>
        </p:style>
      </p:cxnSp>
      <p:sp>
        <p:nvSpPr>
          <p:cNvPr id="3" name="TextBox 2"/>
          <p:cNvSpPr txBox="1"/>
          <p:nvPr/>
        </p:nvSpPr>
        <p:spPr>
          <a:xfrm>
            <a:off x="4572000" y="4841875"/>
            <a:ext cx="4267200" cy="584200"/>
          </a:xfrm>
          <a:prstGeom prst="rect">
            <a:avLst/>
          </a:prstGeom>
          <a:noFill/>
        </p:spPr>
        <p:txBody>
          <a:bodyPr>
            <a:spAutoFit/>
          </a:bodyPr>
          <a:lstStyle/>
          <a:p>
            <a:pPr marL="457200" indent="-457200" fontAlgn="auto">
              <a:spcBef>
                <a:spcPts val="0"/>
              </a:spcBef>
              <a:spcAft>
                <a:spcPts val="0"/>
              </a:spcAft>
              <a:buFont typeface="Wingdings" pitchFamily="2" charset="2"/>
              <a:buChar char="v"/>
              <a:defRPr/>
            </a:pPr>
            <a:r>
              <a:rPr lang="en-US" sz="3200" dirty="0">
                <a:latin typeface="+mj-lt"/>
              </a:rPr>
              <a:t>Organizations – 145+</a:t>
            </a:r>
          </a:p>
        </p:txBody>
      </p:sp>
      <p:sp>
        <p:nvSpPr>
          <p:cNvPr id="2" name="Slide Number Placeholder 1"/>
          <p:cNvSpPr>
            <a:spLocks noGrp="1"/>
          </p:cNvSpPr>
          <p:nvPr>
            <p:ph type="sldNum" sz="quarter" idx="12"/>
          </p:nvPr>
        </p:nvSpPr>
        <p:spPr/>
        <p:txBody>
          <a:bodyPr/>
          <a:lstStyle/>
          <a:p>
            <a:pPr>
              <a:defRPr/>
            </a:pPr>
            <a:fld id="{73CF0D9A-1314-496A-A31C-241D3FB644AF}" type="slidenum">
              <a:rPr lang="en-US"/>
              <a:pPr>
                <a:defRPr/>
              </a:pPr>
              <a:t>17</a:t>
            </a:fld>
            <a:endParaRPr lang="en-US"/>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41" name="Picture 9" descr="Step 2"/>
          <p:cNvPicPr>
            <a:picLocks noChangeAspect="1" noChangeArrowheads="1"/>
          </p:cNvPicPr>
          <p:nvPr/>
        </p:nvPicPr>
        <p:blipFill>
          <a:blip r:embed="rId3"/>
          <a:srcRect/>
          <a:stretch>
            <a:fillRect/>
          </a:stretch>
        </p:blipFill>
        <p:spPr bwMode="auto">
          <a:xfrm>
            <a:off x="381000" y="1447800"/>
            <a:ext cx="6705600" cy="4927600"/>
          </a:xfrm>
          <a:prstGeom prst="rect">
            <a:avLst/>
          </a:prstGeom>
          <a:noFill/>
          <a:ln w="9525">
            <a:noFill/>
            <a:miter lim="800000"/>
            <a:headEnd/>
            <a:tailEnd/>
          </a:ln>
        </p:spPr>
      </p:pic>
      <p:sp>
        <p:nvSpPr>
          <p:cNvPr id="61442" name="Oval 10"/>
          <p:cNvSpPr>
            <a:spLocks noChangeArrowheads="1"/>
          </p:cNvSpPr>
          <p:nvPr/>
        </p:nvSpPr>
        <p:spPr bwMode="auto">
          <a:xfrm>
            <a:off x="3463925" y="3921125"/>
            <a:ext cx="2514600" cy="381000"/>
          </a:xfrm>
          <a:prstGeom prst="ellipse">
            <a:avLst/>
          </a:prstGeom>
          <a:noFill/>
          <a:ln w="28575">
            <a:solidFill>
              <a:srgbClr val="FF0000"/>
            </a:solidFill>
            <a:round/>
            <a:headEnd/>
            <a:tailEnd/>
          </a:ln>
        </p:spPr>
        <p:txBody>
          <a:bodyPr wrap="none" anchor="ctr"/>
          <a:lstStyle/>
          <a:p>
            <a:endParaRPr lang="en-US">
              <a:latin typeface="Calibri" pitchFamily="34" charset="0"/>
            </a:endParaRPr>
          </a:p>
        </p:txBody>
      </p:sp>
      <p:pic>
        <p:nvPicPr>
          <p:cNvPr id="61443" name="Picture 6"/>
          <p:cNvPicPr>
            <a:picLocks noChangeAspect="1" noChangeArrowheads="1"/>
          </p:cNvPicPr>
          <p:nvPr/>
        </p:nvPicPr>
        <p:blipFill>
          <a:blip r:embed="rId4"/>
          <a:srcRect/>
          <a:stretch>
            <a:fillRect/>
          </a:stretch>
        </p:blipFill>
        <p:spPr bwMode="auto">
          <a:xfrm>
            <a:off x="0" y="0"/>
            <a:ext cx="9144000" cy="1212850"/>
          </a:xfrm>
          <a:prstGeom prst="rect">
            <a:avLst/>
          </a:prstGeom>
          <a:noFill/>
          <a:ln w="9525">
            <a:noFill/>
            <a:miter lim="800000"/>
            <a:headEnd/>
            <a:tailEnd/>
          </a:ln>
        </p:spPr>
      </p:pic>
      <p:sp>
        <p:nvSpPr>
          <p:cNvPr id="61444" name="Oval 4"/>
          <p:cNvSpPr>
            <a:spLocks noChangeArrowheads="1"/>
          </p:cNvSpPr>
          <p:nvPr/>
        </p:nvSpPr>
        <p:spPr bwMode="auto">
          <a:xfrm>
            <a:off x="2057400" y="809625"/>
            <a:ext cx="685800" cy="533400"/>
          </a:xfrm>
          <a:prstGeom prst="ellipse">
            <a:avLst/>
          </a:prstGeom>
          <a:noFill/>
          <a:ln w="28575">
            <a:solidFill>
              <a:srgbClr val="FF0000"/>
            </a:solidFill>
            <a:round/>
            <a:headEnd/>
            <a:tailEnd/>
          </a:ln>
        </p:spPr>
        <p:txBody>
          <a:bodyPr wrap="none" anchor="ctr"/>
          <a:lstStyle/>
          <a:p>
            <a:endParaRPr lang="en-US">
              <a:latin typeface="Calibri" pitchFamily="34" charset="0"/>
            </a:endParaRPr>
          </a:p>
        </p:txBody>
      </p:sp>
      <p:sp>
        <p:nvSpPr>
          <p:cNvPr id="2" name="Slide Number Placeholder 1"/>
          <p:cNvSpPr>
            <a:spLocks noGrp="1"/>
          </p:cNvSpPr>
          <p:nvPr>
            <p:ph type="sldNum" sz="quarter" idx="12"/>
          </p:nvPr>
        </p:nvSpPr>
        <p:spPr/>
        <p:txBody>
          <a:bodyPr/>
          <a:lstStyle/>
          <a:p>
            <a:pPr>
              <a:defRPr/>
            </a:pPr>
            <a:fld id="{DA9BA114-3343-4F1F-B26C-7108C52B38F9}" type="slidenum">
              <a:rPr lang="en-US"/>
              <a:pPr>
                <a:defRPr/>
              </a:pPr>
              <a:t>18</a:t>
            </a:fld>
            <a:endParaRPr lang="en-US"/>
          </a:p>
        </p:txBody>
      </p:sp>
    </p:spTree>
  </p:cSld>
  <p:clrMapOvr>
    <a:masterClrMapping/>
  </p:clrMapOvr>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Content Placeholder 17"/>
          <p:cNvSpPr>
            <a:spLocks noGrp="1"/>
          </p:cNvSpPr>
          <p:nvPr>
            <p:ph idx="1"/>
          </p:nvPr>
        </p:nvSpPr>
        <p:spPr>
          <a:xfrm>
            <a:off x="533400" y="1450975"/>
            <a:ext cx="8382000" cy="3730625"/>
          </a:xfrm>
        </p:spPr>
        <p:txBody>
          <a:bodyPr rtlCol="0">
            <a:normAutofit/>
          </a:bodyPr>
          <a:lstStyle/>
          <a:p>
            <a:pPr fontAlgn="auto">
              <a:spcAft>
                <a:spcPts val="0"/>
              </a:spcAft>
              <a:buFont typeface="Arial" pitchFamily="34" charset="0"/>
              <a:buChar char="•"/>
              <a:defRPr/>
            </a:pPr>
            <a:r>
              <a:rPr lang="en-US" sz="2400" dirty="0" smtClean="0"/>
              <a:t>Store linear and area based Master Samples and metadata </a:t>
            </a:r>
          </a:p>
          <a:p>
            <a:pPr fontAlgn="auto">
              <a:spcAft>
                <a:spcPts val="0"/>
              </a:spcAft>
              <a:buFont typeface="Arial" pitchFamily="34" charset="0"/>
              <a:buChar char="•"/>
              <a:defRPr/>
            </a:pPr>
            <a:r>
              <a:rPr lang="en-US" sz="2400" dirty="0" smtClean="0"/>
              <a:t>Download of relevant parts of the MS</a:t>
            </a:r>
          </a:p>
          <a:p>
            <a:pPr fontAlgn="auto">
              <a:spcAft>
                <a:spcPts val="0"/>
              </a:spcAft>
              <a:buFont typeface="Arial" pitchFamily="34" charset="0"/>
              <a:buChar char="•"/>
              <a:defRPr/>
            </a:pPr>
            <a:r>
              <a:rPr lang="en-US" sz="2400" dirty="0" smtClean="0"/>
              <a:t>Upload info about MS sites (site evaluation, indicators measured, protocols used)</a:t>
            </a:r>
          </a:p>
          <a:p>
            <a:pPr fontAlgn="auto">
              <a:spcAft>
                <a:spcPts val="0"/>
              </a:spcAft>
              <a:buFont typeface="Arial" pitchFamily="34" charset="0"/>
              <a:buChar char="•"/>
              <a:defRPr/>
            </a:pPr>
            <a:r>
              <a:rPr lang="en-US" sz="2400" dirty="0" smtClean="0"/>
              <a:t>Provide tracking system to record history of sites selected</a:t>
            </a:r>
          </a:p>
          <a:p>
            <a:pPr fontAlgn="auto">
              <a:spcAft>
                <a:spcPts val="0"/>
              </a:spcAft>
              <a:buFont typeface="Arial" pitchFamily="34" charset="0"/>
              <a:buChar char="•"/>
              <a:defRPr/>
            </a:pPr>
            <a:r>
              <a:rPr lang="en-US" sz="2400" dirty="0" smtClean="0"/>
              <a:t>Download histories of previously selected sites </a:t>
            </a:r>
          </a:p>
          <a:p>
            <a:pPr fontAlgn="auto">
              <a:spcAft>
                <a:spcPts val="0"/>
              </a:spcAft>
              <a:buFont typeface="Arial" pitchFamily="34" charset="0"/>
              <a:buChar char="•"/>
              <a:defRPr/>
            </a:pPr>
            <a:r>
              <a:rPr lang="en-US" sz="2400" dirty="0" smtClean="0"/>
              <a:t>Incorporate GRTS based samples that are not from the MS (legacy sites)</a:t>
            </a:r>
          </a:p>
          <a:p>
            <a:pPr marL="0" indent="0" fontAlgn="auto">
              <a:spcAft>
                <a:spcPts val="0"/>
              </a:spcAft>
              <a:buFont typeface="Arial" pitchFamily="34" charset="0"/>
              <a:buNone/>
              <a:defRPr/>
            </a:pPr>
            <a:endParaRPr lang="en-US" dirty="0"/>
          </a:p>
        </p:txBody>
      </p:sp>
      <p:sp>
        <p:nvSpPr>
          <p:cNvPr id="8195" name="Title 1"/>
          <p:cNvSpPr>
            <a:spLocks noGrp="1"/>
          </p:cNvSpPr>
          <p:nvPr>
            <p:ph type="title"/>
          </p:nvPr>
        </p:nvSpPr>
        <p:spPr/>
        <p:txBody>
          <a:bodyPr rtlCol="0">
            <a:normAutofit fontScale="90000"/>
          </a:bodyPr>
          <a:lstStyle/>
          <a:p>
            <a:pPr fontAlgn="auto">
              <a:spcAft>
                <a:spcPts val="0"/>
              </a:spcAft>
              <a:defRPr/>
            </a:pPr>
            <a:r>
              <a:rPr lang="en-US" sz="4000" b="1" dirty="0" smtClean="0"/>
              <a:t>Master Sample Tracking &amp; </a:t>
            </a:r>
            <a:br>
              <a:rPr lang="en-US" sz="4000" b="1" dirty="0" smtClean="0"/>
            </a:br>
            <a:r>
              <a:rPr lang="en-US" sz="4000" b="1" dirty="0" smtClean="0"/>
              <a:t>Site Management System </a:t>
            </a:r>
          </a:p>
        </p:txBody>
      </p:sp>
      <p:grpSp>
        <p:nvGrpSpPr>
          <p:cNvPr id="63491" name="Group 23"/>
          <p:cNvGrpSpPr>
            <a:grpSpLocks/>
          </p:cNvGrpSpPr>
          <p:nvPr/>
        </p:nvGrpSpPr>
        <p:grpSpPr bwMode="auto">
          <a:xfrm>
            <a:off x="142875" y="5102225"/>
            <a:ext cx="8848725" cy="1222375"/>
            <a:chOff x="143347" y="4876800"/>
            <a:chExt cx="8848253" cy="1222375"/>
          </a:xfrm>
        </p:grpSpPr>
        <p:sp>
          <p:nvSpPr>
            <p:cNvPr id="10" name="Rounded Rectangle 9"/>
            <p:cNvSpPr/>
            <p:nvPr/>
          </p:nvSpPr>
          <p:spPr>
            <a:xfrm>
              <a:off x="5607231" y="4876800"/>
              <a:ext cx="990547" cy="12192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1600" dirty="0"/>
                <a:t>Evaluate sites</a:t>
              </a:r>
            </a:p>
          </p:txBody>
        </p:sp>
        <p:sp>
          <p:nvSpPr>
            <p:cNvPr id="6" name="Rounded Rectangle 5"/>
            <p:cNvSpPr/>
            <p:nvPr/>
          </p:nvSpPr>
          <p:spPr bwMode="auto">
            <a:xfrm>
              <a:off x="1379944" y="4879975"/>
              <a:ext cx="1295331" cy="12192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1600" dirty="0"/>
                <a:t>Select master sample, define frame</a:t>
              </a:r>
            </a:p>
          </p:txBody>
        </p:sp>
        <p:sp>
          <p:nvSpPr>
            <p:cNvPr id="9" name="Rounded Rectangle 8"/>
            <p:cNvSpPr/>
            <p:nvPr/>
          </p:nvSpPr>
          <p:spPr bwMode="auto">
            <a:xfrm>
              <a:off x="4196019" y="4876800"/>
              <a:ext cx="1233421" cy="12192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1600" dirty="0"/>
                <a:t>Add sites, create panels </a:t>
              </a:r>
            </a:p>
          </p:txBody>
        </p:sp>
        <p:sp>
          <p:nvSpPr>
            <p:cNvPr id="11" name="Rounded Rectangle 10"/>
            <p:cNvSpPr/>
            <p:nvPr/>
          </p:nvSpPr>
          <p:spPr bwMode="auto">
            <a:xfrm>
              <a:off x="6781918" y="4876800"/>
              <a:ext cx="838155" cy="12192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1600" dirty="0"/>
                <a:t>Collect data</a:t>
              </a:r>
            </a:p>
          </p:txBody>
        </p:sp>
        <p:sp>
          <p:nvSpPr>
            <p:cNvPr id="12" name="Rounded Rectangle 11"/>
            <p:cNvSpPr/>
            <p:nvPr/>
          </p:nvSpPr>
          <p:spPr bwMode="auto">
            <a:xfrm>
              <a:off x="7772465" y="4879975"/>
              <a:ext cx="1219135" cy="1216025"/>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1600" dirty="0"/>
                <a:t>Analyze data, generate estimates</a:t>
              </a:r>
            </a:p>
          </p:txBody>
        </p:sp>
        <p:sp>
          <p:nvSpPr>
            <p:cNvPr id="7" name="Right Arrow 6"/>
            <p:cNvSpPr/>
            <p:nvPr/>
          </p:nvSpPr>
          <p:spPr bwMode="auto">
            <a:xfrm>
              <a:off x="1210090" y="5413375"/>
              <a:ext cx="152392" cy="7302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5" name="Rounded Rectangle 4"/>
            <p:cNvSpPr/>
            <p:nvPr/>
          </p:nvSpPr>
          <p:spPr bwMode="auto">
            <a:xfrm>
              <a:off x="143347" y="4876800"/>
              <a:ext cx="1066743" cy="1219200"/>
            </a:xfrm>
            <a:prstGeom prst="roundRect">
              <a:avLst>
                <a:gd name="adj" fmla="val 25094"/>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1600" dirty="0"/>
                <a:t>Learn, explore</a:t>
              </a:r>
            </a:p>
          </p:txBody>
        </p:sp>
        <p:sp>
          <p:nvSpPr>
            <p:cNvPr id="19" name="Right Arrow 18"/>
            <p:cNvSpPr/>
            <p:nvPr/>
          </p:nvSpPr>
          <p:spPr bwMode="auto">
            <a:xfrm>
              <a:off x="2675275" y="5419725"/>
              <a:ext cx="152392" cy="7302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0" name="Right Arrow 19"/>
            <p:cNvSpPr/>
            <p:nvPr/>
          </p:nvSpPr>
          <p:spPr bwMode="auto">
            <a:xfrm>
              <a:off x="7602612" y="5427663"/>
              <a:ext cx="152392" cy="7302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1" name="Right Arrow 20"/>
            <p:cNvSpPr/>
            <p:nvPr/>
          </p:nvSpPr>
          <p:spPr bwMode="auto">
            <a:xfrm>
              <a:off x="6612065" y="5413375"/>
              <a:ext cx="152392" cy="7302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2" name="Right Arrow 21"/>
            <p:cNvSpPr/>
            <p:nvPr/>
          </p:nvSpPr>
          <p:spPr bwMode="auto">
            <a:xfrm>
              <a:off x="5427853" y="5413375"/>
              <a:ext cx="152392" cy="7302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3" name="Right Arrow 22"/>
            <p:cNvSpPr/>
            <p:nvPr/>
          </p:nvSpPr>
          <p:spPr bwMode="auto">
            <a:xfrm>
              <a:off x="4019815" y="5413375"/>
              <a:ext cx="152392" cy="7302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8" name="Rounded Rectangle 7"/>
            <p:cNvSpPr/>
            <p:nvPr/>
          </p:nvSpPr>
          <p:spPr bwMode="auto">
            <a:xfrm>
              <a:off x="2841953" y="4876800"/>
              <a:ext cx="1196911" cy="12192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1600" dirty="0"/>
                <a:t>Add attributes, stratify</a:t>
              </a:r>
            </a:p>
          </p:txBody>
        </p:sp>
      </p:grpSp>
      <p:sp>
        <p:nvSpPr>
          <p:cNvPr id="2" name="Slide Number Placeholder 1"/>
          <p:cNvSpPr>
            <a:spLocks noGrp="1"/>
          </p:cNvSpPr>
          <p:nvPr>
            <p:ph type="sldNum" sz="quarter" idx="12"/>
          </p:nvPr>
        </p:nvSpPr>
        <p:spPr/>
        <p:txBody>
          <a:bodyPr/>
          <a:lstStyle/>
          <a:p>
            <a:pPr>
              <a:defRPr/>
            </a:pPr>
            <a:fld id="{905A8888-71B1-4FF3-AA99-D9D00E608210}" type="slidenum">
              <a:rPr lang="en-US"/>
              <a:pPr>
                <a:defRPr/>
              </a:pPr>
              <a:t>19</a:t>
            </a:fld>
            <a:endParaRPr lang="en-US"/>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673" name="Picture 5"/>
          <p:cNvPicPr>
            <a:picLocks noChangeAspect="1" noChangeArrowheads="1"/>
          </p:cNvPicPr>
          <p:nvPr/>
        </p:nvPicPr>
        <p:blipFill>
          <a:blip r:embed="rId3"/>
          <a:srcRect t="19289" b="16283"/>
          <a:stretch>
            <a:fillRect/>
          </a:stretch>
        </p:blipFill>
        <p:spPr bwMode="auto">
          <a:xfrm>
            <a:off x="762000" y="2836863"/>
            <a:ext cx="7377113" cy="2822575"/>
          </a:xfrm>
          <a:prstGeom prst="rect">
            <a:avLst/>
          </a:prstGeom>
          <a:noFill/>
          <a:ln w="9525">
            <a:noFill/>
            <a:miter lim="800000"/>
            <a:headEnd/>
            <a:tailEnd/>
          </a:ln>
        </p:spPr>
      </p:pic>
      <p:sp>
        <p:nvSpPr>
          <p:cNvPr id="28674" name="Content Placeholder 2"/>
          <p:cNvSpPr>
            <a:spLocks noGrp="1"/>
          </p:cNvSpPr>
          <p:nvPr>
            <p:ph sz="half" idx="1"/>
          </p:nvPr>
        </p:nvSpPr>
        <p:spPr>
          <a:xfrm>
            <a:off x="304800" y="433388"/>
            <a:ext cx="4419600" cy="4527550"/>
          </a:xfrm>
        </p:spPr>
        <p:txBody>
          <a:bodyPr/>
          <a:lstStyle/>
          <a:p>
            <a:pPr marL="0" indent="0" algn="ctr">
              <a:buFont typeface="Arial" charset="0"/>
              <a:buNone/>
            </a:pPr>
            <a:r>
              <a:rPr lang="en-US" sz="3200" b="1" smtClean="0"/>
              <a:t>Pacific Northwest Aquatic Monitoring Partnership (PNAMP) </a:t>
            </a:r>
          </a:p>
          <a:p>
            <a:pPr marL="0" indent="0" algn="ctr">
              <a:buFont typeface="Arial" charset="0"/>
              <a:buNone/>
            </a:pPr>
            <a:r>
              <a:rPr lang="en-US" smtClean="0"/>
              <a:t>(Project 2004-002-00)</a:t>
            </a:r>
          </a:p>
        </p:txBody>
      </p:sp>
      <p:sp>
        <p:nvSpPr>
          <p:cNvPr id="28675" name="Content Placeholder 6"/>
          <p:cNvSpPr>
            <a:spLocks noGrp="1"/>
          </p:cNvSpPr>
          <p:nvPr>
            <p:ph sz="half" idx="2"/>
          </p:nvPr>
        </p:nvSpPr>
        <p:spPr>
          <a:xfrm>
            <a:off x="4572000" y="457200"/>
            <a:ext cx="4038600" cy="4525963"/>
          </a:xfrm>
        </p:spPr>
        <p:txBody>
          <a:bodyPr/>
          <a:lstStyle/>
          <a:p>
            <a:pPr marL="0" indent="0" algn="ctr">
              <a:buFont typeface="Arial" charset="0"/>
              <a:buNone/>
            </a:pPr>
            <a:r>
              <a:rPr lang="en-US" sz="3200" b="1" smtClean="0"/>
              <a:t>Regional Data Management Support and Coordination</a:t>
            </a:r>
          </a:p>
          <a:p>
            <a:pPr marL="0" indent="0" algn="ctr">
              <a:buFont typeface="Arial" charset="0"/>
              <a:buNone/>
            </a:pPr>
            <a:r>
              <a:rPr lang="en-US" smtClean="0"/>
              <a:t>(Project 2008-727-00)</a:t>
            </a:r>
          </a:p>
        </p:txBody>
      </p:sp>
      <p:sp>
        <p:nvSpPr>
          <p:cNvPr id="4" name="Slide Number Placeholder 3"/>
          <p:cNvSpPr>
            <a:spLocks noGrp="1"/>
          </p:cNvSpPr>
          <p:nvPr>
            <p:ph type="sldNum" sz="quarter" idx="12"/>
          </p:nvPr>
        </p:nvSpPr>
        <p:spPr/>
        <p:txBody>
          <a:bodyPr/>
          <a:lstStyle/>
          <a:p>
            <a:pPr>
              <a:defRPr/>
            </a:pPr>
            <a:fld id="{9EC60289-4D61-455E-8A48-46AC694F6484}" type="slidenum">
              <a:rPr lang="en-US"/>
              <a:pPr>
                <a:defRPr/>
              </a:pPr>
              <a:t>2</a:t>
            </a:fld>
            <a:endParaRPr lang="en-US"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5537" name="Picture 3" descr="C:\Program Files\Microsoft Office\MEDIA\CAGCAT10\j0286068.wmf"/>
          <p:cNvPicPr>
            <a:picLocks noChangeAspect="1" noChangeArrowheads="1"/>
          </p:cNvPicPr>
          <p:nvPr/>
        </p:nvPicPr>
        <p:blipFill>
          <a:blip r:embed="rId3"/>
          <a:srcRect/>
          <a:stretch>
            <a:fillRect/>
          </a:stretch>
        </p:blipFill>
        <p:spPr bwMode="auto">
          <a:xfrm rot="483607">
            <a:off x="7112000" y="4787900"/>
            <a:ext cx="1023938" cy="1531938"/>
          </a:xfrm>
          <a:prstGeom prst="rect">
            <a:avLst/>
          </a:prstGeom>
          <a:noFill/>
          <a:ln w="9525">
            <a:noFill/>
            <a:miter lim="800000"/>
            <a:headEnd/>
            <a:tailEnd/>
          </a:ln>
        </p:spPr>
      </p:pic>
      <p:sp>
        <p:nvSpPr>
          <p:cNvPr id="9219" name="Title 1"/>
          <p:cNvSpPr>
            <a:spLocks noGrp="1"/>
          </p:cNvSpPr>
          <p:nvPr>
            <p:ph type="title"/>
          </p:nvPr>
        </p:nvSpPr>
        <p:spPr>
          <a:xfrm>
            <a:off x="533400" y="381000"/>
            <a:ext cx="8229600" cy="1143000"/>
          </a:xfrm>
        </p:spPr>
        <p:txBody>
          <a:bodyPr rtlCol="0">
            <a:normAutofit fontScale="90000"/>
          </a:bodyPr>
          <a:lstStyle/>
          <a:p>
            <a:pPr fontAlgn="auto">
              <a:spcAft>
                <a:spcPts val="0"/>
              </a:spcAft>
              <a:defRPr/>
            </a:pPr>
            <a:r>
              <a:rPr lang="en-US" sz="4000" b="1" smtClean="0"/>
              <a:t>Tools to Make It Easier to </a:t>
            </a:r>
            <a:br>
              <a:rPr lang="en-US" sz="4000" b="1" smtClean="0"/>
            </a:br>
            <a:r>
              <a:rPr lang="en-US" sz="4000" b="1" smtClean="0"/>
              <a:t>Collaborate, Discover &amp; Share Data</a:t>
            </a:r>
          </a:p>
        </p:txBody>
      </p:sp>
      <p:sp>
        <p:nvSpPr>
          <p:cNvPr id="5123" name="Content Placeholder 2"/>
          <p:cNvSpPr>
            <a:spLocks noGrp="1"/>
          </p:cNvSpPr>
          <p:nvPr>
            <p:ph idx="1"/>
          </p:nvPr>
        </p:nvSpPr>
        <p:spPr>
          <a:xfrm>
            <a:off x="609600" y="2027238"/>
            <a:ext cx="8229600" cy="3916362"/>
          </a:xfrm>
        </p:spPr>
        <p:txBody>
          <a:bodyPr rtlCol="0">
            <a:normAutofit/>
          </a:bodyPr>
          <a:lstStyle/>
          <a:p>
            <a:pPr marL="0" indent="0" fontAlgn="auto">
              <a:spcAft>
                <a:spcPts val="0"/>
              </a:spcAft>
              <a:buFont typeface="Arial" pitchFamily="34" charset="0"/>
              <a:buNone/>
              <a:defRPr/>
            </a:pPr>
            <a:r>
              <a:rPr lang="en-US" dirty="0" smtClean="0"/>
              <a:t>‘Who’s doing what where?’</a:t>
            </a:r>
          </a:p>
          <a:p>
            <a:pPr lvl="1" fontAlgn="auto">
              <a:spcAft>
                <a:spcPts val="0"/>
              </a:spcAft>
              <a:buFont typeface="Arial" pitchFamily="34" charset="0"/>
              <a:buChar char="•"/>
              <a:defRPr/>
            </a:pPr>
            <a:r>
              <a:rPr lang="en-US" sz="3200" b="1" dirty="0">
                <a:solidFill>
                  <a:schemeClr val="accent1"/>
                </a:solidFill>
              </a:rPr>
              <a:t>Metadata </a:t>
            </a:r>
            <a:r>
              <a:rPr lang="en-US" sz="3200" b="1" dirty="0" smtClean="0">
                <a:solidFill>
                  <a:schemeClr val="accent1"/>
                </a:solidFill>
              </a:rPr>
              <a:t>Builder: </a:t>
            </a:r>
            <a:r>
              <a:rPr lang="en-US" sz="3200" b="1" dirty="0" smtClean="0"/>
              <a:t>build </a:t>
            </a:r>
            <a:r>
              <a:rPr lang="en-US" sz="3200" b="1" i="1" dirty="0" smtClean="0"/>
              <a:t>MD</a:t>
            </a:r>
            <a:r>
              <a:rPr lang="en-US" sz="3200" b="1" dirty="0" smtClean="0"/>
              <a:t> records from project tracking systems </a:t>
            </a:r>
            <a:r>
              <a:rPr lang="en-US" sz="2400" b="1" dirty="0" smtClean="0">
                <a:solidFill>
                  <a:srgbClr val="FF0000"/>
                </a:solidFill>
              </a:rPr>
              <a:t>scoping 2012</a:t>
            </a:r>
            <a:endParaRPr lang="en-US" sz="3200" b="1" dirty="0">
              <a:solidFill>
                <a:srgbClr val="FF0000"/>
              </a:solidFill>
            </a:endParaRPr>
          </a:p>
          <a:p>
            <a:pPr lvl="1" fontAlgn="auto">
              <a:spcAft>
                <a:spcPts val="0"/>
              </a:spcAft>
              <a:buFont typeface="Arial" pitchFamily="34" charset="0"/>
              <a:buChar char="•"/>
              <a:defRPr/>
            </a:pPr>
            <a:r>
              <a:rPr lang="en-US" sz="3200" b="1" dirty="0" smtClean="0">
                <a:solidFill>
                  <a:schemeClr val="accent1"/>
                </a:solidFill>
              </a:rPr>
              <a:t>Monitoring Locator: </a:t>
            </a:r>
            <a:r>
              <a:rPr lang="en-US" sz="3200" b="1" dirty="0" smtClean="0"/>
              <a:t>linked to MS Tool but also including other monitoring</a:t>
            </a:r>
            <a:r>
              <a:rPr lang="en-US" sz="3200" b="1" dirty="0">
                <a:solidFill>
                  <a:srgbClr val="FF0000"/>
                </a:solidFill>
              </a:rPr>
              <a:t> </a:t>
            </a:r>
            <a:r>
              <a:rPr lang="en-US" sz="2400" b="1" dirty="0">
                <a:solidFill>
                  <a:srgbClr val="FF0000"/>
                </a:solidFill>
              </a:rPr>
              <a:t>scoping </a:t>
            </a:r>
            <a:r>
              <a:rPr lang="en-US" sz="2400" b="1" dirty="0" smtClean="0">
                <a:solidFill>
                  <a:srgbClr val="FF0000"/>
                </a:solidFill>
              </a:rPr>
              <a:t>2012</a:t>
            </a:r>
            <a:r>
              <a:rPr lang="en-US" sz="2400" b="1" dirty="0" smtClean="0"/>
              <a:t> </a:t>
            </a:r>
          </a:p>
          <a:p>
            <a:pPr marL="457200" lvl="1" indent="0" fontAlgn="auto">
              <a:spcAft>
                <a:spcPts val="0"/>
              </a:spcAft>
              <a:buFont typeface="Arial" pitchFamily="34" charset="0"/>
              <a:buNone/>
              <a:defRPr/>
            </a:pPr>
            <a:endParaRPr lang="en-US" b="1" i="1" dirty="0" smtClean="0"/>
          </a:p>
        </p:txBody>
      </p:sp>
      <p:pic>
        <p:nvPicPr>
          <p:cNvPr id="65540" name="Picture 5"/>
          <p:cNvPicPr>
            <a:picLocks noChangeAspect="1"/>
          </p:cNvPicPr>
          <p:nvPr/>
        </p:nvPicPr>
        <p:blipFill>
          <a:blip r:embed="rId4"/>
          <a:srcRect/>
          <a:stretch>
            <a:fillRect/>
          </a:stretch>
        </p:blipFill>
        <p:spPr bwMode="auto">
          <a:xfrm>
            <a:off x="3771900" y="6269038"/>
            <a:ext cx="1600200" cy="512762"/>
          </a:xfrm>
          <a:prstGeom prst="rect">
            <a:avLst/>
          </a:prstGeom>
          <a:noFill/>
          <a:ln w="9525">
            <a:noFill/>
            <a:miter lim="800000"/>
            <a:headEnd/>
            <a:tailEnd/>
          </a:ln>
        </p:spPr>
      </p:pic>
      <p:sp>
        <p:nvSpPr>
          <p:cNvPr id="2" name="Slide Number Placeholder 1"/>
          <p:cNvSpPr>
            <a:spLocks noGrp="1"/>
          </p:cNvSpPr>
          <p:nvPr>
            <p:ph type="sldNum" sz="quarter" idx="12"/>
          </p:nvPr>
        </p:nvSpPr>
        <p:spPr/>
        <p:txBody>
          <a:bodyPr/>
          <a:lstStyle/>
          <a:p>
            <a:pPr>
              <a:defRPr/>
            </a:pPr>
            <a:fld id="{D28C085E-7525-4FD6-90FB-BAA58B47D0EA}" type="slidenum">
              <a:rPr lang="en-US"/>
              <a:pPr>
                <a:defRPr/>
              </a:pPr>
              <a:t>20</a:t>
            </a:fld>
            <a:endParaRPr lang="en-US"/>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Content Placeholder 7"/>
          <p:cNvGraphicFramePr>
            <a:graphicFrameLocks noGrp="1"/>
          </p:cNvGraphicFramePr>
          <p:nvPr>
            <p:ph idx="1"/>
          </p:nvPr>
        </p:nvGraphicFramePr>
        <p:xfrm>
          <a:off x="457200" y="1600200"/>
          <a:ext cx="8229600" cy="452596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7586" name="Title 1"/>
          <p:cNvSpPr>
            <a:spLocks noGrp="1"/>
          </p:cNvSpPr>
          <p:nvPr>
            <p:ph type="title"/>
          </p:nvPr>
        </p:nvSpPr>
        <p:spPr/>
        <p:txBody>
          <a:bodyPr/>
          <a:lstStyle/>
          <a:p>
            <a:pPr algn="l"/>
            <a:r>
              <a:rPr lang="en-US" sz="4000" b="1" smtClean="0"/>
              <a:t>Coordinated Assessments Project</a:t>
            </a:r>
          </a:p>
        </p:txBody>
      </p:sp>
      <p:sp>
        <p:nvSpPr>
          <p:cNvPr id="67587" name="Slide Number Placeholder 1"/>
          <p:cNvSpPr>
            <a:spLocks noGrp="1"/>
          </p:cNvSpPr>
          <p:nvPr>
            <p:ph type="sldNum" sz="quarter" idx="12"/>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56C46DD7-3709-43C7-9997-25BE3768927A}" type="slidenum">
              <a:rPr lang="en-US" smtClean="0">
                <a:solidFill>
                  <a:srgbClr val="898989"/>
                </a:solidFill>
              </a:rPr>
              <a:pPr fontAlgn="base">
                <a:spcBef>
                  <a:spcPct val="0"/>
                </a:spcBef>
                <a:spcAft>
                  <a:spcPct val="0"/>
                </a:spcAft>
              </a:pPr>
              <a:t>21</a:t>
            </a:fld>
            <a:endParaRPr lang="en-US" smtClean="0">
              <a:solidFill>
                <a:srgbClr val="898989"/>
              </a:solidFill>
            </a:endParaRPr>
          </a:p>
        </p:txBody>
      </p:sp>
      <p:pic>
        <p:nvPicPr>
          <p:cNvPr id="67588" name="Picture 1"/>
          <p:cNvPicPr>
            <a:picLocks noChangeAspect="1"/>
          </p:cNvPicPr>
          <p:nvPr/>
        </p:nvPicPr>
        <p:blipFill>
          <a:blip r:embed="rId8"/>
          <a:srcRect/>
          <a:stretch>
            <a:fillRect/>
          </a:stretch>
        </p:blipFill>
        <p:spPr bwMode="auto">
          <a:xfrm>
            <a:off x="3771900" y="6269038"/>
            <a:ext cx="1600200" cy="51276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3" name="Title 1"/>
          <p:cNvSpPr>
            <a:spLocks noGrp="1"/>
          </p:cNvSpPr>
          <p:nvPr>
            <p:ph type="title"/>
          </p:nvPr>
        </p:nvSpPr>
        <p:spPr/>
        <p:txBody>
          <a:bodyPr/>
          <a:lstStyle/>
          <a:p>
            <a:r>
              <a:rPr lang="en-US" sz="4000" b="1" smtClean="0"/>
              <a:t>Upcoming Presentations </a:t>
            </a:r>
          </a:p>
        </p:txBody>
      </p:sp>
      <p:sp>
        <p:nvSpPr>
          <p:cNvPr id="69634" name="Content Placeholder 2"/>
          <p:cNvSpPr>
            <a:spLocks noGrp="1"/>
          </p:cNvSpPr>
          <p:nvPr>
            <p:ph idx="1"/>
          </p:nvPr>
        </p:nvSpPr>
        <p:spPr/>
        <p:txBody>
          <a:bodyPr/>
          <a:lstStyle/>
          <a:p>
            <a:r>
              <a:rPr lang="en-US" smtClean="0"/>
              <a:t>CBFWF (Tom Iverson): Program Coordination and Facilitation Services</a:t>
            </a:r>
          </a:p>
          <a:p>
            <a:r>
              <a:rPr lang="en-US" smtClean="0"/>
              <a:t>PSMFC (Bruce Schmidt): StreamNet - Coordinated Information System (CIS)/ Northwest Environmental Database (NED)</a:t>
            </a:r>
          </a:p>
          <a:p>
            <a:r>
              <a:rPr lang="en-US" smtClean="0"/>
              <a:t>CRITFC (David Liberty &amp; Henry Franzoni): StreamNet Library &amp; Tribal Data Network</a:t>
            </a:r>
          </a:p>
        </p:txBody>
      </p:sp>
      <p:sp>
        <p:nvSpPr>
          <p:cNvPr id="69635" name="Slide Number Placeholder 3"/>
          <p:cNvSpPr>
            <a:spLocks noGrp="1"/>
          </p:cNvSpPr>
          <p:nvPr>
            <p:ph type="sldNum" sz="quarter" idx="12"/>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55D3724D-F0FC-4275-86D2-266CB3CC7133}" type="slidenum">
              <a:rPr lang="en-US" smtClean="0">
                <a:solidFill>
                  <a:srgbClr val="898989"/>
                </a:solidFill>
              </a:rPr>
              <a:pPr fontAlgn="base">
                <a:spcBef>
                  <a:spcPct val="0"/>
                </a:spcBef>
                <a:spcAft>
                  <a:spcPct val="0"/>
                </a:spcAft>
              </a:pPr>
              <a:t>22</a:t>
            </a:fld>
            <a:endParaRPr lang="en-US" smtClean="0">
              <a:solidFill>
                <a:srgbClr val="898989"/>
              </a:solidFill>
            </a:endParaRPr>
          </a:p>
        </p:txBody>
      </p:sp>
      <p:pic>
        <p:nvPicPr>
          <p:cNvPr id="69636" name="Picture 1"/>
          <p:cNvPicPr>
            <a:picLocks noChangeAspect="1"/>
          </p:cNvPicPr>
          <p:nvPr/>
        </p:nvPicPr>
        <p:blipFill>
          <a:blip r:embed="rId3"/>
          <a:srcRect/>
          <a:stretch>
            <a:fillRect/>
          </a:stretch>
        </p:blipFill>
        <p:spPr bwMode="auto">
          <a:xfrm>
            <a:off x="3771900" y="6269038"/>
            <a:ext cx="1600200" cy="51276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1" name="Title 1"/>
          <p:cNvSpPr>
            <a:spLocks noGrp="1"/>
          </p:cNvSpPr>
          <p:nvPr>
            <p:ph type="title"/>
          </p:nvPr>
        </p:nvSpPr>
        <p:spPr/>
        <p:txBody>
          <a:bodyPr/>
          <a:lstStyle/>
          <a:p>
            <a:r>
              <a:rPr lang="en-US" sz="4000" b="1" smtClean="0"/>
              <a:t>Questions?</a:t>
            </a:r>
          </a:p>
        </p:txBody>
      </p:sp>
      <p:sp>
        <p:nvSpPr>
          <p:cNvPr id="71682" name="Slide Number Placeholder 3"/>
          <p:cNvSpPr>
            <a:spLocks noGrp="1"/>
          </p:cNvSpPr>
          <p:nvPr>
            <p:ph type="sldNum" sz="quarter" idx="12"/>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0DB1A551-4F80-463D-99CA-484D697F6AEC}" type="slidenum">
              <a:rPr lang="en-US" smtClean="0">
                <a:solidFill>
                  <a:srgbClr val="898989"/>
                </a:solidFill>
              </a:rPr>
              <a:pPr fontAlgn="base">
                <a:spcBef>
                  <a:spcPct val="0"/>
                </a:spcBef>
                <a:spcAft>
                  <a:spcPct val="0"/>
                </a:spcAft>
              </a:pPr>
              <a:t>23</a:t>
            </a:fld>
            <a:endParaRPr lang="en-US" smtClean="0">
              <a:solidFill>
                <a:srgbClr val="898989"/>
              </a:solidFill>
            </a:endParaRPr>
          </a:p>
        </p:txBody>
      </p:sp>
      <p:pic>
        <p:nvPicPr>
          <p:cNvPr id="71683" name="Picture 1"/>
          <p:cNvPicPr>
            <a:picLocks noGrp="1" noChangeAspect="1"/>
          </p:cNvPicPr>
          <p:nvPr>
            <p:ph idx="1"/>
          </p:nvPr>
        </p:nvPicPr>
        <p:blipFill>
          <a:blip r:embed="rId2"/>
          <a:srcRect/>
          <a:stretch>
            <a:fillRect/>
          </a:stretch>
        </p:blipFill>
        <p:spPr>
          <a:xfrm>
            <a:off x="2667000" y="2362200"/>
            <a:ext cx="3790950" cy="1844675"/>
          </a:xfrm>
        </p:spPr>
      </p:pic>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5" name="Title 1"/>
          <p:cNvSpPr>
            <a:spLocks noGrp="1"/>
          </p:cNvSpPr>
          <p:nvPr>
            <p:ph type="title"/>
          </p:nvPr>
        </p:nvSpPr>
        <p:spPr/>
        <p:txBody>
          <a:bodyPr/>
          <a:lstStyle/>
          <a:p>
            <a:r>
              <a:rPr lang="en-US" smtClean="0"/>
              <a:t>Supplemental Slides</a:t>
            </a:r>
          </a:p>
        </p:txBody>
      </p:sp>
      <p:sp>
        <p:nvSpPr>
          <p:cNvPr id="72706" name="Content Placeholder 2"/>
          <p:cNvSpPr>
            <a:spLocks noGrp="1"/>
          </p:cNvSpPr>
          <p:nvPr>
            <p:ph idx="1"/>
          </p:nvPr>
        </p:nvSpPr>
        <p:spPr/>
        <p:txBody>
          <a:bodyPr/>
          <a:lstStyle/>
          <a:p>
            <a:endParaRPr lang="en-US" smtClean="0"/>
          </a:p>
        </p:txBody>
      </p:sp>
      <p:sp>
        <p:nvSpPr>
          <p:cNvPr id="72707" name="Slide Number Placeholder 3"/>
          <p:cNvSpPr>
            <a:spLocks noGrp="1"/>
          </p:cNvSpPr>
          <p:nvPr>
            <p:ph type="sldNum" sz="quarter" idx="12"/>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C37757FA-C6BE-4262-986D-C210349A966D}" type="slidenum">
              <a:rPr lang="en-US" smtClean="0">
                <a:solidFill>
                  <a:srgbClr val="898989"/>
                </a:solidFill>
              </a:rPr>
              <a:pPr fontAlgn="base">
                <a:spcBef>
                  <a:spcPct val="0"/>
                </a:spcBef>
                <a:spcAft>
                  <a:spcPct val="0"/>
                </a:spcAft>
              </a:pPr>
              <a:t>24</a:t>
            </a:fld>
            <a:endParaRPr lang="en-US" smtClean="0">
              <a:solidFill>
                <a:srgbClr val="898989"/>
              </a:solidFill>
            </a:endParaRP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29" name="Title 1"/>
          <p:cNvSpPr>
            <a:spLocks noGrp="1"/>
          </p:cNvSpPr>
          <p:nvPr>
            <p:ph type="title"/>
          </p:nvPr>
        </p:nvSpPr>
        <p:spPr/>
        <p:txBody>
          <a:bodyPr/>
          <a:lstStyle/>
          <a:p>
            <a:r>
              <a:rPr lang="en-US" sz="4000" b="1" smtClean="0"/>
              <a:t>Proposal Deliverables</a:t>
            </a:r>
          </a:p>
        </p:txBody>
      </p:sp>
      <p:sp>
        <p:nvSpPr>
          <p:cNvPr id="3" name="Content Placeholder 2"/>
          <p:cNvSpPr>
            <a:spLocks noGrp="1"/>
          </p:cNvSpPr>
          <p:nvPr>
            <p:ph sz="half" idx="1"/>
          </p:nvPr>
        </p:nvSpPr>
        <p:spPr>
          <a:xfrm>
            <a:off x="457200" y="1295400"/>
            <a:ext cx="4038600" cy="4830763"/>
          </a:xfrm>
        </p:spPr>
        <p:txBody>
          <a:bodyPr rtlCol="0">
            <a:noAutofit/>
          </a:bodyPr>
          <a:lstStyle/>
          <a:p>
            <a:pPr marL="0" indent="0" fontAlgn="auto">
              <a:spcAft>
                <a:spcPts val="0"/>
              </a:spcAft>
              <a:buFont typeface="Arial" pitchFamily="34" charset="0"/>
              <a:buNone/>
              <a:defRPr/>
            </a:pPr>
            <a:r>
              <a:rPr lang="en-US" sz="1500" b="1" dirty="0" smtClean="0"/>
              <a:t>Administrative/General Support</a:t>
            </a:r>
          </a:p>
          <a:p>
            <a:pPr fontAlgn="auto">
              <a:spcAft>
                <a:spcPts val="0"/>
              </a:spcAft>
              <a:buFont typeface="Arial" pitchFamily="34" charset="0"/>
              <a:buChar char="•"/>
              <a:defRPr/>
            </a:pPr>
            <a:r>
              <a:rPr lang="en-US" sz="1500" dirty="0" smtClean="0"/>
              <a:t>DELV-1</a:t>
            </a:r>
            <a:r>
              <a:rPr lang="en-US" sz="1500" dirty="0"/>
              <a:t>: Steering Committee support</a:t>
            </a:r>
          </a:p>
          <a:p>
            <a:pPr fontAlgn="auto">
              <a:spcAft>
                <a:spcPts val="0"/>
              </a:spcAft>
              <a:buFont typeface="Arial" pitchFamily="34" charset="0"/>
              <a:buChar char="•"/>
              <a:defRPr/>
            </a:pPr>
            <a:r>
              <a:rPr lang="en-US" sz="1500" dirty="0"/>
              <a:t>DELV-2: Data Management Leadership Team </a:t>
            </a:r>
            <a:r>
              <a:rPr lang="en-US" sz="1500" dirty="0" smtClean="0"/>
              <a:t>Support</a:t>
            </a:r>
            <a:endParaRPr lang="en-US" sz="1500" dirty="0"/>
          </a:p>
          <a:p>
            <a:pPr fontAlgn="auto">
              <a:spcAft>
                <a:spcPts val="0"/>
              </a:spcAft>
              <a:buFont typeface="Arial" pitchFamily="34" charset="0"/>
              <a:buChar char="•"/>
              <a:defRPr/>
            </a:pPr>
            <a:r>
              <a:rPr lang="en-US" sz="1500" dirty="0"/>
              <a:t>DELV-3: Administrative Support provided by PNAMP staff (USGS employees)</a:t>
            </a:r>
          </a:p>
          <a:p>
            <a:pPr fontAlgn="auto">
              <a:spcAft>
                <a:spcPts val="0"/>
              </a:spcAft>
              <a:buFont typeface="Arial" pitchFamily="34" charset="0"/>
              <a:buChar char="•"/>
              <a:defRPr/>
            </a:pPr>
            <a:r>
              <a:rPr lang="en-US" sz="1500" dirty="0"/>
              <a:t>DELV-4: Communication and Facilitation Support</a:t>
            </a:r>
          </a:p>
          <a:p>
            <a:pPr marL="0" indent="0" fontAlgn="auto">
              <a:spcAft>
                <a:spcPts val="0"/>
              </a:spcAft>
              <a:buFont typeface="Arial" pitchFamily="34" charset="0"/>
              <a:buNone/>
              <a:defRPr/>
            </a:pPr>
            <a:r>
              <a:rPr lang="en-US" sz="1500" dirty="0" smtClean="0"/>
              <a:t> </a:t>
            </a:r>
            <a:r>
              <a:rPr lang="en-US" sz="1500" b="1" dirty="0" smtClean="0"/>
              <a:t>Data Management &amp; Sharing</a:t>
            </a:r>
          </a:p>
          <a:p>
            <a:pPr fontAlgn="auto">
              <a:spcAft>
                <a:spcPts val="0"/>
              </a:spcAft>
              <a:buFont typeface="Arial" pitchFamily="34" charset="0"/>
              <a:buChar char="•"/>
              <a:defRPr/>
            </a:pPr>
            <a:r>
              <a:rPr lang="en-US" sz="1500" dirty="0" smtClean="0"/>
              <a:t>DELV-13</a:t>
            </a:r>
            <a:r>
              <a:rPr lang="en-US" sz="1500" dirty="0"/>
              <a:t>: Data Management Best </a:t>
            </a:r>
            <a:r>
              <a:rPr lang="en-US" sz="1500" dirty="0" smtClean="0"/>
              <a:t>Practices</a:t>
            </a:r>
          </a:p>
          <a:p>
            <a:pPr fontAlgn="auto">
              <a:spcAft>
                <a:spcPts val="0"/>
              </a:spcAft>
              <a:buFont typeface="Arial" pitchFamily="34" charset="0"/>
              <a:buChar char="•"/>
              <a:defRPr/>
            </a:pPr>
            <a:r>
              <a:rPr lang="en-US" sz="1500" dirty="0" smtClean="0"/>
              <a:t>DELV-7</a:t>
            </a:r>
            <a:r>
              <a:rPr lang="en-US" sz="1500" dirty="0"/>
              <a:t>: Facilitate Habitat Data Sharing </a:t>
            </a:r>
            <a:r>
              <a:rPr lang="en-US" sz="1500" dirty="0" smtClean="0"/>
              <a:t>Project</a:t>
            </a:r>
          </a:p>
          <a:p>
            <a:pPr fontAlgn="auto">
              <a:spcAft>
                <a:spcPts val="0"/>
              </a:spcAft>
              <a:buFont typeface="Arial" pitchFamily="34" charset="0"/>
              <a:buChar char="•"/>
              <a:defRPr/>
            </a:pPr>
            <a:r>
              <a:rPr lang="en-US" sz="1500" dirty="0" smtClean="0"/>
              <a:t>DELV-9</a:t>
            </a:r>
            <a:r>
              <a:rPr lang="en-US" sz="1500" dirty="0"/>
              <a:t>: Facilitate Coordinated Assessments </a:t>
            </a:r>
            <a:r>
              <a:rPr lang="en-US" sz="1500" dirty="0" smtClean="0"/>
              <a:t>Task</a:t>
            </a:r>
            <a:endParaRPr lang="en-US" sz="1500" dirty="0"/>
          </a:p>
          <a:p>
            <a:pPr fontAlgn="auto">
              <a:spcAft>
                <a:spcPts val="0"/>
              </a:spcAft>
              <a:buFont typeface="Arial" pitchFamily="34" charset="0"/>
              <a:buChar char="•"/>
              <a:defRPr/>
            </a:pPr>
            <a:r>
              <a:rPr lang="en-US" sz="1500" dirty="0" smtClean="0"/>
              <a:t>DELV-16</a:t>
            </a:r>
            <a:r>
              <a:rPr lang="en-US" sz="1500" dirty="0"/>
              <a:t>: Promote Application of the Columbia River Basin Population Crosswalk Geodatabase and Online Interactive Mapping Application</a:t>
            </a:r>
          </a:p>
          <a:p>
            <a:pPr fontAlgn="auto">
              <a:spcAft>
                <a:spcPts val="0"/>
              </a:spcAft>
              <a:buFont typeface="Arial" pitchFamily="34" charset="0"/>
              <a:buChar char="•"/>
              <a:defRPr/>
            </a:pPr>
            <a:endParaRPr lang="en-US" sz="1100" dirty="0"/>
          </a:p>
          <a:p>
            <a:pPr marL="0" indent="0" fontAlgn="auto">
              <a:spcAft>
                <a:spcPts val="0"/>
              </a:spcAft>
              <a:buFont typeface="Arial" pitchFamily="34" charset="0"/>
              <a:buNone/>
              <a:defRPr/>
            </a:pPr>
            <a:endParaRPr lang="en-US" sz="1100" dirty="0"/>
          </a:p>
        </p:txBody>
      </p:sp>
      <p:sp>
        <p:nvSpPr>
          <p:cNvPr id="5" name="Content Placeholder 4"/>
          <p:cNvSpPr>
            <a:spLocks noGrp="1"/>
          </p:cNvSpPr>
          <p:nvPr>
            <p:ph sz="half" idx="2"/>
          </p:nvPr>
        </p:nvSpPr>
        <p:spPr>
          <a:xfrm>
            <a:off x="4343400" y="1371600"/>
            <a:ext cx="4343400" cy="5257800"/>
          </a:xfrm>
        </p:spPr>
        <p:txBody>
          <a:bodyPr rtlCol="0">
            <a:noAutofit/>
          </a:bodyPr>
          <a:lstStyle/>
          <a:p>
            <a:pPr marL="0" indent="0" fontAlgn="auto">
              <a:spcAft>
                <a:spcPts val="0"/>
              </a:spcAft>
              <a:buFont typeface="Arial" pitchFamily="34" charset="0"/>
              <a:buNone/>
              <a:defRPr/>
            </a:pPr>
            <a:r>
              <a:rPr lang="en-US" sz="1400" b="1" dirty="0"/>
              <a:t>Monitoring Design &amp; Data Collection </a:t>
            </a:r>
          </a:p>
          <a:p>
            <a:pPr fontAlgn="auto">
              <a:spcAft>
                <a:spcPts val="0"/>
              </a:spcAft>
              <a:buFont typeface="Arial" pitchFamily="34" charset="0"/>
              <a:buChar char="•"/>
              <a:defRPr/>
            </a:pPr>
            <a:r>
              <a:rPr lang="en-US" sz="1400" dirty="0"/>
              <a:t>DELV-5: High Level Indicators Coordination</a:t>
            </a:r>
          </a:p>
          <a:p>
            <a:pPr fontAlgn="auto">
              <a:spcAft>
                <a:spcPts val="0"/>
              </a:spcAft>
              <a:buFont typeface="Arial" pitchFamily="34" charset="0"/>
              <a:buChar char="•"/>
              <a:defRPr/>
            </a:pPr>
            <a:r>
              <a:rPr lang="en-US" sz="1400" dirty="0"/>
              <a:t>DELV-6: Facilitate monitoring methods reviews</a:t>
            </a:r>
          </a:p>
          <a:p>
            <a:pPr fontAlgn="auto">
              <a:spcAft>
                <a:spcPts val="0"/>
              </a:spcAft>
              <a:buFont typeface="Arial" pitchFamily="34" charset="0"/>
              <a:buChar char="•"/>
              <a:defRPr/>
            </a:pPr>
            <a:r>
              <a:rPr lang="en-US" sz="1400" dirty="0"/>
              <a:t>DELV-10: Facilitate regional use of results from PNAMP ISTM task</a:t>
            </a:r>
          </a:p>
          <a:p>
            <a:pPr fontAlgn="auto">
              <a:spcAft>
                <a:spcPts val="0"/>
              </a:spcAft>
              <a:buFont typeface="Arial" pitchFamily="34" charset="0"/>
              <a:buChar char="•"/>
              <a:defRPr/>
            </a:pPr>
            <a:r>
              <a:rPr lang="en-US" sz="1400" dirty="0"/>
              <a:t>DELV-8: Facilitate Effectiveness Monitoring Coordination Task</a:t>
            </a:r>
          </a:p>
          <a:p>
            <a:pPr fontAlgn="auto">
              <a:spcAft>
                <a:spcPts val="0"/>
              </a:spcAft>
              <a:buFont typeface="Arial" pitchFamily="34" charset="0"/>
              <a:buChar char="•"/>
              <a:defRPr/>
            </a:pPr>
            <a:r>
              <a:rPr lang="en-US" sz="1400" dirty="0"/>
              <a:t>DELV-17: Facilitate coordination of remote sensing applications for monitoring</a:t>
            </a:r>
          </a:p>
          <a:p>
            <a:pPr marL="0" indent="0" fontAlgn="auto">
              <a:spcAft>
                <a:spcPts val="0"/>
              </a:spcAft>
              <a:buFont typeface="Arial" pitchFamily="34" charset="0"/>
              <a:buNone/>
              <a:defRPr/>
            </a:pPr>
            <a:r>
              <a:rPr lang="en-US" sz="1400" b="1" dirty="0" smtClean="0"/>
              <a:t>Web Resources</a:t>
            </a:r>
            <a:r>
              <a:rPr lang="en-US" sz="1400" b="1" dirty="0"/>
              <a:t> </a:t>
            </a:r>
          </a:p>
          <a:p>
            <a:pPr fontAlgn="auto">
              <a:spcAft>
                <a:spcPts val="0"/>
              </a:spcAft>
              <a:buFont typeface="Arial" pitchFamily="34" charset="0"/>
              <a:buChar char="•"/>
              <a:defRPr/>
            </a:pPr>
            <a:r>
              <a:rPr lang="en-US" sz="1400" dirty="0"/>
              <a:t>DELV-11: Provide long term support and maintenance for Master Sample Tracking Tool</a:t>
            </a:r>
          </a:p>
          <a:p>
            <a:pPr fontAlgn="auto">
              <a:spcAft>
                <a:spcPts val="0"/>
              </a:spcAft>
              <a:buFont typeface="Arial" pitchFamily="34" charset="0"/>
              <a:buChar char="•"/>
              <a:defRPr/>
            </a:pPr>
            <a:r>
              <a:rPr lang="en-US" sz="1400" dirty="0"/>
              <a:t>DELV-12: Provide long term support and maintenance for MonitoringMethods.org</a:t>
            </a:r>
          </a:p>
          <a:p>
            <a:pPr fontAlgn="auto">
              <a:spcAft>
                <a:spcPts val="0"/>
              </a:spcAft>
              <a:buFont typeface="Arial" pitchFamily="34" charset="0"/>
              <a:buChar char="•"/>
              <a:defRPr/>
            </a:pPr>
            <a:r>
              <a:rPr lang="en-US" sz="1400" dirty="0"/>
              <a:t>DELV-14: Regional deployment of Metadata Builder Tool</a:t>
            </a:r>
          </a:p>
          <a:p>
            <a:pPr fontAlgn="auto">
              <a:spcAft>
                <a:spcPts val="0"/>
              </a:spcAft>
              <a:buFont typeface="Arial" pitchFamily="34" charset="0"/>
              <a:buChar char="•"/>
              <a:defRPr/>
            </a:pPr>
            <a:r>
              <a:rPr lang="en-US" sz="1400" dirty="0"/>
              <a:t>DELV-15: Sustain PNAMP website</a:t>
            </a:r>
          </a:p>
          <a:p>
            <a:pPr fontAlgn="auto">
              <a:spcAft>
                <a:spcPts val="0"/>
              </a:spcAft>
              <a:buFont typeface="Arial" pitchFamily="34" charset="0"/>
              <a:buChar char="•"/>
              <a:defRPr/>
            </a:pPr>
            <a:r>
              <a:rPr lang="en-US" sz="1400" dirty="0"/>
              <a:t>DELV-18: Sustain Salmon Monitoring Advisor web resource</a:t>
            </a:r>
          </a:p>
          <a:p>
            <a:pPr fontAlgn="auto">
              <a:spcAft>
                <a:spcPts val="0"/>
              </a:spcAft>
              <a:buFont typeface="Arial" pitchFamily="34" charset="0"/>
              <a:buChar char="•"/>
              <a:defRPr/>
            </a:pPr>
            <a:r>
              <a:rPr lang="en-US" sz="1400" dirty="0"/>
              <a:t>DELV-20: Develop and maintain Monitoring Site Management online resource</a:t>
            </a:r>
          </a:p>
          <a:p>
            <a:pPr fontAlgn="auto">
              <a:spcAft>
                <a:spcPts val="0"/>
              </a:spcAft>
              <a:buFont typeface="Arial" pitchFamily="34" charset="0"/>
              <a:buChar char="•"/>
              <a:defRPr/>
            </a:pPr>
            <a:r>
              <a:rPr lang="en-US" sz="1400" dirty="0"/>
              <a:t>DELV-19: Integrate </a:t>
            </a:r>
            <a:r>
              <a:rPr lang="en-US" sz="1400" dirty="0" smtClean="0"/>
              <a:t>PNAMP </a:t>
            </a:r>
            <a:r>
              <a:rPr lang="en-US" sz="1400" dirty="0"/>
              <a:t>online </a:t>
            </a:r>
            <a:r>
              <a:rPr lang="en-US" sz="1400" dirty="0" smtClean="0"/>
              <a:t>resources</a:t>
            </a:r>
            <a:endParaRPr lang="en-US" sz="1400" dirty="0"/>
          </a:p>
        </p:txBody>
      </p:sp>
      <p:sp>
        <p:nvSpPr>
          <p:cNvPr id="4" name="Slide Number Placeholder 3"/>
          <p:cNvSpPr>
            <a:spLocks noGrp="1"/>
          </p:cNvSpPr>
          <p:nvPr>
            <p:ph type="sldNum" sz="quarter" idx="12"/>
          </p:nvPr>
        </p:nvSpPr>
        <p:spPr/>
        <p:txBody>
          <a:bodyPr/>
          <a:lstStyle/>
          <a:p>
            <a:pPr>
              <a:defRPr/>
            </a:pPr>
            <a:fld id="{F25D2FBD-615E-4D15-8288-4DE65210FEDD}" type="slidenum">
              <a:rPr lang="en-US"/>
              <a:pPr>
                <a:defRPr/>
              </a:pPr>
              <a:t>25</a:t>
            </a:fld>
            <a:endParaRPr lang="en-US" dirty="0"/>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3" name="Title 1"/>
          <p:cNvSpPr>
            <a:spLocks noGrp="1"/>
          </p:cNvSpPr>
          <p:nvPr>
            <p:ph type="title"/>
          </p:nvPr>
        </p:nvSpPr>
        <p:spPr>
          <a:xfrm>
            <a:off x="533400" y="381000"/>
            <a:ext cx="8229600" cy="1143000"/>
          </a:xfrm>
        </p:spPr>
        <p:txBody>
          <a:bodyPr/>
          <a:lstStyle/>
          <a:p>
            <a:r>
              <a:rPr lang="en-US" sz="4000" b="1" smtClean="0"/>
              <a:t>Guidance for Regional Data </a:t>
            </a:r>
            <a:br>
              <a:rPr lang="en-US" sz="4000" b="1" smtClean="0"/>
            </a:br>
            <a:r>
              <a:rPr lang="en-US" sz="4000" b="1" smtClean="0"/>
              <a:t>Collection, Sharing and Exchange</a:t>
            </a:r>
          </a:p>
        </p:txBody>
      </p:sp>
      <p:sp>
        <p:nvSpPr>
          <p:cNvPr id="17411" name="Content Placeholder 2"/>
          <p:cNvSpPr>
            <a:spLocks noGrp="1"/>
          </p:cNvSpPr>
          <p:nvPr>
            <p:ph idx="1"/>
          </p:nvPr>
        </p:nvSpPr>
        <p:spPr>
          <a:xfrm>
            <a:off x="228600" y="2133600"/>
            <a:ext cx="8229600" cy="3916363"/>
          </a:xfrm>
        </p:spPr>
        <p:txBody>
          <a:bodyPr rtlCol="0">
            <a:normAutofit/>
          </a:bodyPr>
          <a:lstStyle/>
          <a:p>
            <a:pPr fontAlgn="auto">
              <a:spcAft>
                <a:spcPts val="0"/>
              </a:spcAft>
              <a:buFont typeface="Arial" pitchFamily="34" charset="0"/>
              <a:buChar char="•"/>
              <a:defRPr/>
            </a:pPr>
            <a:r>
              <a:rPr lang="en-US" sz="4000" dirty="0" smtClean="0"/>
              <a:t>Monitoring design </a:t>
            </a:r>
          </a:p>
          <a:p>
            <a:pPr fontAlgn="auto">
              <a:spcAft>
                <a:spcPts val="0"/>
              </a:spcAft>
              <a:buFont typeface="Arial" pitchFamily="34" charset="0"/>
              <a:buChar char="•"/>
              <a:defRPr/>
            </a:pPr>
            <a:r>
              <a:rPr lang="en-US" sz="4000" dirty="0" smtClean="0"/>
              <a:t>Methods for data collection</a:t>
            </a:r>
          </a:p>
          <a:p>
            <a:pPr fontAlgn="auto">
              <a:spcAft>
                <a:spcPts val="0"/>
              </a:spcAft>
              <a:buFont typeface="Arial" pitchFamily="34" charset="0"/>
              <a:buChar char="•"/>
              <a:defRPr/>
            </a:pPr>
            <a:r>
              <a:rPr lang="en-US" sz="4000" smtClean="0"/>
              <a:t>Data management &amp; sharing </a:t>
            </a:r>
            <a:endParaRPr lang="en-US" sz="4000" dirty="0" smtClean="0"/>
          </a:p>
          <a:p>
            <a:pPr marL="0" indent="0" fontAlgn="auto">
              <a:spcAft>
                <a:spcPts val="0"/>
              </a:spcAft>
              <a:buFont typeface="Arial" pitchFamily="34" charset="0"/>
              <a:buNone/>
              <a:defRPr/>
            </a:pPr>
            <a:r>
              <a:rPr lang="en-US" sz="4000" dirty="0" smtClean="0"/>
              <a:t>	“Best Practices”</a:t>
            </a:r>
            <a:endParaRPr lang="en-US" dirty="0" smtClean="0"/>
          </a:p>
        </p:txBody>
      </p:sp>
      <p:pic>
        <p:nvPicPr>
          <p:cNvPr id="74755" name="Picture 4"/>
          <p:cNvPicPr>
            <a:picLocks noChangeAspect="1"/>
          </p:cNvPicPr>
          <p:nvPr/>
        </p:nvPicPr>
        <p:blipFill>
          <a:blip r:embed="rId3"/>
          <a:srcRect/>
          <a:stretch>
            <a:fillRect/>
          </a:stretch>
        </p:blipFill>
        <p:spPr bwMode="auto">
          <a:xfrm>
            <a:off x="3771900" y="6269038"/>
            <a:ext cx="1600200" cy="512762"/>
          </a:xfrm>
          <a:prstGeom prst="rect">
            <a:avLst/>
          </a:prstGeom>
          <a:noFill/>
          <a:ln w="9525">
            <a:noFill/>
            <a:miter lim="800000"/>
            <a:headEnd/>
            <a:tailEnd/>
          </a:ln>
        </p:spPr>
      </p:pic>
      <p:sp>
        <p:nvSpPr>
          <p:cNvPr id="2" name="Slide Number Placeholder 1"/>
          <p:cNvSpPr>
            <a:spLocks noGrp="1"/>
          </p:cNvSpPr>
          <p:nvPr>
            <p:ph type="sldNum" sz="quarter" idx="12"/>
          </p:nvPr>
        </p:nvSpPr>
        <p:spPr/>
        <p:txBody>
          <a:bodyPr/>
          <a:lstStyle/>
          <a:p>
            <a:pPr>
              <a:defRPr/>
            </a:pPr>
            <a:fld id="{3FC120A8-77A5-4252-BEBC-68C93F455C52}" type="slidenum">
              <a:rPr lang="en-US"/>
              <a:pPr>
                <a:defRPr/>
              </a:pPr>
              <a:t>26</a:t>
            </a:fld>
            <a:endParaRPr lang="en-US"/>
          </a:p>
        </p:txBody>
      </p:sp>
      <p:pic>
        <p:nvPicPr>
          <p:cNvPr id="74757" name="Picture 4" descr="PE01616_"/>
          <p:cNvPicPr>
            <a:picLocks noChangeAspect="1" noChangeArrowheads="1"/>
          </p:cNvPicPr>
          <p:nvPr/>
        </p:nvPicPr>
        <p:blipFill>
          <a:blip r:embed="rId4"/>
          <a:srcRect/>
          <a:stretch>
            <a:fillRect/>
          </a:stretch>
        </p:blipFill>
        <p:spPr bwMode="auto">
          <a:xfrm rot="-492962">
            <a:off x="5614988" y="4189413"/>
            <a:ext cx="2070100" cy="194151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1" name="Title 3"/>
          <p:cNvSpPr>
            <a:spLocks noGrp="1"/>
          </p:cNvSpPr>
          <p:nvPr>
            <p:ph type="title"/>
          </p:nvPr>
        </p:nvSpPr>
        <p:spPr>
          <a:xfrm>
            <a:off x="-1588" y="76200"/>
            <a:ext cx="9144001" cy="1143000"/>
          </a:xfrm>
        </p:spPr>
        <p:txBody>
          <a:bodyPr/>
          <a:lstStyle/>
          <a:p>
            <a:r>
              <a:rPr lang="en-US" sz="4000" smtClean="0"/>
              <a:t>Successes, Strengths, Mission Fulfillment</a:t>
            </a:r>
          </a:p>
        </p:txBody>
      </p:sp>
      <p:sp>
        <p:nvSpPr>
          <p:cNvPr id="76802" name="Content Placeholder 1"/>
          <p:cNvSpPr>
            <a:spLocks noGrp="1"/>
          </p:cNvSpPr>
          <p:nvPr>
            <p:ph idx="1"/>
          </p:nvPr>
        </p:nvSpPr>
        <p:spPr>
          <a:xfrm>
            <a:off x="457200" y="1722438"/>
            <a:ext cx="8229600" cy="4525962"/>
          </a:xfrm>
        </p:spPr>
        <p:txBody>
          <a:bodyPr/>
          <a:lstStyle/>
          <a:p>
            <a:r>
              <a:rPr lang="en-US" sz="3000" b="1" smtClean="0"/>
              <a:t>Information sharing (host/convene meetings, workshops)	</a:t>
            </a:r>
          </a:p>
          <a:p>
            <a:r>
              <a:rPr lang="en-US" sz="3000" b="1" smtClean="0"/>
              <a:t>A forum for collaboration &amp; coordination with respect to monitoring programs</a:t>
            </a:r>
          </a:p>
          <a:p>
            <a:r>
              <a:rPr lang="en-US" sz="3000" smtClean="0"/>
              <a:t>Developing specific products (final documents, web resources)	</a:t>
            </a:r>
          </a:p>
          <a:p>
            <a:r>
              <a:rPr lang="en-US" sz="3000" smtClean="0"/>
              <a:t>Initiating pilot projects and developing recommendations appropriate for use at different scales (HLI, ISTM)	</a:t>
            </a:r>
          </a:p>
          <a:p>
            <a:endParaRPr lang="en-US" sz="3000" smtClean="0"/>
          </a:p>
        </p:txBody>
      </p:sp>
      <p:pic>
        <p:nvPicPr>
          <p:cNvPr id="76803" name="Picture 1"/>
          <p:cNvPicPr>
            <a:picLocks noChangeAspect="1"/>
          </p:cNvPicPr>
          <p:nvPr/>
        </p:nvPicPr>
        <p:blipFill>
          <a:blip r:embed="rId3"/>
          <a:srcRect/>
          <a:stretch>
            <a:fillRect/>
          </a:stretch>
        </p:blipFill>
        <p:spPr bwMode="auto">
          <a:xfrm>
            <a:off x="3962400" y="6153150"/>
            <a:ext cx="1371600" cy="666750"/>
          </a:xfrm>
          <a:prstGeom prst="rect">
            <a:avLst/>
          </a:prstGeom>
          <a:noFill/>
          <a:ln w="9525">
            <a:noFill/>
            <a:miter lim="800000"/>
            <a:headEnd/>
            <a:tailEnd/>
          </a:ln>
        </p:spPr>
      </p:pic>
      <p:sp>
        <p:nvSpPr>
          <p:cNvPr id="6" name="TextBox 5"/>
          <p:cNvSpPr txBox="1"/>
          <p:nvPr/>
        </p:nvSpPr>
        <p:spPr>
          <a:xfrm>
            <a:off x="0" y="1219200"/>
            <a:ext cx="9144000" cy="369888"/>
          </a:xfrm>
          <a:prstGeom prst="rect">
            <a:avLst/>
          </a:prstGeom>
          <a:solidFill>
            <a:schemeClr val="tx2">
              <a:lumMod val="20000"/>
              <a:lumOff val="80000"/>
            </a:schemeClr>
          </a:solidFill>
        </p:spPr>
        <p:txBody>
          <a:bodyPr>
            <a:spAutoFit/>
          </a:bodyPr>
          <a:lstStyle/>
          <a:p>
            <a:pPr marL="285750" indent="-285750" algn="ctr" fontAlgn="auto">
              <a:spcBef>
                <a:spcPts val="0"/>
              </a:spcBef>
              <a:spcAft>
                <a:spcPts val="0"/>
              </a:spcAft>
              <a:defRPr/>
            </a:pPr>
            <a:r>
              <a:rPr lang="en-US" dirty="0">
                <a:latin typeface="+mn-lt"/>
              </a:rPr>
              <a:t>Steering Committee and participants offered similar feedback</a:t>
            </a: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6"/>
          <p:cNvSpPr>
            <a:spLocks noGrp="1"/>
          </p:cNvSpPr>
          <p:nvPr>
            <p:ph sz="half" idx="2"/>
          </p:nvPr>
        </p:nvSpPr>
        <p:spPr>
          <a:xfrm>
            <a:off x="4876800" y="2667000"/>
            <a:ext cx="4038600" cy="2667000"/>
          </a:xfrm>
        </p:spPr>
        <p:txBody>
          <a:bodyPr rtlCol="0">
            <a:normAutofit/>
          </a:bodyPr>
          <a:lstStyle/>
          <a:p>
            <a:pPr marL="0" indent="0" fontAlgn="auto">
              <a:spcAft>
                <a:spcPts val="0"/>
              </a:spcAft>
              <a:buFont typeface="Arial" pitchFamily="34" charset="0"/>
              <a:buNone/>
              <a:defRPr/>
            </a:pPr>
            <a:r>
              <a:rPr lang="en-US" dirty="0" smtClean="0"/>
              <a:t>ISTM Components</a:t>
            </a:r>
          </a:p>
          <a:p>
            <a:pPr fontAlgn="auto">
              <a:spcAft>
                <a:spcPts val="0"/>
              </a:spcAft>
              <a:buFont typeface="Arial" pitchFamily="34" charset="0"/>
              <a:buChar char="•"/>
              <a:defRPr/>
            </a:pPr>
            <a:r>
              <a:rPr lang="en-US" dirty="0" smtClean="0"/>
              <a:t>Fish (incl. data mgmt)</a:t>
            </a:r>
          </a:p>
          <a:p>
            <a:pPr fontAlgn="auto">
              <a:spcAft>
                <a:spcPts val="0"/>
              </a:spcAft>
              <a:buFont typeface="Arial" pitchFamily="34" charset="0"/>
              <a:buChar char="•"/>
              <a:defRPr/>
            </a:pPr>
            <a:r>
              <a:rPr lang="en-US" dirty="0" smtClean="0"/>
              <a:t>Habitat (tributary)</a:t>
            </a:r>
          </a:p>
          <a:p>
            <a:pPr fontAlgn="auto">
              <a:spcAft>
                <a:spcPts val="0"/>
              </a:spcAft>
              <a:buFont typeface="Arial" pitchFamily="34" charset="0"/>
              <a:buChar char="•"/>
              <a:defRPr/>
            </a:pPr>
            <a:r>
              <a:rPr lang="en-US" dirty="0" smtClean="0"/>
              <a:t>Mainstem</a:t>
            </a:r>
            <a:endParaRPr lang="en-US" dirty="0"/>
          </a:p>
        </p:txBody>
      </p:sp>
      <p:sp>
        <p:nvSpPr>
          <p:cNvPr id="2" name="Slide Number Placeholder 1"/>
          <p:cNvSpPr>
            <a:spLocks noGrp="1"/>
          </p:cNvSpPr>
          <p:nvPr>
            <p:ph type="sldNum" sz="quarter" idx="12"/>
          </p:nvPr>
        </p:nvSpPr>
        <p:spPr/>
        <p:txBody>
          <a:bodyPr/>
          <a:lstStyle/>
          <a:p>
            <a:pPr>
              <a:defRPr/>
            </a:pPr>
            <a:fld id="{72C098EF-B9AD-4892-9E4F-F1AFA4AE58F9}" type="slidenum">
              <a:rPr lang="en-US"/>
              <a:pPr>
                <a:defRPr/>
              </a:pPr>
              <a:t>28</a:t>
            </a:fld>
            <a:endParaRPr lang="en-US"/>
          </a:p>
        </p:txBody>
      </p:sp>
      <p:graphicFrame>
        <p:nvGraphicFramePr>
          <p:cNvPr id="3" name="Diagram 2"/>
          <p:cNvGraphicFramePr/>
          <p:nvPr/>
        </p:nvGraphicFramePr>
        <p:xfrm>
          <a:off x="533400" y="1905000"/>
          <a:ext cx="3962400" cy="39624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Title 1"/>
          <p:cNvSpPr txBox="1">
            <a:spLocks/>
          </p:cNvSpPr>
          <p:nvPr/>
        </p:nvSpPr>
        <p:spPr>
          <a:xfrm>
            <a:off x="457200" y="274638"/>
            <a:ext cx="8229600" cy="1143000"/>
          </a:xfrm>
          <a:prstGeom prst="rect">
            <a:avLst/>
          </a:prstGeom>
        </p:spPr>
        <p:txBody>
          <a:bodyPr anchor="ctr">
            <a:normAutofit fontScale="92500" lnSpcReduction="1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fontAlgn="auto">
              <a:spcAft>
                <a:spcPts val="0"/>
              </a:spcAft>
              <a:defRPr/>
            </a:pPr>
            <a:r>
              <a:rPr lang="en-US" sz="4000" b="1" dirty="0"/>
              <a:t>Integrated Status &amp; Trends Monitoring </a:t>
            </a:r>
            <a:r>
              <a:rPr lang="en-US" sz="4000" b="1" dirty="0" smtClean="0"/>
              <a:t>Demonstration Project (ISTM) </a:t>
            </a:r>
            <a:endParaRPr lang="en-US" sz="4000" b="1" dirty="0"/>
          </a:p>
        </p:txBody>
      </p:sp>
      <p:pic>
        <p:nvPicPr>
          <p:cNvPr id="78853" name="Picture 5"/>
          <p:cNvPicPr>
            <a:picLocks noChangeAspect="1"/>
          </p:cNvPicPr>
          <p:nvPr/>
        </p:nvPicPr>
        <p:blipFill>
          <a:blip r:embed="rId8"/>
          <a:srcRect/>
          <a:stretch>
            <a:fillRect/>
          </a:stretch>
        </p:blipFill>
        <p:spPr bwMode="auto">
          <a:xfrm>
            <a:off x="3771900" y="6269038"/>
            <a:ext cx="1600200" cy="51276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Title 1"/>
          <p:cNvSpPr>
            <a:spLocks noGrp="1"/>
          </p:cNvSpPr>
          <p:nvPr>
            <p:ph type="title"/>
          </p:nvPr>
        </p:nvSpPr>
        <p:spPr/>
        <p:txBody>
          <a:bodyPr/>
          <a:lstStyle/>
          <a:p>
            <a:r>
              <a:rPr lang="en-US" sz="4000" b="1" smtClean="0"/>
              <a:t>PNAMP Mission</a:t>
            </a:r>
          </a:p>
        </p:txBody>
      </p:sp>
      <p:sp>
        <p:nvSpPr>
          <p:cNvPr id="30722" name="Content Placeholder 2"/>
          <p:cNvSpPr>
            <a:spLocks noGrp="1"/>
          </p:cNvSpPr>
          <p:nvPr>
            <p:ph idx="1"/>
          </p:nvPr>
        </p:nvSpPr>
        <p:spPr>
          <a:xfrm>
            <a:off x="457200" y="1493838"/>
            <a:ext cx="8229600" cy="4525962"/>
          </a:xfrm>
        </p:spPr>
        <p:txBody>
          <a:bodyPr/>
          <a:lstStyle/>
          <a:p>
            <a:pPr marL="0" indent="0" algn="ctr">
              <a:buFont typeface="Arial" charset="0"/>
              <a:buNone/>
            </a:pPr>
            <a:r>
              <a:rPr lang="en-US" sz="3600" b="1" smtClean="0"/>
              <a:t>PNAMP provides a </a:t>
            </a:r>
            <a:r>
              <a:rPr lang="en-US" sz="3600" b="1" i="1" smtClean="0">
                <a:solidFill>
                  <a:schemeClr val="tx2"/>
                </a:solidFill>
              </a:rPr>
              <a:t>forum</a:t>
            </a:r>
            <a:r>
              <a:rPr lang="en-US" sz="3600" b="1" smtClean="0"/>
              <a:t> to enhance the capacity of multiple entities to collaborate </a:t>
            </a:r>
            <a:r>
              <a:rPr lang="en-US" sz="3600" smtClean="0"/>
              <a:t>to produce an effective and comprehensive network of aquatic monitoring programs in the Pacific Northwest based on sound science designed to inform public policy and resource management decisions.</a:t>
            </a:r>
          </a:p>
        </p:txBody>
      </p:sp>
      <p:pic>
        <p:nvPicPr>
          <p:cNvPr id="30723" name="Picture 1"/>
          <p:cNvPicPr>
            <a:picLocks noChangeAspect="1"/>
          </p:cNvPicPr>
          <p:nvPr/>
        </p:nvPicPr>
        <p:blipFill>
          <a:blip r:embed="rId3"/>
          <a:srcRect/>
          <a:stretch>
            <a:fillRect/>
          </a:stretch>
        </p:blipFill>
        <p:spPr bwMode="auto">
          <a:xfrm>
            <a:off x="3771900" y="6269038"/>
            <a:ext cx="1600200" cy="512762"/>
          </a:xfrm>
          <a:prstGeom prst="rect">
            <a:avLst/>
          </a:prstGeom>
          <a:noFill/>
          <a:ln w="9525">
            <a:noFill/>
            <a:miter lim="800000"/>
            <a:headEnd/>
            <a:tailEnd/>
          </a:ln>
        </p:spPr>
      </p:pic>
      <p:sp>
        <p:nvSpPr>
          <p:cNvPr id="2" name="Slide Number Placeholder 1"/>
          <p:cNvSpPr>
            <a:spLocks noGrp="1"/>
          </p:cNvSpPr>
          <p:nvPr>
            <p:ph type="sldNum" sz="quarter" idx="12"/>
          </p:nvPr>
        </p:nvSpPr>
        <p:spPr/>
        <p:txBody>
          <a:bodyPr/>
          <a:lstStyle/>
          <a:p>
            <a:pPr>
              <a:defRPr/>
            </a:pPr>
            <a:fld id="{D796BE89-2698-4B33-8E6B-F91596BC46FE}" type="slidenum">
              <a:rPr lang="en-US"/>
              <a:pPr>
                <a:defRPr/>
              </a:pPr>
              <a:t>3</a:t>
            </a:fld>
            <a:endParaRPr lang="en-US"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 name="Oval 35"/>
          <p:cNvSpPr/>
          <p:nvPr/>
        </p:nvSpPr>
        <p:spPr>
          <a:xfrm>
            <a:off x="3295650" y="990600"/>
            <a:ext cx="1143000" cy="1143000"/>
          </a:xfrm>
          <a:prstGeom prst="ellipse">
            <a:avLst/>
          </a:prstGeom>
          <a:solidFill>
            <a:schemeClr val="accent1">
              <a:lumMod val="50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600" b="1" dirty="0"/>
          </a:p>
          <a:p>
            <a:pPr algn="ctr" fontAlgn="auto">
              <a:spcBef>
                <a:spcPts val="0"/>
              </a:spcBef>
              <a:spcAft>
                <a:spcPts val="0"/>
              </a:spcAft>
              <a:defRPr/>
            </a:pPr>
            <a:r>
              <a:rPr lang="en-US" sz="1200" b="1" dirty="0"/>
              <a:t>PNAMP</a:t>
            </a:r>
          </a:p>
          <a:p>
            <a:pPr algn="ctr" fontAlgn="auto">
              <a:spcBef>
                <a:spcPts val="0"/>
              </a:spcBef>
              <a:spcAft>
                <a:spcPts val="0"/>
              </a:spcAft>
              <a:defRPr/>
            </a:pPr>
            <a:endParaRPr lang="en-US" sz="1200" b="1" dirty="0"/>
          </a:p>
        </p:txBody>
      </p:sp>
      <p:sp>
        <p:nvSpPr>
          <p:cNvPr id="37" name="Oval 36"/>
          <p:cNvSpPr/>
          <p:nvPr/>
        </p:nvSpPr>
        <p:spPr>
          <a:xfrm>
            <a:off x="3295650" y="4606925"/>
            <a:ext cx="1143000" cy="1143000"/>
          </a:xfrm>
          <a:prstGeom prst="ellipse">
            <a:avLst/>
          </a:prstGeom>
          <a:solidFill>
            <a:schemeClr val="accent1">
              <a:lumMod val="50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1200" b="1" dirty="0"/>
              <a:t>Data Stewards</a:t>
            </a:r>
          </a:p>
        </p:txBody>
      </p:sp>
      <p:sp>
        <p:nvSpPr>
          <p:cNvPr id="38" name="Flowchart: Alternate Process 37"/>
          <p:cNvSpPr/>
          <p:nvPr/>
        </p:nvSpPr>
        <p:spPr>
          <a:xfrm>
            <a:off x="1466850" y="990600"/>
            <a:ext cx="1143000" cy="1143000"/>
          </a:xfrm>
          <a:prstGeom prst="flowChartAlternateProcess">
            <a:avLst/>
          </a:prstGeom>
          <a:solidFill>
            <a:schemeClr val="accent2">
              <a:lumMod val="50000"/>
            </a:schemeClr>
          </a:solidFill>
          <a:ln>
            <a:solidFill>
              <a:schemeClr val="accent2">
                <a:lumMod val="50000"/>
              </a:schemeClr>
            </a:solidFill>
          </a:ln>
        </p:spPr>
        <p:style>
          <a:lnRef idx="2">
            <a:schemeClr val="accent2">
              <a:shade val="50000"/>
            </a:schemeClr>
          </a:lnRef>
          <a:fillRef idx="1">
            <a:schemeClr val="accent2"/>
          </a:fillRef>
          <a:effectRef idx="0">
            <a:schemeClr val="accent2"/>
          </a:effectRef>
          <a:fontRef idx="minor">
            <a:schemeClr val="lt1"/>
          </a:fontRef>
        </p:style>
        <p:txBody>
          <a:bodyPr anchor="ctr"/>
          <a:lstStyle/>
          <a:p>
            <a:pPr algn="ctr" fontAlgn="auto">
              <a:spcBef>
                <a:spcPts val="0"/>
              </a:spcBef>
              <a:spcAft>
                <a:spcPts val="0"/>
              </a:spcAft>
              <a:defRPr/>
            </a:pPr>
            <a:r>
              <a:rPr lang="en-US" sz="1200" b="1" dirty="0"/>
              <a:t>Funding Agencies</a:t>
            </a:r>
          </a:p>
          <a:p>
            <a:pPr algn="ctr" fontAlgn="auto">
              <a:spcBef>
                <a:spcPts val="0"/>
              </a:spcBef>
              <a:spcAft>
                <a:spcPts val="0"/>
              </a:spcAft>
              <a:defRPr/>
            </a:pPr>
            <a:r>
              <a:rPr lang="en-US" sz="1000" dirty="0"/>
              <a:t>(e.g. BPA FWP, OWEB,</a:t>
            </a:r>
          </a:p>
          <a:p>
            <a:pPr algn="ctr" fontAlgn="auto">
              <a:spcBef>
                <a:spcPts val="0"/>
              </a:spcBef>
              <a:spcAft>
                <a:spcPts val="0"/>
              </a:spcAft>
              <a:defRPr/>
            </a:pPr>
            <a:r>
              <a:rPr lang="en-US" sz="1000" dirty="0"/>
              <a:t> WA SRFB)</a:t>
            </a:r>
          </a:p>
        </p:txBody>
      </p:sp>
      <p:sp>
        <p:nvSpPr>
          <p:cNvPr id="40" name="Flowchart: Magnetic Disk 39"/>
          <p:cNvSpPr/>
          <p:nvPr/>
        </p:nvSpPr>
        <p:spPr>
          <a:xfrm>
            <a:off x="4210050" y="2971800"/>
            <a:ext cx="1295400" cy="1371600"/>
          </a:xfrm>
          <a:prstGeom prst="flowChartMagneticDisk">
            <a:avLst/>
          </a:prstGeom>
          <a:solidFill>
            <a:schemeClr val="accent3">
              <a:lumMod val="50000"/>
            </a:schemeClr>
          </a:solidFill>
          <a:ln>
            <a:solidFill>
              <a:schemeClr val="accent3">
                <a:lumMod val="75000"/>
              </a:schemeClr>
            </a:solidFill>
          </a:ln>
        </p:spPr>
        <p:style>
          <a:lnRef idx="2">
            <a:schemeClr val="accent4">
              <a:shade val="50000"/>
            </a:schemeClr>
          </a:lnRef>
          <a:fillRef idx="1">
            <a:schemeClr val="accent4"/>
          </a:fillRef>
          <a:effectRef idx="0">
            <a:schemeClr val="accent4"/>
          </a:effectRef>
          <a:fontRef idx="minor">
            <a:schemeClr val="lt1"/>
          </a:fontRef>
        </p:style>
        <p:txBody>
          <a:bodyPr anchor="ctr"/>
          <a:lstStyle/>
          <a:p>
            <a:pPr algn="ctr" fontAlgn="auto">
              <a:spcBef>
                <a:spcPts val="0"/>
              </a:spcBef>
              <a:spcAft>
                <a:spcPts val="0"/>
              </a:spcAft>
              <a:defRPr/>
            </a:pPr>
            <a:r>
              <a:rPr lang="en-US" sz="1200" b="1" dirty="0"/>
              <a:t>Project Tracking Systems</a:t>
            </a:r>
          </a:p>
          <a:p>
            <a:pPr algn="ctr" fontAlgn="auto">
              <a:spcBef>
                <a:spcPts val="0"/>
              </a:spcBef>
              <a:spcAft>
                <a:spcPts val="0"/>
              </a:spcAft>
              <a:defRPr/>
            </a:pPr>
            <a:r>
              <a:rPr lang="en-US" sz="1000" dirty="0"/>
              <a:t>(e.g. HWS, Pisces/</a:t>
            </a:r>
            <a:r>
              <a:rPr lang="en-US" sz="1000" dirty="0" err="1"/>
              <a:t>Cbfish</a:t>
            </a:r>
            <a:r>
              <a:rPr lang="en-US" sz="1000" b="1" dirty="0"/>
              <a:t>)</a:t>
            </a:r>
          </a:p>
        </p:txBody>
      </p:sp>
      <p:sp>
        <p:nvSpPr>
          <p:cNvPr id="41" name="Flowchart: Alternate Process 40"/>
          <p:cNvSpPr/>
          <p:nvPr/>
        </p:nvSpPr>
        <p:spPr>
          <a:xfrm>
            <a:off x="1466850" y="4606925"/>
            <a:ext cx="1143000" cy="1143000"/>
          </a:xfrm>
          <a:prstGeom prst="flowChartAlternateProcess">
            <a:avLst/>
          </a:prstGeom>
          <a:solidFill>
            <a:schemeClr val="accent2">
              <a:lumMod val="50000"/>
            </a:schemeClr>
          </a:solidFill>
          <a:ln>
            <a:solidFill>
              <a:schemeClr val="accent2">
                <a:lumMod val="75000"/>
              </a:schemeClr>
            </a:solidFill>
          </a:ln>
        </p:spPr>
        <p:style>
          <a:lnRef idx="2">
            <a:schemeClr val="accent2">
              <a:shade val="50000"/>
            </a:schemeClr>
          </a:lnRef>
          <a:fillRef idx="1">
            <a:schemeClr val="accent2"/>
          </a:fillRef>
          <a:effectRef idx="0">
            <a:schemeClr val="accent2"/>
          </a:effectRef>
          <a:fontRef idx="minor">
            <a:schemeClr val="lt1"/>
          </a:fontRef>
        </p:style>
        <p:txBody>
          <a:bodyPr anchor="ctr"/>
          <a:lstStyle/>
          <a:p>
            <a:pPr algn="ctr" fontAlgn="auto">
              <a:spcBef>
                <a:spcPts val="0"/>
              </a:spcBef>
              <a:spcAft>
                <a:spcPts val="0"/>
              </a:spcAft>
              <a:defRPr/>
            </a:pPr>
            <a:r>
              <a:rPr lang="en-US" sz="1600" dirty="0">
                <a:sym typeface="ZapfDingbats"/>
              </a:rPr>
              <a:t>  </a:t>
            </a:r>
            <a:r>
              <a:rPr lang="en-US" sz="1200" b="1" dirty="0"/>
              <a:t>Monitoring Projects</a:t>
            </a:r>
          </a:p>
          <a:p>
            <a:pPr algn="ctr" fontAlgn="auto">
              <a:spcBef>
                <a:spcPts val="0"/>
              </a:spcBef>
              <a:spcAft>
                <a:spcPts val="0"/>
              </a:spcAft>
              <a:defRPr/>
            </a:pPr>
            <a:r>
              <a:rPr lang="en-US" sz="1000" dirty="0"/>
              <a:t>(e.g. AREMP, </a:t>
            </a:r>
            <a:r>
              <a:rPr lang="en-US" sz="1000" dirty="0" err="1"/>
              <a:t>CHaMP</a:t>
            </a:r>
            <a:r>
              <a:rPr lang="en-US" sz="1000" dirty="0"/>
              <a:t>, LCREP)</a:t>
            </a:r>
          </a:p>
        </p:txBody>
      </p:sp>
      <p:sp>
        <p:nvSpPr>
          <p:cNvPr id="42" name="Flowchart: Magnetic Disk 41"/>
          <p:cNvSpPr/>
          <p:nvPr/>
        </p:nvSpPr>
        <p:spPr>
          <a:xfrm>
            <a:off x="5048250" y="4495800"/>
            <a:ext cx="1295400" cy="1371600"/>
          </a:xfrm>
          <a:prstGeom prst="flowChartMagneticDisk">
            <a:avLst/>
          </a:prstGeom>
          <a:solidFill>
            <a:schemeClr val="accent3">
              <a:lumMod val="50000"/>
            </a:schemeClr>
          </a:solidFill>
          <a:ln>
            <a:solidFill>
              <a:schemeClr val="accent3">
                <a:lumMod val="75000"/>
              </a:schemeClr>
            </a:solidFill>
          </a:ln>
        </p:spPr>
        <p:style>
          <a:lnRef idx="2">
            <a:schemeClr val="accent4">
              <a:shade val="50000"/>
            </a:schemeClr>
          </a:lnRef>
          <a:fillRef idx="1">
            <a:schemeClr val="accent4"/>
          </a:fillRef>
          <a:effectRef idx="0">
            <a:schemeClr val="accent4"/>
          </a:effectRef>
          <a:fontRef idx="minor">
            <a:schemeClr val="lt1"/>
          </a:fontRef>
        </p:style>
        <p:txBody>
          <a:bodyPr anchor="ctr"/>
          <a:lstStyle/>
          <a:p>
            <a:pPr algn="ctr" fontAlgn="auto">
              <a:spcBef>
                <a:spcPts val="0"/>
              </a:spcBef>
              <a:spcAft>
                <a:spcPts val="0"/>
              </a:spcAft>
              <a:defRPr/>
            </a:pPr>
            <a:endParaRPr lang="en-US" sz="1200" b="1" dirty="0"/>
          </a:p>
          <a:p>
            <a:pPr algn="ctr" fontAlgn="auto">
              <a:spcBef>
                <a:spcPts val="0"/>
              </a:spcBef>
              <a:spcAft>
                <a:spcPts val="0"/>
              </a:spcAft>
              <a:defRPr/>
            </a:pPr>
            <a:r>
              <a:rPr lang="en-US" sz="1200" b="1" dirty="0"/>
              <a:t>Data Repositories &amp; Exchange Networks</a:t>
            </a:r>
          </a:p>
        </p:txBody>
      </p:sp>
      <p:sp>
        <p:nvSpPr>
          <p:cNvPr id="43" name="Flowchart: Magnetic Disk 42"/>
          <p:cNvSpPr/>
          <p:nvPr/>
        </p:nvSpPr>
        <p:spPr>
          <a:xfrm>
            <a:off x="5048250" y="990600"/>
            <a:ext cx="1295400" cy="1676400"/>
          </a:xfrm>
          <a:prstGeom prst="flowChartMagneticDisk">
            <a:avLst/>
          </a:prstGeom>
          <a:solidFill>
            <a:schemeClr val="accent3">
              <a:lumMod val="50000"/>
            </a:schemeClr>
          </a:solidFill>
          <a:ln>
            <a:solidFill>
              <a:schemeClr val="accent3">
                <a:lumMod val="75000"/>
              </a:schemeClr>
            </a:solidFill>
          </a:ln>
        </p:spPr>
        <p:style>
          <a:lnRef idx="2">
            <a:schemeClr val="accent4">
              <a:shade val="50000"/>
            </a:schemeClr>
          </a:lnRef>
          <a:fillRef idx="1">
            <a:schemeClr val="accent4"/>
          </a:fillRef>
          <a:effectRef idx="0">
            <a:schemeClr val="accent4"/>
          </a:effectRef>
          <a:fontRef idx="minor">
            <a:schemeClr val="lt1"/>
          </a:fontRef>
        </p:style>
        <p:txBody>
          <a:bodyPr anchor="ctr"/>
          <a:lstStyle/>
          <a:p>
            <a:pPr algn="ctr" fontAlgn="auto">
              <a:spcBef>
                <a:spcPts val="0"/>
              </a:spcBef>
              <a:spcAft>
                <a:spcPts val="0"/>
              </a:spcAft>
              <a:defRPr/>
            </a:pPr>
            <a:endParaRPr lang="en-US" sz="1200" b="1" dirty="0"/>
          </a:p>
          <a:p>
            <a:pPr algn="ctr" fontAlgn="auto">
              <a:spcBef>
                <a:spcPts val="0"/>
              </a:spcBef>
              <a:spcAft>
                <a:spcPts val="0"/>
              </a:spcAft>
              <a:defRPr/>
            </a:pPr>
            <a:endParaRPr lang="en-US" sz="1200" b="1" dirty="0"/>
          </a:p>
          <a:p>
            <a:pPr algn="ctr" fontAlgn="auto">
              <a:spcBef>
                <a:spcPts val="0"/>
              </a:spcBef>
              <a:spcAft>
                <a:spcPts val="0"/>
              </a:spcAft>
              <a:defRPr/>
            </a:pPr>
            <a:r>
              <a:rPr lang="en-US" sz="1200" b="1" dirty="0"/>
              <a:t>Monitoring Resources.org</a:t>
            </a:r>
          </a:p>
          <a:p>
            <a:pPr algn="ctr" fontAlgn="auto">
              <a:spcBef>
                <a:spcPts val="0"/>
              </a:spcBef>
              <a:spcAft>
                <a:spcPts val="0"/>
              </a:spcAft>
              <a:defRPr/>
            </a:pPr>
            <a:r>
              <a:rPr lang="en-US" sz="1000" dirty="0"/>
              <a:t>Master Sample</a:t>
            </a:r>
          </a:p>
          <a:p>
            <a:pPr algn="ctr" fontAlgn="auto">
              <a:spcBef>
                <a:spcPts val="0"/>
              </a:spcBef>
              <a:spcAft>
                <a:spcPts val="0"/>
              </a:spcAft>
              <a:defRPr/>
            </a:pPr>
            <a:r>
              <a:rPr lang="en-US" sz="1000" dirty="0"/>
              <a:t>Monitoring Methods</a:t>
            </a:r>
          </a:p>
          <a:p>
            <a:pPr algn="ctr" fontAlgn="auto">
              <a:spcBef>
                <a:spcPts val="0"/>
              </a:spcBef>
              <a:spcAft>
                <a:spcPts val="0"/>
              </a:spcAft>
              <a:defRPr/>
            </a:pPr>
            <a:r>
              <a:rPr lang="en-US" sz="1000" dirty="0"/>
              <a:t>Metadata Builder</a:t>
            </a:r>
          </a:p>
          <a:p>
            <a:pPr algn="ctr" fontAlgn="auto">
              <a:spcBef>
                <a:spcPts val="0"/>
              </a:spcBef>
              <a:spcAft>
                <a:spcPts val="0"/>
              </a:spcAft>
              <a:defRPr/>
            </a:pPr>
            <a:r>
              <a:rPr lang="en-US" sz="1000" dirty="0"/>
              <a:t>Monitoring Locator</a:t>
            </a:r>
          </a:p>
          <a:p>
            <a:pPr algn="ctr" fontAlgn="auto">
              <a:spcBef>
                <a:spcPts val="0"/>
              </a:spcBef>
              <a:spcAft>
                <a:spcPts val="0"/>
              </a:spcAft>
              <a:defRPr/>
            </a:pPr>
            <a:endParaRPr lang="en-US" sz="1200" b="1" dirty="0"/>
          </a:p>
        </p:txBody>
      </p:sp>
      <p:sp>
        <p:nvSpPr>
          <p:cNvPr id="46" name="Oval 45"/>
          <p:cNvSpPr/>
          <p:nvPr/>
        </p:nvSpPr>
        <p:spPr>
          <a:xfrm>
            <a:off x="7639050" y="2971800"/>
            <a:ext cx="1143000" cy="1143000"/>
          </a:xfrm>
          <a:prstGeom prst="ellipse">
            <a:avLst/>
          </a:prstGeom>
          <a:solidFill>
            <a:schemeClr val="accent1">
              <a:lumMod val="50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1200" b="1" dirty="0"/>
              <a:t>NPCC</a:t>
            </a:r>
          </a:p>
          <a:p>
            <a:pPr algn="ctr" fontAlgn="auto">
              <a:spcBef>
                <a:spcPts val="0"/>
              </a:spcBef>
              <a:spcAft>
                <a:spcPts val="0"/>
              </a:spcAft>
              <a:defRPr/>
            </a:pPr>
            <a:r>
              <a:rPr lang="en-US" sz="1200" b="1" dirty="0"/>
              <a:t>&amp; </a:t>
            </a:r>
          </a:p>
          <a:p>
            <a:pPr algn="ctr" fontAlgn="auto">
              <a:spcBef>
                <a:spcPts val="0"/>
              </a:spcBef>
              <a:spcAft>
                <a:spcPts val="0"/>
              </a:spcAft>
              <a:defRPr/>
            </a:pPr>
            <a:r>
              <a:rPr lang="en-US" sz="1200" b="1" dirty="0"/>
              <a:t>BPA</a:t>
            </a:r>
            <a:endParaRPr lang="en-US" sz="1200" b="1" dirty="0"/>
          </a:p>
        </p:txBody>
      </p:sp>
      <p:sp>
        <p:nvSpPr>
          <p:cNvPr id="50" name="Oval 49"/>
          <p:cNvSpPr/>
          <p:nvPr/>
        </p:nvSpPr>
        <p:spPr>
          <a:xfrm>
            <a:off x="7639050" y="5562600"/>
            <a:ext cx="1200150" cy="1143000"/>
          </a:xfrm>
          <a:prstGeom prst="ellipse">
            <a:avLst/>
          </a:prstGeom>
          <a:solidFill>
            <a:schemeClr val="accent1">
              <a:lumMod val="50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1200" b="1" dirty="0"/>
              <a:t>Governors &amp; </a:t>
            </a:r>
          </a:p>
          <a:p>
            <a:pPr algn="ctr" fontAlgn="auto">
              <a:spcBef>
                <a:spcPts val="0"/>
              </a:spcBef>
              <a:spcAft>
                <a:spcPts val="0"/>
              </a:spcAft>
              <a:defRPr/>
            </a:pPr>
            <a:r>
              <a:rPr lang="en-US" sz="1200" b="1" dirty="0"/>
              <a:t>Federal Caucus</a:t>
            </a:r>
            <a:endParaRPr lang="en-US" sz="1200" b="1" dirty="0"/>
          </a:p>
        </p:txBody>
      </p:sp>
      <p:sp>
        <p:nvSpPr>
          <p:cNvPr id="51" name="Oval 50"/>
          <p:cNvSpPr/>
          <p:nvPr/>
        </p:nvSpPr>
        <p:spPr>
          <a:xfrm>
            <a:off x="1466850" y="3124200"/>
            <a:ext cx="1143000" cy="1143000"/>
          </a:xfrm>
          <a:prstGeom prst="ellipse">
            <a:avLst/>
          </a:prstGeom>
          <a:solidFill>
            <a:schemeClr val="accent1">
              <a:lumMod val="50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anchor="ctr" anchorCtr="1">
            <a:normAutofit/>
          </a:bodyPr>
          <a:lstStyle/>
          <a:p>
            <a:pPr algn="ctr" fontAlgn="auto">
              <a:spcBef>
                <a:spcPts val="0"/>
              </a:spcBef>
              <a:spcAft>
                <a:spcPts val="0"/>
              </a:spcAft>
              <a:defRPr/>
            </a:pPr>
            <a:r>
              <a:rPr lang="en-US" sz="1200" b="1" dirty="0"/>
              <a:t>Researchers</a:t>
            </a:r>
          </a:p>
        </p:txBody>
      </p:sp>
      <p:sp>
        <p:nvSpPr>
          <p:cNvPr id="52" name="Flowchart: Multidocument 51"/>
          <p:cNvSpPr/>
          <p:nvPr/>
        </p:nvSpPr>
        <p:spPr>
          <a:xfrm>
            <a:off x="7602538" y="4419600"/>
            <a:ext cx="1066800" cy="838200"/>
          </a:xfrm>
          <a:prstGeom prst="flowChartMultidocument">
            <a:avLst/>
          </a:prstGeom>
          <a:solidFill>
            <a:schemeClr val="bg1"/>
          </a:solidFill>
          <a:ln>
            <a:solidFill>
              <a:schemeClr val="accent1">
                <a:lumMod val="75000"/>
              </a:schemeClr>
            </a:solidFill>
          </a:ln>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US" sz="1200" b="1" dirty="0">
                <a:solidFill>
                  <a:schemeClr val="accent1">
                    <a:lumMod val="50000"/>
                  </a:schemeClr>
                </a:solidFill>
              </a:rPr>
              <a:t>Reports</a:t>
            </a:r>
          </a:p>
        </p:txBody>
      </p:sp>
      <p:sp>
        <p:nvSpPr>
          <p:cNvPr id="32780" name="laptop"/>
          <p:cNvSpPr>
            <a:spLocks noEditPoints="1" noChangeArrowheads="1"/>
          </p:cNvSpPr>
          <p:nvPr/>
        </p:nvSpPr>
        <p:spPr bwMode="auto">
          <a:xfrm>
            <a:off x="5886450" y="3048000"/>
            <a:ext cx="1447800" cy="1066800"/>
          </a:xfrm>
          <a:custGeom>
            <a:avLst/>
            <a:gdLst>
              <a:gd name="T0" fmla="*/ 2147483647 w 21600"/>
              <a:gd name="T1" fmla="*/ 0 h 21600"/>
              <a:gd name="T2" fmla="*/ 2147483647 w 21600"/>
              <a:gd name="T3" fmla="*/ 2147483647 h 21600"/>
              <a:gd name="T4" fmla="*/ 2147483647 w 21600"/>
              <a:gd name="T5" fmla="*/ 0 h 21600"/>
              <a:gd name="T6" fmla="*/ 2147483647 w 21600"/>
              <a:gd name="T7" fmla="*/ 2147483647 h 21600"/>
              <a:gd name="T8" fmla="*/ 2147483647 w 21600"/>
              <a:gd name="T9" fmla="*/ 0 h 21600"/>
              <a:gd name="T10" fmla="*/ 2147483647 w 21600"/>
              <a:gd name="T11" fmla="*/ 2147483647 h 21600"/>
              <a:gd name="T12" fmla="*/ 0 w 21600"/>
              <a:gd name="T13" fmla="*/ 2147483647 h 21600"/>
              <a:gd name="T14" fmla="*/ 2147483647 w 21600"/>
              <a:gd name="T15" fmla="*/ 2147483647 h 21600"/>
              <a:gd name="T16" fmla="*/ 0 60000 65536"/>
              <a:gd name="T17" fmla="*/ 0 60000 65536"/>
              <a:gd name="T18" fmla="*/ 0 60000 65536"/>
              <a:gd name="T19" fmla="*/ 0 60000 65536"/>
              <a:gd name="T20" fmla="*/ 0 60000 65536"/>
              <a:gd name="T21" fmla="*/ 0 60000 65536"/>
              <a:gd name="T22" fmla="*/ 0 60000 65536"/>
              <a:gd name="T23" fmla="*/ 0 60000 65536"/>
              <a:gd name="T24" fmla="*/ 4445 w 21600"/>
              <a:gd name="T25" fmla="*/ 1858 h 21600"/>
              <a:gd name="T26" fmla="*/ 17311 w 21600"/>
              <a:gd name="T27" fmla="*/ 12323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extrusionOk="0">
                <a:moveTo>
                  <a:pt x="3362" y="0"/>
                </a:moveTo>
                <a:lnTo>
                  <a:pt x="18327" y="0"/>
                </a:lnTo>
                <a:lnTo>
                  <a:pt x="18327" y="14347"/>
                </a:lnTo>
                <a:lnTo>
                  <a:pt x="3362" y="14347"/>
                </a:lnTo>
                <a:lnTo>
                  <a:pt x="3362" y="0"/>
                </a:lnTo>
                <a:close/>
              </a:path>
              <a:path w="21600" h="21600" extrusionOk="0">
                <a:moveTo>
                  <a:pt x="3340" y="15068"/>
                </a:moveTo>
                <a:lnTo>
                  <a:pt x="0" y="19877"/>
                </a:lnTo>
                <a:lnTo>
                  <a:pt x="21600" y="19877"/>
                </a:lnTo>
                <a:lnTo>
                  <a:pt x="18327" y="15068"/>
                </a:lnTo>
                <a:lnTo>
                  <a:pt x="3340" y="15068"/>
                </a:lnTo>
                <a:close/>
              </a:path>
              <a:path w="21600" h="21600" extrusionOk="0">
                <a:moveTo>
                  <a:pt x="0" y="19877"/>
                </a:moveTo>
                <a:lnTo>
                  <a:pt x="0" y="21600"/>
                </a:lnTo>
                <a:lnTo>
                  <a:pt x="21600" y="21600"/>
                </a:lnTo>
                <a:lnTo>
                  <a:pt x="21600" y="19877"/>
                </a:lnTo>
                <a:lnTo>
                  <a:pt x="0" y="19877"/>
                </a:lnTo>
                <a:close/>
              </a:path>
              <a:path w="21600" h="21600" extrusionOk="0">
                <a:moveTo>
                  <a:pt x="4186" y="1523"/>
                </a:moveTo>
                <a:lnTo>
                  <a:pt x="17547" y="1523"/>
                </a:lnTo>
                <a:lnTo>
                  <a:pt x="17547" y="12744"/>
                </a:lnTo>
                <a:lnTo>
                  <a:pt x="4186" y="12744"/>
                </a:lnTo>
                <a:lnTo>
                  <a:pt x="4186" y="1523"/>
                </a:lnTo>
                <a:close/>
              </a:path>
              <a:path w="21600" h="21600" extrusionOk="0">
                <a:moveTo>
                  <a:pt x="3318" y="15549"/>
                </a:moveTo>
                <a:lnTo>
                  <a:pt x="2917" y="16110"/>
                </a:lnTo>
                <a:lnTo>
                  <a:pt x="18727" y="16110"/>
                </a:lnTo>
                <a:lnTo>
                  <a:pt x="18327" y="15549"/>
                </a:lnTo>
                <a:lnTo>
                  <a:pt x="3318" y="15549"/>
                </a:lnTo>
                <a:close/>
              </a:path>
              <a:path w="21600" h="21600" extrusionOk="0">
                <a:moveTo>
                  <a:pt x="6213" y="18314"/>
                </a:moveTo>
                <a:lnTo>
                  <a:pt x="5946" y="18875"/>
                </a:lnTo>
                <a:lnTo>
                  <a:pt x="15766" y="18875"/>
                </a:lnTo>
                <a:lnTo>
                  <a:pt x="15499" y="18314"/>
                </a:lnTo>
                <a:lnTo>
                  <a:pt x="6213" y="18314"/>
                </a:lnTo>
                <a:close/>
              </a:path>
              <a:path w="21600" h="21600" extrusionOk="0">
                <a:moveTo>
                  <a:pt x="2828" y="16471"/>
                </a:moveTo>
                <a:lnTo>
                  <a:pt x="2405" y="17072"/>
                </a:lnTo>
                <a:lnTo>
                  <a:pt x="19284" y="17072"/>
                </a:lnTo>
                <a:lnTo>
                  <a:pt x="18839" y="16471"/>
                </a:lnTo>
                <a:lnTo>
                  <a:pt x="2828" y="16471"/>
                </a:lnTo>
                <a:close/>
              </a:path>
              <a:path w="21600" h="21600" extrusionOk="0">
                <a:moveTo>
                  <a:pt x="2316" y="17352"/>
                </a:moveTo>
                <a:lnTo>
                  <a:pt x="1871" y="17953"/>
                </a:lnTo>
                <a:lnTo>
                  <a:pt x="19863" y="17953"/>
                </a:lnTo>
                <a:lnTo>
                  <a:pt x="19395" y="17352"/>
                </a:lnTo>
                <a:lnTo>
                  <a:pt x="2316" y="17352"/>
                </a:lnTo>
                <a:close/>
              </a:path>
            </a:pathLst>
          </a:custGeom>
          <a:solidFill>
            <a:srgbClr val="C0C0C0"/>
          </a:solidFill>
          <a:ln w="9525">
            <a:solidFill>
              <a:srgbClr val="000000"/>
            </a:solidFill>
            <a:miter lim="800000"/>
            <a:headEnd/>
            <a:tailEnd/>
          </a:ln>
        </p:spPr>
        <p:txBody>
          <a:bodyPr tIns="0" anchor="ctr"/>
          <a:lstStyle/>
          <a:p>
            <a:pPr algn="ctr"/>
            <a:r>
              <a:rPr lang="en-US" sz="1200" b="1">
                <a:latin typeface="Calibri" pitchFamily="34" charset="0"/>
              </a:rPr>
              <a:t>Data</a:t>
            </a:r>
          </a:p>
          <a:p>
            <a:pPr algn="ctr"/>
            <a:r>
              <a:rPr lang="en-US" sz="1200" b="1">
                <a:latin typeface="Calibri" pitchFamily="34" charset="0"/>
              </a:rPr>
              <a:t>Access</a:t>
            </a:r>
          </a:p>
        </p:txBody>
      </p:sp>
      <p:cxnSp>
        <p:nvCxnSpPr>
          <p:cNvPr id="54" name="Straight Arrow Connector 53"/>
          <p:cNvCxnSpPr>
            <a:stCxn id="36" idx="2"/>
            <a:endCxn id="38" idx="3"/>
          </p:cNvCxnSpPr>
          <p:nvPr/>
        </p:nvCxnSpPr>
        <p:spPr>
          <a:xfrm rot="10800000">
            <a:off x="2609850" y="1562100"/>
            <a:ext cx="685800" cy="1588"/>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55" name="Straight Arrow Connector 54"/>
          <p:cNvCxnSpPr>
            <a:stCxn id="38" idx="2"/>
            <a:endCxn id="51" idx="0"/>
          </p:cNvCxnSpPr>
          <p:nvPr/>
        </p:nvCxnSpPr>
        <p:spPr>
          <a:xfrm>
            <a:off x="2038350" y="2133600"/>
            <a:ext cx="0" cy="990600"/>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56" name="Straight Arrow Connector 55"/>
          <p:cNvCxnSpPr>
            <a:stCxn id="41" idx="3"/>
            <a:endCxn id="37" idx="2"/>
          </p:cNvCxnSpPr>
          <p:nvPr/>
        </p:nvCxnSpPr>
        <p:spPr>
          <a:xfrm>
            <a:off x="2609850" y="5178425"/>
            <a:ext cx="685800" cy="1588"/>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58" name="Straight Arrow Connector 57"/>
          <p:cNvCxnSpPr>
            <a:stCxn id="37" idx="6"/>
            <a:endCxn id="42" idx="2"/>
          </p:cNvCxnSpPr>
          <p:nvPr/>
        </p:nvCxnSpPr>
        <p:spPr>
          <a:xfrm>
            <a:off x="4438650" y="5178425"/>
            <a:ext cx="609600" cy="3175"/>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59" name="Straight Arrow Connector 58"/>
          <p:cNvCxnSpPr>
            <a:stCxn id="46" idx="4"/>
            <a:endCxn id="52" idx="0"/>
          </p:cNvCxnSpPr>
          <p:nvPr/>
        </p:nvCxnSpPr>
        <p:spPr>
          <a:xfrm rot="5400000">
            <a:off x="8057357" y="4266406"/>
            <a:ext cx="304800" cy="1587"/>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62" name="Straight Arrow Connector 61"/>
          <p:cNvCxnSpPr/>
          <p:nvPr/>
        </p:nvCxnSpPr>
        <p:spPr>
          <a:xfrm rot="5400000">
            <a:off x="8020050" y="5410200"/>
            <a:ext cx="304800" cy="0"/>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64" name="Straight Arrow Connector 63"/>
          <p:cNvCxnSpPr/>
          <p:nvPr/>
        </p:nvCxnSpPr>
        <p:spPr>
          <a:xfrm>
            <a:off x="7105650" y="3540125"/>
            <a:ext cx="533400" cy="1588"/>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65" name="Straight Arrow Connector 64"/>
          <p:cNvCxnSpPr>
            <a:stCxn id="36" idx="6"/>
          </p:cNvCxnSpPr>
          <p:nvPr/>
        </p:nvCxnSpPr>
        <p:spPr>
          <a:xfrm>
            <a:off x="4438650" y="1562100"/>
            <a:ext cx="609600" cy="4763"/>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67" name="Straight Arrow Connector 66"/>
          <p:cNvCxnSpPr/>
          <p:nvPr/>
        </p:nvCxnSpPr>
        <p:spPr>
          <a:xfrm>
            <a:off x="5505450" y="3522663"/>
            <a:ext cx="609600" cy="1587"/>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68" name="Elbow Connector 67"/>
          <p:cNvCxnSpPr>
            <a:stCxn id="42" idx="1"/>
          </p:cNvCxnSpPr>
          <p:nvPr/>
        </p:nvCxnSpPr>
        <p:spPr>
          <a:xfrm rot="5400000" flipH="1" flipV="1">
            <a:off x="5486400" y="3867150"/>
            <a:ext cx="838200" cy="419100"/>
          </a:xfrm>
          <a:prstGeom prst="bentConnector3">
            <a:avLst>
              <a:gd name="adj1" fmla="val 100838"/>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69" name="Elbow Connector 86"/>
          <p:cNvCxnSpPr>
            <a:stCxn id="43" idx="3"/>
            <a:endCxn id="32780" idx="1"/>
          </p:cNvCxnSpPr>
          <p:nvPr/>
        </p:nvCxnSpPr>
        <p:spPr>
          <a:xfrm rot="16200000" flipH="1">
            <a:off x="5536406" y="2826544"/>
            <a:ext cx="735013" cy="415925"/>
          </a:xfrm>
          <a:prstGeom prst="bentConnector4">
            <a:avLst>
              <a:gd name="adj1" fmla="val 25909"/>
              <a:gd name="adj2" fmla="val 623"/>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71" name="Freeform 70"/>
          <p:cNvSpPr/>
          <p:nvPr/>
        </p:nvSpPr>
        <p:spPr>
          <a:xfrm>
            <a:off x="3748088" y="2027238"/>
            <a:ext cx="1289050" cy="3035300"/>
          </a:xfrm>
          <a:custGeom>
            <a:avLst/>
            <a:gdLst>
              <a:gd name="connsiteX0" fmla="*/ 1279864 w 1288742"/>
              <a:gd name="connsiteY0" fmla="*/ 3036163 h 3036163"/>
              <a:gd name="connsiteX1" fmla="*/ 1480 w 1288742"/>
              <a:gd name="connsiteY1" fmla="*/ 1633491 h 3036163"/>
              <a:gd name="connsiteX2" fmla="*/ 1288742 w 1288742"/>
              <a:gd name="connsiteY2" fmla="*/ 0 h 3036163"/>
              <a:gd name="connsiteX3" fmla="*/ 1288742 w 1288742"/>
              <a:gd name="connsiteY3" fmla="*/ 0 h 3036163"/>
            </a:gdLst>
            <a:ahLst/>
            <a:cxnLst>
              <a:cxn ang="0">
                <a:pos x="connsiteX0" y="connsiteY0"/>
              </a:cxn>
              <a:cxn ang="0">
                <a:pos x="connsiteX1" y="connsiteY1"/>
              </a:cxn>
              <a:cxn ang="0">
                <a:pos x="connsiteX2" y="connsiteY2"/>
              </a:cxn>
              <a:cxn ang="0">
                <a:pos x="connsiteX3" y="connsiteY3"/>
              </a:cxn>
            </a:cxnLst>
            <a:rect l="l" t="t" r="r" b="b"/>
            <a:pathLst>
              <a:path w="1288742" h="3036163">
                <a:moveTo>
                  <a:pt x="1279864" y="3036163"/>
                </a:moveTo>
                <a:cubicBezTo>
                  <a:pt x="639932" y="2587840"/>
                  <a:pt x="0" y="2139518"/>
                  <a:pt x="1480" y="1633491"/>
                </a:cubicBezTo>
                <a:cubicBezTo>
                  <a:pt x="2960" y="1127464"/>
                  <a:pt x="1288742" y="0"/>
                  <a:pt x="1288742" y="0"/>
                </a:cubicBezTo>
                <a:lnTo>
                  <a:pt x="1288742" y="0"/>
                </a:lnTo>
              </a:path>
            </a:pathLst>
          </a:custGeom>
          <a:ln w="12700">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en-US"/>
          </a:p>
        </p:txBody>
      </p:sp>
      <p:sp>
        <p:nvSpPr>
          <p:cNvPr id="72" name="Freeform 71"/>
          <p:cNvSpPr/>
          <p:nvPr/>
        </p:nvSpPr>
        <p:spPr>
          <a:xfrm>
            <a:off x="2987675" y="1884363"/>
            <a:ext cx="2057400" cy="2708275"/>
          </a:xfrm>
          <a:custGeom>
            <a:avLst/>
            <a:gdLst>
              <a:gd name="connsiteX0" fmla="*/ 841899 w 2058140"/>
              <a:gd name="connsiteY0" fmla="*/ 2707690 h 2707690"/>
              <a:gd name="connsiteX1" fmla="*/ 202707 w 2058140"/>
              <a:gd name="connsiteY1" fmla="*/ 1482571 h 2707690"/>
              <a:gd name="connsiteX2" fmla="*/ 2058140 w 2058140"/>
              <a:gd name="connsiteY2" fmla="*/ 0 h 2707690"/>
            </a:gdLst>
            <a:ahLst/>
            <a:cxnLst>
              <a:cxn ang="0">
                <a:pos x="connsiteX0" y="connsiteY0"/>
              </a:cxn>
              <a:cxn ang="0">
                <a:pos x="connsiteX1" y="connsiteY1"/>
              </a:cxn>
              <a:cxn ang="0">
                <a:pos x="connsiteX2" y="connsiteY2"/>
              </a:cxn>
            </a:cxnLst>
            <a:rect l="l" t="t" r="r" b="b"/>
            <a:pathLst>
              <a:path w="2058140" h="2707690">
                <a:moveTo>
                  <a:pt x="841899" y="2707690"/>
                </a:moveTo>
                <a:cubicBezTo>
                  <a:pt x="420949" y="2320771"/>
                  <a:pt x="0" y="1933853"/>
                  <a:pt x="202707" y="1482571"/>
                </a:cubicBezTo>
                <a:cubicBezTo>
                  <a:pt x="405414" y="1031289"/>
                  <a:pt x="1231777" y="515644"/>
                  <a:pt x="2058140" y="0"/>
                </a:cubicBezTo>
              </a:path>
            </a:pathLst>
          </a:custGeom>
          <a:ln w="12700">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en-US"/>
          </a:p>
        </p:txBody>
      </p:sp>
      <p:sp>
        <p:nvSpPr>
          <p:cNvPr id="73" name="Freeform 72"/>
          <p:cNvSpPr/>
          <p:nvPr/>
        </p:nvSpPr>
        <p:spPr>
          <a:xfrm>
            <a:off x="4668838" y="2274888"/>
            <a:ext cx="358775" cy="684212"/>
          </a:xfrm>
          <a:custGeom>
            <a:avLst/>
            <a:gdLst>
              <a:gd name="connsiteX0" fmla="*/ 66582 w 359545"/>
              <a:gd name="connsiteY0" fmla="*/ 683580 h 683580"/>
              <a:gd name="connsiteX1" fmla="*/ 48827 w 359545"/>
              <a:gd name="connsiteY1" fmla="*/ 506027 h 683580"/>
              <a:gd name="connsiteX2" fmla="*/ 359545 w 359545"/>
              <a:gd name="connsiteY2" fmla="*/ 0 h 683580"/>
            </a:gdLst>
            <a:ahLst/>
            <a:cxnLst>
              <a:cxn ang="0">
                <a:pos x="connsiteX0" y="connsiteY0"/>
              </a:cxn>
              <a:cxn ang="0">
                <a:pos x="connsiteX1" y="connsiteY1"/>
              </a:cxn>
              <a:cxn ang="0">
                <a:pos x="connsiteX2" y="connsiteY2"/>
              </a:cxn>
            </a:cxnLst>
            <a:rect l="l" t="t" r="r" b="b"/>
            <a:pathLst>
              <a:path w="359545" h="683580">
                <a:moveTo>
                  <a:pt x="66582" y="683580"/>
                </a:moveTo>
                <a:cubicBezTo>
                  <a:pt x="33291" y="651768"/>
                  <a:pt x="0" y="619957"/>
                  <a:pt x="48827" y="506027"/>
                </a:cubicBezTo>
                <a:cubicBezTo>
                  <a:pt x="97654" y="392097"/>
                  <a:pt x="228599" y="196048"/>
                  <a:pt x="359545" y="0"/>
                </a:cubicBezTo>
              </a:path>
            </a:pathLst>
          </a:custGeom>
          <a:ln w="12700">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en-US"/>
          </a:p>
        </p:txBody>
      </p:sp>
      <p:cxnSp>
        <p:nvCxnSpPr>
          <p:cNvPr id="74" name="Straight Arrow Connector 73"/>
          <p:cNvCxnSpPr>
            <a:stCxn id="51" idx="4"/>
            <a:endCxn id="41" idx="0"/>
          </p:cNvCxnSpPr>
          <p:nvPr/>
        </p:nvCxnSpPr>
        <p:spPr>
          <a:xfrm>
            <a:off x="2038350" y="4267200"/>
            <a:ext cx="0" cy="339725"/>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75" name="Straight Arrow Connector 74"/>
          <p:cNvCxnSpPr/>
          <p:nvPr/>
        </p:nvCxnSpPr>
        <p:spPr>
          <a:xfrm flipH="1">
            <a:off x="2217738" y="1905000"/>
            <a:ext cx="1154112" cy="1230313"/>
          </a:xfrm>
          <a:prstGeom prst="straightConnector1">
            <a:avLst/>
          </a:prstGeom>
          <a:ln w="12700">
            <a:solidFill>
              <a:schemeClr val="tx1"/>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76" name="Straight Arrow Connector 75"/>
          <p:cNvCxnSpPr/>
          <p:nvPr/>
        </p:nvCxnSpPr>
        <p:spPr>
          <a:xfrm flipH="1">
            <a:off x="2370138" y="1687513"/>
            <a:ext cx="2667000" cy="1524000"/>
          </a:xfrm>
          <a:prstGeom prst="straightConnector1">
            <a:avLst/>
          </a:prstGeom>
          <a:ln w="12700">
            <a:solidFill>
              <a:schemeClr val="tx1"/>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77" name="Straight Arrow Connector 76"/>
          <p:cNvCxnSpPr/>
          <p:nvPr/>
        </p:nvCxnSpPr>
        <p:spPr>
          <a:xfrm flipV="1">
            <a:off x="2609850" y="3581400"/>
            <a:ext cx="1600200" cy="38100"/>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79" name="5-Point Star 78"/>
          <p:cNvSpPr/>
          <p:nvPr/>
        </p:nvSpPr>
        <p:spPr>
          <a:xfrm>
            <a:off x="3773488" y="1306513"/>
            <a:ext cx="152400" cy="152400"/>
          </a:xfrm>
          <a:prstGeom prst="star5">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80" name="5-Point Star 79"/>
          <p:cNvSpPr/>
          <p:nvPr/>
        </p:nvSpPr>
        <p:spPr>
          <a:xfrm>
            <a:off x="5319713" y="5029200"/>
            <a:ext cx="152400" cy="152400"/>
          </a:xfrm>
          <a:prstGeom prst="star5">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81" name="5-Point Star 80"/>
          <p:cNvSpPr/>
          <p:nvPr/>
        </p:nvSpPr>
        <p:spPr>
          <a:xfrm>
            <a:off x="1955800" y="4681538"/>
            <a:ext cx="152400" cy="152400"/>
          </a:xfrm>
          <a:prstGeom prst="star5">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grpSp>
        <p:nvGrpSpPr>
          <p:cNvPr id="32802" name="Group 87"/>
          <p:cNvGrpSpPr>
            <a:grpSpLocks/>
          </p:cNvGrpSpPr>
          <p:nvPr/>
        </p:nvGrpSpPr>
        <p:grpSpPr bwMode="auto">
          <a:xfrm>
            <a:off x="6477000" y="1343025"/>
            <a:ext cx="2667000" cy="1323975"/>
            <a:chOff x="6477000" y="1143000"/>
            <a:chExt cx="2667000" cy="1323439"/>
          </a:xfrm>
        </p:grpSpPr>
        <p:sp>
          <p:nvSpPr>
            <p:cNvPr id="70" name="TextBox 69"/>
            <p:cNvSpPr txBox="1"/>
            <p:nvPr/>
          </p:nvSpPr>
          <p:spPr>
            <a:xfrm>
              <a:off x="6477000" y="1143000"/>
              <a:ext cx="2667000" cy="1323439"/>
            </a:xfrm>
            <a:prstGeom prst="rect">
              <a:avLst/>
            </a:prstGeom>
            <a:noFill/>
          </p:spPr>
          <p:txBody>
            <a:bodyPr>
              <a:spAutoFit/>
            </a:bodyPr>
            <a:lstStyle/>
            <a:p>
              <a:pPr algn="ctr" fontAlgn="auto">
                <a:spcBef>
                  <a:spcPts val="0"/>
                </a:spcBef>
                <a:spcAft>
                  <a:spcPts val="0"/>
                </a:spcAft>
                <a:defRPr/>
              </a:pPr>
              <a:r>
                <a:rPr lang="en-US" sz="2000" b="1" dirty="0">
                  <a:solidFill>
                    <a:srgbClr val="002060"/>
                  </a:solidFill>
                  <a:latin typeface="+mj-lt"/>
                </a:rPr>
                <a:t>Elements for which partners collaborate</a:t>
              </a:r>
            </a:p>
            <a:p>
              <a:pPr algn="ctr" fontAlgn="auto">
                <a:spcBef>
                  <a:spcPts val="0"/>
                </a:spcBef>
                <a:spcAft>
                  <a:spcPts val="0"/>
                </a:spcAft>
                <a:defRPr/>
              </a:pPr>
              <a:r>
                <a:rPr lang="en-US" sz="2000" b="1" dirty="0">
                  <a:solidFill>
                    <a:srgbClr val="002060"/>
                  </a:solidFill>
                  <a:latin typeface="+mj-lt"/>
                </a:rPr>
                <a:t> to develop tools &amp; processes</a:t>
              </a:r>
              <a:endParaRPr lang="en-US" sz="2000" dirty="0">
                <a:latin typeface="+mj-lt"/>
              </a:endParaRPr>
            </a:p>
          </p:txBody>
        </p:sp>
        <p:sp>
          <p:nvSpPr>
            <p:cNvPr id="82" name="5-Point Star 81"/>
            <p:cNvSpPr/>
            <p:nvPr/>
          </p:nvSpPr>
          <p:spPr>
            <a:xfrm>
              <a:off x="6573838" y="1239799"/>
              <a:ext cx="174625" cy="196770"/>
            </a:xfrm>
            <a:prstGeom prst="star5">
              <a:avLst/>
            </a:prstGeom>
            <a:solidFill>
              <a:srgbClr val="FFFF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grpSp>
      <p:sp>
        <p:nvSpPr>
          <p:cNvPr id="83" name="5-Point Star 82"/>
          <p:cNvSpPr/>
          <p:nvPr/>
        </p:nvSpPr>
        <p:spPr>
          <a:xfrm>
            <a:off x="6245225" y="3222625"/>
            <a:ext cx="152400" cy="152400"/>
          </a:xfrm>
          <a:prstGeom prst="star5">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84" name="5-Point Star 83"/>
          <p:cNvSpPr/>
          <p:nvPr/>
        </p:nvSpPr>
        <p:spPr>
          <a:xfrm>
            <a:off x="5102225" y="1577975"/>
            <a:ext cx="152400" cy="152400"/>
          </a:xfrm>
          <a:prstGeom prst="star5">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85" name="5-Point Star 84"/>
          <p:cNvSpPr/>
          <p:nvPr/>
        </p:nvSpPr>
        <p:spPr>
          <a:xfrm>
            <a:off x="3784600" y="4833938"/>
            <a:ext cx="152400" cy="152400"/>
          </a:xfrm>
          <a:prstGeom prst="star5">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5" name="TextBox 4"/>
          <p:cNvSpPr txBox="1"/>
          <p:nvPr/>
        </p:nvSpPr>
        <p:spPr>
          <a:xfrm rot="20415180">
            <a:off x="-36513" y="2216150"/>
            <a:ext cx="3970338" cy="922338"/>
          </a:xfrm>
          <a:prstGeom prst="rect">
            <a:avLst/>
          </a:prstGeom>
          <a:noFill/>
        </p:spPr>
        <p:txBody>
          <a:bodyPr>
            <a:spAutoFit/>
          </a:bodyPr>
          <a:lstStyle/>
          <a:p>
            <a:pPr fontAlgn="auto">
              <a:spcBef>
                <a:spcPts val="0"/>
              </a:spcBef>
              <a:spcAft>
                <a:spcPts val="0"/>
              </a:spcAft>
              <a:defRPr/>
            </a:pPr>
            <a:r>
              <a:rPr lang="en-US" sz="5400" b="1" i="1" dirty="0">
                <a:solidFill>
                  <a:schemeClr val="accent6">
                    <a:lumMod val="75000"/>
                  </a:schemeClr>
                </a:solidFill>
                <a:latin typeface="+mn-lt"/>
              </a:rPr>
              <a:t>Integration</a:t>
            </a:r>
            <a:endParaRPr lang="en-US" sz="3600" dirty="0">
              <a:latin typeface="+mn-lt"/>
            </a:endParaRPr>
          </a:p>
        </p:txBody>
      </p:sp>
      <p:sp>
        <p:nvSpPr>
          <p:cNvPr id="89" name="Title 1"/>
          <p:cNvSpPr txBox="1">
            <a:spLocks/>
          </p:cNvSpPr>
          <p:nvPr/>
        </p:nvSpPr>
        <p:spPr>
          <a:xfrm>
            <a:off x="457200" y="152400"/>
            <a:ext cx="8229600" cy="1143000"/>
          </a:xfrm>
          <a:prstGeom prst="rect">
            <a:avLst/>
          </a:prstGeom>
        </p:spPr>
        <p:txBody>
          <a:bodyPr/>
          <a:lstStyle/>
          <a:p>
            <a:pPr algn="ctr" eaLnBrk="0" fontAlgn="auto" hangingPunct="0">
              <a:spcBef>
                <a:spcPts val="0"/>
              </a:spcBef>
              <a:spcAft>
                <a:spcPts val="0"/>
              </a:spcAft>
              <a:defRPr/>
            </a:pPr>
            <a:r>
              <a:rPr lang="en-US" sz="4000" b="1" dirty="0">
                <a:latin typeface="+mj-lt"/>
                <a:ea typeface="+mj-ea"/>
                <a:cs typeface="+mj-cs"/>
              </a:rPr>
              <a:t>Development of Tools &amp; Processes</a:t>
            </a:r>
          </a:p>
        </p:txBody>
      </p:sp>
      <p:pic>
        <p:nvPicPr>
          <p:cNvPr id="32808" name="Picture 43"/>
          <p:cNvPicPr>
            <a:picLocks noChangeAspect="1"/>
          </p:cNvPicPr>
          <p:nvPr/>
        </p:nvPicPr>
        <p:blipFill>
          <a:blip r:embed="rId3"/>
          <a:srcRect/>
          <a:stretch>
            <a:fillRect/>
          </a:stretch>
        </p:blipFill>
        <p:spPr bwMode="auto">
          <a:xfrm>
            <a:off x="3771900" y="6269038"/>
            <a:ext cx="1600200" cy="512762"/>
          </a:xfrm>
          <a:prstGeom prst="rect">
            <a:avLst/>
          </a:prstGeom>
          <a:noFill/>
          <a:ln w="9525">
            <a:noFill/>
            <a:miter lim="800000"/>
            <a:headEnd/>
            <a:tailEnd/>
          </a:ln>
        </p:spPr>
      </p:pic>
      <p:sp>
        <p:nvSpPr>
          <p:cNvPr id="2" name="Slide Number Placeholder 1"/>
          <p:cNvSpPr>
            <a:spLocks noGrp="1"/>
          </p:cNvSpPr>
          <p:nvPr>
            <p:ph type="sldNum" sz="quarter" idx="12"/>
          </p:nvPr>
        </p:nvSpPr>
        <p:spPr/>
        <p:txBody>
          <a:bodyPr/>
          <a:lstStyle/>
          <a:p>
            <a:pPr>
              <a:defRPr/>
            </a:pPr>
            <a:fld id="{599B8FD8-07CB-4340-9AE9-17D44AAFFC58}" type="slidenum">
              <a:rPr lang="en-US"/>
              <a:pPr>
                <a:defRPr/>
              </a:pPr>
              <a:t>4</a:t>
            </a:fld>
            <a:endParaRPr lang="en-US"/>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 name="Rounded Rectangle 48"/>
          <p:cNvSpPr/>
          <p:nvPr/>
        </p:nvSpPr>
        <p:spPr>
          <a:xfrm>
            <a:off x="4648200" y="3276600"/>
            <a:ext cx="4267200" cy="2819400"/>
          </a:xfrm>
          <a:prstGeom prst="roundRect">
            <a:avLst/>
          </a:prstGeom>
          <a:no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b="1"/>
          </a:p>
        </p:txBody>
      </p:sp>
      <p:sp>
        <p:nvSpPr>
          <p:cNvPr id="50" name="Rounded Rectangle 49"/>
          <p:cNvSpPr/>
          <p:nvPr/>
        </p:nvSpPr>
        <p:spPr>
          <a:xfrm>
            <a:off x="4648200" y="685800"/>
            <a:ext cx="4267200" cy="2536825"/>
          </a:xfrm>
          <a:prstGeom prst="roundRect">
            <a:avLst/>
          </a:prstGeom>
          <a:no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b="1"/>
          </a:p>
        </p:txBody>
      </p:sp>
      <p:sp>
        <p:nvSpPr>
          <p:cNvPr id="48" name="Rounded Rectangle 47"/>
          <p:cNvSpPr/>
          <p:nvPr/>
        </p:nvSpPr>
        <p:spPr>
          <a:xfrm>
            <a:off x="304800" y="3276600"/>
            <a:ext cx="4267200" cy="2819400"/>
          </a:xfrm>
          <a:prstGeom prst="roundRect">
            <a:avLst/>
          </a:prstGeom>
          <a:no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b="1"/>
          </a:p>
        </p:txBody>
      </p:sp>
      <p:sp>
        <p:nvSpPr>
          <p:cNvPr id="47" name="Rounded Rectangle 46"/>
          <p:cNvSpPr/>
          <p:nvPr/>
        </p:nvSpPr>
        <p:spPr>
          <a:xfrm>
            <a:off x="228600" y="685800"/>
            <a:ext cx="4343400" cy="2536825"/>
          </a:xfrm>
          <a:prstGeom prst="roundRect">
            <a:avLst/>
          </a:prstGeom>
          <a:no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b="1" dirty="0"/>
              <a:t>T</a:t>
            </a:r>
          </a:p>
        </p:txBody>
      </p:sp>
      <p:sp>
        <p:nvSpPr>
          <p:cNvPr id="34821" name="Rectangle 45"/>
          <p:cNvSpPr>
            <a:spLocks noChangeArrowheads="1"/>
          </p:cNvSpPr>
          <p:nvPr/>
        </p:nvSpPr>
        <p:spPr bwMode="auto">
          <a:xfrm>
            <a:off x="7542213" y="2884488"/>
            <a:ext cx="1601787" cy="785812"/>
          </a:xfrm>
          <a:prstGeom prst="rect">
            <a:avLst/>
          </a:prstGeom>
          <a:noFill/>
          <a:ln w="9525">
            <a:noFill/>
            <a:miter lim="800000"/>
            <a:headEnd/>
            <a:tailEnd/>
          </a:ln>
        </p:spPr>
        <p:txBody>
          <a:bodyPr/>
          <a:lstStyle/>
          <a:p>
            <a:pPr algn="ctr"/>
            <a:endParaRPr lang="en-US" b="1">
              <a:latin typeface="Calibri" pitchFamily="34" charset="0"/>
            </a:endParaRPr>
          </a:p>
        </p:txBody>
      </p:sp>
      <p:sp>
        <p:nvSpPr>
          <p:cNvPr id="34822" name="Rectangle 47"/>
          <p:cNvSpPr>
            <a:spLocks noChangeArrowheads="1"/>
          </p:cNvSpPr>
          <p:nvPr/>
        </p:nvSpPr>
        <p:spPr bwMode="auto">
          <a:xfrm>
            <a:off x="7334250" y="5486400"/>
            <a:ext cx="1803400" cy="704850"/>
          </a:xfrm>
          <a:prstGeom prst="rect">
            <a:avLst/>
          </a:prstGeom>
          <a:noFill/>
          <a:ln w="9525">
            <a:noFill/>
            <a:miter lim="800000"/>
            <a:headEnd/>
            <a:tailEnd/>
          </a:ln>
        </p:spPr>
        <p:txBody>
          <a:bodyPr/>
          <a:lstStyle/>
          <a:p>
            <a:pPr algn="ctr"/>
            <a:endParaRPr lang="en-US" b="1">
              <a:latin typeface="Calibri" pitchFamily="34" charset="0"/>
            </a:endParaRPr>
          </a:p>
        </p:txBody>
      </p:sp>
      <p:sp>
        <p:nvSpPr>
          <p:cNvPr id="15364" name="Rectangle 2"/>
          <p:cNvSpPr>
            <a:spLocks noChangeArrowheads="1"/>
          </p:cNvSpPr>
          <p:nvPr/>
        </p:nvSpPr>
        <p:spPr bwMode="auto">
          <a:xfrm>
            <a:off x="304800" y="-26988"/>
            <a:ext cx="8610600" cy="708026"/>
          </a:xfrm>
          <a:prstGeom prst="rect">
            <a:avLst/>
          </a:prstGeom>
          <a:noFill/>
          <a:ln>
            <a:noFill/>
          </a:ln>
          <a:extLst/>
        </p:spPr>
        <p:txBody>
          <a:bodyPr anchor="ctr" anchorCtr="1">
            <a:spAutoFit/>
          </a:bodyPr>
          <a:lstStyle/>
          <a:p>
            <a:pPr algn="ctr" fontAlgn="auto">
              <a:spcBef>
                <a:spcPts val="0"/>
              </a:spcBef>
              <a:spcAft>
                <a:spcPts val="0"/>
              </a:spcAft>
              <a:defRPr/>
            </a:pPr>
            <a:r>
              <a:rPr lang="en-US" sz="4000" b="1" dirty="0">
                <a:latin typeface="+mj-lt"/>
                <a:cs typeface="Arial" charset="0"/>
              </a:rPr>
              <a:t>Partnership Projects Emphasized Today</a:t>
            </a:r>
            <a:endParaRPr lang="en-US" sz="4000" b="1" dirty="0">
              <a:latin typeface="+mj-lt"/>
              <a:cs typeface="Arial" charset="0"/>
            </a:endParaRPr>
          </a:p>
        </p:txBody>
      </p:sp>
      <p:pic>
        <p:nvPicPr>
          <p:cNvPr id="34824" name="Picture 5" descr="Bonneville Power Administration">
            <a:hlinkClick r:id="rId3"/>
          </p:cNvPr>
          <p:cNvPicPr>
            <a:picLocks noChangeAspect="1" noChangeArrowheads="1"/>
          </p:cNvPicPr>
          <p:nvPr/>
        </p:nvPicPr>
        <p:blipFill>
          <a:blip r:embed="rId4"/>
          <a:srcRect/>
          <a:stretch>
            <a:fillRect/>
          </a:stretch>
        </p:blipFill>
        <p:spPr bwMode="auto">
          <a:xfrm>
            <a:off x="6008688" y="849313"/>
            <a:ext cx="1154112" cy="506412"/>
          </a:xfrm>
          <a:prstGeom prst="rect">
            <a:avLst/>
          </a:prstGeom>
          <a:noFill/>
          <a:ln w="9525">
            <a:noFill/>
            <a:miter lim="800000"/>
            <a:headEnd/>
            <a:tailEnd/>
          </a:ln>
        </p:spPr>
      </p:pic>
      <p:pic>
        <p:nvPicPr>
          <p:cNvPr id="34825" name="Picture 25" descr="Pacific States Marine Fisheries Commission">
            <a:hlinkClick r:id="rId5"/>
          </p:cNvPr>
          <p:cNvPicPr>
            <a:picLocks noChangeAspect="1" noChangeArrowheads="1"/>
          </p:cNvPicPr>
          <p:nvPr/>
        </p:nvPicPr>
        <p:blipFill>
          <a:blip r:embed="rId6"/>
          <a:srcRect/>
          <a:stretch>
            <a:fillRect/>
          </a:stretch>
        </p:blipFill>
        <p:spPr bwMode="auto">
          <a:xfrm>
            <a:off x="5372100" y="3689350"/>
            <a:ext cx="876300" cy="806450"/>
          </a:xfrm>
          <a:prstGeom prst="rect">
            <a:avLst/>
          </a:prstGeom>
          <a:noFill/>
          <a:ln w="9525">
            <a:noFill/>
            <a:miter lim="800000"/>
            <a:headEnd/>
            <a:tailEnd/>
          </a:ln>
        </p:spPr>
      </p:pic>
      <p:pic>
        <p:nvPicPr>
          <p:cNvPr id="34826" name="Picture 35" descr="U.S. Geological Survey">
            <a:hlinkClick r:id="rId7"/>
          </p:cNvPr>
          <p:cNvPicPr>
            <a:picLocks noChangeAspect="1" noChangeArrowheads="1"/>
          </p:cNvPicPr>
          <p:nvPr/>
        </p:nvPicPr>
        <p:blipFill>
          <a:blip r:embed="rId8"/>
          <a:srcRect/>
          <a:stretch>
            <a:fillRect/>
          </a:stretch>
        </p:blipFill>
        <p:spPr bwMode="auto">
          <a:xfrm>
            <a:off x="6621463" y="1490663"/>
            <a:ext cx="1082675" cy="463550"/>
          </a:xfrm>
          <a:prstGeom prst="rect">
            <a:avLst/>
          </a:prstGeom>
          <a:noFill/>
          <a:ln w="9525">
            <a:noFill/>
            <a:miter lim="800000"/>
            <a:headEnd/>
            <a:tailEnd/>
          </a:ln>
        </p:spPr>
      </p:pic>
      <p:sp>
        <p:nvSpPr>
          <p:cNvPr id="34827" name="Rectangle 28"/>
          <p:cNvSpPr>
            <a:spLocks noChangeArrowheads="1"/>
          </p:cNvSpPr>
          <p:nvPr/>
        </p:nvSpPr>
        <p:spPr bwMode="auto">
          <a:xfrm>
            <a:off x="7070725" y="3716338"/>
            <a:ext cx="1216025" cy="368300"/>
          </a:xfrm>
          <a:prstGeom prst="rect">
            <a:avLst/>
          </a:prstGeom>
          <a:noFill/>
          <a:ln w="9525">
            <a:noFill/>
            <a:miter lim="800000"/>
            <a:headEnd/>
            <a:tailEnd/>
          </a:ln>
        </p:spPr>
        <p:txBody>
          <a:bodyPr>
            <a:spAutoFit/>
          </a:bodyPr>
          <a:lstStyle/>
          <a:p>
            <a:pPr algn="ctr" eaLnBrk="0" hangingPunct="0">
              <a:spcAft>
                <a:spcPts val="600"/>
              </a:spcAft>
            </a:pPr>
            <a:r>
              <a:rPr lang="en-US" b="1">
                <a:latin typeface="Calibri" pitchFamily="34" charset="0"/>
              </a:rPr>
              <a:t>CBFWA</a:t>
            </a:r>
          </a:p>
        </p:txBody>
      </p:sp>
      <p:sp>
        <p:nvSpPr>
          <p:cNvPr id="34828" name="Rectangle 29"/>
          <p:cNvSpPr>
            <a:spLocks noChangeArrowheads="1"/>
          </p:cNvSpPr>
          <p:nvPr/>
        </p:nvSpPr>
        <p:spPr bwMode="auto">
          <a:xfrm>
            <a:off x="658813" y="1585913"/>
            <a:ext cx="1231900" cy="369887"/>
          </a:xfrm>
          <a:prstGeom prst="rect">
            <a:avLst/>
          </a:prstGeom>
          <a:noFill/>
          <a:ln w="9525">
            <a:noFill/>
            <a:miter lim="800000"/>
            <a:headEnd/>
            <a:tailEnd/>
          </a:ln>
        </p:spPr>
        <p:txBody>
          <a:bodyPr>
            <a:spAutoFit/>
          </a:bodyPr>
          <a:lstStyle/>
          <a:p>
            <a:pPr algn="ctr" eaLnBrk="0" hangingPunct="0">
              <a:spcAft>
                <a:spcPts val="600"/>
              </a:spcAft>
            </a:pPr>
            <a:r>
              <a:rPr lang="en-US" b="1">
                <a:latin typeface="Calibri" pitchFamily="34" charset="0"/>
              </a:rPr>
              <a:t>CRITFC</a:t>
            </a:r>
          </a:p>
        </p:txBody>
      </p:sp>
      <p:sp>
        <p:nvSpPr>
          <p:cNvPr id="34829" name="Rectangle 36"/>
          <p:cNvSpPr>
            <a:spLocks noChangeArrowheads="1"/>
          </p:cNvSpPr>
          <p:nvPr/>
        </p:nvSpPr>
        <p:spPr bwMode="auto">
          <a:xfrm>
            <a:off x="5216525" y="3363913"/>
            <a:ext cx="1184275" cy="369887"/>
          </a:xfrm>
          <a:prstGeom prst="rect">
            <a:avLst/>
          </a:prstGeom>
          <a:noFill/>
          <a:ln w="9525">
            <a:noFill/>
            <a:miter lim="800000"/>
            <a:headEnd/>
            <a:tailEnd/>
          </a:ln>
        </p:spPr>
        <p:txBody>
          <a:bodyPr>
            <a:spAutoFit/>
          </a:bodyPr>
          <a:lstStyle/>
          <a:p>
            <a:pPr algn="ctr" eaLnBrk="0" hangingPunct="0">
              <a:spcAft>
                <a:spcPts val="600"/>
              </a:spcAft>
            </a:pPr>
            <a:r>
              <a:rPr lang="en-US" b="1">
                <a:latin typeface="Calibri" pitchFamily="34" charset="0"/>
              </a:rPr>
              <a:t>PSMFC</a:t>
            </a:r>
          </a:p>
        </p:txBody>
      </p:sp>
      <p:pic>
        <p:nvPicPr>
          <p:cNvPr id="34830" name="Picture 44" descr="C:\Documents and Settings\jschei\Local Settings\Temp\notes6030C8\logoCBFWA06black.gif"/>
          <p:cNvPicPr>
            <a:picLocks noChangeAspect="1" noChangeArrowheads="1"/>
          </p:cNvPicPr>
          <p:nvPr/>
        </p:nvPicPr>
        <p:blipFill>
          <a:blip r:embed="rId9"/>
          <a:srcRect/>
          <a:stretch>
            <a:fillRect/>
          </a:stretch>
        </p:blipFill>
        <p:spPr bwMode="auto">
          <a:xfrm>
            <a:off x="7102475" y="4119563"/>
            <a:ext cx="1193800" cy="722312"/>
          </a:xfrm>
          <a:prstGeom prst="rect">
            <a:avLst/>
          </a:prstGeom>
          <a:noFill/>
          <a:ln w="9525">
            <a:noFill/>
            <a:miter lim="800000"/>
            <a:headEnd/>
            <a:tailEnd/>
          </a:ln>
        </p:spPr>
      </p:pic>
      <p:pic>
        <p:nvPicPr>
          <p:cNvPr id="34831" name="Picture 43" descr="Yakima.png"/>
          <p:cNvPicPr>
            <a:picLocks noChangeAspect="1"/>
          </p:cNvPicPr>
          <p:nvPr/>
        </p:nvPicPr>
        <p:blipFill>
          <a:blip r:embed="rId10"/>
          <a:srcRect/>
          <a:stretch>
            <a:fillRect/>
          </a:stretch>
        </p:blipFill>
        <p:spPr bwMode="auto">
          <a:xfrm>
            <a:off x="814388" y="1914525"/>
            <a:ext cx="920750" cy="904875"/>
          </a:xfrm>
          <a:prstGeom prst="rect">
            <a:avLst/>
          </a:prstGeom>
          <a:noFill/>
          <a:ln w="9525">
            <a:noFill/>
            <a:miter lim="800000"/>
            <a:headEnd/>
            <a:tailEnd/>
          </a:ln>
        </p:spPr>
      </p:pic>
      <p:pic>
        <p:nvPicPr>
          <p:cNvPr id="34832" name="Picture 44" descr="Council logo"/>
          <p:cNvPicPr>
            <a:picLocks noChangeAspect="1" noChangeArrowheads="1"/>
          </p:cNvPicPr>
          <p:nvPr/>
        </p:nvPicPr>
        <p:blipFill>
          <a:blip r:embed="rId11"/>
          <a:srcRect/>
          <a:stretch>
            <a:fillRect/>
          </a:stretch>
        </p:blipFill>
        <p:spPr bwMode="auto">
          <a:xfrm>
            <a:off x="4876800" y="4841875"/>
            <a:ext cx="2190750" cy="720725"/>
          </a:xfrm>
          <a:prstGeom prst="rect">
            <a:avLst/>
          </a:prstGeom>
          <a:noFill/>
          <a:ln w="9525">
            <a:noFill/>
            <a:miter lim="800000"/>
            <a:headEnd/>
            <a:tailEnd/>
          </a:ln>
        </p:spPr>
      </p:pic>
      <p:sp>
        <p:nvSpPr>
          <p:cNvPr id="2" name="Slide Number Placeholder 1"/>
          <p:cNvSpPr>
            <a:spLocks noGrp="1"/>
          </p:cNvSpPr>
          <p:nvPr>
            <p:ph type="sldNum" sz="quarter" idx="12"/>
          </p:nvPr>
        </p:nvSpPr>
        <p:spPr>
          <a:xfrm>
            <a:off x="6667500" y="6356350"/>
            <a:ext cx="2019300" cy="338138"/>
          </a:xfrm>
        </p:spPr>
        <p:txBody>
          <a:bodyPr/>
          <a:lstStyle/>
          <a:p>
            <a:pPr>
              <a:defRPr/>
            </a:pPr>
            <a:fld id="{ABC5D521-59D2-4F22-A49F-1400943DCD32}" type="slidenum">
              <a:rPr lang="en-US" sz="1800" b="1"/>
              <a:pPr>
                <a:defRPr/>
              </a:pPr>
              <a:t>5</a:t>
            </a:fld>
            <a:endParaRPr lang="en-US" sz="1800" b="1"/>
          </a:p>
        </p:txBody>
      </p:sp>
      <p:sp>
        <p:nvSpPr>
          <p:cNvPr id="51" name="TextBox 50"/>
          <p:cNvSpPr txBox="1"/>
          <p:nvPr/>
        </p:nvSpPr>
        <p:spPr>
          <a:xfrm>
            <a:off x="425845" y="810881"/>
            <a:ext cx="1586593" cy="584775"/>
          </a:xfrm>
          <a:prstGeom prst="rect">
            <a:avLst/>
          </a:prstGeom>
          <a:noFill/>
        </p:spPr>
        <p:txBody>
          <a:bodyPr>
            <a:spAutoFit/>
          </a:bodyPr>
          <a:lstStyle/>
          <a:p>
            <a:pPr fontAlgn="auto">
              <a:spcBef>
                <a:spcPts val="0"/>
              </a:spcBef>
              <a:spcAft>
                <a:spcPts val="0"/>
              </a:spcAft>
              <a:defRPr/>
            </a:pPr>
            <a:r>
              <a:rPr lang="en-US" sz="3200" b="1" dirty="0">
                <a:ln w="1905"/>
                <a:solidFill>
                  <a:schemeClr val="accent1">
                    <a:lumMod val="75000"/>
                  </a:schemeClr>
                </a:solidFill>
                <a:effectLst>
                  <a:innerShdw blurRad="69850" dist="43180" dir="5400000">
                    <a:srgbClr val="000000">
                      <a:alpha val="65000"/>
                    </a:srgbClr>
                  </a:innerShdw>
                </a:effectLst>
                <a:latin typeface="+mn-lt"/>
              </a:rPr>
              <a:t>Tribal</a:t>
            </a:r>
          </a:p>
        </p:txBody>
      </p:sp>
      <p:sp>
        <p:nvSpPr>
          <p:cNvPr id="53" name="TextBox 52"/>
          <p:cNvSpPr txBox="1"/>
          <p:nvPr/>
        </p:nvSpPr>
        <p:spPr>
          <a:xfrm>
            <a:off x="7162800" y="5457825"/>
            <a:ext cx="1752600" cy="584775"/>
          </a:xfrm>
          <a:prstGeom prst="rect">
            <a:avLst/>
          </a:prstGeom>
          <a:noFill/>
        </p:spPr>
        <p:txBody>
          <a:bodyPr>
            <a:spAutoFit/>
          </a:bodyPr>
          <a:lstStyle/>
          <a:p>
            <a:pPr fontAlgn="auto">
              <a:spcBef>
                <a:spcPts val="0"/>
              </a:spcBef>
              <a:spcAft>
                <a:spcPts val="0"/>
              </a:spcAft>
              <a:defRPr/>
            </a:pPr>
            <a:r>
              <a:rPr lang="en-US" sz="3200" b="1" dirty="0">
                <a:ln w="1905"/>
                <a:solidFill>
                  <a:schemeClr val="accent1">
                    <a:lumMod val="75000"/>
                  </a:schemeClr>
                </a:solidFill>
                <a:effectLst>
                  <a:innerShdw blurRad="69850" dist="43180" dir="5400000">
                    <a:srgbClr val="000000">
                      <a:alpha val="65000"/>
                    </a:srgbClr>
                  </a:innerShdw>
                </a:effectLst>
                <a:latin typeface="+mn-lt"/>
              </a:rPr>
              <a:t>Regional</a:t>
            </a:r>
          </a:p>
        </p:txBody>
      </p:sp>
      <p:sp>
        <p:nvSpPr>
          <p:cNvPr id="54" name="TextBox 53"/>
          <p:cNvSpPr txBox="1"/>
          <p:nvPr/>
        </p:nvSpPr>
        <p:spPr>
          <a:xfrm>
            <a:off x="7405007" y="710625"/>
            <a:ext cx="1586593" cy="584775"/>
          </a:xfrm>
          <a:prstGeom prst="rect">
            <a:avLst/>
          </a:prstGeom>
          <a:noFill/>
        </p:spPr>
        <p:txBody>
          <a:bodyPr>
            <a:spAutoFit/>
          </a:bodyPr>
          <a:lstStyle/>
          <a:p>
            <a:pPr fontAlgn="auto">
              <a:spcBef>
                <a:spcPts val="0"/>
              </a:spcBef>
              <a:spcAft>
                <a:spcPts val="0"/>
              </a:spcAft>
              <a:defRPr/>
            </a:pPr>
            <a:r>
              <a:rPr lang="en-US" sz="3200" b="1" dirty="0">
                <a:ln w="1905"/>
                <a:solidFill>
                  <a:schemeClr val="accent1">
                    <a:lumMod val="75000"/>
                  </a:schemeClr>
                </a:solidFill>
                <a:effectLst>
                  <a:innerShdw blurRad="69850" dist="43180" dir="5400000">
                    <a:srgbClr val="000000">
                      <a:alpha val="65000"/>
                    </a:srgbClr>
                  </a:innerShdw>
                </a:effectLst>
                <a:latin typeface="+mn-lt"/>
              </a:rPr>
              <a:t>Federal</a:t>
            </a:r>
          </a:p>
        </p:txBody>
      </p:sp>
      <p:pic>
        <p:nvPicPr>
          <p:cNvPr id="34837" name="Picture 1"/>
          <p:cNvPicPr>
            <a:picLocks noChangeAspect="1"/>
          </p:cNvPicPr>
          <p:nvPr/>
        </p:nvPicPr>
        <p:blipFill>
          <a:blip r:embed="rId12"/>
          <a:srcRect/>
          <a:stretch>
            <a:fillRect/>
          </a:stretch>
        </p:blipFill>
        <p:spPr bwMode="auto">
          <a:xfrm>
            <a:off x="3771900" y="6269038"/>
            <a:ext cx="1600200" cy="51276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6865" name="Picture 26" descr="noaa_logo"/>
          <p:cNvPicPr>
            <a:picLocks noChangeAspect="1" noChangeArrowheads="1"/>
          </p:cNvPicPr>
          <p:nvPr/>
        </p:nvPicPr>
        <p:blipFill>
          <a:blip r:embed="rId3"/>
          <a:srcRect/>
          <a:stretch>
            <a:fillRect/>
          </a:stretch>
        </p:blipFill>
        <p:spPr bwMode="auto">
          <a:xfrm>
            <a:off x="7772400" y="2363788"/>
            <a:ext cx="704850" cy="722312"/>
          </a:xfrm>
          <a:prstGeom prst="rect">
            <a:avLst/>
          </a:prstGeom>
          <a:solidFill>
            <a:schemeClr val="accent1"/>
          </a:solidFill>
          <a:ln w="9525">
            <a:noFill/>
            <a:miter lim="800000"/>
            <a:headEnd/>
            <a:tailEnd/>
          </a:ln>
        </p:spPr>
      </p:pic>
      <p:sp>
        <p:nvSpPr>
          <p:cNvPr id="49" name="Rounded Rectangle 48"/>
          <p:cNvSpPr/>
          <p:nvPr/>
        </p:nvSpPr>
        <p:spPr>
          <a:xfrm>
            <a:off x="4648200" y="3276600"/>
            <a:ext cx="4267200" cy="2819400"/>
          </a:xfrm>
          <a:prstGeom prst="roundRect">
            <a:avLst/>
          </a:prstGeom>
          <a:no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b="1"/>
          </a:p>
        </p:txBody>
      </p:sp>
      <p:sp>
        <p:nvSpPr>
          <p:cNvPr id="50" name="Rounded Rectangle 49"/>
          <p:cNvSpPr/>
          <p:nvPr/>
        </p:nvSpPr>
        <p:spPr>
          <a:xfrm>
            <a:off x="4648200" y="685800"/>
            <a:ext cx="4267200" cy="2536825"/>
          </a:xfrm>
          <a:prstGeom prst="roundRect">
            <a:avLst/>
          </a:prstGeom>
          <a:no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b="1"/>
          </a:p>
        </p:txBody>
      </p:sp>
      <p:sp>
        <p:nvSpPr>
          <p:cNvPr id="48" name="Rounded Rectangle 47"/>
          <p:cNvSpPr/>
          <p:nvPr/>
        </p:nvSpPr>
        <p:spPr>
          <a:xfrm>
            <a:off x="304800" y="3276600"/>
            <a:ext cx="4267200" cy="2819400"/>
          </a:xfrm>
          <a:prstGeom prst="roundRect">
            <a:avLst/>
          </a:prstGeom>
          <a:no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b="1"/>
          </a:p>
        </p:txBody>
      </p:sp>
      <p:sp>
        <p:nvSpPr>
          <p:cNvPr id="47" name="Rounded Rectangle 46"/>
          <p:cNvSpPr/>
          <p:nvPr/>
        </p:nvSpPr>
        <p:spPr>
          <a:xfrm>
            <a:off x="228600" y="685800"/>
            <a:ext cx="4343400" cy="2536825"/>
          </a:xfrm>
          <a:prstGeom prst="roundRect">
            <a:avLst/>
          </a:prstGeom>
          <a:no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b="1" dirty="0"/>
              <a:t>T</a:t>
            </a:r>
          </a:p>
        </p:txBody>
      </p:sp>
      <p:sp>
        <p:nvSpPr>
          <p:cNvPr id="36870" name="Rectangle 45"/>
          <p:cNvSpPr>
            <a:spLocks noChangeArrowheads="1"/>
          </p:cNvSpPr>
          <p:nvPr/>
        </p:nvSpPr>
        <p:spPr bwMode="auto">
          <a:xfrm>
            <a:off x="7542213" y="2884488"/>
            <a:ext cx="1601787" cy="785812"/>
          </a:xfrm>
          <a:prstGeom prst="rect">
            <a:avLst/>
          </a:prstGeom>
          <a:noFill/>
          <a:ln w="9525">
            <a:noFill/>
            <a:miter lim="800000"/>
            <a:headEnd/>
            <a:tailEnd/>
          </a:ln>
        </p:spPr>
        <p:txBody>
          <a:bodyPr/>
          <a:lstStyle/>
          <a:p>
            <a:pPr algn="ctr"/>
            <a:endParaRPr lang="en-US" b="1">
              <a:latin typeface="Calibri" pitchFamily="34" charset="0"/>
            </a:endParaRPr>
          </a:p>
        </p:txBody>
      </p:sp>
      <p:sp>
        <p:nvSpPr>
          <p:cNvPr id="36871" name="Rectangle 47"/>
          <p:cNvSpPr>
            <a:spLocks noChangeArrowheads="1"/>
          </p:cNvSpPr>
          <p:nvPr/>
        </p:nvSpPr>
        <p:spPr bwMode="auto">
          <a:xfrm>
            <a:off x="7334250" y="5486400"/>
            <a:ext cx="1803400" cy="704850"/>
          </a:xfrm>
          <a:prstGeom prst="rect">
            <a:avLst/>
          </a:prstGeom>
          <a:noFill/>
          <a:ln w="9525">
            <a:noFill/>
            <a:miter lim="800000"/>
            <a:headEnd/>
            <a:tailEnd/>
          </a:ln>
        </p:spPr>
        <p:txBody>
          <a:bodyPr/>
          <a:lstStyle/>
          <a:p>
            <a:pPr algn="ctr"/>
            <a:endParaRPr lang="en-US" b="1">
              <a:latin typeface="Calibri" pitchFamily="34" charset="0"/>
            </a:endParaRPr>
          </a:p>
        </p:txBody>
      </p:sp>
      <p:sp>
        <p:nvSpPr>
          <p:cNvPr id="15364" name="Rectangle 2"/>
          <p:cNvSpPr>
            <a:spLocks noChangeArrowheads="1"/>
          </p:cNvSpPr>
          <p:nvPr/>
        </p:nvSpPr>
        <p:spPr bwMode="auto">
          <a:xfrm>
            <a:off x="1858963" y="-26988"/>
            <a:ext cx="5913437" cy="708026"/>
          </a:xfrm>
          <a:prstGeom prst="rect">
            <a:avLst/>
          </a:prstGeom>
          <a:noFill/>
          <a:ln>
            <a:noFill/>
          </a:ln>
          <a:extLst/>
        </p:spPr>
        <p:txBody>
          <a:bodyPr anchor="ctr" anchorCtr="1">
            <a:spAutoFit/>
          </a:bodyPr>
          <a:lstStyle/>
          <a:p>
            <a:pPr algn="ctr" fontAlgn="auto">
              <a:spcBef>
                <a:spcPts val="0"/>
              </a:spcBef>
              <a:spcAft>
                <a:spcPts val="0"/>
              </a:spcAft>
              <a:defRPr/>
            </a:pPr>
            <a:r>
              <a:rPr lang="en-US" sz="4000" b="1" dirty="0">
                <a:latin typeface="+mj-lt"/>
                <a:cs typeface="Arial" charset="0"/>
              </a:rPr>
              <a:t>PNAMP Signatory Partners</a:t>
            </a:r>
          </a:p>
        </p:txBody>
      </p:sp>
      <p:pic>
        <p:nvPicPr>
          <p:cNvPr id="36873" name="Picture 5" descr="Bonneville Power Administration">
            <a:hlinkClick r:id="rId4"/>
          </p:cNvPr>
          <p:cNvPicPr>
            <a:picLocks noChangeAspect="1" noChangeArrowheads="1"/>
          </p:cNvPicPr>
          <p:nvPr/>
        </p:nvPicPr>
        <p:blipFill>
          <a:blip r:embed="rId5"/>
          <a:srcRect/>
          <a:stretch>
            <a:fillRect/>
          </a:stretch>
        </p:blipFill>
        <p:spPr bwMode="auto">
          <a:xfrm>
            <a:off x="6008688" y="849313"/>
            <a:ext cx="1154112" cy="506412"/>
          </a:xfrm>
          <a:prstGeom prst="rect">
            <a:avLst/>
          </a:prstGeom>
          <a:noFill/>
          <a:ln w="9525">
            <a:noFill/>
            <a:miter lim="800000"/>
            <a:headEnd/>
            <a:tailEnd/>
          </a:ln>
        </p:spPr>
      </p:pic>
      <p:pic>
        <p:nvPicPr>
          <p:cNvPr id="36874" name="Picture 19" descr="Northwest Indian Fisheries Commission">
            <a:hlinkClick r:id="rId6"/>
          </p:cNvPr>
          <p:cNvPicPr>
            <a:picLocks noChangeAspect="1" noChangeArrowheads="1"/>
          </p:cNvPicPr>
          <p:nvPr/>
        </p:nvPicPr>
        <p:blipFill>
          <a:blip r:embed="rId7"/>
          <a:srcRect/>
          <a:stretch>
            <a:fillRect/>
          </a:stretch>
        </p:blipFill>
        <p:spPr bwMode="auto">
          <a:xfrm>
            <a:off x="2073275" y="1333500"/>
            <a:ext cx="793750" cy="763588"/>
          </a:xfrm>
          <a:prstGeom prst="rect">
            <a:avLst/>
          </a:prstGeom>
          <a:noFill/>
          <a:ln w="9525">
            <a:noFill/>
            <a:miter lim="800000"/>
            <a:headEnd/>
            <a:tailEnd/>
          </a:ln>
        </p:spPr>
      </p:pic>
      <p:pic>
        <p:nvPicPr>
          <p:cNvPr id="36875" name="Picture 25" descr="Pacific States Marine Fisheries Commission">
            <a:hlinkClick r:id="rId8"/>
          </p:cNvPr>
          <p:cNvPicPr>
            <a:picLocks noChangeAspect="1" noChangeArrowheads="1"/>
          </p:cNvPicPr>
          <p:nvPr/>
        </p:nvPicPr>
        <p:blipFill>
          <a:blip r:embed="rId9"/>
          <a:srcRect/>
          <a:stretch>
            <a:fillRect/>
          </a:stretch>
        </p:blipFill>
        <p:spPr bwMode="auto">
          <a:xfrm>
            <a:off x="5372100" y="3689350"/>
            <a:ext cx="876300" cy="806450"/>
          </a:xfrm>
          <a:prstGeom prst="rect">
            <a:avLst/>
          </a:prstGeom>
          <a:noFill/>
          <a:ln w="9525">
            <a:noFill/>
            <a:miter lim="800000"/>
            <a:headEnd/>
            <a:tailEnd/>
          </a:ln>
        </p:spPr>
      </p:pic>
      <p:pic>
        <p:nvPicPr>
          <p:cNvPr id="36876" name="Picture 33" descr="U.S. Forest Service">
            <a:hlinkClick r:id="rId10"/>
          </p:cNvPr>
          <p:cNvPicPr>
            <a:picLocks noChangeAspect="1" noChangeArrowheads="1"/>
          </p:cNvPicPr>
          <p:nvPr/>
        </p:nvPicPr>
        <p:blipFill>
          <a:blip r:embed="rId11"/>
          <a:srcRect/>
          <a:stretch>
            <a:fillRect/>
          </a:stretch>
        </p:blipFill>
        <p:spPr bwMode="auto">
          <a:xfrm>
            <a:off x="5586413" y="1860550"/>
            <a:ext cx="709612" cy="793750"/>
          </a:xfrm>
          <a:prstGeom prst="rect">
            <a:avLst/>
          </a:prstGeom>
          <a:noFill/>
          <a:ln w="9525">
            <a:noFill/>
            <a:miter lim="800000"/>
            <a:headEnd/>
            <a:tailEnd/>
          </a:ln>
        </p:spPr>
      </p:pic>
      <p:pic>
        <p:nvPicPr>
          <p:cNvPr id="36877" name="Picture 35" descr="U.S. Geological Survey">
            <a:hlinkClick r:id="rId12"/>
          </p:cNvPr>
          <p:cNvPicPr>
            <a:picLocks noChangeAspect="1" noChangeArrowheads="1"/>
          </p:cNvPicPr>
          <p:nvPr/>
        </p:nvPicPr>
        <p:blipFill>
          <a:blip r:embed="rId13"/>
          <a:srcRect/>
          <a:stretch>
            <a:fillRect/>
          </a:stretch>
        </p:blipFill>
        <p:spPr bwMode="auto">
          <a:xfrm>
            <a:off x="6621463" y="1490663"/>
            <a:ext cx="1082675" cy="463550"/>
          </a:xfrm>
          <a:prstGeom prst="rect">
            <a:avLst/>
          </a:prstGeom>
          <a:noFill/>
          <a:ln w="9525">
            <a:noFill/>
            <a:miter lim="800000"/>
            <a:headEnd/>
            <a:tailEnd/>
          </a:ln>
        </p:spPr>
      </p:pic>
      <p:pic>
        <p:nvPicPr>
          <p:cNvPr id="36878" name="Picture 25" descr="Washington Department of Fish and Wildlife">
            <a:hlinkClick r:id="rId14"/>
          </p:cNvPr>
          <p:cNvPicPr>
            <a:picLocks noChangeAspect="1" noChangeArrowheads="1"/>
          </p:cNvPicPr>
          <p:nvPr/>
        </p:nvPicPr>
        <p:blipFill>
          <a:blip r:embed="rId15"/>
          <a:srcRect/>
          <a:stretch>
            <a:fillRect/>
          </a:stretch>
        </p:blipFill>
        <p:spPr bwMode="auto">
          <a:xfrm>
            <a:off x="3454400" y="3581400"/>
            <a:ext cx="681038" cy="838200"/>
          </a:xfrm>
          <a:prstGeom prst="rect">
            <a:avLst/>
          </a:prstGeom>
          <a:noFill/>
          <a:ln w="9525">
            <a:noFill/>
            <a:miter lim="800000"/>
            <a:headEnd/>
            <a:tailEnd/>
          </a:ln>
        </p:spPr>
      </p:pic>
      <p:sp>
        <p:nvSpPr>
          <p:cNvPr id="36879" name="Rectangle 24"/>
          <p:cNvSpPr>
            <a:spLocks noChangeArrowheads="1"/>
          </p:cNvSpPr>
          <p:nvPr/>
        </p:nvSpPr>
        <p:spPr bwMode="auto">
          <a:xfrm>
            <a:off x="4752975" y="687388"/>
            <a:ext cx="992188" cy="369887"/>
          </a:xfrm>
          <a:prstGeom prst="rect">
            <a:avLst/>
          </a:prstGeom>
          <a:noFill/>
          <a:ln w="9525">
            <a:noFill/>
            <a:miter lim="800000"/>
            <a:headEnd/>
            <a:tailEnd/>
          </a:ln>
        </p:spPr>
        <p:txBody>
          <a:bodyPr>
            <a:spAutoFit/>
          </a:bodyPr>
          <a:lstStyle/>
          <a:p>
            <a:pPr algn="ctr" eaLnBrk="0" hangingPunct="0">
              <a:spcAft>
                <a:spcPts val="600"/>
              </a:spcAft>
            </a:pPr>
            <a:r>
              <a:rPr lang="en-US" b="1">
                <a:latin typeface="Calibri" pitchFamily="34" charset="0"/>
              </a:rPr>
              <a:t>ACOE</a:t>
            </a:r>
          </a:p>
        </p:txBody>
      </p:sp>
      <p:sp>
        <p:nvSpPr>
          <p:cNvPr id="36880" name="Rectangle 25"/>
          <p:cNvSpPr>
            <a:spLocks noChangeArrowheads="1"/>
          </p:cNvSpPr>
          <p:nvPr/>
        </p:nvSpPr>
        <p:spPr bwMode="auto">
          <a:xfrm>
            <a:off x="8027988" y="1219200"/>
            <a:ext cx="768350" cy="369888"/>
          </a:xfrm>
          <a:prstGeom prst="rect">
            <a:avLst/>
          </a:prstGeom>
          <a:noFill/>
          <a:ln w="9525">
            <a:noFill/>
            <a:miter lim="800000"/>
            <a:headEnd/>
            <a:tailEnd/>
          </a:ln>
        </p:spPr>
        <p:txBody>
          <a:bodyPr>
            <a:spAutoFit/>
          </a:bodyPr>
          <a:lstStyle/>
          <a:p>
            <a:pPr algn="ctr" eaLnBrk="0" hangingPunct="0">
              <a:spcAft>
                <a:spcPts val="600"/>
              </a:spcAft>
            </a:pPr>
            <a:r>
              <a:rPr lang="en-US" b="1">
                <a:latin typeface="Calibri" pitchFamily="34" charset="0"/>
              </a:rPr>
              <a:t>BLM</a:t>
            </a:r>
          </a:p>
        </p:txBody>
      </p:sp>
      <p:sp>
        <p:nvSpPr>
          <p:cNvPr id="36881" name="Rectangle 27"/>
          <p:cNvSpPr>
            <a:spLocks noChangeArrowheads="1"/>
          </p:cNvSpPr>
          <p:nvPr/>
        </p:nvSpPr>
        <p:spPr bwMode="auto">
          <a:xfrm>
            <a:off x="436563" y="3290888"/>
            <a:ext cx="992187" cy="368300"/>
          </a:xfrm>
          <a:prstGeom prst="rect">
            <a:avLst/>
          </a:prstGeom>
          <a:noFill/>
          <a:ln w="9525">
            <a:noFill/>
            <a:miter lim="800000"/>
            <a:headEnd/>
            <a:tailEnd/>
          </a:ln>
        </p:spPr>
        <p:txBody>
          <a:bodyPr>
            <a:spAutoFit/>
          </a:bodyPr>
          <a:lstStyle/>
          <a:p>
            <a:pPr algn="ctr" eaLnBrk="0" hangingPunct="0">
              <a:spcAft>
                <a:spcPts val="600"/>
              </a:spcAft>
            </a:pPr>
            <a:r>
              <a:rPr lang="en-US" b="1">
                <a:latin typeface="Calibri" pitchFamily="34" charset="0"/>
              </a:rPr>
              <a:t>CDFG</a:t>
            </a:r>
          </a:p>
        </p:txBody>
      </p:sp>
      <p:sp>
        <p:nvSpPr>
          <p:cNvPr id="36882" name="Rectangle 28"/>
          <p:cNvSpPr>
            <a:spLocks noChangeArrowheads="1"/>
          </p:cNvSpPr>
          <p:nvPr/>
        </p:nvSpPr>
        <p:spPr bwMode="auto">
          <a:xfrm>
            <a:off x="7070725" y="3716338"/>
            <a:ext cx="1216025" cy="368300"/>
          </a:xfrm>
          <a:prstGeom prst="rect">
            <a:avLst/>
          </a:prstGeom>
          <a:noFill/>
          <a:ln w="9525">
            <a:noFill/>
            <a:miter lim="800000"/>
            <a:headEnd/>
            <a:tailEnd/>
          </a:ln>
        </p:spPr>
        <p:txBody>
          <a:bodyPr>
            <a:spAutoFit/>
          </a:bodyPr>
          <a:lstStyle/>
          <a:p>
            <a:pPr algn="ctr" eaLnBrk="0" hangingPunct="0">
              <a:spcAft>
                <a:spcPts val="600"/>
              </a:spcAft>
            </a:pPr>
            <a:r>
              <a:rPr lang="en-US" b="1">
                <a:latin typeface="Calibri" pitchFamily="34" charset="0"/>
              </a:rPr>
              <a:t>CBFWA</a:t>
            </a:r>
          </a:p>
        </p:txBody>
      </p:sp>
      <p:sp>
        <p:nvSpPr>
          <p:cNvPr id="36883" name="Rectangle 29"/>
          <p:cNvSpPr>
            <a:spLocks noChangeArrowheads="1"/>
          </p:cNvSpPr>
          <p:nvPr/>
        </p:nvSpPr>
        <p:spPr bwMode="auto">
          <a:xfrm>
            <a:off x="658813" y="1585913"/>
            <a:ext cx="1231900" cy="369887"/>
          </a:xfrm>
          <a:prstGeom prst="rect">
            <a:avLst/>
          </a:prstGeom>
          <a:noFill/>
          <a:ln w="9525">
            <a:noFill/>
            <a:miter lim="800000"/>
            <a:headEnd/>
            <a:tailEnd/>
          </a:ln>
        </p:spPr>
        <p:txBody>
          <a:bodyPr>
            <a:spAutoFit/>
          </a:bodyPr>
          <a:lstStyle/>
          <a:p>
            <a:pPr algn="ctr" eaLnBrk="0" hangingPunct="0">
              <a:spcAft>
                <a:spcPts val="600"/>
              </a:spcAft>
            </a:pPr>
            <a:r>
              <a:rPr lang="en-US" b="1">
                <a:latin typeface="Calibri" pitchFamily="34" charset="0"/>
              </a:rPr>
              <a:t>CRITFC</a:t>
            </a:r>
          </a:p>
        </p:txBody>
      </p:sp>
      <p:sp>
        <p:nvSpPr>
          <p:cNvPr id="36884" name="Rectangle 30"/>
          <p:cNvSpPr>
            <a:spLocks noChangeArrowheads="1"/>
          </p:cNvSpPr>
          <p:nvPr/>
        </p:nvSpPr>
        <p:spPr bwMode="auto">
          <a:xfrm>
            <a:off x="3149600" y="1381125"/>
            <a:ext cx="1243013" cy="646113"/>
          </a:xfrm>
          <a:prstGeom prst="rect">
            <a:avLst/>
          </a:prstGeom>
          <a:noFill/>
          <a:ln w="9525">
            <a:noFill/>
            <a:miter lim="800000"/>
            <a:headEnd/>
            <a:tailEnd/>
          </a:ln>
        </p:spPr>
        <p:txBody>
          <a:bodyPr>
            <a:spAutoFit/>
          </a:bodyPr>
          <a:lstStyle/>
          <a:p>
            <a:pPr algn="ctr" eaLnBrk="0" hangingPunct="0">
              <a:spcAft>
                <a:spcPts val="600"/>
              </a:spcAft>
            </a:pPr>
            <a:r>
              <a:rPr lang="en-US" b="1">
                <a:latin typeface="Calibri" pitchFamily="34" charset="0"/>
              </a:rPr>
              <a:t>Colville Tribes</a:t>
            </a:r>
          </a:p>
        </p:txBody>
      </p:sp>
      <p:sp>
        <p:nvSpPr>
          <p:cNvPr id="36885" name="Rectangle 31"/>
          <p:cNvSpPr>
            <a:spLocks noChangeArrowheads="1"/>
          </p:cNvSpPr>
          <p:nvPr/>
        </p:nvSpPr>
        <p:spPr bwMode="auto">
          <a:xfrm>
            <a:off x="4826000" y="2211388"/>
            <a:ext cx="750888" cy="369887"/>
          </a:xfrm>
          <a:prstGeom prst="rect">
            <a:avLst/>
          </a:prstGeom>
          <a:noFill/>
          <a:ln w="9525">
            <a:noFill/>
            <a:miter lim="800000"/>
            <a:headEnd/>
            <a:tailEnd/>
          </a:ln>
        </p:spPr>
        <p:txBody>
          <a:bodyPr>
            <a:spAutoFit/>
          </a:bodyPr>
          <a:lstStyle/>
          <a:p>
            <a:pPr algn="ctr" eaLnBrk="0" hangingPunct="0">
              <a:spcAft>
                <a:spcPts val="600"/>
              </a:spcAft>
            </a:pPr>
            <a:r>
              <a:rPr lang="en-US" b="1">
                <a:latin typeface="Calibri" pitchFamily="34" charset="0"/>
              </a:rPr>
              <a:t>EPA</a:t>
            </a:r>
          </a:p>
        </p:txBody>
      </p:sp>
      <p:sp>
        <p:nvSpPr>
          <p:cNvPr id="36886" name="Rectangle 33"/>
          <p:cNvSpPr>
            <a:spLocks noChangeArrowheads="1"/>
          </p:cNvSpPr>
          <p:nvPr/>
        </p:nvSpPr>
        <p:spPr bwMode="auto">
          <a:xfrm>
            <a:off x="1941513" y="990600"/>
            <a:ext cx="1119187" cy="369888"/>
          </a:xfrm>
          <a:prstGeom prst="rect">
            <a:avLst/>
          </a:prstGeom>
          <a:noFill/>
          <a:ln w="9525">
            <a:noFill/>
            <a:miter lim="800000"/>
            <a:headEnd/>
            <a:tailEnd/>
          </a:ln>
        </p:spPr>
        <p:txBody>
          <a:bodyPr>
            <a:spAutoFit/>
          </a:bodyPr>
          <a:lstStyle/>
          <a:p>
            <a:pPr algn="ctr" eaLnBrk="0" hangingPunct="0">
              <a:spcAft>
                <a:spcPts val="600"/>
              </a:spcAft>
            </a:pPr>
            <a:r>
              <a:rPr lang="en-US" b="1">
                <a:latin typeface="Calibri" pitchFamily="34" charset="0"/>
              </a:rPr>
              <a:t>NWIFC</a:t>
            </a:r>
          </a:p>
        </p:txBody>
      </p:sp>
      <p:sp>
        <p:nvSpPr>
          <p:cNvPr id="36887" name="Rectangle 36"/>
          <p:cNvSpPr>
            <a:spLocks noChangeArrowheads="1"/>
          </p:cNvSpPr>
          <p:nvPr/>
        </p:nvSpPr>
        <p:spPr bwMode="auto">
          <a:xfrm>
            <a:off x="5216525" y="3363913"/>
            <a:ext cx="1184275" cy="369887"/>
          </a:xfrm>
          <a:prstGeom prst="rect">
            <a:avLst/>
          </a:prstGeom>
          <a:noFill/>
          <a:ln w="9525">
            <a:noFill/>
            <a:miter lim="800000"/>
            <a:headEnd/>
            <a:tailEnd/>
          </a:ln>
        </p:spPr>
        <p:txBody>
          <a:bodyPr>
            <a:spAutoFit/>
          </a:bodyPr>
          <a:lstStyle/>
          <a:p>
            <a:pPr algn="ctr" eaLnBrk="0" hangingPunct="0">
              <a:spcAft>
                <a:spcPts val="600"/>
              </a:spcAft>
            </a:pPr>
            <a:r>
              <a:rPr lang="en-US" b="1">
                <a:latin typeface="Calibri" pitchFamily="34" charset="0"/>
              </a:rPr>
              <a:t>PSMFC</a:t>
            </a:r>
          </a:p>
        </p:txBody>
      </p:sp>
      <p:sp>
        <p:nvSpPr>
          <p:cNvPr id="36888" name="Rectangle 37"/>
          <p:cNvSpPr>
            <a:spLocks noChangeArrowheads="1"/>
          </p:cNvSpPr>
          <p:nvPr/>
        </p:nvSpPr>
        <p:spPr bwMode="auto">
          <a:xfrm>
            <a:off x="6462713" y="2076450"/>
            <a:ext cx="977900" cy="369888"/>
          </a:xfrm>
          <a:prstGeom prst="rect">
            <a:avLst/>
          </a:prstGeom>
          <a:noFill/>
          <a:ln w="9525">
            <a:noFill/>
            <a:miter lim="800000"/>
            <a:headEnd/>
            <a:tailEnd/>
          </a:ln>
        </p:spPr>
        <p:txBody>
          <a:bodyPr>
            <a:spAutoFit/>
          </a:bodyPr>
          <a:lstStyle/>
          <a:p>
            <a:pPr algn="ctr" eaLnBrk="0" hangingPunct="0">
              <a:spcAft>
                <a:spcPts val="600"/>
              </a:spcAft>
            </a:pPr>
            <a:r>
              <a:rPr lang="en-US" b="1">
                <a:latin typeface="Calibri" pitchFamily="34" charset="0"/>
              </a:rPr>
              <a:t>USBR</a:t>
            </a:r>
          </a:p>
        </p:txBody>
      </p:sp>
      <p:sp>
        <p:nvSpPr>
          <p:cNvPr id="36889" name="Rectangle 38"/>
          <p:cNvSpPr>
            <a:spLocks noChangeArrowheads="1"/>
          </p:cNvSpPr>
          <p:nvPr/>
        </p:nvSpPr>
        <p:spPr bwMode="auto">
          <a:xfrm>
            <a:off x="5468938" y="1609725"/>
            <a:ext cx="944562" cy="369888"/>
          </a:xfrm>
          <a:prstGeom prst="rect">
            <a:avLst/>
          </a:prstGeom>
          <a:noFill/>
          <a:ln w="9525">
            <a:noFill/>
            <a:miter lim="800000"/>
            <a:headEnd/>
            <a:tailEnd/>
          </a:ln>
        </p:spPr>
        <p:txBody>
          <a:bodyPr>
            <a:spAutoFit/>
          </a:bodyPr>
          <a:lstStyle/>
          <a:p>
            <a:pPr algn="ctr" eaLnBrk="0" hangingPunct="0">
              <a:spcAft>
                <a:spcPts val="600"/>
              </a:spcAft>
            </a:pPr>
            <a:r>
              <a:rPr lang="en-US" b="1">
                <a:latin typeface="Calibri" pitchFamily="34" charset="0"/>
              </a:rPr>
              <a:t>USFS</a:t>
            </a:r>
          </a:p>
        </p:txBody>
      </p:sp>
      <p:sp>
        <p:nvSpPr>
          <p:cNvPr id="36890" name="Rectangle 40"/>
          <p:cNvSpPr>
            <a:spLocks noChangeArrowheads="1"/>
          </p:cNvSpPr>
          <p:nvPr/>
        </p:nvSpPr>
        <p:spPr bwMode="auto">
          <a:xfrm>
            <a:off x="279400" y="4511675"/>
            <a:ext cx="1311275" cy="368300"/>
          </a:xfrm>
          <a:prstGeom prst="rect">
            <a:avLst/>
          </a:prstGeom>
          <a:noFill/>
          <a:ln w="9525">
            <a:noFill/>
            <a:miter lim="800000"/>
            <a:headEnd/>
            <a:tailEnd/>
          </a:ln>
        </p:spPr>
        <p:txBody>
          <a:bodyPr>
            <a:spAutoFit/>
          </a:bodyPr>
          <a:lstStyle/>
          <a:p>
            <a:pPr algn="ctr" eaLnBrk="0" hangingPunct="0">
              <a:spcAft>
                <a:spcPts val="600"/>
              </a:spcAft>
            </a:pPr>
            <a:r>
              <a:rPr lang="en-US" b="1">
                <a:latin typeface="Calibri" pitchFamily="34" charset="0"/>
              </a:rPr>
              <a:t>WA ECY</a:t>
            </a:r>
          </a:p>
        </p:txBody>
      </p:sp>
      <p:sp>
        <p:nvSpPr>
          <p:cNvPr id="36891" name="Rectangle 41"/>
          <p:cNvSpPr>
            <a:spLocks noChangeArrowheads="1"/>
          </p:cNvSpPr>
          <p:nvPr/>
        </p:nvSpPr>
        <p:spPr bwMode="auto">
          <a:xfrm>
            <a:off x="3240088" y="3276600"/>
            <a:ext cx="1103312" cy="369888"/>
          </a:xfrm>
          <a:prstGeom prst="rect">
            <a:avLst/>
          </a:prstGeom>
          <a:noFill/>
          <a:ln w="9525">
            <a:noFill/>
            <a:miter lim="800000"/>
            <a:headEnd/>
            <a:tailEnd/>
          </a:ln>
        </p:spPr>
        <p:txBody>
          <a:bodyPr>
            <a:spAutoFit/>
          </a:bodyPr>
          <a:lstStyle/>
          <a:p>
            <a:pPr algn="ctr" eaLnBrk="0" hangingPunct="0">
              <a:spcAft>
                <a:spcPts val="600"/>
              </a:spcAft>
            </a:pPr>
            <a:r>
              <a:rPr lang="en-US" b="1">
                <a:latin typeface="Calibri" pitchFamily="34" charset="0"/>
              </a:rPr>
              <a:t>WDFW</a:t>
            </a:r>
          </a:p>
        </p:txBody>
      </p:sp>
      <p:sp>
        <p:nvSpPr>
          <p:cNvPr id="36892" name="Rectangle 42"/>
          <p:cNvSpPr>
            <a:spLocks noChangeArrowheads="1"/>
          </p:cNvSpPr>
          <p:nvPr/>
        </p:nvSpPr>
        <p:spPr bwMode="auto">
          <a:xfrm>
            <a:off x="1673225" y="4543425"/>
            <a:ext cx="1566863" cy="369888"/>
          </a:xfrm>
          <a:prstGeom prst="rect">
            <a:avLst/>
          </a:prstGeom>
          <a:noFill/>
          <a:ln w="9525">
            <a:noFill/>
            <a:miter lim="800000"/>
            <a:headEnd/>
            <a:tailEnd/>
          </a:ln>
        </p:spPr>
        <p:txBody>
          <a:bodyPr>
            <a:spAutoFit/>
          </a:bodyPr>
          <a:lstStyle/>
          <a:p>
            <a:pPr algn="ctr" eaLnBrk="0" hangingPunct="0">
              <a:spcAft>
                <a:spcPts val="600"/>
              </a:spcAft>
            </a:pPr>
            <a:r>
              <a:rPr lang="en-US" b="1">
                <a:latin typeface="Calibri" pitchFamily="34" charset="0"/>
              </a:rPr>
              <a:t>WA GSRO</a:t>
            </a:r>
          </a:p>
        </p:txBody>
      </p:sp>
      <p:sp>
        <p:nvSpPr>
          <p:cNvPr id="36893" name="Rectangle 43"/>
          <p:cNvSpPr>
            <a:spLocks noChangeArrowheads="1"/>
          </p:cNvSpPr>
          <p:nvPr/>
        </p:nvSpPr>
        <p:spPr bwMode="auto">
          <a:xfrm>
            <a:off x="1676400" y="3276600"/>
            <a:ext cx="1360488" cy="369888"/>
          </a:xfrm>
          <a:prstGeom prst="rect">
            <a:avLst/>
          </a:prstGeom>
          <a:noFill/>
          <a:ln w="9525">
            <a:noFill/>
            <a:miter lim="800000"/>
            <a:headEnd/>
            <a:tailEnd/>
          </a:ln>
        </p:spPr>
        <p:txBody>
          <a:bodyPr>
            <a:spAutoFit/>
          </a:bodyPr>
          <a:lstStyle/>
          <a:p>
            <a:pPr algn="ctr" eaLnBrk="0" hangingPunct="0">
              <a:spcAft>
                <a:spcPts val="600"/>
              </a:spcAft>
            </a:pPr>
            <a:r>
              <a:rPr lang="en-US" b="1">
                <a:latin typeface="Calibri" pitchFamily="34" charset="0"/>
              </a:rPr>
              <a:t>WA RCO</a:t>
            </a:r>
          </a:p>
        </p:txBody>
      </p:sp>
      <p:pic>
        <p:nvPicPr>
          <p:cNvPr id="36894" name="Picture 45" descr="blm"/>
          <p:cNvPicPr>
            <a:picLocks noChangeAspect="1" noChangeArrowheads="1"/>
          </p:cNvPicPr>
          <p:nvPr/>
        </p:nvPicPr>
        <p:blipFill>
          <a:blip r:embed="rId16"/>
          <a:srcRect/>
          <a:stretch>
            <a:fillRect/>
          </a:stretch>
        </p:blipFill>
        <p:spPr bwMode="auto">
          <a:xfrm>
            <a:off x="8056563" y="1568450"/>
            <a:ext cx="715962" cy="649288"/>
          </a:xfrm>
          <a:prstGeom prst="rect">
            <a:avLst/>
          </a:prstGeom>
          <a:noFill/>
          <a:ln w="9525">
            <a:noFill/>
            <a:miter lim="800000"/>
            <a:headEnd/>
            <a:tailEnd/>
          </a:ln>
        </p:spPr>
      </p:pic>
      <p:pic>
        <p:nvPicPr>
          <p:cNvPr id="36895" name="Picture 47" descr="ca fish-game"/>
          <p:cNvPicPr>
            <a:picLocks noChangeAspect="1" noChangeArrowheads="1"/>
          </p:cNvPicPr>
          <p:nvPr/>
        </p:nvPicPr>
        <p:blipFill>
          <a:blip r:embed="rId17"/>
          <a:srcRect/>
          <a:stretch>
            <a:fillRect/>
          </a:stretch>
        </p:blipFill>
        <p:spPr bwMode="auto">
          <a:xfrm>
            <a:off x="642938" y="3586163"/>
            <a:ext cx="585787" cy="757237"/>
          </a:xfrm>
          <a:prstGeom prst="rect">
            <a:avLst/>
          </a:prstGeom>
          <a:noFill/>
          <a:ln w="9525">
            <a:noFill/>
            <a:miter lim="800000"/>
            <a:headEnd/>
            <a:tailEnd/>
          </a:ln>
        </p:spPr>
      </p:pic>
      <p:pic>
        <p:nvPicPr>
          <p:cNvPr id="36896" name="Picture 49" descr="epafiles_aara_logo_epaseal"/>
          <p:cNvPicPr>
            <a:picLocks noChangeAspect="1" noChangeArrowheads="1"/>
          </p:cNvPicPr>
          <p:nvPr/>
        </p:nvPicPr>
        <p:blipFill>
          <a:blip r:embed="rId18"/>
          <a:srcRect/>
          <a:stretch>
            <a:fillRect/>
          </a:stretch>
        </p:blipFill>
        <p:spPr bwMode="auto">
          <a:xfrm>
            <a:off x="4841875" y="2503488"/>
            <a:ext cx="720725" cy="612775"/>
          </a:xfrm>
          <a:prstGeom prst="rect">
            <a:avLst/>
          </a:prstGeom>
          <a:noFill/>
          <a:ln w="9525">
            <a:noFill/>
            <a:miter lim="800000"/>
            <a:headEnd/>
            <a:tailEnd/>
          </a:ln>
        </p:spPr>
      </p:pic>
      <p:pic>
        <p:nvPicPr>
          <p:cNvPr id="36897" name="Picture 51" descr="cct-logo-low-res"/>
          <p:cNvPicPr>
            <a:picLocks noChangeAspect="1" noChangeArrowheads="1"/>
          </p:cNvPicPr>
          <p:nvPr/>
        </p:nvPicPr>
        <p:blipFill>
          <a:blip r:embed="rId19"/>
          <a:srcRect/>
          <a:stretch>
            <a:fillRect/>
          </a:stretch>
        </p:blipFill>
        <p:spPr bwMode="auto">
          <a:xfrm>
            <a:off x="3378200" y="1990725"/>
            <a:ext cx="828675" cy="828675"/>
          </a:xfrm>
          <a:prstGeom prst="rect">
            <a:avLst/>
          </a:prstGeom>
          <a:noFill/>
          <a:ln w="9525">
            <a:noFill/>
            <a:miter lim="800000"/>
            <a:headEnd/>
            <a:tailEnd/>
          </a:ln>
        </p:spPr>
      </p:pic>
      <p:pic>
        <p:nvPicPr>
          <p:cNvPr id="36898" name="Picture 54" descr="BOR_logo"/>
          <p:cNvPicPr>
            <a:picLocks noChangeAspect="1" noChangeArrowheads="1"/>
          </p:cNvPicPr>
          <p:nvPr/>
        </p:nvPicPr>
        <p:blipFill>
          <a:blip r:embed="rId20"/>
          <a:srcRect r="80522" b="-6667"/>
          <a:stretch>
            <a:fillRect/>
          </a:stretch>
        </p:blipFill>
        <p:spPr bwMode="auto">
          <a:xfrm>
            <a:off x="6415088" y="2428875"/>
            <a:ext cx="1100137" cy="590550"/>
          </a:xfrm>
          <a:prstGeom prst="rect">
            <a:avLst/>
          </a:prstGeom>
          <a:noFill/>
          <a:ln w="9525">
            <a:noFill/>
            <a:miter lim="800000"/>
            <a:headEnd/>
            <a:tailEnd/>
          </a:ln>
        </p:spPr>
      </p:pic>
      <p:pic>
        <p:nvPicPr>
          <p:cNvPr id="36899" name="Picture 44" descr="C:\Documents and Settings\jschei\Local Settings\Temp\notes6030C8\logoCBFWA06black.gif"/>
          <p:cNvPicPr>
            <a:picLocks noChangeAspect="1" noChangeArrowheads="1"/>
          </p:cNvPicPr>
          <p:nvPr/>
        </p:nvPicPr>
        <p:blipFill>
          <a:blip r:embed="rId21"/>
          <a:srcRect/>
          <a:stretch>
            <a:fillRect/>
          </a:stretch>
        </p:blipFill>
        <p:spPr bwMode="auto">
          <a:xfrm>
            <a:off x="7102475" y="4119563"/>
            <a:ext cx="1193800" cy="722312"/>
          </a:xfrm>
          <a:prstGeom prst="rect">
            <a:avLst/>
          </a:prstGeom>
          <a:noFill/>
          <a:ln w="9525">
            <a:noFill/>
            <a:miter lim="800000"/>
            <a:headEnd/>
            <a:tailEnd/>
          </a:ln>
        </p:spPr>
      </p:pic>
      <p:pic>
        <p:nvPicPr>
          <p:cNvPr id="36900" name="Picture 42" descr="acoe emblem.JPG"/>
          <p:cNvPicPr>
            <a:picLocks noChangeAspect="1"/>
          </p:cNvPicPr>
          <p:nvPr/>
        </p:nvPicPr>
        <p:blipFill>
          <a:blip r:embed="rId22"/>
          <a:srcRect/>
          <a:stretch>
            <a:fillRect/>
          </a:stretch>
        </p:blipFill>
        <p:spPr bwMode="auto">
          <a:xfrm>
            <a:off x="4832350" y="990600"/>
            <a:ext cx="819150" cy="647700"/>
          </a:xfrm>
          <a:prstGeom prst="rect">
            <a:avLst/>
          </a:prstGeom>
          <a:noFill/>
          <a:ln w="9525">
            <a:noFill/>
            <a:miter lim="800000"/>
            <a:headEnd/>
            <a:tailEnd/>
          </a:ln>
        </p:spPr>
      </p:pic>
      <p:pic>
        <p:nvPicPr>
          <p:cNvPr id="36901" name="Picture 43" descr="Yakima.png"/>
          <p:cNvPicPr>
            <a:picLocks noChangeAspect="1"/>
          </p:cNvPicPr>
          <p:nvPr/>
        </p:nvPicPr>
        <p:blipFill>
          <a:blip r:embed="rId23"/>
          <a:srcRect/>
          <a:stretch>
            <a:fillRect/>
          </a:stretch>
        </p:blipFill>
        <p:spPr bwMode="auto">
          <a:xfrm>
            <a:off x="814388" y="1914525"/>
            <a:ext cx="920750" cy="904875"/>
          </a:xfrm>
          <a:prstGeom prst="rect">
            <a:avLst/>
          </a:prstGeom>
          <a:noFill/>
          <a:ln w="9525">
            <a:noFill/>
            <a:miter lim="800000"/>
            <a:headEnd/>
            <a:tailEnd/>
          </a:ln>
        </p:spPr>
      </p:pic>
      <p:pic>
        <p:nvPicPr>
          <p:cNvPr id="36902" name="Picture 44" descr="Council logo"/>
          <p:cNvPicPr>
            <a:picLocks noChangeAspect="1" noChangeArrowheads="1"/>
          </p:cNvPicPr>
          <p:nvPr/>
        </p:nvPicPr>
        <p:blipFill>
          <a:blip r:embed="rId24"/>
          <a:srcRect/>
          <a:stretch>
            <a:fillRect/>
          </a:stretch>
        </p:blipFill>
        <p:spPr bwMode="auto">
          <a:xfrm>
            <a:off x="4876800" y="4841875"/>
            <a:ext cx="2190750" cy="720725"/>
          </a:xfrm>
          <a:prstGeom prst="rect">
            <a:avLst/>
          </a:prstGeom>
          <a:noFill/>
          <a:ln w="9525">
            <a:noFill/>
            <a:miter lim="800000"/>
            <a:headEnd/>
            <a:tailEnd/>
          </a:ln>
        </p:spPr>
      </p:pic>
      <p:pic>
        <p:nvPicPr>
          <p:cNvPr id="36903" name="Picture 48" descr="Oregon Watershed Enhancement Board">
            <a:hlinkClick r:id="rId25"/>
          </p:cNvPr>
          <p:cNvPicPr>
            <a:picLocks noChangeAspect="1" noChangeArrowheads="1"/>
          </p:cNvPicPr>
          <p:nvPr/>
        </p:nvPicPr>
        <p:blipFill>
          <a:blip r:embed="rId26"/>
          <a:srcRect/>
          <a:stretch>
            <a:fillRect/>
          </a:stretch>
        </p:blipFill>
        <p:spPr bwMode="auto">
          <a:xfrm>
            <a:off x="3427413" y="4754563"/>
            <a:ext cx="884237" cy="884237"/>
          </a:xfrm>
          <a:prstGeom prst="rect">
            <a:avLst/>
          </a:prstGeom>
          <a:noFill/>
          <a:ln w="9525">
            <a:noFill/>
            <a:miter lim="800000"/>
            <a:headEnd/>
            <a:tailEnd/>
          </a:ln>
        </p:spPr>
      </p:pic>
      <p:pic>
        <p:nvPicPr>
          <p:cNvPr id="36904" name="Picture 47" descr="Final SalmonTeam Logo"/>
          <p:cNvPicPr>
            <a:picLocks noChangeAspect="1" noChangeArrowheads="1"/>
          </p:cNvPicPr>
          <p:nvPr/>
        </p:nvPicPr>
        <p:blipFill>
          <a:blip r:embed="rId27"/>
          <a:srcRect/>
          <a:stretch>
            <a:fillRect/>
          </a:stretch>
        </p:blipFill>
        <p:spPr bwMode="auto">
          <a:xfrm>
            <a:off x="1919288" y="4962525"/>
            <a:ext cx="1090612" cy="627063"/>
          </a:xfrm>
          <a:prstGeom prst="rect">
            <a:avLst/>
          </a:prstGeom>
          <a:noFill/>
          <a:ln w="9525">
            <a:noFill/>
            <a:miter lim="800000"/>
            <a:headEnd/>
            <a:tailEnd/>
          </a:ln>
        </p:spPr>
      </p:pic>
      <p:pic>
        <p:nvPicPr>
          <p:cNvPr id="36905" name="Picture 48" descr="RCO logo.png"/>
          <p:cNvPicPr>
            <a:picLocks noChangeAspect="1"/>
          </p:cNvPicPr>
          <p:nvPr/>
        </p:nvPicPr>
        <p:blipFill>
          <a:blip r:embed="rId28"/>
          <a:srcRect/>
          <a:stretch>
            <a:fillRect/>
          </a:stretch>
        </p:blipFill>
        <p:spPr bwMode="auto">
          <a:xfrm>
            <a:off x="1911350" y="3676650"/>
            <a:ext cx="957263" cy="576263"/>
          </a:xfrm>
          <a:prstGeom prst="rect">
            <a:avLst/>
          </a:prstGeom>
          <a:noFill/>
          <a:ln w="9525">
            <a:noFill/>
            <a:miter lim="800000"/>
            <a:headEnd/>
            <a:tailEnd/>
          </a:ln>
        </p:spPr>
      </p:pic>
      <p:pic>
        <p:nvPicPr>
          <p:cNvPr id="36906" name="Picture 49" descr="ECY logo2.PNG"/>
          <p:cNvPicPr>
            <a:picLocks noChangeAspect="1"/>
          </p:cNvPicPr>
          <p:nvPr/>
        </p:nvPicPr>
        <p:blipFill>
          <a:blip r:embed="rId29"/>
          <a:srcRect/>
          <a:stretch>
            <a:fillRect/>
          </a:stretch>
        </p:blipFill>
        <p:spPr bwMode="auto">
          <a:xfrm>
            <a:off x="481013" y="4832350"/>
            <a:ext cx="936625" cy="673100"/>
          </a:xfrm>
          <a:prstGeom prst="rect">
            <a:avLst/>
          </a:prstGeom>
          <a:noFill/>
          <a:ln w="9525">
            <a:noFill/>
            <a:miter lim="800000"/>
            <a:headEnd/>
            <a:tailEnd/>
          </a:ln>
        </p:spPr>
      </p:pic>
      <p:sp>
        <p:nvSpPr>
          <p:cNvPr id="2" name="Slide Number Placeholder 1"/>
          <p:cNvSpPr>
            <a:spLocks noGrp="1"/>
          </p:cNvSpPr>
          <p:nvPr>
            <p:ph type="sldNum" sz="quarter" idx="12"/>
          </p:nvPr>
        </p:nvSpPr>
        <p:spPr>
          <a:xfrm>
            <a:off x="6667500" y="6356350"/>
            <a:ext cx="2019300" cy="338138"/>
          </a:xfrm>
        </p:spPr>
        <p:txBody>
          <a:bodyPr/>
          <a:lstStyle/>
          <a:p>
            <a:pPr>
              <a:defRPr/>
            </a:pPr>
            <a:fld id="{086F2141-11B3-42EC-AA79-6F0AA4B28EF8}" type="slidenum">
              <a:rPr lang="en-US" sz="1800" b="1"/>
              <a:pPr>
                <a:defRPr/>
              </a:pPr>
              <a:t>6</a:t>
            </a:fld>
            <a:endParaRPr lang="en-US" sz="1800" b="1"/>
          </a:p>
        </p:txBody>
      </p:sp>
      <p:sp>
        <p:nvSpPr>
          <p:cNvPr id="51" name="TextBox 50"/>
          <p:cNvSpPr txBox="1"/>
          <p:nvPr/>
        </p:nvSpPr>
        <p:spPr>
          <a:xfrm>
            <a:off x="425845" y="810881"/>
            <a:ext cx="1586593" cy="584775"/>
          </a:xfrm>
          <a:prstGeom prst="rect">
            <a:avLst/>
          </a:prstGeom>
          <a:noFill/>
        </p:spPr>
        <p:txBody>
          <a:bodyPr>
            <a:spAutoFit/>
          </a:bodyPr>
          <a:lstStyle/>
          <a:p>
            <a:pPr fontAlgn="auto">
              <a:spcBef>
                <a:spcPts val="0"/>
              </a:spcBef>
              <a:spcAft>
                <a:spcPts val="0"/>
              </a:spcAft>
              <a:defRPr/>
            </a:pPr>
            <a:r>
              <a:rPr lang="en-US" sz="3200" b="1" dirty="0">
                <a:ln w="1905"/>
                <a:solidFill>
                  <a:schemeClr val="accent1">
                    <a:lumMod val="75000"/>
                  </a:schemeClr>
                </a:solidFill>
                <a:effectLst>
                  <a:innerShdw blurRad="69850" dist="43180" dir="5400000">
                    <a:srgbClr val="000000">
                      <a:alpha val="65000"/>
                    </a:srgbClr>
                  </a:innerShdw>
                </a:effectLst>
                <a:latin typeface="+mn-lt"/>
              </a:rPr>
              <a:t>Tribal</a:t>
            </a:r>
          </a:p>
        </p:txBody>
      </p:sp>
      <p:sp>
        <p:nvSpPr>
          <p:cNvPr id="52" name="TextBox 51"/>
          <p:cNvSpPr txBox="1"/>
          <p:nvPr/>
        </p:nvSpPr>
        <p:spPr>
          <a:xfrm>
            <a:off x="425844" y="5457991"/>
            <a:ext cx="1586593" cy="584775"/>
          </a:xfrm>
          <a:prstGeom prst="rect">
            <a:avLst/>
          </a:prstGeom>
          <a:noFill/>
        </p:spPr>
        <p:txBody>
          <a:bodyPr>
            <a:spAutoFit/>
          </a:bodyPr>
          <a:lstStyle/>
          <a:p>
            <a:pPr fontAlgn="auto">
              <a:spcBef>
                <a:spcPts val="0"/>
              </a:spcBef>
              <a:spcAft>
                <a:spcPts val="0"/>
              </a:spcAft>
              <a:defRPr/>
            </a:pPr>
            <a:r>
              <a:rPr lang="en-US" sz="3200" b="1" dirty="0">
                <a:ln w="1905"/>
                <a:solidFill>
                  <a:schemeClr val="accent1">
                    <a:lumMod val="75000"/>
                  </a:schemeClr>
                </a:solidFill>
                <a:effectLst>
                  <a:innerShdw blurRad="69850" dist="43180" dir="5400000">
                    <a:srgbClr val="000000">
                      <a:alpha val="65000"/>
                    </a:srgbClr>
                  </a:innerShdw>
                </a:effectLst>
                <a:latin typeface="+mn-lt"/>
              </a:rPr>
              <a:t>State</a:t>
            </a:r>
          </a:p>
        </p:txBody>
      </p:sp>
      <p:sp>
        <p:nvSpPr>
          <p:cNvPr id="53" name="TextBox 52"/>
          <p:cNvSpPr txBox="1"/>
          <p:nvPr/>
        </p:nvSpPr>
        <p:spPr>
          <a:xfrm>
            <a:off x="7162800" y="5457825"/>
            <a:ext cx="1752600" cy="584775"/>
          </a:xfrm>
          <a:prstGeom prst="rect">
            <a:avLst/>
          </a:prstGeom>
          <a:noFill/>
        </p:spPr>
        <p:txBody>
          <a:bodyPr>
            <a:spAutoFit/>
          </a:bodyPr>
          <a:lstStyle/>
          <a:p>
            <a:pPr fontAlgn="auto">
              <a:spcBef>
                <a:spcPts val="0"/>
              </a:spcBef>
              <a:spcAft>
                <a:spcPts val="0"/>
              </a:spcAft>
              <a:defRPr/>
            </a:pPr>
            <a:r>
              <a:rPr lang="en-US" sz="3200" b="1" dirty="0">
                <a:ln w="1905"/>
                <a:solidFill>
                  <a:schemeClr val="accent1">
                    <a:lumMod val="75000"/>
                  </a:schemeClr>
                </a:solidFill>
                <a:effectLst>
                  <a:innerShdw blurRad="69850" dist="43180" dir="5400000">
                    <a:srgbClr val="000000">
                      <a:alpha val="65000"/>
                    </a:srgbClr>
                  </a:innerShdw>
                </a:effectLst>
                <a:latin typeface="+mn-lt"/>
              </a:rPr>
              <a:t>Regional</a:t>
            </a:r>
          </a:p>
        </p:txBody>
      </p:sp>
      <p:sp>
        <p:nvSpPr>
          <p:cNvPr id="54" name="TextBox 53"/>
          <p:cNvSpPr txBox="1"/>
          <p:nvPr/>
        </p:nvSpPr>
        <p:spPr>
          <a:xfrm>
            <a:off x="7405007" y="710625"/>
            <a:ext cx="1586593" cy="584775"/>
          </a:xfrm>
          <a:prstGeom prst="rect">
            <a:avLst/>
          </a:prstGeom>
          <a:noFill/>
        </p:spPr>
        <p:txBody>
          <a:bodyPr>
            <a:spAutoFit/>
          </a:bodyPr>
          <a:lstStyle/>
          <a:p>
            <a:pPr fontAlgn="auto">
              <a:spcBef>
                <a:spcPts val="0"/>
              </a:spcBef>
              <a:spcAft>
                <a:spcPts val="0"/>
              </a:spcAft>
              <a:defRPr/>
            </a:pPr>
            <a:r>
              <a:rPr lang="en-US" sz="3200" b="1" dirty="0">
                <a:ln w="1905"/>
                <a:solidFill>
                  <a:schemeClr val="accent1">
                    <a:lumMod val="75000"/>
                  </a:schemeClr>
                </a:solidFill>
                <a:effectLst>
                  <a:innerShdw blurRad="69850" dist="43180" dir="5400000">
                    <a:srgbClr val="000000">
                      <a:alpha val="65000"/>
                    </a:srgbClr>
                  </a:innerShdw>
                </a:effectLst>
                <a:latin typeface="+mn-lt"/>
              </a:rPr>
              <a:t>Federal</a:t>
            </a:r>
          </a:p>
        </p:txBody>
      </p:sp>
      <p:pic>
        <p:nvPicPr>
          <p:cNvPr id="36912" name="Picture 1"/>
          <p:cNvPicPr>
            <a:picLocks noChangeAspect="1"/>
          </p:cNvPicPr>
          <p:nvPr/>
        </p:nvPicPr>
        <p:blipFill>
          <a:blip r:embed="rId30"/>
          <a:srcRect/>
          <a:stretch>
            <a:fillRect/>
          </a:stretch>
        </p:blipFill>
        <p:spPr bwMode="auto">
          <a:xfrm>
            <a:off x="3771900" y="6269038"/>
            <a:ext cx="1600200" cy="51276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Rectangle 2"/>
          <p:cNvSpPr>
            <a:spLocks noGrp="1" noChangeArrowheads="1"/>
          </p:cNvSpPr>
          <p:nvPr>
            <p:ph type="title" idx="4294967295"/>
          </p:nvPr>
        </p:nvSpPr>
        <p:spPr>
          <a:xfrm>
            <a:off x="609600" y="0"/>
            <a:ext cx="7772400" cy="914400"/>
          </a:xfrm>
        </p:spPr>
        <p:txBody>
          <a:bodyPr rtlCol="0" anchorCtr="1">
            <a:normAutofit fontScale="90000"/>
          </a:bodyPr>
          <a:lstStyle/>
          <a:p>
            <a:pPr fontAlgn="auto">
              <a:spcAft>
                <a:spcPts val="0"/>
              </a:spcAft>
              <a:defRPr/>
            </a:pPr>
            <a:r>
              <a:rPr lang="en-US" sz="4000" b="1" dirty="0">
                <a:latin typeface="+mn-lt"/>
              </a:rPr>
              <a:t>PNAMP </a:t>
            </a:r>
            <a:r>
              <a:rPr lang="en-US" sz="4000" b="1" dirty="0" smtClean="0">
                <a:latin typeface="+mn-lt"/>
              </a:rPr>
              <a:t>Structure &amp; Planning Process</a:t>
            </a:r>
            <a:endParaRPr lang="en-US" sz="4000" b="1" dirty="0">
              <a:latin typeface="+mn-lt"/>
            </a:endParaRPr>
          </a:p>
        </p:txBody>
      </p:sp>
      <p:sp>
        <p:nvSpPr>
          <p:cNvPr id="63493" name="Rectangle 5"/>
          <p:cNvSpPr>
            <a:spLocks noChangeArrowheads="1"/>
          </p:cNvSpPr>
          <p:nvPr/>
        </p:nvSpPr>
        <p:spPr bwMode="auto">
          <a:xfrm>
            <a:off x="152400" y="2603500"/>
            <a:ext cx="1295400" cy="1677988"/>
          </a:xfrm>
          <a:prstGeom prst="roundRect">
            <a:avLst/>
          </a:prstGeom>
          <a:solidFill>
            <a:schemeClr val="accent1">
              <a:lumMod val="75000"/>
            </a:schemeClr>
          </a:solidFill>
          <a:ln w="9525">
            <a:solidFill>
              <a:schemeClr val="accent3">
                <a:lumMod val="60000"/>
                <a:lumOff val="40000"/>
              </a:schemeClr>
            </a:solidFill>
            <a:miter lim="800000"/>
            <a:headEnd/>
            <a:tailEnd/>
          </a:ln>
          <a:effectLst/>
        </p:spPr>
        <p:txBody>
          <a:bodyPr anchor="ctr"/>
          <a:lstStyle/>
          <a:p>
            <a:pPr algn="ctr" fontAlgn="auto">
              <a:spcBef>
                <a:spcPts val="0"/>
              </a:spcBef>
              <a:spcAft>
                <a:spcPts val="0"/>
              </a:spcAft>
              <a:defRPr/>
            </a:pPr>
            <a:r>
              <a:rPr lang="en-US" sz="1900" b="1" dirty="0">
                <a:solidFill>
                  <a:schemeClr val="bg1"/>
                </a:solidFill>
                <a:latin typeface="+mn-lt"/>
              </a:rPr>
              <a:t>Executive Network</a:t>
            </a:r>
            <a:endParaRPr lang="en-US" sz="1900" b="1" i="1" dirty="0">
              <a:solidFill>
                <a:schemeClr val="bg1"/>
              </a:solidFill>
              <a:latin typeface="+mn-lt"/>
            </a:endParaRPr>
          </a:p>
        </p:txBody>
      </p:sp>
      <p:sp>
        <p:nvSpPr>
          <p:cNvPr id="63504" name="AutoShape 17"/>
          <p:cNvSpPr>
            <a:spLocks noChangeArrowheads="1"/>
          </p:cNvSpPr>
          <p:nvPr/>
        </p:nvSpPr>
        <p:spPr bwMode="auto">
          <a:xfrm>
            <a:off x="1981200" y="2322513"/>
            <a:ext cx="1905000" cy="2708275"/>
          </a:xfrm>
          <a:prstGeom prst="flowChartAlternateProcess">
            <a:avLst/>
          </a:prstGeom>
          <a:solidFill>
            <a:schemeClr val="accent2">
              <a:lumMod val="75000"/>
            </a:schemeClr>
          </a:solidFill>
          <a:ln w="9525">
            <a:solidFill>
              <a:srgbClr val="953735"/>
            </a:solidFill>
            <a:miter lim="800000"/>
            <a:headEnd/>
            <a:tailEnd/>
          </a:ln>
          <a:effectLst/>
        </p:spPr>
        <p:txBody>
          <a:bodyPr anchor="ctr"/>
          <a:lstStyle/>
          <a:p>
            <a:pPr algn="ctr" fontAlgn="auto">
              <a:spcBef>
                <a:spcPts val="0"/>
              </a:spcBef>
              <a:spcAft>
                <a:spcPts val="0"/>
              </a:spcAft>
              <a:defRPr/>
            </a:pPr>
            <a:r>
              <a:rPr lang="en-US" sz="1900" b="1" dirty="0">
                <a:solidFill>
                  <a:schemeClr val="bg1"/>
                </a:solidFill>
                <a:latin typeface="+mn-lt"/>
              </a:rPr>
              <a:t>Steering Committee </a:t>
            </a:r>
          </a:p>
          <a:p>
            <a:pPr algn="ctr" fontAlgn="auto">
              <a:spcBef>
                <a:spcPts val="0"/>
              </a:spcBef>
              <a:spcAft>
                <a:spcPts val="0"/>
              </a:spcAft>
              <a:defRPr/>
            </a:pPr>
            <a:r>
              <a:rPr lang="en-US" sz="1900" b="1" dirty="0">
                <a:solidFill>
                  <a:schemeClr val="bg1"/>
                </a:solidFill>
                <a:latin typeface="+mn-lt"/>
              </a:rPr>
              <a:t>&amp;</a:t>
            </a:r>
            <a:endParaRPr lang="en-US" sz="1900" b="1" dirty="0">
              <a:solidFill>
                <a:schemeClr val="bg1"/>
              </a:solidFill>
              <a:latin typeface="+mn-lt"/>
            </a:endParaRPr>
          </a:p>
          <a:p>
            <a:pPr algn="ctr" fontAlgn="auto">
              <a:spcBef>
                <a:spcPts val="0"/>
              </a:spcBef>
              <a:spcAft>
                <a:spcPts val="0"/>
              </a:spcAft>
              <a:defRPr/>
            </a:pPr>
            <a:r>
              <a:rPr lang="en-US" sz="1900" b="1" dirty="0">
                <a:solidFill>
                  <a:schemeClr val="bg1"/>
                </a:solidFill>
                <a:latin typeface="+mn-lt"/>
              </a:rPr>
              <a:t>PNAMP Coordination </a:t>
            </a:r>
            <a:r>
              <a:rPr lang="en-US" sz="1900" b="1" dirty="0">
                <a:solidFill>
                  <a:schemeClr val="bg1"/>
                </a:solidFill>
                <a:latin typeface="+mn-lt"/>
              </a:rPr>
              <a:t>Team</a:t>
            </a:r>
          </a:p>
        </p:txBody>
      </p:sp>
      <p:sp>
        <p:nvSpPr>
          <p:cNvPr id="2" name="Slide Number Placeholder 1"/>
          <p:cNvSpPr>
            <a:spLocks noGrp="1"/>
          </p:cNvSpPr>
          <p:nvPr>
            <p:ph type="sldNum" sz="quarter" idx="12"/>
          </p:nvPr>
        </p:nvSpPr>
        <p:spPr/>
        <p:txBody>
          <a:bodyPr/>
          <a:lstStyle/>
          <a:p>
            <a:pPr>
              <a:defRPr/>
            </a:pPr>
            <a:fld id="{4245B1AB-7710-4048-88D6-DB2E91A1DEFC}" type="slidenum">
              <a:rPr lang="en-US"/>
              <a:pPr>
                <a:defRPr/>
              </a:pPr>
              <a:t>7</a:t>
            </a:fld>
            <a:endParaRPr lang="en-US" dirty="0"/>
          </a:p>
        </p:txBody>
      </p:sp>
      <p:grpSp>
        <p:nvGrpSpPr>
          <p:cNvPr id="38917" name="Group 3"/>
          <p:cNvGrpSpPr>
            <a:grpSpLocks/>
          </p:cNvGrpSpPr>
          <p:nvPr/>
        </p:nvGrpSpPr>
        <p:grpSpPr bwMode="auto">
          <a:xfrm>
            <a:off x="5216525" y="1066800"/>
            <a:ext cx="3641725" cy="5327650"/>
            <a:chOff x="6400800" y="1066800"/>
            <a:chExt cx="2590800" cy="5328285"/>
          </a:xfrm>
        </p:grpSpPr>
        <p:sp>
          <p:nvSpPr>
            <p:cNvPr id="63494" name="Rectangle 6"/>
            <p:cNvSpPr>
              <a:spLocks noChangeArrowheads="1"/>
            </p:cNvSpPr>
            <p:nvPr/>
          </p:nvSpPr>
          <p:spPr bwMode="auto">
            <a:xfrm>
              <a:off x="6400800" y="1066800"/>
              <a:ext cx="2590800" cy="5106009"/>
            </a:xfrm>
            <a:prstGeom prst="roundRect">
              <a:avLst/>
            </a:prstGeom>
            <a:solidFill>
              <a:schemeClr val="accent3">
                <a:lumMod val="50000"/>
              </a:schemeClr>
            </a:solidFill>
            <a:ln w="9525">
              <a:solidFill>
                <a:schemeClr val="bg2"/>
              </a:solidFill>
              <a:miter lim="800000"/>
              <a:headEnd/>
              <a:tailEnd/>
            </a:ln>
          </p:spPr>
          <p:txBody>
            <a:bodyPr wrap="none" anchor="ctr"/>
            <a:lstStyle/>
            <a:p>
              <a:pPr fontAlgn="auto">
                <a:spcBef>
                  <a:spcPts val="0"/>
                </a:spcBef>
                <a:spcAft>
                  <a:spcPts val="0"/>
                </a:spcAft>
                <a:defRPr/>
              </a:pPr>
              <a:r>
                <a:rPr lang="en-US" sz="2400" dirty="0">
                  <a:solidFill>
                    <a:schemeClr val="bg2"/>
                  </a:solidFill>
                  <a:latin typeface="+mn-lt"/>
                </a:rPr>
                <a:t> </a:t>
              </a:r>
            </a:p>
          </p:txBody>
        </p:sp>
        <p:sp>
          <p:nvSpPr>
            <p:cNvPr id="2051" name="Text Box 12"/>
            <p:cNvSpPr txBox="1">
              <a:spLocks noChangeArrowheads="1"/>
            </p:cNvSpPr>
            <p:nvPr/>
          </p:nvSpPr>
          <p:spPr bwMode="auto">
            <a:xfrm>
              <a:off x="6409835" y="1123957"/>
              <a:ext cx="2572730" cy="523937"/>
            </a:xfrm>
            <a:prstGeom prst="rect">
              <a:avLst/>
            </a:prstGeom>
            <a:noFill/>
            <a:ln>
              <a:noFill/>
            </a:ln>
            <a:extLst>
              <a:ext uri="{909E8E84-426E-40DD-AFC4-6F175D3DCCD1}"/>
              <a:ext uri="{91240B29-F687-4F45-9708-019B960494DF}"/>
            </a:extLst>
          </p:spPr>
          <p:txBody>
            <a:bodyPr>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lgn="ctr" fontAlgn="auto">
                <a:spcBef>
                  <a:spcPts val="0"/>
                </a:spcBef>
                <a:spcAft>
                  <a:spcPts val="0"/>
                </a:spcAft>
                <a:defRPr/>
              </a:pPr>
              <a:r>
                <a:rPr lang="en-US" sz="2800" b="1" dirty="0" smtClean="0">
                  <a:solidFill>
                    <a:schemeClr val="bg1"/>
                  </a:solidFill>
                  <a:latin typeface="+mn-lt"/>
                </a:rPr>
                <a:t>Activities</a:t>
              </a:r>
              <a:endParaRPr lang="en-US" sz="2800" b="1" dirty="0">
                <a:solidFill>
                  <a:schemeClr val="bg1"/>
                </a:solidFill>
                <a:latin typeface="+mn-lt"/>
              </a:endParaRPr>
            </a:p>
          </p:txBody>
        </p:sp>
        <p:sp>
          <p:nvSpPr>
            <p:cNvPr id="63523" name="Line 26"/>
            <p:cNvSpPr>
              <a:spLocks noChangeShapeType="1"/>
            </p:cNvSpPr>
            <p:nvPr/>
          </p:nvSpPr>
          <p:spPr bwMode="auto">
            <a:xfrm flipH="1">
              <a:off x="6629400" y="5346192"/>
              <a:ext cx="2102922" cy="0"/>
            </a:xfrm>
            <a:prstGeom prst="line">
              <a:avLst/>
            </a:prstGeom>
            <a:noFill/>
            <a:ln w="9525">
              <a:solidFill>
                <a:schemeClr val="bg2"/>
              </a:solidFill>
              <a:prstDash val="dash"/>
              <a:round/>
              <a:headEnd/>
              <a:tailEnd/>
            </a:ln>
            <a:scene3d>
              <a:camera prst="orthographicFront"/>
              <a:lightRig rig="threePt" dir="t"/>
            </a:scene3d>
            <a:sp3d/>
            <a:extLst/>
          </p:spPr>
          <p:txBody>
            <a:bodyPr wrap="none" anchor="ctr"/>
            <a:lstStyle/>
            <a:p>
              <a:pPr fontAlgn="auto">
                <a:spcBef>
                  <a:spcPts val="0"/>
                </a:spcBef>
                <a:spcAft>
                  <a:spcPts val="0"/>
                </a:spcAft>
                <a:defRPr/>
              </a:pPr>
              <a:endParaRPr lang="en-US" dirty="0">
                <a:solidFill>
                  <a:schemeClr val="bg1"/>
                </a:solidFill>
                <a:latin typeface="+mn-lt"/>
              </a:endParaRPr>
            </a:p>
          </p:txBody>
        </p:sp>
        <p:sp>
          <p:nvSpPr>
            <p:cNvPr id="38928" name="TextBox 2"/>
            <p:cNvSpPr txBox="1">
              <a:spLocks noChangeArrowheads="1"/>
            </p:cNvSpPr>
            <p:nvPr/>
          </p:nvSpPr>
          <p:spPr bwMode="auto">
            <a:xfrm>
              <a:off x="6400800" y="1681520"/>
              <a:ext cx="2581275" cy="707886"/>
            </a:xfrm>
            <a:prstGeom prst="rect">
              <a:avLst/>
            </a:prstGeom>
            <a:noFill/>
            <a:ln w="9525">
              <a:noFill/>
              <a:miter lim="800000"/>
              <a:headEnd/>
              <a:tailEnd/>
            </a:ln>
          </p:spPr>
          <p:txBody>
            <a:bodyPr>
              <a:spAutoFit/>
            </a:bodyPr>
            <a:lstStyle/>
            <a:p>
              <a:pPr algn="ctr"/>
              <a:r>
                <a:rPr lang="en-US" sz="2000">
                  <a:solidFill>
                    <a:schemeClr val="bg1"/>
                  </a:solidFill>
                  <a:latin typeface="Calibri" pitchFamily="34" charset="0"/>
                </a:rPr>
                <a:t>Coordinated Assessments </a:t>
              </a:r>
            </a:p>
            <a:p>
              <a:pPr algn="ctr"/>
              <a:r>
                <a:rPr lang="en-US" sz="2000">
                  <a:solidFill>
                    <a:schemeClr val="bg1"/>
                  </a:solidFill>
                  <a:latin typeface="Calibri" pitchFamily="34" charset="0"/>
                </a:rPr>
                <a:t>Project</a:t>
              </a:r>
            </a:p>
          </p:txBody>
        </p:sp>
        <p:sp>
          <p:nvSpPr>
            <p:cNvPr id="38929" name="TextBox 36"/>
            <p:cNvSpPr txBox="1">
              <a:spLocks noChangeArrowheads="1"/>
            </p:cNvSpPr>
            <p:nvPr/>
          </p:nvSpPr>
          <p:spPr bwMode="auto">
            <a:xfrm>
              <a:off x="6400800" y="2379881"/>
              <a:ext cx="2581275" cy="707886"/>
            </a:xfrm>
            <a:prstGeom prst="rect">
              <a:avLst/>
            </a:prstGeom>
            <a:noFill/>
            <a:ln w="9525">
              <a:noFill/>
              <a:miter lim="800000"/>
              <a:headEnd/>
              <a:tailEnd/>
            </a:ln>
          </p:spPr>
          <p:txBody>
            <a:bodyPr>
              <a:spAutoFit/>
            </a:bodyPr>
            <a:lstStyle/>
            <a:p>
              <a:pPr algn="ctr"/>
              <a:r>
                <a:rPr lang="en-US" sz="2000">
                  <a:solidFill>
                    <a:schemeClr val="bg1"/>
                  </a:solidFill>
                  <a:latin typeface="Calibri" pitchFamily="34" charset="0"/>
                </a:rPr>
                <a:t>Data Management</a:t>
              </a:r>
            </a:p>
            <a:p>
              <a:pPr algn="ctr"/>
              <a:r>
                <a:rPr lang="en-US" sz="2000">
                  <a:solidFill>
                    <a:schemeClr val="bg1"/>
                  </a:solidFill>
                  <a:latin typeface="Calibri" pitchFamily="34" charset="0"/>
                </a:rPr>
                <a:t>Leadership Team</a:t>
              </a:r>
            </a:p>
          </p:txBody>
        </p:sp>
        <p:sp>
          <p:nvSpPr>
            <p:cNvPr id="38930" name="TextBox 37"/>
            <p:cNvSpPr txBox="1">
              <a:spLocks noChangeArrowheads="1"/>
            </p:cNvSpPr>
            <p:nvPr/>
          </p:nvSpPr>
          <p:spPr bwMode="auto">
            <a:xfrm>
              <a:off x="6400800" y="3075206"/>
              <a:ext cx="2581275" cy="369332"/>
            </a:xfrm>
            <a:prstGeom prst="rect">
              <a:avLst/>
            </a:prstGeom>
            <a:noFill/>
            <a:ln w="9525">
              <a:noFill/>
              <a:miter lim="800000"/>
              <a:headEnd/>
              <a:tailEnd/>
            </a:ln>
          </p:spPr>
          <p:txBody>
            <a:bodyPr>
              <a:spAutoFit/>
            </a:bodyPr>
            <a:lstStyle/>
            <a:p>
              <a:pPr algn="ctr"/>
              <a:endParaRPr lang="en-US">
                <a:solidFill>
                  <a:schemeClr val="bg1"/>
                </a:solidFill>
                <a:latin typeface="Calibri" pitchFamily="34" charset="0"/>
              </a:endParaRPr>
            </a:p>
          </p:txBody>
        </p:sp>
        <p:sp>
          <p:nvSpPr>
            <p:cNvPr id="38931" name="TextBox 38"/>
            <p:cNvSpPr txBox="1">
              <a:spLocks noChangeArrowheads="1"/>
            </p:cNvSpPr>
            <p:nvPr/>
          </p:nvSpPr>
          <p:spPr bwMode="auto">
            <a:xfrm>
              <a:off x="6400800" y="3846731"/>
              <a:ext cx="2581275" cy="400110"/>
            </a:xfrm>
            <a:prstGeom prst="rect">
              <a:avLst/>
            </a:prstGeom>
            <a:noFill/>
            <a:ln w="9525">
              <a:noFill/>
              <a:miter lim="800000"/>
              <a:headEnd/>
              <a:tailEnd/>
            </a:ln>
          </p:spPr>
          <p:txBody>
            <a:bodyPr>
              <a:spAutoFit/>
            </a:bodyPr>
            <a:lstStyle/>
            <a:p>
              <a:pPr algn="ctr"/>
              <a:r>
                <a:rPr lang="en-US" sz="2000">
                  <a:solidFill>
                    <a:schemeClr val="bg1"/>
                  </a:solidFill>
                  <a:latin typeface="Calibri" pitchFamily="34" charset="0"/>
                </a:rPr>
                <a:t>ISTM Project</a:t>
              </a:r>
            </a:p>
          </p:txBody>
        </p:sp>
        <p:sp>
          <p:nvSpPr>
            <p:cNvPr id="38932" name="TextBox 39"/>
            <p:cNvSpPr txBox="1">
              <a:spLocks noChangeArrowheads="1"/>
            </p:cNvSpPr>
            <p:nvPr/>
          </p:nvSpPr>
          <p:spPr bwMode="auto">
            <a:xfrm>
              <a:off x="6400800" y="4380131"/>
              <a:ext cx="2581275" cy="400110"/>
            </a:xfrm>
            <a:prstGeom prst="rect">
              <a:avLst/>
            </a:prstGeom>
            <a:noFill/>
            <a:ln w="9525">
              <a:noFill/>
              <a:miter lim="800000"/>
              <a:headEnd/>
              <a:tailEnd/>
            </a:ln>
          </p:spPr>
          <p:txBody>
            <a:bodyPr>
              <a:spAutoFit/>
            </a:bodyPr>
            <a:lstStyle/>
            <a:p>
              <a:pPr algn="ctr"/>
              <a:r>
                <a:rPr lang="en-US" sz="2000">
                  <a:solidFill>
                    <a:schemeClr val="bg1"/>
                  </a:solidFill>
                  <a:latin typeface="Calibri" pitchFamily="34" charset="0"/>
                </a:rPr>
                <a:t>Master Sample Tool</a:t>
              </a:r>
            </a:p>
          </p:txBody>
        </p:sp>
        <p:sp>
          <p:nvSpPr>
            <p:cNvPr id="38933" name="TextBox 40"/>
            <p:cNvSpPr txBox="1">
              <a:spLocks noChangeArrowheads="1"/>
            </p:cNvSpPr>
            <p:nvPr/>
          </p:nvSpPr>
          <p:spPr bwMode="auto">
            <a:xfrm>
              <a:off x="6410325" y="4925199"/>
              <a:ext cx="2581275" cy="400110"/>
            </a:xfrm>
            <a:prstGeom prst="rect">
              <a:avLst/>
            </a:prstGeom>
            <a:noFill/>
            <a:ln w="9525">
              <a:noFill/>
              <a:miter lim="800000"/>
              <a:headEnd/>
              <a:tailEnd/>
            </a:ln>
          </p:spPr>
          <p:txBody>
            <a:bodyPr>
              <a:spAutoFit/>
            </a:bodyPr>
            <a:lstStyle/>
            <a:p>
              <a:pPr algn="ctr"/>
              <a:r>
                <a:rPr lang="en-US" sz="2000">
                  <a:solidFill>
                    <a:schemeClr val="bg1"/>
                  </a:solidFill>
                  <a:latin typeface="Calibri" pitchFamily="34" charset="0"/>
                </a:rPr>
                <a:t>Metadata WG</a:t>
              </a:r>
            </a:p>
          </p:txBody>
        </p:sp>
        <p:sp>
          <p:nvSpPr>
            <p:cNvPr id="38934" name="TextBox 41"/>
            <p:cNvSpPr txBox="1">
              <a:spLocks noChangeArrowheads="1"/>
            </p:cNvSpPr>
            <p:nvPr/>
          </p:nvSpPr>
          <p:spPr bwMode="auto">
            <a:xfrm>
              <a:off x="6400800" y="5410200"/>
              <a:ext cx="2581273" cy="984885"/>
            </a:xfrm>
            <a:prstGeom prst="rect">
              <a:avLst/>
            </a:prstGeom>
            <a:noFill/>
            <a:ln w="9525">
              <a:noFill/>
              <a:miter lim="800000"/>
              <a:headEnd/>
              <a:tailEnd/>
            </a:ln>
          </p:spPr>
          <p:txBody>
            <a:bodyPr>
              <a:spAutoFit/>
            </a:bodyPr>
            <a:lstStyle/>
            <a:p>
              <a:pPr algn="ctr"/>
              <a:r>
                <a:rPr lang="en-US" sz="2000">
                  <a:solidFill>
                    <a:schemeClr val="bg1"/>
                  </a:solidFill>
                  <a:latin typeface="Calibri" pitchFamily="34" charset="0"/>
                </a:rPr>
                <a:t>Effectiveness</a:t>
              </a:r>
            </a:p>
            <a:p>
              <a:pPr algn="ctr"/>
              <a:r>
                <a:rPr lang="en-US" sz="2000">
                  <a:solidFill>
                    <a:schemeClr val="bg1"/>
                  </a:solidFill>
                  <a:latin typeface="Calibri" pitchFamily="34" charset="0"/>
                </a:rPr>
                <a:t>Monitoring WG</a:t>
              </a:r>
            </a:p>
            <a:p>
              <a:pPr algn="ctr"/>
              <a:r>
                <a:rPr lang="en-US">
                  <a:solidFill>
                    <a:schemeClr val="bg1"/>
                  </a:solidFill>
                  <a:latin typeface="Calibri" pitchFamily="34" charset="0"/>
                </a:rPr>
                <a:t> </a:t>
              </a:r>
            </a:p>
          </p:txBody>
        </p:sp>
        <p:sp>
          <p:nvSpPr>
            <p:cNvPr id="43" name="Line 26"/>
            <p:cNvSpPr>
              <a:spLocks noChangeShapeType="1"/>
            </p:cNvSpPr>
            <p:nvPr/>
          </p:nvSpPr>
          <p:spPr bwMode="auto">
            <a:xfrm flipH="1">
              <a:off x="6629400" y="4815840"/>
              <a:ext cx="2102922" cy="0"/>
            </a:xfrm>
            <a:prstGeom prst="line">
              <a:avLst/>
            </a:prstGeom>
            <a:noFill/>
            <a:ln w="9525">
              <a:solidFill>
                <a:schemeClr val="bg2"/>
              </a:solidFill>
              <a:prstDash val="dash"/>
              <a:round/>
              <a:headEnd/>
              <a:tailEnd/>
            </a:ln>
            <a:scene3d>
              <a:camera prst="orthographicFront"/>
              <a:lightRig rig="threePt" dir="t"/>
            </a:scene3d>
            <a:sp3d/>
            <a:extLst/>
          </p:spPr>
          <p:txBody>
            <a:bodyPr wrap="none" anchor="ctr"/>
            <a:lstStyle/>
            <a:p>
              <a:pPr fontAlgn="auto">
                <a:spcBef>
                  <a:spcPts val="0"/>
                </a:spcBef>
                <a:spcAft>
                  <a:spcPts val="0"/>
                </a:spcAft>
                <a:defRPr/>
              </a:pPr>
              <a:endParaRPr lang="en-US" dirty="0">
                <a:solidFill>
                  <a:schemeClr val="bg1"/>
                </a:solidFill>
                <a:latin typeface="+mn-lt"/>
              </a:endParaRPr>
            </a:p>
          </p:txBody>
        </p:sp>
        <p:sp>
          <p:nvSpPr>
            <p:cNvPr id="44" name="Line 26"/>
            <p:cNvSpPr>
              <a:spLocks noChangeShapeType="1"/>
            </p:cNvSpPr>
            <p:nvPr/>
          </p:nvSpPr>
          <p:spPr bwMode="auto">
            <a:xfrm flipH="1">
              <a:off x="6629400" y="4279392"/>
              <a:ext cx="2102922" cy="0"/>
            </a:xfrm>
            <a:prstGeom prst="line">
              <a:avLst/>
            </a:prstGeom>
            <a:noFill/>
            <a:ln w="9525">
              <a:solidFill>
                <a:schemeClr val="bg2"/>
              </a:solidFill>
              <a:prstDash val="dash"/>
              <a:round/>
              <a:headEnd/>
              <a:tailEnd/>
            </a:ln>
            <a:scene3d>
              <a:camera prst="orthographicFront"/>
              <a:lightRig rig="threePt" dir="t"/>
            </a:scene3d>
            <a:sp3d/>
            <a:extLst/>
          </p:spPr>
          <p:txBody>
            <a:bodyPr wrap="none" anchor="ctr"/>
            <a:lstStyle/>
            <a:p>
              <a:pPr fontAlgn="auto">
                <a:spcBef>
                  <a:spcPts val="0"/>
                </a:spcBef>
                <a:spcAft>
                  <a:spcPts val="0"/>
                </a:spcAft>
                <a:defRPr/>
              </a:pPr>
              <a:endParaRPr lang="en-US" dirty="0">
                <a:solidFill>
                  <a:schemeClr val="bg1"/>
                </a:solidFill>
                <a:latin typeface="+mn-lt"/>
              </a:endParaRPr>
            </a:p>
          </p:txBody>
        </p:sp>
        <p:sp>
          <p:nvSpPr>
            <p:cNvPr id="45" name="Line 26"/>
            <p:cNvSpPr>
              <a:spLocks noChangeShapeType="1"/>
            </p:cNvSpPr>
            <p:nvPr/>
          </p:nvSpPr>
          <p:spPr bwMode="auto">
            <a:xfrm flipH="1">
              <a:off x="6649501" y="3718560"/>
              <a:ext cx="2102922" cy="0"/>
            </a:xfrm>
            <a:prstGeom prst="line">
              <a:avLst/>
            </a:prstGeom>
            <a:noFill/>
            <a:ln w="9525">
              <a:solidFill>
                <a:schemeClr val="bg2"/>
              </a:solidFill>
              <a:prstDash val="dash"/>
              <a:round/>
              <a:headEnd/>
              <a:tailEnd/>
            </a:ln>
            <a:scene3d>
              <a:camera prst="orthographicFront"/>
              <a:lightRig rig="threePt" dir="t"/>
            </a:scene3d>
            <a:sp3d/>
            <a:extLst/>
          </p:spPr>
          <p:txBody>
            <a:bodyPr wrap="none" anchor="ctr"/>
            <a:lstStyle/>
            <a:p>
              <a:pPr fontAlgn="auto">
                <a:spcBef>
                  <a:spcPts val="0"/>
                </a:spcBef>
                <a:spcAft>
                  <a:spcPts val="0"/>
                </a:spcAft>
                <a:defRPr/>
              </a:pPr>
              <a:endParaRPr lang="en-US" dirty="0">
                <a:solidFill>
                  <a:schemeClr val="bg1"/>
                </a:solidFill>
                <a:latin typeface="+mn-lt"/>
              </a:endParaRPr>
            </a:p>
          </p:txBody>
        </p:sp>
        <p:sp>
          <p:nvSpPr>
            <p:cNvPr id="46" name="Line 26"/>
            <p:cNvSpPr>
              <a:spLocks noChangeShapeType="1"/>
            </p:cNvSpPr>
            <p:nvPr/>
          </p:nvSpPr>
          <p:spPr bwMode="auto">
            <a:xfrm flipH="1">
              <a:off x="6629400" y="3035808"/>
              <a:ext cx="2102922" cy="0"/>
            </a:xfrm>
            <a:prstGeom prst="line">
              <a:avLst/>
            </a:prstGeom>
            <a:noFill/>
            <a:ln w="9525">
              <a:solidFill>
                <a:schemeClr val="bg2"/>
              </a:solidFill>
              <a:prstDash val="dash"/>
              <a:round/>
              <a:headEnd/>
              <a:tailEnd/>
            </a:ln>
            <a:scene3d>
              <a:camera prst="orthographicFront"/>
              <a:lightRig rig="threePt" dir="t"/>
            </a:scene3d>
            <a:sp3d/>
            <a:extLst/>
          </p:spPr>
          <p:txBody>
            <a:bodyPr wrap="none" anchor="ctr"/>
            <a:lstStyle/>
            <a:p>
              <a:pPr fontAlgn="auto">
                <a:spcBef>
                  <a:spcPts val="0"/>
                </a:spcBef>
                <a:spcAft>
                  <a:spcPts val="0"/>
                </a:spcAft>
                <a:defRPr/>
              </a:pPr>
              <a:endParaRPr lang="en-US" dirty="0">
                <a:solidFill>
                  <a:schemeClr val="bg1"/>
                </a:solidFill>
                <a:latin typeface="+mn-lt"/>
              </a:endParaRPr>
            </a:p>
          </p:txBody>
        </p:sp>
        <p:sp>
          <p:nvSpPr>
            <p:cNvPr id="47" name="Line 26"/>
            <p:cNvSpPr>
              <a:spLocks noChangeShapeType="1"/>
            </p:cNvSpPr>
            <p:nvPr/>
          </p:nvSpPr>
          <p:spPr bwMode="auto">
            <a:xfrm flipH="1">
              <a:off x="6629400" y="2322576"/>
              <a:ext cx="2102922" cy="0"/>
            </a:xfrm>
            <a:prstGeom prst="line">
              <a:avLst/>
            </a:prstGeom>
            <a:noFill/>
            <a:ln w="9525">
              <a:solidFill>
                <a:schemeClr val="bg2"/>
              </a:solidFill>
              <a:prstDash val="dash"/>
              <a:round/>
              <a:headEnd/>
              <a:tailEnd/>
            </a:ln>
            <a:scene3d>
              <a:camera prst="orthographicFront"/>
              <a:lightRig rig="threePt" dir="t"/>
            </a:scene3d>
            <a:sp3d/>
            <a:extLst/>
          </p:spPr>
          <p:txBody>
            <a:bodyPr wrap="none" anchor="ctr"/>
            <a:lstStyle/>
            <a:p>
              <a:pPr fontAlgn="auto">
                <a:spcBef>
                  <a:spcPts val="0"/>
                </a:spcBef>
                <a:spcAft>
                  <a:spcPts val="0"/>
                </a:spcAft>
                <a:defRPr/>
              </a:pPr>
              <a:endParaRPr lang="en-US" dirty="0">
                <a:solidFill>
                  <a:schemeClr val="bg1"/>
                </a:solidFill>
                <a:latin typeface="+mn-lt"/>
              </a:endParaRPr>
            </a:p>
          </p:txBody>
        </p:sp>
      </p:grpSp>
      <p:pic>
        <p:nvPicPr>
          <p:cNvPr id="38918" name="Picture 1"/>
          <p:cNvPicPr>
            <a:picLocks noChangeAspect="1"/>
          </p:cNvPicPr>
          <p:nvPr/>
        </p:nvPicPr>
        <p:blipFill>
          <a:blip r:embed="rId3"/>
          <a:srcRect/>
          <a:stretch>
            <a:fillRect/>
          </a:stretch>
        </p:blipFill>
        <p:spPr bwMode="auto">
          <a:xfrm>
            <a:off x="3771900" y="6269038"/>
            <a:ext cx="1600200" cy="512762"/>
          </a:xfrm>
          <a:prstGeom prst="rect">
            <a:avLst/>
          </a:prstGeom>
          <a:noFill/>
          <a:ln w="9525">
            <a:noFill/>
            <a:miter lim="800000"/>
            <a:headEnd/>
            <a:tailEnd/>
          </a:ln>
        </p:spPr>
      </p:pic>
      <p:cxnSp>
        <p:nvCxnSpPr>
          <p:cNvPr id="70" name="Straight Arrow Connector 69"/>
          <p:cNvCxnSpPr/>
          <p:nvPr/>
        </p:nvCxnSpPr>
        <p:spPr>
          <a:xfrm flipV="1">
            <a:off x="3886200" y="3596141"/>
            <a:ext cx="1312679" cy="12960"/>
          </a:xfrm>
          <a:prstGeom prst="straightConnector1">
            <a:avLst/>
          </a:prstGeom>
          <a:ln w="57150">
            <a:gradFill flip="none" rotWithShape="1">
              <a:gsLst>
                <a:gs pos="0">
                  <a:schemeClr val="accent3">
                    <a:lumMod val="50000"/>
                  </a:schemeClr>
                </a:gs>
                <a:gs pos="100000">
                  <a:srgbClr val="953735"/>
                </a:gs>
                <a:gs pos="100000">
                  <a:schemeClr val="accent1">
                    <a:tint val="23500"/>
                    <a:satMod val="160000"/>
                  </a:schemeClr>
                </a:gs>
              </a:gsLst>
              <a:lin ang="0" scaled="1"/>
              <a:tileRect/>
            </a:gradFill>
            <a:prstDash val="sysDot"/>
            <a:headEnd type="triangle"/>
            <a:tailEnd type="triangle"/>
          </a:ln>
        </p:spPr>
        <p:style>
          <a:lnRef idx="1">
            <a:schemeClr val="accent1"/>
          </a:lnRef>
          <a:fillRef idx="0">
            <a:schemeClr val="accent1"/>
          </a:fillRef>
          <a:effectRef idx="0">
            <a:schemeClr val="accent1"/>
          </a:effectRef>
          <a:fontRef idx="minor">
            <a:schemeClr val="tx1"/>
          </a:fontRef>
        </p:style>
      </p:cxnSp>
      <p:sp>
        <p:nvSpPr>
          <p:cNvPr id="74" name="AutoShape 20"/>
          <p:cNvSpPr>
            <a:spLocks noChangeArrowheads="1"/>
          </p:cNvSpPr>
          <p:nvPr/>
        </p:nvSpPr>
        <p:spPr bwMode="auto">
          <a:xfrm rot="5400000">
            <a:off x="3802062" y="3425826"/>
            <a:ext cx="1463675" cy="368300"/>
          </a:xfrm>
          <a:prstGeom prst="roundRect">
            <a:avLst>
              <a:gd name="adj" fmla="val 16667"/>
            </a:avLst>
          </a:prstGeom>
          <a:gradFill flip="none" rotWithShape="1">
            <a:gsLst>
              <a:gs pos="0">
                <a:srgbClr val="953735"/>
              </a:gs>
              <a:gs pos="100000">
                <a:schemeClr val="accent3">
                  <a:lumMod val="50000"/>
                </a:schemeClr>
              </a:gs>
              <a:gs pos="100000">
                <a:schemeClr val="accent1">
                  <a:tint val="23500"/>
                  <a:satMod val="160000"/>
                </a:schemeClr>
              </a:gs>
            </a:gsLst>
            <a:lin ang="0" scaled="1"/>
            <a:tileRect/>
          </a:gradFill>
          <a:ln w="9525">
            <a:solidFill>
              <a:schemeClr val="accent3">
                <a:lumMod val="75000"/>
              </a:schemeClr>
            </a:solidFill>
            <a:round/>
            <a:headEnd/>
            <a:tailEnd/>
          </a:ln>
          <a:effectLst/>
        </p:spPr>
        <p:txBody>
          <a:bodyPr wrap="none" anchor="ctr"/>
          <a:lstStyle/>
          <a:p>
            <a:pPr algn="ctr" fontAlgn="auto">
              <a:spcBef>
                <a:spcPts val="0"/>
              </a:spcBef>
              <a:spcAft>
                <a:spcPts val="0"/>
              </a:spcAft>
              <a:defRPr/>
            </a:pPr>
            <a:r>
              <a:rPr lang="en-US" sz="1400" dirty="0">
                <a:solidFill>
                  <a:schemeClr val="bg1"/>
                </a:solidFill>
                <a:latin typeface="+mn-lt"/>
              </a:rPr>
              <a:t>Leaders</a:t>
            </a:r>
            <a:endParaRPr lang="en-US" sz="1400" dirty="0">
              <a:solidFill>
                <a:schemeClr val="bg1"/>
              </a:solidFill>
              <a:latin typeface="+mn-lt"/>
            </a:endParaRPr>
          </a:p>
        </p:txBody>
      </p:sp>
      <p:cxnSp>
        <p:nvCxnSpPr>
          <p:cNvPr id="78" name="Straight Arrow Connector 77"/>
          <p:cNvCxnSpPr/>
          <p:nvPr/>
        </p:nvCxnSpPr>
        <p:spPr>
          <a:xfrm>
            <a:off x="1447800" y="3236913"/>
            <a:ext cx="533400" cy="0"/>
          </a:xfrm>
          <a:prstGeom prst="straightConnector1">
            <a:avLst/>
          </a:prstGeom>
          <a:ln w="69850">
            <a:gradFill flip="none" rotWithShape="1">
              <a:gsLst>
                <a:gs pos="0">
                  <a:srgbClr val="953735"/>
                </a:gs>
                <a:gs pos="100000">
                  <a:schemeClr val="accent1">
                    <a:lumMod val="75000"/>
                  </a:schemeClr>
                </a:gs>
                <a:gs pos="100000">
                  <a:schemeClr val="accent1">
                    <a:tint val="23500"/>
                    <a:satMod val="160000"/>
                  </a:schemeClr>
                </a:gs>
              </a:gsLst>
              <a:lin ang="0" scaled="1"/>
              <a:tileRect/>
            </a:gradFill>
            <a:prstDash val="sysDot"/>
            <a:headEnd type="triangle"/>
            <a:tailEnd type="triangle"/>
          </a:ln>
        </p:spPr>
        <p:style>
          <a:lnRef idx="1">
            <a:schemeClr val="accent1"/>
          </a:lnRef>
          <a:fillRef idx="0">
            <a:schemeClr val="accent1"/>
          </a:fillRef>
          <a:effectRef idx="0">
            <a:schemeClr val="accent1"/>
          </a:effectRef>
          <a:fontRef idx="minor">
            <a:schemeClr val="tx1"/>
          </a:fontRef>
        </p:style>
      </p:cxnSp>
      <p:sp>
        <p:nvSpPr>
          <p:cNvPr id="38922" name="TextBox 31"/>
          <p:cNvSpPr txBox="1">
            <a:spLocks noChangeArrowheads="1"/>
          </p:cNvSpPr>
          <p:nvPr/>
        </p:nvSpPr>
        <p:spPr bwMode="auto">
          <a:xfrm>
            <a:off x="5194300" y="3033713"/>
            <a:ext cx="3629025" cy="708025"/>
          </a:xfrm>
          <a:prstGeom prst="rect">
            <a:avLst/>
          </a:prstGeom>
          <a:noFill/>
          <a:ln w="9525">
            <a:noFill/>
            <a:miter lim="800000"/>
            <a:headEnd/>
            <a:tailEnd/>
          </a:ln>
        </p:spPr>
        <p:txBody>
          <a:bodyPr>
            <a:spAutoFit/>
          </a:bodyPr>
          <a:lstStyle/>
          <a:p>
            <a:pPr algn="ctr"/>
            <a:r>
              <a:rPr lang="en-US" sz="2000">
                <a:solidFill>
                  <a:schemeClr val="bg1"/>
                </a:solidFill>
                <a:latin typeface="Calibri" pitchFamily="34" charset="0"/>
              </a:rPr>
              <a:t>MonitoringMethods.org </a:t>
            </a:r>
          </a:p>
          <a:p>
            <a:pPr algn="ctr"/>
            <a:r>
              <a:rPr lang="en-US" sz="2000">
                <a:solidFill>
                  <a:schemeClr val="bg1"/>
                </a:solidFill>
                <a:latin typeface="Calibri" pitchFamily="34" charset="0"/>
              </a:rPr>
              <a:t>Project</a:t>
            </a: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1" name="Title 1"/>
          <p:cNvSpPr>
            <a:spLocks noGrp="1"/>
          </p:cNvSpPr>
          <p:nvPr>
            <p:ph type="title"/>
          </p:nvPr>
        </p:nvSpPr>
        <p:spPr>
          <a:xfrm>
            <a:off x="152400" y="152400"/>
            <a:ext cx="3886200" cy="1981200"/>
          </a:xfrm>
        </p:spPr>
        <p:txBody>
          <a:bodyPr/>
          <a:lstStyle/>
          <a:p>
            <a:r>
              <a:rPr lang="en-US" sz="3200" smtClean="0"/>
              <a:t>A Brief History of the Regional DM Support and Coordination Project</a:t>
            </a:r>
          </a:p>
        </p:txBody>
      </p:sp>
      <p:graphicFrame>
        <p:nvGraphicFramePr>
          <p:cNvPr id="5" name="Content Placeholder 4"/>
          <p:cNvGraphicFramePr>
            <a:graphicFrameLocks noGrp="1"/>
          </p:cNvGraphicFramePr>
          <p:nvPr>
            <p:ph idx="1"/>
          </p:nvPr>
        </p:nvGraphicFramePr>
        <p:xfrm>
          <a:off x="4191000" y="111125"/>
          <a:ext cx="4800600" cy="6289675"/>
        </p:xfrm>
        <a:graphic>
          <a:graphicData uri="http://schemas.openxmlformats.org/drawingml/2006/table">
            <a:tbl>
              <a:tblPr>
                <a:tableStyleId>{5C22544A-7EE6-4342-B048-85BDC9FD1C3A}</a:tableStyleId>
              </a:tblPr>
              <a:tblGrid>
                <a:gridCol w="2025253"/>
                <a:gridCol w="1950244"/>
                <a:gridCol w="825103"/>
              </a:tblGrid>
              <a:tr h="231051">
                <a:tc gridSpan="2">
                  <a:txBody>
                    <a:bodyPr/>
                    <a:lstStyle/>
                    <a:p>
                      <a:pPr algn="ctr" fontAlgn="ctr"/>
                      <a:r>
                        <a:rPr lang="en-US" sz="1500" b="1" u="none" strike="noStrike" dirty="0">
                          <a:effectLst/>
                        </a:rPr>
                        <a:t>2009</a:t>
                      </a:r>
                      <a:endParaRPr lang="en-US" sz="1500" b="1" i="0" u="none" strike="noStrike" dirty="0">
                        <a:solidFill>
                          <a:srgbClr val="000000"/>
                        </a:solidFill>
                        <a:effectLst/>
                        <a:latin typeface="Calibri"/>
                      </a:endParaRPr>
                    </a:p>
                  </a:txBody>
                  <a:tcPr marL="11786" marR="11786" marT="8082" marB="0" anchor="ctr">
                    <a:solidFill>
                      <a:schemeClr val="accent3">
                        <a:lumMod val="75000"/>
                      </a:schemeClr>
                    </a:solidFill>
                  </a:tcPr>
                </a:tc>
                <a:tc hMerge="1">
                  <a:txBody>
                    <a:bodyPr/>
                    <a:lstStyle/>
                    <a:p>
                      <a:endParaRPr lang="en-US"/>
                    </a:p>
                  </a:txBody>
                  <a:tcPr/>
                </a:tc>
                <a:tc>
                  <a:txBody>
                    <a:bodyPr/>
                    <a:lstStyle/>
                    <a:p>
                      <a:pPr algn="r" fontAlgn="b"/>
                      <a:r>
                        <a:rPr lang="en-US" sz="1500" u="none" strike="noStrike" dirty="0">
                          <a:effectLst/>
                        </a:rPr>
                        <a:t> </a:t>
                      </a:r>
                      <a:endParaRPr lang="en-US" sz="1500" b="1" i="0" u="none" strike="noStrike" dirty="0">
                        <a:solidFill>
                          <a:srgbClr val="000000"/>
                        </a:solidFill>
                        <a:effectLst/>
                        <a:latin typeface="Calibri"/>
                      </a:endParaRPr>
                    </a:p>
                  </a:txBody>
                  <a:tcPr marL="11786" marR="11786" marT="8082" marB="0" anchor="b">
                    <a:solidFill>
                      <a:schemeClr val="accent3">
                        <a:lumMod val="75000"/>
                      </a:schemeClr>
                    </a:solidFill>
                  </a:tcPr>
                </a:tc>
              </a:tr>
              <a:tr h="372917">
                <a:tc>
                  <a:txBody>
                    <a:bodyPr/>
                    <a:lstStyle/>
                    <a:p>
                      <a:pPr algn="l" fontAlgn="ctr"/>
                      <a:r>
                        <a:rPr lang="en-US" sz="1500" u="none" strike="noStrike" dirty="0" smtClean="0">
                          <a:effectLst/>
                        </a:rPr>
                        <a:t>Environmental Data Svcs</a:t>
                      </a:r>
                      <a:endParaRPr lang="en-US" sz="1500" b="0" i="0" u="none" strike="noStrike" dirty="0">
                        <a:solidFill>
                          <a:srgbClr val="000000"/>
                        </a:solidFill>
                        <a:effectLst/>
                        <a:latin typeface="Calibri"/>
                      </a:endParaRPr>
                    </a:p>
                  </a:txBody>
                  <a:tcPr marL="11786" marR="11786" marT="8082" marB="0" anchor="ctr"/>
                </a:tc>
                <a:tc>
                  <a:txBody>
                    <a:bodyPr/>
                    <a:lstStyle/>
                    <a:p>
                      <a:pPr marL="0" marR="0" indent="0" algn="r" defTabSz="914400" rtl="0" eaLnBrk="1" fontAlgn="ctr" latinLnBrk="0" hangingPunct="1">
                        <a:lnSpc>
                          <a:spcPct val="100000"/>
                        </a:lnSpc>
                        <a:spcBef>
                          <a:spcPts val="0"/>
                        </a:spcBef>
                        <a:spcAft>
                          <a:spcPts val="0"/>
                        </a:spcAft>
                        <a:buClrTx/>
                        <a:buSzTx/>
                        <a:buFontTx/>
                        <a:buNone/>
                        <a:tabLst/>
                        <a:defRPr/>
                      </a:pPr>
                      <a:r>
                        <a:rPr lang="en-US" sz="1500" u="none" strike="noStrike" dirty="0" smtClean="0">
                          <a:effectLst/>
                        </a:rPr>
                        <a:t>Metadata Consultation</a:t>
                      </a:r>
                      <a:endParaRPr lang="en-US" sz="1500" b="0" i="0" u="none" strike="noStrike" dirty="0">
                        <a:solidFill>
                          <a:srgbClr val="000000"/>
                        </a:solidFill>
                        <a:effectLst/>
                        <a:latin typeface="Calibri"/>
                      </a:endParaRPr>
                    </a:p>
                  </a:txBody>
                  <a:tcPr marL="11786" marR="11786" marT="8082" marB="0" anchor="ctr"/>
                </a:tc>
                <a:tc>
                  <a:txBody>
                    <a:bodyPr/>
                    <a:lstStyle/>
                    <a:p>
                      <a:pPr algn="r" fontAlgn="b"/>
                      <a:r>
                        <a:rPr lang="en-US" sz="1500" u="none" strike="noStrike" dirty="0">
                          <a:effectLst/>
                        </a:rPr>
                        <a:t>$67,051</a:t>
                      </a:r>
                      <a:endParaRPr lang="en-US" sz="1500" b="0" i="0" u="none" strike="noStrike" dirty="0">
                        <a:solidFill>
                          <a:srgbClr val="000000"/>
                        </a:solidFill>
                        <a:effectLst/>
                        <a:latin typeface="Calibri"/>
                      </a:endParaRPr>
                    </a:p>
                  </a:txBody>
                  <a:tcPr marL="11786" marR="11786" marT="8082" marB="0" anchor="ctr"/>
                </a:tc>
              </a:tr>
              <a:tr h="231051">
                <a:tc gridSpan="2">
                  <a:txBody>
                    <a:bodyPr/>
                    <a:lstStyle/>
                    <a:p>
                      <a:pPr algn="ctr" fontAlgn="ctr"/>
                      <a:r>
                        <a:rPr lang="en-US" sz="1500" b="1" u="none" strike="noStrike" dirty="0">
                          <a:effectLst/>
                        </a:rPr>
                        <a:t>2010</a:t>
                      </a:r>
                      <a:endParaRPr lang="en-US" sz="1500" b="1" i="0" u="none" strike="noStrike" dirty="0">
                        <a:solidFill>
                          <a:srgbClr val="000000"/>
                        </a:solidFill>
                        <a:effectLst/>
                        <a:latin typeface="Calibri"/>
                      </a:endParaRPr>
                    </a:p>
                  </a:txBody>
                  <a:tcPr marL="11786" marR="11786" marT="8082" marB="0" anchor="ctr">
                    <a:solidFill>
                      <a:schemeClr val="accent3">
                        <a:lumMod val="75000"/>
                      </a:schemeClr>
                    </a:solidFill>
                  </a:tcPr>
                </a:tc>
                <a:tc hMerge="1">
                  <a:txBody>
                    <a:bodyPr/>
                    <a:lstStyle/>
                    <a:p>
                      <a:endParaRPr lang="en-US"/>
                    </a:p>
                  </a:txBody>
                  <a:tcPr/>
                </a:tc>
                <a:tc>
                  <a:txBody>
                    <a:bodyPr/>
                    <a:lstStyle/>
                    <a:p>
                      <a:pPr algn="r" fontAlgn="b"/>
                      <a:r>
                        <a:rPr lang="en-US" sz="1500" u="none" strike="noStrike" dirty="0">
                          <a:effectLst/>
                        </a:rPr>
                        <a:t> </a:t>
                      </a:r>
                      <a:endParaRPr lang="en-US" sz="1500" b="0" i="0" u="none" strike="noStrike" dirty="0">
                        <a:solidFill>
                          <a:srgbClr val="000000"/>
                        </a:solidFill>
                        <a:effectLst/>
                        <a:latin typeface="Calibri"/>
                      </a:endParaRPr>
                    </a:p>
                  </a:txBody>
                  <a:tcPr marL="11786" marR="11786" marT="8082" marB="0" anchor="b">
                    <a:solidFill>
                      <a:schemeClr val="accent3">
                        <a:lumMod val="75000"/>
                      </a:schemeClr>
                    </a:solidFill>
                  </a:tcPr>
                </a:tc>
              </a:tr>
              <a:tr h="231051">
                <a:tc gridSpan="2">
                  <a:txBody>
                    <a:bodyPr/>
                    <a:lstStyle/>
                    <a:p>
                      <a:pPr algn="l" fontAlgn="ctr"/>
                      <a:r>
                        <a:rPr lang="en-US" sz="1500" u="none" strike="noStrike" dirty="0">
                          <a:effectLst/>
                        </a:rPr>
                        <a:t>USGS personnel &amp; </a:t>
                      </a:r>
                      <a:r>
                        <a:rPr lang="en-US" sz="1500" u="none" strike="noStrike" dirty="0" smtClean="0">
                          <a:effectLst/>
                        </a:rPr>
                        <a:t>assoc. </a:t>
                      </a:r>
                      <a:r>
                        <a:rPr lang="en-US" sz="1500" u="none" strike="noStrike" dirty="0">
                          <a:effectLst/>
                        </a:rPr>
                        <a:t>costs</a:t>
                      </a:r>
                      <a:endParaRPr lang="en-US" sz="1500" b="0" i="0" u="none" strike="noStrike" dirty="0">
                        <a:solidFill>
                          <a:srgbClr val="000000"/>
                        </a:solidFill>
                        <a:effectLst/>
                        <a:latin typeface="Calibri"/>
                      </a:endParaRPr>
                    </a:p>
                  </a:txBody>
                  <a:tcPr marL="11786" marR="11786" marT="8082" marB="0" anchor="ctr"/>
                </a:tc>
                <a:tc hMerge="1">
                  <a:txBody>
                    <a:bodyPr/>
                    <a:lstStyle/>
                    <a:p>
                      <a:endParaRPr lang="en-US"/>
                    </a:p>
                  </a:txBody>
                  <a:tcPr/>
                </a:tc>
                <a:tc>
                  <a:txBody>
                    <a:bodyPr/>
                    <a:lstStyle/>
                    <a:p>
                      <a:pPr algn="r" fontAlgn="b"/>
                      <a:r>
                        <a:rPr lang="en-US" sz="1500" u="none" strike="noStrike">
                          <a:effectLst/>
                        </a:rPr>
                        <a:t>$139,935</a:t>
                      </a:r>
                      <a:endParaRPr lang="en-US" sz="1500" b="0" i="0" u="none" strike="noStrike">
                        <a:solidFill>
                          <a:srgbClr val="000000"/>
                        </a:solidFill>
                        <a:effectLst/>
                        <a:latin typeface="Calibri"/>
                      </a:endParaRPr>
                    </a:p>
                  </a:txBody>
                  <a:tcPr marL="11786" marR="11786" marT="8082" marB="0" anchor="b"/>
                </a:tc>
              </a:tr>
              <a:tr h="231051">
                <a:tc gridSpan="2">
                  <a:txBody>
                    <a:bodyPr/>
                    <a:lstStyle/>
                    <a:p>
                      <a:pPr algn="l" fontAlgn="ctr"/>
                      <a:r>
                        <a:rPr lang="en-US" sz="1500" u="none" strike="noStrike" dirty="0">
                          <a:effectLst/>
                        </a:rPr>
                        <a:t>USGS subcontracts </a:t>
                      </a:r>
                      <a:r>
                        <a:rPr lang="en-US" sz="1500" u="none" strike="noStrike" dirty="0" smtClean="0">
                          <a:effectLst/>
                        </a:rPr>
                        <a:t>for: </a:t>
                      </a:r>
                      <a:endParaRPr lang="en-US" sz="1500" b="0" i="0" u="none" strike="noStrike" dirty="0">
                        <a:solidFill>
                          <a:srgbClr val="000000"/>
                        </a:solidFill>
                        <a:effectLst/>
                        <a:latin typeface="Calibri"/>
                      </a:endParaRPr>
                    </a:p>
                  </a:txBody>
                  <a:tcPr marL="11786" marR="11786" marT="8082" marB="0" anchor="ctr"/>
                </a:tc>
                <a:tc hMerge="1">
                  <a:txBody>
                    <a:bodyPr/>
                    <a:lstStyle/>
                    <a:p>
                      <a:endParaRPr lang="en-US"/>
                    </a:p>
                  </a:txBody>
                  <a:tcPr/>
                </a:tc>
                <a:tc>
                  <a:txBody>
                    <a:bodyPr/>
                    <a:lstStyle/>
                    <a:p>
                      <a:pPr algn="r" fontAlgn="b"/>
                      <a:endParaRPr lang="en-US" sz="1500" b="0" i="0" u="none" strike="noStrike">
                        <a:solidFill>
                          <a:srgbClr val="000000"/>
                        </a:solidFill>
                        <a:effectLst/>
                        <a:latin typeface="Calibri"/>
                      </a:endParaRPr>
                    </a:p>
                  </a:txBody>
                  <a:tcPr marL="11786" marR="11786" marT="8082" marB="0" anchor="b"/>
                </a:tc>
              </a:tr>
              <a:tr h="231051">
                <a:tc gridSpan="2">
                  <a:txBody>
                    <a:bodyPr/>
                    <a:lstStyle/>
                    <a:p>
                      <a:pPr marL="455613" indent="-222250" algn="l" fontAlgn="ctr">
                        <a:buFont typeface="Arial" pitchFamily="34" charset="0"/>
                        <a:buChar char="•"/>
                      </a:pPr>
                      <a:r>
                        <a:rPr lang="en-US" sz="1500" u="none" strike="noStrike" dirty="0">
                          <a:effectLst/>
                        </a:rPr>
                        <a:t>DM Facilitation/Consultation</a:t>
                      </a:r>
                      <a:endParaRPr lang="en-US" sz="1500" b="0" i="0" u="none" strike="noStrike" dirty="0">
                        <a:solidFill>
                          <a:srgbClr val="000000"/>
                        </a:solidFill>
                        <a:effectLst/>
                        <a:latin typeface="Calibri"/>
                      </a:endParaRPr>
                    </a:p>
                  </a:txBody>
                  <a:tcPr marL="11786" marR="11786" marT="8082" marB="0" anchor="ctr"/>
                </a:tc>
                <a:tc hMerge="1">
                  <a:txBody>
                    <a:bodyPr/>
                    <a:lstStyle/>
                    <a:p>
                      <a:endParaRPr lang="en-US"/>
                    </a:p>
                  </a:txBody>
                  <a:tcPr/>
                </a:tc>
                <a:tc>
                  <a:txBody>
                    <a:bodyPr/>
                    <a:lstStyle/>
                    <a:p>
                      <a:pPr algn="r" fontAlgn="b"/>
                      <a:r>
                        <a:rPr lang="en-US" sz="1500" u="none" strike="noStrike">
                          <a:effectLst/>
                        </a:rPr>
                        <a:t>$151,498</a:t>
                      </a:r>
                      <a:endParaRPr lang="en-US" sz="1500" b="0" i="0" u="none" strike="noStrike">
                        <a:solidFill>
                          <a:srgbClr val="000000"/>
                        </a:solidFill>
                        <a:effectLst/>
                        <a:latin typeface="Calibri"/>
                      </a:endParaRPr>
                    </a:p>
                  </a:txBody>
                  <a:tcPr marL="11786" marR="11786" marT="8082" marB="0" anchor="b"/>
                </a:tc>
              </a:tr>
              <a:tr h="231051">
                <a:tc gridSpan="2">
                  <a:txBody>
                    <a:bodyPr/>
                    <a:lstStyle/>
                    <a:p>
                      <a:pPr marL="455613" indent="-222250" algn="l" fontAlgn="ctr">
                        <a:buFont typeface="Arial" pitchFamily="34" charset="0"/>
                        <a:buChar char="•"/>
                      </a:pPr>
                      <a:r>
                        <a:rPr lang="en-US" sz="1500" u="none" strike="noStrike" dirty="0">
                          <a:effectLst/>
                        </a:rPr>
                        <a:t>Metadata Consultation</a:t>
                      </a:r>
                      <a:endParaRPr lang="en-US" sz="1500" b="0" i="0" u="none" strike="noStrike" dirty="0">
                        <a:solidFill>
                          <a:srgbClr val="000000"/>
                        </a:solidFill>
                        <a:effectLst/>
                        <a:latin typeface="Calibri"/>
                      </a:endParaRPr>
                    </a:p>
                  </a:txBody>
                  <a:tcPr marL="11786" marR="11786" marT="8082" marB="0" anchor="ctr"/>
                </a:tc>
                <a:tc hMerge="1">
                  <a:txBody>
                    <a:bodyPr/>
                    <a:lstStyle/>
                    <a:p>
                      <a:endParaRPr lang="en-US"/>
                    </a:p>
                  </a:txBody>
                  <a:tcPr/>
                </a:tc>
                <a:tc>
                  <a:txBody>
                    <a:bodyPr/>
                    <a:lstStyle/>
                    <a:p>
                      <a:pPr algn="r" fontAlgn="b"/>
                      <a:r>
                        <a:rPr lang="en-US" sz="1500" u="none" strike="noStrike">
                          <a:effectLst/>
                        </a:rPr>
                        <a:t>$23,800</a:t>
                      </a:r>
                      <a:endParaRPr lang="en-US" sz="1500" b="0" i="0" u="none" strike="noStrike">
                        <a:solidFill>
                          <a:srgbClr val="000000"/>
                        </a:solidFill>
                        <a:effectLst/>
                        <a:latin typeface="Calibri"/>
                      </a:endParaRPr>
                    </a:p>
                  </a:txBody>
                  <a:tcPr marL="11786" marR="11786" marT="8082" marB="0" anchor="b"/>
                </a:tc>
              </a:tr>
              <a:tr h="231051">
                <a:tc gridSpan="2">
                  <a:txBody>
                    <a:bodyPr/>
                    <a:lstStyle/>
                    <a:p>
                      <a:pPr marL="455613" indent="-222250" algn="l" fontAlgn="ctr">
                        <a:buFont typeface="Arial" pitchFamily="34" charset="0"/>
                        <a:buChar char="•"/>
                      </a:pPr>
                      <a:r>
                        <a:rPr lang="en-US" sz="1500" u="none" strike="noStrike" dirty="0">
                          <a:effectLst/>
                        </a:rPr>
                        <a:t>Web tool development</a:t>
                      </a:r>
                      <a:endParaRPr lang="en-US" sz="1500" b="0" i="0" u="none" strike="noStrike" dirty="0">
                        <a:solidFill>
                          <a:srgbClr val="000000"/>
                        </a:solidFill>
                        <a:effectLst/>
                        <a:latin typeface="Calibri"/>
                      </a:endParaRPr>
                    </a:p>
                  </a:txBody>
                  <a:tcPr marL="11786" marR="11786" marT="8082" marB="0" anchor="ctr"/>
                </a:tc>
                <a:tc hMerge="1">
                  <a:txBody>
                    <a:bodyPr/>
                    <a:lstStyle/>
                    <a:p>
                      <a:endParaRPr lang="en-US"/>
                    </a:p>
                  </a:txBody>
                  <a:tcPr/>
                </a:tc>
                <a:tc>
                  <a:txBody>
                    <a:bodyPr/>
                    <a:lstStyle/>
                    <a:p>
                      <a:pPr algn="r" fontAlgn="b"/>
                      <a:r>
                        <a:rPr lang="en-US" sz="1500" u="none" strike="noStrike">
                          <a:effectLst/>
                        </a:rPr>
                        <a:t>$103,109</a:t>
                      </a:r>
                      <a:endParaRPr lang="en-US" sz="1500" b="0" i="0" u="none" strike="noStrike">
                        <a:solidFill>
                          <a:srgbClr val="000000"/>
                        </a:solidFill>
                        <a:effectLst/>
                        <a:latin typeface="Calibri"/>
                      </a:endParaRPr>
                    </a:p>
                  </a:txBody>
                  <a:tcPr marL="11786" marR="11786" marT="8082" marB="0" anchor="b"/>
                </a:tc>
              </a:tr>
              <a:tr h="231051">
                <a:tc gridSpan="2">
                  <a:txBody>
                    <a:bodyPr/>
                    <a:lstStyle/>
                    <a:p>
                      <a:pPr algn="l" fontAlgn="ctr"/>
                      <a:r>
                        <a:rPr lang="en-US" sz="1500" u="none" strike="noStrike" dirty="0">
                          <a:effectLst/>
                        </a:rPr>
                        <a:t>USGS indirect </a:t>
                      </a:r>
                      <a:r>
                        <a:rPr lang="en-US" sz="1500" u="none" strike="noStrike" dirty="0" smtClean="0">
                          <a:effectLst/>
                        </a:rPr>
                        <a:t>costs</a:t>
                      </a:r>
                      <a:endParaRPr lang="en-US" sz="1500" b="0" i="0" u="none" strike="noStrike" dirty="0">
                        <a:solidFill>
                          <a:srgbClr val="000000"/>
                        </a:solidFill>
                        <a:effectLst/>
                        <a:latin typeface="Calibri"/>
                      </a:endParaRPr>
                    </a:p>
                  </a:txBody>
                  <a:tcPr marL="11786" marR="11786" marT="8082" marB="0" anchor="ctr"/>
                </a:tc>
                <a:tc hMerge="1">
                  <a:txBody>
                    <a:bodyPr/>
                    <a:lstStyle/>
                    <a:p>
                      <a:endParaRPr lang="en-US"/>
                    </a:p>
                  </a:txBody>
                  <a:tcPr/>
                </a:tc>
                <a:tc>
                  <a:txBody>
                    <a:bodyPr/>
                    <a:lstStyle/>
                    <a:p>
                      <a:pPr algn="r" fontAlgn="b"/>
                      <a:r>
                        <a:rPr lang="en-US" sz="1500" u="none" strike="noStrike">
                          <a:effectLst/>
                        </a:rPr>
                        <a:t>$81,658</a:t>
                      </a:r>
                      <a:endParaRPr lang="en-US" sz="1500" b="0" i="0" u="none" strike="noStrike">
                        <a:solidFill>
                          <a:srgbClr val="000000"/>
                        </a:solidFill>
                        <a:effectLst/>
                        <a:latin typeface="Calibri"/>
                      </a:endParaRPr>
                    </a:p>
                  </a:txBody>
                  <a:tcPr marL="11786" marR="11786" marT="8082" marB="0" anchor="b"/>
                </a:tc>
              </a:tr>
              <a:tr h="231051">
                <a:tc gridSpan="2">
                  <a:txBody>
                    <a:bodyPr/>
                    <a:lstStyle/>
                    <a:p>
                      <a:pPr algn="r" fontAlgn="ctr"/>
                      <a:r>
                        <a:rPr lang="en-US" sz="1500" u="none" strike="noStrike" dirty="0">
                          <a:effectLst/>
                        </a:rPr>
                        <a:t>Total expenditures</a:t>
                      </a:r>
                      <a:endParaRPr lang="en-US" sz="1500" b="1" i="0" u="none" strike="noStrike" dirty="0">
                        <a:solidFill>
                          <a:srgbClr val="000000"/>
                        </a:solidFill>
                        <a:effectLst/>
                        <a:latin typeface="Calibri"/>
                      </a:endParaRPr>
                    </a:p>
                  </a:txBody>
                  <a:tcPr marL="11786" marR="11786" marT="8082" marB="0" anchor="ctr"/>
                </a:tc>
                <a:tc hMerge="1">
                  <a:txBody>
                    <a:bodyPr/>
                    <a:lstStyle/>
                    <a:p>
                      <a:endParaRPr lang="en-US"/>
                    </a:p>
                  </a:txBody>
                  <a:tcPr/>
                </a:tc>
                <a:tc>
                  <a:txBody>
                    <a:bodyPr/>
                    <a:lstStyle/>
                    <a:p>
                      <a:pPr algn="r" fontAlgn="b"/>
                      <a:r>
                        <a:rPr lang="en-US" sz="1500" u="none" strike="noStrike" dirty="0">
                          <a:effectLst/>
                        </a:rPr>
                        <a:t>$500,000</a:t>
                      </a:r>
                      <a:endParaRPr lang="en-US" sz="1500" b="0" i="0" u="none" strike="noStrike" dirty="0">
                        <a:solidFill>
                          <a:srgbClr val="000000"/>
                        </a:solidFill>
                        <a:effectLst/>
                        <a:latin typeface="Calibri"/>
                      </a:endParaRPr>
                    </a:p>
                  </a:txBody>
                  <a:tcPr marL="11786" marR="11786" marT="8082" marB="0" anchor="b"/>
                </a:tc>
              </a:tr>
              <a:tr h="231051">
                <a:tc gridSpan="2">
                  <a:txBody>
                    <a:bodyPr/>
                    <a:lstStyle/>
                    <a:p>
                      <a:pPr algn="ctr" fontAlgn="ctr"/>
                      <a:r>
                        <a:rPr lang="en-US" sz="1500" b="1" u="none" strike="noStrike" dirty="0" smtClean="0">
                          <a:effectLst/>
                        </a:rPr>
                        <a:t>2011</a:t>
                      </a:r>
                      <a:endParaRPr lang="en-US" sz="1500" b="1" u="none" strike="noStrike" dirty="0">
                        <a:effectLst/>
                      </a:endParaRPr>
                    </a:p>
                  </a:txBody>
                  <a:tcPr marL="11786" marR="11786" marT="8082" marB="0" anchor="ctr">
                    <a:solidFill>
                      <a:schemeClr val="accent3">
                        <a:lumMod val="75000"/>
                      </a:schemeClr>
                    </a:solidFill>
                  </a:tcPr>
                </a:tc>
                <a:tc hMerge="1">
                  <a:txBody>
                    <a:bodyPr/>
                    <a:lstStyle/>
                    <a:p>
                      <a:endParaRPr lang="en-US"/>
                    </a:p>
                  </a:txBody>
                  <a:tcPr/>
                </a:tc>
                <a:tc>
                  <a:txBody>
                    <a:bodyPr/>
                    <a:lstStyle/>
                    <a:p>
                      <a:pPr algn="r" fontAlgn="b"/>
                      <a:r>
                        <a:rPr lang="en-US" sz="1500" u="none" strike="noStrike" dirty="0">
                          <a:effectLst/>
                        </a:rPr>
                        <a:t> </a:t>
                      </a:r>
                      <a:endParaRPr lang="en-US" sz="1500" b="0" i="0" u="none" strike="noStrike" dirty="0">
                        <a:solidFill>
                          <a:srgbClr val="000000"/>
                        </a:solidFill>
                        <a:effectLst/>
                        <a:latin typeface="Calibri"/>
                      </a:endParaRPr>
                    </a:p>
                  </a:txBody>
                  <a:tcPr marL="11786" marR="11786" marT="8082" marB="0" anchor="b">
                    <a:solidFill>
                      <a:schemeClr val="accent3">
                        <a:lumMod val="75000"/>
                      </a:schemeClr>
                    </a:solidFill>
                  </a:tcPr>
                </a:tc>
              </a:tr>
              <a:tr h="231051">
                <a:tc gridSpan="2">
                  <a:txBody>
                    <a:bodyPr/>
                    <a:lstStyle/>
                    <a:p>
                      <a:pPr algn="l" fontAlgn="ctr"/>
                      <a:r>
                        <a:rPr lang="en-US" sz="1500" u="none" strike="noStrike" dirty="0">
                          <a:effectLst/>
                        </a:rPr>
                        <a:t>USGS subcontracts </a:t>
                      </a:r>
                      <a:r>
                        <a:rPr lang="en-US" sz="1500" u="none" strike="noStrike" dirty="0" smtClean="0">
                          <a:effectLst/>
                        </a:rPr>
                        <a:t>for: </a:t>
                      </a:r>
                      <a:endParaRPr lang="en-US" sz="1500" b="0" i="0" u="none" strike="noStrike" dirty="0">
                        <a:solidFill>
                          <a:srgbClr val="000000"/>
                        </a:solidFill>
                        <a:effectLst/>
                        <a:latin typeface="Calibri"/>
                      </a:endParaRPr>
                    </a:p>
                  </a:txBody>
                  <a:tcPr marL="11786" marR="11786" marT="8082" marB="0" anchor="ctr"/>
                </a:tc>
                <a:tc hMerge="1">
                  <a:txBody>
                    <a:bodyPr/>
                    <a:lstStyle/>
                    <a:p>
                      <a:endParaRPr lang="en-US"/>
                    </a:p>
                  </a:txBody>
                  <a:tcPr/>
                </a:tc>
                <a:tc>
                  <a:txBody>
                    <a:bodyPr/>
                    <a:lstStyle/>
                    <a:p>
                      <a:pPr algn="r" fontAlgn="b"/>
                      <a:endParaRPr lang="en-US" sz="1500" b="0" i="0" u="none" strike="noStrike">
                        <a:solidFill>
                          <a:srgbClr val="000000"/>
                        </a:solidFill>
                        <a:effectLst/>
                        <a:latin typeface="Calibri"/>
                      </a:endParaRPr>
                    </a:p>
                  </a:txBody>
                  <a:tcPr marL="11786" marR="11786" marT="8082" marB="0" anchor="b"/>
                </a:tc>
              </a:tr>
              <a:tr h="231051">
                <a:tc gridSpan="2">
                  <a:txBody>
                    <a:bodyPr/>
                    <a:lstStyle/>
                    <a:p>
                      <a:pPr marL="455613" indent="-222250" algn="l" fontAlgn="b">
                        <a:buFont typeface="Arial" pitchFamily="34" charset="0"/>
                        <a:buChar char="•"/>
                      </a:pPr>
                      <a:r>
                        <a:rPr lang="en-US" sz="1500" u="none" strike="noStrike" dirty="0">
                          <a:effectLst/>
                        </a:rPr>
                        <a:t>Web tool development</a:t>
                      </a:r>
                      <a:endParaRPr lang="en-US" sz="1500" b="0" i="0" u="none" strike="noStrike" dirty="0">
                        <a:solidFill>
                          <a:srgbClr val="000000"/>
                        </a:solidFill>
                        <a:effectLst/>
                        <a:latin typeface="Calibri"/>
                      </a:endParaRPr>
                    </a:p>
                  </a:txBody>
                  <a:tcPr marL="11786" marR="11786" marT="8082" marB="0" anchor="b"/>
                </a:tc>
                <a:tc hMerge="1">
                  <a:txBody>
                    <a:bodyPr/>
                    <a:lstStyle/>
                    <a:p>
                      <a:endParaRPr lang="en-US"/>
                    </a:p>
                  </a:txBody>
                  <a:tcPr/>
                </a:tc>
                <a:tc>
                  <a:txBody>
                    <a:bodyPr/>
                    <a:lstStyle/>
                    <a:p>
                      <a:pPr algn="r" fontAlgn="b"/>
                      <a:r>
                        <a:rPr lang="en-US" sz="1500" u="none" strike="noStrike">
                          <a:effectLst/>
                        </a:rPr>
                        <a:t>$131,563</a:t>
                      </a:r>
                      <a:endParaRPr lang="en-US" sz="1500" b="0" i="0" u="none" strike="noStrike">
                        <a:solidFill>
                          <a:srgbClr val="000000"/>
                        </a:solidFill>
                        <a:effectLst/>
                        <a:latin typeface="Calibri"/>
                      </a:endParaRPr>
                    </a:p>
                  </a:txBody>
                  <a:tcPr marL="11786" marR="11786" marT="8082" marB="0" anchor="b"/>
                </a:tc>
              </a:tr>
              <a:tr h="231051">
                <a:tc gridSpan="2">
                  <a:txBody>
                    <a:bodyPr/>
                    <a:lstStyle/>
                    <a:p>
                      <a:pPr marL="455613" indent="-222250" algn="l" fontAlgn="b">
                        <a:buFont typeface="Arial" pitchFamily="34" charset="0"/>
                        <a:buChar char="•"/>
                      </a:pPr>
                      <a:r>
                        <a:rPr lang="en-US" sz="1500" u="none" strike="noStrike" dirty="0">
                          <a:effectLst/>
                        </a:rPr>
                        <a:t>Regional DM Consultation</a:t>
                      </a:r>
                      <a:endParaRPr lang="en-US" sz="1500" b="0" i="0" u="none" strike="noStrike" dirty="0">
                        <a:solidFill>
                          <a:srgbClr val="000000"/>
                        </a:solidFill>
                        <a:effectLst/>
                        <a:latin typeface="Calibri"/>
                      </a:endParaRPr>
                    </a:p>
                  </a:txBody>
                  <a:tcPr marL="11786" marR="11786" marT="8082" marB="0" anchor="b"/>
                </a:tc>
                <a:tc hMerge="1">
                  <a:txBody>
                    <a:bodyPr/>
                    <a:lstStyle/>
                    <a:p>
                      <a:endParaRPr lang="en-US"/>
                    </a:p>
                  </a:txBody>
                  <a:tcPr/>
                </a:tc>
                <a:tc>
                  <a:txBody>
                    <a:bodyPr/>
                    <a:lstStyle/>
                    <a:p>
                      <a:pPr algn="r" fontAlgn="b"/>
                      <a:r>
                        <a:rPr lang="en-US" sz="1500" u="none" strike="noStrike">
                          <a:effectLst/>
                        </a:rPr>
                        <a:t>$50,000</a:t>
                      </a:r>
                      <a:endParaRPr lang="en-US" sz="1500" b="0" i="0" u="none" strike="noStrike">
                        <a:solidFill>
                          <a:srgbClr val="000000"/>
                        </a:solidFill>
                        <a:effectLst/>
                        <a:latin typeface="Calibri"/>
                      </a:endParaRPr>
                    </a:p>
                  </a:txBody>
                  <a:tcPr marL="11786" marR="11786" marT="8082" marB="0" anchor="b"/>
                </a:tc>
              </a:tr>
              <a:tr h="231051">
                <a:tc gridSpan="2">
                  <a:txBody>
                    <a:bodyPr/>
                    <a:lstStyle/>
                    <a:p>
                      <a:pPr algn="l" fontAlgn="ctr"/>
                      <a:r>
                        <a:rPr lang="en-US" sz="1500" u="none" strike="noStrike" dirty="0">
                          <a:effectLst/>
                        </a:rPr>
                        <a:t>USGS indirect </a:t>
                      </a:r>
                      <a:r>
                        <a:rPr lang="en-US" sz="1500" u="none" strike="noStrike" dirty="0" smtClean="0">
                          <a:effectLst/>
                        </a:rPr>
                        <a:t>costs</a:t>
                      </a:r>
                      <a:endParaRPr lang="en-US" sz="1500" b="0" i="0" u="none" strike="noStrike" dirty="0">
                        <a:solidFill>
                          <a:srgbClr val="000000"/>
                        </a:solidFill>
                        <a:effectLst/>
                        <a:latin typeface="Calibri"/>
                      </a:endParaRPr>
                    </a:p>
                  </a:txBody>
                  <a:tcPr marL="11786" marR="11786" marT="8082" marB="0" anchor="ctr"/>
                </a:tc>
                <a:tc hMerge="1">
                  <a:txBody>
                    <a:bodyPr/>
                    <a:lstStyle/>
                    <a:p>
                      <a:endParaRPr lang="en-US"/>
                    </a:p>
                  </a:txBody>
                  <a:tcPr/>
                </a:tc>
                <a:tc>
                  <a:txBody>
                    <a:bodyPr/>
                    <a:lstStyle/>
                    <a:p>
                      <a:pPr algn="r" fontAlgn="b"/>
                      <a:r>
                        <a:rPr lang="en-US" sz="1500" u="none" strike="noStrike">
                          <a:effectLst/>
                        </a:rPr>
                        <a:t>$34,220</a:t>
                      </a:r>
                      <a:endParaRPr lang="en-US" sz="1500" b="0" i="0" u="none" strike="noStrike">
                        <a:solidFill>
                          <a:srgbClr val="000000"/>
                        </a:solidFill>
                        <a:effectLst/>
                        <a:latin typeface="Calibri"/>
                      </a:endParaRPr>
                    </a:p>
                  </a:txBody>
                  <a:tcPr marL="11786" marR="11786" marT="8082" marB="0" anchor="b"/>
                </a:tc>
              </a:tr>
              <a:tr h="231051">
                <a:tc gridSpan="2">
                  <a:txBody>
                    <a:bodyPr/>
                    <a:lstStyle/>
                    <a:p>
                      <a:pPr algn="l" fontAlgn="b"/>
                      <a:r>
                        <a:rPr lang="en-US" sz="1500" u="none" strike="noStrike" dirty="0">
                          <a:effectLst/>
                        </a:rPr>
                        <a:t>StreamNet - Coordinated Assessments</a:t>
                      </a:r>
                      <a:endParaRPr lang="en-US" sz="1500" b="0" i="0" u="none" strike="noStrike" dirty="0">
                        <a:solidFill>
                          <a:srgbClr val="000000"/>
                        </a:solidFill>
                        <a:effectLst/>
                        <a:latin typeface="Calibri"/>
                      </a:endParaRPr>
                    </a:p>
                  </a:txBody>
                  <a:tcPr marL="11786" marR="11786" marT="8082" marB="0" anchor="b"/>
                </a:tc>
                <a:tc hMerge="1">
                  <a:txBody>
                    <a:bodyPr/>
                    <a:lstStyle/>
                    <a:p>
                      <a:endParaRPr lang="en-US"/>
                    </a:p>
                  </a:txBody>
                  <a:tcPr/>
                </a:tc>
                <a:tc>
                  <a:txBody>
                    <a:bodyPr/>
                    <a:lstStyle/>
                    <a:p>
                      <a:pPr algn="r" fontAlgn="b"/>
                      <a:r>
                        <a:rPr lang="en-US" sz="1500" u="none" strike="noStrike" dirty="0">
                          <a:effectLst/>
                        </a:rPr>
                        <a:t>$284,217</a:t>
                      </a:r>
                      <a:endParaRPr lang="en-US" sz="1500" b="0" i="0" u="none" strike="noStrike" dirty="0">
                        <a:solidFill>
                          <a:srgbClr val="000000"/>
                        </a:solidFill>
                        <a:effectLst/>
                        <a:latin typeface="Calibri"/>
                      </a:endParaRPr>
                    </a:p>
                  </a:txBody>
                  <a:tcPr marL="11786" marR="11786" marT="8082" marB="0" anchor="b"/>
                </a:tc>
              </a:tr>
              <a:tr h="231051">
                <a:tc gridSpan="2">
                  <a:txBody>
                    <a:bodyPr/>
                    <a:lstStyle/>
                    <a:p>
                      <a:pPr algn="r" fontAlgn="ctr"/>
                      <a:r>
                        <a:rPr lang="en-US" sz="1500" u="none" strike="noStrike" dirty="0">
                          <a:effectLst/>
                        </a:rPr>
                        <a:t>Total expenditures</a:t>
                      </a:r>
                      <a:endParaRPr lang="en-US" sz="1500" b="1" i="0" u="none" strike="noStrike" dirty="0">
                        <a:solidFill>
                          <a:srgbClr val="000000"/>
                        </a:solidFill>
                        <a:effectLst/>
                        <a:latin typeface="Calibri"/>
                      </a:endParaRPr>
                    </a:p>
                  </a:txBody>
                  <a:tcPr marL="11786" marR="11786" marT="8082" marB="0" anchor="ctr"/>
                </a:tc>
                <a:tc hMerge="1">
                  <a:txBody>
                    <a:bodyPr/>
                    <a:lstStyle/>
                    <a:p>
                      <a:endParaRPr lang="en-US"/>
                    </a:p>
                  </a:txBody>
                  <a:tcPr/>
                </a:tc>
                <a:tc>
                  <a:txBody>
                    <a:bodyPr/>
                    <a:lstStyle/>
                    <a:p>
                      <a:pPr algn="r" fontAlgn="b"/>
                      <a:r>
                        <a:rPr lang="en-US" sz="1500" u="none" strike="noStrike" dirty="0">
                          <a:effectLst/>
                        </a:rPr>
                        <a:t>$500,000</a:t>
                      </a:r>
                      <a:endParaRPr lang="en-US" sz="1500" b="0" i="0" u="none" strike="noStrike" dirty="0">
                        <a:solidFill>
                          <a:srgbClr val="000000"/>
                        </a:solidFill>
                        <a:effectLst/>
                        <a:latin typeface="Calibri"/>
                      </a:endParaRPr>
                    </a:p>
                  </a:txBody>
                  <a:tcPr marL="11786" marR="11786" marT="8082" marB="0" anchor="b"/>
                </a:tc>
              </a:tr>
              <a:tr h="231051">
                <a:tc gridSpan="2">
                  <a:txBody>
                    <a:bodyPr/>
                    <a:lstStyle/>
                    <a:p>
                      <a:pPr algn="ctr" fontAlgn="ctr"/>
                      <a:r>
                        <a:rPr lang="en-US" sz="1500" b="1" u="none" strike="noStrike" dirty="0">
                          <a:effectLst/>
                        </a:rPr>
                        <a:t>2012</a:t>
                      </a:r>
                      <a:endParaRPr lang="en-US" sz="1500" b="1" i="0" u="none" strike="noStrike" dirty="0">
                        <a:solidFill>
                          <a:srgbClr val="000000"/>
                        </a:solidFill>
                        <a:effectLst/>
                        <a:latin typeface="Calibri"/>
                      </a:endParaRPr>
                    </a:p>
                  </a:txBody>
                  <a:tcPr marL="11786" marR="11786" marT="8082" marB="0" anchor="ctr">
                    <a:solidFill>
                      <a:schemeClr val="accent3">
                        <a:lumMod val="75000"/>
                      </a:schemeClr>
                    </a:solidFill>
                  </a:tcPr>
                </a:tc>
                <a:tc hMerge="1">
                  <a:txBody>
                    <a:bodyPr/>
                    <a:lstStyle/>
                    <a:p>
                      <a:endParaRPr lang="en-US"/>
                    </a:p>
                  </a:txBody>
                  <a:tcPr/>
                </a:tc>
                <a:tc>
                  <a:txBody>
                    <a:bodyPr/>
                    <a:lstStyle/>
                    <a:p>
                      <a:pPr algn="r" fontAlgn="b"/>
                      <a:r>
                        <a:rPr lang="en-US" sz="1500" u="none" strike="noStrike" dirty="0">
                          <a:effectLst/>
                        </a:rPr>
                        <a:t> </a:t>
                      </a:r>
                      <a:endParaRPr lang="en-US" sz="1500" b="0" i="0" u="none" strike="noStrike" dirty="0">
                        <a:solidFill>
                          <a:srgbClr val="000000"/>
                        </a:solidFill>
                        <a:effectLst/>
                        <a:latin typeface="Calibri"/>
                      </a:endParaRPr>
                    </a:p>
                  </a:txBody>
                  <a:tcPr marL="11786" marR="11786" marT="8082" marB="0" anchor="b">
                    <a:solidFill>
                      <a:schemeClr val="accent3">
                        <a:lumMod val="75000"/>
                      </a:schemeClr>
                    </a:solidFill>
                  </a:tcPr>
                </a:tc>
              </a:tr>
              <a:tr h="231051">
                <a:tc gridSpan="2">
                  <a:txBody>
                    <a:bodyPr/>
                    <a:lstStyle/>
                    <a:p>
                      <a:pPr algn="l" fontAlgn="ctr"/>
                      <a:r>
                        <a:rPr lang="en-US" sz="1500" u="none" strike="noStrike" dirty="0">
                          <a:effectLst/>
                        </a:rPr>
                        <a:t>USGS subcontracts </a:t>
                      </a:r>
                      <a:r>
                        <a:rPr lang="en-US" sz="1500" u="none" strike="noStrike" dirty="0" smtClean="0">
                          <a:effectLst/>
                        </a:rPr>
                        <a:t>for: </a:t>
                      </a:r>
                      <a:endParaRPr lang="en-US" sz="1500" b="0" i="0" u="none" strike="noStrike" dirty="0">
                        <a:solidFill>
                          <a:srgbClr val="000000"/>
                        </a:solidFill>
                        <a:effectLst/>
                        <a:latin typeface="Calibri"/>
                      </a:endParaRPr>
                    </a:p>
                  </a:txBody>
                  <a:tcPr marL="11786" marR="11786" marT="8082" marB="0" anchor="ctr"/>
                </a:tc>
                <a:tc hMerge="1">
                  <a:txBody>
                    <a:bodyPr/>
                    <a:lstStyle/>
                    <a:p>
                      <a:endParaRPr lang="en-US"/>
                    </a:p>
                  </a:txBody>
                  <a:tcPr/>
                </a:tc>
                <a:tc>
                  <a:txBody>
                    <a:bodyPr/>
                    <a:lstStyle/>
                    <a:p>
                      <a:pPr algn="r" fontAlgn="b"/>
                      <a:endParaRPr lang="en-US" sz="1500" b="0" i="0" u="none" strike="noStrike" dirty="0">
                        <a:solidFill>
                          <a:srgbClr val="000000"/>
                        </a:solidFill>
                        <a:effectLst/>
                        <a:latin typeface="Calibri"/>
                      </a:endParaRPr>
                    </a:p>
                  </a:txBody>
                  <a:tcPr marL="11786" marR="11786" marT="8082" marB="0" anchor="b"/>
                </a:tc>
              </a:tr>
              <a:tr h="231051">
                <a:tc gridSpan="2">
                  <a:txBody>
                    <a:bodyPr/>
                    <a:lstStyle/>
                    <a:p>
                      <a:pPr marL="455613" indent="-222250" algn="l" fontAlgn="b">
                        <a:buFont typeface="Arial" pitchFamily="34" charset="0"/>
                        <a:buChar char="•"/>
                      </a:pPr>
                      <a:r>
                        <a:rPr lang="en-US" sz="1500" u="none" strike="noStrike" dirty="0">
                          <a:effectLst/>
                        </a:rPr>
                        <a:t>Master Sample tool development</a:t>
                      </a:r>
                      <a:endParaRPr lang="en-US" sz="1500" b="0" i="0" u="none" strike="noStrike" dirty="0">
                        <a:solidFill>
                          <a:srgbClr val="000000"/>
                        </a:solidFill>
                        <a:effectLst/>
                        <a:latin typeface="Calibri"/>
                      </a:endParaRPr>
                    </a:p>
                  </a:txBody>
                  <a:tcPr marL="11786" marR="11786" marT="8082" marB="0" anchor="b"/>
                </a:tc>
                <a:tc hMerge="1">
                  <a:txBody>
                    <a:bodyPr/>
                    <a:lstStyle/>
                    <a:p>
                      <a:endParaRPr lang="en-US"/>
                    </a:p>
                  </a:txBody>
                  <a:tcPr/>
                </a:tc>
                <a:tc>
                  <a:txBody>
                    <a:bodyPr/>
                    <a:lstStyle/>
                    <a:p>
                      <a:pPr algn="r" fontAlgn="b"/>
                      <a:r>
                        <a:rPr lang="en-US" sz="1500" u="none" strike="noStrike" dirty="0">
                          <a:effectLst/>
                        </a:rPr>
                        <a:t>$245,375</a:t>
                      </a:r>
                      <a:endParaRPr lang="en-US" sz="1500" b="0" i="0" u="none" strike="noStrike" dirty="0">
                        <a:solidFill>
                          <a:srgbClr val="000000"/>
                        </a:solidFill>
                        <a:effectLst/>
                        <a:latin typeface="Calibri"/>
                      </a:endParaRPr>
                    </a:p>
                  </a:txBody>
                  <a:tcPr marL="11786" marR="11786" marT="8082" marB="0" anchor="b"/>
                </a:tc>
              </a:tr>
              <a:tr h="231051">
                <a:tc gridSpan="2">
                  <a:txBody>
                    <a:bodyPr/>
                    <a:lstStyle/>
                    <a:p>
                      <a:pPr marL="455613" indent="-222250" algn="l" fontAlgn="b">
                        <a:buFont typeface="Arial" pitchFamily="34" charset="0"/>
                        <a:buChar char="•"/>
                      </a:pPr>
                      <a:r>
                        <a:rPr lang="en-US" sz="1500" u="none" strike="noStrike" dirty="0">
                          <a:effectLst/>
                        </a:rPr>
                        <a:t>Metadata tools</a:t>
                      </a:r>
                      <a:endParaRPr lang="en-US" sz="1500" b="0" i="0" u="none" strike="noStrike" dirty="0">
                        <a:solidFill>
                          <a:srgbClr val="000000"/>
                        </a:solidFill>
                        <a:effectLst/>
                        <a:latin typeface="Calibri"/>
                      </a:endParaRPr>
                    </a:p>
                  </a:txBody>
                  <a:tcPr marL="11786" marR="11786" marT="8082" marB="0" anchor="b"/>
                </a:tc>
                <a:tc hMerge="1">
                  <a:txBody>
                    <a:bodyPr/>
                    <a:lstStyle/>
                    <a:p>
                      <a:endParaRPr lang="en-US"/>
                    </a:p>
                  </a:txBody>
                  <a:tcPr/>
                </a:tc>
                <a:tc>
                  <a:txBody>
                    <a:bodyPr/>
                    <a:lstStyle/>
                    <a:p>
                      <a:pPr algn="r" fontAlgn="b"/>
                      <a:r>
                        <a:rPr lang="en-US" sz="1500" u="none" strike="noStrike" dirty="0">
                          <a:effectLst/>
                        </a:rPr>
                        <a:t>$32,675</a:t>
                      </a:r>
                      <a:endParaRPr lang="en-US" sz="1500" b="0" i="0" u="none" strike="noStrike" dirty="0">
                        <a:solidFill>
                          <a:srgbClr val="000000"/>
                        </a:solidFill>
                        <a:effectLst/>
                        <a:latin typeface="Calibri"/>
                      </a:endParaRPr>
                    </a:p>
                  </a:txBody>
                  <a:tcPr marL="11786" marR="11786" marT="8082" marB="0" anchor="b"/>
                </a:tc>
              </a:tr>
              <a:tr h="231051">
                <a:tc gridSpan="2">
                  <a:txBody>
                    <a:bodyPr/>
                    <a:lstStyle/>
                    <a:p>
                      <a:pPr marL="455613" indent="-222250" algn="l" fontAlgn="b">
                        <a:buFont typeface="Arial" pitchFamily="34" charset="0"/>
                        <a:buChar char="•"/>
                      </a:pPr>
                      <a:r>
                        <a:rPr lang="en-US" sz="1500" u="none" strike="noStrike" dirty="0">
                          <a:effectLst/>
                        </a:rPr>
                        <a:t>Monitoring Locator tool</a:t>
                      </a:r>
                      <a:endParaRPr lang="en-US" sz="1500" b="0" i="0" u="none" strike="noStrike" dirty="0">
                        <a:solidFill>
                          <a:srgbClr val="000000"/>
                        </a:solidFill>
                        <a:effectLst/>
                        <a:latin typeface="Calibri"/>
                      </a:endParaRPr>
                    </a:p>
                  </a:txBody>
                  <a:tcPr marL="11786" marR="11786" marT="8082" marB="0" anchor="b"/>
                </a:tc>
                <a:tc hMerge="1">
                  <a:txBody>
                    <a:bodyPr/>
                    <a:lstStyle/>
                    <a:p>
                      <a:endParaRPr lang="en-US"/>
                    </a:p>
                  </a:txBody>
                  <a:tcPr/>
                </a:tc>
                <a:tc>
                  <a:txBody>
                    <a:bodyPr/>
                    <a:lstStyle/>
                    <a:p>
                      <a:pPr algn="r" fontAlgn="b"/>
                      <a:r>
                        <a:rPr lang="en-US" sz="1500" u="none" strike="noStrike" dirty="0">
                          <a:effectLst/>
                        </a:rPr>
                        <a:t>$34,777</a:t>
                      </a:r>
                      <a:endParaRPr lang="en-US" sz="1500" b="0" i="0" u="none" strike="noStrike" dirty="0">
                        <a:solidFill>
                          <a:srgbClr val="000000"/>
                        </a:solidFill>
                        <a:effectLst/>
                        <a:latin typeface="Calibri"/>
                      </a:endParaRPr>
                    </a:p>
                  </a:txBody>
                  <a:tcPr marL="11786" marR="11786" marT="8082" marB="0" anchor="b"/>
                </a:tc>
              </a:tr>
              <a:tr h="231051">
                <a:tc gridSpan="2">
                  <a:txBody>
                    <a:bodyPr/>
                    <a:lstStyle/>
                    <a:p>
                      <a:pPr algn="l" fontAlgn="ctr"/>
                      <a:r>
                        <a:rPr lang="en-US" sz="1500" u="none" strike="noStrike" dirty="0">
                          <a:effectLst/>
                        </a:rPr>
                        <a:t>USGS indirect </a:t>
                      </a:r>
                      <a:r>
                        <a:rPr lang="en-US" sz="1500" u="none" strike="noStrike" dirty="0" smtClean="0">
                          <a:effectLst/>
                        </a:rPr>
                        <a:t>costs</a:t>
                      </a:r>
                      <a:endParaRPr lang="en-US" sz="1500" b="0" i="0" u="none" strike="noStrike" dirty="0">
                        <a:solidFill>
                          <a:srgbClr val="000000"/>
                        </a:solidFill>
                        <a:effectLst/>
                        <a:latin typeface="Calibri"/>
                      </a:endParaRPr>
                    </a:p>
                  </a:txBody>
                  <a:tcPr marL="11786" marR="11786" marT="8082" marB="0" anchor="ctr"/>
                </a:tc>
                <a:tc hMerge="1">
                  <a:txBody>
                    <a:bodyPr/>
                    <a:lstStyle/>
                    <a:p>
                      <a:endParaRPr lang="en-US"/>
                    </a:p>
                  </a:txBody>
                  <a:tcPr/>
                </a:tc>
                <a:tc>
                  <a:txBody>
                    <a:bodyPr/>
                    <a:lstStyle/>
                    <a:p>
                      <a:pPr algn="r" fontAlgn="b"/>
                      <a:r>
                        <a:rPr lang="en-US" sz="1500" u="none" strike="noStrike" dirty="0">
                          <a:effectLst/>
                        </a:rPr>
                        <a:t>$70,039</a:t>
                      </a:r>
                      <a:endParaRPr lang="en-US" sz="1500" b="0" i="0" u="none" strike="noStrike" dirty="0">
                        <a:solidFill>
                          <a:srgbClr val="000000"/>
                        </a:solidFill>
                        <a:effectLst/>
                        <a:latin typeface="Calibri"/>
                      </a:endParaRPr>
                    </a:p>
                  </a:txBody>
                  <a:tcPr marL="11786" marR="11786" marT="8082" marB="0" anchor="b"/>
                </a:tc>
              </a:tr>
              <a:tr h="231051">
                <a:tc gridSpan="2">
                  <a:txBody>
                    <a:bodyPr/>
                    <a:lstStyle/>
                    <a:p>
                      <a:pPr algn="l" fontAlgn="b"/>
                      <a:r>
                        <a:rPr lang="en-US" sz="1500" u="none" strike="noStrike" dirty="0">
                          <a:effectLst/>
                        </a:rPr>
                        <a:t>CRITFC - Salmon population names database tool</a:t>
                      </a:r>
                      <a:endParaRPr lang="en-US" sz="1500" b="0" i="0" u="none" strike="noStrike" dirty="0">
                        <a:solidFill>
                          <a:srgbClr val="000000"/>
                        </a:solidFill>
                        <a:effectLst/>
                        <a:latin typeface="Calibri"/>
                      </a:endParaRPr>
                    </a:p>
                  </a:txBody>
                  <a:tcPr marL="11786" marR="11786" marT="8082" marB="0" anchor="b"/>
                </a:tc>
                <a:tc hMerge="1">
                  <a:txBody>
                    <a:bodyPr/>
                    <a:lstStyle/>
                    <a:p>
                      <a:endParaRPr lang="en-US"/>
                    </a:p>
                  </a:txBody>
                  <a:tcPr/>
                </a:tc>
                <a:tc>
                  <a:txBody>
                    <a:bodyPr/>
                    <a:lstStyle/>
                    <a:p>
                      <a:pPr algn="r" fontAlgn="b"/>
                      <a:r>
                        <a:rPr lang="en-US" sz="1500" u="none" strike="noStrike" dirty="0">
                          <a:effectLst/>
                        </a:rPr>
                        <a:t>$79,634</a:t>
                      </a:r>
                      <a:endParaRPr lang="en-US" sz="1500" b="0" i="0" u="none" strike="noStrike" dirty="0">
                        <a:solidFill>
                          <a:srgbClr val="000000"/>
                        </a:solidFill>
                        <a:effectLst/>
                        <a:latin typeface="Calibri"/>
                      </a:endParaRPr>
                    </a:p>
                  </a:txBody>
                  <a:tcPr marL="11786" marR="11786" marT="8082" marB="0" anchor="b"/>
                </a:tc>
              </a:tr>
              <a:tr h="231051">
                <a:tc gridSpan="2">
                  <a:txBody>
                    <a:bodyPr/>
                    <a:lstStyle/>
                    <a:p>
                      <a:pPr algn="l" fontAlgn="b"/>
                      <a:r>
                        <a:rPr lang="en-US" sz="1500" u="none" strike="noStrike" dirty="0">
                          <a:effectLst/>
                        </a:rPr>
                        <a:t>unallocated balance as of Jan 2012</a:t>
                      </a:r>
                      <a:endParaRPr lang="en-US" sz="1500" b="0" i="0" u="none" strike="noStrike" dirty="0">
                        <a:solidFill>
                          <a:srgbClr val="000000"/>
                        </a:solidFill>
                        <a:effectLst/>
                        <a:latin typeface="Calibri"/>
                      </a:endParaRPr>
                    </a:p>
                  </a:txBody>
                  <a:tcPr marL="11786" marR="11786" marT="8082" marB="0" anchor="b"/>
                </a:tc>
                <a:tc hMerge="1">
                  <a:txBody>
                    <a:bodyPr/>
                    <a:lstStyle/>
                    <a:p>
                      <a:endParaRPr lang="en-US"/>
                    </a:p>
                  </a:txBody>
                  <a:tcPr/>
                </a:tc>
                <a:tc>
                  <a:txBody>
                    <a:bodyPr/>
                    <a:lstStyle/>
                    <a:p>
                      <a:pPr algn="r" fontAlgn="b"/>
                      <a:r>
                        <a:rPr lang="en-US" sz="1500" u="none" strike="noStrike" dirty="0">
                          <a:effectLst/>
                        </a:rPr>
                        <a:t>$50,000</a:t>
                      </a:r>
                      <a:endParaRPr lang="en-US" sz="1500" b="0" i="0" u="none" strike="noStrike" dirty="0">
                        <a:solidFill>
                          <a:srgbClr val="000000"/>
                        </a:solidFill>
                        <a:effectLst/>
                        <a:latin typeface="Calibri"/>
                      </a:endParaRPr>
                    </a:p>
                  </a:txBody>
                  <a:tcPr marL="11786" marR="11786" marT="8082" marB="0" anchor="b"/>
                </a:tc>
              </a:tr>
              <a:tr h="231051">
                <a:tc gridSpan="2">
                  <a:txBody>
                    <a:bodyPr/>
                    <a:lstStyle/>
                    <a:p>
                      <a:pPr algn="r" fontAlgn="ctr"/>
                      <a:r>
                        <a:rPr lang="en-US" sz="1500" u="none" strike="noStrike" dirty="0">
                          <a:effectLst/>
                        </a:rPr>
                        <a:t>Total expenditures</a:t>
                      </a:r>
                      <a:endParaRPr lang="en-US" sz="1500" b="1" i="0" u="none" strike="noStrike" dirty="0">
                        <a:solidFill>
                          <a:srgbClr val="000000"/>
                        </a:solidFill>
                        <a:effectLst/>
                        <a:latin typeface="Calibri"/>
                      </a:endParaRPr>
                    </a:p>
                  </a:txBody>
                  <a:tcPr marL="11786" marR="11786" marT="8082" marB="0" anchor="ctr"/>
                </a:tc>
                <a:tc hMerge="1">
                  <a:txBody>
                    <a:bodyPr/>
                    <a:lstStyle/>
                    <a:p>
                      <a:endParaRPr lang="en-US"/>
                    </a:p>
                  </a:txBody>
                  <a:tcPr/>
                </a:tc>
                <a:tc>
                  <a:txBody>
                    <a:bodyPr/>
                    <a:lstStyle/>
                    <a:p>
                      <a:pPr algn="r" fontAlgn="b"/>
                      <a:r>
                        <a:rPr lang="en-US" sz="1500" u="none" strike="noStrike" dirty="0">
                          <a:effectLst/>
                        </a:rPr>
                        <a:t>$512,500</a:t>
                      </a:r>
                      <a:endParaRPr lang="en-US" sz="1500" b="0" i="0" u="none" strike="noStrike" dirty="0">
                        <a:solidFill>
                          <a:srgbClr val="000000"/>
                        </a:solidFill>
                        <a:effectLst/>
                        <a:latin typeface="Calibri"/>
                      </a:endParaRPr>
                    </a:p>
                  </a:txBody>
                  <a:tcPr marL="11786" marR="11786" marT="8082" marB="0" anchor="b"/>
                </a:tc>
              </a:tr>
            </a:tbl>
          </a:graphicData>
        </a:graphic>
      </p:graphicFrame>
      <p:sp>
        <p:nvSpPr>
          <p:cNvPr id="4" name="Slide Number Placeholder 3"/>
          <p:cNvSpPr>
            <a:spLocks noGrp="1"/>
          </p:cNvSpPr>
          <p:nvPr>
            <p:ph type="sldNum" sz="quarter" idx="12"/>
          </p:nvPr>
        </p:nvSpPr>
        <p:spPr/>
        <p:txBody>
          <a:bodyPr/>
          <a:lstStyle/>
          <a:p>
            <a:pPr>
              <a:defRPr/>
            </a:pPr>
            <a:fld id="{E209BE1E-C715-4135-84E6-144BDBFB5C57}" type="slidenum">
              <a:rPr lang="en-US"/>
              <a:pPr>
                <a:defRPr/>
              </a:pPr>
              <a:t>8</a:t>
            </a:fld>
            <a:endParaRPr lang="en-US" dirty="0"/>
          </a:p>
        </p:txBody>
      </p:sp>
      <p:pic>
        <p:nvPicPr>
          <p:cNvPr id="41048" name="Picture 1"/>
          <p:cNvPicPr>
            <a:picLocks noChangeAspect="1"/>
          </p:cNvPicPr>
          <p:nvPr/>
        </p:nvPicPr>
        <p:blipFill>
          <a:blip r:embed="rId3"/>
          <a:srcRect/>
          <a:stretch>
            <a:fillRect/>
          </a:stretch>
        </p:blipFill>
        <p:spPr bwMode="auto">
          <a:xfrm>
            <a:off x="3771900" y="6269038"/>
            <a:ext cx="1600200" cy="512762"/>
          </a:xfrm>
          <a:prstGeom prst="rect">
            <a:avLst/>
          </a:prstGeom>
          <a:noFill/>
          <a:ln w="9525">
            <a:noFill/>
            <a:miter lim="800000"/>
            <a:headEnd/>
            <a:tailEnd/>
          </a:ln>
        </p:spPr>
      </p:pic>
      <p:sp>
        <p:nvSpPr>
          <p:cNvPr id="8" name="Text Placeholder 5"/>
          <p:cNvSpPr txBox="1">
            <a:spLocks/>
          </p:cNvSpPr>
          <p:nvPr/>
        </p:nvSpPr>
        <p:spPr>
          <a:xfrm>
            <a:off x="76200" y="2209800"/>
            <a:ext cx="4038600" cy="4059238"/>
          </a:xfrm>
          <a:prstGeom prst="rect">
            <a:avLst/>
          </a:prstGeom>
        </p:spPr>
        <p:txBody>
          <a:bodyPr>
            <a:normAutofit lnSpcReduction="10000"/>
          </a:bodyPr>
          <a:lstStyle>
            <a:lvl1pPr marL="0" indent="0" algn="l" defTabSz="914400" rtl="0" eaLnBrk="1" latinLnBrk="0" hangingPunct="1">
              <a:spcBef>
                <a:spcPct val="20000"/>
              </a:spcBef>
              <a:buFont typeface="Arial" pitchFamily="34" charset="0"/>
              <a:buNone/>
              <a:defRPr sz="1400" kern="1200">
                <a:solidFill>
                  <a:schemeClr val="tx1"/>
                </a:solidFill>
                <a:latin typeface="+mn-lt"/>
                <a:ea typeface="+mn-ea"/>
                <a:cs typeface="+mn-cs"/>
              </a:defRPr>
            </a:lvl1pPr>
            <a:lvl2pPr marL="457200" indent="0" algn="l" defTabSz="914400" rtl="0" eaLnBrk="1" latinLnBrk="0" hangingPunct="1">
              <a:spcBef>
                <a:spcPct val="20000"/>
              </a:spcBef>
              <a:buFont typeface="Arial" pitchFamily="34" charset="0"/>
              <a:buNone/>
              <a:defRPr sz="1200" kern="1200">
                <a:solidFill>
                  <a:schemeClr val="tx1"/>
                </a:solidFill>
                <a:latin typeface="+mn-lt"/>
                <a:ea typeface="+mn-ea"/>
                <a:cs typeface="+mn-cs"/>
              </a:defRPr>
            </a:lvl2pPr>
            <a:lvl3pPr marL="914400" indent="0" algn="l" defTabSz="914400" rtl="0" eaLnBrk="1" latinLnBrk="0" hangingPunct="1">
              <a:spcBef>
                <a:spcPct val="20000"/>
              </a:spcBef>
              <a:buFont typeface="Arial" pitchFamily="34" charset="0"/>
              <a:buNone/>
              <a:defRPr sz="1000" kern="1200">
                <a:solidFill>
                  <a:schemeClr val="tx1"/>
                </a:solidFill>
                <a:latin typeface="+mn-lt"/>
                <a:ea typeface="+mn-ea"/>
                <a:cs typeface="+mn-cs"/>
              </a:defRPr>
            </a:lvl3pPr>
            <a:lvl4pPr marL="1371600" indent="0" algn="l" defTabSz="914400" rtl="0" eaLnBrk="1" latinLnBrk="0" hangingPunct="1">
              <a:spcBef>
                <a:spcPct val="20000"/>
              </a:spcBef>
              <a:buFont typeface="Arial" pitchFamily="34" charset="0"/>
              <a:buNone/>
              <a:defRPr sz="900" kern="1200">
                <a:solidFill>
                  <a:schemeClr val="tx1"/>
                </a:solidFill>
                <a:latin typeface="+mn-lt"/>
                <a:ea typeface="+mn-ea"/>
                <a:cs typeface="+mn-cs"/>
              </a:defRPr>
            </a:lvl4pPr>
            <a:lvl5pPr marL="1828800" indent="0" algn="l" defTabSz="914400" rtl="0" eaLnBrk="1" latinLnBrk="0" hangingPunct="1">
              <a:spcBef>
                <a:spcPct val="20000"/>
              </a:spcBef>
              <a:buFont typeface="Arial" pitchFamily="34" charset="0"/>
              <a:buNone/>
              <a:defRPr sz="900" kern="1200">
                <a:solidFill>
                  <a:schemeClr val="tx1"/>
                </a:solidFill>
                <a:latin typeface="+mn-lt"/>
                <a:ea typeface="+mn-ea"/>
                <a:cs typeface="+mn-cs"/>
              </a:defRPr>
            </a:lvl5pPr>
            <a:lvl6pPr marL="2286000" indent="0" algn="l" defTabSz="914400" rtl="0" eaLnBrk="1" latinLnBrk="0" hangingPunct="1">
              <a:spcBef>
                <a:spcPct val="20000"/>
              </a:spcBef>
              <a:buFont typeface="Arial" pitchFamily="34" charset="0"/>
              <a:buNone/>
              <a:defRPr sz="900" kern="1200">
                <a:solidFill>
                  <a:schemeClr val="tx1"/>
                </a:solidFill>
                <a:latin typeface="+mn-lt"/>
                <a:ea typeface="+mn-ea"/>
                <a:cs typeface="+mn-cs"/>
              </a:defRPr>
            </a:lvl6pPr>
            <a:lvl7pPr marL="2743200" indent="0" algn="l" defTabSz="914400" rtl="0" eaLnBrk="1" latinLnBrk="0" hangingPunct="1">
              <a:spcBef>
                <a:spcPct val="20000"/>
              </a:spcBef>
              <a:buFont typeface="Arial" pitchFamily="34" charset="0"/>
              <a:buNone/>
              <a:defRPr sz="900" kern="1200">
                <a:solidFill>
                  <a:schemeClr val="tx1"/>
                </a:solidFill>
                <a:latin typeface="+mn-lt"/>
                <a:ea typeface="+mn-ea"/>
                <a:cs typeface="+mn-cs"/>
              </a:defRPr>
            </a:lvl7pPr>
            <a:lvl8pPr marL="3200400" indent="0" algn="l" defTabSz="914400" rtl="0" eaLnBrk="1" latinLnBrk="0" hangingPunct="1">
              <a:spcBef>
                <a:spcPct val="20000"/>
              </a:spcBef>
              <a:buFont typeface="Arial" pitchFamily="34" charset="0"/>
              <a:buNone/>
              <a:defRPr sz="900" kern="1200">
                <a:solidFill>
                  <a:schemeClr val="tx1"/>
                </a:solidFill>
                <a:latin typeface="+mn-lt"/>
                <a:ea typeface="+mn-ea"/>
                <a:cs typeface="+mn-cs"/>
              </a:defRPr>
            </a:lvl8pPr>
            <a:lvl9pPr marL="3657600" indent="0" algn="l" defTabSz="914400" rtl="0" eaLnBrk="1" latinLnBrk="0" hangingPunct="1">
              <a:spcBef>
                <a:spcPct val="20000"/>
              </a:spcBef>
              <a:buFont typeface="Arial" pitchFamily="34" charset="0"/>
              <a:buNone/>
              <a:defRPr sz="900" kern="1200">
                <a:solidFill>
                  <a:schemeClr val="tx1"/>
                </a:solidFill>
                <a:latin typeface="+mn-lt"/>
                <a:ea typeface="+mn-ea"/>
                <a:cs typeface="+mn-cs"/>
              </a:defRPr>
            </a:lvl9pPr>
          </a:lstStyle>
          <a:p>
            <a:pPr fontAlgn="auto">
              <a:spcAft>
                <a:spcPts val="0"/>
              </a:spcAft>
              <a:defRPr/>
            </a:pPr>
            <a:r>
              <a:rPr lang="en-US" sz="1600" b="1" dirty="0" smtClean="0"/>
              <a:t>Funds contracted directly from BPA to organization listed in each row</a:t>
            </a:r>
          </a:p>
          <a:p>
            <a:pPr fontAlgn="auto">
              <a:spcAft>
                <a:spcPts val="0"/>
              </a:spcAft>
              <a:defRPr/>
            </a:pPr>
            <a:r>
              <a:rPr lang="en-US" sz="1600" b="1" dirty="0" smtClean="0"/>
              <a:t>2009: </a:t>
            </a:r>
            <a:r>
              <a:rPr lang="en-US" sz="1600" dirty="0" smtClean="0"/>
              <a:t>Project 2008-727-00  (Regional DM Support and Coordination) initiated</a:t>
            </a:r>
          </a:p>
          <a:p>
            <a:pPr fontAlgn="auto">
              <a:spcAft>
                <a:spcPts val="0"/>
              </a:spcAft>
              <a:defRPr/>
            </a:pPr>
            <a:r>
              <a:rPr lang="en-US" sz="1600" b="1" dirty="0" smtClean="0"/>
              <a:t>2010:</a:t>
            </a:r>
            <a:r>
              <a:rPr lang="en-US" sz="1600" dirty="0" smtClean="0"/>
              <a:t> Portion of funds used to support new Information Mgmt Liaison position in PNAMP</a:t>
            </a:r>
          </a:p>
          <a:p>
            <a:pPr fontAlgn="auto">
              <a:spcAft>
                <a:spcPts val="0"/>
              </a:spcAft>
              <a:defRPr/>
            </a:pPr>
            <a:r>
              <a:rPr lang="en-US" sz="1600" b="1" dirty="0" smtClean="0"/>
              <a:t>2011: </a:t>
            </a:r>
            <a:r>
              <a:rPr lang="en-US" sz="1600" dirty="0" smtClean="0"/>
              <a:t>PNAMP staff no longer supported from these funds</a:t>
            </a:r>
          </a:p>
          <a:p>
            <a:pPr fontAlgn="auto">
              <a:spcAft>
                <a:spcPts val="0"/>
              </a:spcAft>
              <a:defRPr/>
            </a:pPr>
            <a:endParaRPr lang="en-US" sz="1600" dirty="0"/>
          </a:p>
          <a:p>
            <a:pPr fontAlgn="auto">
              <a:spcAft>
                <a:spcPts val="0"/>
              </a:spcAft>
              <a:defRPr/>
            </a:pPr>
            <a:endParaRPr lang="en-US" sz="1600" dirty="0" smtClean="0"/>
          </a:p>
          <a:p>
            <a:pPr fontAlgn="auto">
              <a:spcAft>
                <a:spcPts val="0"/>
              </a:spcAft>
              <a:defRPr/>
            </a:pPr>
            <a:r>
              <a:rPr lang="en-US" sz="2200" b="1" dirty="0" smtClean="0"/>
              <a:t>2013-15:  </a:t>
            </a:r>
            <a:r>
              <a:rPr lang="en-US" sz="2200" dirty="0" smtClean="0"/>
              <a:t>portion used for Data Coordinators (StreamNet &amp; CRITFC); portion used for tools developed by PNAMP</a:t>
            </a:r>
          </a:p>
          <a:p>
            <a:pPr fontAlgn="auto">
              <a:spcAft>
                <a:spcPts val="0"/>
              </a:spcAft>
              <a:defRPr/>
            </a:pPr>
            <a:endParaRPr lang="en-US" sz="1600" dirty="0" smtClean="0"/>
          </a:p>
          <a:p>
            <a:pPr fontAlgn="auto">
              <a:spcAft>
                <a:spcPts val="0"/>
              </a:spcAft>
              <a:defRPr/>
            </a:pPr>
            <a:endParaRPr lang="en-US" sz="1600" dirty="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09" name="Title 1"/>
          <p:cNvSpPr>
            <a:spLocks noGrp="1"/>
          </p:cNvSpPr>
          <p:nvPr>
            <p:ph type="title"/>
          </p:nvPr>
        </p:nvSpPr>
        <p:spPr/>
        <p:txBody>
          <a:bodyPr/>
          <a:lstStyle/>
          <a:p>
            <a:r>
              <a:rPr lang="en-US" b="1" smtClean="0"/>
              <a:t>Proposed Activities for 2013-2017</a:t>
            </a:r>
          </a:p>
        </p:txBody>
      </p:sp>
      <p:sp>
        <p:nvSpPr>
          <p:cNvPr id="43010" name="Content Placeholder 2"/>
          <p:cNvSpPr>
            <a:spLocks noGrp="1"/>
          </p:cNvSpPr>
          <p:nvPr>
            <p:ph idx="1"/>
          </p:nvPr>
        </p:nvSpPr>
        <p:spPr>
          <a:xfrm>
            <a:off x="457200" y="1524000"/>
            <a:ext cx="8229600" cy="4525963"/>
          </a:xfrm>
        </p:spPr>
        <p:txBody>
          <a:bodyPr/>
          <a:lstStyle/>
          <a:p>
            <a:r>
              <a:rPr lang="en-US" smtClean="0"/>
              <a:t>Current Workplan (2012)</a:t>
            </a:r>
          </a:p>
          <a:p>
            <a:r>
              <a:rPr lang="en-US" smtClean="0"/>
              <a:t>Proposed 2013-17</a:t>
            </a:r>
          </a:p>
          <a:p>
            <a:pPr lvl="1"/>
            <a:r>
              <a:rPr lang="en-US" smtClean="0"/>
              <a:t>5 Objectives, 20 Deliverables outlined</a:t>
            </a:r>
          </a:p>
          <a:p>
            <a:pPr lvl="1"/>
            <a:r>
              <a:rPr lang="en-US" smtClean="0"/>
              <a:t>Continuation of current tasks, products</a:t>
            </a:r>
          </a:p>
          <a:p>
            <a:pPr lvl="1">
              <a:spcAft>
                <a:spcPts val="1200"/>
              </a:spcAft>
            </a:pPr>
            <a:r>
              <a:rPr lang="en-US" smtClean="0"/>
              <a:t>Respond to needs identified by partners (adapt)</a:t>
            </a:r>
          </a:p>
          <a:p>
            <a:pPr>
              <a:buFont typeface="Wingdings" pitchFamily="2" charset="2"/>
              <a:buChar char="Ø"/>
            </a:pPr>
            <a:r>
              <a:rPr lang="en-US" b="1" i="1" smtClean="0"/>
              <a:t>The further out in time we look, the harder it is to describe details but the need to support collaboration will not likely cease.</a:t>
            </a:r>
          </a:p>
          <a:p>
            <a:endParaRPr lang="en-US" smtClean="0"/>
          </a:p>
          <a:p>
            <a:endParaRPr lang="en-US" smtClean="0"/>
          </a:p>
        </p:txBody>
      </p:sp>
      <p:sp>
        <p:nvSpPr>
          <p:cNvPr id="4" name="Slide Number Placeholder 3"/>
          <p:cNvSpPr>
            <a:spLocks noGrp="1"/>
          </p:cNvSpPr>
          <p:nvPr>
            <p:ph type="sldNum" sz="quarter" idx="12"/>
          </p:nvPr>
        </p:nvSpPr>
        <p:spPr/>
        <p:txBody>
          <a:bodyPr/>
          <a:lstStyle/>
          <a:p>
            <a:pPr>
              <a:defRPr/>
            </a:pPr>
            <a:fld id="{A1DC0F94-18A7-45E3-9885-F26A142A6892}" type="slidenum">
              <a:rPr lang="en-US"/>
              <a:pPr>
                <a:defRPr/>
              </a:pPr>
              <a:t>9</a:t>
            </a:fld>
            <a:endParaRPr lang="en-US" dirty="0"/>
          </a:p>
        </p:txBody>
      </p:sp>
      <p:pic>
        <p:nvPicPr>
          <p:cNvPr id="43012" name="Picture 1"/>
          <p:cNvPicPr>
            <a:picLocks noChangeAspect="1"/>
          </p:cNvPicPr>
          <p:nvPr/>
        </p:nvPicPr>
        <p:blipFill>
          <a:blip r:embed="rId3"/>
          <a:srcRect/>
          <a:stretch>
            <a:fillRect/>
          </a:stretch>
        </p:blipFill>
        <p:spPr bwMode="auto">
          <a:xfrm>
            <a:off x="3771900" y="6269038"/>
            <a:ext cx="1600200" cy="51276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11262</TotalTime>
  <Words>2592</Words>
  <Application>Microsoft Office PowerPoint</Application>
  <PresentationFormat>On-screen Show (4:3)</PresentationFormat>
  <Paragraphs>508</Paragraphs>
  <Slides>28</Slides>
  <Notes>25</Notes>
  <HiddenSlides>0</HiddenSlides>
  <MMClips>0</MMClips>
  <ScaleCrop>false</ScaleCrop>
  <HeadingPairs>
    <vt:vector size="6" baseType="variant">
      <vt:variant>
        <vt:lpstr>Fonts Used</vt:lpstr>
      </vt:variant>
      <vt:variant>
        <vt:i4>6</vt:i4>
      </vt:variant>
      <vt:variant>
        <vt:lpstr>Design Template</vt:lpstr>
      </vt:variant>
      <vt:variant>
        <vt:i4>2</vt:i4>
      </vt:variant>
      <vt:variant>
        <vt:lpstr>Slide Titles</vt:lpstr>
      </vt:variant>
      <vt:variant>
        <vt:i4>28</vt:i4>
      </vt:variant>
    </vt:vector>
  </HeadingPairs>
  <TitlesOfParts>
    <vt:vector size="36" baseType="lpstr">
      <vt:lpstr>Calibri</vt:lpstr>
      <vt:lpstr>Arial</vt:lpstr>
      <vt:lpstr>ZapfDingbats</vt:lpstr>
      <vt:lpstr>Wingdings</vt:lpstr>
      <vt:lpstr>ＭＳ Ｐゴシック</vt:lpstr>
      <vt:lpstr>Trebuchet MS</vt:lpstr>
      <vt:lpstr>Office Theme</vt:lpstr>
      <vt:lpstr>2_Office Theme</vt:lpstr>
      <vt:lpstr>Pacific Northwest Aquatic  Monitoring Partnership (PNAMP) Project Overview for  Data Management &amp; Coordination  Category Review</vt:lpstr>
      <vt:lpstr>Slide 2</vt:lpstr>
      <vt:lpstr>PNAMP Mission</vt:lpstr>
      <vt:lpstr>Slide 4</vt:lpstr>
      <vt:lpstr>Slide 5</vt:lpstr>
      <vt:lpstr>Slide 6</vt:lpstr>
      <vt:lpstr>PNAMP Structure &amp; Planning Process</vt:lpstr>
      <vt:lpstr>A Brief History of the Regional DM Support and Coordination Project</vt:lpstr>
      <vt:lpstr>Proposed Activities for 2013-2017</vt:lpstr>
      <vt:lpstr>Proposal Objectives</vt:lpstr>
      <vt:lpstr>PNAMP Supports Monitoring Collaboration &amp; Coordination</vt:lpstr>
      <vt:lpstr>Current PNAMP Projects </vt:lpstr>
      <vt:lpstr>Slide 13</vt:lpstr>
      <vt:lpstr>Habitat Data Sharing Project:  Proposed Activities</vt:lpstr>
      <vt:lpstr>Data Best Practices</vt:lpstr>
      <vt:lpstr>Tools to Make It Easier to  Design &amp; Document Monitoring</vt:lpstr>
      <vt:lpstr>Slide 17</vt:lpstr>
      <vt:lpstr>Slide 18</vt:lpstr>
      <vt:lpstr>Master Sample Tracking &amp;  Site Management System </vt:lpstr>
      <vt:lpstr>Tools to Make It Easier to  Collaborate, Discover &amp; Share Data</vt:lpstr>
      <vt:lpstr>Coordinated Assessments Project</vt:lpstr>
      <vt:lpstr>Upcoming Presentations </vt:lpstr>
      <vt:lpstr>Questions?</vt:lpstr>
      <vt:lpstr>Supplemental Slides</vt:lpstr>
      <vt:lpstr>Proposal Deliverables</vt:lpstr>
      <vt:lpstr>Guidance for Regional Data  Collection, Sharing and Exchange</vt:lpstr>
      <vt:lpstr>Successes, Strengths, Mission Fulfillment</vt:lpstr>
      <vt:lpstr>Slide 28</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2013 – 2017 Proposal to BPA/NPCC</dc:title>
  <dc:creator>Jacquelyn L. Schei</dc:creator>
  <cp:lastModifiedBy>Lynn</cp:lastModifiedBy>
  <cp:revision>156</cp:revision>
  <dcterms:created xsi:type="dcterms:W3CDTF">2011-12-12T18:45:26Z</dcterms:created>
  <dcterms:modified xsi:type="dcterms:W3CDTF">2012-01-17T02:12:16Z</dcterms:modified>
</cp:coreProperties>
</file>