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3"/>
  </p:notesMasterIdLst>
  <p:handoutMasterIdLst>
    <p:handoutMasterId r:id="rId24"/>
  </p:handoutMasterIdLst>
  <p:sldIdLst>
    <p:sldId id="455" r:id="rId2"/>
    <p:sldId id="436" r:id="rId3"/>
    <p:sldId id="442" r:id="rId4"/>
    <p:sldId id="456" r:id="rId5"/>
    <p:sldId id="457" r:id="rId6"/>
    <p:sldId id="438" r:id="rId7"/>
    <p:sldId id="458" r:id="rId8"/>
    <p:sldId id="441" r:id="rId9"/>
    <p:sldId id="443" r:id="rId10"/>
    <p:sldId id="321" r:id="rId11"/>
    <p:sldId id="427" r:id="rId12"/>
    <p:sldId id="448" r:id="rId13"/>
    <p:sldId id="451" r:id="rId14"/>
    <p:sldId id="449" r:id="rId15"/>
    <p:sldId id="450" r:id="rId16"/>
    <p:sldId id="454" r:id="rId17"/>
    <p:sldId id="429" r:id="rId18"/>
    <p:sldId id="463" r:id="rId19"/>
    <p:sldId id="419" r:id="rId20"/>
    <p:sldId id="444" r:id="rId21"/>
    <p:sldId id="424" r:id="rId22"/>
  </p:sldIdLst>
  <p:sldSz cx="9144000" cy="6858000" type="screen4x3"/>
  <p:notesSz cx="7010400" cy="9236075"/>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C00F2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045" autoAdjust="0"/>
    <p:restoredTop sz="50266" autoAdjust="0"/>
  </p:normalViewPr>
  <p:slideViewPr>
    <p:cSldViewPr>
      <p:cViewPr>
        <p:scale>
          <a:sx n="33" d="100"/>
          <a:sy n="33" d="100"/>
        </p:scale>
        <p:origin x="-94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610"/>
    </p:cViewPr>
  </p:sorterViewPr>
  <p:notesViewPr>
    <p:cSldViewPr>
      <p:cViewPr varScale="1">
        <p:scale>
          <a:sx n="72" d="100"/>
          <a:sy n="72" d="100"/>
        </p:scale>
        <p:origin x="-1956" y="-96"/>
      </p:cViewPr>
      <p:guideLst>
        <p:guide orient="horz" pos="2909"/>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38475" cy="461963"/>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defTabSz="928688">
              <a:defRPr sz="1200"/>
            </a:lvl1pPr>
          </a:lstStyle>
          <a:p>
            <a:pPr>
              <a:defRPr/>
            </a:pPr>
            <a:endParaRPr lang="en-US"/>
          </a:p>
        </p:txBody>
      </p:sp>
      <p:sp>
        <p:nvSpPr>
          <p:cNvPr id="57347" name="Rectangle 3"/>
          <p:cNvSpPr>
            <a:spLocks noGrp="1" noChangeArrowheads="1"/>
          </p:cNvSpPr>
          <p:nvPr>
            <p:ph type="dt" sz="quarter" idx="1"/>
          </p:nvPr>
        </p:nvSpPr>
        <p:spPr bwMode="auto">
          <a:xfrm>
            <a:off x="3971925" y="0"/>
            <a:ext cx="3038475" cy="461963"/>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defTabSz="928688">
              <a:defRPr sz="1200"/>
            </a:lvl1pPr>
          </a:lstStyle>
          <a:p>
            <a:pPr>
              <a:defRPr/>
            </a:pPr>
            <a:endParaRPr lang="en-US"/>
          </a:p>
        </p:txBody>
      </p:sp>
      <p:sp>
        <p:nvSpPr>
          <p:cNvPr id="57348" name="Rectangle 4"/>
          <p:cNvSpPr>
            <a:spLocks noGrp="1" noChangeArrowheads="1"/>
          </p:cNvSpPr>
          <p:nvPr>
            <p:ph type="ftr" sz="quarter" idx="2"/>
          </p:nvPr>
        </p:nvSpPr>
        <p:spPr bwMode="auto">
          <a:xfrm>
            <a:off x="0" y="8774113"/>
            <a:ext cx="3038475" cy="461962"/>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defTabSz="928688">
              <a:defRPr sz="1200"/>
            </a:lvl1pPr>
          </a:lstStyle>
          <a:p>
            <a:pPr>
              <a:defRPr/>
            </a:pPr>
            <a:endParaRPr lang="en-US"/>
          </a:p>
        </p:txBody>
      </p:sp>
      <p:sp>
        <p:nvSpPr>
          <p:cNvPr id="57349" name="Rectangle 5"/>
          <p:cNvSpPr>
            <a:spLocks noGrp="1" noChangeArrowheads="1"/>
          </p:cNvSpPr>
          <p:nvPr>
            <p:ph type="sldNum" sz="quarter" idx="3"/>
          </p:nvPr>
        </p:nvSpPr>
        <p:spPr bwMode="auto">
          <a:xfrm>
            <a:off x="3971925" y="8774113"/>
            <a:ext cx="3038475" cy="461962"/>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defTabSz="928688">
              <a:defRPr sz="1200"/>
            </a:lvl1pPr>
          </a:lstStyle>
          <a:p>
            <a:pPr>
              <a:defRPr/>
            </a:pPr>
            <a:fld id="{B4689124-3A81-49B7-86C3-F93CC34D3C0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smtClean="0"/>
            </a:lvl1pPr>
          </a:lstStyle>
          <a:p>
            <a:pPr>
              <a:defRPr/>
            </a:pPr>
            <a:fld id="{EB73E5FF-DE6F-41AB-908C-F35D2CCFDC7F}" type="datetimeFigureOut">
              <a:rPr lang="en-US"/>
              <a:pPr>
                <a:defRPr/>
              </a:pPr>
              <a:t>1/17/2012</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a:defRPr sz="1200" smtClean="0"/>
            </a:lvl1pPr>
          </a:lstStyle>
          <a:p>
            <a:pPr>
              <a:defRPr/>
            </a:pPr>
            <a:fld id="{2D63F1E5-8C1A-44EA-8B85-186C90A235B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dirty="0" smtClean="0"/>
              <a:t>Our initial restoration was</a:t>
            </a:r>
            <a:r>
              <a:rPr lang="en-US" baseline="0" dirty="0" smtClean="0"/>
              <a:t> directed thru the many sampling efforts undertaken and summarized in our Prioritization plan which eliminated the northern watershed from further Fisheries work, as well as tributaries downstream of Mission Creek. We were looking to conserve the existing populations in Indian Creek and begin to work on the connective habitat on the </a:t>
            </a:r>
            <a:r>
              <a:rPr lang="en-US" baseline="0" dirty="0" err="1" smtClean="0"/>
              <a:t>mainstem</a:t>
            </a:r>
            <a:r>
              <a:rPr lang="en-US" baseline="0" dirty="0" smtClean="0"/>
              <a:t> of Hangman</a:t>
            </a:r>
          </a:p>
          <a:p>
            <a:endParaRPr lang="en-US" baseline="0" dirty="0" smtClean="0"/>
          </a:p>
          <a:p>
            <a:r>
              <a:rPr lang="en-US" baseline="0" dirty="0" smtClean="0"/>
              <a:t>The </a:t>
            </a:r>
            <a:r>
              <a:rPr lang="en-US" baseline="0" dirty="0" err="1" smtClean="0"/>
              <a:t>Instream</a:t>
            </a:r>
            <a:r>
              <a:rPr lang="en-US" baseline="0" dirty="0" smtClean="0"/>
              <a:t> Flow Incremental </a:t>
            </a:r>
            <a:r>
              <a:rPr lang="en-US" baseline="0" dirty="0" err="1" smtClean="0"/>
              <a:t>Methodolgy</a:t>
            </a:r>
            <a:r>
              <a:rPr lang="en-US" baseline="0" dirty="0" smtClean="0"/>
              <a:t> further defined our plan by directing us to increase the depth of pools in the tributaries as a means of increasing useable fish habitat. It also directed us to decrease the temperature in the </a:t>
            </a:r>
            <a:r>
              <a:rPr lang="en-US" baseline="0" dirty="0" err="1" smtClean="0"/>
              <a:t>mainstem</a:t>
            </a:r>
            <a:r>
              <a:rPr lang="en-US" baseline="0" dirty="0" smtClean="0"/>
              <a:t> through additional canopy as a means of adding useable fish habitat. It was estimated that 50% canopy would decrease the water temperatures by 2 degrees C. This would put many reaches within the guidelines we set for temperature.</a:t>
            </a:r>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We began implementation in 2005</a:t>
            </a:r>
            <a:r>
              <a:rPr lang="en-US" baseline="0" dirty="0" smtClean="0"/>
              <a:t> in more of a fashion of opportunity than prioritization.  While tree survival was very successful in Indian Creek, it was very poor in the main area of work on the </a:t>
            </a:r>
            <a:r>
              <a:rPr lang="en-US" baseline="0" dirty="0" err="1" smtClean="0"/>
              <a:t>mainstem</a:t>
            </a:r>
            <a:r>
              <a:rPr lang="en-US" baseline="0" dirty="0" smtClean="0"/>
              <a:t>. Over the course of 2005-9 we found several ways to get trees to survive like using only 5 gallon pots with tall trees, watering during July, and using hog panels to protect from high flows and wildlife, especially beaver. But we had to replant the same areas again after learning this. </a:t>
            </a:r>
          </a:p>
          <a:p>
            <a:endParaRPr lang="en-US" baseline="0" dirty="0" smtClean="0"/>
          </a:p>
          <a:p>
            <a:r>
              <a:rPr lang="en-US" baseline="0" dirty="0" smtClean="0"/>
              <a:t>What was really the problem was the lack of connection if the stream and the riparian zone. Remember most of the channel was entrenched, in fact enough to be classified a F channel by Rosgen methodology.</a:t>
            </a:r>
          </a:p>
          <a:p>
            <a:endParaRPr lang="en-US" baseline="0" dirty="0" smtClean="0"/>
          </a:p>
          <a:p>
            <a:r>
              <a:rPr lang="en-US" baseline="0" dirty="0" smtClean="0"/>
              <a:t>To date we have successfully treated 2100 meters of riparian with hardwoods, willows, and conifers with most of the successful work done from 2007-2009 which included 12,000 conifer plugs and over 4,000 hardwood trees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We also completed a pilot project of hand placed large woody debris placement. The most successful structure was a wood cross vein which created pools with 2-3 feet of residual depth. We used various other designs for bank protection and deflection of fast water.  Total pool length and mean residual pool depths have dramatically improved. Currently we are seeing large numbers of fish occupying this area</a:t>
            </a:r>
          </a:p>
          <a:p>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Beaver is the central theme to restoration of the </a:t>
            </a:r>
            <a:r>
              <a:rPr lang="en-US" dirty="0" err="1" smtClean="0"/>
              <a:t>mainstem</a:t>
            </a:r>
            <a:r>
              <a:rPr lang="en-US" dirty="0" smtClean="0"/>
              <a:t> of Hangman Creek as well as most of Mission and Sheep</a:t>
            </a:r>
            <a:r>
              <a:rPr lang="en-US" baseline="0" dirty="0" smtClean="0"/>
              <a:t> Creek as prioritized by Herrera Environmental Associates. The newly purchased </a:t>
            </a:r>
            <a:r>
              <a:rPr lang="en-US" baseline="0" dirty="0" err="1" smtClean="0"/>
              <a:t>Avista</a:t>
            </a:r>
            <a:r>
              <a:rPr lang="en-US" baseline="0" dirty="0" smtClean="0"/>
              <a:t> properties will be treated with beaver attracting structures using heavy equipment accounting for 1,200 m of stream as well as delivered beaver clipping. Three other locations will be treated with riparian enhancement and beaver clippings accounting for 3600 m of stream. Much of the work will involve bioengineering to repair sloughing stream banks.</a:t>
            </a:r>
          </a:p>
          <a:p>
            <a:endParaRPr lang="en-US" baseline="0" dirty="0" smtClean="0"/>
          </a:p>
          <a:p>
            <a:r>
              <a:rPr lang="en-US" baseline="0" dirty="0" smtClean="0"/>
              <a:t>We will also treat 1800 m of stream in the Indian Creek watershed, and 700 m in the WF Mission drainage with hand placed LWD.</a:t>
            </a:r>
          </a:p>
          <a:p>
            <a:endParaRPr lang="en-US" baseline="0" dirty="0" smtClean="0"/>
          </a:p>
          <a:p>
            <a:r>
              <a:rPr lang="en-US" baseline="0" dirty="0" smtClean="0"/>
              <a:t>Finally we will build 2 fish ladders as shown in our proposal in the Indian Creek drainage that will allow access to an additional 1400 m of stream</a:t>
            </a:r>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The RME portion of the Hangman Fisheries project closely follows methods used the Coeur d’Alene </a:t>
            </a:r>
            <a:r>
              <a:rPr lang="en-US" dirty="0" err="1" smtClean="0"/>
              <a:t>Subbasin</a:t>
            </a:r>
            <a:r>
              <a:rPr lang="en-US" dirty="0" smtClean="0"/>
              <a:t> project in order to assess trends and the effectiveness</a:t>
            </a:r>
            <a:r>
              <a:rPr lang="en-US" baseline="0" dirty="0" smtClean="0"/>
              <a:t> of restoration.</a:t>
            </a:r>
            <a:endParaRPr lang="en-US" dirty="0" smtClean="0"/>
          </a:p>
          <a:p>
            <a:pPr>
              <a:spcBef>
                <a:spcPct val="0"/>
              </a:spcBef>
            </a:pPr>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8C6BFA-2DE1-4D6F-B9B5-22B087C4CF7E}" type="slidenum">
              <a:rPr lang="en-US"/>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Restoration</a:t>
            </a:r>
            <a:r>
              <a:rPr lang="en-US" baseline="0" dirty="0" smtClean="0"/>
              <a:t> will now done in order of priority rather than by opportunity. Beaver will be used as a central theme to </a:t>
            </a:r>
            <a:r>
              <a:rPr lang="en-US" baseline="0" dirty="0" err="1" smtClean="0"/>
              <a:t>agrade</a:t>
            </a:r>
            <a:r>
              <a:rPr lang="en-US" baseline="0" dirty="0" smtClean="0"/>
              <a:t> the channels and reconnect the floodplains.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1196975" y="692150"/>
            <a:ext cx="4616450" cy="3463925"/>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Because of the loss of subsistence and recreational fisheries for the blocked areas, Bonneville Power was obligated to mitigate for this loss  to the Tribes and states affected using a Resident Fish Substitution Policy.  </a:t>
            </a:r>
          </a:p>
          <a:p>
            <a:pPr>
              <a:spcBef>
                <a:spcPct val="0"/>
              </a:spcBef>
            </a:pPr>
            <a:endParaRPr lang="en-US" smtClean="0"/>
          </a:p>
          <a:p>
            <a:pPr>
              <a:spcBef>
                <a:spcPct val="0"/>
              </a:spcBef>
            </a:pPr>
            <a:r>
              <a:rPr lang="en-US" smtClean="0"/>
              <a:t>Funding for Redband Trout in Hangman Creek is one example where this is being implemented.  In the interim , the Coeur ‘Alene Tribe is maintaining “Put and Take” ponds that provide fishing opportunities .</a:t>
            </a:r>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8C6BFA-2DE1-4D6F-B9B5-22B087C4CF7E}" type="slidenum">
              <a:rPr lang="en-US"/>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1196975" y="692150"/>
            <a:ext cx="4616450" cy="3463925"/>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Because of the loss of subsistence and recreational fisheries for the blocked areas, Bonneville Power was obligated to mitigate for this loss  to the Tribes and states affected using a Resident Fish Substitution Policy.  </a:t>
            </a:r>
          </a:p>
          <a:p>
            <a:pPr>
              <a:spcBef>
                <a:spcPct val="0"/>
              </a:spcBef>
            </a:pPr>
            <a:endParaRPr lang="en-US" smtClean="0"/>
          </a:p>
          <a:p>
            <a:pPr>
              <a:spcBef>
                <a:spcPct val="0"/>
              </a:spcBef>
            </a:pPr>
            <a:r>
              <a:rPr lang="en-US" smtClean="0"/>
              <a:t>Funding for Redband Trout in Hangman Creek is one example where this is being implemented.  In the interim , the Coeur ‘Alene Tribe is maintaining “Put and Take” ponds that provide fishing opportunities .</a:t>
            </a:r>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8C6BFA-2DE1-4D6F-B9B5-22B087C4CF7E}" type="slidenum">
              <a:rPr lang="en-US"/>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There are three objectives as outlined in our proposal. </a:t>
            </a:r>
          </a:p>
          <a:p>
            <a:r>
              <a:rPr lang="en-US" dirty="0" smtClean="0"/>
              <a:t>The first is to improve stream habitats with four things in mind</a:t>
            </a:r>
          </a:p>
          <a:p>
            <a:r>
              <a:rPr lang="en-US" dirty="0" smtClean="0"/>
              <a:t>1) implement</a:t>
            </a:r>
            <a:r>
              <a:rPr lang="en-US" baseline="0" dirty="0" smtClean="0"/>
              <a:t> restoration techniques which will connect the floodplain to the stream thus insuring our riparian enhancement efforts will </a:t>
            </a:r>
            <a:r>
              <a:rPr lang="en-US" baseline="0" dirty="0" smtClean="0"/>
              <a:t>be cost efficient</a:t>
            </a:r>
            <a:r>
              <a:rPr lang="en-US" baseline="0" dirty="0" smtClean="0"/>
              <a:t>.</a:t>
            </a:r>
          </a:p>
          <a:p>
            <a:r>
              <a:rPr lang="en-US" baseline="0" dirty="0" smtClean="0"/>
              <a:t>2)Treat stream reaches with large woody debris to meet our loading </a:t>
            </a:r>
            <a:r>
              <a:rPr lang="en-US" baseline="0" dirty="0" smtClean="0"/>
              <a:t>criteria </a:t>
            </a:r>
            <a:r>
              <a:rPr lang="en-US" baseline="0" dirty="0" smtClean="0"/>
              <a:t>as set forth in Project 1990-044</a:t>
            </a:r>
          </a:p>
          <a:p>
            <a:r>
              <a:rPr lang="en-US" baseline="0" dirty="0" smtClean="0"/>
              <a:t>3) Increase canopy cover in both tributaries and the </a:t>
            </a:r>
            <a:r>
              <a:rPr lang="en-US" baseline="0" dirty="0" err="1" smtClean="0"/>
              <a:t>mainstem</a:t>
            </a:r>
            <a:endParaRPr lang="en-US" baseline="0" dirty="0" smtClean="0"/>
          </a:p>
          <a:p>
            <a:r>
              <a:rPr lang="en-US" baseline="0" dirty="0" smtClean="0"/>
              <a:t>4) Decrease stream temperatures which is a function of both pool depths and canopy cover</a:t>
            </a:r>
          </a:p>
          <a:p>
            <a:r>
              <a:rPr lang="en-US" baseline="0" dirty="0" smtClean="0"/>
              <a:t>Objective #2 is to track trend and status of redband populations with migration trapping in 2 tributaries, pit tagging with arrays set up at three key locations, and summer electroshocking surveys at approximately 35 sites.</a:t>
            </a:r>
          </a:p>
          <a:p>
            <a:r>
              <a:rPr lang="en-US" baseline="0" dirty="0" smtClean="0"/>
              <a:t>The third objective is to evaluate the effectiveness of our restoration efforts with habitat surveys pre and post restoration and using control sites </a:t>
            </a:r>
            <a:endParaRPr lang="en-US"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135A52-0AEB-4AB4-9A95-926598C8C85F}" type="slidenum">
              <a:rPr lang="en-US"/>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Fisheries work </a:t>
            </a:r>
            <a:r>
              <a:rPr lang="en-US" sz="1200" dirty="0" smtClean="0"/>
              <a:t>has revealed that</a:t>
            </a:r>
            <a:r>
              <a:rPr lang="en-US" sz="1200" baseline="0" dirty="0" smtClean="0"/>
              <a:t> </a:t>
            </a:r>
            <a:r>
              <a:rPr lang="en-US" sz="1200" baseline="0" dirty="0" smtClean="0"/>
              <a:t>remnant populations of genetically pure redband trout exist in isolated headwater locations in various </a:t>
            </a:r>
            <a:r>
              <a:rPr lang="en-US" sz="1200" baseline="0" dirty="0" smtClean="0"/>
              <a:t>densities.  Limited </a:t>
            </a:r>
            <a:r>
              <a:rPr lang="en-US" sz="1200" baseline="0" dirty="0" smtClean="0"/>
              <a:t>numbers of fish are found in lower portions of tributaries and the connective habitat on the </a:t>
            </a:r>
            <a:r>
              <a:rPr lang="en-US" sz="1200" baseline="0" dirty="0" err="1" smtClean="0"/>
              <a:t>mainstem</a:t>
            </a:r>
            <a:r>
              <a:rPr lang="en-US" sz="1200" baseline="0" dirty="0" smtClean="0"/>
              <a:t>. Indian Creek and upper Hangman east of the Reservation, along with short reaches in Mission, Sheep, and Nehchen contain the highest densities. The </a:t>
            </a:r>
            <a:r>
              <a:rPr lang="en-US" sz="1200" baseline="0" dirty="0" err="1" smtClean="0"/>
              <a:t>mainstem</a:t>
            </a:r>
            <a:r>
              <a:rPr lang="en-US" sz="1200" baseline="0" dirty="0" smtClean="0"/>
              <a:t> of Hangman below Indian Creek is essentially absent of measureable densities with occasional fish caught during summer electroshocks. Our trapping data does show fish are utilizing the </a:t>
            </a:r>
            <a:r>
              <a:rPr lang="en-US" sz="1200" baseline="0" dirty="0" err="1" smtClean="0"/>
              <a:t>mainstem</a:t>
            </a:r>
            <a:r>
              <a:rPr lang="en-US" sz="1200" baseline="0" dirty="0" smtClean="0"/>
              <a:t> during spring. Data shown in 2004-6 and in 2009-2010 show a slight uptrend in many locations, and a decrease in Nehchen Creek due to dewatering following large scale timber removal in the upper watershed </a:t>
            </a:r>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Percent Fines was calculated</a:t>
            </a:r>
            <a:r>
              <a:rPr lang="en-US" baseline="0" dirty="0" smtClean="0"/>
              <a:t> from surveys completed in </a:t>
            </a:r>
            <a:r>
              <a:rPr lang="en-US" baseline="0" dirty="0" smtClean="0"/>
              <a:t>2003 </a:t>
            </a:r>
            <a:r>
              <a:rPr lang="en-US" baseline="0" dirty="0" smtClean="0"/>
              <a:t>as part </a:t>
            </a:r>
            <a:r>
              <a:rPr lang="en-US" baseline="0" dirty="0" smtClean="0"/>
              <a:t>of a larger sampling effort that included </a:t>
            </a:r>
            <a:r>
              <a:rPr lang="en-US" baseline="0" dirty="0" err="1" smtClean="0"/>
              <a:t>macroinvertebrate</a:t>
            </a:r>
            <a:r>
              <a:rPr lang="en-US" baseline="0" dirty="0" smtClean="0"/>
              <a:t> sampling and </a:t>
            </a:r>
            <a:r>
              <a:rPr lang="en-US" baseline="0" dirty="0" err="1" smtClean="0"/>
              <a:t>electroshocking</a:t>
            </a:r>
            <a:r>
              <a:rPr lang="en-US" baseline="0" dirty="0" smtClean="0"/>
              <a:t>. </a:t>
            </a:r>
            <a:r>
              <a:rPr lang="en-US" baseline="0" dirty="0" smtClean="0"/>
              <a:t>Other pebble counts were obtained from Rosgen Channel typing surveys</a:t>
            </a:r>
            <a:r>
              <a:rPr lang="en-US" baseline="0" dirty="0" smtClean="0"/>
              <a:t>.</a:t>
            </a:r>
          </a:p>
          <a:p>
            <a:endParaRPr lang="en-US" baseline="0" dirty="0" smtClean="0"/>
          </a:p>
          <a:p>
            <a:r>
              <a:rPr lang="en-US" baseline="0" dirty="0" smtClean="0"/>
              <a:t>The entire northern watershed and the </a:t>
            </a:r>
            <a:r>
              <a:rPr lang="en-US" baseline="0" dirty="0" err="1" smtClean="0"/>
              <a:t>mainstem</a:t>
            </a:r>
            <a:r>
              <a:rPr lang="en-US" baseline="0" dirty="0" smtClean="0"/>
              <a:t> of Hangman up to Sheep Creek had in excess of 50% fines. The lowest reaches of all tributaries show similar results. Only upper reaches of Nehchen, Indian, Mission, and Sheep show values less than 40% along with upper Hangman east of the reservation</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Dissolved oxygen, TSS and temperature is shown as limiting factors</a:t>
            </a:r>
            <a:r>
              <a:rPr lang="en-US" baseline="0" dirty="0" smtClean="0"/>
              <a:t> in many locations in the </a:t>
            </a:r>
            <a:r>
              <a:rPr lang="en-US" baseline="0" dirty="0" smtClean="0"/>
              <a:t>watershed. </a:t>
            </a:r>
          </a:p>
          <a:p>
            <a:endParaRPr lang="en-US" baseline="0" dirty="0" smtClean="0"/>
          </a:p>
          <a:p>
            <a:r>
              <a:rPr lang="en-US" baseline="0" dirty="0" smtClean="0"/>
              <a:t>D.O. has been known to drop below 7 mg/L in much of the </a:t>
            </a:r>
            <a:r>
              <a:rPr lang="en-US" baseline="0" dirty="0" err="1" smtClean="0"/>
              <a:t>mainstem</a:t>
            </a:r>
            <a:r>
              <a:rPr lang="en-US" baseline="0" dirty="0" smtClean="0"/>
              <a:t> of Hangman and lower reaches of tributaries except for Indian and the SF Hangman. IT follows closely with a lack of discharge</a:t>
            </a:r>
          </a:p>
          <a:p>
            <a:endParaRPr lang="en-US" baseline="0" dirty="0" smtClean="0"/>
          </a:p>
          <a:p>
            <a:r>
              <a:rPr lang="en-US" baseline="0" dirty="0" smtClean="0"/>
              <a:t>TSS is primarily a factor in high flow events that show concentrations and duration high enough to cause sub-lethal effects</a:t>
            </a:r>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Temperature</a:t>
            </a:r>
            <a:r>
              <a:rPr lang="en-US" baseline="0" dirty="0" smtClean="0"/>
              <a:t> is a problem throughout the watershed where agriculture dominate the riparian zone. We set a limit of 14 degrees C for a spawning/emergence timeframe o  May-June and 20 degrees for July and August for a rearing timeframe. As you can see from the blue colors temperature is not a limiting factor in the upper reaches of the tributaries where forest dominates. Any tributaries not shown would be either dry of with very high temps.</a:t>
            </a:r>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conducted 22 Rosgen </a:t>
            </a:r>
            <a:r>
              <a:rPr lang="en-US" dirty="0" smtClean="0"/>
              <a:t>channel</a:t>
            </a:r>
            <a:r>
              <a:rPr lang="en-US" baseline="0" dirty="0" smtClean="0"/>
              <a:t> typing </a:t>
            </a:r>
            <a:r>
              <a:rPr lang="en-US" baseline="0" dirty="0" smtClean="0"/>
              <a:t>surveys over the course of 6 years and </a:t>
            </a:r>
            <a:r>
              <a:rPr lang="en-US" baseline="0" dirty="0" err="1" smtClean="0"/>
              <a:t>identifed</a:t>
            </a:r>
            <a:r>
              <a:rPr lang="en-US" baseline="0" dirty="0" smtClean="0"/>
              <a:t> </a:t>
            </a:r>
            <a:r>
              <a:rPr lang="en-US" baseline="0" dirty="0" smtClean="0"/>
              <a:t>additional </a:t>
            </a:r>
            <a:r>
              <a:rPr lang="en-US" dirty="0" smtClean="0"/>
              <a:t>Limiting factors including;</a:t>
            </a:r>
          </a:p>
          <a:p>
            <a:pPr>
              <a:buFontTx/>
              <a:buChar char="-"/>
            </a:pPr>
            <a:r>
              <a:rPr lang="en-US" dirty="0" smtClean="0"/>
              <a:t>lack of </a:t>
            </a:r>
            <a:r>
              <a:rPr lang="en-US" dirty="0" smtClean="0"/>
              <a:t>LWD except for Indian Creek and very pronounced in the </a:t>
            </a:r>
            <a:r>
              <a:rPr lang="en-US" dirty="0" err="1" smtClean="0"/>
              <a:t>mainstem</a:t>
            </a:r>
            <a:endParaRPr lang="en-US" dirty="0" smtClean="0"/>
          </a:p>
          <a:p>
            <a:pPr>
              <a:buFontTx/>
              <a:buChar char="-"/>
            </a:pPr>
            <a:r>
              <a:rPr lang="en-US" dirty="0" smtClean="0"/>
              <a:t>Lack of </a:t>
            </a:r>
            <a:r>
              <a:rPr lang="en-US" dirty="0" smtClean="0"/>
              <a:t>Canopy </a:t>
            </a:r>
            <a:r>
              <a:rPr lang="en-US" dirty="0" err="1" smtClean="0"/>
              <a:t>throughtout</a:t>
            </a:r>
            <a:r>
              <a:rPr lang="en-US" dirty="0" smtClean="0"/>
              <a:t> the </a:t>
            </a:r>
            <a:r>
              <a:rPr lang="en-US" dirty="0" err="1" smtClean="0"/>
              <a:t>mainstem</a:t>
            </a:r>
            <a:r>
              <a:rPr lang="en-US" dirty="0" smtClean="0"/>
              <a:t> and lower</a:t>
            </a:r>
            <a:r>
              <a:rPr lang="en-US" baseline="0" dirty="0" smtClean="0"/>
              <a:t> tributary reaches</a:t>
            </a:r>
            <a:endParaRPr lang="en-US" dirty="0" smtClean="0"/>
          </a:p>
          <a:p>
            <a:pPr>
              <a:buFontTx/>
              <a:buChar char="-"/>
            </a:pPr>
            <a:r>
              <a:rPr lang="en-US" dirty="0" smtClean="0"/>
              <a:t>-Channel </a:t>
            </a:r>
            <a:r>
              <a:rPr lang="en-US" dirty="0" smtClean="0"/>
              <a:t>Entrenchment was found</a:t>
            </a:r>
            <a:r>
              <a:rPr lang="en-US" baseline="0" dirty="0" smtClean="0"/>
              <a:t> in most </a:t>
            </a:r>
            <a:r>
              <a:rPr lang="en-US" baseline="0" dirty="0" err="1" smtClean="0"/>
              <a:t>mainstem</a:t>
            </a:r>
            <a:r>
              <a:rPr lang="en-US" baseline="0" dirty="0" smtClean="0"/>
              <a:t> reaches as well as some tributary reaches</a:t>
            </a:r>
            <a:endParaRPr lang="en-US" dirty="0"/>
          </a:p>
        </p:txBody>
      </p:sp>
      <p:sp>
        <p:nvSpPr>
          <p:cNvPr id="4" name="Slide Number Placeholder 3"/>
          <p:cNvSpPr>
            <a:spLocks noGrp="1"/>
          </p:cNvSpPr>
          <p:nvPr>
            <p:ph type="sldNum" sz="quarter" idx="10"/>
          </p:nvPr>
        </p:nvSpPr>
        <p:spPr/>
        <p:txBody>
          <a:bodyPr/>
          <a:lstStyle/>
          <a:p>
            <a:pPr>
              <a:defRPr/>
            </a:pPr>
            <a:fld id="{2D63F1E5-8C1A-44EA-8B85-186C90A235B5}" type="slidenum">
              <a:rPr lang="en-US" smtClean="0"/>
              <a:pPr>
                <a:defRPr/>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56FD1652-097C-4862-B013-7A7217691EB9}"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D5E0542-2559-4BEF-B799-C8D7C24B34B0}"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2CAE92C-C533-4185-8F58-CFE2BFC535D9}"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343095-BB8D-402F-BB67-A0F3362ED09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18416E4D-12FC-43C3-8E90-73FCCF91D02C}"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9D9BA95-1C46-4E8E-902A-2E6A2A3B848E}"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F097036-02A5-4F11-AF41-BE05200405B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F0D1A7F-3FD4-4D52-9CF2-C3A3B3A6996F}"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CF24F98-8428-436D-A1E7-50043875C678}"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822D834-2F87-4BA0-904F-8805B616221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19E490-8742-4FA4-8403-6BE46A3E6FFE}"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3CC7C237-09B5-42E8-A7E1-1DA8BA8B6FB0}"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WINNT\Profiles\bkinkead\My Documents\My Pictures\Internet fish\Redband diagram.tif"/>
          <p:cNvPicPr>
            <a:picLocks noChangeAspect="1" noChangeArrowheads="1"/>
          </p:cNvPicPr>
          <p:nvPr/>
        </p:nvPicPr>
        <p:blipFill>
          <a:blip r:embed="rId3" cstate="print"/>
          <a:srcRect/>
          <a:stretch>
            <a:fillRect/>
          </a:stretch>
        </p:blipFill>
        <p:spPr bwMode="auto">
          <a:xfrm>
            <a:off x="3276600" y="4648200"/>
            <a:ext cx="2590800" cy="954334"/>
          </a:xfrm>
          <a:prstGeom prst="rect">
            <a:avLst/>
          </a:prstGeom>
          <a:noFill/>
          <a:ln w="9525">
            <a:noFill/>
            <a:miter lim="800000"/>
            <a:headEnd/>
            <a:tailEnd/>
          </a:ln>
        </p:spPr>
      </p:pic>
      <p:sp>
        <p:nvSpPr>
          <p:cNvPr id="2051" name="Rectangle 3"/>
          <p:cNvSpPr>
            <a:spLocks noGrp="1" noChangeArrowheads="1"/>
          </p:cNvSpPr>
          <p:nvPr>
            <p:ph type="title" idx="4294967295"/>
          </p:nvPr>
        </p:nvSpPr>
        <p:spPr>
          <a:xfrm>
            <a:off x="838200" y="5638800"/>
            <a:ext cx="7543800" cy="762000"/>
          </a:xfrm>
        </p:spPr>
        <p:txBody>
          <a:bodyPr>
            <a:normAutofit fontScale="90000"/>
          </a:bodyPr>
          <a:lstStyle/>
          <a:p>
            <a:pPr eaLnBrk="1" hangingPunct="1"/>
            <a:r>
              <a:rPr lang="en-US" sz="2800" dirty="0" err="1" smtClean="0"/>
              <a:t>Redband</a:t>
            </a:r>
            <a:r>
              <a:rPr lang="en-US" sz="2800" dirty="0" smtClean="0"/>
              <a:t> trout</a:t>
            </a:r>
            <a:br>
              <a:rPr lang="en-US" sz="2800" dirty="0" smtClean="0"/>
            </a:br>
            <a:r>
              <a:rPr lang="en-US" sz="2800" dirty="0" smtClean="0"/>
              <a:t> (</a:t>
            </a:r>
            <a:r>
              <a:rPr lang="en-US" sz="2800" i="1" dirty="0" err="1" smtClean="0"/>
              <a:t>Onchorhynchus</a:t>
            </a:r>
            <a:r>
              <a:rPr lang="en-US" sz="2800" i="1" dirty="0" smtClean="0"/>
              <a:t> </a:t>
            </a:r>
            <a:r>
              <a:rPr lang="en-US" sz="2800" i="1" dirty="0" err="1" smtClean="0"/>
              <a:t>mykiss</a:t>
            </a:r>
            <a:r>
              <a:rPr lang="en-US" sz="2800" i="1" dirty="0" smtClean="0"/>
              <a:t> </a:t>
            </a:r>
            <a:r>
              <a:rPr lang="en-US" sz="2800" i="1" dirty="0" err="1" smtClean="0"/>
              <a:t>gairdneri</a:t>
            </a:r>
            <a:r>
              <a:rPr lang="en-US" sz="2800" i="1" dirty="0" smtClean="0"/>
              <a:t>)</a:t>
            </a:r>
          </a:p>
        </p:txBody>
      </p:sp>
      <p:sp>
        <p:nvSpPr>
          <p:cNvPr id="4" name="TextBox 3"/>
          <p:cNvSpPr txBox="1"/>
          <p:nvPr/>
        </p:nvSpPr>
        <p:spPr>
          <a:xfrm>
            <a:off x="990600" y="2351544"/>
            <a:ext cx="7309738" cy="2677656"/>
          </a:xfrm>
          <a:prstGeom prst="rect">
            <a:avLst/>
          </a:prstGeom>
          <a:noFill/>
        </p:spPr>
        <p:txBody>
          <a:bodyPr wrap="square" rtlCol="0">
            <a:spAutoFit/>
          </a:bodyPr>
          <a:lstStyle/>
          <a:p>
            <a:pPr algn="ctr"/>
            <a:r>
              <a:rPr lang="en-US" dirty="0" smtClean="0"/>
              <a:t>Hangman Creek Fisheries Enhancement</a:t>
            </a:r>
          </a:p>
          <a:p>
            <a:pPr algn="ctr"/>
            <a:r>
              <a:rPr lang="en-US" dirty="0" smtClean="0"/>
              <a:t>BPA Project 2001-032-00</a:t>
            </a:r>
          </a:p>
          <a:p>
            <a:pPr algn="ctr"/>
            <a:r>
              <a:rPr lang="en-US" dirty="0" smtClean="0"/>
              <a:t>&amp;</a:t>
            </a:r>
          </a:p>
          <a:p>
            <a:pPr algn="ctr"/>
            <a:r>
              <a:rPr lang="en-US" dirty="0" smtClean="0"/>
              <a:t>Hangman Restoration Project: Wildlife</a:t>
            </a:r>
          </a:p>
          <a:p>
            <a:pPr algn="ctr"/>
            <a:r>
              <a:rPr lang="en-US" dirty="0" smtClean="0"/>
              <a:t>BPA Project 2001-033-00</a:t>
            </a:r>
          </a:p>
          <a:p>
            <a:pPr algn="ctr"/>
            <a:endParaRPr lang="en-US" dirty="0" smtClean="0"/>
          </a:p>
        </p:txBody>
      </p:sp>
      <p:pic>
        <p:nvPicPr>
          <p:cNvPr id="5" name="Picture 4" descr="CDATribalSealColor_trans_bg.gif"/>
          <p:cNvPicPr>
            <a:picLocks noChangeAspect="1"/>
          </p:cNvPicPr>
          <p:nvPr/>
        </p:nvPicPr>
        <p:blipFill>
          <a:blip r:embed="rId4" cstate="print"/>
          <a:stretch>
            <a:fillRect/>
          </a:stretch>
        </p:blipFill>
        <p:spPr>
          <a:xfrm>
            <a:off x="3657600" y="304800"/>
            <a:ext cx="1981200" cy="1981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381000"/>
            <a:ext cx="7772400" cy="838200"/>
          </a:xfrm>
          <a:solidFill>
            <a:schemeClr val="folHlink"/>
          </a:solidFill>
        </p:spPr>
        <p:txBody>
          <a:bodyPr>
            <a:normAutofit/>
          </a:bodyPr>
          <a:lstStyle/>
          <a:p>
            <a:pPr eaLnBrk="1" hangingPunct="1"/>
            <a:r>
              <a:rPr lang="en-US" sz="4000" dirty="0" smtClean="0">
                <a:latin typeface="Arial" pitchFamily="34" charset="0"/>
                <a:cs typeface="Arial" pitchFamily="34" charset="0"/>
              </a:rPr>
              <a:t>2001-032 Project Objectives</a:t>
            </a:r>
          </a:p>
        </p:txBody>
      </p:sp>
      <p:sp>
        <p:nvSpPr>
          <p:cNvPr id="10243" name="Rectangle 3"/>
          <p:cNvSpPr>
            <a:spLocks noGrp="1" noChangeArrowheads="1"/>
          </p:cNvSpPr>
          <p:nvPr>
            <p:ph idx="1"/>
          </p:nvPr>
        </p:nvSpPr>
        <p:spPr>
          <a:xfrm>
            <a:off x="457200" y="1371600"/>
            <a:ext cx="8305800" cy="5486400"/>
          </a:xfrm>
          <a:solidFill>
            <a:schemeClr val="hlink"/>
          </a:solidFill>
        </p:spPr>
        <p:txBody>
          <a:bodyPr>
            <a:noAutofit/>
          </a:bodyPr>
          <a:lstStyle/>
          <a:p>
            <a:pPr eaLnBrk="1" hangingPunct="1"/>
            <a:r>
              <a:rPr lang="en-US" dirty="0" smtClean="0">
                <a:latin typeface="Arial" pitchFamily="34" charset="0"/>
                <a:cs typeface="Arial" pitchFamily="34" charset="0"/>
              </a:rPr>
              <a:t>Improve Stream Habitats</a:t>
            </a:r>
          </a:p>
          <a:p>
            <a:pPr lvl="1" eaLnBrk="1" hangingPunct="1"/>
            <a:r>
              <a:rPr lang="en-US" sz="2800" dirty="0" smtClean="0">
                <a:latin typeface="Arial" pitchFamily="34" charset="0"/>
                <a:cs typeface="Arial" pitchFamily="34" charset="0"/>
              </a:rPr>
              <a:t>Increase frequency of over-bank flows to insure stream/riparian connection</a:t>
            </a:r>
          </a:p>
          <a:p>
            <a:pPr lvl="1" eaLnBrk="1" hangingPunct="1"/>
            <a:r>
              <a:rPr lang="en-US" sz="2800" dirty="0" smtClean="0">
                <a:latin typeface="Arial" pitchFamily="34" charset="0"/>
                <a:cs typeface="Arial" pitchFamily="34" charset="0"/>
              </a:rPr>
              <a:t>Treat streams to meet wood loading criteria</a:t>
            </a:r>
          </a:p>
          <a:p>
            <a:pPr lvl="1" eaLnBrk="1" hangingPunct="1"/>
            <a:r>
              <a:rPr lang="en-US" sz="2800" dirty="0" smtClean="0">
                <a:latin typeface="Arial" pitchFamily="34" charset="0"/>
                <a:cs typeface="Arial" pitchFamily="34" charset="0"/>
              </a:rPr>
              <a:t>Increase Canopy cover in tributaries and </a:t>
            </a:r>
            <a:r>
              <a:rPr lang="en-US" sz="2800" dirty="0" err="1" smtClean="0">
                <a:latin typeface="Arial" pitchFamily="34" charset="0"/>
                <a:cs typeface="Arial" pitchFamily="34" charset="0"/>
              </a:rPr>
              <a:t>mainstem</a:t>
            </a:r>
            <a:endParaRPr lang="en-US" sz="2800" dirty="0" smtClean="0">
              <a:latin typeface="Arial" pitchFamily="34" charset="0"/>
              <a:cs typeface="Arial" pitchFamily="34" charset="0"/>
            </a:endParaRPr>
          </a:p>
          <a:p>
            <a:pPr lvl="1" eaLnBrk="1" hangingPunct="1"/>
            <a:r>
              <a:rPr lang="en-US" sz="2800" dirty="0" smtClean="0">
                <a:latin typeface="Arial" pitchFamily="34" charset="0"/>
                <a:cs typeface="Arial" pitchFamily="34" charset="0"/>
              </a:rPr>
              <a:t>Decrease stream temperature</a:t>
            </a:r>
          </a:p>
          <a:p>
            <a:pPr eaLnBrk="1" hangingPunct="1"/>
            <a:r>
              <a:rPr lang="en-US" dirty="0" smtClean="0">
                <a:latin typeface="Arial" pitchFamily="34" charset="0"/>
                <a:cs typeface="Arial" pitchFamily="34" charset="0"/>
              </a:rPr>
              <a:t>Track Trend and Status of Redband Trout Demographics &amp; Pop Structure</a:t>
            </a:r>
          </a:p>
          <a:p>
            <a:pPr eaLnBrk="1" hangingPunct="1"/>
            <a:r>
              <a:rPr lang="en-US" dirty="0" smtClean="0">
                <a:latin typeface="Arial" pitchFamily="34" charset="0"/>
                <a:cs typeface="Arial" pitchFamily="34" charset="0"/>
              </a:rPr>
              <a:t>Evaluate Effectiveness of Restoration actions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gman_FishDensities-2009.jpg"/>
          <p:cNvPicPr>
            <a:picLocks noChangeAspect="1"/>
          </p:cNvPicPr>
          <p:nvPr/>
        </p:nvPicPr>
        <p:blipFill>
          <a:blip r:embed="rId3" cstate="print"/>
          <a:stretch>
            <a:fillRect/>
          </a:stretch>
        </p:blipFill>
        <p:spPr>
          <a:xfrm>
            <a:off x="4492334" y="838200"/>
            <a:ext cx="4651664" cy="6019800"/>
          </a:xfrm>
          <a:prstGeom prst="rect">
            <a:avLst/>
          </a:prstGeom>
        </p:spPr>
      </p:pic>
      <p:pic>
        <p:nvPicPr>
          <p:cNvPr id="6" name="Picture 5" descr="Hangman_FishDensities_2004.jpg"/>
          <p:cNvPicPr>
            <a:picLocks noChangeAspect="1"/>
          </p:cNvPicPr>
          <p:nvPr/>
        </p:nvPicPr>
        <p:blipFill>
          <a:blip r:embed="rId4" cstate="print"/>
          <a:stretch>
            <a:fillRect/>
          </a:stretch>
        </p:blipFill>
        <p:spPr>
          <a:xfrm>
            <a:off x="1" y="842682"/>
            <a:ext cx="4648199" cy="601531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angman_PercentFines_Southern.jpg"/>
          <p:cNvPicPr>
            <a:picLocks noChangeAspect="1"/>
          </p:cNvPicPr>
          <p:nvPr/>
        </p:nvPicPr>
        <p:blipFill>
          <a:blip r:embed="rId3" cstate="print"/>
          <a:stretch>
            <a:fillRect/>
          </a:stretch>
        </p:blipFill>
        <p:spPr>
          <a:xfrm>
            <a:off x="1922318" y="0"/>
            <a:ext cx="5299363" cy="685799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Hangman_WaterQualitySites_2007.jpg"/>
          <p:cNvPicPr>
            <a:picLocks noChangeAspect="1"/>
          </p:cNvPicPr>
          <p:nvPr/>
        </p:nvPicPr>
        <p:blipFill>
          <a:blip r:embed="rId3"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HangmanStream_TempExceedance.jpg"/>
          <p:cNvPicPr>
            <a:picLocks noChangeAspect="1"/>
          </p:cNvPicPr>
          <p:nvPr/>
        </p:nvPicPr>
        <p:blipFill>
          <a:blip r:embed="rId3" cstate="print"/>
          <a:stretch>
            <a:fillRect/>
          </a:stretch>
        </p:blipFill>
        <p:spPr>
          <a:xfrm>
            <a:off x="2286000" y="0"/>
            <a:ext cx="5299363" cy="6857999"/>
          </a:xfrm>
          <a:prstGeom prst="rect">
            <a:avLst/>
          </a:prstGeom>
        </p:spPr>
      </p:pic>
      <p:sp>
        <p:nvSpPr>
          <p:cNvPr id="4" name="TextBox 3"/>
          <p:cNvSpPr txBox="1"/>
          <p:nvPr/>
        </p:nvSpPr>
        <p:spPr>
          <a:xfrm>
            <a:off x="0" y="914400"/>
            <a:ext cx="3733800" cy="954107"/>
          </a:xfrm>
          <a:prstGeom prst="rect">
            <a:avLst/>
          </a:prstGeom>
          <a:noFill/>
        </p:spPr>
        <p:txBody>
          <a:bodyPr wrap="square" rtlCol="0">
            <a:spAutoFit/>
          </a:bodyPr>
          <a:lstStyle/>
          <a:p>
            <a:r>
              <a:rPr lang="en-US" dirty="0" smtClean="0">
                <a:solidFill>
                  <a:schemeClr val="bg1"/>
                </a:solidFill>
              </a:rPr>
              <a:t> </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Rosgen, Level 2 Surveys_2004-2009.jpg"/>
          <p:cNvPicPr>
            <a:picLocks noChangeAspect="1"/>
          </p:cNvPicPr>
          <p:nvPr/>
        </p:nvPicPr>
        <p:blipFill>
          <a:blip r:embed="rId3" cstate="print"/>
          <a:stretch>
            <a:fillRect/>
          </a:stretch>
        </p:blipFill>
        <p:spPr>
          <a:xfrm>
            <a:off x="3844636" y="0"/>
            <a:ext cx="5299364" cy="6858000"/>
          </a:xfrm>
          <a:prstGeom prst="rect">
            <a:avLst/>
          </a:prstGeom>
        </p:spPr>
      </p:pic>
      <p:pic>
        <p:nvPicPr>
          <p:cNvPr id="4" name="Picture 3"/>
          <p:cNvPicPr>
            <a:picLocks noChangeAspect="1" noChangeArrowheads="1"/>
          </p:cNvPicPr>
          <p:nvPr/>
        </p:nvPicPr>
        <p:blipFill>
          <a:blip r:embed="rId4" cstate="print"/>
          <a:srcRect/>
          <a:stretch>
            <a:fillRect/>
          </a:stretch>
        </p:blipFill>
        <p:spPr bwMode="auto">
          <a:xfrm>
            <a:off x="-1" y="2321466"/>
            <a:ext cx="5105401" cy="4536535"/>
          </a:xfrm>
          <a:prstGeom prst="rect">
            <a:avLst/>
          </a:prstGeom>
          <a:solidFill>
            <a:schemeClr val="tx1"/>
          </a:solid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0"/>
            <a:ext cx="8153400" cy="914400"/>
          </a:xfrm>
          <a:solidFill>
            <a:schemeClr val="folHlink"/>
          </a:solidFill>
        </p:spPr>
        <p:txBody>
          <a:bodyPr>
            <a:normAutofit fontScale="90000"/>
          </a:bodyPr>
          <a:lstStyle/>
          <a:p>
            <a:pPr eaLnBrk="1" hangingPunct="1"/>
            <a:r>
              <a:rPr lang="en-US" sz="3600" dirty="0" smtClean="0"/>
              <a:t>Initial Restoration Directives</a:t>
            </a:r>
            <a:br>
              <a:rPr lang="en-US" sz="3600" dirty="0" smtClean="0"/>
            </a:br>
            <a:r>
              <a:rPr lang="en-US" sz="3600" dirty="0" smtClean="0"/>
              <a:t>Prioritization Plan</a:t>
            </a:r>
          </a:p>
        </p:txBody>
      </p:sp>
      <p:sp>
        <p:nvSpPr>
          <p:cNvPr id="51203" name="Rectangle 3"/>
          <p:cNvSpPr>
            <a:spLocks noGrp="1" noChangeArrowheads="1"/>
          </p:cNvSpPr>
          <p:nvPr>
            <p:ph idx="1"/>
          </p:nvPr>
        </p:nvSpPr>
        <p:spPr>
          <a:xfrm>
            <a:off x="609600" y="990600"/>
            <a:ext cx="8153400" cy="5867400"/>
          </a:xfrm>
          <a:solidFill>
            <a:schemeClr val="hlink"/>
          </a:solidFill>
        </p:spPr>
        <p:txBody>
          <a:bodyPr>
            <a:normAutofit/>
          </a:bodyPr>
          <a:lstStyle/>
          <a:p>
            <a:pPr eaLnBrk="1" hangingPunct="1">
              <a:lnSpc>
                <a:spcPct val="90000"/>
              </a:lnSpc>
            </a:pPr>
            <a:r>
              <a:rPr lang="en-US" sz="3300" dirty="0" smtClean="0">
                <a:latin typeface="Arial" pitchFamily="34" charset="0"/>
                <a:cs typeface="Arial" pitchFamily="34" charset="0"/>
              </a:rPr>
              <a:t>Northern Watershed (Rock Creek) eliminated based on cumulative impacts</a:t>
            </a:r>
          </a:p>
          <a:p>
            <a:pPr eaLnBrk="1" hangingPunct="1">
              <a:lnSpc>
                <a:spcPct val="90000"/>
              </a:lnSpc>
            </a:pPr>
            <a:r>
              <a:rPr lang="en-US" sz="3300" dirty="0" smtClean="0">
                <a:latin typeface="Arial" pitchFamily="34" charset="0"/>
                <a:cs typeface="Arial" pitchFamily="34" charset="0"/>
              </a:rPr>
              <a:t>Conserve core fish-bearing reaches</a:t>
            </a:r>
          </a:p>
          <a:p>
            <a:pPr eaLnBrk="1" hangingPunct="1">
              <a:lnSpc>
                <a:spcPct val="90000"/>
              </a:lnSpc>
            </a:pPr>
            <a:r>
              <a:rPr lang="en-US" sz="3300" dirty="0" smtClean="0">
                <a:latin typeface="Arial" pitchFamily="34" charset="0"/>
                <a:cs typeface="Arial" pitchFamily="34" charset="0"/>
              </a:rPr>
              <a:t>Restore Connective Habitat</a:t>
            </a:r>
          </a:p>
          <a:p>
            <a:pPr eaLnBrk="1" hangingPunct="1">
              <a:lnSpc>
                <a:spcPct val="90000"/>
              </a:lnSpc>
            </a:pPr>
            <a:r>
              <a:rPr lang="en-US" sz="3300" dirty="0" smtClean="0">
                <a:latin typeface="Arial" pitchFamily="34" charset="0"/>
                <a:cs typeface="Arial" pitchFamily="34" charset="0"/>
              </a:rPr>
              <a:t>Remove migration barriers</a:t>
            </a:r>
          </a:p>
          <a:p>
            <a:pPr eaLnBrk="1" hangingPunct="1">
              <a:lnSpc>
                <a:spcPct val="90000"/>
              </a:lnSpc>
            </a:pPr>
            <a:r>
              <a:rPr lang="en-US" sz="3300" dirty="0" smtClean="0">
                <a:latin typeface="Arial" pitchFamily="34" charset="0"/>
                <a:cs typeface="Arial" pitchFamily="34" charset="0"/>
              </a:rPr>
              <a:t>IFIM Report directives </a:t>
            </a:r>
          </a:p>
          <a:p>
            <a:pPr lvl="1" eaLnBrk="1" hangingPunct="1">
              <a:lnSpc>
                <a:spcPct val="90000"/>
              </a:lnSpc>
            </a:pPr>
            <a:r>
              <a:rPr lang="en-US" sz="3300" dirty="0" smtClean="0">
                <a:latin typeface="Arial" pitchFamily="34" charset="0"/>
                <a:cs typeface="Arial" pitchFamily="34" charset="0"/>
              </a:rPr>
              <a:t> Increase Canopy on </a:t>
            </a:r>
            <a:r>
              <a:rPr lang="en-US" sz="3300" dirty="0" err="1" smtClean="0">
                <a:latin typeface="Arial" pitchFamily="34" charset="0"/>
                <a:cs typeface="Arial" pitchFamily="34" charset="0"/>
              </a:rPr>
              <a:t>mainstem</a:t>
            </a:r>
            <a:r>
              <a:rPr lang="en-US" sz="3300" dirty="0" smtClean="0">
                <a:latin typeface="Arial" pitchFamily="34" charset="0"/>
                <a:cs typeface="Arial" pitchFamily="34" charset="0"/>
              </a:rPr>
              <a:t> habitats</a:t>
            </a:r>
          </a:p>
          <a:p>
            <a:pPr lvl="1" eaLnBrk="1" hangingPunct="1">
              <a:lnSpc>
                <a:spcPct val="90000"/>
              </a:lnSpc>
            </a:pPr>
            <a:r>
              <a:rPr lang="en-US" sz="3300" dirty="0" smtClean="0">
                <a:latin typeface="Arial" pitchFamily="34" charset="0"/>
                <a:cs typeface="Arial" pitchFamily="34" charset="0"/>
              </a:rPr>
              <a:t>Increase pool depths in tributaries</a:t>
            </a:r>
          </a:p>
          <a:p>
            <a:pPr lvl="1" eaLnBrk="1" hangingPunct="1">
              <a:lnSpc>
                <a:spcPct val="90000"/>
              </a:lnSpc>
              <a:buNone/>
            </a:pPr>
            <a:endParaRPr lang="en-US" dirty="0" smtClean="0"/>
          </a:p>
          <a:p>
            <a:pPr eaLnBrk="1" hangingPunct="1">
              <a:lnSpc>
                <a:spcPct val="90000"/>
              </a:lnSpc>
              <a:buFontTx/>
              <a:buNone/>
            </a:pPr>
            <a:endParaRPr lang="en-US"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1676400"/>
          </a:xfrm>
          <a:solidFill>
            <a:srgbClr val="920000"/>
          </a:solidFill>
        </p:spPr>
        <p:txBody>
          <a:bodyPr/>
          <a:lstStyle/>
          <a:p>
            <a:r>
              <a:rPr lang="en-US" dirty="0" smtClean="0">
                <a:effectLst>
                  <a:outerShdw blurRad="38100" dist="38100" dir="2700000" algn="tl">
                    <a:srgbClr val="000000">
                      <a:alpha val="43137"/>
                    </a:srgbClr>
                  </a:outerShdw>
                </a:effectLst>
              </a:rPr>
              <a:t>Initial </a:t>
            </a:r>
            <a:r>
              <a:rPr lang="en-US" dirty="0" smtClean="0">
                <a:effectLst>
                  <a:outerShdw blurRad="38100" dist="38100" dir="2700000" algn="tl">
                    <a:srgbClr val="000000">
                      <a:alpha val="43137"/>
                    </a:srgbClr>
                  </a:outerShdw>
                </a:effectLst>
              </a:rPr>
              <a:t>Restoration: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Riparian &amp; LWD </a:t>
            </a:r>
            <a:endParaRPr lang="en-US" dirty="0">
              <a:effectLst>
                <a:outerShdw blurRad="38100" dist="38100" dir="2700000" algn="tl">
                  <a:srgbClr val="000000">
                    <a:alpha val="43137"/>
                  </a:srgbClr>
                </a:outerShdw>
              </a:effectLst>
            </a:endParaRPr>
          </a:p>
        </p:txBody>
      </p:sp>
      <p:pic>
        <p:nvPicPr>
          <p:cNvPr id="4" name="Picture 3" descr="Riparian_Enhancement-2005-2010.jpg"/>
          <p:cNvPicPr>
            <a:picLocks noChangeAspect="1"/>
          </p:cNvPicPr>
          <p:nvPr/>
        </p:nvPicPr>
        <p:blipFill>
          <a:blip r:embed="rId3" cstate="print"/>
          <a:stretch>
            <a:fillRect/>
          </a:stretch>
        </p:blipFill>
        <p:spPr>
          <a:xfrm>
            <a:off x="1066801" y="1447800"/>
            <a:ext cx="7001436" cy="5410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ndianX-Vein_0768.JPG"/>
          <p:cNvPicPr>
            <a:picLocks noChangeAspect="1"/>
          </p:cNvPicPr>
          <p:nvPr/>
        </p:nvPicPr>
        <p:blipFill>
          <a:blip r:embed="rId3" cstate="print"/>
          <a:stretch>
            <a:fillRect/>
          </a:stretch>
        </p:blipFill>
        <p:spPr>
          <a:xfrm>
            <a:off x="0" y="0"/>
            <a:ext cx="9144000" cy="6858000"/>
          </a:xfrm>
          <a:prstGeom prst="rect">
            <a:avLst/>
          </a:prstGeom>
        </p:spPr>
      </p:pic>
      <p:sp>
        <p:nvSpPr>
          <p:cNvPr id="4" name="TextBox 3"/>
          <p:cNvSpPr txBox="1"/>
          <p:nvPr/>
        </p:nvSpPr>
        <p:spPr>
          <a:xfrm>
            <a:off x="609600" y="457200"/>
            <a:ext cx="4114800" cy="584775"/>
          </a:xfrm>
          <a:prstGeom prst="rect">
            <a:avLst/>
          </a:prstGeom>
          <a:solidFill>
            <a:srgbClr val="FFFF00"/>
          </a:solidFill>
        </p:spPr>
        <p:txBody>
          <a:bodyPr wrap="square" rtlCol="0">
            <a:spAutoFit/>
          </a:bodyPr>
          <a:lstStyle/>
          <a:p>
            <a:r>
              <a:rPr lang="en-US" sz="3200" dirty="0" smtClean="0">
                <a:solidFill>
                  <a:schemeClr val="bg1"/>
                </a:solidFill>
              </a:rPr>
              <a:t>X-Vein at Indian Creek</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3810000" cy="3276600"/>
          </a:xfrm>
          <a:solidFill>
            <a:srgbClr val="920000"/>
          </a:solidFill>
        </p:spPr>
        <p:txBody>
          <a:bodyPr/>
          <a:lstStyle/>
          <a:p>
            <a:r>
              <a:rPr lang="en-US" dirty="0" smtClean="0">
                <a:effectLst>
                  <a:outerShdw blurRad="38100" dist="38100" dir="2700000" algn="tl">
                    <a:srgbClr val="000000">
                      <a:alpha val="43137"/>
                    </a:srgbClr>
                  </a:outerShdw>
                </a:effectLst>
              </a:rPr>
              <a:t>Restoration </a:t>
            </a:r>
            <a:r>
              <a:rPr lang="en-US" dirty="0" smtClean="0">
                <a:effectLst>
                  <a:outerShdw blurRad="38100" dist="38100" dir="2700000" algn="tl">
                    <a:srgbClr val="000000">
                      <a:alpha val="43137"/>
                    </a:srgbClr>
                  </a:outerShdw>
                </a:effectLst>
              </a:rPr>
              <a:t>Proposed: Herrera Subcontract</a:t>
            </a:r>
            <a:endParaRPr lang="en-US" dirty="0">
              <a:effectLst>
                <a:outerShdw blurRad="38100" dist="38100" dir="2700000" algn="tl">
                  <a:srgbClr val="000000">
                    <a:alpha val="43137"/>
                  </a:srgbClr>
                </a:outerShdw>
              </a:effectLst>
            </a:endParaRPr>
          </a:p>
        </p:txBody>
      </p:sp>
      <p:pic>
        <p:nvPicPr>
          <p:cNvPr id="3" name="Picture 2" descr="HangmanPlannedRestoration2013-7.jpg"/>
          <p:cNvPicPr>
            <a:picLocks noChangeAspect="1"/>
          </p:cNvPicPr>
          <p:nvPr/>
        </p:nvPicPr>
        <p:blipFill>
          <a:blip r:embed="rId3" cstate="print"/>
          <a:stretch>
            <a:fillRect/>
          </a:stretch>
        </p:blipFill>
        <p:spPr>
          <a:xfrm>
            <a:off x="3827318" y="0"/>
            <a:ext cx="5299363" cy="6858000"/>
          </a:xfrm>
          <a:prstGeom prst="rect">
            <a:avLst/>
          </a:prstGeom>
        </p:spPr>
      </p:pic>
      <p:sp>
        <p:nvSpPr>
          <p:cNvPr id="5" name="TextBox 4"/>
          <p:cNvSpPr txBox="1"/>
          <p:nvPr/>
        </p:nvSpPr>
        <p:spPr>
          <a:xfrm>
            <a:off x="0" y="4648200"/>
            <a:ext cx="3505200" cy="1938992"/>
          </a:xfrm>
          <a:prstGeom prst="rect">
            <a:avLst/>
          </a:prstGeom>
          <a:solidFill>
            <a:srgbClr val="7030A0"/>
          </a:solidFill>
        </p:spPr>
        <p:txBody>
          <a:bodyPr wrap="square" rtlCol="0">
            <a:spAutoFit/>
          </a:bodyPr>
          <a:lstStyle/>
          <a:p>
            <a:r>
              <a:rPr lang="en-US" sz="2400" dirty="0" smtClean="0"/>
              <a:t>- LWD</a:t>
            </a:r>
            <a:r>
              <a:rPr lang="en-US" sz="2400" dirty="0" smtClean="0"/>
              <a:t>: Heavy </a:t>
            </a:r>
            <a:r>
              <a:rPr lang="en-US" sz="2400" dirty="0" smtClean="0"/>
              <a:t>Equipment</a:t>
            </a:r>
          </a:p>
          <a:p>
            <a:r>
              <a:rPr lang="en-US" sz="2400" dirty="0" smtClean="0"/>
              <a:t>- LWD: By Hand</a:t>
            </a:r>
          </a:p>
          <a:p>
            <a:r>
              <a:rPr lang="en-US" sz="2400" dirty="0" smtClean="0"/>
              <a:t>- Riparian Enhancement</a:t>
            </a:r>
          </a:p>
          <a:p>
            <a:r>
              <a:rPr lang="en-US" sz="2400" dirty="0" smtClean="0"/>
              <a:t>- Beaver Clippings</a:t>
            </a:r>
          </a:p>
          <a:p>
            <a:r>
              <a:rPr lang="en-US" sz="2400" dirty="0" smtClean="0"/>
              <a:t>- Fish Ladders installed</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jpg"/>
          <p:cNvPicPr>
            <a:picLocks noChangeAspect="1"/>
          </p:cNvPicPr>
          <p:nvPr/>
        </p:nvPicPr>
        <p:blipFill>
          <a:blip r:embed="rId2" cstate="print"/>
          <a:stretch>
            <a:fillRect/>
          </a:stretch>
        </p:blipFill>
        <p:spPr>
          <a:xfrm>
            <a:off x="134471" y="0"/>
            <a:ext cx="8875059"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81000"/>
            <a:ext cx="8001000" cy="457200"/>
          </a:xfrm>
          <a:solidFill>
            <a:schemeClr val="folHlink"/>
          </a:solidFill>
        </p:spPr>
        <p:txBody>
          <a:bodyPr>
            <a:noAutofit/>
          </a:bodyPr>
          <a:lstStyle/>
          <a:p>
            <a:pPr eaLnBrk="1" hangingPunct="1"/>
            <a:r>
              <a:rPr lang="en-US" sz="4000" dirty="0" smtClean="0">
                <a:latin typeface="Arial" pitchFamily="34" charset="0"/>
                <a:cs typeface="Arial" pitchFamily="34" charset="0"/>
              </a:rPr>
              <a:t>RME Elements</a:t>
            </a:r>
            <a:endParaRPr lang="en-US" sz="4000" b="1" dirty="0" smtClean="0">
              <a:latin typeface="Arial" pitchFamily="34" charset="0"/>
              <a:cs typeface="Arial" pitchFamily="34" charset="0"/>
            </a:endParaRPr>
          </a:p>
        </p:txBody>
      </p:sp>
      <p:sp>
        <p:nvSpPr>
          <p:cNvPr id="9219" name="Rectangle 3"/>
          <p:cNvSpPr>
            <a:spLocks noGrp="1" noChangeArrowheads="1"/>
          </p:cNvSpPr>
          <p:nvPr>
            <p:ph idx="1"/>
          </p:nvPr>
        </p:nvSpPr>
        <p:spPr>
          <a:xfrm>
            <a:off x="685800" y="1143000"/>
            <a:ext cx="8077200" cy="5105400"/>
          </a:xfrm>
          <a:solidFill>
            <a:schemeClr val="hlink"/>
          </a:solidFill>
        </p:spPr>
        <p:txBody>
          <a:bodyPr>
            <a:normAutofit/>
          </a:bodyPr>
          <a:lstStyle/>
          <a:p>
            <a:pPr eaLnBrk="1" hangingPunct="1"/>
            <a:r>
              <a:rPr lang="en-US" sz="3200" dirty="0" smtClean="0">
                <a:latin typeface="Arial" pitchFamily="34" charset="0"/>
                <a:cs typeface="Arial" pitchFamily="34" charset="0"/>
              </a:rPr>
              <a:t>Pit tagging program to accompany summer electroshocking</a:t>
            </a:r>
          </a:p>
          <a:p>
            <a:pPr eaLnBrk="1" hangingPunct="1"/>
            <a:r>
              <a:rPr lang="en-US" sz="3200" dirty="0" smtClean="0">
                <a:latin typeface="Arial" pitchFamily="34" charset="0"/>
                <a:cs typeface="Arial" pitchFamily="34" charset="0"/>
              </a:rPr>
              <a:t>Summer abundance estimates</a:t>
            </a:r>
          </a:p>
          <a:p>
            <a:pPr eaLnBrk="1" hangingPunct="1"/>
            <a:r>
              <a:rPr lang="en-US" sz="3200" dirty="0" smtClean="0">
                <a:latin typeface="Arial" pitchFamily="34" charset="0"/>
                <a:cs typeface="Arial" pitchFamily="34" charset="0"/>
              </a:rPr>
              <a:t>Continuous Temperature Monitoring</a:t>
            </a:r>
          </a:p>
          <a:p>
            <a:pPr eaLnBrk="1" hangingPunct="1"/>
            <a:r>
              <a:rPr lang="en-US" sz="3200" dirty="0" smtClean="0">
                <a:latin typeface="Arial" pitchFamily="34" charset="0"/>
                <a:cs typeface="Arial" pitchFamily="34" charset="0"/>
              </a:rPr>
              <a:t>Discharge</a:t>
            </a:r>
          </a:p>
          <a:p>
            <a:pPr eaLnBrk="1" hangingPunct="1"/>
            <a:r>
              <a:rPr lang="en-US" sz="3200" dirty="0" smtClean="0">
                <a:latin typeface="Arial" pitchFamily="34" charset="0"/>
                <a:cs typeface="Arial" pitchFamily="34" charset="0"/>
              </a:rPr>
              <a:t>Habitat Surveys.</a:t>
            </a:r>
          </a:p>
          <a:p>
            <a:pPr eaLnBrk="1" hangingPunct="1"/>
            <a:endParaRPr lang="en-US" sz="3600" dirty="0" smtClean="0"/>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0"/>
            <a:ext cx="8153400" cy="914400"/>
          </a:xfrm>
          <a:solidFill>
            <a:schemeClr val="folHlink"/>
          </a:solidFill>
        </p:spPr>
        <p:txBody>
          <a:bodyPr>
            <a:normAutofit/>
          </a:bodyPr>
          <a:lstStyle/>
          <a:p>
            <a:pPr eaLnBrk="1" hangingPunct="1"/>
            <a:r>
              <a:rPr lang="en-US" sz="3600" dirty="0" smtClean="0"/>
              <a:t>Conclusions</a:t>
            </a:r>
            <a:endParaRPr lang="en-US" sz="3600" dirty="0" smtClean="0"/>
          </a:p>
        </p:txBody>
      </p:sp>
      <p:sp>
        <p:nvSpPr>
          <p:cNvPr id="51203" name="Rectangle 3"/>
          <p:cNvSpPr>
            <a:spLocks noGrp="1" noChangeArrowheads="1"/>
          </p:cNvSpPr>
          <p:nvPr>
            <p:ph idx="1"/>
          </p:nvPr>
        </p:nvSpPr>
        <p:spPr>
          <a:xfrm>
            <a:off x="609600" y="990600"/>
            <a:ext cx="8153400" cy="5867400"/>
          </a:xfrm>
          <a:solidFill>
            <a:schemeClr val="hlink"/>
          </a:solidFill>
        </p:spPr>
        <p:txBody>
          <a:bodyPr>
            <a:normAutofit/>
          </a:bodyPr>
          <a:lstStyle/>
          <a:p>
            <a:pPr eaLnBrk="1" hangingPunct="1">
              <a:lnSpc>
                <a:spcPct val="90000"/>
              </a:lnSpc>
            </a:pPr>
            <a:r>
              <a:rPr lang="en-US" sz="3300" dirty="0" smtClean="0">
                <a:latin typeface="Arial" pitchFamily="34" charset="0"/>
                <a:cs typeface="Arial" pitchFamily="34" charset="0"/>
              </a:rPr>
              <a:t>Restoration will closely follow a clear progression of priority habitats</a:t>
            </a:r>
            <a:endParaRPr lang="en-US" sz="3300" dirty="0" smtClean="0">
              <a:latin typeface="Arial" pitchFamily="34" charset="0"/>
              <a:cs typeface="Arial" pitchFamily="34" charset="0"/>
            </a:endParaRPr>
          </a:p>
          <a:p>
            <a:pPr eaLnBrk="1" hangingPunct="1">
              <a:lnSpc>
                <a:spcPct val="90000"/>
              </a:lnSpc>
            </a:pPr>
            <a:r>
              <a:rPr lang="en-US" sz="3300" dirty="0" smtClean="0">
                <a:latin typeface="Arial" pitchFamily="34" charset="0"/>
                <a:cs typeface="Arial" pitchFamily="34" charset="0"/>
              </a:rPr>
              <a:t>Beaver will be used as a cost effective means to </a:t>
            </a:r>
            <a:r>
              <a:rPr lang="en-US" sz="3300" dirty="0" err="1" smtClean="0">
                <a:latin typeface="Arial" pitchFamily="34" charset="0"/>
                <a:cs typeface="Arial" pitchFamily="34" charset="0"/>
              </a:rPr>
              <a:t>agrade</a:t>
            </a:r>
            <a:r>
              <a:rPr lang="en-US" sz="3300" dirty="0" smtClean="0">
                <a:latin typeface="Arial" pitchFamily="34" charset="0"/>
                <a:cs typeface="Arial" pitchFamily="34" charset="0"/>
              </a:rPr>
              <a:t> channels</a:t>
            </a:r>
            <a:endParaRPr lang="en-US" sz="3300" dirty="0" smtClean="0">
              <a:latin typeface="Arial" pitchFamily="34" charset="0"/>
              <a:cs typeface="Arial" pitchFamily="34" charset="0"/>
            </a:endParaRPr>
          </a:p>
          <a:p>
            <a:pPr eaLnBrk="1" hangingPunct="1">
              <a:lnSpc>
                <a:spcPct val="90000"/>
              </a:lnSpc>
            </a:pPr>
            <a:r>
              <a:rPr lang="en-US" sz="3300" dirty="0" smtClean="0">
                <a:latin typeface="Arial" pitchFamily="34" charset="0"/>
                <a:cs typeface="Arial" pitchFamily="34" charset="0"/>
              </a:rPr>
              <a:t>Riparian enhancements will follow channel work</a:t>
            </a:r>
          </a:p>
          <a:p>
            <a:pPr eaLnBrk="1" hangingPunct="1">
              <a:lnSpc>
                <a:spcPct val="90000"/>
              </a:lnSpc>
            </a:pPr>
            <a:r>
              <a:rPr lang="en-US" sz="3300" dirty="0" smtClean="0">
                <a:latin typeface="Arial" pitchFamily="34" charset="0"/>
                <a:cs typeface="Arial" pitchFamily="34" charset="0"/>
              </a:rPr>
              <a:t>Long term goals of the project are met by efforts of the Project 2001-033</a:t>
            </a:r>
          </a:p>
          <a:p>
            <a:pPr eaLnBrk="1" hangingPunct="1">
              <a:lnSpc>
                <a:spcPct val="90000"/>
              </a:lnSpc>
            </a:pPr>
            <a:r>
              <a:rPr lang="en-US" sz="3300" dirty="0" smtClean="0">
                <a:latin typeface="Arial" pitchFamily="34" charset="0"/>
                <a:cs typeface="Arial" pitchFamily="34" charset="0"/>
              </a:rPr>
              <a:t>Short term goals are met by efforts of Project 2001-032</a:t>
            </a:r>
            <a:endParaRPr lang="en-US" dirty="0" smtClean="0"/>
          </a:p>
          <a:p>
            <a:pPr eaLnBrk="1" hangingPunct="1">
              <a:lnSpc>
                <a:spcPct val="90000"/>
              </a:lnSpc>
              <a:buFontTx/>
              <a:buNone/>
            </a:pPr>
            <a:endParaRPr lang="en-US"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609600" y="1447800"/>
            <a:ext cx="8077200" cy="5181600"/>
          </a:xfrm>
          <a:solidFill>
            <a:schemeClr val="hlink"/>
          </a:solidFill>
        </p:spPr>
        <p:txBody>
          <a:bodyPr>
            <a:normAutofit/>
          </a:bodyPr>
          <a:lstStyle/>
          <a:p>
            <a:pPr eaLnBrk="1" hangingPunct="1"/>
            <a:r>
              <a:rPr lang="en-US" sz="3200" dirty="0" smtClean="0">
                <a:latin typeface="Arial" pitchFamily="34" charset="0"/>
                <a:cs typeface="Arial" pitchFamily="34" charset="0"/>
              </a:rPr>
              <a:t>Objectives</a:t>
            </a:r>
          </a:p>
          <a:p>
            <a:pPr eaLnBrk="1" hangingPunct="1">
              <a:buNone/>
            </a:pPr>
            <a:r>
              <a:rPr lang="en-US" sz="3200" dirty="0" smtClean="0">
                <a:latin typeface="Arial" pitchFamily="34" charset="0"/>
                <a:cs typeface="Arial" pitchFamily="34" charset="0"/>
              </a:rPr>
              <a:t>		Decrease rate of floodplain 	groundwater depletion through the dry 	season</a:t>
            </a:r>
          </a:p>
          <a:p>
            <a:pPr eaLnBrk="1" hangingPunct="1">
              <a:buNone/>
            </a:pPr>
            <a:endParaRPr lang="en-US" sz="3200" dirty="0" smtClean="0">
              <a:latin typeface="Arial" pitchFamily="34" charset="0"/>
              <a:cs typeface="Arial" pitchFamily="34" charset="0"/>
            </a:endParaRPr>
          </a:p>
          <a:p>
            <a:pPr eaLnBrk="1" hangingPunct="1">
              <a:buNone/>
            </a:pPr>
            <a:r>
              <a:rPr lang="en-US" sz="3200" dirty="0" smtClean="0">
                <a:latin typeface="Arial" pitchFamily="34" charset="0"/>
                <a:cs typeface="Arial" pitchFamily="34" charset="0"/>
              </a:rPr>
              <a:t>		Increase baseflows in Project Area 	streams</a:t>
            </a:r>
          </a:p>
          <a:p>
            <a:pPr eaLnBrk="1" hangingPunct="1">
              <a:buNone/>
            </a:pPr>
            <a:endParaRPr lang="en-US" sz="3200" dirty="0" smtClean="0">
              <a:latin typeface="Arial" pitchFamily="34" charset="0"/>
              <a:cs typeface="Arial" pitchFamily="34" charset="0"/>
            </a:endParaRPr>
          </a:p>
          <a:p>
            <a:pPr eaLnBrk="1" hangingPunct="1">
              <a:buNone/>
            </a:pPr>
            <a:r>
              <a:rPr lang="en-US" sz="3200" dirty="0" smtClean="0">
                <a:latin typeface="Arial" pitchFamily="34" charset="0"/>
                <a:cs typeface="Arial" pitchFamily="34" charset="0"/>
              </a:rPr>
              <a:t>		Involve students in the process</a:t>
            </a:r>
          </a:p>
          <a:p>
            <a:pPr eaLnBrk="1" hangingPunct="1"/>
            <a:endParaRPr lang="en-US" sz="3600" dirty="0" smtClean="0"/>
          </a:p>
          <a:p>
            <a:pPr eaLnBrk="1" hangingPunct="1">
              <a:buFontTx/>
              <a:buNone/>
            </a:pPr>
            <a:endParaRPr lang="en-US" dirty="0" smtClean="0"/>
          </a:p>
        </p:txBody>
      </p:sp>
      <p:sp>
        <p:nvSpPr>
          <p:cNvPr id="7" name="Rectangle 2"/>
          <p:cNvSpPr>
            <a:spLocks noGrp="1" noChangeArrowheads="1"/>
          </p:cNvSpPr>
          <p:nvPr>
            <p:ph type="title"/>
          </p:nvPr>
        </p:nvSpPr>
        <p:spPr>
          <a:xfrm>
            <a:off x="762000" y="381000"/>
            <a:ext cx="7772400" cy="838200"/>
          </a:xfrm>
          <a:solidFill>
            <a:schemeClr val="folHlink"/>
          </a:solidFill>
        </p:spPr>
        <p:txBody>
          <a:bodyPr>
            <a:normAutofit/>
          </a:bodyPr>
          <a:lstStyle/>
          <a:p>
            <a:pPr eaLnBrk="1" hangingPunct="1"/>
            <a:r>
              <a:rPr lang="en-US" sz="4000" dirty="0" smtClean="0">
                <a:latin typeface="Arial" pitchFamily="34" charset="0"/>
                <a:cs typeface="Arial" pitchFamily="34" charset="0"/>
              </a:rPr>
              <a:t>2001-033 Project Objectives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N1803.JPG"/>
          <p:cNvPicPr>
            <a:picLocks noGrp="1" noChangeAspect="1"/>
          </p:cNvPicPr>
          <p:nvPr>
            <p:ph idx="1"/>
          </p:nvPr>
        </p:nvPicPr>
        <p:blipFill>
          <a:blip r:embed="rId2" cstate="print"/>
          <a:stretch>
            <a:fillRect/>
          </a:stretch>
        </p:blipFill>
        <p:spPr>
          <a:xfrm>
            <a:off x="228600" y="207264"/>
            <a:ext cx="8727016" cy="6545262"/>
          </a:xfrm>
        </p:spPr>
      </p:pic>
      <p:pic>
        <p:nvPicPr>
          <p:cNvPr id="7" name="Picture 6" descr="swimming-kitt allotment-1960.jpg"/>
          <p:cNvPicPr>
            <a:picLocks noChangeAspect="1"/>
          </p:cNvPicPr>
          <p:nvPr/>
        </p:nvPicPr>
        <p:blipFill>
          <a:blip r:embed="rId3" cstate="print"/>
          <a:stretch>
            <a:fillRect/>
          </a:stretch>
        </p:blipFill>
        <p:spPr>
          <a:xfrm>
            <a:off x="381000" y="3657600"/>
            <a:ext cx="2983992" cy="291084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3276600" cy="1219200"/>
          </a:xfrm>
        </p:spPr>
        <p:txBody>
          <a:bodyPr>
            <a:normAutofit/>
          </a:bodyPr>
          <a:lstStyle/>
          <a:p>
            <a:r>
              <a:rPr lang="en-US" sz="2800" dirty="0" smtClean="0"/>
              <a:t>Project Area Priority Habitats</a:t>
            </a:r>
            <a:endParaRPr lang="en-US" sz="2800" dirty="0"/>
          </a:p>
        </p:txBody>
      </p:sp>
      <p:cxnSp>
        <p:nvCxnSpPr>
          <p:cNvPr id="12" name="Straight Connector 11"/>
          <p:cNvCxnSpPr/>
          <p:nvPr/>
        </p:nvCxnSpPr>
        <p:spPr>
          <a:xfrm>
            <a:off x="533400" y="2286000"/>
            <a:ext cx="2209800" cy="0"/>
          </a:xfrm>
          <a:prstGeom prst="line">
            <a:avLst/>
          </a:prstGeom>
          <a:ln w="730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1000" y="2286000"/>
            <a:ext cx="2419252" cy="400110"/>
          </a:xfrm>
          <a:prstGeom prst="rect">
            <a:avLst/>
          </a:prstGeom>
          <a:noFill/>
        </p:spPr>
        <p:txBody>
          <a:bodyPr wrap="none" rtlCol="0">
            <a:spAutoFit/>
          </a:bodyPr>
          <a:lstStyle/>
          <a:p>
            <a:r>
              <a:rPr lang="en-US" sz="2000" dirty="0" smtClean="0"/>
              <a:t>Fish Bearing Reaches</a:t>
            </a:r>
            <a:endParaRPr lang="en-US" sz="2000" dirty="0"/>
          </a:p>
        </p:txBody>
      </p:sp>
      <p:cxnSp>
        <p:nvCxnSpPr>
          <p:cNvPr id="15" name="Straight Connector 14"/>
          <p:cNvCxnSpPr/>
          <p:nvPr/>
        </p:nvCxnSpPr>
        <p:spPr>
          <a:xfrm>
            <a:off x="533400" y="2895600"/>
            <a:ext cx="2209800" cy="0"/>
          </a:xfrm>
          <a:prstGeom prst="line">
            <a:avLst/>
          </a:prstGeom>
          <a:ln w="730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1000" y="2895600"/>
            <a:ext cx="3257623" cy="400110"/>
          </a:xfrm>
          <a:prstGeom prst="rect">
            <a:avLst/>
          </a:prstGeom>
          <a:noFill/>
        </p:spPr>
        <p:txBody>
          <a:bodyPr wrap="none" rtlCol="0">
            <a:spAutoFit/>
          </a:bodyPr>
          <a:lstStyle/>
          <a:p>
            <a:r>
              <a:rPr lang="en-US" sz="2000" dirty="0" smtClean="0"/>
              <a:t>Potential Connecting Reaches</a:t>
            </a:r>
            <a:endParaRPr lang="en-US" sz="2000" dirty="0"/>
          </a:p>
        </p:txBody>
      </p:sp>
      <p:sp>
        <p:nvSpPr>
          <p:cNvPr id="18" name="TextBox 17"/>
          <p:cNvSpPr txBox="1"/>
          <p:nvPr/>
        </p:nvSpPr>
        <p:spPr>
          <a:xfrm>
            <a:off x="228600" y="1143000"/>
            <a:ext cx="3565400" cy="954107"/>
          </a:xfrm>
          <a:prstGeom prst="rect">
            <a:avLst/>
          </a:prstGeom>
          <a:noFill/>
        </p:spPr>
        <p:txBody>
          <a:bodyPr wrap="none" rtlCol="0">
            <a:spAutoFit/>
          </a:bodyPr>
          <a:lstStyle/>
          <a:p>
            <a:r>
              <a:rPr lang="en-US" dirty="0" smtClean="0"/>
              <a:t>Fisheries Priority </a:t>
            </a:r>
          </a:p>
          <a:p>
            <a:r>
              <a:rPr lang="en-US" dirty="0" smtClean="0"/>
              <a:t>Habitats (2001-032-00)</a:t>
            </a:r>
            <a:endParaRPr lang="en-US" dirty="0"/>
          </a:p>
        </p:txBody>
      </p:sp>
      <p:sp>
        <p:nvSpPr>
          <p:cNvPr id="19" name="Rectangle 18"/>
          <p:cNvSpPr/>
          <p:nvPr/>
        </p:nvSpPr>
        <p:spPr>
          <a:xfrm>
            <a:off x="457200" y="4724400"/>
            <a:ext cx="1447800" cy="457200"/>
          </a:xfrm>
          <a:prstGeom prst="rect">
            <a:avLst/>
          </a:prstGeom>
          <a:solidFill>
            <a:srgbClr val="734C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2400" y="3720405"/>
            <a:ext cx="3581400" cy="1384995"/>
          </a:xfrm>
          <a:prstGeom prst="rect">
            <a:avLst/>
          </a:prstGeom>
          <a:noFill/>
        </p:spPr>
        <p:txBody>
          <a:bodyPr wrap="square" rtlCol="0">
            <a:spAutoFit/>
          </a:bodyPr>
          <a:lstStyle/>
          <a:p>
            <a:r>
              <a:rPr lang="en-US" dirty="0" smtClean="0"/>
              <a:t>Wildlife Priority </a:t>
            </a:r>
          </a:p>
          <a:p>
            <a:r>
              <a:rPr lang="en-US" dirty="0" smtClean="0"/>
              <a:t>Habitats (2001-033-00)</a:t>
            </a:r>
          </a:p>
          <a:p>
            <a:endParaRPr lang="en-US" dirty="0"/>
          </a:p>
        </p:txBody>
      </p:sp>
      <p:sp>
        <p:nvSpPr>
          <p:cNvPr id="23" name="TextBox 22"/>
          <p:cNvSpPr txBox="1"/>
          <p:nvPr/>
        </p:nvSpPr>
        <p:spPr>
          <a:xfrm>
            <a:off x="381000" y="5257800"/>
            <a:ext cx="2885983" cy="707886"/>
          </a:xfrm>
          <a:prstGeom prst="rect">
            <a:avLst/>
          </a:prstGeom>
          <a:noFill/>
        </p:spPr>
        <p:txBody>
          <a:bodyPr wrap="none" rtlCol="0">
            <a:spAutoFit/>
          </a:bodyPr>
          <a:lstStyle/>
          <a:p>
            <a:r>
              <a:rPr lang="en-US" sz="2000" dirty="0" smtClean="0"/>
              <a:t>Hydrologic Priority Area:</a:t>
            </a:r>
          </a:p>
          <a:p>
            <a:r>
              <a:rPr lang="en-US" sz="2000" dirty="0" smtClean="0"/>
              <a:t>Low Gradient Floodplain</a:t>
            </a:r>
            <a:endParaRPr lang="en-US" sz="2000" dirty="0"/>
          </a:p>
        </p:txBody>
      </p:sp>
      <p:pic>
        <p:nvPicPr>
          <p:cNvPr id="22" name="Content Placeholder 21" descr="hydric_priority_compare.jpg"/>
          <p:cNvPicPr>
            <a:picLocks noGrp="1" noChangeAspect="1"/>
          </p:cNvPicPr>
          <p:nvPr>
            <p:ph idx="1"/>
          </p:nvPr>
        </p:nvPicPr>
        <p:blipFill>
          <a:blip r:embed="rId2" cstate="print"/>
          <a:stretch>
            <a:fillRect/>
          </a:stretch>
        </p:blipFill>
        <p:spPr>
          <a:xfrm>
            <a:off x="3749242" y="0"/>
            <a:ext cx="5299364" cy="68580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172200"/>
            <a:ext cx="8229600" cy="685800"/>
          </a:xfrm>
        </p:spPr>
        <p:txBody>
          <a:bodyPr>
            <a:normAutofit fontScale="90000"/>
          </a:bodyPr>
          <a:lstStyle/>
          <a:p>
            <a:r>
              <a:rPr lang="en-US" dirty="0" smtClean="0"/>
              <a:t/>
            </a:r>
            <a:br>
              <a:rPr lang="en-US" dirty="0" smtClean="0"/>
            </a:br>
            <a:r>
              <a:rPr lang="en-US" dirty="0" smtClean="0"/>
              <a:t>Sheep Creek Realignment</a:t>
            </a:r>
            <a:br>
              <a:rPr lang="en-US" dirty="0" smtClean="0"/>
            </a:br>
            <a:endParaRPr lang="en-US" dirty="0"/>
          </a:p>
        </p:txBody>
      </p:sp>
      <p:pic>
        <p:nvPicPr>
          <p:cNvPr id="4" name="Content Placeholder 3" descr="hntkwipn.jpg"/>
          <p:cNvPicPr>
            <a:picLocks noGrp="1" noChangeAspect="1"/>
          </p:cNvPicPr>
          <p:nvPr>
            <p:ph idx="1"/>
          </p:nvPr>
        </p:nvPicPr>
        <p:blipFill>
          <a:blip r:embed="rId2" cstate="print"/>
          <a:stretch>
            <a:fillRect/>
          </a:stretch>
        </p:blipFill>
        <p:spPr>
          <a:xfrm>
            <a:off x="685800" y="107372"/>
            <a:ext cx="7848600" cy="6064828"/>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pper_hangman_access.jpg"/>
          <p:cNvPicPr>
            <a:picLocks noGrp="1" noChangeAspect="1"/>
          </p:cNvPicPr>
          <p:nvPr>
            <p:ph idx="1"/>
          </p:nvPr>
        </p:nvPicPr>
        <p:blipFill>
          <a:blip r:embed="rId2" cstate="print"/>
          <a:stretch>
            <a:fillRect/>
          </a:stretch>
        </p:blipFill>
        <p:spPr>
          <a:xfrm>
            <a:off x="304800" y="102900"/>
            <a:ext cx="8564469" cy="661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perty_negotiations.jpg"/>
          <p:cNvPicPr>
            <a:picLocks noGrp="1" noChangeAspect="1"/>
          </p:cNvPicPr>
          <p:nvPr>
            <p:ph idx="1"/>
          </p:nvPr>
        </p:nvPicPr>
        <p:blipFill>
          <a:blip r:embed="rId2" cstate="print"/>
          <a:stretch>
            <a:fillRect/>
          </a:stretch>
        </p:blipFill>
        <p:spPr>
          <a:xfrm>
            <a:off x="228600" y="76200"/>
            <a:ext cx="8716869" cy="6735763"/>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ep_Mid_Feb_10 030.JPG"/>
          <p:cNvPicPr>
            <a:picLocks noChangeAspect="1"/>
          </p:cNvPicPr>
          <p:nvPr/>
        </p:nvPicPr>
        <p:blipFill>
          <a:blip r:embed="rId3" cstate="print"/>
          <a:stretch>
            <a:fillRect/>
          </a:stretch>
        </p:blipFill>
        <p:spPr>
          <a:xfrm>
            <a:off x="154927" y="228600"/>
            <a:ext cx="8834063" cy="62484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5794</TotalTime>
  <Words>1580</Words>
  <Application>Microsoft Office PowerPoint</Application>
  <PresentationFormat>On-screen Show (4:3)</PresentationFormat>
  <Paragraphs>123</Paragraphs>
  <Slides>21</Slides>
  <Notes>15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Apex</vt:lpstr>
      <vt:lpstr>Redband trout  (Onchorhynchus mykiss gairdneri)</vt:lpstr>
      <vt:lpstr>Slide 2</vt:lpstr>
      <vt:lpstr>2001-033 Project Objectives</vt:lpstr>
      <vt:lpstr>Slide 4</vt:lpstr>
      <vt:lpstr>Project Area Priority Habitats</vt:lpstr>
      <vt:lpstr> Sheep Creek Realignment </vt:lpstr>
      <vt:lpstr>Slide 7</vt:lpstr>
      <vt:lpstr>Slide 8</vt:lpstr>
      <vt:lpstr>Slide 9</vt:lpstr>
      <vt:lpstr>2001-032 Project Objectives</vt:lpstr>
      <vt:lpstr>Slide 11</vt:lpstr>
      <vt:lpstr>Slide 12</vt:lpstr>
      <vt:lpstr>Slide 13</vt:lpstr>
      <vt:lpstr>Slide 14</vt:lpstr>
      <vt:lpstr>Slide 15</vt:lpstr>
      <vt:lpstr>Initial Restoration Directives Prioritization Plan</vt:lpstr>
      <vt:lpstr>Initial Restoration:  Riparian &amp; LWD </vt:lpstr>
      <vt:lpstr>Slide 18</vt:lpstr>
      <vt:lpstr>Restoration Proposed: Herrera Subcontract</vt:lpstr>
      <vt:lpstr>RME Elements</vt:lpstr>
      <vt:lpstr>Conclusions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bkinkead</dc:creator>
  <cp:lastModifiedBy>CDA Tribe</cp:lastModifiedBy>
  <cp:revision>273</cp:revision>
  <dcterms:created xsi:type="dcterms:W3CDTF">2002-10-16T15:28:43Z</dcterms:created>
  <dcterms:modified xsi:type="dcterms:W3CDTF">2012-01-18T07:55:21Z</dcterms:modified>
</cp:coreProperties>
</file>