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5" r:id="rId1"/>
  </p:sldMasterIdLst>
  <p:notesMasterIdLst>
    <p:notesMasterId r:id="rId22"/>
  </p:notesMasterIdLst>
  <p:handoutMasterIdLst>
    <p:handoutMasterId r:id="rId23"/>
  </p:handoutMasterIdLst>
  <p:sldIdLst>
    <p:sldId id="261" r:id="rId2"/>
    <p:sldId id="306" r:id="rId3"/>
    <p:sldId id="307" r:id="rId4"/>
    <p:sldId id="327" r:id="rId5"/>
    <p:sldId id="335" r:id="rId6"/>
    <p:sldId id="315" r:id="rId7"/>
    <p:sldId id="333" r:id="rId8"/>
    <p:sldId id="262" r:id="rId9"/>
    <p:sldId id="336" r:id="rId10"/>
    <p:sldId id="331" r:id="rId11"/>
    <p:sldId id="311" r:id="rId12"/>
    <p:sldId id="323" r:id="rId13"/>
    <p:sldId id="337" r:id="rId14"/>
    <p:sldId id="320" r:id="rId15"/>
    <p:sldId id="326" r:id="rId16"/>
    <p:sldId id="324" r:id="rId17"/>
    <p:sldId id="309" r:id="rId18"/>
    <p:sldId id="325" r:id="rId19"/>
    <p:sldId id="321" r:id="rId20"/>
    <p:sldId id="281" r:id="rId21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65B0"/>
    <a:srgbClr val="005DA2"/>
    <a:srgbClr val="ECECD8"/>
    <a:srgbClr val="F3F3E5"/>
    <a:srgbClr val="DAD9B5"/>
    <a:srgbClr val="D1D0A4"/>
    <a:srgbClr val="B4B266"/>
    <a:srgbClr val="B2B2B2"/>
    <a:srgbClr val="C0C0C0"/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69" autoAdjust="0"/>
  </p:normalViewPr>
  <p:slideViewPr>
    <p:cSldViewPr>
      <p:cViewPr varScale="1">
        <p:scale>
          <a:sx n="62" d="100"/>
          <a:sy n="62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0" d="100"/>
          <a:sy n="80" d="100"/>
        </p:scale>
        <p:origin x="-1674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mfc.org\home\bruce\StreamNet\Website\Use%20Statistics\2011\streamnet_stats_2011_all_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Graphs!$A$81</c:f>
              <c:strCache>
                <c:ptCount val="1"/>
                <c:pt idx="0">
                  <c:v>Total Visits</c:v>
                </c:pt>
              </c:strCache>
            </c:strRef>
          </c:tx>
          <c:cat>
            <c:numRef>
              <c:f>Graphs!$B$80:$D$80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Graphs!$B$81:$D$81</c:f>
              <c:numCache>
                <c:formatCode>#,##0</c:formatCode>
                <c:ptCount val="3"/>
                <c:pt idx="0">
                  <c:v>19484</c:v>
                </c:pt>
                <c:pt idx="1">
                  <c:v>36033</c:v>
                </c:pt>
                <c:pt idx="2">
                  <c:v>37930</c:v>
                </c:pt>
              </c:numCache>
            </c:numRef>
          </c:val>
        </c:ser>
        <c:ser>
          <c:idx val="1"/>
          <c:order val="1"/>
          <c:tx>
            <c:strRef>
              <c:f>Graphs!$A$82</c:f>
              <c:strCache>
                <c:ptCount val="1"/>
                <c:pt idx="0">
                  <c:v>Unique Visitors</c:v>
                </c:pt>
              </c:strCache>
            </c:strRef>
          </c:tx>
          <c:cat>
            <c:numRef>
              <c:f>Graphs!$B$80:$D$80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Graphs!$B$82:$D$82</c:f>
              <c:numCache>
                <c:formatCode>#,##0</c:formatCode>
                <c:ptCount val="3"/>
                <c:pt idx="0">
                  <c:v>11034</c:v>
                </c:pt>
                <c:pt idx="1">
                  <c:v>20450</c:v>
                </c:pt>
                <c:pt idx="2">
                  <c:v>23402</c:v>
                </c:pt>
              </c:numCache>
            </c:numRef>
          </c:val>
        </c:ser>
        <c:axId val="55198464"/>
        <c:axId val="55292288"/>
      </c:barChart>
      <c:catAx>
        <c:axId val="55198464"/>
        <c:scaling>
          <c:orientation val="minMax"/>
        </c:scaling>
        <c:axPos val="b"/>
        <c:numFmt formatCode="General" sourceLinked="1"/>
        <c:tickLblPos val="nextTo"/>
        <c:crossAx val="55292288"/>
        <c:crosses val="autoZero"/>
        <c:auto val="1"/>
        <c:lblAlgn val="ctr"/>
        <c:lblOffset val="100"/>
      </c:catAx>
      <c:valAx>
        <c:axId val="55292288"/>
        <c:scaling>
          <c:orientation val="minMax"/>
        </c:scaling>
        <c:axPos val="l"/>
        <c:majorGridlines/>
        <c:numFmt formatCode="#,##0" sourceLinked="1"/>
        <c:tickLblPos val="nextTo"/>
        <c:crossAx val="5519846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>
              <a:defRPr/>
            </a:pPr>
            <a:fld id="{DCDE01A9-15FD-48E6-B8BF-4BF7E9597DBE}" type="slidenum">
              <a:rPr lang="en-US" sz="1400"/>
              <a:pPr algn="r" eaLnBrk="0" hangingPunct="0"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>
              <a:defRPr/>
            </a:pPr>
            <a:fld id="{7BA760AA-B223-43A5-989E-7AC4E311C47A}" type="slidenum">
              <a:rPr lang="en-US" sz="1400"/>
              <a:pPr algn="r" eaLnBrk="0" hangingPunct="0"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16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7B40-9AB9-4C3D-B7CD-4E9B65DF2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32366-5B5C-4305-A273-607384730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64627-CEB2-46E3-9C7A-23EF8378C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D6A37-852E-4F6D-B446-7ACC16D75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DBBD4-9EB4-499D-81F3-E333AD9BA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39BD3-7D6E-4D5E-A002-E624CFB6C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56E5E-E4DB-4219-98B6-F6AC8C852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97774-5B80-42BD-9C20-19BFD980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0C506-E679-47D4-A569-32B74D75B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E02BE-C426-4CC3-BCBA-8EEDF5571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228C0-2103-4FB0-8AE5-206EE3714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15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08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1507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507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50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5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50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8D542B0C-7E64-4240-A6AA-739F609B7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508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47800" y="685800"/>
            <a:ext cx="7696200" cy="26670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StreamNet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Project Overview for </a:t>
            </a:r>
            <a:br>
              <a:rPr lang="en-US" sz="3600" dirty="0" smtClean="0"/>
            </a:br>
            <a:r>
              <a:rPr lang="en-US" sz="3600" dirty="0" smtClean="0"/>
              <a:t>Data Management Category Review</a:t>
            </a:r>
            <a:endParaRPr lang="en-US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858000" cy="2133600"/>
          </a:xfrm>
        </p:spPr>
        <p:txBody>
          <a:bodyPr/>
          <a:lstStyle/>
          <a:p>
            <a:pPr eaLnBrk="1" hangingPunct="1"/>
            <a:r>
              <a:rPr lang="en-US" dirty="0" smtClean="0"/>
              <a:t>Bruce Schmidt</a:t>
            </a:r>
          </a:p>
          <a:p>
            <a:pPr eaLnBrk="1" hangingPunct="1"/>
            <a:r>
              <a:rPr lang="en-US" sz="2400" dirty="0" smtClean="0"/>
              <a:t>Pacific States Marine Fisheries Commission</a:t>
            </a:r>
          </a:p>
          <a:p>
            <a:pPr eaLnBrk="1" hangingPunct="1"/>
            <a:r>
              <a:rPr lang="en-US" sz="2000" dirty="0" smtClean="0"/>
              <a:t>Presented to:</a:t>
            </a:r>
          </a:p>
          <a:p>
            <a:pPr eaLnBrk="1" hangingPunct="1"/>
            <a:r>
              <a:rPr lang="en-US" sz="2400" dirty="0" smtClean="0"/>
              <a:t>NPCC Independent Scientific Review Panel</a:t>
            </a:r>
          </a:p>
          <a:p>
            <a:pPr eaLnBrk="1" hangingPunct="1"/>
            <a:r>
              <a:rPr lang="en-US" sz="2000" dirty="0" smtClean="0"/>
              <a:t>January 17, 2012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526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Results - Website Use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16840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609600" y="1447800"/>
          <a:ext cx="8534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Results: % Use of Website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676401"/>
          <a:ext cx="8229599" cy="4572000"/>
        </p:xfrm>
        <a:graphic>
          <a:graphicData uri="http://schemas.openxmlformats.org/drawingml/2006/table">
            <a:tbl>
              <a:tblPr/>
              <a:tblGrid>
                <a:gridCol w="1787276"/>
                <a:gridCol w="1527311"/>
                <a:gridCol w="1437946"/>
                <a:gridCol w="1494813"/>
                <a:gridCol w="1982253"/>
              </a:tblGrid>
              <a:tr h="50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sng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User</a:t>
                      </a:r>
                      <a:r>
                        <a:rPr lang="en-US" sz="2800" b="1" i="0" u="sng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type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Query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sng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Mapper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sng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Combined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Consultant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County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School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0.4%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Tribe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4267200" y="2743200"/>
            <a:ext cx="2819400" cy="990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924800" cy="2667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Expand data types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Change Emphasis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Increase tribal support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New Data Query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16840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2133600"/>
            <a:ext cx="7162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Response to Coordinated Assessments</a:t>
            </a:r>
            <a:r>
              <a:rPr lang="en-US" dirty="0" smtClean="0"/>
              <a:t>:</a:t>
            </a:r>
          </a:p>
          <a:p>
            <a:r>
              <a:rPr lang="en-US" sz="2000" dirty="0" smtClean="0"/>
              <a:t>   Derived estimates (VSP Indicators):</a:t>
            </a:r>
          </a:p>
          <a:p>
            <a:pPr lvl="1"/>
            <a:r>
              <a:rPr lang="en-US" sz="2000" dirty="0" smtClean="0"/>
              <a:t>Natural Origin </a:t>
            </a:r>
            <a:r>
              <a:rPr lang="en-US" sz="2000" dirty="0" err="1" smtClean="0"/>
              <a:t>Spawner</a:t>
            </a:r>
            <a:r>
              <a:rPr lang="en-US" sz="2000" dirty="0" smtClean="0"/>
              <a:t> Abundance</a:t>
            </a:r>
          </a:p>
          <a:p>
            <a:pPr lvl="1"/>
            <a:r>
              <a:rPr lang="en-US" sz="2000" dirty="0" smtClean="0"/>
              <a:t>Adult to Adult Return</a:t>
            </a:r>
          </a:p>
          <a:p>
            <a:pPr lvl="1"/>
            <a:r>
              <a:rPr lang="en-US" sz="2000" dirty="0" err="1" smtClean="0"/>
              <a:t>Smolt</a:t>
            </a:r>
            <a:r>
              <a:rPr lang="en-US" sz="2000" dirty="0" smtClean="0"/>
              <a:t> to Adult Return</a:t>
            </a:r>
          </a:p>
          <a:p>
            <a:r>
              <a:rPr lang="en-US" sz="2000" dirty="0" smtClean="0"/>
              <a:t>   Expand from there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7432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Toward distributed database technology</a:t>
            </a:r>
          </a:p>
          <a:p>
            <a:r>
              <a:rPr lang="en-US" sz="2000" dirty="0" smtClean="0"/>
              <a:t>   StreamNet data as web services</a:t>
            </a:r>
          </a:p>
          <a:p>
            <a:r>
              <a:rPr lang="en-US" sz="2000" dirty="0" smtClean="0"/>
              <a:t>   Provide temporary technical support for agencies</a:t>
            </a:r>
          </a:p>
          <a:p>
            <a:r>
              <a:rPr lang="en-US" sz="2000" dirty="0" smtClean="0"/>
              <a:t>   Support data system develop in agencies</a:t>
            </a:r>
          </a:p>
          <a:p>
            <a:r>
              <a:rPr lang="en-US" sz="2000" dirty="0" smtClean="0"/>
              <a:t>      Enable automated conversion to data standards</a:t>
            </a:r>
          </a:p>
          <a:p>
            <a:r>
              <a:rPr lang="en-US" sz="2000" dirty="0" smtClean="0"/>
              <a:t>      Speed data assembly</a:t>
            </a:r>
          </a:p>
          <a:p>
            <a:r>
              <a:rPr lang="en-US" sz="2000" dirty="0" smtClean="0"/>
              <a:t>      Requisite for distributed data dissemination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3429000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Become members</a:t>
            </a:r>
          </a:p>
          <a:p>
            <a:r>
              <a:rPr lang="en-US" sz="2000" dirty="0" smtClean="0"/>
              <a:t>   CA data assembly</a:t>
            </a:r>
          </a:p>
          <a:p>
            <a:r>
              <a:rPr lang="en-US" sz="2000" dirty="0" smtClean="0"/>
              <a:t>   Data system development</a:t>
            </a:r>
          </a:p>
          <a:p>
            <a:r>
              <a:rPr lang="en-US" sz="2000" dirty="0" smtClean="0"/>
              <a:t>   Tribal data to StreamNet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14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Fish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16840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5257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Consistent access to hard-to-find data: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Data for High Level Indicators, SOTR, regional reports, population assessments, etc.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Interoperable data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Better ability to do assessments across agencies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Wider scale analysis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A/T internal database systems: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Increase speed of data location, assembly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Automated (faster) conversion to standards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Consistent data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Result: Faster analysis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Ability to host data as web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Fish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16840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2259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Bottom line:  </a:t>
            </a:r>
          </a:p>
          <a:p>
            <a:pPr>
              <a:buNone/>
            </a:pPr>
            <a:r>
              <a:rPr lang="en-US" dirty="0" smtClean="0"/>
              <a:t>    Access to current, consistent, transparent and reliable data to support wide scale fish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Conclusions/Lessons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924800" cy="5029200"/>
          </a:xfrm>
        </p:spPr>
        <p:txBody>
          <a:bodyPr/>
          <a:lstStyle/>
          <a:p>
            <a:r>
              <a:rPr lang="en-US" dirty="0" smtClean="0"/>
              <a:t>Embedding data specialists in agencies works</a:t>
            </a:r>
          </a:p>
          <a:p>
            <a:r>
              <a:rPr lang="en-US" dirty="0" smtClean="0"/>
              <a:t>We have successful data dissemination tools</a:t>
            </a:r>
          </a:p>
          <a:p>
            <a:pPr lvl="1"/>
            <a:r>
              <a:rPr lang="en-US" dirty="0" smtClean="0"/>
              <a:t>Tabular data query</a:t>
            </a:r>
          </a:p>
          <a:p>
            <a:pPr lvl="1"/>
            <a:r>
              <a:rPr lang="en-US" dirty="0" smtClean="0"/>
              <a:t>Interactive maps</a:t>
            </a:r>
          </a:p>
          <a:p>
            <a:pPr lvl="1"/>
            <a:r>
              <a:rPr lang="en-US" dirty="0" smtClean="0"/>
              <a:t>Data Store archive</a:t>
            </a:r>
          </a:p>
          <a:p>
            <a:pPr lvl="1"/>
            <a:r>
              <a:rPr lang="en-US" dirty="0" smtClean="0"/>
              <a:t>Data/metadata as web services</a:t>
            </a:r>
          </a:p>
          <a:p>
            <a:pPr lvl="1"/>
            <a:r>
              <a:rPr lang="en-US" dirty="0" smtClean="0"/>
              <a:t>Library of source documents</a:t>
            </a:r>
          </a:p>
          <a:p>
            <a:pPr lvl="1">
              <a:buNone/>
            </a:pPr>
            <a:endParaRPr lang="en-US" sz="1050" dirty="0" smtClean="0"/>
          </a:p>
          <a:p>
            <a:pPr>
              <a:buNone/>
            </a:pPr>
            <a:r>
              <a:rPr lang="en-US" sz="2200" dirty="0" smtClean="0"/>
              <a:t>    “…thanks a lot! I hope you have a great New Year's and had a great Christmas. You have put together a very good web page and data system. I use it a lot and am grateful for it.”        Received 12/27/2011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16840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Conclusions/Lessons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5257800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</a:rPr>
              <a:t>Embedding data specialists in agencies works</a:t>
            </a:r>
          </a:p>
          <a:p>
            <a:r>
              <a:rPr lang="en-US" dirty="0" smtClean="0"/>
              <a:t>We have successful data dissemination tools</a:t>
            </a:r>
          </a:p>
          <a:p>
            <a:r>
              <a:rPr lang="en-US" dirty="0" smtClean="0"/>
              <a:t>Growing interest in sharing data </a:t>
            </a:r>
          </a:p>
          <a:p>
            <a:r>
              <a:rPr lang="en-US" dirty="0" smtClean="0"/>
              <a:t>Can’t get more people, so need better use of technology</a:t>
            </a:r>
          </a:p>
          <a:p>
            <a:r>
              <a:rPr lang="en-US" dirty="0" smtClean="0"/>
              <a:t>StreamNet’s role will have to continue to adjust</a:t>
            </a:r>
          </a:p>
          <a:p>
            <a:r>
              <a:rPr lang="en-US" dirty="0" smtClean="0"/>
              <a:t>Collaborative, regional guidance is needed</a:t>
            </a:r>
          </a:p>
          <a:p>
            <a:pPr lvl="1"/>
            <a:r>
              <a:rPr lang="en-US" dirty="0" smtClean="0"/>
              <a:t>Data priorities</a:t>
            </a:r>
          </a:p>
          <a:p>
            <a:pPr lvl="1"/>
            <a:r>
              <a:rPr lang="en-US" dirty="0" smtClean="0"/>
              <a:t>Regional strategy</a:t>
            </a:r>
          </a:p>
          <a:p>
            <a:pPr lvl="1"/>
            <a:r>
              <a:rPr lang="en-US" dirty="0" smtClean="0"/>
              <a:t>CA is providing useful guidance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16840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Need in the Future: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257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Continued dissemination of updated data sets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And, new emphasis on: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Add new types of data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Regional data standards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Define what will be shared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Definitions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Formats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Data coordinators in the agencies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Agency capacity to manage data internally and to host data as web services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Central ‘Exchange Network’ interface &amp; tools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16840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StreamNet Mission: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001000" cy="4530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Facilitate the distribution and use of scientifically collected information on fish and aquatic resources and their habitats…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Why?  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Data have been stored and managed locally, hard to obtain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16840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3200400" y="21336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+mn-lt"/>
              </a:rPr>
              <a:t>Questions?</a:t>
            </a:r>
            <a:endParaRPr lang="en-US" sz="4000" kern="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Functions: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001000" cy="4530725"/>
          </a:xfrm>
        </p:spPr>
        <p:txBody>
          <a:bodyPr/>
          <a:lstStyle/>
          <a:p>
            <a:r>
              <a:rPr lang="en-US" dirty="0" smtClean="0"/>
              <a:t>Disseminate data (locate, update, standardize, summarize, georeference, share)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16840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 bwMode="auto">
          <a:xfrm>
            <a:off x="5257800" y="1752600"/>
            <a:ext cx="838200" cy="1219200"/>
          </a:xfrm>
          <a:prstGeom prst="flowChartMagneticDisk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lowchart: Magnetic Disk 2"/>
          <p:cNvSpPr/>
          <p:nvPr/>
        </p:nvSpPr>
        <p:spPr bwMode="auto">
          <a:xfrm>
            <a:off x="1524000" y="1905000"/>
            <a:ext cx="228600" cy="304800"/>
          </a:xfrm>
          <a:prstGeom prst="flowChartMagneticDisk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43200" y="3124200"/>
            <a:ext cx="1752600" cy="838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143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CRITFC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8288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IDFG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MFWP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3429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ODFW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USFWS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0292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WDFW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StreamNet Data Flow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867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PSMFC</a:t>
            </a:r>
            <a:endParaRPr lang="en-US" dirty="0"/>
          </a:p>
        </p:txBody>
      </p:sp>
      <p:sp>
        <p:nvSpPr>
          <p:cNvPr id="15" name="Flowchart: Magnetic Disk 14"/>
          <p:cNvSpPr/>
          <p:nvPr/>
        </p:nvSpPr>
        <p:spPr bwMode="auto">
          <a:xfrm>
            <a:off x="1600200" y="4191000"/>
            <a:ext cx="228600" cy="304800"/>
          </a:xfrm>
          <a:prstGeom prst="flowChartMagneticDisk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lowchart: Magnetic Disk 15"/>
          <p:cNvSpPr/>
          <p:nvPr/>
        </p:nvSpPr>
        <p:spPr bwMode="auto">
          <a:xfrm>
            <a:off x="5257800" y="4114800"/>
            <a:ext cx="838200" cy="1219200"/>
          </a:xfrm>
          <a:prstGeom prst="flowChartMagneticDisk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0" y="3276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Standardize</a:t>
            </a:r>
          </a:p>
          <a:p>
            <a:pPr algn="ctr"/>
            <a:r>
              <a:rPr lang="en-US" sz="1600" dirty="0" smtClean="0"/>
              <a:t>Georeference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21336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SN</a:t>
            </a:r>
          </a:p>
          <a:p>
            <a:pPr algn="ctr"/>
            <a:r>
              <a:rPr lang="en-US" sz="1600" dirty="0" smtClean="0"/>
              <a:t>Data-</a:t>
            </a:r>
          </a:p>
          <a:p>
            <a:pPr algn="ctr"/>
            <a:r>
              <a:rPr lang="en-US" sz="1600" dirty="0" smtClean="0"/>
              <a:t>base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105400" y="3048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PSMFC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05400" y="54102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CRITFC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86600" y="1219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Tabular Query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86600" y="190500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Interactive Maps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86600" y="2590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86600" y="32766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Store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86600" y="4572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Catalog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7" idx="3"/>
          </p:cNvCxnSpPr>
          <p:nvPr/>
        </p:nvCxnSpPr>
        <p:spPr bwMode="auto">
          <a:xfrm>
            <a:off x="1600200" y="1327666"/>
            <a:ext cx="1600200" cy="17203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1828800" y="2209800"/>
            <a:ext cx="1066800" cy="914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1371600" y="2743200"/>
            <a:ext cx="13716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1447800" y="3657600"/>
            <a:ext cx="1219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1905000" y="3886200"/>
            <a:ext cx="91440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12" idx="3"/>
          </p:cNvCxnSpPr>
          <p:nvPr/>
        </p:nvCxnSpPr>
        <p:spPr bwMode="auto">
          <a:xfrm flipV="1">
            <a:off x="1524000" y="3962400"/>
            <a:ext cx="1524000" cy="12573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14" idx="3"/>
          </p:cNvCxnSpPr>
          <p:nvPr/>
        </p:nvCxnSpPr>
        <p:spPr bwMode="auto">
          <a:xfrm flipV="1">
            <a:off x="1524000" y="4038600"/>
            <a:ext cx="1752600" cy="20193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6" idx="7"/>
            <a:endCxn id="18" idx="1"/>
          </p:cNvCxnSpPr>
          <p:nvPr/>
        </p:nvCxnSpPr>
        <p:spPr bwMode="auto">
          <a:xfrm flipV="1">
            <a:off x="4239137" y="2549099"/>
            <a:ext cx="942463" cy="6978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endCxn id="16" idx="2"/>
          </p:cNvCxnSpPr>
          <p:nvPr/>
        </p:nvCxnSpPr>
        <p:spPr bwMode="auto">
          <a:xfrm>
            <a:off x="4800600" y="4343400"/>
            <a:ext cx="4572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endCxn id="21" idx="1"/>
          </p:cNvCxnSpPr>
          <p:nvPr/>
        </p:nvCxnSpPr>
        <p:spPr bwMode="auto">
          <a:xfrm flipV="1">
            <a:off x="6096000" y="1403866"/>
            <a:ext cx="990600" cy="9583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2" idx="1"/>
          </p:cNvCxnSpPr>
          <p:nvPr/>
        </p:nvCxnSpPr>
        <p:spPr bwMode="auto">
          <a:xfrm flipV="1">
            <a:off x="6096000" y="2089667"/>
            <a:ext cx="990600" cy="2725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>
            <a:stCxn id="16" idx="4"/>
            <a:endCxn id="25" idx="1"/>
          </p:cNvCxnSpPr>
          <p:nvPr/>
        </p:nvCxnSpPr>
        <p:spPr bwMode="auto">
          <a:xfrm>
            <a:off x="6096000" y="4724400"/>
            <a:ext cx="990600" cy="322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endCxn id="24" idx="1"/>
          </p:cNvCxnSpPr>
          <p:nvPr/>
        </p:nvCxnSpPr>
        <p:spPr bwMode="auto">
          <a:xfrm>
            <a:off x="6096000" y="2362200"/>
            <a:ext cx="990600" cy="1104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endCxn id="23" idx="1"/>
          </p:cNvCxnSpPr>
          <p:nvPr/>
        </p:nvCxnSpPr>
        <p:spPr bwMode="auto">
          <a:xfrm>
            <a:off x="6096000" y="2362200"/>
            <a:ext cx="990600" cy="4132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5257800" y="4648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SN</a:t>
            </a:r>
          </a:p>
          <a:p>
            <a:pPr algn="ctr"/>
            <a:r>
              <a:rPr lang="en-US" sz="1600" dirty="0" smtClean="0"/>
              <a:t>Library</a:t>
            </a:r>
            <a:endParaRPr lang="en-US" sz="1600" dirty="0"/>
          </a:p>
        </p:txBody>
      </p:sp>
      <p:cxnSp>
        <p:nvCxnSpPr>
          <p:cNvPr id="39" name="Straight Arrow Connector 38"/>
          <p:cNvCxnSpPr>
            <a:stCxn id="21" idx="2"/>
            <a:endCxn id="16" idx="1"/>
          </p:cNvCxnSpPr>
          <p:nvPr/>
        </p:nvCxnSpPr>
        <p:spPr bwMode="auto">
          <a:xfrm flipH="1">
            <a:off x="5676900" y="1588532"/>
            <a:ext cx="2286000" cy="25262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Flowchart: Multidocument 39"/>
          <p:cNvSpPr/>
          <p:nvPr/>
        </p:nvSpPr>
        <p:spPr bwMode="auto">
          <a:xfrm>
            <a:off x="4419600" y="3962400"/>
            <a:ext cx="457200" cy="457200"/>
          </a:xfrm>
          <a:prstGeom prst="flowChartMultidocumen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flipH="1" flipV="1">
            <a:off x="4267200" y="3810000"/>
            <a:ext cx="22860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276600" y="4648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documents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 flipV="1">
            <a:off x="4114800" y="4419600"/>
            <a:ext cx="228600" cy="30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endCxn id="16" idx="1"/>
          </p:cNvCxnSpPr>
          <p:nvPr/>
        </p:nvCxnSpPr>
        <p:spPr bwMode="auto">
          <a:xfrm flipH="1">
            <a:off x="5676900" y="2286000"/>
            <a:ext cx="194310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6" idx="1"/>
          </p:cNvCxnSpPr>
          <p:nvPr/>
        </p:nvCxnSpPr>
        <p:spPr bwMode="auto">
          <a:xfrm flipH="1">
            <a:off x="5676900" y="3581400"/>
            <a:ext cx="14097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79" grpId="0"/>
      <p:bldP spid="40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Data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876800"/>
          </a:xfrm>
        </p:spPr>
        <p:txBody>
          <a:bodyPr/>
          <a:lstStyle/>
          <a:p>
            <a:r>
              <a:rPr lang="en-US" sz="2600" dirty="0" err="1" smtClean="0"/>
              <a:t>Redd</a:t>
            </a:r>
            <a:r>
              <a:rPr lang="en-US" sz="2600" dirty="0" smtClean="0"/>
              <a:t> counts</a:t>
            </a:r>
          </a:p>
          <a:p>
            <a:r>
              <a:rPr lang="en-US" sz="2600" dirty="0" err="1" smtClean="0"/>
              <a:t>Spawner</a:t>
            </a:r>
            <a:r>
              <a:rPr lang="en-US" sz="2600" dirty="0" smtClean="0"/>
              <a:t> counts</a:t>
            </a:r>
          </a:p>
          <a:p>
            <a:r>
              <a:rPr lang="en-US" sz="2600" dirty="0" smtClean="0"/>
              <a:t>Population estimates</a:t>
            </a:r>
          </a:p>
          <a:p>
            <a:r>
              <a:rPr lang="en-US" sz="2600" dirty="0" smtClean="0"/>
              <a:t>Dam/weir counts</a:t>
            </a:r>
          </a:p>
          <a:p>
            <a:r>
              <a:rPr lang="en-US" sz="2600" dirty="0" smtClean="0"/>
              <a:t>Hatchery returns</a:t>
            </a:r>
          </a:p>
          <a:p>
            <a:r>
              <a:rPr lang="en-US" sz="2600" dirty="0" smtClean="0"/>
              <a:t>Age composition</a:t>
            </a:r>
          </a:p>
          <a:p>
            <a:r>
              <a:rPr lang="en-US" sz="2600" dirty="0" err="1" smtClean="0"/>
              <a:t>Anad</a:t>
            </a:r>
            <a:r>
              <a:rPr lang="en-US" sz="2600" dirty="0" smtClean="0"/>
              <a:t>. fish distribution</a:t>
            </a:r>
          </a:p>
          <a:p>
            <a:r>
              <a:rPr lang="en-US" sz="2600" dirty="0" smtClean="0"/>
              <a:t>Res. fish distribution</a:t>
            </a:r>
          </a:p>
          <a:p>
            <a:r>
              <a:rPr lang="en-US" sz="2600" dirty="0" smtClean="0"/>
              <a:t>Fish Barriers</a:t>
            </a:r>
          </a:p>
          <a:p>
            <a:r>
              <a:rPr lang="en-US" sz="2600" dirty="0" smtClean="0"/>
              <a:t>Hydrography</a:t>
            </a:r>
          </a:p>
          <a:p>
            <a:endParaRPr lang="en-US" sz="26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5257800"/>
          </a:xfrm>
        </p:spPr>
        <p:txBody>
          <a:bodyPr/>
          <a:lstStyle/>
          <a:p>
            <a:r>
              <a:rPr lang="en-US" sz="2600" dirty="0" smtClean="0"/>
              <a:t>Facilities</a:t>
            </a:r>
          </a:p>
          <a:p>
            <a:pPr lvl="1"/>
            <a:r>
              <a:rPr lang="en-US" dirty="0" smtClean="0"/>
              <a:t>Dams</a:t>
            </a:r>
          </a:p>
          <a:p>
            <a:pPr lvl="1"/>
            <a:r>
              <a:rPr lang="en-US" dirty="0" smtClean="0"/>
              <a:t>Hatcheries</a:t>
            </a:r>
          </a:p>
          <a:p>
            <a:r>
              <a:rPr lang="en-US" sz="2600" dirty="0" smtClean="0"/>
              <a:t>Protected Areas</a:t>
            </a:r>
          </a:p>
          <a:p>
            <a:r>
              <a:rPr lang="en-US" sz="2600" dirty="0" err="1" smtClean="0"/>
              <a:t>Subbasin</a:t>
            </a:r>
            <a:r>
              <a:rPr lang="en-US" sz="2600" dirty="0" smtClean="0"/>
              <a:t> planning</a:t>
            </a:r>
          </a:p>
          <a:p>
            <a:r>
              <a:rPr lang="en-US" sz="2600" dirty="0" smtClean="0"/>
              <a:t>Independent data (Data Store)</a:t>
            </a:r>
          </a:p>
          <a:p>
            <a:pPr lvl="1"/>
            <a:r>
              <a:rPr lang="en-US" dirty="0" smtClean="0"/>
              <a:t>Archive</a:t>
            </a:r>
          </a:p>
          <a:p>
            <a:pPr lvl="1"/>
            <a:r>
              <a:rPr lang="en-US" dirty="0" smtClean="0"/>
              <a:t>Metadata</a:t>
            </a:r>
          </a:p>
          <a:p>
            <a:r>
              <a:rPr lang="en-US" sz="2600" dirty="0" smtClean="0"/>
              <a:t>Reference documents</a:t>
            </a:r>
          </a:p>
          <a:p>
            <a:pPr lvl="1"/>
            <a:r>
              <a:rPr lang="en-US" sz="1800" dirty="0" smtClean="0"/>
              <a:t>StreamNet Library contract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16840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Functions: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7696200" cy="5334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Disseminate Data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Support data system development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Assist regional data users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Support regional collaboration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PNAMP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Steering Committee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Metadata Work Group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Data Management Leadership Team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CBFWA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Data to SOTR report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Data Management Framework Subcommittee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Coordinated Assessments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Lead DET development,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Supplement agency infrastructure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Tools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Shoulder data request workload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16840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StreamNet 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400" dirty="0" smtClean="0"/>
              <a:t>Current</a:t>
            </a:r>
          </a:p>
          <a:p>
            <a:pPr>
              <a:buNone/>
            </a:pPr>
            <a:r>
              <a:rPr lang="en-US" sz="2400" u="sng" dirty="0" smtClean="0"/>
              <a:t>Partner</a:t>
            </a:r>
            <a:r>
              <a:rPr lang="en-US" sz="2400" dirty="0" smtClean="0"/>
              <a:t>       </a:t>
            </a:r>
            <a:r>
              <a:rPr lang="en-US" sz="2400" u="sng" dirty="0" smtClean="0"/>
              <a:t>Staff</a:t>
            </a:r>
            <a:r>
              <a:rPr lang="en-US" sz="2400" dirty="0" smtClean="0"/>
              <a:t>	</a:t>
            </a:r>
            <a:r>
              <a:rPr lang="en-US" sz="2400" u="sng" dirty="0" smtClean="0"/>
              <a:t>FTE</a:t>
            </a:r>
          </a:p>
          <a:p>
            <a:pPr>
              <a:buNone/>
            </a:pPr>
            <a:r>
              <a:rPr lang="en-US" sz="2400" dirty="0" smtClean="0"/>
              <a:t>PSMFC	   5	  4.5</a:t>
            </a:r>
          </a:p>
          <a:p>
            <a:pPr>
              <a:buNone/>
            </a:pPr>
            <a:r>
              <a:rPr lang="en-US" sz="2400" dirty="0" smtClean="0"/>
              <a:t>IDFG		   5	  3.3</a:t>
            </a:r>
          </a:p>
          <a:p>
            <a:pPr>
              <a:buNone/>
            </a:pPr>
            <a:r>
              <a:rPr lang="en-US" sz="2400" dirty="0" smtClean="0"/>
              <a:t>MFWP	   3	  2.0</a:t>
            </a:r>
          </a:p>
          <a:p>
            <a:pPr>
              <a:buNone/>
            </a:pPr>
            <a:r>
              <a:rPr lang="en-US" sz="2400" dirty="0" smtClean="0"/>
              <a:t>ODFW	   8	  3.8</a:t>
            </a:r>
          </a:p>
          <a:p>
            <a:pPr>
              <a:buNone/>
            </a:pPr>
            <a:r>
              <a:rPr lang="en-US" sz="2400" dirty="0" smtClean="0"/>
              <a:t>USFWS	   3	  0.2</a:t>
            </a:r>
          </a:p>
          <a:p>
            <a:pPr>
              <a:buNone/>
            </a:pPr>
            <a:r>
              <a:rPr lang="en-US" sz="2400" dirty="0" smtClean="0"/>
              <a:t>WDFW	   5	  3.8</a:t>
            </a:r>
          </a:p>
          <a:p>
            <a:pPr>
              <a:buNone/>
            </a:pPr>
            <a:r>
              <a:rPr lang="en-US" sz="2400" dirty="0" smtClean="0">
                <a:solidFill>
                  <a:srgbClr val="005DA2"/>
                </a:solidFill>
              </a:rPr>
              <a:t>CRITFC*	   5	  3.2</a:t>
            </a:r>
          </a:p>
          <a:p>
            <a:pPr>
              <a:buNone/>
            </a:pPr>
            <a:r>
              <a:rPr lang="en-US" sz="2400" dirty="0" smtClean="0"/>
              <a:t>Total		 34	17.0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267200" cy="4876800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New Request</a:t>
            </a:r>
          </a:p>
          <a:p>
            <a:pPr>
              <a:buNone/>
            </a:pPr>
            <a:r>
              <a:rPr lang="en-US" sz="2400" u="sng" dirty="0" smtClean="0"/>
              <a:t>Partner</a:t>
            </a:r>
            <a:r>
              <a:rPr lang="en-US" sz="2400" dirty="0" smtClean="0"/>
              <a:t>	</a:t>
            </a:r>
            <a:r>
              <a:rPr lang="en-US" sz="2400" u="sng" dirty="0" smtClean="0"/>
              <a:t>Staff</a:t>
            </a:r>
            <a:r>
              <a:rPr lang="en-US" sz="2400" dirty="0" smtClean="0"/>
              <a:t>	   </a:t>
            </a:r>
            <a:r>
              <a:rPr lang="en-US" sz="2400" u="sng" dirty="0" smtClean="0"/>
              <a:t>FTE</a:t>
            </a:r>
          </a:p>
          <a:p>
            <a:pPr>
              <a:buNone/>
            </a:pPr>
            <a:r>
              <a:rPr lang="en-US" sz="2400" dirty="0" smtClean="0"/>
              <a:t>Colville	      1	     0.5</a:t>
            </a:r>
          </a:p>
          <a:p>
            <a:pPr>
              <a:buNone/>
            </a:pPr>
            <a:r>
              <a:rPr lang="en-US" sz="2400" dirty="0" err="1" smtClean="0"/>
              <a:t>Sho</a:t>
            </a:r>
            <a:r>
              <a:rPr lang="en-US" sz="2400" dirty="0" smtClean="0"/>
              <a:t> Ban	      1	     0.5</a:t>
            </a:r>
          </a:p>
          <a:p>
            <a:pPr>
              <a:buNone/>
            </a:pPr>
            <a:r>
              <a:rPr lang="en-US" sz="2400" dirty="0" smtClean="0">
                <a:solidFill>
                  <a:srgbClr val="005DA2"/>
                </a:solidFill>
              </a:rPr>
              <a:t>Nez Perce*	      3	     3.0</a:t>
            </a:r>
          </a:p>
          <a:p>
            <a:pPr>
              <a:buNone/>
            </a:pPr>
            <a:r>
              <a:rPr lang="en-US" sz="2400" dirty="0" smtClean="0">
                <a:solidFill>
                  <a:srgbClr val="005DA2"/>
                </a:solidFill>
              </a:rPr>
              <a:t>Yakama*	      1	     1.0</a:t>
            </a:r>
          </a:p>
          <a:p>
            <a:pPr>
              <a:buNone/>
            </a:pPr>
            <a:r>
              <a:rPr lang="en-US" sz="2400" dirty="0" smtClean="0">
                <a:solidFill>
                  <a:srgbClr val="005DA2"/>
                </a:solidFill>
              </a:rPr>
              <a:t>Umatilla*	      1	     1.0</a:t>
            </a:r>
          </a:p>
          <a:p>
            <a:pPr>
              <a:buNone/>
            </a:pPr>
            <a:r>
              <a:rPr lang="en-US" sz="2400" dirty="0" smtClean="0">
                <a:solidFill>
                  <a:srgbClr val="005DA2"/>
                </a:solidFill>
              </a:rPr>
              <a:t>Warm Springs*   1	     0.5</a:t>
            </a:r>
          </a:p>
          <a:p>
            <a:pPr>
              <a:buNone/>
            </a:pPr>
            <a:r>
              <a:rPr lang="en-US" sz="2400" dirty="0" smtClean="0"/>
              <a:t>PSMFC	      0	     0.5</a:t>
            </a:r>
          </a:p>
          <a:p>
            <a:pPr>
              <a:buNone/>
            </a:pPr>
            <a:r>
              <a:rPr lang="en-US" sz="2400" dirty="0" smtClean="0"/>
              <a:t>Total		      8	     </a:t>
            </a:r>
            <a:r>
              <a:rPr lang="en-US" sz="2400" b="1" dirty="0" smtClean="0"/>
              <a:t>1.5</a:t>
            </a:r>
          </a:p>
          <a:p>
            <a:pPr>
              <a:buNone/>
            </a:pPr>
            <a:r>
              <a:rPr lang="en-US" sz="2400" dirty="0" smtClean="0">
                <a:solidFill>
                  <a:srgbClr val="0065B0"/>
                </a:solidFill>
              </a:rPr>
              <a:t>				   &amp; 5.5</a:t>
            </a:r>
            <a:endParaRPr lang="en-US" sz="2400" dirty="0">
              <a:solidFill>
                <a:srgbClr val="0065B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5DA2"/>
                </a:solidFill>
              </a:rPr>
              <a:t>* </a:t>
            </a:r>
            <a:r>
              <a:rPr lang="en-US" dirty="0" smtClean="0">
                <a:solidFill>
                  <a:srgbClr val="005DA2"/>
                </a:solidFill>
              </a:rPr>
              <a:t> CRITFC and its member tribes are funded on other contracts </a:t>
            </a:r>
            <a:endParaRPr lang="en-US" dirty="0">
              <a:solidFill>
                <a:srgbClr val="005DA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 from agency</a:t>
            </a:r>
          </a:p>
          <a:p>
            <a:r>
              <a:rPr lang="en-US" dirty="0" smtClean="0"/>
              <a:t>Non-StreamNet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Regional Database Projects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2743200" cy="5257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StreamNet*</a:t>
            </a:r>
          </a:p>
          <a:p>
            <a:pPr eaLnBrk="1" hangingPunct="1"/>
            <a:r>
              <a:rPr lang="en-US" sz="2400" dirty="0" smtClean="0"/>
              <a:t>RMPC*</a:t>
            </a:r>
          </a:p>
          <a:p>
            <a:pPr eaLnBrk="1" hangingPunct="1"/>
            <a:r>
              <a:rPr lang="en-US" sz="2400" dirty="0" err="1" smtClean="0"/>
              <a:t>PacFIN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PTAGIS*</a:t>
            </a:r>
          </a:p>
          <a:p>
            <a:pPr eaLnBrk="1" hangingPunct="1"/>
            <a:r>
              <a:rPr lang="en-US" sz="2400" dirty="0" smtClean="0"/>
              <a:t>FPC</a:t>
            </a:r>
          </a:p>
          <a:p>
            <a:pPr eaLnBrk="1" hangingPunct="1"/>
            <a:r>
              <a:rPr lang="en-US" sz="2400" dirty="0" err="1" smtClean="0"/>
              <a:t>RecFIN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AKFIN</a:t>
            </a:r>
          </a:p>
          <a:p>
            <a:pPr eaLnBrk="1" hangingPunct="1"/>
            <a:r>
              <a:rPr lang="en-US" sz="2400" dirty="0" smtClean="0"/>
              <a:t>EFIN/AKFED</a:t>
            </a:r>
          </a:p>
          <a:p>
            <a:pPr eaLnBrk="1" hangingPunct="1"/>
            <a:r>
              <a:rPr lang="en-US" sz="2400" dirty="0" smtClean="0"/>
              <a:t>DART</a:t>
            </a:r>
          </a:p>
          <a:p>
            <a:pPr eaLnBrk="1" hangingPunct="1"/>
            <a:r>
              <a:rPr lang="en-US" sz="2400" dirty="0" smtClean="0"/>
              <a:t>SOTR</a:t>
            </a:r>
          </a:p>
          <a:p>
            <a:pPr eaLnBrk="1" hangingPunct="1"/>
            <a:r>
              <a:rPr lang="en-US" sz="2400" dirty="0" smtClean="0"/>
              <a:t>SPS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81400" y="1600200"/>
            <a:ext cx="533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sz="2400" kern="0" dirty="0" smtClean="0">
                <a:latin typeface="+mn-lt"/>
              </a:rPr>
              <a:t>Fish related data, inland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Coded wire tag data, W coast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Marine harvest data, W coast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tabLst/>
              <a:defRPr/>
            </a:pPr>
            <a:r>
              <a:rPr lang="en-US" sz="2400" kern="0" dirty="0" smtClean="0">
                <a:latin typeface="+mn-lt"/>
              </a:rPr>
              <a:t>PIT tag data, Columbia Basin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Mainstem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passage,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smolt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Marine recreational harvest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Marine commercial harvest, AK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Commercial fish economic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tier data, some analysis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Dissemination of status information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tabLst/>
              <a:defRPr/>
            </a:pPr>
            <a:r>
              <a:rPr lang="en-US" sz="2400" kern="0" dirty="0" smtClean="0">
                <a:latin typeface="+mn-lt"/>
              </a:rPr>
              <a:t>ESA assessment data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16840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8787111</TotalTime>
  <Pages>37</Pages>
  <Words>767</Words>
  <Application>Microsoft Office PowerPoint</Application>
  <PresentationFormat>On-screen Show (4:3)</PresentationFormat>
  <Paragraphs>240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Layers</vt:lpstr>
      <vt:lpstr>StreamNet Project Overview for  Data Management Category Review</vt:lpstr>
      <vt:lpstr>StreamNet Mission:</vt:lpstr>
      <vt:lpstr>Base Functions:</vt:lpstr>
      <vt:lpstr>Slide 4</vt:lpstr>
      <vt:lpstr>Current Data Types</vt:lpstr>
      <vt:lpstr>Basic Functions:</vt:lpstr>
      <vt:lpstr>StreamNet Staffing</vt:lpstr>
      <vt:lpstr>Regional Database Projects</vt:lpstr>
      <vt:lpstr>Slide 9</vt:lpstr>
      <vt:lpstr>Slide 10</vt:lpstr>
      <vt:lpstr>Project Results - Website Use</vt:lpstr>
      <vt:lpstr>Project Results: % Use of Website</vt:lpstr>
      <vt:lpstr>New Directions</vt:lpstr>
      <vt:lpstr>Slide 14</vt:lpstr>
      <vt:lpstr>Implications for Fish Management</vt:lpstr>
      <vt:lpstr>Implications for Fish Management</vt:lpstr>
      <vt:lpstr>Conclusions/Lessons Learned</vt:lpstr>
      <vt:lpstr>Conclusions/Lessons Learned</vt:lpstr>
      <vt:lpstr>Will Need in the Future: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Salmon Restoration Initiative</dc:title>
  <dc:subject>csri</dc:subject>
  <dc:creator>B. Schmidt</dc:creator>
  <cp:keywords/>
  <dc:description/>
  <cp:lastModifiedBy>Bruce Schmidt</cp:lastModifiedBy>
  <cp:revision>338</cp:revision>
  <cp:lastPrinted>2000-03-21T15:47:35Z</cp:lastPrinted>
  <dcterms:created xsi:type="dcterms:W3CDTF">1996-11-01T08:32:30Z</dcterms:created>
  <dcterms:modified xsi:type="dcterms:W3CDTF">2012-01-17T15:47:44Z</dcterms:modified>
</cp:coreProperties>
</file>