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72" r:id="rId2"/>
    <p:sldId id="257" r:id="rId3"/>
    <p:sldId id="273" r:id="rId4"/>
    <p:sldId id="258" r:id="rId5"/>
    <p:sldId id="277" r:id="rId6"/>
    <p:sldId id="260" r:id="rId7"/>
    <p:sldId id="262" r:id="rId8"/>
    <p:sldId id="275" r:id="rId9"/>
    <p:sldId id="263" r:id="rId10"/>
    <p:sldId id="274" r:id="rId11"/>
    <p:sldId id="268" r:id="rId12"/>
    <p:sldId id="276" r:id="rId13"/>
    <p:sldId id="265" r:id="rId14"/>
    <p:sldId id="278" r:id="rId15"/>
    <p:sldId id="271" r:id="rId1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79657" autoAdjust="0"/>
  </p:normalViewPr>
  <p:slideViewPr>
    <p:cSldViewPr>
      <p:cViewPr varScale="1">
        <p:scale>
          <a:sx n="92" d="100"/>
          <a:sy n="92" d="100"/>
        </p:scale>
        <p:origin x="-2184"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ollyMcLellan\Dropbox\All%20Projects%20Data\Chief%20Joseph%20Kokanee%20Project\CJKEP%20Predator%20Sampling%20Data%20201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HollyMcLellan\Dropbox\All%20Projects%20Data\Chief%20Joseph%20Kokanee%20Project\CJKEP%20Predator%20Sampling%20Data%20201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HollyMcLellan\Desktop\CJKEP%20Predator%20Sampling%20Data%202011%2011_3_11%20example%20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HollyMcLellan\Desktop\CJKEP%20Predator%20Sampling%20Data%202011%2011_3_11%20example%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[CJKEP Predator Sampling Data 2011.xlsx]Sheet1!PivotTable3</c:name>
    <c:fmtId val="26"/>
  </c:pivotSource>
  <c:chart>
    <c:autoTitleDeleted val="1"/>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pivotFmt>
      <c:pivotFmt>
        <c:idx val="5"/>
        <c:marker>
          <c:symbol val="none"/>
        </c:marker>
      </c:pivotFmt>
      <c:pivotFmt>
        <c:idx val="6"/>
        <c:marker>
          <c:symbol val="none"/>
        </c:marker>
      </c:pivotFmt>
      <c:pivotFmt>
        <c:idx val="7"/>
        <c:marker>
          <c:symbol val="none"/>
        </c:marker>
      </c:pivotFmt>
      <c:pivotFmt>
        <c:idx val="8"/>
        <c:marker>
          <c:symbol val="none"/>
        </c:marker>
      </c:pivotFmt>
      <c:pivotFmt>
        <c:idx val="9"/>
        <c:marker>
          <c:symbol val="none"/>
        </c:marker>
        <c:dLbl>
          <c:idx val="0"/>
          <c:spPr/>
          <c:txPr>
            <a:bodyPr/>
            <a:lstStyle/>
            <a:p>
              <a:pPr>
                <a:defRPr/>
              </a:pPr>
              <a:endParaRPr lang="en-US"/>
            </a:p>
          </c:txPr>
          <c:showLegendKey val="0"/>
          <c:showVal val="1"/>
          <c:showCatName val="0"/>
          <c:showSerName val="0"/>
          <c:showPercent val="0"/>
          <c:showBubbleSize val="0"/>
        </c:dLbl>
      </c:pivotFmt>
      <c:pivotFmt>
        <c:idx val="10"/>
        <c:marker>
          <c:symbol val="none"/>
        </c:marker>
        <c:dLbl>
          <c:idx val="0"/>
          <c:spPr/>
          <c:txPr>
            <a:bodyPr/>
            <a:lstStyle/>
            <a:p>
              <a:pPr>
                <a:defRPr/>
              </a:pPr>
              <a:endParaRPr lang="en-US"/>
            </a:p>
          </c:txPr>
          <c:showLegendKey val="0"/>
          <c:showVal val="1"/>
          <c:showCatName val="0"/>
          <c:showSerName val="0"/>
          <c:showPercent val="0"/>
          <c:showBubbleSize val="0"/>
        </c:dLbl>
      </c:pivotFmt>
      <c:pivotFmt>
        <c:idx val="11"/>
        <c:marker>
          <c:symbol val="none"/>
        </c:marker>
        <c:dLbl>
          <c:idx val="0"/>
          <c:spPr/>
          <c:txPr>
            <a:bodyPr/>
            <a:lstStyle/>
            <a:p>
              <a:pPr>
                <a:defRPr/>
              </a:pPr>
              <a:endParaRPr lang="en-US"/>
            </a:p>
          </c:txPr>
          <c:showLegendKey val="0"/>
          <c:showVal val="1"/>
          <c:showCatName val="0"/>
          <c:showSerName val="0"/>
          <c:showPercent val="0"/>
          <c:showBubbleSize val="0"/>
        </c:dLbl>
      </c:pivotFmt>
      <c:pivotFmt>
        <c:idx val="12"/>
        <c:marker>
          <c:symbol val="none"/>
        </c:marker>
        <c:dLbl>
          <c:idx val="0"/>
          <c:spPr/>
          <c:txPr>
            <a:bodyPr/>
            <a:lstStyle/>
            <a:p>
              <a:pPr>
                <a:defRPr/>
              </a:pPr>
              <a:endParaRPr lang="en-US"/>
            </a:p>
          </c:txPr>
          <c:showLegendKey val="0"/>
          <c:showVal val="1"/>
          <c:showCatName val="0"/>
          <c:showSerName val="0"/>
          <c:showPercent val="0"/>
          <c:showBubbleSize val="0"/>
        </c:dLbl>
      </c:pivotFmt>
      <c:pivotFmt>
        <c:idx val="13"/>
      </c:pivotFmt>
      <c:pivotFmt>
        <c:idx val="14"/>
        <c:marker>
          <c:symbol val="none"/>
        </c:marker>
        <c:dLbl>
          <c:idx val="0"/>
          <c:spPr/>
          <c:txPr>
            <a:bodyPr/>
            <a:lstStyle/>
            <a:p>
              <a:pPr>
                <a:defRPr/>
              </a:pPr>
              <a:endParaRPr lang="en-US"/>
            </a:p>
          </c:txPr>
          <c:showLegendKey val="0"/>
          <c:showVal val="1"/>
          <c:showCatName val="0"/>
          <c:showSerName val="0"/>
          <c:showPercent val="0"/>
          <c:showBubbleSize val="0"/>
        </c:dLbl>
      </c:pivotFmt>
      <c:pivotFmt>
        <c:idx val="15"/>
        <c:marker>
          <c:symbol val="none"/>
        </c:marker>
        <c:dLbl>
          <c:idx val="0"/>
          <c:spPr/>
          <c:txPr>
            <a:bodyPr/>
            <a:lstStyle/>
            <a:p>
              <a:pPr>
                <a:defRPr/>
              </a:pPr>
              <a:endParaRPr lang="en-US"/>
            </a:p>
          </c:txPr>
          <c:showLegendKey val="0"/>
          <c:showVal val="1"/>
          <c:showCatName val="0"/>
          <c:showSerName val="0"/>
          <c:showPercent val="0"/>
          <c:showBubbleSize val="0"/>
        </c:dLbl>
      </c:pivotFmt>
    </c:pivotFmts>
    <c:plotArea>
      <c:layout>
        <c:manualLayout>
          <c:layoutTarget val="inner"/>
          <c:xMode val="edge"/>
          <c:yMode val="edge"/>
          <c:x val="7.6892897716143688E-2"/>
          <c:y val="2.1189304461942258E-2"/>
          <c:w val="0.864240020370588"/>
          <c:h val="0.81004921259842522"/>
        </c:manualLayout>
      </c:layout>
      <c:barChart>
        <c:barDir val="col"/>
        <c:grouping val="stacked"/>
        <c:varyColors val="0"/>
        <c:ser>
          <c:idx val="0"/>
          <c:order val="0"/>
          <c:tx>
            <c:strRef>
              <c:f>Sheet1!$B$17</c:f>
              <c:strCache>
                <c:ptCount val="1"/>
                <c:pt idx="0">
                  <c:v>Total</c:v>
                </c:pt>
              </c:strCache>
            </c:strRef>
          </c:tx>
          <c:invertIfNegative val="0"/>
          <c:dLbls>
            <c:txPr>
              <a:bodyPr/>
              <a:lstStyle/>
              <a:p>
                <a:pPr>
                  <a:defRPr b="1">
                    <a:solidFill>
                      <a:schemeClr val="bg1"/>
                    </a:solidFill>
                    <a:effectLst>
                      <a:outerShdw blurRad="38100" dist="38100" dir="2700000" algn="tl">
                        <a:srgbClr val="000000">
                          <a:alpha val="43137"/>
                        </a:srgbClr>
                      </a:outerShdw>
                    </a:effectLst>
                  </a:defRPr>
                </a:pPr>
                <a:endParaRPr lang="en-US"/>
              </a:p>
            </c:txPr>
            <c:showLegendKey val="0"/>
            <c:showVal val="1"/>
            <c:showCatName val="0"/>
            <c:showSerName val="0"/>
            <c:showPercent val="0"/>
            <c:showBubbleSize val="0"/>
            <c:showLeaderLines val="0"/>
          </c:dLbls>
          <c:cat>
            <c:multiLvlStrRef>
              <c:f>Sheet1!$A$18:$A$28</c:f>
              <c:multiLvlStrCache>
                <c:ptCount val="8"/>
                <c:lvl>
                  <c:pt idx="0">
                    <c:v>RBT</c:v>
                  </c:pt>
                  <c:pt idx="1">
                    <c:v>SMB</c:v>
                  </c:pt>
                  <c:pt idx="2">
                    <c:v>WAL</c:v>
                  </c:pt>
                  <c:pt idx="3">
                    <c:v>BUR</c:v>
                  </c:pt>
                  <c:pt idx="4">
                    <c:v>KOK</c:v>
                  </c:pt>
                  <c:pt idx="5">
                    <c:v>RBT</c:v>
                  </c:pt>
                  <c:pt idx="6">
                    <c:v>SMB</c:v>
                  </c:pt>
                  <c:pt idx="7">
                    <c:v>WAL</c:v>
                  </c:pt>
                </c:lvl>
                <c:lvl>
                  <c:pt idx="0">
                    <c:v>Boat E-Fish</c:v>
                  </c:pt>
                  <c:pt idx="3">
                    <c:v>Gill net</c:v>
                  </c:pt>
                </c:lvl>
              </c:multiLvlStrCache>
            </c:multiLvlStrRef>
          </c:cat>
          <c:val>
            <c:numRef>
              <c:f>Sheet1!$B$18:$B$28</c:f>
              <c:numCache>
                <c:formatCode>General</c:formatCode>
                <c:ptCount val="8"/>
                <c:pt idx="0">
                  <c:v>2</c:v>
                </c:pt>
                <c:pt idx="1">
                  <c:v>363</c:v>
                </c:pt>
                <c:pt idx="2">
                  <c:v>707</c:v>
                </c:pt>
                <c:pt idx="3">
                  <c:v>204</c:v>
                </c:pt>
                <c:pt idx="4">
                  <c:v>21</c:v>
                </c:pt>
                <c:pt idx="5">
                  <c:v>70</c:v>
                </c:pt>
                <c:pt idx="6">
                  <c:v>76</c:v>
                </c:pt>
                <c:pt idx="7">
                  <c:v>401</c:v>
                </c:pt>
              </c:numCache>
            </c:numRef>
          </c:val>
        </c:ser>
        <c:dLbls>
          <c:showLegendKey val="0"/>
          <c:showVal val="0"/>
          <c:showCatName val="0"/>
          <c:showSerName val="0"/>
          <c:showPercent val="0"/>
          <c:showBubbleSize val="0"/>
        </c:dLbls>
        <c:gapWidth val="55"/>
        <c:overlap val="100"/>
        <c:axId val="86504576"/>
        <c:axId val="86506112"/>
      </c:barChart>
      <c:catAx>
        <c:axId val="86504576"/>
        <c:scaling>
          <c:orientation val="minMax"/>
        </c:scaling>
        <c:delete val="0"/>
        <c:axPos val="b"/>
        <c:majorTickMark val="none"/>
        <c:minorTickMark val="none"/>
        <c:tickLblPos val="nextTo"/>
        <c:crossAx val="86506112"/>
        <c:crosses val="autoZero"/>
        <c:auto val="1"/>
        <c:lblAlgn val="ctr"/>
        <c:lblOffset val="100"/>
        <c:noMultiLvlLbl val="0"/>
      </c:catAx>
      <c:valAx>
        <c:axId val="86506112"/>
        <c:scaling>
          <c:orientation val="minMax"/>
        </c:scaling>
        <c:delete val="0"/>
        <c:axPos val="l"/>
        <c:majorGridlines/>
        <c:numFmt formatCode="General" sourceLinked="1"/>
        <c:majorTickMark val="none"/>
        <c:minorTickMark val="none"/>
        <c:tickLblPos val="nextTo"/>
        <c:crossAx val="86504576"/>
        <c:crosses val="autoZero"/>
        <c:crossBetween val="between"/>
      </c:valAx>
    </c:plotArea>
    <c:plotVisOnly val="1"/>
    <c:dispBlanksAs val="gap"/>
    <c:showDLblsOverMax val="0"/>
  </c:chart>
  <c:externalData r:id="rId1">
    <c:autoUpdate val="0"/>
  </c:externalData>
  <c:extLs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[CJKEP Predator Sampling Data 2011.xlsx]Sheet1!PivotTable1</c:name>
    <c:fmtId val="49"/>
  </c:pivotSource>
  <c:chart>
    <c:title>
      <c:tx>
        <c:rich>
          <a:bodyPr/>
          <a:lstStyle/>
          <a:p>
            <a:pPr>
              <a:defRPr>
                <a:latin typeface="Times New Roman" pitchFamily="18" charset="0"/>
                <a:cs typeface="Times New Roman" pitchFamily="18" charset="0"/>
              </a:defRPr>
            </a:pPr>
            <a:r>
              <a:rPr lang="en-US">
                <a:latin typeface="Times New Roman" pitchFamily="18" charset="0"/>
                <a:cs typeface="Times New Roman" pitchFamily="18" charset="0"/>
              </a:rPr>
              <a:t> Number of fish collected per mesh size (in)</a:t>
            </a:r>
          </a:p>
        </c:rich>
      </c:tx>
      <c:overlay val="0"/>
    </c:title>
    <c:autoTitleDeleted val="0"/>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pivotFmt>
      <c:pivotFmt>
        <c:idx val="5"/>
        <c:marker>
          <c:symbol val="none"/>
        </c:marker>
      </c:pivotFmt>
      <c:pivotFmt>
        <c:idx val="6"/>
        <c:marker>
          <c:symbol val="none"/>
        </c:marker>
      </c:pivotFmt>
      <c:pivotFmt>
        <c:idx val="7"/>
        <c:marker>
          <c:symbol val="none"/>
        </c:marker>
      </c:pivotFmt>
      <c:pivotFmt>
        <c:idx val="8"/>
        <c:marker>
          <c:symbol val="none"/>
        </c:marker>
      </c:pivotFmt>
      <c:pivotFmt>
        <c:idx val="9"/>
      </c:pivotFmt>
      <c:pivotFmt>
        <c:idx val="10"/>
      </c:pivotFmt>
      <c:pivotFmt>
        <c:idx val="11"/>
      </c:pivotFmt>
      <c:pivotFmt>
        <c:idx val="12"/>
      </c:pivotFmt>
      <c:pivotFmt>
        <c:idx val="13"/>
      </c:pivotFmt>
      <c:pivotFmt>
        <c:idx val="14"/>
      </c:pivotFmt>
      <c:pivotFmt>
        <c:idx val="15"/>
      </c:pivotFmt>
      <c:pivotFmt>
        <c:idx val="16"/>
      </c:pivotFmt>
      <c:pivotFmt>
        <c:idx val="17"/>
        <c:marker>
          <c:symbol val="none"/>
        </c:marker>
      </c:pivotFmt>
      <c:pivotFmt>
        <c:idx val="18"/>
        <c:marker>
          <c:symbol val="none"/>
        </c:marker>
      </c:pivotFmt>
      <c:pivotFmt>
        <c:idx val="19"/>
        <c:marker>
          <c:symbol val="none"/>
        </c:marker>
      </c:pivotFmt>
      <c:pivotFmt>
        <c:idx val="20"/>
        <c:marker>
          <c:symbol val="none"/>
        </c:marker>
      </c:pivotFmt>
      <c:pivotFmt>
        <c:idx val="21"/>
        <c:marker>
          <c:symbol val="none"/>
        </c:marker>
      </c:pivotFmt>
      <c:pivotFmt>
        <c:idx val="22"/>
        <c:marker>
          <c:symbol val="none"/>
        </c:marker>
      </c:pivotFmt>
      <c:pivotFmt>
        <c:idx val="23"/>
        <c:marker>
          <c:symbol val="none"/>
        </c:marker>
      </c:pivotFmt>
      <c:pivotFmt>
        <c:idx val="24"/>
        <c:marker>
          <c:symbol val="none"/>
        </c:marker>
      </c:pivotFmt>
      <c:pivotFmt>
        <c:idx val="25"/>
        <c:marker>
          <c:symbol val="none"/>
        </c:marker>
      </c:pivotFmt>
      <c:pivotFmt>
        <c:idx val="26"/>
        <c:marker>
          <c:symbol val="none"/>
        </c:marker>
      </c:pivotFmt>
      <c:pivotFmt>
        <c:idx val="27"/>
        <c:marker>
          <c:symbol val="none"/>
        </c:marker>
      </c:pivotFmt>
      <c:pivotFmt>
        <c:idx val="28"/>
        <c:marker>
          <c:symbol val="none"/>
        </c:marker>
      </c:pivotFmt>
      <c:pivotFmt>
        <c:idx val="29"/>
        <c:marker>
          <c:symbol val="none"/>
        </c:marker>
      </c:pivotFmt>
      <c:pivotFmt>
        <c:idx val="30"/>
        <c:marker>
          <c:symbol val="none"/>
        </c:marker>
      </c:pivotFmt>
      <c:pivotFmt>
        <c:idx val="31"/>
        <c:marker>
          <c:symbol val="none"/>
        </c:marker>
      </c:pivotFmt>
      <c:pivotFmt>
        <c:idx val="32"/>
        <c:marker>
          <c:symbol val="none"/>
        </c:marker>
      </c:pivotFmt>
    </c:pivotFmts>
    <c:plotArea>
      <c:layout/>
      <c:barChart>
        <c:barDir val="col"/>
        <c:grouping val="clustered"/>
        <c:varyColors val="0"/>
        <c:ser>
          <c:idx val="0"/>
          <c:order val="0"/>
          <c:tx>
            <c:strRef>
              <c:f>Sheet1!$B$3:$B$4</c:f>
              <c:strCache>
                <c:ptCount val="1"/>
                <c:pt idx="0">
                  <c:v>1</c:v>
                </c:pt>
              </c:strCache>
            </c:strRef>
          </c:tx>
          <c:invertIfNegative val="0"/>
          <c:cat>
            <c:multiLvlStrRef>
              <c:f>Sheet1!$A$5:$A$11</c:f>
              <c:multiLvlStrCache>
                <c:ptCount val="5"/>
                <c:lvl>
                  <c:pt idx="0">
                    <c:v>Burbot</c:v>
                  </c:pt>
                  <c:pt idx="1">
                    <c:v>Kokanee</c:v>
                  </c:pt>
                  <c:pt idx="2">
                    <c:v>Rainbow trout</c:v>
                  </c:pt>
                  <c:pt idx="3">
                    <c:v>Smallmouth bass</c:v>
                  </c:pt>
                  <c:pt idx="4">
                    <c:v>Walleye</c:v>
                  </c:pt>
                </c:lvl>
                <c:lvl>
                  <c:pt idx="0">
                    <c:v>Gill net</c:v>
                  </c:pt>
                </c:lvl>
              </c:multiLvlStrCache>
            </c:multiLvlStrRef>
          </c:cat>
          <c:val>
            <c:numRef>
              <c:f>Sheet1!$B$5:$B$11</c:f>
              <c:numCache>
                <c:formatCode>General</c:formatCode>
                <c:ptCount val="5"/>
                <c:pt idx="0">
                  <c:v>1</c:v>
                </c:pt>
                <c:pt idx="1">
                  <c:v>2</c:v>
                </c:pt>
                <c:pt idx="2">
                  <c:v>3</c:v>
                </c:pt>
                <c:pt idx="4">
                  <c:v>12</c:v>
                </c:pt>
              </c:numCache>
            </c:numRef>
          </c:val>
        </c:ser>
        <c:ser>
          <c:idx val="1"/>
          <c:order val="1"/>
          <c:tx>
            <c:strRef>
              <c:f>Sheet1!$C$3:$C$4</c:f>
              <c:strCache>
                <c:ptCount val="1"/>
                <c:pt idx="0">
                  <c:v>1.5</c:v>
                </c:pt>
              </c:strCache>
            </c:strRef>
          </c:tx>
          <c:invertIfNegative val="0"/>
          <c:cat>
            <c:multiLvlStrRef>
              <c:f>Sheet1!$A$5:$A$11</c:f>
              <c:multiLvlStrCache>
                <c:ptCount val="5"/>
                <c:lvl>
                  <c:pt idx="0">
                    <c:v>Burbot</c:v>
                  </c:pt>
                  <c:pt idx="1">
                    <c:v>Kokanee</c:v>
                  </c:pt>
                  <c:pt idx="2">
                    <c:v>Rainbow trout</c:v>
                  </c:pt>
                  <c:pt idx="3">
                    <c:v>Smallmouth bass</c:v>
                  </c:pt>
                  <c:pt idx="4">
                    <c:v>Walleye</c:v>
                  </c:pt>
                </c:lvl>
                <c:lvl>
                  <c:pt idx="0">
                    <c:v>Gill net</c:v>
                  </c:pt>
                </c:lvl>
              </c:multiLvlStrCache>
            </c:multiLvlStrRef>
          </c:cat>
          <c:val>
            <c:numRef>
              <c:f>Sheet1!$C$5:$C$11</c:f>
              <c:numCache>
                <c:formatCode>General</c:formatCode>
                <c:ptCount val="5"/>
                <c:pt idx="0">
                  <c:v>7</c:v>
                </c:pt>
                <c:pt idx="1">
                  <c:v>16</c:v>
                </c:pt>
                <c:pt idx="2">
                  <c:v>25</c:v>
                </c:pt>
                <c:pt idx="4">
                  <c:v>56</c:v>
                </c:pt>
              </c:numCache>
            </c:numRef>
          </c:val>
        </c:ser>
        <c:ser>
          <c:idx val="2"/>
          <c:order val="2"/>
          <c:tx>
            <c:strRef>
              <c:f>Sheet1!$D$3:$D$4</c:f>
              <c:strCache>
                <c:ptCount val="1"/>
                <c:pt idx="0">
                  <c:v>2</c:v>
                </c:pt>
              </c:strCache>
            </c:strRef>
          </c:tx>
          <c:invertIfNegative val="0"/>
          <c:cat>
            <c:multiLvlStrRef>
              <c:f>Sheet1!$A$5:$A$11</c:f>
              <c:multiLvlStrCache>
                <c:ptCount val="5"/>
                <c:lvl>
                  <c:pt idx="0">
                    <c:v>Burbot</c:v>
                  </c:pt>
                  <c:pt idx="1">
                    <c:v>Kokanee</c:v>
                  </c:pt>
                  <c:pt idx="2">
                    <c:v>Rainbow trout</c:v>
                  </c:pt>
                  <c:pt idx="3">
                    <c:v>Smallmouth bass</c:v>
                  </c:pt>
                  <c:pt idx="4">
                    <c:v>Walleye</c:v>
                  </c:pt>
                </c:lvl>
                <c:lvl>
                  <c:pt idx="0">
                    <c:v>Gill net</c:v>
                  </c:pt>
                </c:lvl>
              </c:multiLvlStrCache>
            </c:multiLvlStrRef>
          </c:cat>
          <c:val>
            <c:numRef>
              <c:f>Sheet1!$D$5:$D$11</c:f>
              <c:numCache>
                <c:formatCode>General</c:formatCode>
                <c:ptCount val="5"/>
                <c:pt idx="0">
                  <c:v>10</c:v>
                </c:pt>
                <c:pt idx="2">
                  <c:v>17</c:v>
                </c:pt>
                <c:pt idx="3">
                  <c:v>22</c:v>
                </c:pt>
                <c:pt idx="4">
                  <c:v>126</c:v>
                </c:pt>
              </c:numCache>
            </c:numRef>
          </c:val>
        </c:ser>
        <c:ser>
          <c:idx val="3"/>
          <c:order val="3"/>
          <c:tx>
            <c:strRef>
              <c:f>Sheet1!$E$3:$E$4</c:f>
              <c:strCache>
                <c:ptCount val="1"/>
                <c:pt idx="0">
                  <c:v>2.5</c:v>
                </c:pt>
              </c:strCache>
            </c:strRef>
          </c:tx>
          <c:invertIfNegative val="0"/>
          <c:cat>
            <c:multiLvlStrRef>
              <c:f>Sheet1!$A$5:$A$11</c:f>
              <c:multiLvlStrCache>
                <c:ptCount val="5"/>
                <c:lvl>
                  <c:pt idx="0">
                    <c:v>Burbot</c:v>
                  </c:pt>
                  <c:pt idx="1">
                    <c:v>Kokanee</c:v>
                  </c:pt>
                  <c:pt idx="2">
                    <c:v>Rainbow trout</c:v>
                  </c:pt>
                  <c:pt idx="3">
                    <c:v>Smallmouth bass</c:v>
                  </c:pt>
                  <c:pt idx="4">
                    <c:v>Walleye</c:v>
                  </c:pt>
                </c:lvl>
                <c:lvl>
                  <c:pt idx="0">
                    <c:v>Gill net</c:v>
                  </c:pt>
                </c:lvl>
              </c:multiLvlStrCache>
            </c:multiLvlStrRef>
          </c:cat>
          <c:val>
            <c:numRef>
              <c:f>Sheet1!$E$5:$E$11</c:f>
              <c:numCache>
                <c:formatCode>General</c:formatCode>
                <c:ptCount val="5"/>
                <c:pt idx="0">
                  <c:v>37</c:v>
                </c:pt>
                <c:pt idx="1">
                  <c:v>1</c:v>
                </c:pt>
                <c:pt idx="2">
                  <c:v>9</c:v>
                </c:pt>
                <c:pt idx="3">
                  <c:v>14</c:v>
                </c:pt>
                <c:pt idx="4">
                  <c:v>134</c:v>
                </c:pt>
              </c:numCache>
            </c:numRef>
          </c:val>
        </c:ser>
        <c:ser>
          <c:idx val="4"/>
          <c:order val="4"/>
          <c:tx>
            <c:strRef>
              <c:f>Sheet1!$F$3:$F$4</c:f>
              <c:strCache>
                <c:ptCount val="1"/>
                <c:pt idx="0">
                  <c:v>3</c:v>
                </c:pt>
              </c:strCache>
            </c:strRef>
          </c:tx>
          <c:invertIfNegative val="0"/>
          <c:cat>
            <c:multiLvlStrRef>
              <c:f>Sheet1!$A$5:$A$11</c:f>
              <c:multiLvlStrCache>
                <c:ptCount val="5"/>
                <c:lvl>
                  <c:pt idx="0">
                    <c:v>Burbot</c:v>
                  </c:pt>
                  <c:pt idx="1">
                    <c:v>Kokanee</c:v>
                  </c:pt>
                  <c:pt idx="2">
                    <c:v>Rainbow trout</c:v>
                  </c:pt>
                  <c:pt idx="3">
                    <c:v>Smallmouth bass</c:v>
                  </c:pt>
                  <c:pt idx="4">
                    <c:v>Walleye</c:v>
                  </c:pt>
                </c:lvl>
                <c:lvl>
                  <c:pt idx="0">
                    <c:v>Gill net</c:v>
                  </c:pt>
                </c:lvl>
              </c:multiLvlStrCache>
            </c:multiLvlStrRef>
          </c:cat>
          <c:val>
            <c:numRef>
              <c:f>Sheet1!$F$5:$F$11</c:f>
              <c:numCache>
                <c:formatCode>General</c:formatCode>
                <c:ptCount val="5"/>
                <c:pt idx="0">
                  <c:v>86</c:v>
                </c:pt>
                <c:pt idx="1">
                  <c:v>1</c:v>
                </c:pt>
                <c:pt idx="2">
                  <c:v>8</c:v>
                </c:pt>
                <c:pt idx="3">
                  <c:v>18</c:v>
                </c:pt>
                <c:pt idx="4">
                  <c:v>52</c:v>
                </c:pt>
              </c:numCache>
            </c:numRef>
          </c:val>
        </c:ser>
        <c:ser>
          <c:idx val="5"/>
          <c:order val="5"/>
          <c:tx>
            <c:strRef>
              <c:f>Sheet1!$G$3:$G$4</c:f>
              <c:strCache>
                <c:ptCount val="1"/>
                <c:pt idx="0">
                  <c:v>4</c:v>
                </c:pt>
              </c:strCache>
            </c:strRef>
          </c:tx>
          <c:invertIfNegative val="0"/>
          <c:cat>
            <c:multiLvlStrRef>
              <c:f>Sheet1!$A$5:$A$11</c:f>
              <c:multiLvlStrCache>
                <c:ptCount val="5"/>
                <c:lvl>
                  <c:pt idx="0">
                    <c:v>Burbot</c:v>
                  </c:pt>
                  <c:pt idx="1">
                    <c:v>Kokanee</c:v>
                  </c:pt>
                  <c:pt idx="2">
                    <c:v>Rainbow trout</c:v>
                  </c:pt>
                  <c:pt idx="3">
                    <c:v>Smallmouth bass</c:v>
                  </c:pt>
                  <c:pt idx="4">
                    <c:v>Walleye</c:v>
                  </c:pt>
                </c:lvl>
                <c:lvl>
                  <c:pt idx="0">
                    <c:v>Gill net</c:v>
                  </c:pt>
                </c:lvl>
              </c:multiLvlStrCache>
            </c:multiLvlStrRef>
          </c:cat>
          <c:val>
            <c:numRef>
              <c:f>Sheet1!$G$5:$G$11</c:f>
              <c:numCache>
                <c:formatCode>General</c:formatCode>
                <c:ptCount val="5"/>
                <c:pt idx="0">
                  <c:v>51</c:v>
                </c:pt>
                <c:pt idx="2">
                  <c:v>5</c:v>
                </c:pt>
                <c:pt idx="3">
                  <c:v>15</c:v>
                </c:pt>
                <c:pt idx="4">
                  <c:v>15</c:v>
                </c:pt>
              </c:numCache>
            </c:numRef>
          </c:val>
        </c:ser>
        <c:ser>
          <c:idx val="6"/>
          <c:order val="6"/>
          <c:tx>
            <c:strRef>
              <c:f>Sheet1!$H$3:$H$4</c:f>
              <c:strCache>
                <c:ptCount val="1"/>
                <c:pt idx="0">
                  <c:v>5</c:v>
                </c:pt>
              </c:strCache>
            </c:strRef>
          </c:tx>
          <c:invertIfNegative val="0"/>
          <c:cat>
            <c:multiLvlStrRef>
              <c:f>Sheet1!$A$5:$A$11</c:f>
              <c:multiLvlStrCache>
                <c:ptCount val="5"/>
                <c:lvl>
                  <c:pt idx="0">
                    <c:v>Burbot</c:v>
                  </c:pt>
                  <c:pt idx="1">
                    <c:v>Kokanee</c:v>
                  </c:pt>
                  <c:pt idx="2">
                    <c:v>Rainbow trout</c:v>
                  </c:pt>
                  <c:pt idx="3">
                    <c:v>Smallmouth bass</c:v>
                  </c:pt>
                  <c:pt idx="4">
                    <c:v>Walleye</c:v>
                  </c:pt>
                </c:lvl>
                <c:lvl>
                  <c:pt idx="0">
                    <c:v>Gill net</c:v>
                  </c:pt>
                </c:lvl>
              </c:multiLvlStrCache>
            </c:multiLvlStrRef>
          </c:cat>
          <c:val>
            <c:numRef>
              <c:f>Sheet1!$H$5:$H$11</c:f>
              <c:numCache>
                <c:formatCode>General</c:formatCode>
                <c:ptCount val="5"/>
                <c:pt idx="0">
                  <c:v>7</c:v>
                </c:pt>
                <c:pt idx="2">
                  <c:v>1</c:v>
                </c:pt>
                <c:pt idx="3">
                  <c:v>6</c:v>
                </c:pt>
                <c:pt idx="4">
                  <c:v>4</c:v>
                </c:pt>
              </c:numCache>
            </c:numRef>
          </c:val>
        </c:ser>
        <c:ser>
          <c:idx val="7"/>
          <c:order val="7"/>
          <c:tx>
            <c:strRef>
              <c:f>Sheet1!$I$3:$I$4</c:f>
              <c:strCache>
                <c:ptCount val="1"/>
                <c:pt idx="0">
                  <c:v>6</c:v>
                </c:pt>
              </c:strCache>
            </c:strRef>
          </c:tx>
          <c:invertIfNegative val="0"/>
          <c:cat>
            <c:multiLvlStrRef>
              <c:f>Sheet1!$A$5:$A$11</c:f>
              <c:multiLvlStrCache>
                <c:ptCount val="5"/>
                <c:lvl>
                  <c:pt idx="0">
                    <c:v>Burbot</c:v>
                  </c:pt>
                  <c:pt idx="1">
                    <c:v>Kokanee</c:v>
                  </c:pt>
                  <c:pt idx="2">
                    <c:v>Rainbow trout</c:v>
                  </c:pt>
                  <c:pt idx="3">
                    <c:v>Smallmouth bass</c:v>
                  </c:pt>
                  <c:pt idx="4">
                    <c:v>Walleye</c:v>
                  </c:pt>
                </c:lvl>
                <c:lvl>
                  <c:pt idx="0">
                    <c:v>Gill net</c:v>
                  </c:pt>
                </c:lvl>
              </c:multiLvlStrCache>
            </c:multiLvlStrRef>
          </c:cat>
          <c:val>
            <c:numRef>
              <c:f>Sheet1!$I$5:$I$11</c:f>
              <c:numCache>
                <c:formatCode>General</c:formatCode>
                <c:ptCount val="5"/>
                <c:pt idx="0">
                  <c:v>1</c:v>
                </c:pt>
                <c:pt idx="2">
                  <c:v>2</c:v>
                </c:pt>
                <c:pt idx="4">
                  <c:v>1</c:v>
                </c:pt>
              </c:numCache>
            </c:numRef>
          </c:val>
        </c:ser>
        <c:dLbls>
          <c:showLegendKey val="0"/>
          <c:showVal val="0"/>
          <c:showCatName val="0"/>
          <c:showSerName val="0"/>
          <c:showPercent val="0"/>
          <c:showBubbleSize val="0"/>
        </c:dLbls>
        <c:gapWidth val="150"/>
        <c:axId val="89548672"/>
        <c:axId val="89550208"/>
      </c:barChart>
      <c:catAx>
        <c:axId val="89548672"/>
        <c:scaling>
          <c:orientation val="minMax"/>
        </c:scaling>
        <c:delete val="0"/>
        <c:axPos val="b"/>
        <c:majorTickMark val="none"/>
        <c:minorTickMark val="none"/>
        <c:tickLblPos val="nextTo"/>
        <c:crossAx val="89550208"/>
        <c:crosses val="autoZero"/>
        <c:auto val="1"/>
        <c:lblAlgn val="ctr"/>
        <c:lblOffset val="100"/>
        <c:noMultiLvlLbl val="0"/>
      </c:catAx>
      <c:valAx>
        <c:axId val="89550208"/>
        <c:scaling>
          <c:orientation val="minMax"/>
        </c:scaling>
        <c:delete val="0"/>
        <c:axPos val="l"/>
        <c:majorGridlines/>
        <c:title>
          <c:tx>
            <c:rich>
              <a:bodyPr/>
              <a:lstStyle/>
              <a:p>
                <a:pPr>
                  <a:defRPr>
                    <a:latin typeface="Times New Roman" pitchFamily="18" charset="0"/>
                    <a:cs typeface="Times New Roman" pitchFamily="18" charset="0"/>
                  </a:defRPr>
                </a:pPr>
                <a:r>
                  <a:rPr lang="en-US">
                    <a:latin typeface="Times New Roman" pitchFamily="18" charset="0"/>
                    <a:cs typeface="Times New Roman" pitchFamily="18" charset="0"/>
                  </a:rPr>
                  <a:t>Number of fish collected</a:t>
                </a:r>
              </a:p>
            </c:rich>
          </c:tx>
          <c:overlay val="0"/>
        </c:title>
        <c:numFmt formatCode="General" sourceLinked="1"/>
        <c:majorTickMark val="out"/>
        <c:minorTickMark val="none"/>
        <c:tickLblPos val="nextTo"/>
        <c:crossAx val="89548672"/>
        <c:crosses val="autoZero"/>
        <c:crossBetween val="between"/>
      </c:valAx>
    </c:plotArea>
    <c:legend>
      <c:legendPos val="r"/>
      <c:overlay val="0"/>
    </c:legend>
    <c:plotVisOnly val="1"/>
    <c:dispBlanksAs val="gap"/>
    <c:showDLblsOverMax val="0"/>
  </c:chart>
  <c:externalData r:id="rId1">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[CJKEP Predator Sampling Data 2011 11_3_11 example 1.xlsx]Sheet2!PivotTable1</c:name>
    <c:fmtId val="3"/>
  </c:pivotSource>
  <c:chart>
    <c:title>
      <c:tx>
        <c:rich>
          <a:bodyPr/>
          <a:lstStyle/>
          <a:p>
            <a:pPr>
              <a:defRPr/>
            </a:pPr>
            <a:r>
              <a:rPr lang="en-US" sz="1600" dirty="0"/>
              <a:t>Fish </a:t>
            </a:r>
            <a:r>
              <a:rPr lang="en-US" sz="1600" dirty="0" smtClean="0"/>
              <a:t>captured</a:t>
            </a:r>
            <a:r>
              <a:rPr lang="en-US" sz="1600" baseline="0" dirty="0" smtClean="0"/>
              <a:t> </a:t>
            </a:r>
            <a:r>
              <a:rPr lang="en-US" sz="1600" dirty="0" smtClean="0"/>
              <a:t>per </a:t>
            </a:r>
            <a:r>
              <a:rPr lang="en-US" sz="1600" dirty="0"/>
              <a:t>set type</a:t>
            </a:r>
          </a:p>
        </c:rich>
      </c:tx>
      <c:layout>
        <c:manualLayout>
          <c:xMode val="edge"/>
          <c:yMode val="edge"/>
          <c:x val="9.2279998019115531E-2"/>
          <c:y val="1.8188776983090234E-2"/>
        </c:manualLayout>
      </c:layout>
      <c:overlay val="0"/>
    </c:title>
    <c:autoTitleDeleted val="0"/>
    <c:pivotFmts>
      <c:pivotFmt>
        <c:idx val="0"/>
        <c:marker>
          <c:symbol val="none"/>
        </c:marker>
      </c:pivotFmt>
      <c:pivotFmt>
        <c:idx val="1"/>
        <c:marker>
          <c:symbol val="none"/>
        </c:marker>
        <c:dLbl>
          <c:idx val="0"/>
          <c:delete val="1"/>
        </c:dLbl>
      </c:pivotFmt>
      <c:pivotFmt>
        <c:idx val="2"/>
        <c:marker>
          <c:symbol val="none"/>
        </c:marker>
        <c:dLbl>
          <c:idx val="0"/>
          <c:delete val="1"/>
        </c:dLbl>
      </c:pivotFmt>
      <c:pivotFmt>
        <c:idx val="3"/>
        <c:marker>
          <c:symbol val="none"/>
        </c:marker>
      </c:pivotFmt>
      <c:pivotFmt>
        <c:idx val="4"/>
        <c:marker>
          <c:symbol val="none"/>
        </c:marker>
      </c:pivotFmt>
      <c:pivotFmt>
        <c:idx val="5"/>
      </c:pivotFmt>
      <c:pivotFmt>
        <c:idx val="6"/>
      </c:pivotFmt>
      <c:pivotFmt>
        <c:idx val="7"/>
      </c:pivotFmt>
      <c:pivotFmt>
        <c:idx val="8"/>
      </c:pivotFmt>
      <c:pivotFmt>
        <c:idx val="9"/>
        <c:marker>
          <c:symbol val="none"/>
        </c:marker>
      </c:pivotFmt>
      <c:pivotFmt>
        <c:idx val="10"/>
        <c:marker>
          <c:symbol val="none"/>
        </c:marker>
      </c:pivotFmt>
      <c:pivotFmt>
        <c:idx val="11"/>
        <c:marker>
          <c:symbol val="none"/>
        </c:marker>
      </c:pivotFmt>
      <c:pivotFmt>
        <c:idx val="12"/>
        <c:marker>
          <c:symbol val="none"/>
        </c:marker>
      </c:pivotFmt>
    </c:pivotFmts>
    <c:plotArea>
      <c:layout>
        <c:manualLayout>
          <c:layoutTarget val="inner"/>
          <c:xMode val="edge"/>
          <c:yMode val="edge"/>
          <c:x val="6.783291239538454E-2"/>
          <c:y val="0.11765858767745148"/>
          <c:w val="0.90796934581290545"/>
          <c:h val="0.75458401294755306"/>
        </c:manualLayout>
      </c:layout>
      <c:barChart>
        <c:barDir val="col"/>
        <c:grouping val="clustered"/>
        <c:varyColors val="0"/>
        <c:ser>
          <c:idx val="0"/>
          <c:order val="0"/>
          <c:tx>
            <c:strRef>
              <c:f>Sheet2!$B$5:$B$6</c:f>
              <c:strCache>
                <c:ptCount val="1"/>
                <c:pt idx="0">
                  <c:v>parallel</c:v>
                </c:pt>
              </c:strCache>
            </c:strRef>
          </c:tx>
          <c:invertIfNegative val="0"/>
          <c:cat>
            <c:multiLvlStrRef>
              <c:f>Sheet2!$A$7:$A$17</c:f>
              <c:multiLvlStrCache>
                <c:ptCount val="5"/>
                <c:lvl>
                  <c:pt idx="0">
                    <c:v>    </c:v>
                  </c:pt>
                  <c:pt idx="1">
                    <c:v>    </c:v>
                  </c:pt>
                  <c:pt idx="2">
                    <c:v>    </c:v>
                  </c:pt>
                  <c:pt idx="3">
                    <c:v>    </c:v>
                  </c:pt>
                  <c:pt idx="4">
                    <c:v>    </c:v>
                  </c:pt>
                </c:lvl>
                <c:lvl>
                  <c:pt idx="0">
                    <c:v>BUR</c:v>
                  </c:pt>
                  <c:pt idx="1">
                    <c:v>KOK</c:v>
                  </c:pt>
                  <c:pt idx="2">
                    <c:v>RBT</c:v>
                  </c:pt>
                  <c:pt idx="3">
                    <c:v>SMB</c:v>
                  </c:pt>
                  <c:pt idx="4">
                    <c:v>WAL</c:v>
                  </c:pt>
                </c:lvl>
              </c:multiLvlStrCache>
            </c:multiLvlStrRef>
          </c:cat>
          <c:val>
            <c:numRef>
              <c:f>Sheet2!$B$7:$B$17</c:f>
              <c:numCache>
                <c:formatCode>General</c:formatCode>
                <c:ptCount val="5"/>
                <c:pt idx="0">
                  <c:v>52</c:v>
                </c:pt>
                <c:pt idx="1">
                  <c:v>5</c:v>
                </c:pt>
                <c:pt idx="2">
                  <c:v>38</c:v>
                </c:pt>
                <c:pt idx="3">
                  <c:v>40</c:v>
                </c:pt>
                <c:pt idx="4">
                  <c:v>224</c:v>
                </c:pt>
              </c:numCache>
            </c:numRef>
          </c:val>
        </c:ser>
        <c:ser>
          <c:idx val="1"/>
          <c:order val="1"/>
          <c:tx>
            <c:strRef>
              <c:f>Sheet2!$C$5:$C$6</c:f>
              <c:strCache>
                <c:ptCount val="1"/>
                <c:pt idx="0">
                  <c:v>perpendicular</c:v>
                </c:pt>
              </c:strCache>
            </c:strRef>
          </c:tx>
          <c:invertIfNegative val="0"/>
          <c:cat>
            <c:multiLvlStrRef>
              <c:f>Sheet2!$A$7:$A$17</c:f>
              <c:multiLvlStrCache>
                <c:ptCount val="5"/>
                <c:lvl>
                  <c:pt idx="0">
                    <c:v>    </c:v>
                  </c:pt>
                  <c:pt idx="1">
                    <c:v>    </c:v>
                  </c:pt>
                  <c:pt idx="2">
                    <c:v>    </c:v>
                  </c:pt>
                  <c:pt idx="3">
                    <c:v>    </c:v>
                  </c:pt>
                  <c:pt idx="4">
                    <c:v>    </c:v>
                  </c:pt>
                </c:lvl>
                <c:lvl>
                  <c:pt idx="0">
                    <c:v>BUR</c:v>
                  </c:pt>
                  <c:pt idx="1">
                    <c:v>KOK</c:v>
                  </c:pt>
                  <c:pt idx="2">
                    <c:v>RBT</c:v>
                  </c:pt>
                  <c:pt idx="3">
                    <c:v>SMB</c:v>
                  </c:pt>
                  <c:pt idx="4">
                    <c:v>WAL</c:v>
                  </c:pt>
                </c:lvl>
              </c:multiLvlStrCache>
            </c:multiLvlStrRef>
          </c:cat>
          <c:val>
            <c:numRef>
              <c:f>Sheet2!$C$7:$C$17</c:f>
              <c:numCache>
                <c:formatCode>General</c:formatCode>
                <c:ptCount val="5"/>
                <c:pt idx="0">
                  <c:v>152</c:v>
                </c:pt>
                <c:pt idx="1">
                  <c:v>16</c:v>
                </c:pt>
                <c:pt idx="2">
                  <c:v>32</c:v>
                </c:pt>
                <c:pt idx="3">
                  <c:v>36</c:v>
                </c:pt>
                <c:pt idx="4">
                  <c:v>177</c:v>
                </c:pt>
              </c:numCache>
            </c:numRef>
          </c:val>
        </c:ser>
        <c:dLbls>
          <c:showLegendKey val="0"/>
          <c:showVal val="0"/>
          <c:showCatName val="0"/>
          <c:showSerName val="0"/>
          <c:showPercent val="0"/>
          <c:showBubbleSize val="0"/>
        </c:dLbls>
        <c:gapWidth val="150"/>
        <c:axId val="89336448"/>
        <c:axId val="89346432"/>
      </c:barChart>
      <c:catAx>
        <c:axId val="89336448"/>
        <c:scaling>
          <c:orientation val="minMax"/>
        </c:scaling>
        <c:delete val="0"/>
        <c:axPos val="b"/>
        <c:majorTickMark val="none"/>
        <c:minorTickMark val="none"/>
        <c:tickLblPos val="nextTo"/>
        <c:crossAx val="89346432"/>
        <c:crosses val="autoZero"/>
        <c:auto val="1"/>
        <c:lblAlgn val="ctr"/>
        <c:lblOffset val="100"/>
        <c:noMultiLvlLbl val="0"/>
      </c:catAx>
      <c:valAx>
        <c:axId val="89346432"/>
        <c:scaling>
          <c:orientation val="minMax"/>
        </c:scaling>
        <c:delete val="0"/>
        <c:axPos val="l"/>
        <c:majorGridlines/>
        <c:numFmt formatCode="General" sourceLinked="1"/>
        <c:majorTickMark val="out"/>
        <c:minorTickMark val="none"/>
        <c:tickLblPos val="nextTo"/>
        <c:crossAx val="89336448"/>
        <c:crosses val="autoZero"/>
        <c:crossBetween val="between"/>
      </c:valAx>
    </c:plotArea>
    <c:legend>
      <c:legendPos val="r"/>
      <c:layout>
        <c:manualLayout>
          <c:xMode val="edge"/>
          <c:yMode val="edge"/>
          <c:x val="0.20858564849205169"/>
          <c:y val="0.13452798086013903"/>
          <c:w val="0.24424454018719358"/>
          <c:h val="0.10358989672269575"/>
        </c:manualLayout>
      </c:layout>
      <c:overlay val="0"/>
    </c:legend>
    <c:plotVisOnly val="1"/>
    <c:dispBlanksAs val="gap"/>
    <c:showDLblsOverMax val="0"/>
  </c:chart>
  <c:externalData r:id="rId1">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pivotSource>
    <c:name>[CJKEP Predator Sampling Data 2011 11_3_11 example 1.xlsx]Sheet4!PivotTable1</c:name>
    <c:fmtId val="9"/>
  </c:pivotSource>
  <c:chart>
    <c:title>
      <c:tx>
        <c:rich>
          <a:bodyPr/>
          <a:lstStyle/>
          <a:p>
            <a:pPr>
              <a:defRPr/>
            </a:pPr>
            <a:r>
              <a:rPr lang="en-US" sz="1600" dirty="0" smtClean="0"/>
              <a:t>Walleye /</a:t>
            </a:r>
            <a:r>
              <a:rPr lang="en-US" sz="1600" baseline="0" dirty="0" smtClean="0"/>
              <a:t> date / gear type</a:t>
            </a:r>
            <a:endParaRPr lang="en-US" sz="1600" dirty="0"/>
          </a:p>
        </c:rich>
      </c:tx>
      <c:layout>
        <c:manualLayout>
          <c:xMode val="edge"/>
          <c:yMode val="edge"/>
          <c:x val="0.20319432293185574"/>
          <c:y val="0"/>
        </c:manualLayout>
      </c:layout>
      <c:overlay val="0"/>
    </c:title>
    <c:autoTitleDeleted val="0"/>
    <c:pivotFmts>
      <c:pivotFmt>
        <c:idx val="0"/>
        <c:marker>
          <c:symbol val="none"/>
        </c:marker>
      </c:pivotFmt>
      <c:pivotFmt>
        <c:idx val="1"/>
        <c:marker>
          <c:symbol val="none"/>
        </c:marker>
      </c:pivotFmt>
      <c:pivotFmt>
        <c:idx val="2"/>
      </c:pivotFmt>
      <c:pivotFmt>
        <c:idx val="3"/>
      </c:pivotFmt>
      <c:pivotFmt>
        <c:idx val="4"/>
        <c:marker>
          <c:symbol val="none"/>
        </c:marker>
      </c:pivotFmt>
      <c:pivotFmt>
        <c:idx val="5"/>
        <c:marker>
          <c:symbol val="none"/>
        </c:marker>
      </c:pivotFmt>
      <c:pivotFmt>
        <c:idx val="6"/>
        <c:marker>
          <c:symbol val="none"/>
        </c:marker>
      </c:pivotFmt>
      <c:pivotFmt>
        <c:idx val="7"/>
        <c:marker>
          <c:symbol val="none"/>
        </c:marker>
      </c:pivotFmt>
    </c:pivotFmts>
    <c:plotArea>
      <c:layout>
        <c:manualLayout>
          <c:layoutTarget val="inner"/>
          <c:xMode val="edge"/>
          <c:yMode val="edge"/>
          <c:x val="9.299014509978705E-2"/>
          <c:y val="0.13198010414336131"/>
          <c:w val="0.89861437131679289"/>
          <c:h val="0.61891125409465564"/>
        </c:manualLayout>
      </c:layout>
      <c:barChart>
        <c:barDir val="col"/>
        <c:grouping val="clustered"/>
        <c:varyColors val="0"/>
        <c:ser>
          <c:idx val="0"/>
          <c:order val="0"/>
          <c:tx>
            <c:strRef>
              <c:f>Sheet4!$B$1:$B$2</c:f>
              <c:strCache>
                <c:ptCount val="1"/>
                <c:pt idx="0">
                  <c:v>parallel</c:v>
                </c:pt>
              </c:strCache>
            </c:strRef>
          </c:tx>
          <c:invertIfNegative val="0"/>
          <c:cat>
            <c:multiLvlStrRef>
              <c:f>Sheet4!$A$3:$A$15</c:f>
              <c:multiLvlStrCache>
                <c:ptCount val="10"/>
                <c:lvl>
                  <c:pt idx="0">
                    <c:v>5/26/2011</c:v>
                  </c:pt>
                  <c:pt idx="1">
                    <c:v>6/1/2011</c:v>
                  </c:pt>
                  <c:pt idx="2">
                    <c:v>6/8/2011</c:v>
                  </c:pt>
                  <c:pt idx="3">
                    <c:v>6/9/2011</c:v>
                  </c:pt>
                  <c:pt idx="4">
                    <c:v>6/15/2011</c:v>
                  </c:pt>
                  <c:pt idx="5">
                    <c:v>6/16/2011</c:v>
                  </c:pt>
                  <c:pt idx="6">
                    <c:v>6/22/2011</c:v>
                  </c:pt>
                  <c:pt idx="7">
                    <c:v>6/23/2011</c:v>
                  </c:pt>
                  <c:pt idx="8">
                    <c:v>6/28/2011</c:v>
                  </c:pt>
                  <c:pt idx="9">
                    <c:v>6/29/2011</c:v>
                  </c:pt>
                </c:lvl>
                <c:lvl>
                  <c:pt idx="0">
                    <c:v> </c:v>
                  </c:pt>
                </c:lvl>
                <c:lvl>
                  <c:pt idx="0">
                    <c:v> </c:v>
                  </c:pt>
                </c:lvl>
              </c:multiLvlStrCache>
            </c:multiLvlStrRef>
          </c:cat>
          <c:val>
            <c:numRef>
              <c:f>Sheet4!$B$3:$B$15</c:f>
              <c:numCache>
                <c:formatCode>General</c:formatCode>
                <c:ptCount val="10"/>
                <c:pt idx="0">
                  <c:v>22</c:v>
                </c:pt>
                <c:pt idx="1">
                  <c:v>3</c:v>
                </c:pt>
                <c:pt idx="2">
                  <c:v>50</c:v>
                </c:pt>
                <c:pt idx="3">
                  <c:v>6</c:v>
                </c:pt>
                <c:pt idx="4">
                  <c:v>34</c:v>
                </c:pt>
                <c:pt idx="5">
                  <c:v>59</c:v>
                </c:pt>
                <c:pt idx="6">
                  <c:v>20</c:v>
                </c:pt>
                <c:pt idx="7">
                  <c:v>10</c:v>
                </c:pt>
                <c:pt idx="8">
                  <c:v>6</c:v>
                </c:pt>
                <c:pt idx="9">
                  <c:v>14</c:v>
                </c:pt>
              </c:numCache>
            </c:numRef>
          </c:val>
        </c:ser>
        <c:ser>
          <c:idx val="1"/>
          <c:order val="1"/>
          <c:tx>
            <c:strRef>
              <c:f>Sheet4!$C$1:$C$2</c:f>
              <c:strCache>
                <c:ptCount val="1"/>
                <c:pt idx="0">
                  <c:v>perpendicular</c:v>
                </c:pt>
              </c:strCache>
            </c:strRef>
          </c:tx>
          <c:invertIfNegative val="0"/>
          <c:cat>
            <c:multiLvlStrRef>
              <c:f>Sheet4!$A$3:$A$15</c:f>
              <c:multiLvlStrCache>
                <c:ptCount val="10"/>
                <c:lvl>
                  <c:pt idx="0">
                    <c:v>5/26/2011</c:v>
                  </c:pt>
                  <c:pt idx="1">
                    <c:v>6/1/2011</c:v>
                  </c:pt>
                  <c:pt idx="2">
                    <c:v>6/8/2011</c:v>
                  </c:pt>
                  <c:pt idx="3">
                    <c:v>6/9/2011</c:v>
                  </c:pt>
                  <c:pt idx="4">
                    <c:v>6/15/2011</c:v>
                  </c:pt>
                  <c:pt idx="5">
                    <c:v>6/16/2011</c:v>
                  </c:pt>
                  <c:pt idx="6">
                    <c:v>6/22/2011</c:v>
                  </c:pt>
                  <c:pt idx="7">
                    <c:v>6/23/2011</c:v>
                  </c:pt>
                  <c:pt idx="8">
                    <c:v>6/28/2011</c:v>
                  </c:pt>
                  <c:pt idx="9">
                    <c:v>6/29/2011</c:v>
                  </c:pt>
                </c:lvl>
                <c:lvl>
                  <c:pt idx="0">
                    <c:v> </c:v>
                  </c:pt>
                </c:lvl>
                <c:lvl>
                  <c:pt idx="0">
                    <c:v> </c:v>
                  </c:pt>
                </c:lvl>
              </c:multiLvlStrCache>
            </c:multiLvlStrRef>
          </c:cat>
          <c:val>
            <c:numRef>
              <c:f>Sheet4!$C$3:$C$15</c:f>
              <c:numCache>
                <c:formatCode>General</c:formatCode>
                <c:ptCount val="10"/>
                <c:pt idx="0">
                  <c:v>8</c:v>
                </c:pt>
                <c:pt idx="1">
                  <c:v>2</c:v>
                </c:pt>
                <c:pt idx="2">
                  <c:v>14</c:v>
                </c:pt>
                <c:pt idx="3">
                  <c:v>11</c:v>
                </c:pt>
                <c:pt idx="4">
                  <c:v>9</c:v>
                </c:pt>
                <c:pt idx="5">
                  <c:v>45</c:v>
                </c:pt>
                <c:pt idx="6">
                  <c:v>32</c:v>
                </c:pt>
                <c:pt idx="7">
                  <c:v>28</c:v>
                </c:pt>
                <c:pt idx="8">
                  <c:v>14</c:v>
                </c:pt>
                <c:pt idx="9">
                  <c:v>14</c:v>
                </c:pt>
              </c:numCache>
            </c:numRef>
          </c:val>
        </c:ser>
        <c:dLbls>
          <c:showLegendKey val="0"/>
          <c:showVal val="0"/>
          <c:showCatName val="0"/>
          <c:showSerName val="0"/>
          <c:showPercent val="0"/>
          <c:showBubbleSize val="0"/>
        </c:dLbls>
        <c:gapWidth val="150"/>
        <c:axId val="89384064"/>
        <c:axId val="89385600"/>
      </c:barChart>
      <c:catAx>
        <c:axId val="89384064"/>
        <c:scaling>
          <c:orientation val="minMax"/>
        </c:scaling>
        <c:delete val="0"/>
        <c:axPos val="b"/>
        <c:majorTickMark val="none"/>
        <c:minorTickMark val="none"/>
        <c:tickLblPos val="nextTo"/>
        <c:txPr>
          <a:bodyPr/>
          <a:lstStyle/>
          <a:p>
            <a:pPr>
              <a:defRPr sz="1200"/>
            </a:pPr>
            <a:endParaRPr lang="en-US"/>
          </a:p>
        </c:txPr>
        <c:crossAx val="89385600"/>
        <c:crosses val="autoZero"/>
        <c:auto val="1"/>
        <c:lblAlgn val="ctr"/>
        <c:lblOffset val="100"/>
        <c:noMultiLvlLbl val="0"/>
      </c:catAx>
      <c:valAx>
        <c:axId val="89385600"/>
        <c:scaling>
          <c:orientation val="minMax"/>
        </c:scaling>
        <c:delete val="0"/>
        <c:axPos val="l"/>
        <c:majorGridlines/>
        <c:numFmt formatCode="General" sourceLinked="1"/>
        <c:majorTickMark val="none"/>
        <c:minorTickMark val="none"/>
        <c:tickLblPos val="nextTo"/>
        <c:txPr>
          <a:bodyPr/>
          <a:lstStyle/>
          <a:p>
            <a:pPr>
              <a:defRPr sz="1200"/>
            </a:pPr>
            <a:endParaRPr lang="en-US"/>
          </a:p>
        </c:txPr>
        <c:crossAx val="89384064"/>
        <c:crosses val="autoZero"/>
        <c:crossBetween val="between"/>
      </c:valAx>
    </c:plotArea>
    <c:legend>
      <c:legendPos val="r"/>
      <c:layout>
        <c:manualLayout>
          <c:xMode val="edge"/>
          <c:yMode val="edge"/>
          <c:x val="0.12682464220274353"/>
          <c:y val="0.13166367756695704"/>
          <c:w val="0.24424454018719358"/>
          <c:h val="0.10358989672269575"/>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E5CF8A33-DBB4-47A9-A3A9-F6B8FA065940}" type="datetimeFigureOut">
              <a:rPr lang="en-US" smtClean="0"/>
              <a:t>1/17/2012</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81BB04D5-F779-4B03-A426-9096875060D5}" type="slidenum">
              <a:rPr lang="en-US" smtClean="0"/>
              <a:t>‹#›</a:t>
            </a:fld>
            <a:endParaRPr lang="en-US"/>
          </a:p>
        </p:txBody>
      </p:sp>
    </p:spTree>
    <p:extLst>
      <p:ext uri="{BB962C8B-B14F-4D97-AF65-F5344CB8AC3E}">
        <p14:creationId xmlns:p14="http://schemas.microsoft.com/office/powerpoint/2010/main" val="3352615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82CF2DB2-6ED0-4DC9-8440-48E82EE4D33D}" type="datetimeFigureOut">
              <a:rPr lang="en-US" smtClean="0"/>
              <a:t>1/17/2012</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DC62CC3B-C67C-4DFA-AB49-1C3668A41488}" type="slidenum">
              <a:rPr lang="en-US" smtClean="0"/>
              <a:t>‹#›</a:t>
            </a:fld>
            <a:endParaRPr lang="en-US"/>
          </a:p>
        </p:txBody>
      </p:sp>
    </p:spTree>
    <p:extLst>
      <p:ext uri="{BB962C8B-B14F-4D97-AF65-F5344CB8AC3E}">
        <p14:creationId xmlns:p14="http://schemas.microsoft.com/office/powerpoint/2010/main" val="1010343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62CC3B-C67C-4DFA-AB49-1C3668A41488}" type="slidenum">
              <a:rPr lang="en-US" smtClean="0"/>
              <a:t>1</a:t>
            </a:fld>
            <a:endParaRPr lang="en-US"/>
          </a:p>
        </p:txBody>
      </p:sp>
    </p:spTree>
    <p:extLst>
      <p:ext uri="{BB962C8B-B14F-4D97-AF65-F5344CB8AC3E}">
        <p14:creationId xmlns:p14="http://schemas.microsoft.com/office/powerpoint/2010/main" val="4276870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the 2011 study, we captured 2,359,</a:t>
            </a:r>
            <a:r>
              <a:rPr lang="en-US" baseline="0" dirty="0" smtClean="0"/>
              <a:t> which included 1,108 and 439 smallmouth bass. Boat electrofishing removed the most walleye and bass, and had the least impact to other fish species; however it was also the most labor intensive.</a:t>
            </a:r>
          </a:p>
          <a:p>
            <a:endParaRPr lang="en-US" baseline="0" dirty="0" smtClean="0"/>
          </a:p>
          <a:p>
            <a:r>
              <a:rPr lang="en-US" baseline="0" dirty="0" smtClean="0"/>
              <a:t>Gill nets were the least labor intensive and also captured the target species. We captured more burbot that we would have like, however most of these were released alive. Impacts to kokanee and rainbow trout were minimal. </a:t>
            </a:r>
          </a:p>
          <a:p>
            <a:r>
              <a:rPr lang="en-US" baseline="0" dirty="0" smtClean="0"/>
              <a:t>Note walleye with kokanee in its mouth.</a:t>
            </a:r>
          </a:p>
          <a:p>
            <a:endParaRPr lang="en-US" baseline="0" dirty="0" smtClean="0"/>
          </a:p>
        </p:txBody>
      </p:sp>
      <p:sp>
        <p:nvSpPr>
          <p:cNvPr id="4" name="Slide Number Placeholder 3"/>
          <p:cNvSpPr>
            <a:spLocks noGrp="1"/>
          </p:cNvSpPr>
          <p:nvPr>
            <p:ph type="sldNum" sz="quarter" idx="10"/>
          </p:nvPr>
        </p:nvSpPr>
        <p:spPr/>
        <p:txBody>
          <a:bodyPr/>
          <a:lstStyle/>
          <a:p>
            <a:fld id="{DC62CC3B-C67C-4DFA-AB49-1C3668A41488}" type="slidenum">
              <a:rPr lang="en-US" smtClean="0"/>
              <a:t>10</a:t>
            </a:fld>
            <a:endParaRPr lang="en-US"/>
          </a:p>
        </p:txBody>
      </p:sp>
    </p:spTree>
    <p:extLst>
      <p:ext uri="{BB962C8B-B14F-4D97-AF65-F5344CB8AC3E}">
        <p14:creationId xmlns:p14="http://schemas.microsoft.com/office/powerpoint/2010/main" val="1065308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smtClean="0"/>
              <a:t>We experimented</a:t>
            </a:r>
            <a:r>
              <a:rPr lang="en-US" baseline="0" dirty="0" smtClean="0"/>
              <a:t> with gill net mesh size that ranged from 1 to 6 inch stretch mesh to determine if we could utilize certain mesh sizes to increase predator catch while reducing impacts to native fish.  </a:t>
            </a:r>
          </a:p>
          <a:p>
            <a:r>
              <a:rPr lang="en-US" baseline="0" dirty="0" smtClean="0"/>
              <a:t>Walleye were primarily captured in the 2 and 2.5 inch stretch mesh, while kokanee and rainbow trout were most susceptible to 1.5 inch mesh. </a:t>
            </a:r>
          </a:p>
          <a:p>
            <a:r>
              <a:rPr lang="en-US" baseline="0" dirty="0" smtClean="0"/>
              <a:t>The burbot tended to recruit to the larger 3 and 4 inch mesh sizes). </a:t>
            </a:r>
          </a:p>
          <a:p>
            <a:endParaRPr lang="en-US" baseline="0" dirty="0" smtClean="0"/>
          </a:p>
          <a:p>
            <a:r>
              <a:rPr lang="en-US" baseline="0" dirty="0" smtClean="0"/>
              <a:t>We plan to repeat this study in 2012 to see if we get similar results before implementing net with new mesh sizes.</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DC62CC3B-C67C-4DFA-AB49-1C3668A41488}" type="slidenum">
              <a:rPr lang="en-US" smtClean="0"/>
              <a:t>11</a:t>
            </a:fld>
            <a:endParaRPr lang="en-US"/>
          </a:p>
        </p:txBody>
      </p:sp>
    </p:spTree>
    <p:extLst>
      <p:ext uri="{BB962C8B-B14F-4D97-AF65-F5344CB8AC3E}">
        <p14:creationId xmlns:p14="http://schemas.microsoft.com/office/powerpoint/2010/main" val="2806784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experimented with gill</a:t>
            </a:r>
            <a:r>
              <a:rPr lang="en-US" baseline="0" dirty="0" smtClean="0"/>
              <a:t> nets set parallel and perpendicular to the shoreline. </a:t>
            </a:r>
          </a:p>
          <a:p>
            <a:r>
              <a:rPr lang="en-US" baseline="0" dirty="0" smtClean="0"/>
              <a:t>Gill nets are typically set perpendicular to the shoreline. However, it was hypothesized that nets set parallel to shore might capture more walleye and less rainbow trout because trout tend to cruise the shoreline at night and might avoid a parallel set, and walleye tend to </a:t>
            </a:r>
            <a:r>
              <a:rPr lang="en-US" baseline="0" dirty="0" err="1" smtClean="0"/>
              <a:t>diel</a:t>
            </a:r>
            <a:r>
              <a:rPr lang="en-US" baseline="0" dirty="0" smtClean="0"/>
              <a:t> migrate, therefore making them more susceptible to parallel nets. </a:t>
            </a:r>
          </a:p>
          <a:p>
            <a:endParaRPr lang="en-US" baseline="0" dirty="0" smtClean="0"/>
          </a:p>
          <a:p>
            <a:r>
              <a:rPr lang="en-US" baseline="0" dirty="0" smtClean="0"/>
              <a:t>Walleye did appear to recruit to parallel sets at a higher rate. It didn’t seem to matter for smallmouth bass, or rainbow trout. The kokanee sample size was too small to tell. However burbot clearly recruited to perpendicular sets at a higher rate then parallel sets.  </a:t>
            </a:r>
          </a:p>
          <a:p>
            <a:endParaRPr lang="en-US" baseline="0" dirty="0" smtClean="0"/>
          </a:p>
          <a:p>
            <a:r>
              <a:rPr lang="en-US" baseline="0" dirty="0" smtClean="0"/>
              <a:t>When we graph walleye capture by date, the results give a different picture. Here we see parallel sets capturing more fish, until the peak in mid-June, then perpendicular sets capture more fish until it leveled off at the end of the study. We are not sure why this happened, maybe it has to do with walleye migration timing, the removal impacts, or reservoir operations. </a:t>
            </a:r>
          </a:p>
          <a:p>
            <a:r>
              <a:rPr lang="en-US" baseline="0" dirty="0" smtClean="0"/>
              <a:t>We plan on repeating this study again in 2012 to verify our results. </a:t>
            </a:r>
          </a:p>
        </p:txBody>
      </p:sp>
      <p:sp>
        <p:nvSpPr>
          <p:cNvPr id="4" name="Slide Number Placeholder 3"/>
          <p:cNvSpPr>
            <a:spLocks noGrp="1"/>
          </p:cNvSpPr>
          <p:nvPr>
            <p:ph type="sldNum" sz="quarter" idx="10"/>
          </p:nvPr>
        </p:nvSpPr>
        <p:spPr/>
        <p:txBody>
          <a:bodyPr/>
          <a:lstStyle/>
          <a:p>
            <a:fld id="{DC62CC3B-C67C-4DFA-AB49-1C3668A41488}" type="slidenum">
              <a:rPr lang="en-US" smtClean="0"/>
              <a:t>12</a:t>
            </a:fld>
            <a:endParaRPr lang="en-US"/>
          </a:p>
        </p:txBody>
      </p:sp>
    </p:spTree>
    <p:extLst>
      <p:ext uri="{BB962C8B-B14F-4D97-AF65-F5344CB8AC3E}">
        <p14:creationId xmlns:p14="http://schemas.microsoft.com/office/powerpoint/2010/main" val="908394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Objective 2 of our study</a:t>
            </a:r>
            <a:r>
              <a:rPr lang="en-US" baseline="0" dirty="0" smtClean="0"/>
              <a:t> is to “enhance the wild kokanee population found in Lake Roosevelt”</a:t>
            </a:r>
          </a:p>
          <a:p>
            <a:r>
              <a:rPr lang="en-US" dirty="0" smtClean="0"/>
              <a:t>A basin wide genetics study conducted by Kassler et al. determined that Lake Roosevelt</a:t>
            </a:r>
            <a:r>
              <a:rPr lang="en-US" baseline="0" dirty="0" smtClean="0"/>
              <a:t> has a genetically distinct population. </a:t>
            </a:r>
          </a:p>
          <a:p>
            <a:r>
              <a:rPr lang="en-US" baseline="0" dirty="0" smtClean="0"/>
              <a:t>Therefore, our goal is to locate the spawning population.</a:t>
            </a:r>
            <a:endParaRPr lang="en-US" dirty="0" smtClean="0"/>
          </a:p>
          <a:p>
            <a:r>
              <a:rPr lang="en-US" dirty="0" smtClean="0"/>
              <a:t>Previous studies</a:t>
            </a:r>
            <a:r>
              <a:rPr lang="en-US" baseline="0" dirty="0" smtClean="0"/>
              <a:t> conducted by multiple agencies indicate the population is not spawning in any of the primary </a:t>
            </a:r>
            <a:r>
              <a:rPr lang="en-US" baseline="0" dirty="0" err="1" smtClean="0"/>
              <a:t>tribuaties</a:t>
            </a:r>
            <a:r>
              <a:rPr lang="en-US" baseline="0" dirty="0" smtClean="0"/>
              <a:t> to FDR, therefore, we hypothesized that the fish could be spawning in deep water. We are using hydroacoustics, in a crisscross pattern, to locate congregations of fish below 25 feet.</a:t>
            </a:r>
          </a:p>
          <a:p>
            <a:r>
              <a:rPr lang="en-US" baseline="0" dirty="0" smtClean="0"/>
              <a:t>A ROV is lowered into the congregation for species identification, but if water clarity is poor, we use gill nets.</a:t>
            </a:r>
          </a:p>
          <a:p>
            <a:r>
              <a:rPr lang="en-US" baseline="0" dirty="0" smtClean="0"/>
              <a:t>Our 5 year plan is to complete the Sanpoil Arm, then begin at Grand Coulee Dam and work our way up to the Spokane River. </a:t>
            </a:r>
          </a:p>
          <a:p>
            <a:endParaRPr lang="en-US" dirty="0"/>
          </a:p>
        </p:txBody>
      </p:sp>
      <p:sp>
        <p:nvSpPr>
          <p:cNvPr id="4" name="Slide Number Placeholder 3"/>
          <p:cNvSpPr>
            <a:spLocks noGrp="1"/>
          </p:cNvSpPr>
          <p:nvPr>
            <p:ph type="sldNum" sz="quarter" idx="10"/>
          </p:nvPr>
        </p:nvSpPr>
        <p:spPr/>
        <p:txBody>
          <a:bodyPr/>
          <a:lstStyle/>
          <a:p>
            <a:fld id="{DC62CC3B-C67C-4DFA-AB49-1C3668A41488}" type="slidenum">
              <a:rPr lang="en-US" smtClean="0"/>
              <a:t>13</a:t>
            </a:fld>
            <a:endParaRPr lang="en-US"/>
          </a:p>
        </p:txBody>
      </p:sp>
    </p:spTree>
    <p:extLst>
      <p:ext uri="{BB962C8B-B14F-4D97-AF65-F5344CB8AC3E}">
        <p14:creationId xmlns:p14="http://schemas.microsoft.com/office/powerpoint/2010/main" val="2559025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sub-objective is to facilitate the development of a resident fish database. The current program has struggled</a:t>
            </a:r>
            <a:r>
              <a:rPr lang="en-US" baseline="0" dirty="0" smtClean="0"/>
              <a:t> with the loss of data, inadequate data collection methods, inadequate data collection protocols, and poor archiving which has resulted in data loss.</a:t>
            </a:r>
          </a:p>
          <a:p>
            <a:endParaRPr lang="en-US" baseline="0" dirty="0" smtClean="0"/>
          </a:p>
          <a:p>
            <a:r>
              <a:rPr lang="en-US" baseline="0" dirty="0" smtClean="0"/>
              <a:t>To fix these issues, the RFD implemented standard field protocols, standard datasheets, data collection techniques, and measurement units. </a:t>
            </a:r>
          </a:p>
          <a:p>
            <a:r>
              <a:rPr lang="en-US" baseline="0" dirty="0" smtClean="0"/>
              <a:t>We have implemented training for all biologists and technicians</a:t>
            </a:r>
          </a:p>
          <a:p>
            <a:r>
              <a:rPr lang="en-US" baseline="0" dirty="0" smtClean="0"/>
              <a:t>And implemented the development of the Resident Fish Database. In 2012 we began the 3</a:t>
            </a:r>
            <a:r>
              <a:rPr lang="en-US" baseline="30000" dirty="0" smtClean="0"/>
              <a:t>rd</a:t>
            </a:r>
            <a:r>
              <a:rPr lang="en-US" baseline="0" dirty="0" smtClean="0"/>
              <a:t> phase of a 4 phase project. We anticipate being online in March of 2012, we have elected to go with a hosted cloud solution. This database will be compatible with the </a:t>
            </a:r>
            <a:r>
              <a:rPr lang="en-US" baseline="0" dirty="0" err="1" smtClean="0"/>
              <a:t>CCT</a:t>
            </a:r>
            <a:r>
              <a:rPr lang="en-US" baseline="0" dirty="0" smtClean="0"/>
              <a:t> Anadromous database, or </a:t>
            </a:r>
            <a:r>
              <a:rPr lang="en-US" baseline="0" dirty="0" err="1" smtClean="0"/>
              <a:t>OBMEP</a:t>
            </a:r>
            <a:r>
              <a:rPr lang="en-US" baseline="0" dirty="0" smtClean="0"/>
              <a:t>, and the Kalispel Tribes, Intermountain Province/ Pend Oreille Subbasin Database.</a:t>
            </a:r>
          </a:p>
          <a:p>
            <a:endParaRPr lang="en-US" dirty="0"/>
          </a:p>
        </p:txBody>
      </p:sp>
      <p:sp>
        <p:nvSpPr>
          <p:cNvPr id="4" name="Slide Number Placeholder 3"/>
          <p:cNvSpPr>
            <a:spLocks noGrp="1"/>
          </p:cNvSpPr>
          <p:nvPr>
            <p:ph type="sldNum" sz="quarter" idx="10"/>
          </p:nvPr>
        </p:nvSpPr>
        <p:spPr/>
        <p:txBody>
          <a:bodyPr/>
          <a:lstStyle/>
          <a:p>
            <a:fld id="{DC62CC3B-C67C-4DFA-AB49-1C3668A41488}" type="slidenum">
              <a:rPr lang="en-US" smtClean="0"/>
              <a:t>14</a:t>
            </a:fld>
            <a:endParaRPr lang="en-US"/>
          </a:p>
        </p:txBody>
      </p:sp>
    </p:spTree>
    <p:extLst>
      <p:ext uri="{BB962C8B-B14F-4D97-AF65-F5344CB8AC3E}">
        <p14:creationId xmlns:p14="http://schemas.microsoft.com/office/powerpoint/2010/main" val="40312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62CC3B-C67C-4DFA-AB49-1C3668A41488}" type="slidenum">
              <a:rPr lang="en-US" smtClean="0"/>
              <a:t>15</a:t>
            </a:fld>
            <a:endParaRPr lang="en-US"/>
          </a:p>
        </p:txBody>
      </p:sp>
    </p:spTree>
    <p:extLst>
      <p:ext uri="{BB962C8B-B14F-4D97-AF65-F5344CB8AC3E}">
        <p14:creationId xmlns:p14="http://schemas.microsoft.com/office/powerpoint/2010/main" val="3746588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Chief Joseph</a:t>
            </a:r>
            <a:r>
              <a:rPr lang="en-US" baseline="0" dirty="0" smtClean="0"/>
              <a:t> Kokanee Enhancement Project’s goal is the </a:t>
            </a:r>
            <a:endParaRPr lang="en-US" dirty="0" smtClean="0"/>
          </a:p>
          <a:p>
            <a:r>
              <a:rPr lang="en-US" dirty="0" smtClean="0"/>
              <a:t>Protection and enhancement of naturally reproducing kokanee populations in the blocked area above Chief Joseph Dam to support tribal subsistence and non-tribal recreational sport fisheries</a:t>
            </a:r>
            <a:endParaRPr lang="en-US" dirty="0"/>
          </a:p>
        </p:txBody>
      </p:sp>
      <p:sp>
        <p:nvSpPr>
          <p:cNvPr id="4" name="Slide Number Placeholder 3"/>
          <p:cNvSpPr>
            <a:spLocks noGrp="1"/>
          </p:cNvSpPr>
          <p:nvPr>
            <p:ph type="sldNum" sz="quarter" idx="10"/>
          </p:nvPr>
        </p:nvSpPr>
        <p:spPr/>
        <p:txBody>
          <a:bodyPr/>
          <a:lstStyle/>
          <a:p>
            <a:fld id="{DC62CC3B-C67C-4DFA-AB49-1C3668A41488}" type="slidenum">
              <a:rPr lang="en-US" smtClean="0"/>
              <a:t>2</a:t>
            </a:fld>
            <a:endParaRPr lang="en-US"/>
          </a:p>
        </p:txBody>
      </p:sp>
    </p:spTree>
    <p:extLst>
      <p:ext uri="{BB962C8B-B14F-4D97-AF65-F5344CB8AC3E}">
        <p14:creationId xmlns:p14="http://schemas.microsoft.com/office/powerpoint/2010/main" val="4144646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CJKEP</a:t>
            </a:r>
            <a:r>
              <a:rPr lang="en-US" dirty="0" smtClean="0"/>
              <a:t> program</a:t>
            </a:r>
            <a:r>
              <a:rPr lang="en-US" baseline="0" dirty="0" smtClean="0"/>
              <a:t> has 2 primary goals.</a:t>
            </a:r>
          </a:p>
          <a:p>
            <a:pPr marL="0" lvl="1" indent="0">
              <a:spcBef>
                <a:spcPts val="600"/>
              </a:spcBef>
              <a:spcAft>
                <a:spcPts val="600"/>
              </a:spcAft>
              <a:buClr>
                <a:schemeClr val="tx2"/>
              </a:buClr>
              <a:buSzPct val="95000"/>
              <a:buNone/>
            </a:pPr>
            <a:r>
              <a:rPr lang="en-US" sz="2000" i="1" dirty="0" smtClean="0"/>
              <a:t>Objective 1: </a:t>
            </a:r>
            <a:r>
              <a:rPr lang="en-US" sz="2000" dirty="0" smtClean="0"/>
              <a:t>Establish a run of naturally produced kokanee salmon in select tributaries on the Colville Confederated Tribes Reservation that supports tribal and recreation fisheries</a:t>
            </a:r>
            <a:endParaRPr lang="en-US" sz="2000" i="1" dirty="0" smtClean="0"/>
          </a:p>
          <a:p>
            <a:pPr marL="0" lvl="1" indent="0">
              <a:spcBef>
                <a:spcPts val="600"/>
              </a:spcBef>
              <a:spcAft>
                <a:spcPts val="600"/>
              </a:spcAft>
              <a:buClr>
                <a:schemeClr val="tx2"/>
              </a:buClr>
              <a:buSzPct val="95000"/>
              <a:buNone/>
            </a:pPr>
            <a:r>
              <a:rPr lang="en-US" sz="2000" i="1" dirty="0" smtClean="0"/>
              <a:t>Objective 2</a:t>
            </a:r>
            <a:r>
              <a:rPr lang="en-US" sz="2000" dirty="0" smtClean="0"/>
              <a:t>: Enhance the wild kokanee population found within Lake Roosevelt</a:t>
            </a:r>
          </a:p>
          <a:p>
            <a:pPr marL="0" lvl="1" indent="0">
              <a:spcBef>
                <a:spcPts val="600"/>
              </a:spcBef>
              <a:spcAft>
                <a:spcPts val="600"/>
              </a:spcAft>
              <a:buClr>
                <a:schemeClr val="tx2"/>
              </a:buClr>
              <a:buSzPct val="95000"/>
              <a:buNone/>
            </a:pPr>
            <a:r>
              <a:rPr lang="en-US" sz="2000" dirty="0" smtClean="0"/>
              <a:t>Sub-objective: Facilitate the development of a Colville Tribe Resident Fish Database (expected completion 2013)</a:t>
            </a:r>
          </a:p>
          <a:p>
            <a:endParaRPr lang="en-US" dirty="0"/>
          </a:p>
        </p:txBody>
      </p:sp>
      <p:sp>
        <p:nvSpPr>
          <p:cNvPr id="4" name="Slide Number Placeholder 3"/>
          <p:cNvSpPr>
            <a:spLocks noGrp="1"/>
          </p:cNvSpPr>
          <p:nvPr>
            <p:ph type="sldNum" sz="quarter" idx="10"/>
          </p:nvPr>
        </p:nvSpPr>
        <p:spPr/>
        <p:txBody>
          <a:bodyPr/>
          <a:lstStyle/>
          <a:p>
            <a:fld id="{DC62CC3B-C67C-4DFA-AB49-1C3668A41488}" type="slidenum">
              <a:rPr lang="en-US" smtClean="0"/>
              <a:t>3</a:t>
            </a:fld>
            <a:endParaRPr lang="en-US"/>
          </a:p>
        </p:txBody>
      </p:sp>
    </p:spTree>
    <p:extLst>
      <p:ext uri="{BB962C8B-B14F-4D97-AF65-F5344CB8AC3E}">
        <p14:creationId xmlns:p14="http://schemas.microsoft.com/office/powerpoint/2010/main" val="1302289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achieve</a:t>
            </a:r>
            <a:r>
              <a:rPr lang="en-US" baseline="0" dirty="0" smtClean="0"/>
              <a:t> the first goal, the Project has selected the Sanpoil River for kokanee enhancement.  </a:t>
            </a:r>
          </a:p>
          <a:p>
            <a:r>
              <a:rPr lang="en-US" baseline="0" dirty="0" smtClean="0"/>
              <a:t>The Project will use stocking, monitoring, and non-native predator reduction to achieve this goal. </a:t>
            </a:r>
          </a:p>
        </p:txBody>
      </p:sp>
      <p:sp>
        <p:nvSpPr>
          <p:cNvPr id="4" name="Slide Number Placeholder 3"/>
          <p:cNvSpPr>
            <a:spLocks noGrp="1"/>
          </p:cNvSpPr>
          <p:nvPr>
            <p:ph type="sldNum" sz="quarter" idx="10"/>
          </p:nvPr>
        </p:nvSpPr>
        <p:spPr/>
        <p:txBody>
          <a:bodyPr/>
          <a:lstStyle/>
          <a:p>
            <a:fld id="{DC62CC3B-C67C-4DFA-AB49-1C3668A41488}" type="slidenum">
              <a:rPr lang="en-US" smtClean="0"/>
              <a:t>4</a:t>
            </a:fld>
            <a:endParaRPr lang="en-US"/>
          </a:p>
        </p:txBody>
      </p:sp>
    </p:spTree>
    <p:extLst>
      <p:ext uri="{BB962C8B-B14F-4D97-AF65-F5344CB8AC3E}">
        <p14:creationId xmlns:p14="http://schemas.microsoft.com/office/powerpoint/2010/main" val="189501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utilize kokanee yearling plants and kokanee</a:t>
            </a:r>
            <a:r>
              <a:rPr lang="en-US" baseline="0" dirty="0" smtClean="0"/>
              <a:t> eggs for our stocking efforts. The project plans to stock 20,000 kokanee yearlings from Bridge Creek bridge annually through 2017. These fish are part of the Lake Roosevelt Fisheries Evaluation Project program. This effort is coordinated with the Spokane Tribe and the </a:t>
            </a:r>
            <a:r>
              <a:rPr lang="en-US" baseline="0" dirty="0" err="1" smtClean="0"/>
              <a:t>WDFW</a:t>
            </a:r>
            <a:r>
              <a:rPr lang="en-US" baseline="0" dirty="0" smtClean="0"/>
              <a:t>.</a:t>
            </a:r>
          </a:p>
          <a:p>
            <a:endParaRPr lang="en-US" baseline="0" dirty="0" smtClean="0"/>
          </a:p>
          <a:p>
            <a:r>
              <a:rPr lang="en-US" baseline="0" dirty="0" smtClean="0"/>
              <a:t>The Project plans to purchase 1 million eggs from the </a:t>
            </a:r>
            <a:r>
              <a:rPr lang="en-US" baseline="0" dirty="0" err="1" smtClean="0"/>
              <a:t>WDFW</a:t>
            </a:r>
            <a:r>
              <a:rPr lang="en-US" baseline="0" dirty="0" smtClean="0"/>
              <a:t> captive brood stock in Spokane. The eggs are otolith marked by </a:t>
            </a:r>
            <a:r>
              <a:rPr lang="en-US" baseline="0" dirty="0" err="1" smtClean="0"/>
              <a:t>WDFW</a:t>
            </a:r>
            <a:r>
              <a:rPr lang="en-US" baseline="0" dirty="0" smtClean="0"/>
              <a:t> in the Spokane Hatchery. We selected 3 sites within the Sanpoil River that have adequate gravels and flows for kokanee spawning.</a:t>
            </a:r>
          </a:p>
          <a:p>
            <a:endParaRPr lang="en-US" baseline="0" dirty="0" smtClean="0"/>
          </a:p>
          <a:p>
            <a:r>
              <a:rPr lang="en-US" baseline="0" dirty="0" smtClean="0"/>
              <a:t>1) We utilize eggs tubes for planting, each tube holds about 6,000 eggs. The eggs are loaded into the tubes, capped and labeled, </a:t>
            </a:r>
          </a:p>
          <a:p>
            <a:r>
              <a:rPr lang="en-US" baseline="0" dirty="0" smtClean="0"/>
              <a:t>2) A </a:t>
            </a:r>
            <a:r>
              <a:rPr lang="en-US" baseline="0" dirty="0" err="1" smtClean="0"/>
              <a:t>redd</a:t>
            </a:r>
            <a:r>
              <a:rPr lang="en-US" baseline="0" dirty="0" smtClean="0"/>
              <a:t> is dug, tube placed in the gravel, then fresh gravels are shoveled onto the tube. </a:t>
            </a:r>
            <a:endParaRPr lang="en-US" dirty="0"/>
          </a:p>
        </p:txBody>
      </p:sp>
      <p:sp>
        <p:nvSpPr>
          <p:cNvPr id="4" name="Slide Number Placeholder 3"/>
          <p:cNvSpPr>
            <a:spLocks noGrp="1"/>
          </p:cNvSpPr>
          <p:nvPr>
            <p:ph type="sldNum" sz="quarter" idx="10"/>
          </p:nvPr>
        </p:nvSpPr>
        <p:spPr/>
        <p:txBody>
          <a:bodyPr/>
          <a:lstStyle/>
          <a:p>
            <a:fld id="{DC62CC3B-C67C-4DFA-AB49-1C3668A41488}" type="slidenum">
              <a:rPr lang="en-US" smtClean="0"/>
              <a:t>5</a:t>
            </a:fld>
            <a:endParaRPr lang="en-US"/>
          </a:p>
        </p:txBody>
      </p:sp>
    </p:spTree>
    <p:extLst>
      <p:ext uri="{BB962C8B-B14F-4D97-AF65-F5344CB8AC3E}">
        <p14:creationId xmlns:p14="http://schemas.microsoft.com/office/powerpoint/2010/main" val="3837429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An egg to fry survival study is being conducted to ensure survival to out-migration is not a limiting factor for kokanee in the Sanpoil River.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We placed 48 experimental tubes at the 3 egg sites, 2 sites have 12 tube with 500 eggs in each, and 1 site has 24 tubes with 1,000 eggs in each tube.</a:t>
            </a:r>
          </a:p>
          <a:p>
            <a:r>
              <a:rPr lang="en-US" sz="1200" b="0" i="0" u="none" strike="noStrike" kern="1200" baseline="0" dirty="0" smtClean="0">
                <a:solidFill>
                  <a:schemeClr val="tx1"/>
                </a:solidFill>
                <a:latin typeface="+mn-lt"/>
                <a:ea typeface="+mn-ea"/>
                <a:cs typeface="+mn-cs"/>
              </a:rPr>
              <a:t>Beginning the 3</a:t>
            </a:r>
            <a:r>
              <a:rPr lang="en-US" sz="1200" b="0" i="0" u="none" strike="noStrike" kern="1200" baseline="30000" dirty="0" smtClean="0">
                <a:solidFill>
                  <a:schemeClr val="tx1"/>
                </a:solidFill>
                <a:latin typeface="+mn-lt"/>
                <a:ea typeface="+mn-ea"/>
                <a:cs typeface="+mn-cs"/>
              </a:rPr>
              <a:t>rd</a:t>
            </a:r>
            <a:r>
              <a:rPr lang="en-US" sz="1200" b="0" i="0" u="none" strike="noStrike" kern="1200" baseline="0" dirty="0" smtClean="0">
                <a:solidFill>
                  <a:schemeClr val="tx1"/>
                </a:solidFill>
                <a:latin typeface="+mn-lt"/>
                <a:ea typeface="+mn-ea"/>
                <a:cs typeface="+mn-cs"/>
              </a:rPr>
              <a:t> week of January, one tube will be removed from the gravels at each of the sites for 10 weeks to determine egg to </a:t>
            </a:r>
            <a:r>
              <a:rPr lang="en-US" sz="1200" b="0" i="0" u="none" strike="noStrike" kern="1200" baseline="0" dirty="0" err="1" smtClean="0">
                <a:solidFill>
                  <a:schemeClr val="tx1"/>
                </a:solidFill>
                <a:latin typeface="+mn-lt"/>
                <a:ea typeface="+mn-ea"/>
                <a:cs typeface="+mn-cs"/>
              </a:rPr>
              <a:t>alevin</a:t>
            </a:r>
            <a:r>
              <a:rPr lang="en-US" sz="1200" b="0" i="0" u="none" strike="noStrike" kern="1200" baseline="0" dirty="0" smtClean="0">
                <a:solidFill>
                  <a:schemeClr val="tx1"/>
                </a:solidFill>
                <a:latin typeface="+mn-lt"/>
                <a:ea typeface="+mn-ea"/>
                <a:cs typeface="+mn-cs"/>
              </a:rPr>
              <a:t> survival, determine growth, and emergence times.</a:t>
            </a:r>
          </a:p>
          <a:p>
            <a:r>
              <a:rPr lang="en-US" sz="1200" b="0" i="0" u="none" strike="noStrike" kern="1200" baseline="0" dirty="0" smtClean="0">
                <a:solidFill>
                  <a:schemeClr val="tx1"/>
                </a:solidFill>
                <a:latin typeface="+mn-lt"/>
                <a:ea typeface="+mn-ea"/>
                <a:cs typeface="+mn-cs"/>
              </a:rPr>
              <a:t>D-Ring nets will be used to determine size and outmigration timing. </a:t>
            </a:r>
          </a:p>
          <a:p>
            <a:r>
              <a:rPr lang="en-US" sz="1200" b="0" i="0" u="none" strike="noStrike" kern="1200" baseline="0" dirty="0" smtClean="0">
                <a:solidFill>
                  <a:schemeClr val="tx1"/>
                </a:solidFill>
                <a:latin typeface="+mn-lt"/>
                <a:ea typeface="+mn-ea"/>
                <a:cs typeface="+mn-cs"/>
              </a:rPr>
              <a:t>The developmental parameters will be correlated with physical parameters (dissolved oxygen, temperature, pH, fine sediments). </a:t>
            </a:r>
          </a:p>
          <a:p>
            <a:r>
              <a:rPr lang="en-US" sz="1200" b="0" i="0" u="none" strike="noStrike" kern="1200" baseline="0" dirty="0" smtClean="0">
                <a:solidFill>
                  <a:schemeClr val="tx1"/>
                </a:solidFill>
                <a:latin typeface="+mn-lt"/>
                <a:ea typeface="+mn-ea"/>
                <a:cs typeface="+mn-cs"/>
              </a:rPr>
              <a:t>Discuss picture.</a:t>
            </a:r>
            <a:endParaRPr lang="en-US" dirty="0"/>
          </a:p>
        </p:txBody>
      </p:sp>
      <p:sp>
        <p:nvSpPr>
          <p:cNvPr id="4" name="Slide Number Placeholder 3"/>
          <p:cNvSpPr>
            <a:spLocks noGrp="1"/>
          </p:cNvSpPr>
          <p:nvPr>
            <p:ph type="sldNum" sz="quarter" idx="10"/>
          </p:nvPr>
        </p:nvSpPr>
        <p:spPr/>
        <p:txBody>
          <a:bodyPr/>
          <a:lstStyle/>
          <a:p>
            <a:fld id="{DC62CC3B-C67C-4DFA-AB49-1C3668A41488}" type="slidenum">
              <a:rPr lang="en-US" smtClean="0"/>
              <a:t>6</a:t>
            </a:fld>
            <a:endParaRPr lang="en-US"/>
          </a:p>
        </p:txBody>
      </p:sp>
    </p:spTree>
    <p:extLst>
      <p:ext uri="{BB962C8B-B14F-4D97-AF65-F5344CB8AC3E}">
        <p14:creationId xmlns:p14="http://schemas.microsoft.com/office/powerpoint/2010/main" val="2546189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smtClean="0"/>
              <a:t>The Project will monitor adult escapement</a:t>
            </a:r>
            <a:r>
              <a:rPr lang="en-US" baseline="0" dirty="0" smtClean="0"/>
              <a:t> back to the Sanpoil River with a </a:t>
            </a:r>
            <a:r>
              <a:rPr lang="en-US" dirty="0" smtClean="0"/>
              <a:t>resistance panel weir that will capture migrating adult fish.</a:t>
            </a:r>
          </a:p>
          <a:p>
            <a:r>
              <a:rPr lang="en-US" dirty="0" smtClean="0"/>
              <a:t>Kokanee escapement monitoring begins early August and lasts until late November to capture both early and late run kokanee.</a:t>
            </a:r>
          </a:p>
          <a:p>
            <a:r>
              <a:rPr lang="en-US" dirty="0" smtClean="0"/>
              <a:t>Standard biological</a:t>
            </a:r>
            <a:r>
              <a:rPr lang="en-US" baseline="0" dirty="0" smtClean="0"/>
              <a:t> data will be collected, we anticipate this collection occurring through 2017.</a:t>
            </a:r>
            <a:endParaRPr lang="en-US" dirty="0" smtClean="0"/>
          </a:p>
        </p:txBody>
      </p:sp>
      <p:sp>
        <p:nvSpPr>
          <p:cNvPr id="4" name="Slide Number Placeholder 3"/>
          <p:cNvSpPr>
            <a:spLocks noGrp="1"/>
          </p:cNvSpPr>
          <p:nvPr>
            <p:ph type="sldNum" sz="quarter" idx="10"/>
          </p:nvPr>
        </p:nvSpPr>
        <p:spPr/>
        <p:txBody>
          <a:bodyPr/>
          <a:lstStyle/>
          <a:p>
            <a:fld id="{DC62CC3B-C67C-4DFA-AB49-1C3668A41488}" type="slidenum">
              <a:rPr lang="en-US" smtClean="0"/>
              <a:t>7</a:t>
            </a:fld>
            <a:endParaRPr lang="en-US"/>
          </a:p>
        </p:txBody>
      </p:sp>
    </p:spTree>
    <p:extLst>
      <p:ext uri="{BB962C8B-B14F-4D97-AF65-F5344CB8AC3E}">
        <p14:creationId xmlns:p14="http://schemas.microsoft.com/office/powerpoint/2010/main" val="908152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Predator Reduction has been implemented as part of this program because</a:t>
            </a:r>
            <a:r>
              <a:rPr lang="en-US" baseline="0" dirty="0" smtClean="0"/>
              <a:t> a bioenergetics study conducted in 2009 and 10 determined walleye and smallmouth bass consumed 95% of the kokanee fry released, 40% of the kokanee yearlings, and 27% of the age 2 and 3 redband rainbow trout.</a:t>
            </a:r>
          </a:p>
          <a:p>
            <a:endParaRPr lang="en-US" baseline="0" dirty="0" smtClean="0"/>
          </a:p>
          <a:p>
            <a:r>
              <a:rPr lang="en-US" baseline="0" dirty="0" smtClean="0"/>
              <a:t>The impacts from this level predation are detrimental to the recovery of kokanee and redband trout in the Sanpoil River. </a:t>
            </a:r>
          </a:p>
          <a:p>
            <a:r>
              <a:rPr lang="en-US" baseline="0" dirty="0" smtClean="0"/>
              <a:t>As you can see from the picture, this average size walleye had gorged himself on kokanee fry.</a:t>
            </a:r>
            <a:endParaRPr lang="en-US" dirty="0"/>
          </a:p>
        </p:txBody>
      </p:sp>
      <p:sp>
        <p:nvSpPr>
          <p:cNvPr id="4" name="Slide Number Placeholder 3"/>
          <p:cNvSpPr>
            <a:spLocks noGrp="1"/>
          </p:cNvSpPr>
          <p:nvPr>
            <p:ph type="sldNum" sz="quarter" idx="10"/>
          </p:nvPr>
        </p:nvSpPr>
        <p:spPr/>
        <p:txBody>
          <a:bodyPr/>
          <a:lstStyle/>
          <a:p>
            <a:fld id="{DC62CC3B-C67C-4DFA-AB49-1C3668A41488}" type="slidenum">
              <a:rPr lang="en-US" smtClean="0"/>
              <a:t>8</a:t>
            </a:fld>
            <a:endParaRPr lang="en-US"/>
          </a:p>
        </p:txBody>
      </p:sp>
    </p:spTree>
    <p:extLst>
      <p:ext uri="{BB962C8B-B14F-4D97-AF65-F5344CB8AC3E}">
        <p14:creationId xmlns:p14="http://schemas.microsoft.com/office/powerpoint/2010/main" val="4260106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smtClean="0"/>
              <a:t>The</a:t>
            </a:r>
            <a:r>
              <a:rPr lang="en-US" baseline="0" dirty="0" smtClean="0"/>
              <a:t> goal of our predator reduction program is to “remove non-native predators in the bottleneck area of the Sanpoil Arm without negatively impacting native fish”</a:t>
            </a:r>
            <a:endParaRPr lang="en-US" dirty="0" smtClean="0"/>
          </a:p>
          <a:p>
            <a:r>
              <a:rPr lang="en-US" dirty="0" smtClean="0"/>
              <a:t>The bioenergetics model indicated this 3 km</a:t>
            </a:r>
            <a:r>
              <a:rPr lang="en-US" baseline="0" dirty="0" smtClean="0"/>
              <a:t> section near the</a:t>
            </a:r>
            <a:r>
              <a:rPr lang="en-US" dirty="0" smtClean="0"/>
              <a:t> reservoir/</a:t>
            </a:r>
            <a:r>
              <a:rPr lang="en-US" baseline="0" dirty="0" smtClean="0"/>
              <a:t> river interface as a primary spot for the heavy predation on out-migrating fish. </a:t>
            </a:r>
          </a:p>
          <a:p>
            <a:endParaRPr lang="en-US" dirty="0" smtClean="0"/>
          </a:p>
          <a:p>
            <a:r>
              <a:rPr lang="en-US" dirty="0" smtClean="0"/>
              <a:t>Predator removal occurs during the </a:t>
            </a:r>
            <a:r>
              <a:rPr lang="en-US" baseline="0" dirty="0" smtClean="0"/>
              <a:t>peak kokanee and rainbow trout out-migration periods, May through June.</a:t>
            </a:r>
          </a:p>
          <a:p>
            <a:r>
              <a:rPr lang="en-US" baseline="0" dirty="0" smtClean="0"/>
              <a:t>We use boat electrofishing and experimental gill nets two nights a week during the study period. </a:t>
            </a:r>
          </a:p>
          <a:p>
            <a:r>
              <a:rPr lang="en-US" baseline="0" dirty="0" smtClean="0"/>
              <a:t>We have implemented a study to monitor catch by gill net mesh size and gill net orientation. </a:t>
            </a:r>
          </a:p>
          <a:p>
            <a:endParaRPr lang="en-US" dirty="0" smtClean="0"/>
          </a:p>
          <a:p>
            <a:r>
              <a:rPr lang="en-US" dirty="0" smtClean="0"/>
              <a:t>Weekly hydroacoustics surveys are used</a:t>
            </a:r>
            <a:r>
              <a:rPr lang="en-US" baseline="0" dirty="0" smtClean="0"/>
              <a:t> to monitor population densities over time. We have sub-contract </a:t>
            </a:r>
            <a:r>
              <a:rPr lang="en-US" baseline="0" dirty="0" err="1" smtClean="0"/>
              <a:t>LGL</a:t>
            </a:r>
            <a:r>
              <a:rPr lang="en-US" baseline="0" dirty="0" smtClean="0"/>
              <a:t> Limited to analyze the data for us.</a:t>
            </a:r>
          </a:p>
          <a:p>
            <a:r>
              <a:rPr lang="en-US" baseline="0" dirty="0" smtClean="0"/>
              <a:t>Sacrificed fish are provided to the tribal members for subsistence.</a:t>
            </a:r>
          </a:p>
          <a:p>
            <a:endParaRPr lang="en-US" baseline="0" dirty="0" smtClean="0"/>
          </a:p>
          <a:p>
            <a:r>
              <a:rPr lang="en-US" baseline="0" dirty="0" smtClean="0"/>
              <a:t>We are planning on continuing predator reduction through 2017.</a:t>
            </a:r>
            <a:endParaRPr lang="en-US" dirty="0"/>
          </a:p>
        </p:txBody>
      </p:sp>
      <p:sp>
        <p:nvSpPr>
          <p:cNvPr id="4" name="Slide Number Placeholder 3"/>
          <p:cNvSpPr>
            <a:spLocks noGrp="1"/>
          </p:cNvSpPr>
          <p:nvPr>
            <p:ph type="sldNum" sz="quarter" idx="10"/>
          </p:nvPr>
        </p:nvSpPr>
        <p:spPr/>
        <p:txBody>
          <a:bodyPr/>
          <a:lstStyle/>
          <a:p>
            <a:fld id="{DC62CC3B-C67C-4DFA-AB49-1C3668A41488}" type="slidenum">
              <a:rPr lang="en-US" smtClean="0"/>
              <a:t>9</a:t>
            </a:fld>
            <a:endParaRPr lang="en-US"/>
          </a:p>
        </p:txBody>
      </p:sp>
    </p:spTree>
    <p:extLst>
      <p:ext uri="{BB962C8B-B14F-4D97-AF65-F5344CB8AC3E}">
        <p14:creationId xmlns:p14="http://schemas.microsoft.com/office/powerpoint/2010/main" val="2997672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42E48AB-CFE7-4E61-833C-753EA619A238}" type="datetimeFigureOut">
              <a:rPr lang="en-US" smtClean="0"/>
              <a:t>1/17/2012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79859DE-B255-4699-811A-9EAAC270AEA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42E48AB-CFE7-4E61-833C-753EA619A238}" type="datetimeFigureOut">
              <a:rPr lang="en-US" smtClean="0"/>
              <a:t>1/17/2012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9859DE-B255-4699-811A-9EAAC270AEA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42E48AB-CFE7-4E61-833C-753EA619A238}" type="datetimeFigureOut">
              <a:rPr lang="en-US" smtClean="0"/>
              <a:t>1/17/2012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9859DE-B255-4699-811A-9EAAC270AEA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42E48AB-CFE7-4E61-833C-753EA619A238}" type="datetimeFigureOut">
              <a:rPr lang="en-US" smtClean="0"/>
              <a:t>1/17/2012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9859DE-B255-4699-811A-9EAAC270AEA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42E48AB-CFE7-4E61-833C-753EA619A238}" type="datetimeFigureOut">
              <a:rPr lang="en-US" smtClean="0"/>
              <a:t>1/17/2012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9859DE-B255-4699-811A-9EAAC270AEA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normAutofit/>
          </a:bodyPr>
          <a:lstStyle>
            <a:lvl1pPr>
              <a:defRPr sz="4500"/>
            </a:lvl1pPr>
          </a:lstStyle>
          <a:p>
            <a:r>
              <a:rPr kumimoji="0" lang="en-US" dirty="0" smtClean="0"/>
              <a:t>Click to edit Master title style</a:t>
            </a:r>
            <a:endParaRPr kumimoji="0" lang="en-US" dirty="0"/>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42E48AB-CFE7-4E61-833C-753EA619A238}" type="datetimeFigureOut">
              <a:rPr lang="en-US" smtClean="0"/>
              <a:t>1/17/2012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9859DE-B255-4699-811A-9EAAC270AEA4}"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42E48AB-CFE7-4E61-833C-753EA619A238}" type="datetimeFigureOut">
              <a:rPr lang="en-US" smtClean="0"/>
              <a:t>1/17/2012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9859DE-B255-4699-811A-9EAAC270AEA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42E48AB-CFE7-4E61-833C-753EA619A238}" type="datetimeFigureOut">
              <a:rPr lang="en-US" smtClean="0"/>
              <a:t>1/17/2012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9859DE-B255-4699-811A-9EAAC270AEA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2E48AB-CFE7-4E61-833C-753EA619A238}" type="datetimeFigureOut">
              <a:rPr lang="en-US" smtClean="0"/>
              <a:t>1/17/2012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9859DE-B255-4699-811A-9EAAC270AEA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42E48AB-CFE7-4E61-833C-753EA619A238}" type="datetimeFigureOut">
              <a:rPr lang="en-US" smtClean="0"/>
              <a:t>1/17/2012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9859DE-B255-4699-811A-9EAAC270AEA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42E48AB-CFE7-4E61-833C-753EA619A238}" type="datetimeFigureOut">
              <a:rPr lang="en-US" smtClean="0"/>
              <a:t>1/17/2012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79859DE-B255-4699-811A-9EAAC270AEA4}"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42E48AB-CFE7-4E61-833C-753EA619A238}" type="datetimeFigureOut">
              <a:rPr lang="en-US" smtClean="0"/>
              <a:t>1/17/2012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79859DE-B255-4699-811A-9EAAC270AEA4}"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chart" Target="../charts/chart1.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24.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228600"/>
            <a:ext cx="8382000" cy="2232025"/>
          </a:xfrm>
        </p:spPr>
        <p:txBody>
          <a:bodyPr>
            <a:normAutofit/>
          </a:bodyPr>
          <a:lstStyle/>
          <a:p>
            <a:pPr algn="ctr"/>
            <a:r>
              <a:rPr lang="en-US" sz="4400" dirty="0" smtClean="0"/>
              <a:t>Chief Joseph Kokanee Enhancement </a:t>
            </a:r>
            <a:br>
              <a:rPr lang="en-US" sz="4400" dirty="0" smtClean="0"/>
            </a:br>
            <a:r>
              <a:rPr lang="en-US" sz="2800" dirty="0" smtClean="0"/>
              <a:t>Project 1995-011-00</a:t>
            </a:r>
            <a:endParaRPr lang="en-US" sz="2800" dirty="0"/>
          </a:p>
        </p:txBody>
      </p:sp>
      <p:sp>
        <p:nvSpPr>
          <p:cNvPr id="5" name="Subtitle 4"/>
          <p:cNvSpPr>
            <a:spLocks noGrp="1"/>
          </p:cNvSpPr>
          <p:nvPr>
            <p:ph type="subTitle" idx="1"/>
          </p:nvPr>
        </p:nvSpPr>
        <p:spPr>
          <a:xfrm>
            <a:off x="838200" y="5334000"/>
            <a:ext cx="7772400" cy="1066800"/>
          </a:xfrm>
        </p:spPr>
        <p:txBody>
          <a:bodyPr>
            <a:normAutofit/>
          </a:bodyPr>
          <a:lstStyle/>
          <a:p>
            <a:r>
              <a:rPr lang="en-US" sz="2400" dirty="0" smtClean="0"/>
              <a:t>Presented </a:t>
            </a:r>
            <a:r>
              <a:rPr lang="en-US" sz="2400" dirty="0"/>
              <a:t>by: </a:t>
            </a:r>
            <a:r>
              <a:rPr lang="en-US" sz="2400" dirty="0" smtClean="0"/>
              <a:t>Holly McLellan</a:t>
            </a:r>
            <a:endParaRPr lang="en-US" sz="2400" dirty="0"/>
          </a:p>
          <a:p>
            <a:r>
              <a:rPr lang="en-US" sz="1600" dirty="0" smtClean="0"/>
              <a:t>Shay Wolvert, Charlie Joseph, Todd Nanamkin, and Arkie Andrews</a:t>
            </a:r>
          </a:p>
          <a:p>
            <a:endParaRPr lang="en-US" dirty="0" smtClean="0"/>
          </a:p>
          <a:p>
            <a:endParaRPr lang="en-US" dirty="0"/>
          </a:p>
        </p:txBody>
      </p:sp>
      <p:pic>
        <p:nvPicPr>
          <p:cNvPr id="3074" name="Picture 2" descr="C:\Users\HollyMcLellan\AppData\Local\Microsoft\Windows\Temporary Internet Files\Content.Outlook\WBB5AEEI\CCT-logo120811-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1447800"/>
            <a:ext cx="48768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5990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156" y="228600"/>
            <a:ext cx="8305800" cy="1143000"/>
          </a:xfrm>
        </p:spPr>
        <p:txBody>
          <a:bodyPr>
            <a:normAutofit/>
          </a:bodyPr>
          <a:lstStyle/>
          <a:p>
            <a:r>
              <a:rPr lang="en-US" sz="4500" dirty="0" smtClean="0"/>
              <a:t>2011 Predator Study</a:t>
            </a:r>
            <a:endParaRPr lang="en-US" sz="45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0150" y="1752600"/>
            <a:ext cx="2844800" cy="2133600"/>
          </a:xfrm>
          <a:prstGeom prst="rect">
            <a:avLst/>
          </a:prstGeom>
        </p:spPr>
      </p:pic>
      <p:sp>
        <p:nvSpPr>
          <p:cNvPr id="12" name="TextBox 11"/>
          <p:cNvSpPr txBox="1"/>
          <p:nvPr/>
        </p:nvSpPr>
        <p:spPr>
          <a:xfrm>
            <a:off x="914400" y="1406805"/>
            <a:ext cx="4876800" cy="646331"/>
          </a:xfrm>
          <a:prstGeom prst="rect">
            <a:avLst/>
          </a:prstGeom>
          <a:noFill/>
        </p:spPr>
        <p:txBody>
          <a:bodyPr wrap="square" rtlCol="0">
            <a:spAutoFit/>
          </a:bodyPr>
          <a:lstStyle/>
          <a:p>
            <a:r>
              <a:rPr lang="en-US" dirty="0"/>
              <a:t>C</a:t>
            </a:r>
            <a:r>
              <a:rPr lang="en-US" dirty="0" smtClean="0"/>
              <a:t>aptured 2,359 fish</a:t>
            </a:r>
          </a:p>
          <a:p>
            <a:r>
              <a:rPr lang="en-US" dirty="0" smtClean="0"/>
              <a:t>1,108 walleye and 439 smallmouth bass</a:t>
            </a:r>
            <a:endParaRPr lang="en-US" dirty="0"/>
          </a:p>
        </p:txBody>
      </p:sp>
      <p:pic>
        <p:nvPicPr>
          <p:cNvPr id="13" name="Picture 3" descr="C:\Users\HollyMcLellan\Pictures\Field Photos\Predator Removal photos 2011\IMG_080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958" r="11371"/>
          <a:stretch/>
        </p:blipFill>
        <p:spPr bwMode="auto">
          <a:xfrm>
            <a:off x="6182436" y="4038600"/>
            <a:ext cx="2600227" cy="264698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Chart 13"/>
          <p:cNvGraphicFramePr>
            <a:graphicFrameLocks/>
          </p:cNvGraphicFramePr>
          <p:nvPr>
            <p:extLst>
              <p:ext uri="{D42A27DB-BD31-4B8C-83A1-F6EECF244321}">
                <p14:modId xmlns:p14="http://schemas.microsoft.com/office/powerpoint/2010/main" val="2235257616"/>
              </p:ext>
            </p:extLst>
          </p:nvPr>
        </p:nvGraphicFramePr>
        <p:xfrm>
          <a:off x="685800" y="2362200"/>
          <a:ext cx="5105400" cy="3657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947333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r>
              <a:rPr lang="en-US" dirty="0" smtClean="0"/>
              <a:t>2011 Predator Study</a:t>
            </a:r>
            <a:br>
              <a:rPr lang="en-US" dirty="0" smtClean="0"/>
            </a:br>
            <a:r>
              <a:rPr lang="en-US" sz="3100" dirty="0" smtClean="0"/>
              <a:t>Gill net mesh sizes</a:t>
            </a:r>
            <a:endParaRPr lang="en-US" sz="3100" dirty="0"/>
          </a:p>
        </p:txBody>
      </p:sp>
      <p:graphicFrame>
        <p:nvGraphicFramePr>
          <p:cNvPr id="11" name="Chart 10"/>
          <p:cNvGraphicFramePr>
            <a:graphicFrameLocks/>
          </p:cNvGraphicFramePr>
          <p:nvPr>
            <p:extLst>
              <p:ext uri="{D42A27DB-BD31-4B8C-83A1-F6EECF244321}">
                <p14:modId xmlns:p14="http://schemas.microsoft.com/office/powerpoint/2010/main" val="3316725622"/>
              </p:ext>
            </p:extLst>
          </p:nvPr>
        </p:nvGraphicFramePr>
        <p:xfrm>
          <a:off x="457200" y="2009614"/>
          <a:ext cx="7048501" cy="44148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623757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half" idx="1"/>
            <p:extLst>
              <p:ext uri="{D42A27DB-BD31-4B8C-83A1-F6EECF244321}">
                <p14:modId xmlns:p14="http://schemas.microsoft.com/office/powerpoint/2010/main" val="478633801"/>
              </p:ext>
            </p:extLst>
          </p:nvPr>
        </p:nvGraphicFramePr>
        <p:xfrm>
          <a:off x="533400" y="1752600"/>
          <a:ext cx="44958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a:xfrm>
            <a:off x="931718" y="533400"/>
            <a:ext cx="8229600" cy="1143000"/>
          </a:xfrm>
        </p:spPr>
        <p:txBody>
          <a:bodyPr>
            <a:normAutofit fontScale="90000"/>
          </a:bodyPr>
          <a:lstStyle/>
          <a:p>
            <a:r>
              <a:rPr lang="en-US" dirty="0" smtClean="0"/>
              <a:t>2011 Predator Study</a:t>
            </a:r>
            <a:br>
              <a:rPr lang="en-US" dirty="0" smtClean="0"/>
            </a:br>
            <a:r>
              <a:rPr lang="en-US" sz="3100" dirty="0" smtClean="0"/>
              <a:t>Gill net orientation: parallel vs. perpendicular</a:t>
            </a:r>
            <a:endParaRPr lang="en-US" sz="3100" dirty="0"/>
          </a:p>
        </p:txBody>
      </p:sp>
      <p:graphicFrame>
        <p:nvGraphicFramePr>
          <p:cNvPr id="12" name="Content Placeholder 11"/>
          <p:cNvGraphicFramePr>
            <a:graphicFrameLocks noGrp="1"/>
          </p:cNvGraphicFramePr>
          <p:nvPr>
            <p:ph sz="half" idx="2"/>
            <p:extLst>
              <p:ext uri="{D42A27DB-BD31-4B8C-83A1-F6EECF244321}">
                <p14:modId xmlns:p14="http://schemas.microsoft.com/office/powerpoint/2010/main" val="1995023271"/>
              </p:ext>
            </p:extLst>
          </p:nvPr>
        </p:nvGraphicFramePr>
        <p:xfrm>
          <a:off x="4876800" y="1707573"/>
          <a:ext cx="4114800" cy="5181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7962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12"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398" y="609600"/>
            <a:ext cx="8229600" cy="1524000"/>
          </a:xfrm>
        </p:spPr>
        <p:txBody>
          <a:bodyPr>
            <a:normAutofit fontScale="90000"/>
          </a:bodyPr>
          <a:lstStyle/>
          <a:p>
            <a:r>
              <a:rPr lang="en-US" dirty="0" smtClean="0"/>
              <a:t>Objective 2: </a:t>
            </a:r>
            <a:r>
              <a:rPr lang="en-US" sz="4000" dirty="0" smtClean="0"/>
              <a:t/>
            </a:r>
            <a:br>
              <a:rPr lang="en-US" sz="4000" dirty="0" smtClean="0"/>
            </a:br>
            <a:r>
              <a:rPr lang="en-US" sz="3100" dirty="0" smtClean="0"/>
              <a:t>Enhance the wild kokanee population found within Lake Roosevelt</a:t>
            </a:r>
            <a:endParaRPr lang="en-US" sz="3100" dirty="0"/>
          </a:p>
        </p:txBody>
      </p:sp>
      <p:sp>
        <p:nvSpPr>
          <p:cNvPr id="3" name="Content Placeholder 2"/>
          <p:cNvSpPr>
            <a:spLocks noGrp="1"/>
          </p:cNvSpPr>
          <p:nvPr>
            <p:ph idx="1"/>
          </p:nvPr>
        </p:nvSpPr>
        <p:spPr>
          <a:xfrm>
            <a:off x="457200" y="2286000"/>
            <a:ext cx="5257945" cy="4038600"/>
          </a:xfrm>
        </p:spPr>
        <p:txBody>
          <a:bodyPr>
            <a:noAutofit/>
          </a:bodyPr>
          <a:lstStyle/>
          <a:p>
            <a:pPr marL="0" indent="0">
              <a:buNone/>
            </a:pPr>
            <a:r>
              <a:rPr lang="en-US" sz="2400" dirty="0" smtClean="0"/>
              <a:t>Locate the wild spawning population</a:t>
            </a:r>
          </a:p>
          <a:p>
            <a:r>
              <a:rPr lang="en-US" sz="2000" dirty="0" smtClean="0"/>
              <a:t>Genetics study: genetically distinct Lake Roosevelt stock of kokanee </a:t>
            </a:r>
            <a:r>
              <a:rPr lang="en-US" sz="1500" dirty="0" smtClean="0"/>
              <a:t>(Kassler et al. 2010) </a:t>
            </a:r>
          </a:p>
          <a:p>
            <a:r>
              <a:rPr lang="en-US" sz="2000" dirty="0" smtClean="0"/>
              <a:t>Conduct deep water surveys</a:t>
            </a:r>
          </a:p>
          <a:p>
            <a:pPr lvl="1"/>
            <a:r>
              <a:rPr lang="en-US" sz="1800" dirty="0" smtClean="0"/>
              <a:t>12 surveys during spawning period</a:t>
            </a:r>
          </a:p>
          <a:p>
            <a:pPr lvl="1"/>
            <a:r>
              <a:rPr lang="en-US" sz="1800" dirty="0" smtClean="0"/>
              <a:t>Use hydroacoustics in crisscross pattern to </a:t>
            </a:r>
            <a:r>
              <a:rPr lang="en-US" sz="1800" dirty="0"/>
              <a:t>locate congregations </a:t>
            </a:r>
            <a:r>
              <a:rPr lang="en-US" sz="1800" dirty="0" smtClean="0"/>
              <a:t>below 25 </a:t>
            </a:r>
            <a:r>
              <a:rPr lang="en-US" sz="1800" dirty="0" err="1" smtClean="0"/>
              <a:t>ft</a:t>
            </a:r>
            <a:endParaRPr lang="en-US" sz="1800" dirty="0" smtClean="0"/>
          </a:p>
          <a:p>
            <a:pPr lvl="1"/>
            <a:r>
              <a:rPr lang="en-US" sz="1800" dirty="0" smtClean="0"/>
              <a:t>Use ROV to identify species within congregation</a:t>
            </a:r>
          </a:p>
          <a:p>
            <a:r>
              <a:rPr lang="en-US" sz="2000" dirty="0" smtClean="0"/>
              <a:t>5 year plan</a:t>
            </a:r>
          </a:p>
          <a:p>
            <a:pPr lvl="1"/>
            <a:r>
              <a:rPr lang="en-US" sz="1800" dirty="0" smtClean="0"/>
              <a:t>Divide reservoir into sections, work north</a:t>
            </a:r>
            <a:endParaRPr lang="en-US" dirty="0" smtClean="0"/>
          </a:p>
          <a:p>
            <a:pPr marL="0" indent="0">
              <a:buNone/>
            </a:pPr>
            <a:endParaRPr lang="en-US" dirty="0"/>
          </a:p>
        </p:txBody>
      </p:sp>
      <p:pic>
        <p:nvPicPr>
          <p:cNvPr id="2050" name="Picture 2" descr="C:\Users\HollyMcLellan\Pictures\Field Photos\ROV\IMGP0211 (640x425).jpg"/>
          <p:cNvPicPr>
            <a:picLocks noChangeAspect="1" noChangeArrowheads="1"/>
          </p:cNvPicPr>
          <p:nvPr/>
        </p:nvPicPr>
        <p:blipFill rotWithShape="1">
          <a:blip r:embed="rId3">
            <a:extLst>
              <a:ext uri="{28A0092B-C50C-407E-A947-70E740481C1C}">
                <a14:useLocalDpi xmlns:a14="http://schemas.microsoft.com/office/drawing/2010/main" val="0"/>
              </a:ext>
            </a:extLst>
          </a:blip>
          <a:srcRect r="10812"/>
          <a:stretch/>
        </p:blipFill>
        <p:spPr bwMode="auto">
          <a:xfrm>
            <a:off x="5715145" y="1676400"/>
            <a:ext cx="3070244"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7389" y="4114800"/>
            <a:ext cx="3048000" cy="2286000"/>
          </a:xfrm>
          <a:prstGeom prst="rect">
            <a:avLst/>
          </a:prstGeom>
        </p:spPr>
      </p:pic>
    </p:spTree>
    <p:extLst>
      <p:ext uri="{BB962C8B-B14F-4D97-AF65-F5344CB8AC3E}">
        <p14:creationId xmlns:p14="http://schemas.microsoft.com/office/powerpoint/2010/main" val="76265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295400"/>
          </a:xfrm>
        </p:spPr>
        <p:txBody>
          <a:bodyPr>
            <a:normAutofit/>
          </a:bodyPr>
          <a:lstStyle/>
          <a:p>
            <a:r>
              <a:rPr lang="en-US" sz="4500" dirty="0" smtClean="0"/>
              <a:t>Sub-objective </a:t>
            </a:r>
            <a:r>
              <a:rPr lang="en-US" dirty="0" smtClean="0"/>
              <a:t/>
            </a:r>
            <a:br>
              <a:rPr lang="en-US" dirty="0" smtClean="0"/>
            </a:br>
            <a:r>
              <a:rPr lang="en-US" sz="2800" dirty="0" smtClean="0"/>
              <a:t>Facilitate </a:t>
            </a:r>
            <a:r>
              <a:rPr lang="en-US" sz="2800" dirty="0" err="1" smtClean="0"/>
              <a:t>CCT</a:t>
            </a:r>
            <a:r>
              <a:rPr lang="en-US" sz="2800" dirty="0" smtClean="0"/>
              <a:t> Resident Fish Database</a:t>
            </a:r>
            <a:endParaRPr lang="en-US" sz="2800" dirty="0"/>
          </a:p>
        </p:txBody>
      </p:sp>
      <p:sp>
        <p:nvSpPr>
          <p:cNvPr id="3" name="Content Placeholder 2"/>
          <p:cNvSpPr>
            <a:spLocks noGrp="1"/>
          </p:cNvSpPr>
          <p:nvPr>
            <p:ph idx="1"/>
          </p:nvPr>
        </p:nvSpPr>
        <p:spPr>
          <a:xfrm>
            <a:off x="457200" y="2133600"/>
            <a:ext cx="8229600" cy="4114800"/>
          </a:xfrm>
        </p:spPr>
        <p:txBody>
          <a:bodyPr>
            <a:normAutofit fontScale="70000" lnSpcReduction="20000"/>
          </a:bodyPr>
          <a:lstStyle/>
          <a:p>
            <a:r>
              <a:rPr lang="en-US" dirty="0" smtClean="0"/>
              <a:t>Resident Fish Division struggled with</a:t>
            </a:r>
          </a:p>
          <a:p>
            <a:pPr lvl="1"/>
            <a:r>
              <a:rPr lang="en-US" dirty="0" smtClean="0"/>
              <a:t>Loss of field data</a:t>
            </a:r>
          </a:p>
          <a:p>
            <a:pPr lvl="1"/>
            <a:r>
              <a:rPr lang="en-US" dirty="0" smtClean="0"/>
              <a:t>Inadequate data collection methods</a:t>
            </a:r>
          </a:p>
          <a:p>
            <a:pPr lvl="1"/>
            <a:r>
              <a:rPr lang="en-US" dirty="0" smtClean="0"/>
              <a:t>Inadequate data entry protocols</a:t>
            </a:r>
          </a:p>
          <a:p>
            <a:pPr lvl="1"/>
            <a:r>
              <a:rPr lang="en-US" dirty="0" smtClean="0"/>
              <a:t>Poor archiving resulting in lost data.</a:t>
            </a:r>
          </a:p>
          <a:p>
            <a:r>
              <a:rPr lang="en-US" dirty="0" smtClean="0"/>
              <a:t>To fix these issues Resident Fish Division</a:t>
            </a:r>
            <a:endParaRPr lang="en-US" dirty="0"/>
          </a:p>
          <a:p>
            <a:pPr lvl="1"/>
            <a:r>
              <a:rPr lang="en-US" dirty="0" smtClean="0"/>
              <a:t>Implemented standard field protocols</a:t>
            </a:r>
          </a:p>
          <a:p>
            <a:pPr lvl="1"/>
            <a:r>
              <a:rPr lang="en-US" dirty="0" smtClean="0"/>
              <a:t>Standardized datasheets, data collection techniques, measurement units</a:t>
            </a:r>
          </a:p>
          <a:p>
            <a:pPr lvl="1"/>
            <a:r>
              <a:rPr lang="en-US" dirty="0" smtClean="0"/>
              <a:t>Implemented training for all biologists and technicians</a:t>
            </a:r>
          </a:p>
          <a:p>
            <a:pPr lvl="1"/>
            <a:r>
              <a:rPr lang="en-US" dirty="0" smtClean="0"/>
              <a:t>Implemented the development of the RFD Database</a:t>
            </a:r>
          </a:p>
          <a:p>
            <a:r>
              <a:rPr lang="en-US" dirty="0" smtClean="0"/>
              <a:t>2012 Began 3</a:t>
            </a:r>
            <a:r>
              <a:rPr lang="en-US" baseline="30000" dirty="0" smtClean="0"/>
              <a:t>rd</a:t>
            </a:r>
            <a:r>
              <a:rPr lang="en-US" dirty="0" smtClean="0"/>
              <a:t> Phase of 4 Phase process</a:t>
            </a:r>
          </a:p>
          <a:p>
            <a:pPr lvl="1"/>
            <a:r>
              <a:rPr lang="en-US" dirty="0" smtClean="0"/>
              <a:t>Anticipate online server March 2012 (hosted cloud solution)</a:t>
            </a:r>
          </a:p>
          <a:p>
            <a:pPr lvl="1"/>
            <a:r>
              <a:rPr lang="en-US" dirty="0" smtClean="0"/>
              <a:t>Compatible with </a:t>
            </a:r>
          </a:p>
          <a:p>
            <a:pPr lvl="2"/>
            <a:r>
              <a:rPr lang="en-US" dirty="0" err="1" smtClean="0"/>
              <a:t>CCT</a:t>
            </a:r>
            <a:r>
              <a:rPr lang="en-US" dirty="0" smtClean="0"/>
              <a:t> Anadromous Database (</a:t>
            </a:r>
            <a:r>
              <a:rPr lang="en-US" dirty="0" err="1" smtClean="0"/>
              <a:t>OBMEP</a:t>
            </a:r>
            <a:r>
              <a:rPr lang="en-US" dirty="0" smtClean="0"/>
              <a:t>) and </a:t>
            </a:r>
          </a:p>
          <a:p>
            <a:pPr lvl="2"/>
            <a:r>
              <a:rPr lang="en-US" dirty="0" smtClean="0"/>
              <a:t>Kalispel Tribes Intermountain Province / Pend Oreille Subbasin Database</a:t>
            </a:r>
          </a:p>
        </p:txBody>
      </p:sp>
      <p:pic>
        <p:nvPicPr>
          <p:cNvPr id="4" name="Picture 3" descr="C:\Users\HollyMcLellan\Pictures\Anglers\downsized_0122011249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981200"/>
            <a:ext cx="2548944" cy="1911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6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5029200" y="4648200"/>
            <a:ext cx="3657600" cy="954107"/>
          </a:xfrm>
          <a:prstGeom prst="rect">
            <a:avLst/>
          </a:prstGeom>
          <a:noFill/>
        </p:spPr>
        <p:txBody>
          <a:bodyPr wrap="square" rtlCol="0">
            <a:spAutoFit/>
          </a:bodyPr>
          <a:lstStyle/>
          <a:p>
            <a:pPr algn="ctr"/>
            <a:r>
              <a:rPr lang="en-US" sz="2800" dirty="0" smtClean="0"/>
              <a:t>Thank you,</a:t>
            </a:r>
          </a:p>
          <a:p>
            <a:pPr algn="ctr"/>
            <a:r>
              <a:rPr lang="en-US" sz="2800" dirty="0" smtClean="0"/>
              <a:t>Any Questions?</a:t>
            </a:r>
            <a:endParaRPr lang="en-US" sz="2800" dirty="0"/>
          </a:p>
        </p:txBody>
      </p:sp>
      <p:sp>
        <p:nvSpPr>
          <p:cNvPr id="3" name="Content Placeholder 2"/>
          <p:cNvSpPr>
            <a:spLocks noGrp="1"/>
          </p:cNvSpPr>
          <p:nvPr>
            <p:ph idx="1"/>
          </p:nvPr>
        </p:nvSpPr>
        <p:spPr>
          <a:xfrm>
            <a:off x="685800" y="228600"/>
            <a:ext cx="8229600" cy="2209800"/>
          </a:xfrm>
        </p:spPr>
        <p:txBody>
          <a:bodyPr>
            <a:noAutofit/>
          </a:bodyPr>
          <a:lstStyle/>
          <a:p>
            <a:pPr marL="0" indent="0">
              <a:spcBef>
                <a:spcPts val="600"/>
              </a:spcBef>
              <a:spcAft>
                <a:spcPts val="600"/>
              </a:spcAft>
              <a:buNone/>
            </a:pPr>
            <a:r>
              <a:rPr lang="en-US" sz="1800" dirty="0" smtClean="0">
                <a:latin typeface="Wickenden Cafe NDP" pitchFamily="2" charset="0"/>
              </a:rPr>
              <a:t>Special Thanks </a:t>
            </a:r>
          </a:p>
          <a:p>
            <a:pPr marL="0" indent="0">
              <a:spcBef>
                <a:spcPts val="600"/>
              </a:spcBef>
              <a:spcAft>
                <a:spcPts val="600"/>
              </a:spcAft>
              <a:buNone/>
            </a:pPr>
            <a:r>
              <a:rPr lang="en-US" sz="1200" b="1" dirty="0" smtClean="0">
                <a:effectLst>
                  <a:outerShdw blurRad="38100" dist="38100" dir="2700000" algn="tl">
                    <a:srgbClr val="000000">
                      <a:alpha val="43137"/>
                    </a:srgbClr>
                  </a:outerShdw>
                </a:effectLst>
                <a:latin typeface="Wickenden Cafe NDP" pitchFamily="2" charset="0"/>
              </a:rPr>
              <a:t>Colville Confederated Tribes </a:t>
            </a:r>
            <a:r>
              <a:rPr lang="en-US" sz="1200" dirty="0" smtClean="0">
                <a:latin typeface="Wickenden Cafe NDP" pitchFamily="2" charset="0"/>
              </a:rPr>
              <a:t>: Bret Nine, Erick Simonsen, William Dick, Dennis Moore, Jared </a:t>
            </a:r>
            <a:r>
              <a:rPr lang="en-US" sz="1200" dirty="0" err="1" smtClean="0">
                <a:latin typeface="Wickenden Cafe NDP" pitchFamily="2" charset="0"/>
              </a:rPr>
              <a:t>Ericksen</a:t>
            </a:r>
            <a:r>
              <a:rPr lang="en-US" sz="1200" dirty="0" smtClean="0">
                <a:latin typeface="Wickenden Cafe NDP" pitchFamily="2" charset="0"/>
              </a:rPr>
              <a:t>, Leslie Plum, Ben Samuels, Dakota Davis, Otis </a:t>
            </a:r>
            <a:r>
              <a:rPr lang="en-US" sz="1200" dirty="0" err="1" smtClean="0">
                <a:latin typeface="Wickenden Cafe NDP" pitchFamily="2" charset="0"/>
              </a:rPr>
              <a:t>Seastrom</a:t>
            </a:r>
            <a:r>
              <a:rPr lang="en-US" sz="1200" dirty="0" smtClean="0">
                <a:latin typeface="Wickenden Cafe NDP" pitchFamily="2" charset="0"/>
              </a:rPr>
              <a:t>, Cory Peone, Mitch Combs,  Josh Hall, Tyson Marchand, Kevin Clark, Jeff Palmer, Bill Laramie, </a:t>
            </a:r>
            <a:r>
              <a:rPr lang="en-US" sz="1200" dirty="0" err="1" smtClean="0">
                <a:latin typeface="Wickenden Cafe NDP" pitchFamily="2" charset="0"/>
              </a:rPr>
              <a:t>Rahnee</a:t>
            </a:r>
            <a:r>
              <a:rPr lang="en-US" sz="1200" dirty="0" smtClean="0">
                <a:latin typeface="Wickenden Cafe NDP" pitchFamily="2" charset="0"/>
              </a:rPr>
              <a:t> Jane, Merle Picard, Dominick Cotton, </a:t>
            </a:r>
            <a:r>
              <a:rPr lang="en-US" sz="1200" dirty="0" err="1" smtClean="0">
                <a:latin typeface="Wickenden Cafe NDP" pitchFamily="2" charset="0"/>
              </a:rPr>
              <a:t>Lucera</a:t>
            </a:r>
            <a:r>
              <a:rPr lang="en-US" sz="1200" dirty="0" smtClean="0">
                <a:latin typeface="Wickenden Cafe NDP" pitchFamily="2" charset="0"/>
              </a:rPr>
              <a:t> </a:t>
            </a:r>
            <a:r>
              <a:rPr lang="en-US" sz="1200" dirty="0" err="1" smtClean="0">
                <a:latin typeface="Wickenden Cafe NDP" pitchFamily="2" charset="0"/>
              </a:rPr>
              <a:t>Carden</a:t>
            </a:r>
            <a:r>
              <a:rPr lang="en-US" sz="1200" dirty="0" smtClean="0">
                <a:latin typeface="Wickenden Cafe NDP" pitchFamily="2" charset="0"/>
              </a:rPr>
              <a:t>, Richard </a:t>
            </a:r>
            <a:r>
              <a:rPr lang="en-US" sz="1200" dirty="0" err="1" smtClean="0">
                <a:latin typeface="Wickenden Cafe NDP" pitchFamily="2" charset="0"/>
              </a:rPr>
              <a:t>LeCaire</a:t>
            </a:r>
            <a:r>
              <a:rPr lang="en-US" sz="1200" dirty="0" smtClean="0">
                <a:latin typeface="Wickenden Cafe NDP" pitchFamily="2" charset="0"/>
              </a:rPr>
              <a:t>. </a:t>
            </a:r>
          </a:p>
          <a:p>
            <a:pPr marL="0" indent="0">
              <a:spcBef>
                <a:spcPts val="600"/>
              </a:spcBef>
              <a:spcAft>
                <a:spcPts val="600"/>
              </a:spcAft>
              <a:buNone/>
            </a:pPr>
            <a:r>
              <a:rPr lang="en-US" sz="1200" b="1" dirty="0" smtClean="0">
                <a:effectLst>
                  <a:outerShdw blurRad="38100" dist="38100" dir="2700000" algn="tl">
                    <a:srgbClr val="000000">
                      <a:alpha val="43137"/>
                    </a:srgbClr>
                  </a:outerShdw>
                </a:effectLst>
                <a:latin typeface="Wickenden Cafe NDP" pitchFamily="2" charset="0"/>
              </a:rPr>
              <a:t>Spokane Tribe of Indians: </a:t>
            </a:r>
            <a:r>
              <a:rPr lang="en-US" sz="1200" dirty="0" smtClean="0">
                <a:latin typeface="Wickenden Cafe NDP" pitchFamily="2" charset="0"/>
              </a:rPr>
              <a:t>Tim Peone, Deanne Pavlik-Kunkel, and Andy Miller</a:t>
            </a:r>
          </a:p>
          <a:p>
            <a:pPr marL="0" indent="0">
              <a:spcBef>
                <a:spcPts val="600"/>
              </a:spcBef>
              <a:spcAft>
                <a:spcPts val="600"/>
              </a:spcAft>
              <a:buNone/>
            </a:pPr>
            <a:r>
              <a:rPr lang="en-US" sz="1200" b="1" dirty="0" smtClean="0">
                <a:effectLst>
                  <a:outerShdw blurRad="38100" dist="38100" dir="2700000" algn="tl">
                    <a:srgbClr val="000000">
                      <a:alpha val="43137"/>
                    </a:srgbClr>
                  </a:outerShdw>
                </a:effectLst>
                <a:latin typeface="Wickenden Cafe NDP" pitchFamily="2" charset="0"/>
              </a:rPr>
              <a:t>Washington Department of Fish and Wildlife</a:t>
            </a:r>
            <a:r>
              <a:rPr lang="en-US" sz="1200" dirty="0" smtClean="0">
                <a:latin typeface="Wickenden Cafe NDP" pitchFamily="2" charset="0"/>
              </a:rPr>
              <a:t>: Mitch Combs, Ace Trump, Chris Donley</a:t>
            </a:r>
          </a:p>
          <a:p>
            <a:pPr marL="0" indent="0">
              <a:spcBef>
                <a:spcPts val="600"/>
              </a:spcBef>
              <a:spcAft>
                <a:spcPts val="600"/>
              </a:spcAft>
              <a:buNone/>
            </a:pPr>
            <a:r>
              <a:rPr lang="en-US" sz="1200" b="1" dirty="0" smtClean="0">
                <a:effectLst>
                  <a:outerShdw blurRad="38100" dist="38100" dir="2700000" algn="tl">
                    <a:srgbClr val="000000">
                      <a:alpha val="43137"/>
                    </a:srgbClr>
                  </a:outerShdw>
                </a:effectLst>
                <a:latin typeface="Wickenden Cafe NDP" pitchFamily="2" charset="0"/>
              </a:rPr>
              <a:t>Bonneville Power Administration: </a:t>
            </a:r>
            <a:r>
              <a:rPr lang="en-US" sz="1200" dirty="0" smtClean="0">
                <a:latin typeface="Wickenden Cafe NDP" pitchFamily="2" charset="0"/>
              </a:rPr>
              <a:t>Carlos Matthew</a:t>
            </a:r>
            <a:endParaRPr lang="en-US" sz="1200" dirty="0">
              <a:latin typeface="Wickenden Cafe NDP" pitchFamily="2" charset="0"/>
            </a:endParaRPr>
          </a:p>
        </p:txBody>
      </p:sp>
    </p:spTree>
    <p:extLst>
      <p:ext uri="{BB962C8B-B14F-4D97-AF65-F5344CB8AC3E}">
        <p14:creationId xmlns:p14="http://schemas.microsoft.com/office/powerpoint/2010/main" val="40147446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5300"/>
            <a:ext cx="8229600" cy="1143000"/>
          </a:xfrm>
        </p:spPr>
        <p:txBody>
          <a:bodyPr>
            <a:normAutofit/>
          </a:bodyPr>
          <a:lstStyle/>
          <a:p>
            <a:r>
              <a:rPr lang="en-US" sz="4500" dirty="0" smtClean="0"/>
              <a:t>Project Goal</a:t>
            </a:r>
            <a:endParaRPr lang="en-US" sz="4500" dirty="0"/>
          </a:p>
        </p:txBody>
      </p:sp>
      <p:sp>
        <p:nvSpPr>
          <p:cNvPr id="3" name="Content Placeholder 2"/>
          <p:cNvSpPr>
            <a:spLocks noGrp="1"/>
          </p:cNvSpPr>
          <p:nvPr>
            <p:ph idx="1"/>
          </p:nvPr>
        </p:nvSpPr>
        <p:spPr>
          <a:xfrm>
            <a:off x="457200" y="1752600"/>
            <a:ext cx="4267200" cy="2194112"/>
          </a:xfrm>
        </p:spPr>
        <p:txBody>
          <a:bodyPr>
            <a:normAutofit/>
          </a:bodyPr>
          <a:lstStyle/>
          <a:p>
            <a:pPr marL="0" indent="0">
              <a:buNone/>
            </a:pPr>
            <a:r>
              <a:rPr lang="en-US" sz="2000" dirty="0" smtClean="0"/>
              <a:t>Protection and enhancement of naturally reproducing kokanee populations in the blocked area above Chief Joseph Dam to support tribal subsistence and non-tribal recreational sport fisheries</a:t>
            </a:r>
          </a:p>
          <a:p>
            <a:pPr marL="880110" lvl="1" indent="-514350">
              <a:buFont typeface="+mj-lt"/>
              <a:buAutoNum type="arabicPeriod"/>
            </a:pPr>
            <a:endParaRPr lang="en-US" dirty="0"/>
          </a:p>
          <a:p>
            <a:pPr marL="880110" lvl="1" indent="-514350">
              <a:buFont typeface="+mj-lt"/>
              <a:buAutoNum type="arabicPeriod"/>
            </a:pPr>
            <a:endParaRPr lang="en-US" dirty="0" smtClean="0"/>
          </a:p>
          <a:p>
            <a:pPr marL="514350" indent="-514350">
              <a:buFont typeface="+mj-lt"/>
              <a:buAutoNum type="arabicPeriod"/>
            </a:pPr>
            <a:endParaRPr lang="en-US" dirty="0"/>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1066800"/>
            <a:ext cx="4080164" cy="528021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3946712"/>
            <a:ext cx="3200400" cy="2400300"/>
          </a:xfrm>
          <a:prstGeom prst="rect">
            <a:avLst/>
          </a:prstGeom>
        </p:spPr>
      </p:pic>
    </p:spTree>
    <p:extLst>
      <p:ext uri="{BB962C8B-B14F-4D97-AF65-F5344CB8AC3E}">
        <p14:creationId xmlns:p14="http://schemas.microsoft.com/office/powerpoint/2010/main" val="38150419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sz="4500" dirty="0" smtClean="0"/>
              <a:t>Project Objectives</a:t>
            </a:r>
            <a:endParaRPr lang="en-US" sz="4500" dirty="0"/>
          </a:p>
        </p:txBody>
      </p:sp>
      <p:sp>
        <p:nvSpPr>
          <p:cNvPr id="3" name="Content Placeholder 2"/>
          <p:cNvSpPr>
            <a:spLocks noGrp="1"/>
          </p:cNvSpPr>
          <p:nvPr>
            <p:ph idx="1"/>
          </p:nvPr>
        </p:nvSpPr>
        <p:spPr>
          <a:xfrm>
            <a:off x="457200" y="1752600"/>
            <a:ext cx="8229600" cy="1874520"/>
          </a:xfrm>
        </p:spPr>
        <p:txBody>
          <a:bodyPr>
            <a:normAutofit fontScale="85000" lnSpcReduction="10000"/>
          </a:bodyPr>
          <a:lstStyle/>
          <a:p>
            <a:pPr marL="0" lvl="1" indent="0">
              <a:spcBef>
                <a:spcPts val="600"/>
              </a:spcBef>
              <a:spcAft>
                <a:spcPts val="600"/>
              </a:spcAft>
              <a:buClr>
                <a:schemeClr val="tx2"/>
              </a:buClr>
              <a:buSzPct val="95000"/>
              <a:buNone/>
            </a:pPr>
            <a:r>
              <a:rPr lang="en-US" sz="2000" i="1" dirty="0" smtClean="0"/>
              <a:t>Objective 1: </a:t>
            </a:r>
            <a:r>
              <a:rPr lang="en-US" sz="2000" dirty="0" smtClean="0"/>
              <a:t>Establish a run of naturally produced kokanee salmon in select tributaries on the Colville Confederated Tribes Reservation that supports tribal and recreation fisheries</a:t>
            </a:r>
            <a:endParaRPr lang="en-US" sz="2000" i="1" dirty="0" smtClean="0"/>
          </a:p>
          <a:p>
            <a:pPr marL="0" lvl="1" indent="0">
              <a:spcBef>
                <a:spcPts val="600"/>
              </a:spcBef>
              <a:spcAft>
                <a:spcPts val="600"/>
              </a:spcAft>
              <a:buClr>
                <a:schemeClr val="tx2"/>
              </a:buClr>
              <a:buSzPct val="95000"/>
              <a:buNone/>
            </a:pPr>
            <a:r>
              <a:rPr lang="en-US" sz="2000" i="1" dirty="0" smtClean="0"/>
              <a:t>Objective 2</a:t>
            </a:r>
            <a:r>
              <a:rPr lang="en-US" sz="2000" dirty="0" smtClean="0"/>
              <a:t>: Enhance the wild kokanee population found within Lake Roosevelt</a:t>
            </a:r>
          </a:p>
          <a:p>
            <a:pPr marL="0" lvl="1" indent="0">
              <a:spcBef>
                <a:spcPts val="600"/>
              </a:spcBef>
              <a:spcAft>
                <a:spcPts val="600"/>
              </a:spcAft>
              <a:buClr>
                <a:schemeClr val="tx2"/>
              </a:buClr>
              <a:buSzPct val="95000"/>
              <a:buNone/>
            </a:pPr>
            <a:r>
              <a:rPr lang="en-US" sz="2000" i="1" dirty="0" smtClean="0"/>
              <a:t>Sub-objective: </a:t>
            </a:r>
            <a:r>
              <a:rPr lang="en-US" sz="2000" dirty="0" smtClean="0"/>
              <a:t>Facilitate the development of a Colville Tribe Resident Fish Database (expected completion 2013)</a:t>
            </a:r>
            <a:endParaRPr lang="en-US" sz="2000" dirty="0"/>
          </a:p>
          <a:p>
            <a:endParaRPr lang="en-US" dirty="0"/>
          </a:p>
        </p:txBody>
      </p:sp>
      <p:pic>
        <p:nvPicPr>
          <p:cNvPr id="1028" name="Picture 4" descr="Kokanee #1 201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8089"/>
          <a:stretch/>
        </p:blipFill>
        <p:spPr bwMode="auto">
          <a:xfrm>
            <a:off x="838986" y="4114800"/>
            <a:ext cx="3656814" cy="2520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b="27028"/>
          <a:stretch/>
        </p:blipFill>
        <p:spPr>
          <a:xfrm>
            <a:off x="5334000" y="4114800"/>
            <a:ext cx="2590800" cy="2520759"/>
          </a:xfrm>
          <a:prstGeom prst="rect">
            <a:avLst/>
          </a:prstGeom>
        </p:spPr>
      </p:pic>
    </p:spTree>
    <p:extLst>
      <p:ext uri="{BB962C8B-B14F-4D97-AF65-F5344CB8AC3E}">
        <p14:creationId xmlns:p14="http://schemas.microsoft.com/office/powerpoint/2010/main" val="23285533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HollyMcLellan\Pictures\Field Photos\Stocking\Stocking _Bridge Creek\DSCN03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294998"/>
            <a:ext cx="2743200" cy="2057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62000" y="762000"/>
            <a:ext cx="7924800" cy="838200"/>
          </a:xfrm>
        </p:spPr>
        <p:txBody>
          <a:bodyPr>
            <a:normAutofit fontScale="90000"/>
          </a:bodyPr>
          <a:lstStyle/>
          <a:p>
            <a:r>
              <a:rPr lang="en-US" dirty="0" smtClean="0"/>
              <a:t>Objective 1  </a:t>
            </a:r>
            <a:br>
              <a:rPr lang="en-US" dirty="0" smtClean="0"/>
            </a:br>
            <a:endParaRPr lang="en-US" sz="2400" dirty="0">
              <a:latin typeface="+mn-lt"/>
            </a:endParaRPr>
          </a:p>
        </p:txBody>
      </p:sp>
      <p:sp>
        <p:nvSpPr>
          <p:cNvPr id="3" name="Content Placeholder 2"/>
          <p:cNvSpPr>
            <a:spLocks noGrp="1"/>
          </p:cNvSpPr>
          <p:nvPr>
            <p:ph idx="1"/>
          </p:nvPr>
        </p:nvSpPr>
        <p:spPr>
          <a:xfrm>
            <a:off x="457200" y="1981200"/>
            <a:ext cx="8404975" cy="4343400"/>
          </a:xfrm>
        </p:spPr>
        <p:txBody>
          <a:bodyPr>
            <a:normAutofit/>
          </a:bodyPr>
          <a:lstStyle/>
          <a:p>
            <a:r>
              <a:rPr lang="en-US" dirty="0" smtClean="0"/>
              <a:t>Selected the Sanpoil River for kokanee enhancement</a:t>
            </a:r>
          </a:p>
          <a:p>
            <a:pPr lvl="1"/>
            <a:r>
              <a:rPr lang="en-US" dirty="0" smtClean="0"/>
              <a:t>Stocking</a:t>
            </a:r>
          </a:p>
          <a:p>
            <a:pPr lvl="1"/>
            <a:r>
              <a:rPr lang="en-US" dirty="0" smtClean="0"/>
              <a:t>Monitoring</a:t>
            </a:r>
          </a:p>
          <a:p>
            <a:pPr lvl="1"/>
            <a:r>
              <a:rPr lang="en-US" dirty="0" smtClean="0"/>
              <a:t>Non native predator reduction</a:t>
            </a:r>
          </a:p>
        </p:txBody>
      </p:sp>
      <p:pic>
        <p:nvPicPr>
          <p:cNvPr id="10" name="Picture 3" descr="Kokanee #3 2010"/>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757"/>
          <a:stretch/>
        </p:blipFill>
        <p:spPr bwMode="auto">
          <a:xfrm>
            <a:off x="3200400" y="4281143"/>
            <a:ext cx="2819400" cy="207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57200" y="1232350"/>
            <a:ext cx="7962564" cy="523220"/>
          </a:xfrm>
          <a:prstGeom prst="rect">
            <a:avLst/>
          </a:prstGeom>
          <a:noFill/>
        </p:spPr>
        <p:txBody>
          <a:bodyPr wrap="none" rtlCol="0">
            <a:spAutoFit/>
          </a:bodyPr>
          <a:lstStyle/>
          <a:p>
            <a:r>
              <a:rPr lang="en-US" sz="2800" dirty="0" smtClean="0">
                <a:solidFill>
                  <a:schemeClr val="tx2"/>
                </a:solidFill>
                <a:latin typeface="+mj-lt"/>
              </a:rPr>
              <a:t>Establish </a:t>
            </a:r>
            <a:r>
              <a:rPr lang="en-US" sz="2800" dirty="0">
                <a:solidFill>
                  <a:schemeClr val="tx2"/>
                </a:solidFill>
                <a:latin typeface="+mj-lt"/>
              </a:rPr>
              <a:t>a run of </a:t>
            </a:r>
            <a:r>
              <a:rPr lang="en-US" sz="2800" dirty="0" smtClean="0">
                <a:solidFill>
                  <a:schemeClr val="tx2"/>
                </a:solidFill>
                <a:latin typeface="+mj-lt"/>
              </a:rPr>
              <a:t>naturally produced kokanee salmon</a:t>
            </a:r>
            <a:endParaRPr lang="en-US" sz="2800" dirty="0">
              <a:solidFill>
                <a:schemeClr val="tx2"/>
              </a:solidFill>
              <a:latin typeface="+mj-lt"/>
            </a:endParaRP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4281143"/>
            <a:ext cx="2766176" cy="2074632"/>
          </a:xfrm>
          <a:prstGeom prst="rect">
            <a:avLst/>
          </a:prstGeom>
        </p:spPr>
      </p:pic>
    </p:spTree>
    <p:extLst>
      <p:ext uri="{BB962C8B-B14F-4D97-AF65-F5344CB8AC3E}">
        <p14:creationId xmlns:p14="http://schemas.microsoft.com/office/powerpoint/2010/main" val="6025440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HollyMcLellan\Pictures\Field Photos\Egg Planting\IMG_0082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2756" y="4413504"/>
            <a:ext cx="2735071" cy="205130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HollyMcLellan\Pictures\Field Photos\IMG_0046 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600" y="4419600"/>
            <a:ext cx="2731008" cy="20482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HollyMcLellan\Pictures\Field Photos\Egg Planting\IMG_0038 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4448163"/>
            <a:ext cx="2731008" cy="20482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704088"/>
            <a:ext cx="8229600" cy="819912"/>
          </a:xfrm>
        </p:spPr>
        <p:txBody>
          <a:bodyPr/>
          <a:lstStyle/>
          <a:p>
            <a:r>
              <a:rPr lang="en-US" dirty="0" smtClean="0"/>
              <a:t>Stocking</a:t>
            </a:r>
            <a:endParaRPr lang="en-US" dirty="0"/>
          </a:p>
        </p:txBody>
      </p:sp>
      <p:sp>
        <p:nvSpPr>
          <p:cNvPr id="3" name="Content Placeholder 2"/>
          <p:cNvSpPr>
            <a:spLocks noGrp="1"/>
          </p:cNvSpPr>
          <p:nvPr>
            <p:ph sz="half" idx="1"/>
          </p:nvPr>
        </p:nvSpPr>
        <p:spPr>
          <a:xfrm>
            <a:off x="457200" y="1605377"/>
            <a:ext cx="5333204" cy="2661823"/>
          </a:xfrm>
        </p:spPr>
        <p:txBody>
          <a:bodyPr>
            <a:noAutofit/>
          </a:bodyPr>
          <a:lstStyle/>
          <a:p>
            <a:r>
              <a:rPr lang="en-US" sz="2000" dirty="0" smtClean="0"/>
              <a:t>Yearling Plants </a:t>
            </a:r>
            <a:r>
              <a:rPr lang="en-US" sz="1200" dirty="0" smtClean="0"/>
              <a:t>(through 2017)</a:t>
            </a:r>
          </a:p>
          <a:p>
            <a:pPr lvl="1"/>
            <a:r>
              <a:rPr lang="en-US" sz="1800" dirty="0" smtClean="0"/>
              <a:t>20,000 ad clipped annually through 2017 from Bridge Creek bridge</a:t>
            </a:r>
          </a:p>
          <a:p>
            <a:pPr lvl="1"/>
            <a:r>
              <a:rPr lang="en-US" sz="1800" dirty="0" smtClean="0"/>
              <a:t>Effort coordinated </a:t>
            </a:r>
            <a:r>
              <a:rPr lang="en-US" sz="1800" dirty="0" err="1" smtClean="0"/>
              <a:t>LRFEP</a:t>
            </a:r>
            <a:endParaRPr lang="en-US" sz="1800" dirty="0" smtClean="0"/>
          </a:p>
          <a:p>
            <a:r>
              <a:rPr lang="en-US" sz="2000" dirty="0" smtClean="0"/>
              <a:t>Egg Plants </a:t>
            </a:r>
            <a:r>
              <a:rPr lang="en-US" sz="1200" dirty="0" smtClean="0"/>
              <a:t>(through 2017)</a:t>
            </a:r>
          </a:p>
          <a:p>
            <a:pPr lvl="1"/>
            <a:r>
              <a:rPr lang="en-US" sz="1800" dirty="0" smtClean="0"/>
              <a:t>3 sites; 1 million otolith marked eggs per year</a:t>
            </a:r>
          </a:p>
          <a:p>
            <a:pPr lvl="1"/>
            <a:r>
              <a:rPr lang="en-US" sz="1800" dirty="0" smtClean="0"/>
              <a:t>Eggs purchased from </a:t>
            </a:r>
            <a:r>
              <a:rPr lang="en-US" sz="1800" dirty="0" err="1" smtClean="0"/>
              <a:t>WDFW</a:t>
            </a:r>
            <a:endParaRPr lang="en-US" sz="1800" dirty="0" smtClean="0"/>
          </a:p>
          <a:p>
            <a:pPr lvl="1"/>
            <a:r>
              <a:rPr lang="en-US" sz="1800" dirty="0" smtClean="0"/>
              <a:t>Egg tubes = 6,000 eggs</a:t>
            </a:r>
          </a:p>
          <a:p>
            <a:pPr lvl="1"/>
            <a:endParaRPr lang="en-US" dirty="0" smtClean="0"/>
          </a:p>
          <a:p>
            <a:endParaRPr lang="en-US" dirty="0"/>
          </a:p>
        </p:txBody>
      </p:sp>
      <p:pic>
        <p:nvPicPr>
          <p:cNvPr id="6" name="Picture 3" descr="C:\Users\HollyMcLellan\Pictures\Field Photos\Egg Planting\IMG_0092 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32756" y="4416551"/>
            <a:ext cx="2808848" cy="21066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HollyMcLellan\Pictures\Field Photos\Egg Planting\GOPR0262.JPG"/>
          <p:cNvPicPr>
            <a:picLocks noGrp="1" noChangeAspect="1" noChangeArrowheads="1"/>
          </p:cNvPicPr>
          <p:nvPr>
            <p:ph sz="half" idx="2"/>
          </p:nvPr>
        </p:nvPicPr>
        <p:blipFill>
          <a:blip r:embed="rId7" cstate="print">
            <a:extLst>
              <a:ext uri="{28A0092B-C50C-407E-A947-70E740481C1C}">
                <a14:useLocalDpi xmlns:a14="http://schemas.microsoft.com/office/drawing/2010/main" val="0"/>
              </a:ext>
            </a:extLst>
          </a:blip>
          <a:srcRect/>
          <a:stretch>
            <a:fillRect/>
          </a:stretch>
        </p:blipFill>
        <p:spPr bwMode="auto">
          <a:xfrm>
            <a:off x="3283526" y="4429735"/>
            <a:ext cx="2791271" cy="2093453"/>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C:\Users\HollyMcLellan\Pictures\Field Photos\Egg Planting\KOK egg plants 1-4-2012\IMG_0917.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5126" y="4426942"/>
            <a:ext cx="2795155" cy="209624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90404" y="1371600"/>
            <a:ext cx="3251200" cy="2438400"/>
          </a:xfrm>
          <a:prstGeom prst="rect">
            <a:avLst/>
          </a:prstGeom>
        </p:spPr>
      </p:pic>
    </p:spTree>
    <p:extLst>
      <p:ext uri="{BB962C8B-B14F-4D97-AF65-F5344CB8AC3E}">
        <p14:creationId xmlns:p14="http://schemas.microsoft.com/office/powerpoint/2010/main" val="195936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242"/>
                                        </p:tgtEl>
                                        <p:attrNameLst>
                                          <p:attrName>style.visibility</p:attrName>
                                        </p:attrNameLst>
                                      </p:cBhvr>
                                      <p:to>
                                        <p:strVal val="visible"/>
                                      </p:to>
                                    </p:set>
                                  </p:childTnLst>
                                </p:cTn>
                              </p:par>
                              <p:par>
                                <p:cTn id="30" presetID="22" presetClass="entr" presetSubtype="4"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par>
                                <p:cTn id="33" presetID="10"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33400" y="609600"/>
            <a:ext cx="8229600" cy="990600"/>
          </a:xfrm>
        </p:spPr>
        <p:txBody>
          <a:bodyPr anchor="t">
            <a:normAutofit/>
          </a:bodyPr>
          <a:lstStyle/>
          <a:p>
            <a:r>
              <a:rPr lang="en-US" dirty="0" smtClean="0"/>
              <a:t>Monitoring</a:t>
            </a:r>
            <a:endParaRPr lang="en-US" sz="2800" dirty="0"/>
          </a:p>
        </p:txBody>
      </p:sp>
      <p:sp>
        <p:nvSpPr>
          <p:cNvPr id="9" name="Content Placeholder 8"/>
          <p:cNvSpPr>
            <a:spLocks noGrp="1"/>
          </p:cNvSpPr>
          <p:nvPr>
            <p:ph sz="half" idx="1"/>
          </p:nvPr>
        </p:nvSpPr>
        <p:spPr>
          <a:xfrm>
            <a:off x="533400" y="1905000"/>
            <a:ext cx="4800600" cy="4464659"/>
          </a:xfrm>
        </p:spPr>
        <p:txBody>
          <a:bodyPr>
            <a:noAutofit/>
          </a:bodyPr>
          <a:lstStyle/>
          <a:p>
            <a:r>
              <a:rPr lang="en-US" sz="2000" dirty="0" smtClean="0"/>
              <a:t>48 experimental egg tubes </a:t>
            </a:r>
          </a:p>
          <a:p>
            <a:pPr lvl="1"/>
            <a:r>
              <a:rPr lang="en-US" sz="1600" dirty="0" smtClean="0"/>
              <a:t>2 sites : 12 tubes with 500 eggs</a:t>
            </a:r>
          </a:p>
          <a:p>
            <a:pPr lvl="1"/>
            <a:r>
              <a:rPr lang="en-US" sz="1600" dirty="0" smtClean="0"/>
              <a:t>1 site : 24 tubes 1,000 eggs</a:t>
            </a:r>
          </a:p>
          <a:p>
            <a:r>
              <a:rPr lang="en-US" sz="2000" dirty="0" smtClean="0"/>
              <a:t>Monitor tubes for 10 weeks</a:t>
            </a:r>
          </a:p>
          <a:p>
            <a:pPr lvl="1"/>
            <a:r>
              <a:rPr lang="en-US" sz="1600" dirty="0" smtClean="0"/>
              <a:t>Egg </a:t>
            </a:r>
            <a:r>
              <a:rPr lang="en-US" sz="1600" dirty="0"/>
              <a:t>to </a:t>
            </a:r>
            <a:r>
              <a:rPr lang="en-US" sz="1600" dirty="0" err="1"/>
              <a:t>alevin</a:t>
            </a:r>
            <a:r>
              <a:rPr lang="en-US" sz="1600" dirty="0"/>
              <a:t> survival during gravel </a:t>
            </a:r>
            <a:r>
              <a:rPr lang="en-US" sz="1600" dirty="0" smtClean="0"/>
              <a:t>burial</a:t>
            </a:r>
          </a:p>
          <a:p>
            <a:pPr lvl="1"/>
            <a:r>
              <a:rPr lang="en-US" sz="1600" dirty="0" smtClean="0"/>
              <a:t>Growth</a:t>
            </a:r>
          </a:p>
          <a:p>
            <a:pPr lvl="1"/>
            <a:r>
              <a:rPr lang="en-US" sz="1600" dirty="0" smtClean="0"/>
              <a:t>Emergence times</a:t>
            </a:r>
          </a:p>
          <a:p>
            <a:pPr marL="342900" lvl="1" indent="-342900">
              <a:buClr>
                <a:schemeClr val="accent3"/>
              </a:buClr>
              <a:buSzPct val="95000"/>
            </a:pPr>
            <a:r>
              <a:rPr lang="en-US" sz="2000" dirty="0" smtClean="0"/>
              <a:t>D-Ring nets </a:t>
            </a:r>
          </a:p>
          <a:p>
            <a:pPr lvl="1"/>
            <a:r>
              <a:rPr lang="en-US" sz="1600" dirty="0" smtClean="0"/>
              <a:t>Juvenile size and outmigration timing</a:t>
            </a:r>
          </a:p>
          <a:p>
            <a:r>
              <a:rPr lang="en-US" sz="2000" dirty="0" smtClean="0"/>
              <a:t>Developmental parameters correlated with physical parameters </a:t>
            </a:r>
          </a:p>
          <a:p>
            <a:pPr lvl="1"/>
            <a:r>
              <a:rPr lang="en-US" sz="1600" dirty="0" smtClean="0"/>
              <a:t>DO, Temperature, pH, and fine sediments</a:t>
            </a:r>
          </a:p>
          <a:p>
            <a:pPr marL="0" indent="0">
              <a:buNone/>
            </a:pPr>
            <a:endParaRPr lang="en-US" dirty="0" smtClean="0"/>
          </a:p>
        </p:txBody>
      </p:sp>
      <p:pic>
        <p:nvPicPr>
          <p:cNvPr id="10" name="Picture 3" descr="C:\Users\HollyMcLellan\Pictures\Field Photos\Egg Planting\KOK egg plants 1-4-2012\IMG_093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1735282"/>
            <a:ext cx="3035808" cy="227685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HollyMcLellan\Pictures\Field Photos\Egg Planting\IMG_0094 2.JPG"/>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410200" y="4092804"/>
            <a:ext cx="3035808" cy="227685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1371600"/>
            <a:ext cx="8311827" cy="646331"/>
          </a:xfrm>
          <a:prstGeom prst="rect">
            <a:avLst/>
          </a:prstGeom>
          <a:noFill/>
        </p:spPr>
        <p:txBody>
          <a:bodyPr wrap="none" rtlCol="0">
            <a:spAutoFit/>
          </a:bodyPr>
          <a:lstStyle/>
          <a:p>
            <a:r>
              <a:rPr lang="en-US" dirty="0">
                <a:solidFill>
                  <a:schemeClr val="tx2"/>
                </a:solidFill>
              </a:rPr>
              <a:t>Egg to fry survival study to ensure survival to out-migration is not a limiting factor</a:t>
            </a:r>
          </a:p>
          <a:p>
            <a:endParaRPr lang="en-US" dirty="0"/>
          </a:p>
        </p:txBody>
      </p:sp>
    </p:spTree>
    <p:extLst>
      <p:ext uri="{BB962C8B-B14F-4D97-AF65-F5344CB8AC3E}">
        <p14:creationId xmlns:p14="http://schemas.microsoft.com/office/powerpoint/2010/main" val="25483999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r>
              <a:rPr lang="en-US" dirty="0" smtClean="0"/>
              <a:t>Monitoring</a:t>
            </a:r>
            <a:endParaRPr lang="en-US" sz="2800" dirty="0">
              <a:latin typeface="Wickenden Cafe NDP" pitchFamily="2" charset="0"/>
            </a:endParaRPr>
          </a:p>
        </p:txBody>
      </p:sp>
      <p:sp>
        <p:nvSpPr>
          <p:cNvPr id="3" name="Content Placeholder 2"/>
          <p:cNvSpPr>
            <a:spLocks noGrp="1"/>
          </p:cNvSpPr>
          <p:nvPr>
            <p:ph sz="half" idx="1"/>
          </p:nvPr>
        </p:nvSpPr>
        <p:spPr>
          <a:xfrm>
            <a:off x="457200" y="4191000"/>
            <a:ext cx="8534400" cy="2362200"/>
          </a:xfrm>
        </p:spPr>
        <p:txBody>
          <a:bodyPr>
            <a:noAutofit/>
          </a:bodyPr>
          <a:lstStyle/>
          <a:p>
            <a:r>
              <a:rPr lang="en-US" sz="2200" dirty="0" smtClean="0"/>
              <a:t>A resistance panel weir is used to capture adult migrating fish.</a:t>
            </a:r>
          </a:p>
          <a:p>
            <a:r>
              <a:rPr lang="en-US" sz="2200" dirty="0" smtClean="0"/>
              <a:t>Kokanee escapement monitoring </a:t>
            </a:r>
          </a:p>
          <a:p>
            <a:pPr lvl="1"/>
            <a:r>
              <a:rPr lang="en-US" sz="2000" dirty="0" smtClean="0"/>
              <a:t>August – November (early and late run kokanee)</a:t>
            </a:r>
          </a:p>
          <a:p>
            <a:r>
              <a:rPr lang="en-US" sz="2200" dirty="0" smtClean="0"/>
              <a:t>Biological data collected on all fish</a:t>
            </a:r>
          </a:p>
          <a:p>
            <a:r>
              <a:rPr lang="en-US" sz="2200" dirty="0" smtClean="0"/>
              <a:t>Efforts planned through 2017</a:t>
            </a:r>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276600" y="2010533"/>
            <a:ext cx="2523744" cy="1892808"/>
          </a:xfrm>
          <a:prstGeom prst="rect">
            <a:avLst/>
          </a:prstGeom>
          <a:ln>
            <a:noFill/>
          </a:ln>
          <a:effectLst>
            <a:outerShdw blurRad="292100" dist="139700" dir="2700000" algn="tl" rotWithShape="0">
              <a:srgbClr val="333333">
                <a:alpha val="65000"/>
              </a:srgbClr>
            </a:outerShdw>
          </a:effectLst>
        </p:spPr>
      </p:pic>
      <p:pic>
        <p:nvPicPr>
          <p:cNvPr id="10242" name="Picture 2" descr="C:\Users\HollyMcLellan\Pictures\Field Photos\Weir Trap\2009\IMG_017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647" y="2010533"/>
            <a:ext cx="2523744" cy="189280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83646" y="1371600"/>
            <a:ext cx="2945353" cy="461665"/>
          </a:xfrm>
          <a:prstGeom prst="rect">
            <a:avLst/>
          </a:prstGeom>
        </p:spPr>
        <p:txBody>
          <a:bodyPr wrap="square">
            <a:spAutoFit/>
          </a:bodyPr>
          <a:lstStyle/>
          <a:p>
            <a:r>
              <a:rPr lang="en-US" sz="2400" dirty="0">
                <a:solidFill>
                  <a:schemeClr val="tx2"/>
                </a:solidFill>
              </a:rPr>
              <a:t>Adult Escapement</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2010533"/>
            <a:ext cx="2523744" cy="1892808"/>
          </a:xfrm>
          <a:prstGeom prst="rect">
            <a:avLst/>
          </a:prstGeom>
        </p:spPr>
      </p:pic>
    </p:spTree>
    <p:extLst>
      <p:ext uri="{BB962C8B-B14F-4D97-AF65-F5344CB8AC3E}">
        <p14:creationId xmlns:p14="http://schemas.microsoft.com/office/powerpoint/2010/main" val="19350896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96112"/>
          </a:xfrm>
        </p:spPr>
        <p:txBody>
          <a:bodyPr>
            <a:normAutofit/>
          </a:bodyPr>
          <a:lstStyle/>
          <a:p>
            <a:r>
              <a:rPr lang="en-US" sz="4500" dirty="0" smtClean="0"/>
              <a:t>Predator Reduction</a:t>
            </a:r>
            <a:endParaRPr lang="en-US" sz="4500" dirty="0"/>
          </a:p>
        </p:txBody>
      </p:sp>
      <p:sp>
        <p:nvSpPr>
          <p:cNvPr id="5" name="Content Placeholder 4"/>
          <p:cNvSpPr>
            <a:spLocks noGrp="1"/>
          </p:cNvSpPr>
          <p:nvPr>
            <p:ph idx="1"/>
          </p:nvPr>
        </p:nvSpPr>
        <p:spPr>
          <a:xfrm>
            <a:off x="457200" y="1676400"/>
            <a:ext cx="4495800" cy="4648200"/>
          </a:xfrm>
        </p:spPr>
        <p:txBody>
          <a:bodyPr>
            <a:normAutofit/>
          </a:bodyPr>
          <a:lstStyle/>
          <a:p>
            <a:r>
              <a:rPr lang="en-US" sz="2000" dirty="0" smtClean="0"/>
              <a:t>Implemented because bioenergetics model study indicated walleye and bass consumed </a:t>
            </a:r>
            <a:r>
              <a:rPr lang="en-US" sz="1200" dirty="0" smtClean="0"/>
              <a:t>(Stroud et al. 2011)</a:t>
            </a:r>
          </a:p>
          <a:p>
            <a:pPr lvl="1"/>
            <a:r>
              <a:rPr lang="en-US" sz="1800" dirty="0" smtClean="0"/>
              <a:t>95% kokanee fry released</a:t>
            </a:r>
          </a:p>
          <a:p>
            <a:pPr lvl="1"/>
            <a:r>
              <a:rPr lang="en-US" sz="1800" dirty="0" smtClean="0"/>
              <a:t>40% kokanee yearlings</a:t>
            </a:r>
          </a:p>
          <a:p>
            <a:pPr lvl="1"/>
            <a:r>
              <a:rPr lang="en-US" sz="1800" dirty="0" smtClean="0"/>
              <a:t>27% age 2 and 3 redband rainbow trout</a:t>
            </a:r>
          </a:p>
          <a:p>
            <a:endParaRPr lang="en-US" sz="2000" dirty="0" smtClean="0"/>
          </a:p>
          <a:p>
            <a:r>
              <a:rPr lang="en-US" sz="2000" dirty="0" smtClean="0"/>
              <a:t>Impacts detrimental to the recovery of kokanee and redband trout in Sanpoil River</a:t>
            </a:r>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7462" r="22844"/>
          <a:stretch/>
        </p:blipFill>
        <p:spPr>
          <a:xfrm>
            <a:off x="5714257" y="1371600"/>
            <a:ext cx="2741220" cy="3444079"/>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2375" t="15938" r="13043"/>
          <a:stretch/>
        </p:blipFill>
        <p:spPr>
          <a:xfrm>
            <a:off x="5699630" y="4876800"/>
            <a:ext cx="2770475" cy="1828800"/>
          </a:xfrm>
          <a:prstGeom prst="rect">
            <a:avLst/>
          </a:prstGeom>
        </p:spPr>
      </p:pic>
    </p:spTree>
    <p:extLst>
      <p:ext uri="{BB962C8B-B14F-4D97-AF65-F5344CB8AC3E}">
        <p14:creationId xmlns:p14="http://schemas.microsoft.com/office/powerpoint/2010/main" val="3424779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72583"/>
            <a:ext cx="7886700" cy="609600"/>
          </a:xfrm>
        </p:spPr>
        <p:txBody>
          <a:bodyPr>
            <a:noAutofit/>
          </a:bodyPr>
          <a:lstStyle/>
          <a:p>
            <a:r>
              <a:rPr lang="en-US" dirty="0" smtClean="0"/>
              <a:t>Predator Reduction</a:t>
            </a:r>
            <a:endParaRPr lang="en-US" dirty="0">
              <a:latin typeface="Wickenden Cafe NDP" pitchFamily="2" charset="0"/>
            </a:endParaRPr>
          </a:p>
        </p:txBody>
      </p:sp>
      <p:sp>
        <p:nvSpPr>
          <p:cNvPr id="3" name="Content Placeholder 2"/>
          <p:cNvSpPr>
            <a:spLocks noGrp="1"/>
          </p:cNvSpPr>
          <p:nvPr>
            <p:ph sz="half" idx="1"/>
          </p:nvPr>
        </p:nvSpPr>
        <p:spPr>
          <a:xfrm>
            <a:off x="228600" y="2286000"/>
            <a:ext cx="5181600" cy="3962400"/>
          </a:xfrm>
        </p:spPr>
        <p:txBody>
          <a:bodyPr>
            <a:noAutofit/>
          </a:bodyPr>
          <a:lstStyle/>
          <a:p>
            <a:r>
              <a:rPr lang="en-US" sz="2000" dirty="0" smtClean="0"/>
              <a:t>Bioenergetics study indicated bottleneck</a:t>
            </a:r>
          </a:p>
          <a:p>
            <a:r>
              <a:rPr lang="en-US" sz="2000" dirty="0" smtClean="0"/>
              <a:t>Non-native predator removal </a:t>
            </a:r>
          </a:p>
          <a:p>
            <a:pPr lvl="1"/>
            <a:r>
              <a:rPr lang="en-US" sz="1800" dirty="0" smtClean="0"/>
              <a:t>Peak out-migration May – June</a:t>
            </a:r>
          </a:p>
          <a:p>
            <a:pPr lvl="1"/>
            <a:r>
              <a:rPr lang="en-US" sz="1800" dirty="0"/>
              <a:t>Electrofishing and gillnetting </a:t>
            </a:r>
          </a:p>
          <a:p>
            <a:pPr lvl="2"/>
            <a:r>
              <a:rPr lang="en-US" sz="1400" dirty="0" smtClean="0"/>
              <a:t>2 net sets and 2 nights E-fishing per week </a:t>
            </a:r>
          </a:p>
          <a:p>
            <a:pPr lvl="2"/>
            <a:r>
              <a:rPr lang="en-US" sz="1400" dirty="0" smtClean="0"/>
              <a:t>Study gill net mesh size and orientation.</a:t>
            </a:r>
          </a:p>
          <a:p>
            <a:r>
              <a:rPr lang="en-US" sz="2000" dirty="0" smtClean="0"/>
              <a:t>Weekly hydroacoustics used to monitor the fish population density changes over time</a:t>
            </a:r>
          </a:p>
          <a:p>
            <a:r>
              <a:rPr lang="en-US" sz="2000" dirty="0" smtClean="0"/>
              <a:t>Sacrificed fish provided to tribal members</a:t>
            </a:r>
          </a:p>
          <a:p>
            <a:r>
              <a:rPr lang="en-US" sz="2000" dirty="0" smtClean="0"/>
              <a:t>Efforts planned annually through 2017</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732291518"/>
              </p:ext>
            </p:extLst>
          </p:nvPr>
        </p:nvGraphicFramePr>
        <p:xfrm>
          <a:off x="5410200" y="1981200"/>
          <a:ext cx="3445644" cy="4459069"/>
        </p:xfrm>
        <a:graphic>
          <a:graphicData uri="http://schemas.openxmlformats.org/presentationml/2006/ole">
            <mc:AlternateContent xmlns:mc="http://schemas.openxmlformats.org/markup-compatibility/2006">
              <mc:Choice xmlns:v="urn:schemas-microsoft-com:vml" Requires="v">
                <p:oleObj spid="_x0000_s9316" name="Acrobat Document" r:id="rId4" imgW="7773840" imgH="10060560" progId="AcroExch.Document.7">
                  <p:embed/>
                </p:oleObj>
              </mc:Choice>
              <mc:Fallback>
                <p:oleObj name="Acrobat Document" r:id="rId4" imgW="7773840" imgH="10060560" progId="AcroExch.Document.7">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1981200"/>
                        <a:ext cx="3445644" cy="4459069"/>
                      </a:xfrm>
                      <a:prstGeom prst="rect">
                        <a:avLst/>
                      </a:prstGeom>
                      <a:noFill/>
                      <a:ln>
                        <a:noFill/>
                      </a:ln>
                    </p:spPr>
                  </p:pic>
                </p:oleObj>
              </mc:Fallback>
            </mc:AlternateContent>
          </a:graphicData>
        </a:graphic>
      </p:graphicFrame>
      <p:sp>
        <p:nvSpPr>
          <p:cNvPr id="6" name="Rectangle 5"/>
          <p:cNvSpPr/>
          <p:nvPr/>
        </p:nvSpPr>
        <p:spPr>
          <a:xfrm>
            <a:off x="457200" y="1382183"/>
            <a:ext cx="7848600" cy="769441"/>
          </a:xfrm>
          <a:prstGeom prst="rect">
            <a:avLst/>
          </a:prstGeom>
        </p:spPr>
        <p:txBody>
          <a:bodyPr wrap="square">
            <a:spAutoFit/>
          </a:bodyPr>
          <a:lstStyle/>
          <a:p>
            <a:r>
              <a:rPr lang="en-US" sz="2200" dirty="0">
                <a:solidFill>
                  <a:schemeClr val="tx2"/>
                </a:solidFill>
              </a:rPr>
              <a:t>Goal: remove non-native predators in the bottleneck area without negatively impacting native fish</a:t>
            </a:r>
          </a:p>
        </p:txBody>
      </p:sp>
    </p:spTree>
    <p:extLst>
      <p:ext uri="{BB962C8B-B14F-4D97-AF65-F5344CB8AC3E}">
        <p14:creationId xmlns:p14="http://schemas.microsoft.com/office/powerpoint/2010/main" val="14493397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1472</TotalTime>
  <Words>2155</Words>
  <Application>Microsoft Office PowerPoint</Application>
  <PresentationFormat>On-screen Show (4:3)</PresentationFormat>
  <Paragraphs>186</Paragraphs>
  <Slides>15</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Flow</vt:lpstr>
      <vt:lpstr>Acrobat Document</vt:lpstr>
      <vt:lpstr>Chief Joseph Kokanee Enhancement  Project 1995-011-00</vt:lpstr>
      <vt:lpstr>Project Goal</vt:lpstr>
      <vt:lpstr>Project Objectives</vt:lpstr>
      <vt:lpstr>Objective 1   </vt:lpstr>
      <vt:lpstr>Stocking</vt:lpstr>
      <vt:lpstr>Monitoring</vt:lpstr>
      <vt:lpstr>Monitoring</vt:lpstr>
      <vt:lpstr>Predator Reduction</vt:lpstr>
      <vt:lpstr>Predator Reduction</vt:lpstr>
      <vt:lpstr>2011 Predator Study</vt:lpstr>
      <vt:lpstr>2011 Predator Study Gill net mesh sizes</vt:lpstr>
      <vt:lpstr>2011 Predator Study Gill net orientation: parallel vs. perpendicular</vt:lpstr>
      <vt:lpstr>Objective 2:  Enhance the wild kokanee population found within Lake Roosevelt</vt:lpstr>
      <vt:lpstr>Sub-objective  Facilitate CCT Resident Fish Database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Chief Joseph Kokanee Enhancement</dc:title>
  <dc:creator>Shay Wolvert</dc:creator>
  <cp:lastModifiedBy>Holly McLellan</cp:lastModifiedBy>
  <cp:revision>179</cp:revision>
  <cp:lastPrinted>2012-01-17T23:30:14Z</cp:lastPrinted>
  <dcterms:created xsi:type="dcterms:W3CDTF">2011-12-07T21:38:07Z</dcterms:created>
  <dcterms:modified xsi:type="dcterms:W3CDTF">2012-01-17T23:51:15Z</dcterms:modified>
</cp:coreProperties>
</file>