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63" r:id="rId3"/>
    <p:sldId id="258" r:id="rId4"/>
    <p:sldId id="259" r:id="rId5"/>
    <p:sldId id="260" r:id="rId6"/>
    <p:sldId id="261" r:id="rId7"/>
    <p:sldId id="273" r:id="rId8"/>
    <p:sldId id="264" r:id="rId9"/>
    <p:sldId id="277" r:id="rId10"/>
    <p:sldId id="281" r:id="rId11"/>
    <p:sldId id="262" r:id="rId12"/>
    <p:sldId id="275" r:id="rId13"/>
    <p:sldId id="278" r:id="rId14"/>
    <p:sldId id="280" r:id="rId15"/>
    <p:sldId id="276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67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4A68C-3DF5-4FBF-A238-827003BBCE01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74C35-604D-4536-B194-10F345C46B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5A81F-4575-4009-B4B3-1CA7547FA925}" type="slidenum">
              <a:rPr lang="en-US"/>
              <a:pPr/>
              <a:t>2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1"/>
            <a:ext cx="5029200" cy="4114800"/>
          </a:xfrm>
        </p:spPr>
        <p:txBody>
          <a:bodyPr/>
          <a:lstStyle/>
          <a:p>
            <a:r>
              <a:rPr lang="en-US" dirty="0"/>
              <a:t>Lake Pend Oreille, located in the northern panhandle of Idaho, is the state’s largest lake with a surface area greater than 38,000 hectares.  LPO is fed by the CF River on the E shore, while the outflow on the W shore forms the Pend Oreille River.  It’s average depth is 164m, with a maximum depth of 351m.  Lake Pend Oreille historically provided the largest sport fishery in Idaho. For example, from 1952 until 1966, it produced an angler harvest that averaged over 1 million </a:t>
            </a:r>
            <a:r>
              <a:rPr lang="en-US" dirty="0" err="1"/>
              <a:t>kokanee</a:t>
            </a:r>
            <a:r>
              <a:rPr lang="en-US" dirty="0"/>
              <a:t> annually.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74C35-604D-4536-B194-10F345C46B2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0D5967-0F88-49E4-8F27-74A1D5245D6F}" type="slidenum">
              <a:rPr lang="en-US"/>
              <a:pPr/>
              <a:t>10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1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337D6-D89C-421A-9266-1C95CB3BA9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A3E7C-CDF1-4DC0-BCDE-EAB18CB20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62EE-1163-4325-9195-7D7AA47C7F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04D931-A2F1-4804-9A57-00DF6924FB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4312E0C-AE27-4A6A-B72B-E5857F7D14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B323C8-7759-4DE7-BD90-122FA7C1E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742D91-10FD-433A-881E-74D5C0B1D1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3C975-B174-4DE5-9F54-2CD3AFD29D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B850E-770C-4BF7-B939-6968FA6E8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C9802-3C84-41FF-BB28-370485D095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BF626-0D12-4698-A6BD-05F08A3185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4297F-1BFF-4A4F-A6FF-D34ACA38E7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9170E-AD2A-485F-B0F6-0B36E4DF01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96D96-2825-4F41-878D-3CB19DE885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AF852-A545-447C-86A8-373C739704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99">
                <a:gamma/>
                <a:shade val="46275"/>
                <a:invGamma/>
              </a:srgbClr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8E6976-808D-4137-B59D-6E74CA2BE0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f/USACE_Albeni_Dam_Idaho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Users\Public\Pictures\Personal Pics\Mineral Point Hiking\IMGP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2400"/>
            <a:ext cx="8077200" cy="16764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omic Sans MS" pitchFamily="66" charset="0"/>
                <a:cs typeface="Calibri" pitchFamily="34" charset="0"/>
              </a:rPr>
              <a:t>Lake Pend Oreille Fishery Recovery Project</a:t>
            </a:r>
            <a:endParaRPr lang="en-US" sz="4800" dirty="0"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4" name="Picture 6" descr="IDFGLO~1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486400"/>
            <a:ext cx="991323" cy="1143000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991100"/>
            <a:ext cx="7239000" cy="14859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Andy </a:t>
            </a: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Dux and Nick Wahl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10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Idaho Department of Fish and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Game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Project # 1994-047-00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451" name="Object 3"/>
          <p:cNvGraphicFramePr>
            <a:graphicFrameLocks noChangeAspect="1"/>
          </p:cNvGraphicFramePr>
          <p:nvPr/>
        </p:nvGraphicFramePr>
        <p:xfrm>
          <a:off x="990600" y="1143000"/>
          <a:ext cx="7010400" cy="5426039"/>
        </p:xfrm>
        <a:graphic>
          <a:graphicData uri="http://schemas.openxmlformats.org/presentationml/2006/ole">
            <p:oleObj spid="_x0000_s32770" name="SPW 11.0 Graph" r:id="rId4" imgW="5506920" imgH="4262760" progId="SigmaPlotGraphicObject.10">
              <p:embed/>
            </p:oleObj>
          </a:graphicData>
        </a:graphic>
      </p:graphicFrame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458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5400" dirty="0">
                <a:solidFill>
                  <a:schemeClr val="bg1"/>
                </a:solidFill>
                <a:latin typeface="Comic Sans MS" pitchFamily="66" charset="0"/>
              </a:rPr>
              <a:t>Wild egg-to-fry survival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4038600" y="3352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22896" name="Text Box 16"/>
          <p:cNvSpPr txBox="1">
            <a:spLocks noChangeArrowheads="1"/>
          </p:cNvSpPr>
          <p:nvPr/>
        </p:nvSpPr>
        <p:spPr bwMode="auto">
          <a:xfrm>
            <a:off x="3886200" y="32766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05200" y="36576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 = 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46482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02AE2"/>
                </a:solidFill>
              </a:rPr>
              <a:t>N = 6</a:t>
            </a:r>
            <a:endParaRPr lang="en-US" dirty="0">
              <a:solidFill>
                <a:srgbClr val="402AE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1545.jpg"/>
          <p:cNvPicPr>
            <a:picLocks noChangeAspect="1"/>
          </p:cNvPicPr>
          <p:nvPr/>
        </p:nvPicPr>
        <p:blipFill>
          <a:blip r:embed="rId3" cstate="print">
            <a:lum bright="52000" contrast="-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Comic Sans MS" pitchFamily="66" charset="0"/>
              </a:rPr>
              <a:t>Lake </a:t>
            </a:r>
            <a:r>
              <a:rPr lang="en-US" sz="4800" dirty="0" smtClean="0">
                <a:latin typeface="Comic Sans MS" pitchFamily="66" charset="0"/>
              </a:rPr>
              <a:t>Trout</a:t>
            </a:r>
            <a:r>
              <a:rPr lang="en-US" sz="4800" dirty="0">
                <a:latin typeface="Comic Sans MS" pitchFamily="66" charset="0"/>
              </a:rPr>
              <a:t> </a:t>
            </a:r>
            <a:r>
              <a:rPr lang="en-US" sz="4800" dirty="0" smtClean="0">
                <a:latin typeface="Comic Sans MS" pitchFamily="66" charset="0"/>
              </a:rPr>
              <a:t>Abundance</a:t>
            </a:r>
            <a:endParaRPr lang="en-US" sz="4800" dirty="0">
              <a:latin typeface="Comic Sans MS" pitchFamily="66" charset="0"/>
            </a:endParaRPr>
          </a:p>
        </p:txBody>
      </p:sp>
      <p:pic>
        <p:nvPicPr>
          <p:cNvPr id="18125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1295400"/>
            <a:ext cx="7162800" cy="5521325"/>
          </a:xfrm>
          <a:noFill/>
        </p:spPr>
      </p:pic>
      <p:pic>
        <p:nvPicPr>
          <p:cNvPr id="18125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8200" y="1295400"/>
            <a:ext cx="7162800" cy="5521325"/>
          </a:xfrm>
          <a:noFill/>
        </p:spPr>
      </p:pic>
      <p:sp>
        <p:nvSpPr>
          <p:cNvPr id="433157" name="Text Box 5"/>
          <p:cNvSpPr txBox="1">
            <a:spLocks noChangeArrowheads="1"/>
          </p:cNvSpPr>
          <p:nvPr/>
        </p:nvSpPr>
        <p:spPr bwMode="auto">
          <a:xfrm>
            <a:off x="3405188" y="2330450"/>
            <a:ext cx="2767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Increasing 54.7%/year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Doubling every 1.6 years</a:t>
            </a:r>
          </a:p>
        </p:txBody>
      </p:sp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6324600" y="2324100"/>
            <a:ext cx="2632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Declining 58.5%/year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Halving every 1.3 years</a:t>
            </a:r>
          </a:p>
        </p:txBody>
      </p:sp>
      <p:sp>
        <p:nvSpPr>
          <p:cNvPr id="433159" name="Line 7"/>
          <p:cNvSpPr>
            <a:spLocks noChangeShapeType="1"/>
          </p:cNvSpPr>
          <p:nvPr/>
        </p:nvSpPr>
        <p:spPr bwMode="auto">
          <a:xfrm>
            <a:off x="2209800" y="5334000"/>
            <a:ext cx="647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>
            <a:off x="7893107" y="4986338"/>
            <a:ext cx="946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July-11</a:t>
            </a:r>
          </a:p>
        </p:txBody>
      </p:sp>
      <p:sp>
        <p:nvSpPr>
          <p:cNvPr id="433162" name="Line 10"/>
          <p:cNvSpPr>
            <a:spLocks noChangeShapeType="1"/>
          </p:cNvSpPr>
          <p:nvPr/>
        </p:nvSpPr>
        <p:spPr bwMode="auto">
          <a:xfrm>
            <a:off x="7467600" y="5441592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7" grpId="0"/>
      <p:bldP spid="433158" grpId="0"/>
      <p:bldP spid="433159" grpId="0" animBg="1"/>
      <p:bldP spid="433160" grpId="0"/>
      <p:bldP spid="4331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P0826.JPG"/>
          <p:cNvPicPr>
            <a:picLocks noChangeAspect="1"/>
          </p:cNvPicPr>
          <p:nvPr/>
        </p:nvPicPr>
        <p:blipFill>
          <a:blip r:embed="rId3" cstate="print">
            <a:lum bright="6000" contrast="-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Comic Sans MS" pitchFamily="66" charset="0"/>
              </a:rPr>
              <a:t>Adult Kokanee Abundance</a:t>
            </a:r>
            <a:br>
              <a:rPr lang="en-US" sz="4800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en-US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418819" name="Object 3"/>
          <p:cNvGraphicFramePr>
            <a:graphicFrameLocks noChangeAspect="1"/>
          </p:cNvGraphicFramePr>
          <p:nvPr/>
        </p:nvGraphicFramePr>
        <p:xfrm>
          <a:off x="685800" y="1296138"/>
          <a:ext cx="7772400" cy="5561862"/>
        </p:xfrm>
        <a:graphic>
          <a:graphicData uri="http://schemas.openxmlformats.org/presentationml/2006/ole">
            <p:oleObj spid="_x0000_s2050" name="SPW 11.0 Graph" r:id="rId4" imgW="5893920" imgH="4227840" progId="SigmaPlotGraphicObject.10">
              <p:embed/>
            </p:oleObj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5055321" y="3213463"/>
            <a:ext cx="0" cy="243840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91148" y="25980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Predator removal starts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Proposed Work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417638"/>
            <a:ext cx="8991600" cy="5287962"/>
          </a:xfrm>
        </p:spPr>
        <p:txBody>
          <a:bodyPr/>
          <a:lstStyle/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Lake level evaluation continued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Refine sampling and analysis techniques 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New research to evaluate egg survival/spawning requirements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Gravel addition study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Create spawning habitat below minimum lake level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Can we reduce frequency of higher lake level? 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Predator removal continued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Continue research and monitoring to guide/evaluate efforts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Nutrient/food web dynamics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Kokanee population assessment</a:t>
            </a:r>
          </a:p>
          <a:p>
            <a:pPr lvl="1"/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en-US" sz="2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Project Implications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70038"/>
            <a:ext cx="8991600" cy="5287962"/>
          </a:xfrm>
        </p:spPr>
        <p:txBody>
          <a:bodyPr/>
          <a:lstStyle/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Guides water management decisions</a:t>
            </a:r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May lead to new method for providing KOK spawning habitat that places less demand on </a:t>
            </a:r>
            <a:r>
              <a:rPr lang="en-US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hydrosystem</a:t>
            </a:r>
            <a:endParaRPr lang="en-US" sz="2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LKT suppression will reduce predation on KOK and benefit native </a:t>
            </a:r>
            <a:r>
              <a:rPr lang="en-US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salmonids</a:t>
            </a:r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(BLT, WCT)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Model for lake trout suppression elsewhere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Improved sport fishery in Lake Pend Oreille</a:t>
            </a:r>
          </a:p>
          <a:p>
            <a:endParaRPr lang="en-US" sz="2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en-US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lvl="1"/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 descr="IMGP0826.JPG"/>
          <p:cNvPicPr>
            <a:picLocks noChangeAspect="1"/>
          </p:cNvPicPr>
          <p:nvPr/>
        </p:nvPicPr>
        <p:blipFill>
          <a:blip r:embed="rId2" cstate="print"/>
          <a:srcRect t="46666" b="33334"/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5410200" cy="1143000"/>
          </a:xfrm>
        </p:spPr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  <a:latin typeface="Comic Sans MS" pitchFamily="66" charset="0"/>
              </a:rPr>
              <a:t>Conclusions</a:t>
            </a:r>
            <a:endParaRPr lang="en-US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1524000"/>
            <a:ext cx="6172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600" kern="0" dirty="0" smtClean="0">
                <a:solidFill>
                  <a:srgbClr val="FFFFFF"/>
                </a:solidFill>
                <a:latin typeface="Comic Sans MS" pitchFamily="66" charset="0"/>
              </a:rPr>
              <a:t>Much progress has been made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600" kern="0" dirty="0" smtClean="0">
                <a:solidFill>
                  <a:srgbClr val="FFFFFF"/>
                </a:solidFill>
                <a:latin typeface="Comic Sans MS" pitchFamily="66" charset="0"/>
              </a:rPr>
              <a:t>Limiting factors being addressed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600" kern="0" dirty="0" smtClean="0">
                <a:solidFill>
                  <a:srgbClr val="FFFFFF"/>
                </a:solidFill>
                <a:latin typeface="Comic Sans MS" pitchFamily="66" charset="0"/>
              </a:rPr>
              <a:t>Kokanee responding favorably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600" kern="0" dirty="0" smtClean="0">
                <a:solidFill>
                  <a:srgbClr val="FFFFFF"/>
                </a:solidFill>
                <a:latin typeface="Comic Sans MS" pitchFamily="66" charset="0"/>
              </a:rPr>
              <a:t>Further success relies on continued implementation of recovery actions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600" kern="0" dirty="0" smtClean="0">
                <a:solidFill>
                  <a:srgbClr val="FFFFFF"/>
                </a:solidFill>
                <a:latin typeface="Comic Sans MS" pitchFamily="66" charset="0"/>
              </a:rPr>
              <a:t>And, testing new strategies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 smtClean="0">
                <a:solidFill>
                  <a:srgbClr val="FFFFFF"/>
                </a:solidFill>
                <a:latin typeface="Comic Sans MS" pitchFamily="66" charset="0"/>
              </a:rPr>
              <a:t>Responsive to  increasing demands on </a:t>
            </a:r>
            <a:r>
              <a:rPr lang="en-US" sz="2600" kern="0" dirty="0" err="1" smtClean="0">
                <a:solidFill>
                  <a:srgbClr val="FFFFFF"/>
                </a:solidFill>
                <a:latin typeface="Comic Sans MS" pitchFamily="66" charset="0"/>
              </a:rPr>
              <a:t>hydrosystem</a:t>
            </a:r>
            <a:endParaRPr lang="en-US" sz="2600" kern="0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600" kern="0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600" kern="0" dirty="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4" name="Picture 3" descr="IMG_1729.JPG"/>
          <p:cNvPicPr>
            <a:picLocks noChangeAspect="1"/>
          </p:cNvPicPr>
          <p:nvPr/>
        </p:nvPicPr>
        <p:blipFill>
          <a:blip r:embed="rId2" cstate="print"/>
          <a:srcRect l="5926" r="37777"/>
          <a:stretch>
            <a:fillRect/>
          </a:stretch>
        </p:blipFill>
        <p:spPr>
          <a:xfrm>
            <a:off x="6248400" y="0"/>
            <a:ext cx="2895600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2958" y="373559"/>
            <a:ext cx="8153400" cy="769441"/>
          </a:xfrm>
          <a:prstGeom prst="rect">
            <a:avLst/>
          </a:prstGeom>
          <a:solidFill>
            <a:schemeClr val="bg1">
              <a:alpha val="50000"/>
            </a:schemeClr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dirty="0" smtClean="0">
                <a:latin typeface="Comic Sans MS" pitchFamily="66" charset="0"/>
              </a:rPr>
              <a:t>Bull Trout </a:t>
            </a:r>
            <a:r>
              <a:rPr lang="en-US" sz="4400" dirty="0">
                <a:latin typeface="Comic Sans MS" pitchFamily="66" charset="0"/>
              </a:rPr>
              <a:t>Population </a:t>
            </a:r>
            <a:r>
              <a:rPr lang="en-US" sz="4400" dirty="0" smtClean="0">
                <a:latin typeface="Comic Sans MS" pitchFamily="66" charset="0"/>
              </a:rPr>
              <a:t>Status</a:t>
            </a:r>
            <a:endParaRPr lang="en-US" sz="4400" dirty="0">
              <a:latin typeface="Comic Sans MS" pitchFamily="66" charset="0"/>
            </a:endParaRPr>
          </a:p>
        </p:txBody>
      </p:sp>
      <p:pic>
        <p:nvPicPr>
          <p:cNvPr id="6" name="Picture 5" descr="Kokanee and Bull Tr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2286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Questions?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5867400" cy="4495800"/>
            <a:chOff x="0" y="0"/>
            <a:chExt cx="3888" cy="2976"/>
          </a:xfrm>
        </p:grpSpPr>
        <p:sp>
          <p:nvSpPr>
            <p:cNvPr id="2693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88" cy="29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46" y="71"/>
              <a:ext cx="3563" cy="2574"/>
              <a:chOff x="146" y="71"/>
              <a:chExt cx="3563" cy="2574"/>
            </a:xfrm>
          </p:grpSpPr>
          <p:sp>
            <p:nvSpPr>
              <p:cNvPr id="269317" name="Text Box 5"/>
              <p:cNvSpPr txBox="1">
                <a:spLocks noChangeArrowheads="1"/>
              </p:cNvSpPr>
              <p:nvPr/>
            </p:nvSpPr>
            <p:spPr bwMode="auto">
              <a:xfrm>
                <a:off x="1323" y="1385"/>
                <a:ext cx="13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318" name="Freeform 6"/>
              <p:cNvSpPr>
                <a:spLocks/>
              </p:cNvSpPr>
              <p:nvPr/>
            </p:nvSpPr>
            <p:spPr bwMode="auto">
              <a:xfrm>
                <a:off x="146" y="1281"/>
                <a:ext cx="662" cy="1005"/>
              </a:xfrm>
              <a:custGeom>
                <a:avLst/>
                <a:gdLst/>
                <a:ahLst/>
                <a:cxnLst>
                  <a:cxn ang="0">
                    <a:pos x="1419" y="2985"/>
                  </a:cxn>
                  <a:cxn ang="0">
                    <a:pos x="55" y="2985"/>
                  </a:cxn>
                  <a:cxn ang="0">
                    <a:pos x="71" y="2109"/>
                  </a:cxn>
                  <a:cxn ang="0">
                    <a:pos x="60" y="2024"/>
                  </a:cxn>
                  <a:cxn ang="0">
                    <a:pos x="4" y="2017"/>
                  </a:cxn>
                  <a:cxn ang="0">
                    <a:pos x="4" y="1945"/>
                  </a:cxn>
                  <a:cxn ang="0">
                    <a:pos x="50" y="1817"/>
                  </a:cxn>
                  <a:cxn ang="0">
                    <a:pos x="96" y="1773"/>
                  </a:cxn>
                  <a:cxn ang="0">
                    <a:pos x="107" y="1694"/>
                  </a:cxn>
                  <a:cxn ang="0">
                    <a:pos x="147" y="1600"/>
                  </a:cxn>
                  <a:cxn ang="0">
                    <a:pos x="212" y="1447"/>
                  </a:cxn>
                  <a:cxn ang="0">
                    <a:pos x="180" y="1369"/>
                  </a:cxn>
                  <a:cxn ang="0">
                    <a:pos x="126" y="1338"/>
                  </a:cxn>
                  <a:cxn ang="0">
                    <a:pos x="82" y="1276"/>
                  </a:cxn>
                  <a:cxn ang="0">
                    <a:pos x="71" y="1161"/>
                  </a:cxn>
                  <a:cxn ang="0">
                    <a:pos x="50" y="741"/>
                  </a:cxn>
                  <a:cxn ang="0">
                    <a:pos x="325" y="429"/>
                  </a:cxn>
                  <a:cxn ang="0">
                    <a:pos x="396" y="535"/>
                  </a:cxn>
                  <a:cxn ang="0">
                    <a:pos x="420" y="613"/>
                  </a:cxn>
                  <a:cxn ang="0">
                    <a:pos x="412" y="670"/>
                  </a:cxn>
                  <a:cxn ang="0">
                    <a:pos x="526" y="749"/>
                  </a:cxn>
                  <a:cxn ang="0">
                    <a:pos x="628" y="883"/>
                  </a:cxn>
                  <a:cxn ang="0">
                    <a:pos x="659" y="941"/>
                  </a:cxn>
                  <a:cxn ang="0">
                    <a:pos x="711" y="962"/>
                  </a:cxn>
                  <a:cxn ang="0">
                    <a:pos x="748" y="1003"/>
                  </a:cxn>
                  <a:cxn ang="0">
                    <a:pos x="803" y="1003"/>
                  </a:cxn>
                  <a:cxn ang="0">
                    <a:pos x="789" y="1097"/>
                  </a:cxn>
                  <a:cxn ang="0">
                    <a:pos x="771" y="1203"/>
                  </a:cxn>
                  <a:cxn ang="0">
                    <a:pos x="767" y="1247"/>
                  </a:cxn>
                  <a:cxn ang="0">
                    <a:pos x="782" y="1311"/>
                  </a:cxn>
                  <a:cxn ang="0">
                    <a:pos x="742" y="1374"/>
                  </a:cxn>
                  <a:cxn ang="0">
                    <a:pos x="739" y="1439"/>
                  </a:cxn>
                  <a:cxn ang="0">
                    <a:pos x="798" y="1511"/>
                  </a:cxn>
                  <a:cxn ang="0">
                    <a:pos x="873" y="1447"/>
                  </a:cxn>
                  <a:cxn ang="0">
                    <a:pos x="945" y="1447"/>
                  </a:cxn>
                  <a:cxn ang="0">
                    <a:pos x="961" y="1511"/>
                  </a:cxn>
                  <a:cxn ang="0">
                    <a:pos x="1028" y="1651"/>
                  </a:cxn>
                  <a:cxn ang="0">
                    <a:pos x="1048" y="1759"/>
                  </a:cxn>
                  <a:cxn ang="0">
                    <a:pos x="1087" y="1796"/>
                  </a:cxn>
                  <a:cxn ang="0">
                    <a:pos x="1148" y="1874"/>
                  </a:cxn>
                  <a:cxn ang="0">
                    <a:pos x="1202" y="1958"/>
                  </a:cxn>
                  <a:cxn ang="0">
                    <a:pos x="1229" y="1929"/>
                  </a:cxn>
                  <a:cxn ang="0">
                    <a:pos x="1353" y="1936"/>
                  </a:cxn>
                  <a:cxn ang="0">
                    <a:pos x="1419" y="1901"/>
                  </a:cxn>
                  <a:cxn ang="0">
                    <a:pos x="1543" y="1894"/>
                  </a:cxn>
                  <a:cxn ang="0">
                    <a:pos x="1586" y="1865"/>
                  </a:cxn>
                  <a:cxn ang="0">
                    <a:pos x="1605" y="1824"/>
                  </a:cxn>
                  <a:cxn ang="0">
                    <a:pos x="1664" y="1860"/>
                  </a:cxn>
                  <a:cxn ang="0">
                    <a:pos x="1691" y="1916"/>
                  </a:cxn>
                </a:cxnLst>
                <a:rect l="0" t="0" r="r" b="b"/>
                <a:pathLst>
                  <a:path w="1709" h="2990">
                    <a:moveTo>
                      <a:pt x="1709" y="2990"/>
                    </a:moveTo>
                    <a:lnTo>
                      <a:pt x="1589" y="2990"/>
                    </a:lnTo>
                    <a:lnTo>
                      <a:pt x="1580" y="2985"/>
                    </a:lnTo>
                    <a:lnTo>
                      <a:pt x="1419" y="2985"/>
                    </a:lnTo>
                    <a:lnTo>
                      <a:pt x="1401" y="2990"/>
                    </a:lnTo>
                    <a:lnTo>
                      <a:pt x="1169" y="2990"/>
                    </a:lnTo>
                    <a:lnTo>
                      <a:pt x="882" y="2985"/>
                    </a:lnTo>
                    <a:lnTo>
                      <a:pt x="55" y="2985"/>
                    </a:lnTo>
                    <a:lnTo>
                      <a:pt x="55" y="2224"/>
                    </a:lnTo>
                    <a:lnTo>
                      <a:pt x="70" y="2179"/>
                    </a:lnTo>
                    <a:lnTo>
                      <a:pt x="78" y="2129"/>
                    </a:lnTo>
                    <a:lnTo>
                      <a:pt x="71" y="2109"/>
                    </a:lnTo>
                    <a:lnTo>
                      <a:pt x="71" y="2094"/>
                    </a:lnTo>
                    <a:lnTo>
                      <a:pt x="87" y="2070"/>
                    </a:lnTo>
                    <a:lnTo>
                      <a:pt x="87" y="2050"/>
                    </a:lnTo>
                    <a:lnTo>
                      <a:pt x="60" y="2024"/>
                    </a:lnTo>
                    <a:lnTo>
                      <a:pt x="46" y="2030"/>
                    </a:lnTo>
                    <a:lnTo>
                      <a:pt x="36" y="2017"/>
                    </a:lnTo>
                    <a:lnTo>
                      <a:pt x="17" y="2024"/>
                    </a:lnTo>
                    <a:lnTo>
                      <a:pt x="4" y="2017"/>
                    </a:lnTo>
                    <a:lnTo>
                      <a:pt x="4" y="1987"/>
                    </a:lnTo>
                    <a:lnTo>
                      <a:pt x="0" y="1980"/>
                    </a:lnTo>
                    <a:lnTo>
                      <a:pt x="0" y="1965"/>
                    </a:lnTo>
                    <a:lnTo>
                      <a:pt x="4" y="1945"/>
                    </a:lnTo>
                    <a:lnTo>
                      <a:pt x="4" y="1922"/>
                    </a:lnTo>
                    <a:lnTo>
                      <a:pt x="20" y="1894"/>
                    </a:lnTo>
                    <a:lnTo>
                      <a:pt x="39" y="1844"/>
                    </a:lnTo>
                    <a:lnTo>
                      <a:pt x="50" y="1817"/>
                    </a:lnTo>
                    <a:lnTo>
                      <a:pt x="64" y="1800"/>
                    </a:lnTo>
                    <a:lnTo>
                      <a:pt x="78" y="1796"/>
                    </a:lnTo>
                    <a:lnTo>
                      <a:pt x="82" y="1782"/>
                    </a:lnTo>
                    <a:lnTo>
                      <a:pt x="96" y="1773"/>
                    </a:lnTo>
                    <a:lnTo>
                      <a:pt x="107" y="1722"/>
                    </a:lnTo>
                    <a:lnTo>
                      <a:pt x="110" y="1709"/>
                    </a:lnTo>
                    <a:lnTo>
                      <a:pt x="107" y="1709"/>
                    </a:lnTo>
                    <a:lnTo>
                      <a:pt x="107" y="1694"/>
                    </a:lnTo>
                    <a:lnTo>
                      <a:pt x="126" y="1667"/>
                    </a:lnTo>
                    <a:lnTo>
                      <a:pt x="133" y="1660"/>
                    </a:lnTo>
                    <a:lnTo>
                      <a:pt x="142" y="1631"/>
                    </a:lnTo>
                    <a:lnTo>
                      <a:pt x="147" y="1600"/>
                    </a:lnTo>
                    <a:lnTo>
                      <a:pt x="157" y="1573"/>
                    </a:lnTo>
                    <a:lnTo>
                      <a:pt x="183" y="1511"/>
                    </a:lnTo>
                    <a:lnTo>
                      <a:pt x="188" y="1487"/>
                    </a:lnTo>
                    <a:lnTo>
                      <a:pt x="212" y="1447"/>
                    </a:lnTo>
                    <a:lnTo>
                      <a:pt x="206" y="1432"/>
                    </a:lnTo>
                    <a:lnTo>
                      <a:pt x="193" y="1409"/>
                    </a:lnTo>
                    <a:lnTo>
                      <a:pt x="188" y="1379"/>
                    </a:lnTo>
                    <a:lnTo>
                      <a:pt x="180" y="1369"/>
                    </a:lnTo>
                    <a:lnTo>
                      <a:pt x="157" y="1369"/>
                    </a:lnTo>
                    <a:lnTo>
                      <a:pt x="147" y="1345"/>
                    </a:lnTo>
                    <a:lnTo>
                      <a:pt x="133" y="1361"/>
                    </a:lnTo>
                    <a:lnTo>
                      <a:pt x="126" y="1338"/>
                    </a:lnTo>
                    <a:lnTo>
                      <a:pt x="115" y="1334"/>
                    </a:lnTo>
                    <a:lnTo>
                      <a:pt x="107" y="1317"/>
                    </a:lnTo>
                    <a:lnTo>
                      <a:pt x="91" y="1287"/>
                    </a:lnTo>
                    <a:lnTo>
                      <a:pt x="82" y="1276"/>
                    </a:lnTo>
                    <a:lnTo>
                      <a:pt x="71" y="1247"/>
                    </a:lnTo>
                    <a:lnTo>
                      <a:pt x="82" y="1203"/>
                    </a:lnTo>
                    <a:lnTo>
                      <a:pt x="71" y="1189"/>
                    </a:lnTo>
                    <a:lnTo>
                      <a:pt x="71" y="1161"/>
                    </a:lnTo>
                    <a:lnTo>
                      <a:pt x="50" y="1130"/>
                    </a:lnTo>
                    <a:lnTo>
                      <a:pt x="55" y="1111"/>
                    </a:lnTo>
                    <a:lnTo>
                      <a:pt x="55" y="796"/>
                    </a:lnTo>
                    <a:lnTo>
                      <a:pt x="50" y="741"/>
                    </a:lnTo>
                    <a:lnTo>
                      <a:pt x="55" y="698"/>
                    </a:lnTo>
                    <a:lnTo>
                      <a:pt x="55" y="0"/>
                    </a:lnTo>
                    <a:lnTo>
                      <a:pt x="325" y="0"/>
                    </a:lnTo>
                    <a:lnTo>
                      <a:pt x="325" y="429"/>
                    </a:lnTo>
                    <a:lnTo>
                      <a:pt x="332" y="442"/>
                    </a:lnTo>
                    <a:lnTo>
                      <a:pt x="372" y="507"/>
                    </a:lnTo>
                    <a:lnTo>
                      <a:pt x="383" y="527"/>
                    </a:lnTo>
                    <a:lnTo>
                      <a:pt x="396" y="535"/>
                    </a:lnTo>
                    <a:lnTo>
                      <a:pt x="412" y="554"/>
                    </a:lnTo>
                    <a:lnTo>
                      <a:pt x="412" y="578"/>
                    </a:lnTo>
                    <a:lnTo>
                      <a:pt x="426" y="592"/>
                    </a:lnTo>
                    <a:lnTo>
                      <a:pt x="420" y="613"/>
                    </a:lnTo>
                    <a:lnTo>
                      <a:pt x="412" y="619"/>
                    </a:lnTo>
                    <a:lnTo>
                      <a:pt x="434" y="647"/>
                    </a:lnTo>
                    <a:lnTo>
                      <a:pt x="434" y="656"/>
                    </a:lnTo>
                    <a:lnTo>
                      <a:pt x="412" y="670"/>
                    </a:lnTo>
                    <a:lnTo>
                      <a:pt x="455" y="698"/>
                    </a:lnTo>
                    <a:lnTo>
                      <a:pt x="466" y="705"/>
                    </a:lnTo>
                    <a:lnTo>
                      <a:pt x="474" y="725"/>
                    </a:lnTo>
                    <a:lnTo>
                      <a:pt x="526" y="749"/>
                    </a:lnTo>
                    <a:lnTo>
                      <a:pt x="536" y="769"/>
                    </a:lnTo>
                    <a:lnTo>
                      <a:pt x="572" y="803"/>
                    </a:lnTo>
                    <a:lnTo>
                      <a:pt x="596" y="847"/>
                    </a:lnTo>
                    <a:lnTo>
                      <a:pt x="628" y="883"/>
                    </a:lnTo>
                    <a:lnTo>
                      <a:pt x="631" y="890"/>
                    </a:lnTo>
                    <a:lnTo>
                      <a:pt x="631" y="918"/>
                    </a:lnTo>
                    <a:lnTo>
                      <a:pt x="647" y="932"/>
                    </a:lnTo>
                    <a:lnTo>
                      <a:pt x="659" y="941"/>
                    </a:lnTo>
                    <a:lnTo>
                      <a:pt x="679" y="962"/>
                    </a:lnTo>
                    <a:lnTo>
                      <a:pt x="675" y="982"/>
                    </a:lnTo>
                    <a:lnTo>
                      <a:pt x="688" y="982"/>
                    </a:lnTo>
                    <a:lnTo>
                      <a:pt x="711" y="962"/>
                    </a:lnTo>
                    <a:lnTo>
                      <a:pt x="721" y="989"/>
                    </a:lnTo>
                    <a:lnTo>
                      <a:pt x="721" y="1003"/>
                    </a:lnTo>
                    <a:lnTo>
                      <a:pt x="727" y="1012"/>
                    </a:lnTo>
                    <a:lnTo>
                      <a:pt x="748" y="1003"/>
                    </a:lnTo>
                    <a:lnTo>
                      <a:pt x="767" y="1003"/>
                    </a:lnTo>
                    <a:lnTo>
                      <a:pt x="784" y="998"/>
                    </a:lnTo>
                    <a:lnTo>
                      <a:pt x="798" y="998"/>
                    </a:lnTo>
                    <a:lnTo>
                      <a:pt x="803" y="1003"/>
                    </a:lnTo>
                    <a:lnTo>
                      <a:pt x="798" y="1040"/>
                    </a:lnTo>
                    <a:lnTo>
                      <a:pt x="798" y="1063"/>
                    </a:lnTo>
                    <a:lnTo>
                      <a:pt x="784" y="1066"/>
                    </a:lnTo>
                    <a:lnTo>
                      <a:pt x="789" y="1097"/>
                    </a:lnTo>
                    <a:lnTo>
                      <a:pt x="771" y="1161"/>
                    </a:lnTo>
                    <a:lnTo>
                      <a:pt x="767" y="1169"/>
                    </a:lnTo>
                    <a:lnTo>
                      <a:pt x="771" y="1189"/>
                    </a:lnTo>
                    <a:lnTo>
                      <a:pt x="771" y="1203"/>
                    </a:lnTo>
                    <a:lnTo>
                      <a:pt x="752" y="1210"/>
                    </a:lnTo>
                    <a:lnTo>
                      <a:pt x="752" y="1225"/>
                    </a:lnTo>
                    <a:lnTo>
                      <a:pt x="767" y="1240"/>
                    </a:lnTo>
                    <a:lnTo>
                      <a:pt x="767" y="1247"/>
                    </a:lnTo>
                    <a:lnTo>
                      <a:pt x="758" y="1260"/>
                    </a:lnTo>
                    <a:lnTo>
                      <a:pt x="767" y="1283"/>
                    </a:lnTo>
                    <a:lnTo>
                      <a:pt x="782" y="1287"/>
                    </a:lnTo>
                    <a:lnTo>
                      <a:pt x="782" y="1311"/>
                    </a:lnTo>
                    <a:lnTo>
                      <a:pt x="789" y="1334"/>
                    </a:lnTo>
                    <a:lnTo>
                      <a:pt x="762" y="1345"/>
                    </a:lnTo>
                    <a:lnTo>
                      <a:pt x="748" y="1361"/>
                    </a:lnTo>
                    <a:lnTo>
                      <a:pt x="742" y="1374"/>
                    </a:lnTo>
                    <a:lnTo>
                      <a:pt x="748" y="1396"/>
                    </a:lnTo>
                    <a:lnTo>
                      <a:pt x="758" y="1409"/>
                    </a:lnTo>
                    <a:lnTo>
                      <a:pt x="758" y="1425"/>
                    </a:lnTo>
                    <a:lnTo>
                      <a:pt x="739" y="1439"/>
                    </a:lnTo>
                    <a:lnTo>
                      <a:pt x="742" y="1469"/>
                    </a:lnTo>
                    <a:lnTo>
                      <a:pt x="767" y="1469"/>
                    </a:lnTo>
                    <a:lnTo>
                      <a:pt x="771" y="1483"/>
                    </a:lnTo>
                    <a:lnTo>
                      <a:pt x="798" y="1511"/>
                    </a:lnTo>
                    <a:lnTo>
                      <a:pt x="819" y="1504"/>
                    </a:lnTo>
                    <a:lnTo>
                      <a:pt x="831" y="1474"/>
                    </a:lnTo>
                    <a:lnTo>
                      <a:pt x="849" y="1474"/>
                    </a:lnTo>
                    <a:lnTo>
                      <a:pt x="873" y="1447"/>
                    </a:lnTo>
                    <a:lnTo>
                      <a:pt x="897" y="1402"/>
                    </a:lnTo>
                    <a:lnTo>
                      <a:pt x="914" y="1402"/>
                    </a:lnTo>
                    <a:lnTo>
                      <a:pt x="924" y="1432"/>
                    </a:lnTo>
                    <a:lnTo>
                      <a:pt x="945" y="1447"/>
                    </a:lnTo>
                    <a:lnTo>
                      <a:pt x="952" y="1452"/>
                    </a:lnTo>
                    <a:lnTo>
                      <a:pt x="945" y="1474"/>
                    </a:lnTo>
                    <a:lnTo>
                      <a:pt x="961" y="1483"/>
                    </a:lnTo>
                    <a:lnTo>
                      <a:pt x="961" y="1511"/>
                    </a:lnTo>
                    <a:lnTo>
                      <a:pt x="971" y="1552"/>
                    </a:lnTo>
                    <a:lnTo>
                      <a:pt x="974" y="1579"/>
                    </a:lnTo>
                    <a:lnTo>
                      <a:pt x="1012" y="1644"/>
                    </a:lnTo>
                    <a:lnTo>
                      <a:pt x="1028" y="1651"/>
                    </a:lnTo>
                    <a:lnTo>
                      <a:pt x="1048" y="1681"/>
                    </a:lnTo>
                    <a:lnTo>
                      <a:pt x="1048" y="1722"/>
                    </a:lnTo>
                    <a:lnTo>
                      <a:pt x="1035" y="1729"/>
                    </a:lnTo>
                    <a:lnTo>
                      <a:pt x="1048" y="1759"/>
                    </a:lnTo>
                    <a:lnTo>
                      <a:pt x="1063" y="1782"/>
                    </a:lnTo>
                    <a:lnTo>
                      <a:pt x="1072" y="1787"/>
                    </a:lnTo>
                    <a:lnTo>
                      <a:pt x="1072" y="1796"/>
                    </a:lnTo>
                    <a:lnTo>
                      <a:pt x="1087" y="1796"/>
                    </a:lnTo>
                    <a:lnTo>
                      <a:pt x="1107" y="1782"/>
                    </a:lnTo>
                    <a:lnTo>
                      <a:pt x="1132" y="1807"/>
                    </a:lnTo>
                    <a:lnTo>
                      <a:pt x="1154" y="1860"/>
                    </a:lnTo>
                    <a:lnTo>
                      <a:pt x="1148" y="1874"/>
                    </a:lnTo>
                    <a:lnTo>
                      <a:pt x="1169" y="1909"/>
                    </a:lnTo>
                    <a:lnTo>
                      <a:pt x="1163" y="1929"/>
                    </a:lnTo>
                    <a:lnTo>
                      <a:pt x="1183" y="1952"/>
                    </a:lnTo>
                    <a:lnTo>
                      <a:pt x="1202" y="1958"/>
                    </a:lnTo>
                    <a:lnTo>
                      <a:pt x="1214" y="1973"/>
                    </a:lnTo>
                    <a:lnTo>
                      <a:pt x="1219" y="1973"/>
                    </a:lnTo>
                    <a:lnTo>
                      <a:pt x="1219" y="1952"/>
                    </a:lnTo>
                    <a:lnTo>
                      <a:pt x="1229" y="1929"/>
                    </a:lnTo>
                    <a:lnTo>
                      <a:pt x="1250" y="1916"/>
                    </a:lnTo>
                    <a:lnTo>
                      <a:pt x="1322" y="1929"/>
                    </a:lnTo>
                    <a:lnTo>
                      <a:pt x="1335" y="1945"/>
                    </a:lnTo>
                    <a:lnTo>
                      <a:pt x="1353" y="1936"/>
                    </a:lnTo>
                    <a:lnTo>
                      <a:pt x="1353" y="1901"/>
                    </a:lnTo>
                    <a:lnTo>
                      <a:pt x="1383" y="1887"/>
                    </a:lnTo>
                    <a:lnTo>
                      <a:pt x="1401" y="1909"/>
                    </a:lnTo>
                    <a:lnTo>
                      <a:pt x="1419" y="1901"/>
                    </a:lnTo>
                    <a:lnTo>
                      <a:pt x="1430" y="1901"/>
                    </a:lnTo>
                    <a:lnTo>
                      <a:pt x="1490" y="1894"/>
                    </a:lnTo>
                    <a:lnTo>
                      <a:pt x="1502" y="1909"/>
                    </a:lnTo>
                    <a:lnTo>
                      <a:pt x="1543" y="1894"/>
                    </a:lnTo>
                    <a:lnTo>
                      <a:pt x="1562" y="1894"/>
                    </a:lnTo>
                    <a:lnTo>
                      <a:pt x="1594" y="1901"/>
                    </a:lnTo>
                    <a:lnTo>
                      <a:pt x="1598" y="1894"/>
                    </a:lnTo>
                    <a:lnTo>
                      <a:pt x="1586" y="1865"/>
                    </a:lnTo>
                    <a:lnTo>
                      <a:pt x="1586" y="1851"/>
                    </a:lnTo>
                    <a:lnTo>
                      <a:pt x="1594" y="1844"/>
                    </a:lnTo>
                    <a:lnTo>
                      <a:pt x="1594" y="1824"/>
                    </a:lnTo>
                    <a:lnTo>
                      <a:pt x="1605" y="1824"/>
                    </a:lnTo>
                    <a:lnTo>
                      <a:pt x="1622" y="1807"/>
                    </a:lnTo>
                    <a:lnTo>
                      <a:pt x="1630" y="1817"/>
                    </a:lnTo>
                    <a:lnTo>
                      <a:pt x="1648" y="1851"/>
                    </a:lnTo>
                    <a:lnTo>
                      <a:pt x="1664" y="1860"/>
                    </a:lnTo>
                    <a:lnTo>
                      <a:pt x="1659" y="1865"/>
                    </a:lnTo>
                    <a:lnTo>
                      <a:pt x="1664" y="1881"/>
                    </a:lnTo>
                    <a:lnTo>
                      <a:pt x="1688" y="1901"/>
                    </a:lnTo>
                    <a:lnTo>
                      <a:pt x="1691" y="1916"/>
                    </a:lnTo>
                    <a:lnTo>
                      <a:pt x="1700" y="1922"/>
                    </a:lnTo>
                    <a:lnTo>
                      <a:pt x="1709" y="1922"/>
                    </a:lnTo>
                    <a:lnTo>
                      <a:pt x="1709" y="299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19" name="Freeform 7"/>
              <p:cNvSpPr>
                <a:spLocks/>
              </p:cNvSpPr>
              <p:nvPr/>
            </p:nvSpPr>
            <p:spPr bwMode="auto">
              <a:xfrm>
                <a:off x="873" y="644"/>
                <a:ext cx="68" cy="125"/>
              </a:xfrm>
              <a:custGeom>
                <a:avLst/>
                <a:gdLst/>
                <a:ahLst/>
                <a:cxnLst>
                  <a:cxn ang="0">
                    <a:pos x="0" y="370"/>
                  </a:cxn>
                  <a:cxn ang="0">
                    <a:pos x="46" y="299"/>
                  </a:cxn>
                  <a:cxn ang="0">
                    <a:pos x="56" y="143"/>
                  </a:cxn>
                  <a:cxn ang="0">
                    <a:pos x="68" y="115"/>
                  </a:cxn>
                  <a:cxn ang="0">
                    <a:pos x="90" y="143"/>
                  </a:cxn>
                  <a:cxn ang="0">
                    <a:pos x="111" y="143"/>
                  </a:cxn>
                  <a:cxn ang="0">
                    <a:pos x="111" y="115"/>
                  </a:cxn>
                  <a:cxn ang="0">
                    <a:pos x="90" y="101"/>
                  </a:cxn>
                  <a:cxn ang="0">
                    <a:pos x="111" y="101"/>
                  </a:cxn>
                  <a:cxn ang="0">
                    <a:pos x="111" y="88"/>
                  </a:cxn>
                  <a:cxn ang="0">
                    <a:pos x="78" y="44"/>
                  </a:cxn>
                  <a:cxn ang="0">
                    <a:pos x="125" y="2"/>
                  </a:cxn>
                  <a:cxn ang="0">
                    <a:pos x="178" y="0"/>
                  </a:cxn>
                </a:cxnLst>
                <a:rect l="0" t="0" r="r" b="b"/>
                <a:pathLst>
                  <a:path w="178" h="370">
                    <a:moveTo>
                      <a:pt x="0" y="370"/>
                    </a:moveTo>
                    <a:lnTo>
                      <a:pt x="46" y="299"/>
                    </a:lnTo>
                    <a:lnTo>
                      <a:pt x="56" y="143"/>
                    </a:lnTo>
                    <a:lnTo>
                      <a:pt x="68" y="115"/>
                    </a:lnTo>
                    <a:lnTo>
                      <a:pt x="90" y="143"/>
                    </a:lnTo>
                    <a:lnTo>
                      <a:pt x="111" y="143"/>
                    </a:lnTo>
                    <a:lnTo>
                      <a:pt x="111" y="115"/>
                    </a:lnTo>
                    <a:lnTo>
                      <a:pt x="90" y="101"/>
                    </a:lnTo>
                    <a:lnTo>
                      <a:pt x="111" y="101"/>
                    </a:lnTo>
                    <a:lnTo>
                      <a:pt x="111" y="88"/>
                    </a:lnTo>
                    <a:lnTo>
                      <a:pt x="78" y="44"/>
                    </a:lnTo>
                    <a:lnTo>
                      <a:pt x="125" y="2"/>
                    </a:lnTo>
                    <a:lnTo>
                      <a:pt x="178" y="0"/>
                    </a:lnTo>
                  </a:path>
                </a:pathLst>
              </a:custGeom>
              <a:noFill/>
              <a:ln w="1270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0" name="Rectangle 8"/>
              <p:cNvSpPr>
                <a:spLocks noChangeArrowheads="1"/>
              </p:cNvSpPr>
              <p:nvPr/>
            </p:nvSpPr>
            <p:spPr bwMode="auto">
              <a:xfrm>
                <a:off x="226" y="923"/>
                <a:ext cx="11" cy="47"/>
              </a:xfrm>
              <a:prstGeom prst="rect">
                <a:avLst/>
              </a:prstGeom>
              <a:solidFill>
                <a:srgbClr val="000000">
                  <a:alpha val="50000"/>
                </a:srgbClr>
              </a:solidFill>
              <a:ln w="0">
                <a:solidFill>
                  <a:srgbClr val="40404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1" name="Freeform 9"/>
              <p:cNvSpPr>
                <a:spLocks/>
              </p:cNvSpPr>
              <p:nvPr/>
            </p:nvSpPr>
            <p:spPr bwMode="auto">
              <a:xfrm>
                <a:off x="180" y="619"/>
                <a:ext cx="761" cy="440"/>
              </a:xfrm>
              <a:custGeom>
                <a:avLst/>
                <a:gdLst/>
                <a:ahLst/>
                <a:cxnLst>
                  <a:cxn ang="0">
                    <a:pos x="1968" y="0"/>
                  </a:cxn>
                  <a:cxn ang="0">
                    <a:pos x="1831" y="36"/>
                  </a:cxn>
                  <a:cxn ang="0">
                    <a:pos x="1753" y="374"/>
                  </a:cxn>
                  <a:cxn ang="0">
                    <a:pos x="1663" y="771"/>
                  </a:cxn>
                  <a:cxn ang="0">
                    <a:pos x="1537" y="925"/>
                  </a:cxn>
                  <a:cxn ang="0">
                    <a:pos x="1517" y="997"/>
                  </a:cxn>
                  <a:cxn ang="0">
                    <a:pos x="1495" y="1010"/>
                  </a:cxn>
                  <a:cxn ang="0">
                    <a:pos x="1457" y="1041"/>
                  </a:cxn>
                  <a:cxn ang="0">
                    <a:pos x="1419" y="1062"/>
                  </a:cxn>
                  <a:cxn ang="0">
                    <a:pos x="1324" y="1040"/>
                  </a:cxn>
                  <a:cxn ang="0">
                    <a:pos x="1291" y="1083"/>
                  </a:cxn>
                  <a:cxn ang="0">
                    <a:pos x="1066" y="1167"/>
                  </a:cxn>
                  <a:cxn ang="0">
                    <a:pos x="978" y="1236"/>
                  </a:cxn>
                  <a:cxn ang="0">
                    <a:pos x="899" y="1167"/>
                  </a:cxn>
                  <a:cxn ang="0">
                    <a:pos x="785" y="940"/>
                  </a:cxn>
                  <a:cxn ang="0">
                    <a:pos x="650" y="912"/>
                  </a:cxn>
                  <a:cxn ang="0">
                    <a:pos x="527" y="925"/>
                  </a:cxn>
                  <a:cxn ang="0">
                    <a:pos x="280" y="940"/>
                  </a:cxn>
                  <a:cxn ang="0">
                    <a:pos x="179" y="925"/>
                  </a:cxn>
                  <a:cxn ang="0">
                    <a:pos x="21" y="925"/>
                  </a:cxn>
                  <a:cxn ang="0">
                    <a:pos x="0" y="967"/>
                  </a:cxn>
                  <a:cxn ang="0">
                    <a:pos x="158" y="1000"/>
                  </a:cxn>
                  <a:cxn ang="0">
                    <a:pos x="237" y="1016"/>
                  </a:cxn>
                  <a:cxn ang="0">
                    <a:pos x="302" y="997"/>
                  </a:cxn>
                  <a:cxn ang="0">
                    <a:pos x="403" y="1026"/>
                  </a:cxn>
                  <a:cxn ang="0">
                    <a:pos x="650" y="1040"/>
                  </a:cxn>
                  <a:cxn ang="0">
                    <a:pos x="841" y="1167"/>
                  </a:cxn>
                  <a:cxn ang="0">
                    <a:pos x="998" y="1308"/>
                  </a:cxn>
                  <a:cxn ang="0">
                    <a:pos x="1156" y="1279"/>
                  </a:cxn>
                  <a:cxn ang="0">
                    <a:pos x="1270" y="1167"/>
                  </a:cxn>
                  <a:cxn ang="0">
                    <a:pos x="1314" y="1138"/>
                  </a:cxn>
                  <a:cxn ang="0">
                    <a:pos x="1415" y="1110"/>
                  </a:cxn>
                  <a:cxn ang="0">
                    <a:pos x="1495" y="1110"/>
                  </a:cxn>
                  <a:cxn ang="0">
                    <a:pos x="1549" y="1040"/>
                  </a:cxn>
                  <a:cxn ang="0">
                    <a:pos x="1549" y="1010"/>
                  </a:cxn>
                  <a:cxn ang="0">
                    <a:pos x="1663" y="896"/>
                  </a:cxn>
                  <a:cxn ang="0">
                    <a:pos x="1694" y="826"/>
                  </a:cxn>
                  <a:cxn ang="0">
                    <a:pos x="1728" y="685"/>
                  </a:cxn>
                  <a:cxn ang="0">
                    <a:pos x="1786" y="614"/>
                  </a:cxn>
                  <a:cxn ang="0">
                    <a:pos x="1820" y="585"/>
                  </a:cxn>
                  <a:cxn ang="0">
                    <a:pos x="1742" y="572"/>
                  </a:cxn>
                  <a:cxn ang="0">
                    <a:pos x="1694" y="572"/>
                  </a:cxn>
                  <a:cxn ang="0">
                    <a:pos x="1786" y="444"/>
                  </a:cxn>
                </a:cxnLst>
                <a:rect l="0" t="0" r="r" b="b"/>
                <a:pathLst>
                  <a:path w="1968" h="1308">
                    <a:moveTo>
                      <a:pt x="1965" y="3"/>
                    </a:moveTo>
                    <a:lnTo>
                      <a:pt x="1968" y="0"/>
                    </a:lnTo>
                    <a:lnTo>
                      <a:pt x="1923" y="10"/>
                    </a:lnTo>
                    <a:lnTo>
                      <a:pt x="1831" y="36"/>
                    </a:lnTo>
                    <a:lnTo>
                      <a:pt x="1786" y="217"/>
                    </a:lnTo>
                    <a:lnTo>
                      <a:pt x="1753" y="374"/>
                    </a:lnTo>
                    <a:lnTo>
                      <a:pt x="1663" y="458"/>
                    </a:lnTo>
                    <a:lnTo>
                      <a:pt x="1663" y="771"/>
                    </a:lnTo>
                    <a:lnTo>
                      <a:pt x="1595" y="854"/>
                    </a:lnTo>
                    <a:lnTo>
                      <a:pt x="1537" y="925"/>
                    </a:lnTo>
                    <a:lnTo>
                      <a:pt x="1517" y="925"/>
                    </a:lnTo>
                    <a:lnTo>
                      <a:pt x="1517" y="997"/>
                    </a:lnTo>
                    <a:lnTo>
                      <a:pt x="1495" y="997"/>
                    </a:lnTo>
                    <a:lnTo>
                      <a:pt x="1495" y="1010"/>
                    </a:lnTo>
                    <a:lnTo>
                      <a:pt x="1475" y="1031"/>
                    </a:lnTo>
                    <a:lnTo>
                      <a:pt x="1457" y="1041"/>
                    </a:lnTo>
                    <a:lnTo>
                      <a:pt x="1441" y="1057"/>
                    </a:lnTo>
                    <a:lnTo>
                      <a:pt x="1419" y="1062"/>
                    </a:lnTo>
                    <a:lnTo>
                      <a:pt x="1350" y="1078"/>
                    </a:lnTo>
                    <a:lnTo>
                      <a:pt x="1324" y="1040"/>
                    </a:lnTo>
                    <a:lnTo>
                      <a:pt x="1330" y="1037"/>
                    </a:lnTo>
                    <a:lnTo>
                      <a:pt x="1291" y="1083"/>
                    </a:lnTo>
                    <a:lnTo>
                      <a:pt x="1156" y="1110"/>
                    </a:lnTo>
                    <a:lnTo>
                      <a:pt x="1066" y="1167"/>
                    </a:lnTo>
                    <a:lnTo>
                      <a:pt x="1031" y="1224"/>
                    </a:lnTo>
                    <a:lnTo>
                      <a:pt x="978" y="1236"/>
                    </a:lnTo>
                    <a:lnTo>
                      <a:pt x="909" y="1181"/>
                    </a:lnTo>
                    <a:lnTo>
                      <a:pt x="899" y="1167"/>
                    </a:lnTo>
                    <a:lnTo>
                      <a:pt x="819" y="1010"/>
                    </a:lnTo>
                    <a:lnTo>
                      <a:pt x="785" y="940"/>
                    </a:lnTo>
                    <a:lnTo>
                      <a:pt x="707" y="883"/>
                    </a:lnTo>
                    <a:lnTo>
                      <a:pt x="650" y="912"/>
                    </a:lnTo>
                    <a:lnTo>
                      <a:pt x="628" y="954"/>
                    </a:lnTo>
                    <a:lnTo>
                      <a:pt x="527" y="925"/>
                    </a:lnTo>
                    <a:lnTo>
                      <a:pt x="403" y="940"/>
                    </a:lnTo>
                    <a:lnTo>
                      <a:pt x="280" y="940"/>
                    </a:lnTo>
                    <a:lnTo>
                      <a:pt x="226" y="948"/>
                    </a:lnTo>
                    <a:lnTo>
                      <a:pt x="179" y="925"/>
                    </a:lnTo>
                    <a:lnTo>
                      <a:pt x="158" y="941"/>
                    </a:lnTo>
                    <a:lnTo>
                      <a:pt x="21" y="925"/>
                    </a:lnTo>
                    <a:lnTo>
                      <a:pt x="0" y="925"/>
                    </a:lnTo>
                    <a:lnTo>
                      <a:pt x="0" y="967"/>
                    </a:lnTo>
                    <a:lnTo>
                      <a:pt x="19" y="974"/>
                    </a:lnTo>
                    <a:lnTo>
                      <a:pt x="158" y="1000"/>
                    </a:lnTo>
                    <a:lnTo>
                      <a:pt x="226" y="1009"/>
                    </a:lnTo>
                    <a:lnTo>
                      <a:pt x="237" y="1016"/>
                    </a:lnTo>
                    <a:lnTo>
                      <a:pt x="280" y="1026"/>
                    </a:lnTo>
                    <a:lnTo>
                      <a:pt x="302" y="997"/>
                    </a:lnTo>
                    <a:lnTo>
                      <a:pt x="336" y="1026"/>
                    </a:lnTo>
                    <a:lnTo>
                      <a:pt x="403" y="1026"/>
                    </a:lnTo>
                    <a:lnTo>
                      <a:pt x="527" y="1010"/>
                    </a:lnTo>
                    <a:lnTo>
                      <a:pt x="650" y="1040"/>
                    </a:lnTo>
                    <a:lnTo>
                      <a:pt x="785" y="1068"/>
                    </a:lnTo>
                    <a:lnTo>
                      <a:pt x="841" y="1167"/>
                    </a:lnTo>
                    <a:lnTo>
                      <a:pt x="909" y="1251"/>
                    </a:lnTo>
                    <a:lnTo>
                      <a:pt x="998" y="1308"/>
                    </a:lnTo>
                    <a:lnTo>
                      <a:pt x="1032" y="1279"/>
                    </a:lnTo>
                    <a:lnTo>
                      <a:pt x="1156" y="1279"/>
                    </a:lnTo>
                    <a:lnTo>
                      <a:pt x="1212" y="1195"/>
                    </a:lnTo>
                    <a:lnTo>
                      <a:pt x="1270" y="1167"/>
                    </a:lnTo>
                    <a:lnTo>
                      <a:pt x="1291" y="1167"/>
                    </a:lnTo>
                    <a:lnTo>
                      <a:pt x="1314" y="1138"/>
                    </a:lnTo>
                    <a:lnTo>
                      <a:pt x="1380" y="1138"/>
                    </a:lnTo>
                    <a:lnTo>
                      <a:pt x="1415" y="1110"/>
                    </a:lnTo>
                    <a:lnTo>
                      <a:pt x="1427" y="1110"/>
                    </a:lnTo>
                    <a:lnTo>
                      <a:pt x="1495" y="1110"/>
                    </a:lnTo>
                    <a:lnTo>
                      <a:pt x="1537" y="1068"/>
                    </a:lnTo>
                    <a:lnTo>
                      <a:pt x="1549" y="1040"/>
                    </a:lnTo>
                    <a:lnTo>
                      <a:pt x="1574" y="1040"/>
                    </a:lnTo>
                    <a:lnTo>
                      <a:pt x="1549" y="1010"/>
                    </a:lnTo>
                    <a:lnTo>
                      <a:pt x="1562" y="967"/>
                    </a:lnTo>
                    <a:lnTo>
                      <a:pt x="1663" y="896"/>
                    </a:lnTo>
                    <a:lnTo>
                      <a:pt x="1685" y="854"/>
                    </a:lnTo>
                    <a:lnTo>
                      <a:pt x="1694" y="826"/>
                    </a:lnTo>
                    <a:lnTo>
                      <a:pt x="1728" y="826"/>
                    </a:lnTo>
                    <a:lnTo>
                      <a:pt x="1728" y="685"/>
                    </a:lnTo>
                    <a:lnTo>
                      <a:pt x="1753" y="614"/>
                    </a:lnTo>
                    <a:lnTo>
                      <a:pt x="1786" y="614"/>
                    </a:lnTo>
                    <a:lnTo>
                      <a:pt x="1820" y="614"/>
                    </a:lnTo>
                    <a:lnTo>
                      <a:pt x="1820" y="585"/>
                    </a:lnTo>
                    <a:lnTo>
                      <a:pt x="1786" y="585"/>
                    </a:lnTo>
                    <a:lnTo>
                      <a:pt x="1742" y="572"/>
                    </a:lnTo>
                    <a:lnTo>
                      <a:pt x="1719" y="614"/>
                    </a:lnTo>
                    <a:lnTo>
                      <a:pt x="1694" y="572"/>
                    </a:lnTo>
                    <a:lnTo>
                      <a:pt x="1719" y="530"/>
                    </a:lnTo>
                    <a:lnTo>
                      <a:pt x="1786" y="444"/>
                    </a:lnTo>
                  </a:path>
                </a:pathLst>
              </a:custGeom>
              <a:noFill/>
              <a:ln w="1270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2" name="Line 10"/>
              <p:cNvSpPr>
                <a:spLocks noChangeShapeType="1"/>
              </p:cNvSpPr>
              <p:nvPr/>
            </p:nvSpPr>
            <p:spPr bwMode="auto">
              <a:xfrm flipV="1">
                <a:off x="938" y="621"/>
                <a:ext cx="1" cy="23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3" name="Freeform 11"/>
              <p:cNvSpPr>
                <a:spLocks/>
              </p:cNvSpPr>
              <p:nvPr/>
            </p:nvSpPr>
            <p:spPr bwMode="auto">
              <a:xfrm>
                <a:off x="1396" y="1214"/>
                <a:ext cx="2175" cy="1313"/>
              </a:xfrm>
              <a:custGeom>
                <a:avLst/>
                <a:gdLst/>
                <a:ahLst/>
                <a:cxnLst>
                  <a:cxn ang="0">
                    <a:pos x="443" y="1768"/>
                  </a:cxn>
                  <a:cxn ang="0">
                    <a:pos x="521" y="2254"/>
                  </a:cxn>
                  <a:cxn ang="0">
                    <a:pos x="655" y="2541"/>
                  </a:cxn>
                  <a:cxn ang="0">
                    <a:pos x="788" y="2741"/>
                  </a:cxn>
                  <a:cxn ang="0">
                    <a:pos x="867" y="2961"/>
                  </a:cxn>
                  <a:cxn ang="0">
                    <a:pos x="906" y="3138"/>
                  </a:cxn>
                  <a:cxn ang="0">
                    <a:pos x="771" y="3292"/>
                  </a:cxn>
                  <a:cxn ang="0">
                    <a:pos x="405" y="3271"/>
                  </a:cxn>
                  <a:cxn ang="0">
                    <a:pos x="230" y="3379"/>
                  </a:cxn>
                  <a:cxn ang="0">
                    <a:pos x="462" y="3558"/>
                  </a:cxn>
                  <a:cxn ang="0">
                    <a:pos x="192" y="3780"/>
                  </a:cxn>
                  <a:cxn ang="0">
                    <a:pos x="55" y="3823"/>
                  </a:cxn>
                  <a:cxn ang="0">
                    <a:pos x="153" y="3889"/>
                  </a:cxn>
                  <a:cxn ang="0">
                    <a:pos x="481" y="3758"/>
                  </a:cxn>
                  <a:cxn ang="0">
                    <a:pos x="692" y="3802"/>
                  </a:cxn>
                  <a:cxn ang="0">
                    <a:pos x="983" y="3802"/>
                  </a:cxn>
                  <a:cxn ang="0">
                    <a:pos x="1136" y="3669"/>
                  </a:cxn>
                  <a:cxn ang="0">
                    <a:pos x="1310" y="3403"/>
                  </a:cxn>
                  <a:cxn ang="0">
                    <a:pos x="1524" y="3161"/>
                  </a:cxn>
                  <a:cxn ang="0">
                    <a:pos x="1483" y="2872"/>
                  </a:cxn>
                  <a:cxn ang="0">
                    <a:pos x="1388" y="2652"/>
                  </a:cxn>
                  <a:cxn ang="0">
                    <a:pos x="1330" y="2386"/>
                  </a:cxn>
                  <a:cxn ang="0">
                    <a:pos x="1330" y="1945"/>
                  </a:cxn>
                  <a:cxn ang="0">
                    <a:pos x="1330" y="1747"/>
                  </a:cxn>
                  <a:cxn ang="0">
                    <a:pos x="1524" y="1348"/>
                  </a:cxn>
                  <a:cxn ang="0">
                    <a:pos x="1579" y="1127"/>
                  </a:cxn>
                  <a:cxn ang="0">
                    <a:pos x="1618" y="861"/>
                  </a:cxn>
                  <a:cxn ang="0">
                    <a:pos x="1793" y="665"/>
                  </a:cxn>
                  <a:cxn ang="0">
                    <a:pos x="2006" y="465"/>
                  </a:cxn>
                  <a:cxn ang="0">
                    <a:pos x="2121" y="442"/>
                  </a:cxn>
                  <a:cxn ang="0">
                    <a:pos x="2276" y="418"/>
                  </a:cxn>
                  <a:cxn ang="0">
                    <a:pos x="2545" y="465"/>
                  </a:cxn>
                  <a:cxn ang="0">
                    <a:pos x="2815" y="508"/>
                  </a:cxn>
                  <a:cxn ang="0">
                    <a:pos x="3106" y="353"/>
                  </a:cxn>
                  <a:cxn ang="0">
                    <a:pos x="3279" y="87"/>
                  </a:cxn>
                  <a:cxn ang="0">
                    <a:pos x="3452" y="46"/>
                  </a:cxn>
                  <a:cxn ang="0">
                    <a:pos x="3588" y="111"/>
                  </a:cxn>
                  <a:cxn ang="0">
                    <a:pos x="3702" y="111"/>
                  </a:cxn>
                  <a:cxn ang="0">
                    <a:pos x="3801" y="155"/>
                  </a:cxn>
                  <a:cxn ang="0">
                    <a:pos x="4031" y="177"/>
                  </a:cxn>
                  <a:cxn ang="0">
                    <a:pos x="4262" y="266"/>
                  </a:cxn>
                  <a:cxn ang="0">
                    <a:pos x="4378" y="418"/>
                  </a:cxn>
                  <a:cxn ang="0">
                    <a:pos x="4474" y="665"/>
                  </a:cxn>
                  <a:cxn ang="0">
                    <a:pos x="4551" y="797"/>
                  </a:cxn>
                  <a:cxn ang="0">
                    <a:pos x="4666" y="918"/>
                  </a:cxn>
                  <a:cxn ang="0">
                    <a:pos x="4910" y="990"/>
                  </a:cxn>
                  <a:cxn ang="0">
                    <a:pos x="5092" y="1015"/>
                  </a:cxn>
                  <a:cxn ang="0">
                    <a:pos x="5307" y="1066"/>
                  </a:cxn>
                  <a:cxn ang="0">
                    <a:pos x="5618" y="1087"/>
                  </a:cxn>
                  <a:cxn ang="0">
                    <a:pos x="5396" y="1022"/>
                  </a:cxn>
                </a:cxnLst>
                <a:rect l="0" t="0" r="r" b="b"/>
                <a:pathLst>
                  <a:path w="5618" h="3909">
                    <a:moveTo>
                      <a:pt x="481" y="1614"/>
                    </a:moveTo>
                    <a:lnTo>
                      <a:pt x="462" y="1679"/>
                    </a:lnTo>
                    <a:lnTo>
                      <a:pt x="462" y="1703"/>
                    </a:lnTo>
                    <a:lnTo>
                      <a:pt x="443" y="1768"/>
                    </a:lnTo>
                    <a:lnTo>
                      <a:pt x="443" y="1855"/>
                    </a:lnTo>
                    <a:lnTo>
                      <a:pt x="462" y="1990"/>
                    </a:lnTo>
                    <a:lnTo>
                      <a:pt x="500" y="2121"/>
                    </a:lnTo>
                    <a:lnTo>
                      <a:pt x="521" y="2254"/>
                    </a:lnTo>
                    <a:lnTo>
                      <a:pt x="559" y="2409"/>
                    </a:lnTo>
                    <a:lnTo>
                      <a:pt x="577" y="2430"/>
                    </a:lnTo>
                    <a:lnTo>
                      <a:pt x="615" y="2497"/>
                    </a:lnTo>
                    <a:lnTo>
                      <a:pt x="655" y="2541"/>
                    </a:lnTo>
                    <a:lnTo>
                      <a:pt x="692" y="2609"/>
                    </a:lnTo>
                    <a:lnTo>
                      <a:pt x="733" y="2675"/>
                    </a:lnTo>
                    <a:lnTo>
                      <a:pt x="771" y="2717"/>
                    </a:lnTo>
                    <a:lnTo>
                      <a:pt x="788" y="2741"/>
                    </a:lnTo>
                    <a:lnTo>
                      <a:pt x="788" y="2829"/>
                    </a:lnTo>
                    <a:lnTo>
                      <a:pt x="788" y="2872"/>
                    </a:lnTo>
                    <a:lnTo>
                      <a:pt x="829" y="2896"/>
                    </a:lnTo>
                    <a:lnTo>
                      <a:pt x="867" y="2961"/>
                    </a:lnTo>
                    <a:lnTo>
                      <a:pt x="906" y="3006"/>
                    </a:lnTo>
                    <a:lnTo>
                      <a:pt x="943" y="3027"/>
                    </a:lnTo>
                    <a:lnTo>
                      <a:pt x="924" y="3095"/>
                    </a:lnTo>
                    <a:lnTo>
                      <a:pt x="906" y="3138"/>
                    </a:lnTo>
                    <a:lnTo>
                      <a:pt x="867" y="3203"/>
                    </a:lnTo>
                    <a:lnTo>
                      <a:pt x="848" y="3248"/>
                    </a:lnTo>
                    <a:lnTo>
                      <a:pt x="788" y="3271"/>
                    </a:lnTo>
                    <a:lnTo>
                      <a:pt x="771" y="3292"/>
                    </a:lnTo>
                    <a:lnTo>
                      <a:pt x="692" y="3292"/>
                    </a:lnTo>
                    <a:lnTo>
                      <a:pt x="577" y="3271"/>
                    </a:lnTo>
                    <a:lnTo>
                      <a:pt x="462" y="3271"/>
                    </a:lnTo>
                    <a:lnTo>
                      <a:pt x="405" y="3271"/>
                    </a:lnTo>
                    <a:lnTo>
                      <a:pt x="345" y="3271"/>
                    </a:lnTo>
                    <a:lnTo>
                      <a:pt x="269" y="3292"/>
                    </a:lnTo>
                    <a:lnTo>
                      <a:pt x="230" y="3338"/>
                    </a:lnTo>
                    <a:lnTo>
                      <a:pt x="230" y="3379"/>
                    </a:lnTo>
                    <a:lnTo>
                      <a:pt x="345" y="3403"/>
                    </a:lnTo>
                    <a:lnTo>
                      <a:pt x="443" y="3426"/>
                    </a:lnTo>
                    <a:lnTo>
                      <a:pt x="481" y="3492"/>
                    </a:lnTo>
                    <a:lnTo>
                      <a:pt x="462" y="3558"/>
                    </a:lnTo>
                    <a:lnTo>
                      <a:pt x="385" y="3603"/>
                    </a:lnTo>
                    <a:lnTo>
                      <a:pt x="326" y="3626"/>
                    </a:lnTo>
                    <a:lnTo>
                      <a:pt x="269" y="3669"/>
                    </a:lnTo>
                    <a:lnTo>
                      <a:pt x="192" y="3780"/>
                    </a:lnTo>
                    <a:lnTo>
                      <a:pt x="153" y="3802"/>
                    </a:lnTo>
                    <a:lnTo>
                      <a:pt x="76" y="3823"/>
                    </a:lnTo>
                    <a:lnTo>
                      <a:pt x="76" y="3867"/>
                    </a:lnTo>
                    <a:lnTo>
                      <a:pt x="55" y="3823"/>
                    </a:lnTo>
                    <a:lnTo>
                      <a:pt x="0" y="3846"/>
                    </a:lnTo>
                    <a:lnTo>
                      <a:pt x="19" y="3889"/>
                    </a:lnTo>
                    <a:lnTo>
                      <a:pt x="76" y="3909"/>
                    </a:lnTo>
                    <a:lnTo>
                      <a:pt x="153" y="3889"/>
                    </a:lnTo>
                    <a:lnTo>
                      <a:pt x="230" y="3889"/>
                    </a:lnTo>
                    <a:lnTo>
                      <a:pt x="288" y="3846"/>
                    </a:lnTo>
                    <a:lnTo>
                      <a:pt x="385" y="3802"/>
                    </a:lnTo>
                    <a:lnTo>
                      <a:pt x="481" y="3758"/>
                    </a:lnTo>
                    <a:lnTo>
                      <a:pt x="577" y="3736"/>
                    </a:lnTo>
                    <a:lnTo>
                      <a:pt x="615" y="3758"/>
                    </a:lnTo>
                    <a:lnTo>
                      <a:pt x="655" y="3802"/>
                    </a:lnTo>
                    <a:lnTo>
                      <a:pt x="692" y="3802"/>
                    </a:lnTo>
                    <a:lnTo>
                      <a:pt x="752" y="3823"/>
                    </a:lnTo>
                    <a:lnTo>
                      <a:pt x="788" y="3846"/>
                    </a:lnTo>
                    <a:lnTo>
                      <a:pt x="906" y="3823"/>
                    </a:lnTo>
                    <a:lnTo>
                      <a:pt x="983" y="3802"/>
                    </a:lnTo>
                    <a:lnTo>
                      <a:pt x="1002" y="3758"/>
                    </a:lnTo>
                    <a:lnTo>
                      <a:pt x="1040" y="3736"/>
                    </a:lnTo>
                    <a:lnTo>
                      <a:pt x="1098" y="3713"/>
                    </a:lnTo>
                    <a:lnTo>
                      <a:pt x="1136" y="3669"/>
                    </a:lnTo>
                    <a:lnTo>
                      <a:pt x="1156" y="3646"/>
                    </a:lnTo>
                    <a:lnTo>
                      <a:pt x="1195" y="3558"/>
                    </a:lnTo>
                    <a:lnTo>
                      <a:pt x="1291" y="3471"/>
                    </a:lnTo>
                    <a:lnTo>
                      <a:pt x="1310" y="3403"/>
                    </a:lnTo>
                    <a:lnTo>
                      <a:pt x="1368" y="3403"/>
                    </a:lnTo>
                    <a:lnTo>
                      <a:pt x="1426" y="3316"/>
                    </a:lnTo>
                    <a:lnTo>
                      <a:pt x="1502" y="3248"/>
                    </a:lnTo>
                    <a:lnTo>
                      <a:pt x="1524" y="3161"/>
                    </a:lnTo>
                    <a:lnTo>
                      <a:pt x="1524" y="3072"/>
                    </a:lnTo>
                    <a:lnTo>
                      <a:pt x="1524" y="3051"/>
                    </a:lnTo>
                    <a:lnTo>
                      <a:pt x="1502" y="2940"/>
                    </a:lnTo>
                    <a:lnTo>
                      <a:pt x="1483" y="2872"/>
                    </a:lnTo>
                    <a:lnTo>
                      <a:pt x="1445" y="2829"/>
                    </a:lnTo>
                    <a:lnTo>
                      <a:pt x="1426" y="2785"/>
                    </a:lnTo>
                    <a:lnTo>
                      <a:pt x="1388" y="2741"/>
                    </a:lnTo>
                    <a:lnTo>
                      <a:pt x="1388" y="2652"/>
                    </a:lnTo>
                    <a:lnTo>
                      <a:pt x="1388" y="2585"/>
                    </a:lnTo>
                    <a:lnTo>
                      <a:pt x="1406" y="2520"/>
                    </a:lnTo>
                    <a:lnTo>
                      <a:pt x="1368" y="2430"/>
                    </a:lnTo>
                    <a:lnTo>
                      <a:pt x="1330" y="2386"/>
                    </a:lnTo>
                    <a:lnTo>
                      <a:pt x="1310" y="2254"/>
                    </a:lnTo>
                    <a:lnTo>
                      <a:pt x="1310" y="2078"/>
                    </a:lnTo>
                    <a:lnTo>
                      <a:pt x="1310" y="1945"/>
                    </a:lnTo>
                    <a:lnTo>
                      <a:pt x="1330" y="1945"/>
                    </a:lnTo>
                    <a:lnTo>
                      <a:pt x="1310" y="1813"/>
                    </a:lnTo>
                    <a:lnTo>
                      <a:pt x="1291" y="1813"/>
                    </a:lnTo>
                    <a:lnTo>
                      <a:pt x="1310" y="1790"/>
                    </a:lnTo>
                    <a:lnTo>
                      <a:pt x="1330" y="1747"/>
                    </a:lnTo>
                    <a:lnTo>
                      <a:pt x="1388" y="1703"/>
                    </a:lnTo>
                    <a:lnTo>
                      <a:pt x="1406" y="1635"/>
                    </a:lnTo>
                    <a:lnTo>
                      <a:pt x="1464" y="1524"/>
                    </a:lnTo>
                    <a:lnTo>
                      <a:pt x="1524" y="1348"/>
                    </a:lnTo>
                    <a:lnTo>
                      <a:pt x="1579" y="1304"/>
                    </a:lnTo>
                    <a:lnTo>
                      <a:pt x="1618" y="1304"/>
                    </a:lnTo>
                    <a:lnTo>
                      <a:pt x="1618" y="1193"/>
                    </a:lnTo>
                    <a:lnTo>
                      <a:pt x="1579" y="1127"/>
                    </a:lnTo>
                    <a:lnTo>
                      <a:pt x="1543" y="1083"/>
                    </a:lnTo>
                    <a:lnTo>
                      <a:pt x="1543" y="996"/>
                    </a:lnTo>
                    <a:lnTo>
                      <a:pt x="1562" y="928"/>
                    </a:lnTo>
                    <a:lnTo>
                      <a:pt x="1618" y="861"/>
                    </a:lnTo>
                    <a:lnTo>
                      <a:pt x="1657" y="752"/>
                    </a:lnTo>
                    <a:lnTo>
                      <a:pt x="1716" y="730"/>
                    </a:lnTo>
                    <a:lnTo>
                      <a:pt x="1774" y="752"/>
                    </a:lnTo>
                    <a:lnTo>
                      <a:pt x="1793" y="665"/>
                    </a:lnTo>
                    <a:lnTo>
                      <a:pt x="1850" y="641"/>
                    </a:lnTo>
                    <a:lnTo>
                      <a:pt x="1870" y="618"/>
                    </a:lnTo>
                    <a:lnTo>
                      <a:pt x="1927" y="552"/>
                    </a:lnTo>
                    <a:lnTo>
                      <a:pt x="2006" y="465"/>
                    </a:lnTo>
                    <a:lnTo>
                      <a:pt x="2024" y="442"/>
                    </a:lnTo>
                    <a:lnTo>
                      <a:pt x="2063" y="465"/>
                    </a:lnTo>
                    <a:lnTo>
                      <a:pt x="2101" y="487"/>
                    </a:lnTo>
                    <a:lnTo>
                      <a:pt x="2121" y="442"/>
                    </a:lnTo>
                    <a:lnTo>
                      <a:pt x="2159" y="418"/>
                    </a:lnTo>
                    <a:lnTo>
                      <a:pt x="2178" y="397"/>
                    </a:lnTo>
                    <a:lnTo>
                      <a:pt x="2218" y="397"/>
                    </a:lnTo>
                    <a:lnTo>
                      <a:pt x="2276" y="418"/>
                    </a:lnTo>
                    <a:lnTo>
                      <a:pt x="2332" y="465"/>
                    </a:lnTo>
                    <a:lnTo>
                      <a:pt x="2428" y="442"/>
                    </a:lnTo>
                    <a:lnTo>
                      <a:pt x="2488" y="465"/>
                    </a:lnTo>
                    <a:lnTo>
                      <a:pt x="2545" y="465"/>
                    </a:lnTo>
                    <a:lnTo>
                      <a:pt x="2622" y="465"/>
                    </a:lnTo>
                    <a:lnTo>
                      <a:pt x="2682" y="465"/>
                    </a:lnTo>
                    <a:lnTo>
                      <a:pt x="2758" y="487"/>
                    </a:lnTo>
                    <a:lnTo>
                      <a:pt x="2815" y="508"/>
                    </a:lnTo>
                    <a:lnTo>
                      <a:pt x="2911" y="487"/>
                    </a:lnTo>
                    <a:lnTo>
                      <a:pt x="2988" y="442"/>
                    </a:lnTo>
                    <a:lnTo>
                      <a:pt x="3046" y="397"/>
                    </a:lnTo>
                    <a:lnTo>
                      <a:pt x="3106" y="353"/>
                    </a:lnTo>
                    <a:lnTo>
                      <a:pt x="3142" y="310"/>
                    </a:lnTo>
                    <a:lnTo>
                      <a:pt x="3200" y="242"/>
                    </a:lnTo>
                    <a:lnTo>
                      <a:pt x="3240" y="155"/>
                    </a:lnTo>
                    <a:lnTo>
                      <a:pt x="3279" y="87"/>
                    </a:lnTo>
                    <a:lnTo>
                      <a:pt x="3317" y="22"/>
                    </a:lnTo>
                    <a:lnTo>
                      <a:pt x="3394" y="22"/>
                    </a:lnTo>
                    <a:lnTo>
                      <a:pt x="3432" y="0"/>
                    </a:lnTo>
                    <a:lnTo>
                      <a:pt x="3452" y="46"/>
                    </a:lnTo>
                    <a:lnTo>
                      <a:pt x="3490" y="66"/>
                    </a:lnTo>
                    <a:lnTo>
                      <a:pt x="3530" y="46"/>
                    </a:lnTo>
                    <a:lnTo>
                      <a:pt x="3568" y="66"/>
                    </a:lnTo>
                    <a:lnTo>
                      <a:pt x="3588" y="111"/>
                    </a:lnTo>
                    <a:lnTo>
                      <a:pt x="3626" y="177"/>
                    </a:lnTo>
                    <a:lnTo>
                      <a:pt x="3645" y="198"/>
                    </a:lnTo>
                    <a:lnTo>
                      <a:pt x="3664" y="155"/>
                    </a:lnTo>
                    <a:lnTo>
                      <a:pt x="3702" y="111"/>
                    </a:lnTo>
                    <a:lnTo>
                      <a:pt x="3702" y="87"/>
                    </a:lnTo>
                    <a:lnTo>
                      <a:pt x="3722" y="133"/>
                    </a:lnTo>
                    <a:lnTo>
                      <a:pt x="3741" y="155"/>
                    </a:lnTo>
                    <a:lnTo>
                      <a:pt x="3801" y="155"/>
                    </a:lnTo>
                    <a:lnTo>
                      <a:pt x="3914" y="133"/>
                    </a:lnTo>
                    <a:lnTo>
                      <a:pt x="3993" y="133"/>
                    </a:lnTo>
                    <a:lnTo>
                      <a:pt x="4012" y="155"/>
                    </a:lnTo>
                    <a:lnTo>
                      <a:pt x="4031" y="177"/>
                    </a:lnTo>
                    <a:lnTo>
                      <a:pt x="4089" y="198"/>
                    </a:lnTo>
                    <a:lnTo>
                      <a:pt x="4146" y="221"/>
                    </a:lnTo>
                    <a:lnTo>
                      <a:pt x="4223" y="242"/>
                    </a:lnTo>
                    <a:lnTo>
                      <a:pt x="4262" y="266"/>
                    </a:lnTo>
                    <a:lnTo>
                      <a:pt x="4281" y="287"/>
                    </a:lnTo>
                    <a:lnTo>
                      <a:pt x="4320" y="332"/>
                    </a:lnTo>
                    <a:lnTo>
                      <a:pt x="4337" y="377"/>
                    </a:lnTo>
                    <a:lnTo>
                      <a:pt x="4378" y="418"/>
                    </a:lnTo>
                    <a:lnTo>
                      <a:pt x="4397" y="487"/>
                    </a:lnTo>
                    <a:lnTo>
                      <a:pt x="4417" y="576"/>
                    </a:lnTo>
                    <a:lnTo>
                      <a:pt x="4436" y="618"/>
                    </a:lnTo>
                    <a:lnTo>
                      <a:pt x="4474" y="665"/>
                    </a:lnTo>
                    <a:lnTo>
                      <a:pt x="4493" y="708"/>
                    </a:lnTo>
                    <a:lnTo>
                      <a:pt x="4524" y="738"/>
                    </a:lnTo>
                    <a:lnTo>
                      <a:pt x="4532" y="752"/>
                    </a:lnTo>
                    <a:lnTo>
                      <a:pt x="4551" y="797"/>
                    </a:lnTo>
                    <a:lnTo>
                      <a:pt x="4570" y="817"/>
                    </a:lnTo>
                    <a:lnTo>
                      <a:pt x="4604" y="856"/>
                    </a:lnTo>
                    <a:lnTo>
                      <a:pt x="4623" y="874"/>
                    </a:lnTo>
                    <a:lnTo>
                      <a:pt x="4666" y="918"/>
                    </a:lnTo>
                    <a:lnTo>
                      <a:pt x="4726" y="973"/>
                    </a:lnTo>
                    <a:lnTo>
                      <a:pt x="4781" y="996"/>
                    </a:lnTo>
                    <a:lnTo>
                      <a:pt x="4852" y="999"/>
                    </a:lnTo>
                    <a:lnTo>
                      <a:pt x="4910" y="990"/>
                    </a:lnTo>
                    <a:lnTo>
                      <a:pt x="4937" y="996"/>
                    </a:lnTo>
                    <a:lnTo>
                      <a:pt x="4979" y="999"/>
                    </a:lnTo>
                    <a:lnTo>
                      <a:pt x="5037" y="1004"/>
                    </a:lnTo>
                    <a:lnTo>
                      <a:pt x="5092" y="1015"/>
                    </a:lnTo>
                    <a:lnTo>
                      <a:pt x="5150" y="1039"/>
                    </a:lnTo>
                    <a:lnTo>
                      <a:pt x="5212" y="1044"/>
                    </a:lnTo>
                    <a:lnTo>
                      <a:pt x="5246" y="1061"/>
                    </a:lnTo>
                    <a:lnTo>
                      <a:pt x="5307" y="1066"/>
                    </a:lnTo>
                    <a:lnTo>
                      <a:pt x="5368" y="1071"/>
                    </a:lnTo>
                    <a:lnTo>
                      <a:pt x="5438" y="1086"/>
                    </a:lnTo>
                    <a:lnTo>
                      <a:pt x="5501" y="1087"/>
                    </a:lnTo>
                    <a:lnTo>
                      <a:pt x="5618" y="1087"/>
                    </a:lnTo>
                    <a:lnTo>
                      <a:pt x="5618" y="1029"/>
                    </a:lnTo>
                    <a:lnTo>
                      <a:pt x="5501" y="1029"/>
                    </a:lnTo>
                    <a:lnTo>
                      <a:pt x="5463" y="1035"/>
                    </a:lnTo>
                    <a:lnTo>
                      <a:pt x="5396" y="1022"/>
                    </a:lnTo>
                  </a:path>
                </a:pathLst>
              </a:custGeom>
              <a:noFill/>
              <a:ln w="1270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4" name="Freeform 12"/>
              <p:cNvSpPr>
                <a:spLocks/>
              </p:cNvSpPr>
              <p:nvPr/>
            </p:nvSpPr>
            <p:spPr bwMode="auto">
              <a:xfrm>
                <a:off x="3455" y="1552"/>
                <a:ext cx="30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" y="16"/>
                  </a:cxn>
                  <a:cxn ang="0">
                    <a:pos x="77" y="16"/>
                  </a:cxn>
                </a:cxnLst>
                <a:rect l="0" t="0" r="r" b="b"/>
                <a:pathLst>
                  <a:path w="77" h="16">
                    <a:moveTo>
                      <a:pt x="0" y="0"/>
                    </a:moveTo>
                    <a:lnTo>
                      <a:pt x="66" y="16"/>
                    </a:lnTo>
                    <a:lnTo>
                      <a:pt x="77" y="16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5" name="Line 13"/>
              <p:cNvSpPr>
                <a:spLocks noChangeShapeType="1"/>
              </p:cNvSpPr>
              <p:nvPr/>
            </p:nvSpPr>
            <p:spPr bwMode="auto">
              <a:xfrm flipH="1">
                <a:off x="3473" y="1556"/>
                <a:ext cx="12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6" name="Line 14"/>
              <p:cNvSpPr>
                <a:spLocks noChangeShapeType="1"/>
              </p:cNvSpPr>
              <p:nvPr/>
            </p:nvSpPr>
            <p:spPr bwMode="auto">
              <a:xfrm>
                <a:off x="3473" y="1573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7" name="Freeform 15"/>
              <p:cNvSpPr>
                <a:spLocks/>
              </p:cNvSpPr>
              <p:nvPr/>
            </p:nvSpPr>
            <p:spPr bwMode="auto">
              <a:xfrm>
                <a:off x="236" y="71"/>
                <a:ext cx="98" cy="112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0"/>
                  </a:cxn>
                  <a:cxn ang="0">
                    <a:pos x="64" y="0"/>
                  </a:cxn>
                  <a:cxn ang="0">
                    <a:pos x="193" y="220"/>
                  </a:cxn>
                  <a:cxn ang="0">
                    <a:pos x="193" y="0"/>
                  </a:cxn>
                  <a:cxn ang="0">
                    <a:pos x="253" y="0"/>
                  </a:cxn>
                  <a:cxn ang="0">
                    <a:pos x="253" y="332"/>
                  </a:cxn>
                  <a:cxn ang="0">
                    <a:pos x="190" y="332"/>
                  </a:cxn>
                  <a:cxn ang="0">
                    <a:pos x="59" y="113"/>
                  </a:cxn>
                  <a:cxn ang="0">
                    <a:pos x="59" y="332"/>
                  </a:cxn>
                  <a:cxn ang="0">
                    <a:pos x="0" y="332"/>
                  </a:cxn>
                </a:cxnLst>
                <a:rect l="0" t="0" r="r" b="b"/>
                <a:pathLst>
                  <a:path w="253" h="332">
                    <a:moveTo>
                      <a:pt x="0" y="332"/>
                    </a:moveTo>
                    <a:lnTo>
                      <a:pt x="0" y="0"/>
                    </a:lnTo>
                    <a:lnTo>
                      <a:pt x="64" y="0"/>
                    </a:lnTo>
                    <a:lnTo>
                      <a:pt x="193" y="220"/>
                    </a:lnTo>
                    <a:lnTo>
                      <a:pt x="193" y="0"/>
                    </a:lnTo>
                    <a:lnTo>
                      <a:pt x="253" y="0"/>
                    </a:lnTo>
                    <a:lnTo>
                      <a:pt x="253" y="332"/>
                    </a:lnTo>
                    <a:lnTo>
                      <a:pt x="190" y="332"/>
                    </a:lnTo>
                    <a:lnTo>
                      <a:pt x="59" y="113"/>
                    </a:lnTo>
                    <a:lnTo>
                      <a:pt x="59" y="332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chemeClr val="tx2">
                  <a:alpha val="50000"/>
                </a:schemeClr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8" name="Line 16"/>
              <p:cNvSpPr>
                <a:spLocks noChangeShapeType="1"/>
              </p:cNvSpPr>
              <p:nvPr/>
            </p:nvSpPr>
            <p:spPr bwMode="auto">
              <a:xfrm>
                <a:off x="3567" y="190"/>
                <a:ext cx="2" cy="233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9" name="Freeform 17"/>
              <p:cNvSpPr>
                <a:spLocks/>
              </p:cNvSpPr>
              <p:nvPr/>
            </p:nvSpPr>
            <p:spPr bwMode="auto">
              <a:xfrm>
                <a:off x="2020" y="1583"/>
                <a:ext cx="455" cy="343"/>
              </a:xfrm>
              <a:custGeom>
                <a:avLst/>
                <a:gdLst/>
                <a:ahLst/>
                <a:cxnLst>
                  <a:cxn ang="0">
                    <a:pos x="0" y="186"/>
                  </a:cxn>
                  <a:cxn ang="0">
                    <a:pos x="39" y="146"/>
                  </a:cxn>
                  <a:cxn ang="0">
                    <a:pos x="117" y="146"/>
                  </a:cxn>
                  <a:cxn ang="0">
                    <a:pos x="156" y="124"/>
                  </a:cxn>
                  <a:cxn ang="0">
                    <a:pos x="213" y="104"/>
                  </a:cxn>
                  <a:cxn ang="0">
                    <a:pos x="289" y="104"/>
                  </a:cxn>
                  <a:cxn ang="0">
                    <a:pos x="348" y="104"/>
                  </a:cxn>
                  <a:cxn ang="0">
                    <a:pos x="424" y="82"/>
                  </a:cxn>
                  <a:cxn ang="0">
                    <a:pos x="462" y="62"/>
                  </a:cxn>
                  <a:cxn ang="0">
                    <a:pos x="503" y="41"/>
                  </a:cxn>
                  <a:cxn ang="0">
                    <a:pos x="539" y="20"/>
                  </a:cxn>
                  <a:cxn ang="0">
                    <a:pos x="578" y="0"/>
                  </a:cxn>
                  <a:cxn ang="0">
                    <a:pos x="617" y="0"/>
                  </a:cxn>
                  <a:cxn ang="0">
                    <a:pos x="657" y="20"/>
                  </a:cxn>
                  <a:cxn ang="0">
                    <a:pos x="694" y="0"/>
                  </a:cxn>
                  <a:cxn ang="0">
                    <a:pos x="732" y="0"/>
                  </a:cxn>
                  <a:cxn ang="0">
                    <a:pos x="771" y="20"/>
                  </a:cxn>
                  <a:cxn ang="0">
                    <a:pos x="771" y="62"/>
                  </a:cxn>
                  <a:cxn ang="0">
                    <a:pos x="790" y="82"/>
                  </a:cxn>
                  <a:cxn ang="0">
                    <a:pos x="809" y="104"/>
                  </a:cxn>
                  <a:cxn ang="0">
                    <a:pos x="848" y="124"/>
                  </a:cxn>
                  <a:cxn ang="0">
                    <a:pos x="886" y="167"/>
                  </a:cxn>
                  <a:cxn ang="0">
                    <a:pos x="908" y="209"/>
                  </a:cxn>
                  <a:cxn ang="0">
                    <a:pos x="927" y="248"/>
                  </a:cxn>
                  <a:cxn ang="0">
                    <a:pos x="944" y="292"/>
                  </a:cxn>
                  <a:cxn ang="0">
                    <a:pos x="944" y="353"/>
                  </a:cxn>
                  <a:cxn ang="0">
                    <a:pos x="963" y="375"/>
                  </a:cxn>
                  <a:cxn ang="0">
                    <a:pos x="982" y="416"/>
                  </a:cxn>
                  <a:cxn ang="0">
                    <a:pos x="1021" y="457"/>
                  </a:cxn>
                  <a:cxn ang="0">
                    <a:pos x="1059" y="499"/>
                  </a:cxn>
                  <a:cxn ang="0">
                    <a:pos x="1098" y="563"/>
                  </a:cxn>
                  <a:cxn ang="0">
                    <a:pos x="1118" y="605"/>
                  </a:cxn>
                  <a:cxn ang="0">
                    <a:pos x="1137" y="645"/>
                  </a:cxn>
                  <a:cxn ang="0">
                    <a:pos x="1137" y="688"/>
                  </a:cxn>
                  <a:cxn ang="0">
                    <a:pos x="1137" y="729"/>
                  </a:cxn>
                  <a:cxn ang="0">
                    <a:pos x="1137" y="771"/>
                  </a:cxn>
                  <a:cxn ang="0">
                    <a:pos x="1156" y="833"/>
                  </a:cxn>
                  <a:cxn ang="0">
                    <a:pos x="1175" y="895"/>
                  </a:cxn>
                  <a:cxn ang="0">
                    <a:pos x="1175" y="937"/>
                  </a:cxn>
                  <a:cxn ang="0">
                    <a:pos x="1175" y="980"/>
                  </a:cxn>
                  <a:cxn ang="0">
                    <a:pos x="1175" y="1020"/>
                  </a:cxn>
                </a:cxnLst>
                <a:rect l="0" t="0" r="r" b="b"/>
                <a:pathLst>
                  <a:path w="1175" h="1020">
                    <a:moveTo>
                      <a:pt x="0" y="186"/>
                    </a:moveTo>
                    <a:lnTo>
                      <a:pt x="39" y="146"/>
                    </a:lnTo>
                    <a:lnTo>
                      <a:pt x="117" y="146"/>
                    </a:lnTo>
                    <a:lnTo>
                      <a:pt x="156" y="124"/>
                    </a:lnTo>
                    <a:lnTo>
                      <a:pt x="213" y="104"/>
                    </a:lnTo>
                    <a:lnTo>
                      <a:pt x="289" y="104"/>
                    </a:lnTo>
                    <a:lnTo>
                      <a:pt x="348" y="104"/>
                    </a:lnTo>
                    <a:lnTo>
                      <a:pt x="424" y="82"/>
                    </a:lnTo>
                    <a:lnTo>
                      <a:pt x="462" y="62"/>
                    </a:lnTo>
                    <a:lnTo>
                      <a:pt x="503" y="41"/>
                    </a:lnTo>
                    <a:lnTo>
                      <a:pt x="539" y="20"/>
                    </a:lnTo>
                    <a:lnTo>
                      <a:pt x="578" y="0"/>
                    </a:lnTo>
                    <a:lnTo>
                      <a:pt x="617" y="0"/>
                    </a:lnTo>
                    <a:lnTo>
                      <a:pt x="657" y="20"/>
                    </a:lnTo>
                    <a:lnTo>
                      <a:pt x="694" y="0"/>
                    </a:lnTo>
                    <a:lnTo>
                      <a:pt x="732" y="0"/>
                    </a:lnTo>
                    <a:lnTo>
                      <a:pt x="771" y="20"/>
                    </a:lnTo>
                    <a:lnTo>
                      <a:pt x="771" y="62"/>
                    </a:lnTo>
                    <a:lnTo>
                      <a:pt x="790" y="82"/>
                    </a:lnTo>
                    <a:lnTo>
                      <a:pt x="809" y="104"/>
                    </a:lnTo>
                    <a:lnTo>
                      <a:pt x="848" y="124"/>
                    </a:lnTo>
                    <a:lnTo>
                      <a:pt x="886" y="167"/>
                    </a:lnTo>
                    <a:lnTo>
                      <a:pt x="908" y="209"/>
                    </a:lnTo>
                    <a:lnTo>
                      <a:pt x="927" y="248"/>
                    </a:lnTo>
                    <a:lnTo>
                      <a:pt x="944" y="292"/>
                    </a:lnTo>
                    <a:lnTo>
                      <a:pt x="944" y="353"/>
                    </a:lnTo>
                    <a:lnTo>
                      <a:pt x="963" y="375"/>
                    </a:lnTo>
                    <a:lnTo>
                      <a:pt x="982" y="416"/>
                    </a:lnTo>
                    <a:lnTo>
                      <a:pt x="1021" y="457"/>
                    </a:lnTo>
                    <a:lnTo>
                      <a:pt x="1059" y="499"/>
                    </a:lnTo>
                    <a:lnTo>
                      <a:pt x="1098" y="563"/>
                    </a:lnTo>
                    <a:lnTo>
                      <a:pt x="1118" y="605"/>
                    </a:lnTo>
                    <a:lnTo>
                      <a:pt x="1137" y="645"/>
                    </a:lnTo>
                    <a:lnTo>
                      <a:pt x="1137" y="688"/>
                    </a:lnTo>
                    <a:lnTo>
                      <a:pt x="1137" y="729"/>
                    </a:lnTo>
                    <a:lnTo>
                      <a:pt x="1137" y="771"/>
                    </a:lnTo>
                    <a:lnTo>
                      <a:pt x="1156" y="833"/>
                    </a:lnTo>
                    <a:lnTo>
                      <a:pt x="1175" y="895"/>
                    </a:lnTo>
                    <a:lnTo>
                      <a:pt x="1175" y="937"/>
                    </a:lnTo>
                    <a:lnTo>
                      <a:pt x="1175" y="980"/>
                    </a:lnTo>
                    <a:lnTo>
                      <a:pt x="1175" y="1020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0" name="Freeform 18"/>
              <p:cNvSpPr>
                <a:spLocks/>
              </p:cNvSpPr>
              <p:nvPr/>
            </p:nvSpPr>
            <p:spPr bwMode="auto">
              <a:xfrm>
                <a:off x="2027" y="1641"/>
                <a:ext cx="66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42"/>
                  </a:cxn>
                  <a:cxn ang="0">
                    <a:pos x="39" y="61"/>
                  </a:cxn>
                  <a:cxn ang="0">
                    <a:pos x="58" y="103"/>
                  </a:cxn>
                  <a:cxn ang="0">
                    <a:pos x="77" y="126"/>
                  </a:cxn>
                  <a:cxn ang="0">
                    <a:pos x="114" y="145"/>
                  </a:cxn>
                  <a:cxn ang="0">
                    <a:pos x="173" y="145"/>
                  </a:cxn>
                </a:cxnLst>
                <a:rect l="0" t="0" r="r" b="b"/>
                <a:pathLst>
                  <a:path w="173" h="145">
                    <a:moveTo>
                      <a:pt x="0" y="0"/>
                    </a:moveTo>
                    <a:lnTo>
                      <a:pt x="19" y="42"/>
                    </a:lnTo>
                    <a:lnTo>
                      <a:pt x="39" y="61"/>
                    </a:lnTo>
                    <a:lnTo>
                      <a:pt x="58" y="103"/>
                    </a:lnTo>
                    <a:lnTo>
                      <a:pt x="77" y="126"/>
                    </a:lnTo>
                    <a:lnTo>
                      <a:pt x="114" y="145"/>
                    </a:lnTo>
                    <a:lnTo>
                      <a:pt x="173" y="145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1" name="Line 19"/>
              <p:cNvSpPr>
                <a:spLocks noChangeShapeType="1"/>
              </p:cNvSpPr>
              <p:nvPr/>
            </p:nvSpPr>
            <p:spPr bwMode="auto">
              <a:xfrm flipV="1">
                <a:off x="1430" y="355"/>
                <a:ext cx="1" cy="14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2" name="Line 20"/>
              <p:cNvSpPr>
                <a:spLocks noChangeShapeType="1"/>
              </p:cNvSpPr>
              <p:nvPr/>
            </p:nvSpPr>
            <p:spPr bwMode="auto">
              <a:xfrm>
                <a:off x="1400" y="355"/>
                <a:ext cx="1" cy="14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3" name="Line 21"/>
              <p:cNvSpPr>
                <a:spLocks noChangeShapeType="1"/>
              </p:cNvSpPr>
              <p:nvPr/>
            </p:nvSpPr>
            <p:spPr bwMode="auto">
              <a:xfrm flipV="1">
                <a:off x="1370" y="355"/>
                <a:ext cx="1" cy="14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4" name="Line 22"/>
              <p:cNvSpPr>
                <a:spLocks noChangeShapeType="1"/>
              </p:cNvSpPr>
              <p:nvPr/>
            </p:nvSpPr>
            <p:spPr bwMode="auto">
              <a:xfrm>
                <a:off x="1341" y="355"/>
                <a:ext cx="1" cy="14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5" name="Line 23"/>
              <p:cNvSpPr>
                <a:spLocks noChangeShapeType="1"/>
              </p:cNvSpPr>
              <p:nvPr/>
            </p:nvSpPr>
            <p:spPr bwMode="auto">
              <a:xfrm>
                <a:off x="1316" y="472"/>
                <a:ext cx="142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6" name="Line 24"/>
              <p:cNvSpPr>
                <a:spLocks noChangeShapeType="1"/>
              </p:cNvSpPr>
              <p:nvPr/>
            </p:nvSpPr>
            <p:spPr bwMode="auto">
              <a:xfrm flipH="1">
                <a:off x="1316" y="443"/>
                <a:ext cx="142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7" name="Line 25"/>
              <p:cNvSpPr>
                <a:spLocks noChangeShapeType="1"/>
              </p:cNvSpPr>
              <p:nvPr/>
            </p:nvSpPr>
            <p:spPr bwMode="auto">
              <a:xfrm>
                <a:off x="1316" y="413"/>
                <a:ext cx="142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8" name="Line 26"/>
              <p:cNvSpPr>
                <a:spLocks noChangeShapeType="1"/>
              </p:cNvSpPr>
              <p:nvPr/>
            </p:nvSpPr>
            <p:spPr bwMode="auto">
              <a:xfrm flipH="1">
                <a:off x="1316" y="383"/>
                <a:ext cx="142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9" name="Line 27"/>
              <p:cNvSpPr>
                <a:spLocks noChangeShapeType="1"/>
              </p:cNvSpPr>
              <p:nvPr/>
            </p:nvSpPr>
            <p:spPr bwMode="auto">
              <a:xfrm flipV="1">
                <a:off x="1437" y="2290"/>
                <a:ext cx="0" cy="88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0" name="Line 28"/>
              <p:cNvSpPr>
                <a:spLocks noChangeShapeType="1"/>
              </p:cNvSpPr>
              <p:nvPr/>
            </p:nvSpPr>
            <p:spPr bwMode="auto">
              <a:xfrm>
                <a:off x="1406" y="2290"/>
                <a:ext cx="1" cy="88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1" name="Line 29"/>
              <p:cNvSpPr>
                <a:spLocks noChangeShapeType="1"/>
              </p:cNvSpPr>
              <p:nvPr/>
            </p:nvSpPr>
            <p:spPr bwMode="auto">
              <a:xfrm>
                <a:off x="1382" y="2347"/>
                <a:ext cx="85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2" name="Line 30"/>
              <p:cNvSpPr>
                <a:spLocks noChangeShapeType="1"/>
              </p:cNvSpPr>
              <p:nvPr/>
            </p:nvSpPr>
            <p:spPr bwMode="auto">
              <a:xfrm flipH="1">
                <a:off x="1382" y="2317"/>
                <a:ext cx="85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3" name="Line 31"/>
              <p:cNvSpPr>
                <a:spLocks noChangeShapeType="1"/>
              </p:cNvSpPr>
              <p:nvPr/>
            </p:nvSpPr>
            <p:spPr bwMode="auto">
              <a:xfrm flipV="1">
                <a:off x="2527" y="550"/>
                <a:ext cx="0" cy="8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4" name="Line 32"/>
              <p:cNvSpPr>
                <a:spLocks noChangeShapeType="1"/>
              </p:cNvSpPr>
              <p:nvPr/>
            </p:nvSpPr>
            <p:spPr bwMode="auto">
              <a:xfrm>
                <a:off x="2556" y="550"/>
                <a:ext cx="1" cy="8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5" name="Line 33"/>
              <p:cNvSpPr>
                <a:spLocks noChangeShapeType="1"/>
              </p:cNvSpPr>
              <p:nvPr/>
            </p:nvSpPr>
            <p:spPr bwMode="auto">
              <a:xfrm flipH="1">
                <a:off x="2500" y="607"/>
                <a:ext cx="85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6" name="Line 34"/>
              <p:cNvSpPr>
                <a:spLocks noChangeShapeType="1"/>
              </p:cNvSpPr>
              <p:nvPr/>
            </p:nvSpPr>
            <p:spPr bwMode="auto">
              <a:xfrm>
                <a:off x="2500" y="578"/>
                <a:ext cx="85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7" name="Freeform 35"/>
              <p:cNvSpPr>
                <a:spLocks/>
              </p:cNvSpPr>
              <p:nvPr/>
            </p:nvSpPr>
            <p:spPr bwMode="auto">
              <a:xfrm>
                <a:off x="2833" y="1112"/>
                <a:ext cx="45" cy="86"/>
              </a:xfrm>
              <a:custGeom>
                <a:avLst/>
                <a:gdLst/>
                <a:ahLst/>
                <a:cxnLst>
                  <a:cxn ang="0">
                    <a:pos x="92" y="258"/>
                  </a:cxn>
                  <a:cxn ang="0">
                    <a:pos x="35" y="190"/>
                  </a:cxn>
                  <a:cxn ang="0">
                    <a:pos x="0" y="141"/>
                  </a:cxn>
                  <a:cxn ang="0">
                    <a:pos x="0" y="102"/>
                  </a:cxn>
                  <a:cxn ang="0">
                    <a:pos x="19" y="58"/>
                  </a:cxn>
                  <a:cxn ang="0">
                    <a:pos x="22" y="13"/>
                  </a:cxn>
                  <a:cxn ang="0">
                    <a:pos x="46" y="0"/>
                  </a:cxn>
                  <a:cxn ang="0">
                    <a:pos x="79" y="40"/>
                  </a:cxn>
                  <a:cxn ang="0">
                    <a:pos x="102" y="121"/>
                  </a:cxn>
                  <a:cxn ang="0">
                    <a:pos x="102" y="141"/>
                  </a:cxn>
                  <a:cxn ang="0">
                    <a:pos x="105" y="203"/>
                  </a:cxn>
                  <a:cxn ang="0">
                    <a:pos x="113" y="254"/>
                  </a:cxn>
                  <a:cxn ang="0">
                    <a:pos x="94" y="254"/>
                  </a:cxn>
                </a:cxnLst>
                <a:rect l="0" t="0" r="r" b="b"/>
                <a:pathLst>
                  <a:path w="113" h="258">
                    <a:moveTo>
                      <a:pt x="92" y="258"/>
                    </a:moveTo>
                    <a:lnTo>
                      <a:pt x="35" y="190"/>
                    </a:lnTo>
                    <a:lnTo>
                      <a:pt x="0" y="141"/>
                    </a:lnTo>
                    <a:lnTo>
                      <a:pt x="0" y="102"/>
                    </a:lnTo>
                    <a:lnTo>
                      <a:pt x="19" y="58"/>
                    </a:lnTo>
                    <a:lnTo>
                      <a:pt x="22" y="13"/>
                    </a:lnTo>
                    <a:lnTo>
                      <a:pt x="46" y="0"/>
                    </a:lnTo>
                    <a:lnTo>
                      <a:pt x="79" y="40"/>
                    </a:lnTo>
                    <a:lnTo>
                      <a:pt x="102" y="121"/>
                    </a:lnTo>
                    <a:lnTo>
                      <a:pt x="102" y="141"/>
                    </a:lnTo>
                    <a:lnTo>
                      <a:pt x="105" y="203"/>
                    </a:lnTo>
                    <a:lnTo>
                      <a:pt x="113" y="254"/>
                    </a:lnTo>
                    <a:lnTo>
                      <a:pt x="94" y="254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8" name="Freeform 36"/>
              <p:cNvSpPr>
                <a:spLocks/>
              </p:cNvSpPr>
              <p:nvPr/>
            </p:nvSpPr>
            <p:spPr bwMode="auto">
              <a:xfrm>
                <a:off x="2882" y="1202"/>
                <a:ext cx="60" cy="42"/>
              </a:xfrm>
              <a:custGeom>
                <a:avLst/>
                <a:gdLst/>
                <a:ahLst/>
                <a:cxnLst>
                  <a:cxn ang="0">
                    <a:pos x="18" y="30"/>
                  </a:cxn>
                  <a:cxn ang="0">
                    <a:pos x="39" y="0"/>
                  </a:cxn>
                  <a:cxn ang="0">
                    <a:pos x="76" y="48"/>
                  </a:cxn>
                  <a:cxn ang="0">
                    <a:pos x="105" y="70"/>
                  </a:cxn>
                  <a:cxn ang="0">
                    <a:pos x="113" y="83"/>
                  </a:cxn>
                  <a:cxn ang="0">
                    <a:pos x="136" y="92"/>
                  </a:cxn>
                  <a:cxn ang="0">
                    <a:pos x="158" y="119"/>
                  </a:cxn>
                  <a:cxn ang="0">
                    <a:pos x="117" y="123"/>
                  </a:cxn>
                  <a:cxn ang="0">
                    <a:pos x="71" y="105"/>
                  </a:cxn>
                  <a:cxn ang="0">
                    <a:pos x="35" y="83"/>
                  </a:cxn>
                  <a:cxn ang="0">
                    <a:pos x="22" y="65"/>
                  </a:cxn>
                  <a:cxn ang="0">
                    <a:pos x="0" y="52"/>
                  </a:cxn>
                  <a:cxn ang="0">
                    <a:pos x="22" y="25"/>
                  </a:cxn>
                </a:cxnLst>
                <a:rect l="0" t="0" r="r" b="b"/>
                <a:pathLst>
                  <a:path w="158" h="123">
                    <a:moveTo>
                      <a:pt x="18" y="30"/>
                    </a:moveTo>
                    <a:lnTo>
                      <a:pt x="39" y="0"/>
                    </a:lnTo>
                    <a:lnTo>
                      <a:pt x="76" y="48"/>
                    </a:lnTo>
                    <a:lnTo>
                      <a:pt x="105" y="70"/>
                    </a:lnTo>
                    <a:lnTo>
                      <a:pt x="113" y="83"/>
                    </a:lnTo>
                    <a:lnTo>
                      <a:pt x="136" y="92"/>
                    </a:lnTo>
                    <a:lnTo>
                      <a:pt x="158" y="119"/>
                    </a:lnTo>
                    <a:lnTo>
                      <a:pt x="117" y="123"/>
                    </a:lnTo>
                    <a:lnTo>
                      <a:pt x="71" y="105"/>
                    </a:lnTo>
                    <a:lnTo>
                      <a:pt x="35" y="83"/>
                    </a:lnTo>
                    <a:lnTo>
                      <a:pt x="22" y="65"/>
                    </a:lnTo>
                    <a:lnTo>
                      <a:pt x="0" y="52"/>
                    </a:lnTo>
                    <a:lnTo>
                      <a:pt x="22" y="25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9" name="Freeform 37"/>
              <p:cNvSpPr>
                <a:spLocks/>
              </p:cNvSpPr>
              <p:nvPr/>
            </p:nvSpPr>
            <p:spPr bwMode="auto">
              <a:xfrm>
                <a:off x="2785" y="1202"/>
                <a:ext cx="89" cy="43"/>
              </a:xfrm>
              <a:custGeom>
                <a:avLst/>
                <a:gdLst/>
                <a:ahLst/>
                <a:cxnLst>
                  <a:cxn ang="0">
                    <a:pos x="214" y="117"/>
                  </a:cxn>
                  <a:cxn ang="0">
                    <a:pos x="133" y="69"/>
                  </a:cxn>
                  <a:cxn ang="0">
                    <a:pos x="97" y="73"/>
                  </a:cxn>
                  <a:cxn ang="0">
                    <a:pos x="44" y="126"/>
                  </a:cxn>
                  <a:cxn ang="0">
                    <a:pos x="0" y="40"/>
                  </a:cxn>
                  <a:cxn ang="0">
                    <a:pos x="14" y="18"/>
                  </a:cxn>
                  <a:cxn ang="0">
                    <a:pos x="56" y="5"/>
                  </a:cxn>
                  <a:cxn ang="0">
                    <a:pos x="89" y="0"/>
                  </a:cxn>
                  <a:cxn ang="0">
                    <a:pos x="102" y="5"/>
                  </a:cxn>
                  <a:cxn ang="0">
                    <a:pos x="141" y="9"/>
                  </a:cxn>
                  <a:cxn ang="0">
                    <a:pos x="183" y="38"/>
                  </a:cxn>
                  <a:cxn ang="0">
                    <a:pos x="192" y="68"/>
                  </a:cxn>
                  <a:cxn ang="0">
                    <a:pos x="228" y="112"/>
                  </a:cxn>
                  <a:cxn ang="0">
                    <a:pos x="214" y="117"/>
                  </a:cxn>
                  <a:cxn ang="0">
                    <a:pos x="208" y="120"/>
                  </a:cxn>
                </a:cxnLst>
                <a:rect l="0" t="0" r="r" b="b"/>
                <a:pathLst>
                  <a:path w="228" h="126">
                    <a:moveTo>
                      <a:pt x="214" y="117"/>
                    </a:moveTo>
                    <a:lnTo>
                      <a:pt x="133" y="69"/>
                    </a:lnTo>
                    <a:lnTo>
                      <a:pt x="97" y="73"/>
                    </a:lnTo>
                    <a:lnTo>
                      <a:pt x="44" y="126"/>
                    </a:lnTo>
                    <a:lnTo>
                      <a:pt x="0" y="40"/>
                    </a:lnTo>
                    <a:lnTo>
                      <a:pt x="14" y="18"/>
                    </a:lnTo>
                    <a:lnTo>
                      <a:pt x="56" y="5"/>
                    </a:lnTo>
                    <a:lnTo>
                      <a:pt x="89" y="0"/>
                    </a:lnTo>
                    <a:lnTo>
                      <a:pt x="102" y="5"/>
                    </a:lnTo>
                    <a:lnTo>
                      <a:pt x="141" y="9"/>
                    </a:lnTo>
                    <a:lnTo>
                      <a:pt x="183" y="38"/>
                    </a:lnTo>
                    <a:lnTo>
                      <a:pt x="192" y="68"/>
                    </a:lnTo>
                    <a:lnTo>
                      <a:pt x="228" y="112"/>
                    </a:lnTo>
                    <a:lnTo>
                      <a:pt x="214" y="117"/>
                    </a:lnTo>
                    <a:lnTo>
                      <a:pt x="208" y="120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0" name="Freeform 38"/>
              <p:cNvSpPr>
                <a:spLocks/>
              </p:cNvSpPr>
              <p:nvPr/>
            </p:nvSpPr>
            <p:spPr bwMode="auto">
              <a:xfrm>
                <a:off x="2753" y="1132"/>
                <a:ext cx="55" cy="37"/>
              </a:xfrm>
              <a:custGeom>
                <a:avLst/>
                <a:gdLst/>
                <a:ahLst/>
                <a:cxnLst>
                  <a:cxn ang="0">
                    <a:pos x="139" y="38"/>
                  </a:cxn>
                  <a:cxn ang="0">
                    <a:pos x="136" y="91"/>
                  </a:cxn>
                  <a:cxn ang="0">
                    <a:pos x="89" y="108"/>
                  </a:cxn>
                  <a:cxn ang="0">
                    <a:pos x="58" y="104"/>
                  </a:cxn>
                  <a:cxn ang="0">
                    <a:pos x="0" y="85"/>
                  </a:cxn>
                  <a:cxn ang="0">
                    <a:pos x="34" y="28"/>
                  </a:cxn>
                  <a:cxn ang="0">
                    <a:pos x="85" y="11"/>
                  </a:cxn>
                  <a:cxn ang="0">
                    <a:pos x="142" y="0"/>
                  </a:cxn>
                  <a:cxn ang="0">
                    <a:pos x="142" y="38"/>
                  </a:cxn>
                </a:cxnLst>
                <a:rect l="0" t="0" r="r" b="b"/>
                <a:pathLst>
                  <a:path w="142" h="108">
                    <a:moveTo>
                      <a:pt x="139" y="38"/>
                    </a:moveTo>
                    <a:lnTo>
                      <a:pt x="136" y="91"/>
                    </a:lnTo>
                    <a:lnTo>
                      <a:pt x="89" y="108"/>
                    </a:lnTo>
                    <a:lnTo>
                      <a:pt x="58" y="104"/>
                    </a:lnTo>
                    <a:lnTo>
                      <a:pt x="0" y="85"/>
                    </a:lnTo>
                    <a:lnTo>
                      <a:pt x="34" y="28"/>
                    </a:lnTo>
                    <a:lnTo>
                      <a:pt x="85" y="11"/>
                    </a:lnTo>
                    <a:lnTo>
                      <a:pt x="142" y="0"/>
                    </a:lnTo>
                    <a:lnTo>
                      <a:pt x="142" y="38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1" name="Freeform 39"/>
              <p:cNvSpPr>
                <a:spLocks/>
              </p:cNvSpPr>
              <p:nvPr/>
            </p:nvSpPr>
            <p:spPr bwMode="auto">
              <a:xfrm>
                <a:off x="2352" y="642"/>
                <a:ext cx="72" cy="49"/>
              </a:xfrm>
              <a:custGeom>
                <a:avLst/>
                <a:gdLst/>
                <a:ahLst/>
                <a:cxnLst>
                  <a:cxn ang="0">
                    <a:pos x="27" y="132"/>
                  </a:cxn>
                  <a:cxn ang="0">
                    <a:pos x="3" y="74"/>
                  </a:cxn>
                  <a:cxn ang="0">
                    <a:pos x="0" y="30"/>
                  </a:cxn>
                  <a:cxn ang="0">
                    <a:pos x="0" y="19"/>
                  </a:cxn>
                  <a:cxn ang="0">
                    <a:pos x="34" y="0"/>
                  </a:cxn>
                  <a:cxn ang="0">
                    <a:pos x="47" y="21"/>
                  </a:cxn>
                  <a:cxn ang="0">
                    <a:pos x="100" y="40"/>
                  </a:cxn>
                  <a:cxn ang="0">
                    <a:pos x="138" y="21"/>
                  </a:cxn>
                  <a:cxn ang="0">
                    <a:pos x="185" y="80"/>
                  </a:cxn>
                  <a:cxn ang="0">
                    <a:pos x="185" y="115"/>
                  </a:cxn>
                  <a:cxn ang="0">
                    <a:pos x="158" y="141"/>
                  </a:cxn>
                  <a:cxn ang="0">
                    <a:pos x="79" y="124"/>
                  </a:cxn>
                  <a:cxn ang="0">
                    <a:pos x="50" y="149"/>
                  </a:cxn>
                  <a:cxn ang="0">
                    <a:pos x="38" y="136"/>
                  </a:cxn>
                  <a:cxn ang="0">
                    <a:pos x="32" y="132"/>
                  </a:cxn>
                </a:cxnLst>
                <a:rect l="0" t="0" r="r" b="b"/>
                <a:pathLst>
                  <a:path w="185" h="149">
                    <a:moveTo>
                      <a:pt x="27" y="132"/>
                    </a:moveTo>
                    <a:lnTo>
                      <a:pt x="3" y="74"/>
                    </a:lnTo>
                    <a:lnTo>
                      <a:pt x="0" y="30"/>
                    </a:lnTo>
                    <a:lnTo>
                      <a:pt x="0" y="19"/>
                    </a:lnTo>
                    <a:lnTo>
                      <a:pt x="34" y="0"/>
                    </a:lnTo>
                    <a:lnTo>
                      <a:pt x="47" y="21"/>
                    </a:lnTo>
                    <a:lnTo>
                      <a:pt x="100" y="40"/>
                    </a:lnTo>
                    <a:lnTo>
                      <a:pt x="138" y="21"/>
                    </a:lnTo>
                    <a:lnTo>
                      <a:pt x="185" y="80"/>
                    </a:lnTo>
                    <a:lnTo>
                      <a:pt x="185" y="115"/>
                    </a:lnTo>
                    <a:lnTo>
                      <a:pt x="158" y="141"/>
                    </a:lnTo>
                    <a:lnTo>
                      <a:pt x="79" y="124"/>
                    </a:lnTo>
                    <a:lnTo>
                      <a:pt x="50" y="149"/>
                    </a:lnTo>
                    <a:lnTo>
                      <a:pt x="38" y="136"/>
                    </a:lnTo>
                    <a:lnTo>
                      <a:pt x="32" y="1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2" name="Freeform 40"/>
              <p:cNvSpPr>
                <a:spLocks/>
              </p:cNvSpPr>
              <p:nvPr/>
            </p:nvSpPr>
            <p:spPr bwMode="auto">
              <a:xfrm>
                <a:off x="2404" y="736"/>
                <a:ext cx="21" cy="22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8" y="32"/>
                  </a:cxn>
                  <a:cxn ang="0">
                    <a:pos x="31" y="67"/>
                  </a:cxn>
                  <a:cxn ang="0">
                    <a:pos x="53" y="65"/>
                  </a:cxn>
                  <a:cxn ang="0">
                    <a:pos x="57" y="26"/>
                  </a:cxn>
                  <a:cxn ang="0">
                    <a:pos x="36" y="8"/>
                  </a:cxn>
                  <a:cxn ang="0">
                    <a:pos x="24" y="0"/>
                  </a:cxn>
                  <a:cxn ang="0">
                    <a:pos x="7" y="13"/>
                  </a:cxn>
                  <a:cxn ang="0">
                    <a:pos x="13" y="13"/>
                  </a:cxn>
                </a:cxnLst>
                <a:rect l="0" t="0" r="r" b="b"/>
                <a:pathLst>
                  <a:path w="57" h="67">
                    <a:moveTo>
                      <a:pt x="0" y="16"/>
                    </a:moveTo>
                    <a:lnTo>
                      <a:pt x="8" y="32"/>
                    </a:lnTo>
                    <a:lnTo>
                      <a:pt x="31" y="67"/>
                    </a:lnTo>
                    <a:lnTo>
                      <a:pt x="53" y="65"/>
                    </a:lnTo>
                    <a:lnTo>
                      <a:pt x="57" y="26"/>
                    </a:lnTo>
                    <a:lnTo>
                      <a:pt x="36" y="8"/>
                    </a:lnTo>
                    <a:lnTo>
                      <a:pt x="24" y="0"/>
                    </a:lnTo>
                    <a:lnTo>
                      <a:pt x="7" y="13"/>
                    </a:lnTo>
                    <a:lnTo>
                      <a:pt x="13" y="1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3" name="Freeform 41"/>
              <p:cNvSpPr>
                <a:spLocks/>
              </p:cNvSpPr>
              <p:nvPr/>
            </p:nvSpPr>
            <p:spPr bwMode="auto">
              <a:xfrm>
                <a:off x="2743" y="1185"/>
                <a:ext cx="23" cy="27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12"/>
                  </a:cxn>
                  <a:cxn ang="0">
                    <a:pos x="19" y="0"/>
                  </a:cxn>
                  <a:cxn ang="0">
                    <a:pos x="57" y="0"/>
                  </a:cxn>
                  <a:cxn ang="0">
                    <a:pos x="61" y="27"/>
                  </a:cxn>
                  <a:cxn ang="0">
                    <a:pos x="57" y="66"/>
                  </a:cxn>
                  <a:cxn ang="0">
                    <a:pos x="19" y="80"/>
                  </a:cxn>
                  <a:cxn ang="0">
                    <a:pos x="0" y="53"/>
                  </a:cxn>
                </a:cxnLst>
                <a:rect l="0" t="0" r="r" b="b"/>
                <a:pathLst>
                  <a:path w="61" h="80">
                    <a:moveTo>
                      <a:pt x="0" y="53"/>
                    </a:moveTo>
                    <a:lnTo>
                      <a:pt x="0" y="12"/>
                    </a:lnTo>
                    <a:lnTo>
                      <a:pt x="19" y="0"/>
                    </a:lnTo>
                    <a:lnTo>
                      <a:pt x="57" y="0"/>
                    </a:lnTo>
                    <a:lnTo>
                      <a:pt x="61" y="27"/>
                    </a:lnTo>
                    <a:lnTo>
                      <a:pt x="57" y="66"/>
                    </a:lnTo>
                    <a:lnTo>
                      <a:pt x="19" y="80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4" name="Freeform 42"/>
              <p:cNvSpPr>
                <a:spLocks/>
              </p:cNvSpPr>
              <p:nvPr/>
            </p:nvSpPr>
            <p:spPr bwMode="auto">
              <a:xfrm>
                <a:off x="2382" y="788"/>
                <a:ext cx="21" cy="2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1" y="4"/>
                  </a:cxn>
                  <a:cxn ang="0">
                    <a:pos x="9" y="26"/>
                  </a:cxn>
                  <a:cxn ang="0">
                    <a:pos x="9" y="35"/>
                  </a:cxn>
                  <a:cxn ang="0">
                    <a:pos x="0" y="66"/>
                  </a:cxn>
                  <a:cxn ang="0">
                    <a:pos x="21" y="74"/>
                  </a:cxn>
                  <a:cxn ang="0">
                    <a:pos x="29" y="66"/>
                  </a:cxn>
                  <a:cxn ang="0">
                    <a:pos x="38" y="57"/>
                  </a:cxn>
                  <a:cxn ang="0">
                    <a:pos x="50" y="47"/>
                  </a:cxn>
                  <a:cxn ang="0">
                    <a:pos x="50" y="31"/>
                  </a:cxn>
                  <a:cxn ang="0">
                    <a:pos x="46" y="26"/>
                  </a:cxn>
                  <a:cxn ang="0">
                    <a:pos x="43" y="21"/>
                  </a:cxn>
                  <a:cxn ang="0">
                    <a:pos x="35" y="9"/>
                  </a:cxn>
                  <a:cxn ang="0">
                    <a:pos x="25" y="9"/>
                  </a:cxn>
                  <a:cxn ang="0">
                    <a:pos x="25" y="0"/>
                  </a:cxn>
                </a:cxnLst>
                <a:rect l="0" t="0" r="r" b="b"/>
                <a:pathLst>
                  <a:path w="50" h="74">
                    <a:moveTo>
                      <a:pt x="25" y="0"/>
                    </a:moveTo>
                    <a:lnTo>
                      <a:pt x="21" y="4"/>
                    </a:lnTo>
                    <a:lnTo>
                      <a:pt x="9" y="26"/>
                    </a:lnTo>
                    <a:lnTo>
                      <a:pt x="9" y="35"/>
                    </a:lnTo>
                    <a:lnTo>
                      <a:pt x="0" y="66"/>
                    </a:lnTo>
                    <a:lnTo>
                      <a:pt x="21" y="74"/>
                    </a:lnTo>
                    <a:lnTo>
                      <a:pt x="29" y="66"/>
                    </a:lnTo>
                    <a:lnTo>
                      <a:pt x="38" y="57"/>
                    </a:lnTo>
                    <a:lnTo>
                      <a:pt x="50" y="47"/>
                    </a:lnTo>
                    <a:lnTo>
                      <a:pt x="50" y="31"/>
                    </a:lnTo>
                    <a:lnTo>
                      <a:pt x="46" y="26"/>
                    </a:lnTo>
                    <a:lnTo>
                      <a:pt x="43" y="21"/>
                    </a:lnTo>
                    <a:lnTo>
                      <a:pt x="35" y="9"/>
                    </a:lnTo>
                    <a:lnTo>
                      <a:pt x="25" y="9"/>
                    </a:lnTo>
                    <a:lnTo>
                      <a:pt x="25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5" name="Rectangle 43"/>
              <p:cNvSpPr>
                <a:spLocks noChangeArrowheads="1"/>
              </p:cNvSpPr>
              <p:nvPr/>
            </p:nvSpPr>
            <p:spPr bwMode="auto">
              <a:xfrm>
                <a:off x="3529" y="1548"/>
                <a:ext cx="11" cy="46"/>
              </a:xfrm>
              <a:prstGeom prst="rect">
                <a:avLst/>
              </a:prstGeom>
              <a:solidFill>
                <a:srgbClr val="000000">
                  <a:alpha val="50000"/>
                </a:srgbClr>
              </a:solidFill>
              <a:ln w="0">
                <a:solidFill>
                  <a:srgbClr val="40404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6" name="Freeform 44"/>
              <p:cNvSpPr>
                <a:spLocks/>
              </p:cNvSpPr>
              <p:nvPr/>
            </p:nvSpPr>
            <p:spPr bwMode="auto">
              <a:xfrm>
                <a:off x="939" y="189"/>
                <a:ext cx="2541" cy="1366"/>
              </a:xfrm>
              <a:custGeom>
                <a:avLst/>
                <a:gdLst/>
                <a:ahLst/>
                <a:cxnLst>
                  <a:cxn ang="0">
                    <a:pos x="6288" y="4025"/>
                  </a:cxn>
                  <a:cxn ang="0">
                    <a:pos x="5895" y="3941"/>
                  </a:cxn>
                  <a:cxn ang="0">
                    <a:pos x="5651" y="3560"/>
                  </a:cxn>
                  <a:cxn ang="0">
                    <a:pos x="5421" y="3250"/>
                  </a:cxn>
                  <a:cxn ang="0">
                    <a:pos x="5149" y="3074"/>
                  </a:cxn>
                  <a:cxn ang="0">
                    <a:pos x="5034" y="2741"/>
                  </a:cxn>
                  <a:cxn ang="0">
                    <a:pos x="4726" y="2610"/>
                  </a:cxn>
                  <a:cxn ang="0">
                    <a:pos x="4610" y="2499"/>
                  </a:cxn>
                  <a:cxn ang="0">
                    <a:pos x="4765" y="2499"/>
                  </a:cxn>
                  <a:cxn ang="0">
                    <a:pos x="4610" y="2190"/>
                  </a:cxn>
                  <a:cxn ang="0">
                    <a:pos x="4475" y="1924"/>
                  </a:cxn>
                  <a:cxn ang="0">
                    <a:pos x="4475" y="2103"/>
                  </a:cxn>
                  <a:cxn ang="0">
                    <a:pos x="4553" y="2344"/>
                  </a:cxn>
                  <a:cxn ang="0">
                    <a:pos x="4436" y="2279"/>
                  </a:cxn>
                  <a:cxn ang="0">
                    <a:pos x="4283" y="2255"/>
                  </a:cxn>
                  <a:cxn ang="0">
                    <a:pos x="4127" y="2079"/>
                  </a:cxn>
                  <a:cxn ang="0">
                    <a:pos x="4127" y="1792"/>
                  </a:cxn>
                  <a:cxn ang="0">
                    <a:pos x="3973" y="1682"/>
                  </a:cxn>
                  <a:cxn ang="0">
                    <a:pos x="4165" y="1616"/>
                  </a:cxn>
                  <a:cxn ang="0">
                    <a:pos x="4243" y="1548"/>
                  </a:cxn>
                  <a:cxn ang="0">
                    <a:pos x="4031" y="1373"/>
                  </a:cxn>
                  <a:cxn ang="0">
                    <a:pos x="3703" y="1086"/>
                  </a:cxn>
                  <a:cxn ang="0">
                    <a:pos x="3491" y="731"/>
                  </a:cxn>
                  <a:cxn ang="0">
                    <a:pos x="3336" y="487"/>
                  </a:cxn>
                  <a:cxn ang="0">
                    <a:pos x="3259" y="224"/>
                  </a:cxn>
                  <a:cxn ang="0">
                    <a:pos x="3178" y="104"/>
                  </a:cxn>
                  <a:cxn ang="0">
                    <a:pos x="3145" y="25"/>
                  </a:cxn>
                  <a:cxn ang="0">
                    <a:pos x="3028" y="245"/>
                  </a:cxn>
                  <a:cxn ang="0">
                    <a:pos x="3028" y="355"/>
                  </a:cxn>
                  <a:cxn ang="0">
                    <a:pos x="3125" y="555"/>
                  </a:cxn>
                  <a:cxn ang="0">
                    <a:pos x="3163" y="710"/>
                  </a:cxn>
                  <a:cxn ang="0">
                    <a:pos x="3009" y="753"/>
                  </a:cxn>
                  <a:cxn ang="0">
                    <a:pos x="2776" y="487"/>
                  </a:cxn>
                  <a:cxn ang="0">
                    <a:pos x="2680" y="400"/>
                  </a:cxn>
                  <a:cxn ang="0">
                    <a:pos x="2566" y="289"/>
                  </a:cxn>
                  <a:cxn ang="0">
                    <a:pos x="2391" y="135"/>
                  </a:cxn>
                  <a:cxn ang="0">
                    <a:pos x="2238" y="200"/>
                  </a:cxn>
                  <a:cxn ang="0">
                    <a:pos x="2140" y="444"/>
                  </a:cxn>
                  <a:cxn ang="0">
                    <a:pos x="1948" y="355"/>
                  </a:cxn>
                  <a:cxn ang="0">
                    <a:pos x="1737" y="379"/>
                  </a:cxn>
                  <a:cxn ang="0">
                    <a:pos x="1485" y="444"/>
                  </a:cxn>
                  <a:cxn ang="0">
                    <a:pos x="1389" y="731"/>
                  </a:cxn>
                  <a:cxn ang="0">
                    <a:pos x="1389" y="1041"/>
                  </a:cxn>
                  <a:cxn ang="0">
                    <a:pos x="1078" y="1219"/>
                  </a:cxn>
                  <a:cxn ang="0">
                    <a:pos x="848" y="1330"/>
                  </a:cxn>
                  <a:cxn ang="0">
                    <a:pos x="675" y="1482"/>
                  </a:cxn>
                  <a:cxn ang="0">
                    <a:pos x="462" y="1417"/>
                  </a:cxn>
                  <a:cxn ang="0">
                    <a:pos x="191" y="1351"/>
                  </a:cxn>
                  <a:cxn ang="0">
                    <a:pos x="0" y="1285"/>
                  </a:cxn>
                </a:cxnLst>
                <a:rect l="0" t="0" r="r" b="b"/>
                <a:pathLst>
                  <a:path w="6563" h="4068">
                    <a:moveTo>
                      <a:pt x="6563" y="4068"/>
                    </a:moveTo>
                    <a:lnTo>
                      <a:pt x="6453" y="4050"/>
                    </a:lnTo>
                    <a:lnTo>
                      <a:pt x="6384" y="4047"/>
                    </a:lnTo>
                    <a:lnTo>
                      <a:pt x="6288" y="4025"/>
                    </a:lnTo>
                    <a:lnTo>
                      <a:pt x="6242" y="3995"/>
                    </a:lnTo>
                    <a:lnTo>
                      <a:pt x="6176" y="3985"/>
                    </a:lnTo>
                    <a:lnTo>
                      <a:pt x="5980" y="3977"/>
                    </a:lnTo>
                    <a:lnTo>
                      <a:pt x="5895" y="3941"/>
                    </a:lnTo>
                    <a:lnTo>
                      <a:pt x="5845" y="3892"/>
                    </a:lnTo>
                    <a:lnTo>
                      <a:pt x="5785" y="3803"/>
                    </a:lnTo>
                    <a:lnTo>
                      <a:pt x="5709" y="3716"/>
                    </a:lnTo>
                    <a:lnTo>
                      <a:pt x="5651" y="3560"/>
                    </a:lnTo>
                    <a:lnTo>
                      <a:pt x="5593" y="3429"/>
                    </a:lnTo>
                    <a:lnTo>
                      <a:pt x="5523" y="3333"/>
                    </a:lnTo>
                    <a:lnTo>
                      <a:pt x="5462" y="3278"/>
                    </a:lnTo>
                    <a:lnTo>
                      <a:pt x="5421" y="3250"/>
                    </a:lnTo>
                    <a:lnTo>
                      <a:pt x="5344" y="3206"/>
                    </a:lnTo>
                    <a:lnTo>
                      <a:pt x="5263" y="3144"/>
                    </a:lnTo>
                    <a:lnTo>
                      <a:pt x="5219" y="3123"/>
                    </a:lnTo>
                    <a:lnTo>
                      <a:pt x="5149" y="3074"/>
                    </a:lnTo>
                    <a:lnTo>
                      <a:pt x="5112" y="3029"/>
                    </a:lnTo>
                    <a:lnTo>
                      <a:pt x="5092" y="2919"/>
                    </a:lnTo>
                    <a:lnTo>
                      <a:pt x="5072" y="2809"/>
                    </a:lnTo>
                    <a:lnTo>
                      <a:pt x="5034" y="2741"/>
                    </a:lnTo>
                    <a:lnTo>
                      <a:pt x="4978" y="2678"/>
                    </a:lnTo>
                    <a:lnTo>
                      <a:pt x="4898" y="2678"/>
                    </a:lnTo>
                    <a:lnTo>
                      <a:pt x="4822" y="2633"/>
                    </a:lnTo>
                    <a:lnTo>
                      <a:pt x="4726" y="2610"/>
                    </a:lnTo>
                    <a:lnTo>
                      <a:pt x="4687" y="2567"/>
                    </a:lnTo>
                    <a:lnTo>
                      <a:pt x="4668" y="2610"/>
                    </a:lnTo>
                    <a:lnTo>
                      <a:pt x="4649" y="2567"/>
                    </a:lnTo>
                    <a:lnTo>
                      <a:pt x="4610" y="2499"/>
                    </a:lnTo>
                    <a:lnTo>
                      <a:pt x="4668" y="2521"/>
                    </a:lnTo>
                    <a:lnTo>
                      <a:pt x="4706" y="2499"/>
                    </a:lnTo>
                    <a:lnTo>
                      <a:pt x="4745" y="2544"/>
                    </a:lnTo>
                    <a:lnTo>
                      <a:pt x="4765" y="2499"/>
                    </a:lnTo>
                    <a:lnTo>
                      <a:pt x="4765" y="2433"/>
                    </a:lnTo>
                    <a:lnTo>
                      <a:pt x="4687" y="2390"/>
                    </a:lnTo>
                    <a:lnTo>
                      <a:pt x="4649" y="2302"/>
                    </a:lnTo>
                    <a:lnTo>
                      <a:pt x="4610" y="2190"/>
                    </a:lnTo>
                    <a:lnTo>
                      <a:pt x="4572" y="2057"/>
                    </a:lnTo>
                    <a:lnTo>
                      <a:pt x="4553" y="2012"/>
                    </a:lnTo>
                    <a:lnTo>
                      <a:pt x="4534" y="1948"/>
                    </a:lnTo>
                    <a:lnTo>
                      <a:pt x="4475" y="1924"/>
                    </a:lnTo>
                    <a:lnTo>
                      <a:pt x="4436" y="1924"/>
                    </a:lnTo>
                    <a:lnTo>
                      <a:pt x="4475" y="1990"/>
                    </a:lnTo>
                    <a:lnTo>
                      <a:pt x="4494" y="2035"/>
                    </a:lnTo>
                    <a:lnTo>
                      <a:pt x="4475" y="2103"/>
                    </a:lnTo>
                    <a:lnTo>
                      <a:pt x="4494" y="2168"/>
                    </a:lnTo>
                    <a:lnTo>
                      <a:pt x="4513" y="2212"/>
                    </a:lnTo>
                    <a:lnTo>
                      <a:pt x="4553" y="2302"/>
                    </a:lnTo>
                    <a:lnTo>
                      <a:pt x="4553" y="2344"/>
                    </a:lnTo>
                    <a:lnTo>
                      <a:pt x="4513" y="2344"/>
                    </a:lnTo>
                    <a:lnTo>
                      <a:pt x="4494" y="2302"/>
                    </a:lnTo>
                    <a:lnTo>
                      <a:pt x="4475" y="2279"/>
                    </a:lnTo>
                    <a:lnTo>
                      <a:pt x="4436" y="2279"/>
                    </a:lnTo>
                    <a:lnTo>
                      <a:pt x="4397" y="2323"/>
                    </a:lnTo>
                    <a:lnTo>
                      <a:pt x="4358" y="2344"/>
                    </a:lnTo>
                    <a:lnTo>
                      <a:pt x="4302" y="2302"/>
                    </a:lnTo>
                    <a:lnTo>
                      <a:pt x="4283" y="2255"/>
                    </a:lnTo>
                    <a:lnTo>
                      <a:pt x="4184" y="2212"/>
                    </a:lnTo>
                    <a:lnTo>
                      <a:pt x="4165" y="2168"/>
                    </a:lnTo>
                    <a:lnTo>
                      <a:pt x="4165" y="2124"/>
                    </a:lnTo>
                    <a:lnTo>
                      <a:pt x="4127" y="2079"/>
                    </a:lnTo>
                    <a:lnTo>
                      <a:pt x="4165" y="2012"/>
                    </a:lnTo>
                    <a:lnTo>
                      <a:pt x="4165" y="1924"/>
                    </a:lnTo>
                    <a:lnTo>
                      <a:pt x="4165" y="1813"/>
                    </a:lnTo>
                    <a:lnTo>
                      <a:pt x="4127" y="1792"/>
                    </a:lnTo>
                    <a:lnTo>
                      <a:pt x="4110" y="1726"/>
                    </a:lnTo>
                    <a:lnTo>
                      <a:pt x="4050" y="1726"/>
                    </a:lnTo>
                    <a:lnTo>
                      <a:pt x="4011" y="1704"/>
                    </a:lnTo>
                    <a:lnTo>
                      <a:pt x="3973" y="1682"/>
                    </a:lnTo>
                    <a:lnTo>
                      <a:pt x="3954" y="1661"/>
                    </a:lnTo>
                    <a:lnTo>
                      <a:pt x="4011" y="1637"/>
                    </a:lnTo>
                    <a:lnTo>
                      <a:pt x="4069" y="1616"/>
                    </a:lnTo>
                    <a:lnTo>
                      <a:pt x="4165" y="1616"/>
                    </a:lnTo>
                    <a:lnTo>
                      <a:pt x="4243" y="1637"/>
                    </a:lnTo>
                    <a:lnTo>
                      <a:pt x="4302" y="1682"/>
                    </a:lnTo>
                    <a:lnTo>
                      <a:pt x="4302" y="1593"/>
                    </a:lnTo>
                    <a:lnTo>
                      <a:pt x="4243" y="1548"/>
                    </a:lnTo>
                    <a:lnTo>
                      <a:pt x="4204" y="1461"/>
                    </a:lnTo>
                    <a:lnTo>
                      <a:pt x="4127" y="1438"/>
                    </a:lnTo>
                    <a:lnTo>
                      <a:pt x="4050" y="1438"/>
                    </a:lnTo>
                    <a:lnTo>
                      <a:pt x="4031" y="1373"/>
                    </a:lnTo>
                    <a:lnTo>
                      <a:pt x="3954" y="1306"/>
                    </a:lnTo>
                    <a:lnTo>
                      <a:pt x="3896" y="1262"/>
                    </a:lnTo>
                    <a:lnTo>
                      <a:pt x="3819" y="1197"/>
                    </a:lnTo>
                    <a:lnTo>
                      <a:pt x="3703" y="1086"/>
                    </a:lnTo>
                    <a:lnTo>
                      <a:pt x="3645" y="997"/>
                    </a:lnTo>
                    <a:lnTo>
                      <a:pt x="3588" y="865"/>
                    </a:lnTo>
                    <a:lnTo>
                      <a:pt x="3529" y="820"/>
                    </a:lnTo>
                    <a:lnTo>
                      <a:pt x="3491" y="731"/>
                    </a:lnTo>
                    <a:lnTo>
                      <a:pt x="3471" y="687"/>
                    </a:lnTo>
                    <a:lnTo>
                      <a:pt x="3415" y="621"/>
                    </a:lnTo>
                    <a:lnTo>
                      <a:pt x="3415" y="555"/>
                    </a:lnTo>
                    <a:lnTo>
                      <a:pt x="3336" y="487"/>
                    </a:lnTo>
                    <a:lnTo>
                      <a:pt x="3317" y="422"/>
                    </a:lnTo>
                    <a:lnTo>
                      <a:pt x="3278" y="334"/>
                    </a:lnTo>
                    <a:lnTo>
                      <a:pt x="3259" y="245"/>
                    </a:lnTo>
                    <a:lnTo>
                      <a:pt x="3259" y="224"/>
                    </a:lnTo>
                    <a:lnTo>
                      <a:pt x="3221" y="224"/>
                    </a:lnTo>
                    <a:lnTo>
                      <a:pt x="3183" y="200"/>
                    </a:lnTo>
                    <a:lnTo>
                      <a:pt x="3183" y="135"/>
                    </a:lnTo>
                    <a:lnTo>
                      <a:pt x="3178" y="104"/>
                    </a:lnTo>
                    <a:lnTo>
                      <a:pt x="3171" y="69"/>
                    </a:lnTo>
                    <a:lnTo>
                      <a:pt x="3166" y="65"/>
                    </a:lnTo>
                    <a:lnTo>
                      <a:pt x="3163" y="45"/>
                    </a:lnTo>
                    <a:lnTo>
                      <a:pt x="3145" y="25"/>
                    </a:lnTo>
                    <a:lnTo>
                      <a:pt x="3125" y="0"/>
                    </a:lnTo>
                    <a:lnTo>
                      <a:pt x="3105" y="25"/>
                    </a:lnTo>
                    <a:lnTo>
                      <a:pt x="3105" y="224"/>
                    </a:lnTo>
                    <a:lnTo>
                      <a:pt x="3028" y="245"/>
                    </a:lnTo>
                    <a:lnTo>
                      <a:pt x="2990" y="289"/>
                    </a:lnTo>
                    <a:lnTo>
                      <a:pt x="2951" y="311"/>
                    </a:lnTo>
                    <a:lnTo>
                      <a:pt x="2951" y="355"/>
                    </a:lnTo>
                    <a:lnTo>
                      <a:pt x="3028" y="355"/>
                    </a:lnTo>
                    <a:lnTo>
                      <a:pt x="3067" y="422"/>
                    </a:lnTo>
                    <a:lnTo>
                      <a:pt x="3086" y="466"/>
                    </a:lnTo>
                    <a:lnTo>
                      <a:pt x="3125" y="510"/>
                    </a:lnTo>
                    <a:lnTo>
                      <a:pt x="3125" y="555"/>
                    </a:lnTo>
                    <a:lnTo>
                      <a:pt x="3145" y="621"/>
                    </a:lnTo>
                    <a:lnTo>
                      <a:pt x="3183" y="666"/>
                    </a:lnTo>
                    <a:lnTo>
                      <a:pt x="3183" y="687"/>
                    </a:lnTo>
                    <a:lnTo>
                      <a:pt x="3163" y="710"/>
                    </a:lnTo>
                    <a:lnTo>
                      <a:pt x="3145" y="753"/>
                    </a:lnTo>
                    <a:lnTo>
                      <a:pt x="3105" y="731"/>
                    </a:lnTo>
                    <a:lnTo>
                      <a:pt x="3067" y="731"/>
                    </a:lnTo>
                    <a:lnTo>
                      <a:pt x="3009" y="753"/>
                    </a:lnTo>
                    <a:lnTo>
                      <a:pt x="2971" y="753"/>
                    </a:lnTo>
                    <a:lnTo>
                      <a:pt x="2796" y="731"/>
                    </a:lnTo>
                    <a:lnTo>
                      <a:pt x="2776" y="576"/>
                    </a:lnTo>
                    <a:lnTo>
                      <a:pt x="2776" y="487"/>
                    </a:lnTo>
                    <a:lnTo>
                      <a:pt x="2757" y="466"/>
                    </a:lnTo>
                    <a:lnTo>
                      <a:pt x="2720" y="487"/>
                    </a:lnTo>
                    <a:lnTo>
                      <a:pt x="2701" y="444"/>
                    </a:lnTo>
                    <a:lnTo>
                      <a:pt x="2680" y="400"/>
                    </a:lnTo>
                    <a:lnTo>
                      <a:pt x="2641" y="379"/>
                    </a:lnTo>
                    <a:lnTo>
                      <a:pt x="2641" y="311"/>
                    </a:lnTo>
                    <a:lnTo>
                      <a:pt x="2641" y="268"/>
                    </a:lnTo>
                    <a:lnTo>
                      <a:pt x="2566" y="289"/>
                    </a:lnTo>
                    <a:lnTo>
                      <a:pt x="2526" y="245"/>
                    </a:lnTo>
                    <a:lnTo>
                      <a:pt x="2468" y="200"/>
                    </a:lnTo>
                    <a:lnTo>
                      <a:pt x="2430" y="156"/>
                    </a:lnTo>
                    <a:lnTo>
                      <a:pt x="2391" y="135"/>
                    </a:lnTo>
                    <a:lnTo>
                      <a:pt x="2372" y="113"/>
                    </a:lnTo>
                    <a:lnTo>
                      <a:pt x="2334" y="113"/>
                    </a:lnTo>
                    <a:lnTo>
                      <a:pt x="2334" y="179"/>
                    </a:lnTo>
                    <a:lnTo>
                      <a:pt x="2238" y="200"/>
                    </a:lnTo>
                    <a:lnTo>
                      <a:pt x="2238" y="289"/>
                    </a:lnTo>
                    <a:lnTo>
                      <a:pt x="2199" y="311"/>
                    </a:lnTo>
                    <a:lnTo>
                      <a:pt x="2199" y="444"/>
                    </a:lnTo>
                    <a:lnTo>
                      <a:pt x="2140" y="444"/>
                    </a:lnTo>
                    <a:lnTo>
                      <a:pt x="2064" y="534"/>
                    </a:lnTo>
                    <a:lnTo>
                      <a:pt x="2025" y="510"/>
                    </a:lnTo>
                    <a:lnTo>
                      <a:pt x="2006" y="444"/>
                    </a:lnTo>
                    <a:lnTo>
                      <a:pt x="1948" y="355"/>
                    </a:lnTo>
                    <a:lnTo>
                      <a:pt x="1891" y="311"/>
                    </a:lnTo>
                    <a:lnTo>
                      <a:pt x="1792" y="311"/>
                    </a:lnTo>
                    <a:lnTo>
                      <a:pt x="1754" y="355"/>
                    </a:lnTo>
                    <a:lnTo>
                      <a:pt x="1737" y="379"/>
                    </a:lnTo>
                    <a:lnTo>
                      <a:pt x="1677" y="355"/>
                    </a:lnTo>
                    <a:lnTo>
                      <a:pt x="1639" y="355"/>
                    </a:lnTo>
                    <a:lnTo>
                      <a:pt x="1543" y="422"/>
                    </a:lnTo>
                    <a:lnTo>
                      <a:pt x="1485" y="444"/>
                    </a:lnTo>
                    <a:lnTo>
                      <a:pt x="1485" y="487"/>
                    </a:lnTo>
                    <a:lnTo>
                      <a:pt x="1447" y="534"/>
                    </a:lnTo>
                    <a:lnTo>
                      <a:pt x="1408" y="621"/>
                    </a:lnTo>
                    <a:lnTo>
                      <a:pt x="1389" y="731"/>
                    </a:lnTo>
                    <a:lnTo>
                      <a:pt x="1389" y="775"/>
                    </a:lnTo>
                    <a:lnTo>
                      <a:pt x="1427" y="910"/>
                    </a:lnTo>
                    <a:lnTo>
                      <a:pt x="1427" y="975"/>
                    </a:lnTo>
                    <a:lnTo>
                      <a:pt x="1389" y="1041"/>
                    </a:lnTo>
                    <a:lnTo>
                      <a:pt x="1291" y="1041"/>
                    </a:lnTo>
                    <a:lnTo>
                      <a:pt x="1233" y="1086"/>
                    </a:lnTo>
                    <a:lnTo>
                      <a:pt x="1157" y="1173"/>
                    </a:lnTo>
                    <a:lnTo>
                      <a:pt x="1078" y="1219"/>
                    </a:lnTo>
                    <a:lnTo>
                      <a:pt x="1042" y="1238"/>
                    </a:lnTo>
                    <a:lnTo>
                      <a:pt x="944" y="1262"/>
                    </a:lnTo>
                    <a:lnTo>
                      <a:pt x="905" y="1330"/>
                    </a:lnTo>
                    <a:lnTo>
                      <a:pt x="848" y="1330"/>
                    </a:lnTo>
                    <a:lnTo>
                      <a:pt x="771" y="1393"/>
                    </a:lnTo>
                    <a:lnTo>
                      <a:pt x="752" y="1461"/>
                    </a:lnTo>
                    <a:lnTo>
                      <a:pt x="734" y="1482"/>
                    </a:lnTo>
                    <a:lnTo>
                      <a:pt x="675" y="1482"/>
                    </a:lnTo>
                    <a:lnTo>
                      <a:pt x="636" y="1438"/>
                    </a:lnTo>
                    <a:lnTo>
                      <a:pt x="597" y="1417"/>
                    </a:lnTo>
                    <a:lnTo>
                      <a:pt x="520" y="1417"/>
                    </a:lnTo>
                    <a:lnTo>
                      <a:pt x="462" y="1417"/>
                    </a:lnTo>
                    <a:lnTo>
                      <a:pt x="347" y="1393"/>
                    </a:lnTo>
                    <a:lnTo>
                      <a:pt x="290" y="1393"/>
                    </a:lnTo>
                    <a:lnTo>
                      <a:pt x="230" y="1373"/>
                    </a:lnTo>
                    <a:lnTo>
                      <a:pt x="191" y="1351"/>
                    </a:lnTo>
                    <a:lnTo>
                      <a:pt x="134" y="1351"/>
                    </a:lnTo>
                    <a:lnTo>
                      <a:pt x="134" y="1306"/>
                    </a:lnTo>
                    <a:lnTo>
                      <a:pt x="114" y="1285"/>
                    </a:lnTo>
                    <a:lnTo>
                      <a:pt x="0" y="1285"/>
                    </a:lnTo>
                    <a:lnTo>
                      <a:pt x="0" y="1351"/>
                    </a:lnTo>
                  </a:path>
                </a:pathLst>
              </a:custGeom>
              <a:noFill/>
              <a:ln w="1270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7" name="Freeform 45"/>
              <p:cNvSpPr>
                <a:spLocks/>
              </p:cNvSpPr>
              <p:nvPr/>
            </p:nvSpPr>
            <p:spPr bwMode="auto">
              <a:xfrm>
                <a:off x="933" y="510"/>
                <a:ext cx="1344" cy="1232"/>
              </a:xfrm>
              <a:custGeom>
                <a:avLst/>
                <a:gdLst/>
                <a:ahLst/>
                <a:cxnLst>
                  <a:cxn ang="0">
                    <a:pos x="1717" y="3580"/>
                  </a:cxn>
                  <a:cxn ang="0">
                    <a:pos x="1884" y="3190"/>
                  </a:cxn>
                  <a:cxn ang="0">
                    <a:pos x="2025" y="3050"/>
                  </a:cxn>
                  <a:cxn ang="0">
                    <a:pos x="2160" y="2717"/>
                  </a:cxn>
                  <a:cxn ang="0">
                    <a:pos x="2313" y="2451"/>
                  </a:cxn>
                  <a:cxn ang="0">
                    <a:pos x="2390" y="2186"/>
                  </a:cxn>
                  <a:cxn ang="0">
                    <a:pos x="2507" y="2075"/>
                  </a:cxn>
                  <a:cxn ang="0">
                    <a:pos x="2641" y="1833"/>
                  </a:cxn>
                  <a:cxn ang="0">
                    <a:pos x="2622" y="1524"/>
                  </a:cxn>
                  <a:cxn ang="0">
                    <a:pos x="2699" y="1634"/>
                  </a:cxn>
                  <a:cxn ang="0">
                    <a:pos x="2893" y="1702"/>
                  </a:cxn>
                  <a:cxn ang="0">
                    <a:pos x="3047" y="1744"/>
                  </a:cxn>
                  <a:cxn ang="0">
                    <a:pos x="3164" y="1678"/>
                  </a:cxn>
                  <a:cxn ang="0">
                    <a:pos x="3258" y="1413"/>
                  </a:cxn>
                  <a:cxn ang="0">
                    <a:pos x="3239" y="1258"/>
                  </a:cxn>
                  <a:cxn ang="0">
                    <a:pos x="3414" y="1171"/>
                  </a:cxn>
                  <a:cxn ang="0">
                    <a:pos x="3472" y="1016"/>
                  </a:cxn>
                  <a:cxn ang="0">
                    <a:pos x="3355" y="860"/>
                  </a:cxn>
                  <a:cxn ang="0">
                    <a:pos x="3317" y="729"/>
                  </a:cxn>
                  <a:cxn ang="0">
                    <a:pos x="3317" y="551"/>
                  </a:cxn>
                  <a:cxn ang="0">
                    <a:pos x="3239" y="376"/>
                  </a:cxn>
                  <a:cxn ang="0">
                    <a:pos x="3181" y="265"/>
                  </a:cxn>
                  <a:cxn ang="0">
                    <a:pos x="2970" y="198"/>
                  </a:cxn>
                  <a:cxn ang="0">
                    <a:pos x="2738" y="198"/>
                  </a:cxn>
                  <a:cxn ang="0">
                    <a:pos x="2526" y="198"/>
                  </a:cxn>
                  <a:cxn ang="0">
                    <a:pos x="2448" y="331"/>
                  </a:cxn>
                  <a:cxn ang="0">
                    <a:pos x="2545" y="464"/>
                  </a:cxn>
                  <a:cxn ang="0">
                    <a:pos x="2585" y="595"/>
                  </a:cxn>
                  <a:cxn ang="0">
                    <a:pos x="2448" y="485"/>
                  </a:cxn>
                  <a:cxn ang="0">
                    <a:pos x="2352" y="420"/>
                  </a:cxn>
                  <a:cxn ang="0">
                    <a:pos x="2256" y="265"/>
                  </a:cxn>
                  <a:cxn ang="0">
                    <a:pos x="2217" y="176"/>
                  </a:cxn>
                  <a:cxn ang="0">
                    <a:pos x="2064" y="154"/>
                  </a:cxn>
                  <a:cxn ang="0">
                    <a:pos x="1947" y="87"/>
                  </a:cxn>
                  <a:cxn ang="0">
                    <a:pos x="1831" y="0"/>
                  </a:cxn>
                  <a:cxn ang="0">
                    <a:pos x="1696" y="133"/>
                  </a:cxn>
                  <a:cxn ang="0">
                    <a:pos x="1619" y="309"/>
                  </a:cxn>
                  <a:cxn ang="0">
                    <a:pos x="1657" y="551"/>
                  </a:cxn>
                  <a:cxn ang="0">
                    <a:pos x="1542" y="551"/>
                  </a:cxn>
                  <a:cxn ang="0">
                    <a:pos x="1388" y="572"/>
                  </a:cxn>
                  <a:cxn ang="0">
                    <a:pos x="1273" y="662"/>
                  </a:cxn>
                  <a:cxn ang="0">
                    <a:pos x="1176" y="729"/>
                  </a:cxn>
                  <a:cxn ang="0">
                    <a:pos x="1041" y="595"/>
                  </a:cxn>
                  <a:cxn ang="0">
                    <a:pos x="963" y="595"/>
                  </a:cxn>
                  <a:cxn ang="0">
                    <a:pos x="789" y="662"/>
                  </a:cxn>
                  <a:cxn ang="0">
                    <a:pos x="578" y="618"/>
                  </a:cxn>
                  <a:cxn ang="0">
                    <a:pos x="441" y="529"/>
                  </a:cxn>
                  <a:cxn ang="0">
                    <a:pos x="308" y="507"/>
                  </a:cxn>
                  <a:cxn ang="0">
                    <a:pos x="153" y="464"/>
                  </a:cxn>
                  <a:cxn ang="0">
                    <a:pos x="0" y="398"/>
                  </a:cxn>
                </a:cxnLst>
                <a:rect l="0" t="0" r="r" b="b"/>
                <a:pathLst>
                  <a:path w="3472" h="3668">
                    <a:moveTo>
                      <a:pt x="1676" y="3668"/>
                    </a:moveTo>
                    <a:lnTo>
                      <a:pt x="1657" y="3646"/>
                    </a:lnTo>
                    <a:lnTo>
                      <a:pt x="1676" y="3623"/>
                    </a:lnTo>
                    <a:lnTo>
                      <a:pt x="1717" y="3580"/>
                    </a:lnTo>
                    <a:lnTo>
                      <a:pt x="1755" y="3492"/>
                    </a:lnTo>
                    <a:lnTo>
                      <a:pt x="1773" y="3446"/>
                    </a:lnTo>
                    <a:lnTo>
                      <a:pt x="1851" y="3249"/>
                    </a:lnTo>
                    <a:lnTo>
                      <a:pt x="1884" y="3190"/>
                    </a:lnTo>
                    <a:lnTo>
                      <a:pt x="1930" y="3218"/>
                    </a:lnTo>
                    <a:lnTo>
                      <a:pt x="1967" y="3137"/>
                    </a:lnTo>
                    <a:lnTo>
                      <a:pt x="1967" y="3094"/>
                    </a:lnTo>
                    <a:lnTo>
                      <a:pt x="2025" y="3050"/>
                    </a:lnTo>
                    <a:lnTo>
                      <a:pt x="2064" y="2959"/>
                    </a:lnTo>
                    <a:lnTo>
                      <a:pt x="2102" y="2871"/>
                    </a:lnTo>
                    <a:lnTo>
                      <a:pt x="2145" y="2831"/>
                    </a:lnTo>
                    <a:lnTo>
                      <a:pt x="2160" y="2717"/>
                    </a:lnTo>
                    <a:lnTo>
                      <a:pt x="2217" y="2650"/>
                    </a:lnTo>
                    <a:lnTo>
                      <a:pt x="2275" y="2606"/>
                    </a:lnTo>
                    <a:lnTo>
                      <a:pt x="2313" y="2517"/>
                    </a:lnTo>
                    <a:lnTo>
                      <a:pt x="2313" y="2451"/>
                    </a:lnTo>
                    <a:lnTo>
                      <a:pt x="2333" y="2364"/>
                    </a:lnTo>
                    <a:lnTo>
                      <a:pt x="2352" y="2297"/>
                    </a:lnTo>
                    <a:lnTo>
                      <a:pt x="2371" y="2232"/>
                    </a:lnTo>
                    <a:lnTo>
                      <a:pt x="2390" y="2186"/>
                    </a:lnTo>
                    <a:lnTo>
                      <a:pt x="2448" y="2186"/>
                    </a:lnTo>
                    <a:lnTo>
                      <a:pt x="2467" y="2144"/>
                    </a:lnTo>
                    <a:lnTo>
                      <a:pt x="2467" y="2075"/>
                    </a:lnTo>
                    <a:lnTo>
                      <a:pt x="2507" y="2075"/>
                    </a:lnTo>
                    <a:lnTo>
                      <a:pt x="2564" y="2075"/>
                    </a:lnTo>
                    <a:lnTo>
                      <a:pt x="2585" y="2075"/>
                    </a:lnTo>
                    <a:lnTo>
                      <a:pt x="2603" y="1944"/>
                    </a:lnTo>
                    <a:lnTo>
                      <a:pt x="2641" y="1833"/>
                    </a:lnTo>
                    <a:lnTo>
                      <a:pt x="2660" y="1765"/>
                    </a:lnTo>
                    <a:lnTo>
                      <a:pt x="2641" y="1678"/>
                    </a:lnTo>
                    <a:lnTo>
                      <a:pt x="2622" y="1591"/>
                    </a:lnTo>
                    <a:lnTo>
                      <a:pt x="2622" y="1524"/>
                    </a:lnTo>
                    <a:lnTo>
                      <a:pt x="2641" y="1502"/>
                    </a:lnTo>
                    <a:lnTo>
                      <a:pt x="2680" y="1478"/>
                    </a:lnTo>
                    <a:lnTo>
                      <a:pt x="2699" y="1502"/>
                    </a:lnTo>
                    <a:lnTo>
                      <a:pt x="2699" y="1634"/>
                    </a:lnTo>
                    <a:lnTo>
                      <a:pt x="2719" y="1678"/>
                    </a:lnTo>
                    <a:lnTo>
                      <a:pt x="2776" y="1678"/>
                    </a:lnTo>
                    <a:lnTo>
                      <a:pt x="2814" y="1678"/>
                    </a:lnTo>
                    <a:lnTo>
                      <a:pt x="2893" y="1702"/>
                    </a:lnTo>
                    <a:lnTo>
                      <a:pt x="2931" y="1702"/>
                    </a:lnTo>
                    <a:lnTo>
                      <a:pt x="2970" y="1678"/>
                    </a:lnTo>
                    <a:lnTo>
                      <a:pt x="3008" y="1724"/>
                    </a:lnTo>
                    <a:lnTo>
                      <a:pt x="3047" y="1744"/>
                    </a:lnTo>
                    <a:lnTo>
                      <a:pt x="3047" y="1724"/>
                    </a:lnTo>
                    <a:lnTo>
                      <a:pt x="3085" y="1702"/>
                    </a:lnTo>
                    <a:lnTo>
                      <a:pt x="3124" y="1678"/>
                    </a:lnTo>
                    <a:lnTo>
                      <a:pt x="3164" y="1678"/>
                    </a:lnTo>
                    <a:lnTo>
                      <a:pt x="3203" y="1591"/>
                    </a:lnTo>
                    <a:lnTo>
                      <a:pt x="3220" y="1524"/>
                    </a:lnTo>
                    <a:lnTo>
                      <a:pt x="3239" y="1478"/>
                    </a:lnTo>
                    <a:lnTo>
                      <a:pt x="3258" y="1413"/>
                    </a:lnTo>
                    <a:lnTo>
                      <a:pt x="3298" y="1413"/>
                    </a:lnTo>
                    <a:lnTo>
                      <a:pt x="3298" y="1369"/>
                    </a:lnTo>
                    <a:lnTo>
                      <a:pt x="3278" y="1302"/>
                    </a:lnTo>
                    <a:lnTo>
                      <a:pt x="3239" y="1258"/>
                    </a:lnTo>
                    <a:lnTo>
                      <a:pt x="3239" y="1237"/>
                    </a:lnTo>
                    <a:lnTo>
                      <a:pt x="3336" y="1237"/>
                    </a:lnTo>
                    <a:lnTo>
                      <a:pt x="3355" y="1215"/>
                    </a:lnTo>
                    <a:lnTo>
                      <a:pt x="3414" y="1171"/>
                    </a:lnTo>
                    <a:lnTo>
                      <a:pt x="3452" y="1150"/>
                    </a:lnTo>
                    <a:lnTo>
                      <a:pt x="3452" y="1082"/>
                    </a:lnTo>
                    <a:lnTo>
                      <a:pt x="3472" y="1058"/>
                    </a:lnTo>
                    <a:lnTo>
                      <a:pt x="3472" y="1016"/>
                    </a:lnTo>
                    <a:lnTo>
                      <a:pt x="3472" y="971"/>
                    </a:lnTo>
                    <a:lnTo>
                      <a:pt x="3472" y="906"/>
                    </a:lnTo>
                    <a:lnTo>
                      <a:pt x="3394" y="906"/>
                    </a:lnTo>
                    <a:lnTo>
                      <a:pt x="3355" y="860"/>
                    </a:lnTo>
                    <a:lnTo>
                      <a:pt x="3336" y="838"/>
                    </a:lnTo>
                    <a:lnTo>
                      <a:pt x="3298" y="816"/>
                    </a:lnTo>
                    <a:lnTo>
                      <a:pt x="3317" y="772"/>
                    </a:lnTo>
                    <a:lnTo>
                      <a:pt x="3317" y="729"/>
                    </a:lnTo>
                    <a:lnTo>
                      <a:pt x="3298" y="683"/>
                    </a:lnTo>
                    <a:lnTo>
                      <a:pt x="3298" y="640"/>
                    </a:lnTo>
                    <a:lnTo>
                      <a:pt x="3317" y="595"/>
                    </a:lnTo>
                    <a:lnTo>
                      <a:pt x="3317" y="551"/>
                    </a:lnTo>
                    <a:lnTo>
                      <a:pt x="3298" y="507"/>
                    </a:lnTo>
                    <a:lnTo>
                      <a:pt x="3278" y="464"/>
                    </a:lnTo>
                    <a:lnTo>
                      <a:pt x="3258" y="398"/>
                    </a:lnTo>
                    <a:lnTo>
                      <a:pt x="3239" y="376"/>
                    </a:lnTo>
                    <a:lnTo>
                      <a:pt x="3258" y="352"/>
                    </a:lnTo>
                    <a:lnTo>
                      <a:pt x="3258" y="309"/>
                    </a:lnTo>
                    <a:lnTo>
                      <a:pt x="3239" y="265"/>
                    </a:lnTo>
                    <a:lnTo>
                      <a:pt x="3181" y="265"/>
                    </a:lnTo>
                    <a:lnTo>
                      <a:pt x="3124" y="265"/>
                    </a:lnTo>
                    <a:lnTo>
                      <a:pt x="3066" y="220"/>
                    </a:lnTo>
                    <a:lnTo>
                      <a:pt x="3047" y="198"/>
                    </a:lnTo>
                    <a:lnTo>
                      <a:pt x="2970" y="198"/>
                    </a:lnTo>
                    <a:lnTo>
                      <a:pt x="2912" y="198"/>
                    </a:lnTo>
                    <a:lnTo>
                      <a:pt x="2833" y="220"/>
                    </a:lnTo>
                    <a:lnTo>
                      <a:pt x="2795" y="220"/>
                    </a:lnTo>
                    <a:lnTo>
                      <a:pt x="2738" y="198"/>
                    </a:lnTo>
                    <a:lnTo>
                      <a:pt x="2699" y="198"/>
                    </a:lnTo>
                    <a:lnTo>
                      <a:pt x="2641" y="220"/>
                    </a:lnTo>
                    <a:lnTo>
                      <a:pt x="2585" y="220"/>
                    </a:lnTo>
                    <a:lnTo>
                      <a:pt x="2526" y="198"/>
                    </a:lnTo>
                    <a:lnTo>
                      <a:pt x="2487" y="198"/>
                    </a:lnTo>
                    <a:lnTo>
                      <a:pt x="2467" y="220"/>
                    </a:lnTo>
                    <a:lnTo>
                      <a:pt x="2448" y="265"/>
                    </a:lnTo>
                    <a:lnTo>
                      <a:pt x="2448" y="331"/>
                    </a:lnTo>
                    <a:lnTo>
                      <a:pt x="2467" y="352"/>
                    </a:lnTo>
                    <a:lnTo>
                      <a:pt x="2507" y="398"/>
                    </a:lnTo>
                    <a:lnTo>
                      <a:pt x="2526" y="420"/>
                    </a:lnTo>
                    <a:lnTo>
                      <a:pt x="2545" y="464"/>
                    </a:lnTo>
                    <a:lnTo>
                      <a:pt x="2564" y="507"/>
                    </a:lnTo>
                    <a:lnTo>
                      <a:pt x="2603" y="529"/>
                    </a:lnTo>
                    <a:lnTo>
                      <a:pt x="2603" y="595"/>
                    </a:lnTo>
                    <a:lnTo>
                      <a:pt x="2585" y="595"/>
                    </a:lnTo>
                    <a:lnTo>
                      <a:pt x="2564" y="572"/>
                    </a:lnTo>
                    <a:lnTo>
                      <a:pt x="2507" y="551"/>
                    </a:lnTo>
                    <a:lnTo>
                      <a:pt x="2448" y="507"/>
                    </a:lnTo>
                    <a:lnTo>
                      <a:pt x="2448" y="485"/>
                    </a:lnTo>
                    <a:lnTo>
                      <a:pt x="2409" y="464"/>
                    </a:lnTo>
                    <a:lnTo>
                      <a:pt x="2390" y="464"/>
                    </a:lnTo>
                    <a:lnTo>
                      <a:pt x="2371" y="464"/>
                    </a:lnTo>
                    <a:lnTo>
                      <a:pt x="2352" y="420"/>
                    </a:lnTo>
                    <a:lnTo>
                      <a:pt x="2352" y="376"/>
                    </a:lnTo>
                    <a:lnTo>
                      <a:pt x="2313" y="331"/>
                    </a:lnTo>
                    <a:lnTo>
                      <a:pt x="2275" y="285"/>
                    </a:lnTo>
                    <a:lnTo>
                      <a:pt x="2256" y="265"/>
                    </a:lnTo>
                    <a:lnTo>
                      <a:pt x="2256" y="244"/>
                    </a:lnTo>
                    <a:lnTo>
                      <a:pt x="2256" y="198"/>
                    </a:lnTo>
                    <a:lnTo>
                      <a:pt x="2237" y="198"/>
                    </a:lnTo>
                    <a:lnTo>
                      <a:pt x="2217" y="176"/>
                    </a:lnTo>
                    <a:lnTo>
                      <a:pt x="2198" y="154"/>
                    </a:lnTo>
                    <a:lnTo>
                      <a:pt x="2160" y="154"/>
                    </a:lnTo>
                    <a:lnTo>
                      <a:pt x="2102" y="154"/>
                    </a:lnTo>
                    <a:lnTo>
                      <a:pt x="2064" y="154"/>
                    </a:lnTo>
                    <a:lnTo>
                      <a:pt x="2025" y="133"/>
                    </a:lnTo>
                    <a:lnTo>
                      <a:pt x="1985" y="109"/>
                    </a:lnTo>
                    <a:lnTo>
                      <a:pt x="1967" y="87"/>
                    </a:lnTo>
                    <a:lnTo>
                      <a:pt x="1947" y="87"/>
                    </a:lnTo>
                    <a:lnTo>
                      <a:pt x="1909" y="65"/>
                    </a:lnTo>
                    <a:lnTo>
                      <a:pt x="1870" y="44"/>
                    </a:lnTo>
                    <a:lnTo>
                      <a:pt x="1851" y="0"/>
                    </a:lnTo>
                    <a:lnTo>
                      <a:pt x="1831" y="0"/>
                    </a:lnTo>
                    <a:lnTo>
                      <a:pt x="1773" y="21"/>
                    </a:lnTo>
                    <a:lnTo>
                      <a:pt x="1755" y="65"/>
                    </a:lnTo>
                    <a:lnTo>
                      <a:pt x="1717" y="109"/>
                    </a:lnTo>
                    <a:lnTo>
                      <a:pt x="1696" y="133"/>
                    </a:lnTo>
                    <a:lnTo>
                      <a:pt x="1657" y="133"/>
                    </a:lnTo>
                    <a:lnTo>
                      <a:pt x="1638" y="176"/>
                    </a:lnTo>
                    <a:lnTo>
                      <a:pt x="1619" y="285"/>
                    </a:lnTo>
                    <a:lnTo>
                      <a:pt x="1619" y="309"/>
                    </a:lnTo>
                    <a:lnTo>
                      <a:pt x="1638" y="376"/>
                    </a:lnTo>
                    <a:lnTo>
                      <a:pt x="1657" y="440"/>
                    </a:lnTo>
                    <a:lnTo>
                      <a:pt x="1657" y="507"/>
                    </a:lnTo>
                    <a:lnTo>
                      <a:pt x="1657" y="551"/>
                    </a:lnTo>
                    <a:lnTo>
                      <a:pt x="1619" y="551"/>
                    </a:lnTo>
                    <a:lnTo>
                      <a:pt x="1580" y="551"/>
                    </a:lnTo>
                    <a:lnTo>
                      <a:pt x="1561" y="572"/>
                    </a:lnTo>
                    <a:lnTo>
                      <a:pt x="1542" y="551"/>
                    </a:lnTo>
                    <a:lnTo>
                      <a:pt x="1503" y="551"/>
                    </a:lnTo>
                    <a:lnTo>
                      <a:pt x="1484" y="551"/>
                    </a:lnTo>
                    <a:lnTo>
                      <a:pt x="1446" y="551"/>
                    </a:lnTo>
                    <a:lnTo>
                      <a:pt x="1388" y="572"/>
                    </a:lnTo>
                    <a:lnTo>
                      <a:pt x="1350" y="572"/>
                    </a:lnTo>
                    <a:lnTo>
                      <a:pt x="1309" y="572"/>
                    </a:lnTo>
                    <a:lnTo>
                      <a:pt x="1290" y="618"/>
                    </a:lnTo>
                    <a:lnTo>
                      <a:pt x="1273" y="662"/>
                    </a:lnTo>
                    <a:lnTo>
                      <a:pt x="1251" y="707"/>
                    </a:lnTo>
                    <a:lnTo>
                      <a:pt x="1215" y="751"/>
                    </a:lnTo>
                    <a:lnTo>
                      <a:pt x="1195" y="751"/>
                    </a:lnTo>
                    <a:lnTo>
                      <a:pt x="1176" y="729"/>
                    </a:lnTo>
                    <a:lnTo>
                      <a:pt x="1155" y="707"/>
                    </a:lnTo>
                    <a:lnTo>
                      <a:pt x="1098" y="662"/>
                    </a:lnTo>
                    <a:lnTo>
                      <a:pt x="1078" y="618"/>
                    </a:lnTo>
                    <a:lnTo>
                      <a:pt x="1041" y="595"/>
                    </a:lnTo>
                    <a:lnTo>
                      <a:pt x="1021" y="618"/>
                    </a:lnTo>
                    <a:lnTo>
                      <a:pt x="1003" y="572"/>
                    </a:lnTo>
                    <a:lnTo>
                      <a:pt x="982" y="572"/>
                    </a:lnTo>
                    <a:lnTo>
                      <a:pt x="963" y="595"/>
                    </a:lnTo>
                    <a:lnTo>
                      <a:pt x="944" y="640"/>
                    </a:lnTo>
                    <a:lnTo>
                      <a:pt x="887" y="662"/>
                    </a:lnTo>
                    <a:lnTo>
                      <a:pt x="849" y="662"/>
                    </a:lnTo>
                    <a:lnTo>
                      <a:pt x="789" y="662"/>
                    </a:lnTo>
                    <a:lnTo>
                      <a:pt x="753" y="640"/>
                    </a:lnTo>
                    <a:lnTo>
                      <a:pt x="693" y="640"/>
                    </a:lnTo>
                    <a:lnTo>
                      <a:pt x="616" y="640"/>
                    </a:lnTo>
                    <a:lnTo>
                      <a:pt x="578" y="618"/>
                    </a:lnTo>
                    <a:lnTo>
                      <a:pt x="578" y="572"/>
                    </a:lnTo>
                    <a:lnTo>
                      <a:pt x="539" y="572"/>
                    </a:lnTo>
                    <a:lnTo>
                      <a:pt x="482" y="551"/>
                    </a:lnTo>
                    <a:lnTo>
                      <a:pt x="441" y="529"/>
                    </a:lnTo>
                    <a:lnTo>
                      <a:pt x="424" y="529"/>
                    </a:lnTo>
                    <a:lnTo>
                      <a:pt x="365" y="507"/>
                    </a:lnTo>
                    <a:lnTo>
                      <a:pt x="326" y="507"/>
                    </a:lnTo>
                    <a:lnTo>
                      <a:pt x="308" y="507"/>
                    </a:lnTo>
                    <a:lnTo>
                      <a:pt x="268" y="507"/>
                    </a:lnTo>
                    <a:lnTo>
                      <a:pt x="230" y="485"/>
                    </a:lnTo>
                    <a:lnTo>
                      <a:pt x="193" y="464"/>
                    </a:lnTo>
                    <a:lnTo>
                      <a:pt x="153" y="464"/>
                    </a:lnTo>
                    <a:lnTo>
                      <a:pt x="134" y="440"/>
                    </a:lnTo>
                    <a:lnTo>
                      <a:pt x="94" y="420"/>
                    </a:lnTo>
                    <a:lnTo>
                      <a:pt x="37" y="398"/>
                    </a:lnTo>
                    <a:lnTo>
                      <a:pt x="0" y="398"/>
                    </a:lnTo>
                  </a:path>
                </a:pathLst>
              </a:custGeom>
              <a:noFill/>
              <a:ln w="1270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8" name="Freeform 46"/>
              <p:cNvSpPr>
                <a:spLocks/>
              </p:cNvSpPr>
              <p:nvPr/>
            </p:nvSpPr>
            <p:spPr bwMode="auto">
              <a:xfrm>
                <a:off x="168" y="1360"/>
                <a:ext cx="25" cy="1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54" y="8"/>
                  </a:cxn>
                  <a:cxn ang="0">
                    <a:pos x="51" y="19"/>
                  </a:cxn>
                  <a:cxn ang="0">
                    <a:pos x="50" y="33"/>
                  </a:cxn>
                  <a:cxn ang="0">
                    <a:pos x="49" y="39"/>
                  </a:cxn>
                  <a:cxn ang="0">
                    <a:pos x="47" y="40"/>
                  </a:cxn>
                  <a:cxn ang="0">
                    <a:pos x="45" y="42"/>
                  </a:cxn>
                  <a:cxn ang="0">
                    <a:pos x="42" y="42"/>
                  </a:cxn>
                  <a:cxn ang="0">
                    <a:pos x="41" y="42"/>
                  </a:cxn>
                  <a:cxn ang="0">
                    <a:pos x="34" y="46"/>
                  </a:cxn>
                  <a:cxn ang="0">
                    <a:pos x="31" y="49"/>
                  </a:cxn>
                  <a:cxn ang="0">
                    <a:pos x="26" y="39"/>
                  </a:cxn>
                  <a:cxn ang="0">
                    <a:pos x="23" y="33"/>
                  </a:cxn>
                  <a:cxn ang="0">
                    <a:pos x="19" y="37"/>
                  </a:cxn>
                  <a:cxn ang="0">
                    <a:pos x="14" y="35"/>
                  </a:cxn>
                  <a:cxn ang="0">
                    <a:pos x="7" y="37"/>
                  </a:cxn>
                  <a:cxn ang="0">
                    <a:pos x="0" y="35"/>
                  </a:cxn>
                  <a:cxn ang="0">
                    <a:pos x="6" y="39"/>
                  </a:cxn>
                  <a:cxn ang="0">
                    <a:pos x="8" y="40"/>
                  </a:cxn>
                  <a:cxn ang="0">
                    <a:pos x="12" y="40"/>
                  </a:cxn>
                  <a:cxn ang="0">
                    <a:pos x="17" y="39"/>
                  </a:cxn>
                  <a:cxn ang="0">
                    <a:pos x="25" y="42"/>
                  </a:cxn>
                  <a:cxn ang="0">
                    <a:pos x="27" y="49"/>
                  </a:cxn>
                  <a:cxn ang="0">
                    <a:pos x="32" y="49"/>
                  </a:cxn>
                  <a:cxn ang="0">
                    <a:pos x="39" y="47"/>
                  </a:cxn>
                  <a:cxn ang="0">
                    <a:pos x="41" y="43"/>
                  </a:cxn>
                  <a:cxn ang="0">
                    <a:pos x="43" y="43"/>
                  </a:cxn>
                  <a:cxn ang="0">
                    <a:pos x="49" y="42"/>
                  </a:cxn>
                  <a:cxn ang="0">
                    <a:pos x="50" y="40"/>
                  </a:cxn>
                  <a:cxn ang="0">
                    <a:pos x="50" y="37"/>
                  </a:cxn>
                  <a:cxn ang="0">
                    <a:pos x="53" y="33"/>
                  </a:cxn>
                  <a:cxn ang="0">
                    <a:pos x="53" y="28"/>
                  </a:cxn>
                  <a:cxn ang="0">
                    <a:pos x="57" y="24"/>
                  </a:cxn>
                  <a:cxn ang="0">
                    <a:pos x="54" y="22"/>
                  </a:cxn>
                  <a:cxn ang="0">
                    <a:pos x="53" y="22"/>
                  </a:cxn>
                  <a:cxn ang="0">
                    <a:pos x="54" y="17"/>
                  </a:cxn>
                </a:cxnLst>
                <a:rect l="0" t="0" r="r" b="b"/>
                <a:pathLst>
                  <a:path w="61" h="50">
                    <a:moveTo>
                      <a:pt x="61" y="0"/>
                    </a:moveTo>
                    <a:lnTo>
                      <a:pt x="60" y="0"/>
                    </a:lnTo>
                    <a:lnTo>
                      <a:pt x="57" y="2"/>
                    </a:lnTo>
                    <a:lnTo>
                      <a:pt x="54" y="8"/>
                    </a:lnTo>
                    <a:lnTo>
                      <a:pt x="54" y="15"/>
                    </a:lnTo>
                    <a:lnTo>
                      <a:pt x="51" y="19"/>
                    </a:lnTo>
                    <a:lnTo>
                      <a:pt x="51" y="30"/>
                    </a:lnTo>
                    <a:lnTo>
                      <a:pt x="50" y="33"/>
                    </a:lnTo>
                    <a:lnTo>
                      <a:pt x="49" y="35"/>
                    </a:lnTo>
                    <a:lnTo>
                      <a:pt x="49" y="39"/>
                    </a:lnTo>
                    <a:lnTo>
                      <a:pt x="47" y="39"/>
                    </a:lnTo>
                    <a:lnTo>
                      <a:pt x="47" y="40"/>
                    </a:lnTo>
                    <a:lnTo>
                      <a:pt x="45" y="40"/>
                    </a:lnTo>
                    <a:lnTo>
                      <a:pt x="45" y="42"/>
                    </a:lnTo>
                    <a:lnTo>
                      <a:pt x="43" y="42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1" y="42"/>
                    </a:lnTo>
                    <a:lnTo>
                      <a:pt x="35" y="43"/>
                    </a:lnTo>
                    <a:lnTo>
                      <a:pt x="34" y="46"/>
                    </a:lnTo>
                    <a:lnTo>
                      <a:pt x="32" y="47"/>
                    </a:lnTo>
                    <a:lnTo>
                      <a:pt x="31" y="49"/>
                    </a:lnTo>
                    <a:lnTo>
                      <a:pt x="27" y="46"/>
                    </a:lnTo>
                    <a:lnTo>
                      <a:pt x="26" y="39"/>
                    </a:lnTo>
                    <a:lnTo>
                      <a:pt x="25" y="35"/>
                    </a:lnTo>
                    <a:lnTo>
                      <a:pt x="23" y="33"/>
                    </a:lnTo>
                    <a:lnTo>
                      <a:pt x="22" y="35"/>
                    </a:lnTo>
                    <a:lnTo>
                      <a:pt x="19" y="37"/>
                    </a:lnTo>
                    <a:lnTo>
                      <a:pt x="17" y="35"/>
                    </a:lnTo>
                    <a:lnTo>
                      <a:pt x="14" y="35"/>
                    </a:lnTo>
                    <a:lnTo>
                      <a:pt x="8" y="35"/>
                    </a:lnTo>
                    <a:lnTo>
                      <a:pt x="7" y="37"/>
                    </a:lnTo>
                    <a:lnTo>
                      <a:pt x="6" y="35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6" y="39"/>
                    </a:lnTo>
                    <a:lnTo>
                      <a:pt x="7" y="39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7" y="39"/>
                    </a:lnTo>
                    <a:lnTo>
                      <a:pt x="22" y="40"/>
                    </a:lnTo>
                    <a:lnTo>
                      <a:pt x="25" y="42"/>
                    </a:lnTo>
                    <a:lnTo>
                      <a:pt x="26" y="46"/>
                    </a:lnTo>
                    <a:lnTo>
                      <a:pt x="27" y="49"/>
                    </a:lnTo>
                    <a:lnTo>
                      <a:pt x="31" y="50"/>
                    </a:lnTo>
                    <a:lnTo>
                      <a:pt x="32" y="49"/>
                    </a:lnTo>
                    <a:lnTo>
                      <a:pt x="35" y="49"/>
                    </a:lnTo>
                    <a:lnTo>
                      <a:pt x="39" y="47"/>
                    </a:lnTo>
                    <a:lnTo>
                      <a:pt x="41" y="46"/>
                    </a:lnTo>
                    <a:lnTo>
                      <a:pt x="41" y="43"/>
                    </a:lnTo>
                    <a:lnTo>
                      <a:pt x="42" y="43"/>
                    </a:lnTo>
                    <a:lnTo>
                      <a:pt x="43" y="43"/>
                    </a:lnTo>
                    <a:lnTo>
                      <a:pt x="47" y="43"/>
                    </a:lnTo>
                    <a:lnTo>
                      <a:pt x="49" y="42"/>
                    </a:lnTo>
                    <a:lnTo>
                      <a:pt x="49" y="40"/>
                    </a:lnTo>
                    <a:lnTo>
                      <a:pt x="50" y="40"/>
                    </a:lnTo>
                    <a:lnTo>
                      <a:pt x="49" y="39"/>
                    </a:lnTo>
                    <a:lnTo>
                      <a:pt x="50" y="37"/>
                    </a:lnTo>
                    <a:lnTo>
                      <a:pt x="51" y="33"/>
                    </a:lnTo>
                    <a:lnTo>
                      <a:pt x="53" y="33"/>
                    </a:lnTo>
                    <a:lnTo>
                      <a:pt x="53" y="32"/>
                    </a:lnTo>
                    <a:lnTo>
                      <a:pt x="53" y="28"/>
                    </a:lnTo>
                    <a:lnTo>
                      <a:pt x="54" y="24"/>
                    </a:lnTo>
                    <a:lnTo>
                      <a:pt x="57" y="24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3" y="24"/>
                    </a:lnTo>
                    <a:lnTo>
                      <a:pt x="53" y="22"/>
                    </a:lnTo>
                    <a:lnTo>
                      <a:pt x="53" y="21"/>
                    </a:lnTo>
                    <a:lnTo>
                      <a:pt x="54" y="17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9" name="Freeform 47"/>
              <p:cNvSpPr>
                <a:spLocks/>
              </p:cNvSpPr>
              <p:nvPr/>
            </p:nvSpPr>
            <p:spPr bwMode="auto">
              <a:xfrm>
                <a:off x="207" y="1388"/>
                <a:ext cx="67" cy="50"/>
              </a:xfrm>
              <a:custGeom>
                <a:avLst/>
                <a:gdLst/>
                <a:ahLst/>
                <a:cxnLst>
                  <a:cxn ang="0">
                    <a:pos x="12" y="68"/>
                  </a:cxn>
                  <a:cxn ang="0">
                    <a:pos x="14" y="81"/>
                  </a:cxn>
                  <a:cxn ang="0">
                    <a:pos x="18" y="92"/>
                  </a:cxn>
                  <a:cxn ang="0">
                    <a:pos x="20" y="99"/>
                  </a:cxn>
                  <a:cxn ang="0">
                    <a:pos x="26" y="105"/>
                  </a:cxn>
                  <a:cxn ang="0">
                    <a:pos x="26" y="111"/>
                  </a:cxn>
                  <a:cxn ang="0">
                    <a:pos x="29" y="116"/>
                  </a:cxn>
                  <a:cxn ang="0">
                    <a:pos x="27" y="123"/>
                  </a:cxn>
                  <a:cxn ang="0">
                    <a:pos x="20" y="126"/>
                  </a:cxn>
                  <a:cxn ang="0">
                    <a:pos x="12" y="125"/>
                  </a:cxn>
                  <a:cxn ang="0">
                    <a:pos x="6" y="128"/>
                  </a:cxn>
                  <a:cxn ang="0">
                    <a:pos x="12" y="132"/>
                  </a:cxn>
                  <a:cxn ang="0">
                    <a:pos x="11" y="137"/>
                  </a:cxn>
                  <a:cxn ang="0">
                    <a:pos x="6" y="144"/>
                  </a:cxn>
                  <a:cxn ang="0">
                    <a:pos x="3" y="149"/>
                  </a:cxn>
                  <a:cxn ang="0">
                    <a:pos x="0" y="149"/>
                  </a:cxn>
                  <a:cxn ang="0">
                    <a:pos x="6" y="149"/>
                  </a:cxn>
                  <a:cxn ang="0">
                    <a:pos x="14" y="143"/>
                  </a:cxn>
                  <a:cxn ang="0">
                    <a:pos x="20" y="144"/>
                  </a:cxn>
                  <a:cxn ang="0">
                    <a:pos x="27" y="146"/>
                  </a:cxn>
                  <a:cxn ang="0">
                    <a:pos x="31" y="143"/>
                  </a:cxn>
                  <a:cxn ang="0">
                    <a:pos x="37" y="140"/>
                  </a:cxn>
                  <a:cxn ang="0">
                    <a:pos x="41" y="129"/>
                  </a:cxn>
                  <a:cxn ang="0">
                    <a:pos x="47" y="125"/>
                  </a:cxn>
                  <a:cxn ang="0">
                    <a:pos x="47" y="116"/>
                  </a:cxn>
                  <a:cxn ang="0">
                    <a:pos x="45" y="107"/>
                  </a:cxn>
                  <a:cxn ang="0">
                    <a:pos x="44" y="101"/>
                  </a:cxn>
                  <a:cxn ang="0">
                    <a:pos x="44" y="92"/>
                  </a:cxn>
                  <a:cxn ang="0">
                    <a:pos x="41" y="80"/>
                  </a:cxn>
                  <a:cxn ang="0">
                    <a:pos x="39" y="70"/>
                  </a:cxn>
                  <a:cxn ang="0">
                    <a:pos x="44" y="65"/>
                  </a:cxn>
                  <a:cxn ang="0">
                    <a:pos x="47" y="51"/>
                  </a:cxn>
                  <a:cxn ang="0">
                    <a:pos x="49" y="44"/>
                  </a:cxn>
                  <a:cxn ang="0">
                    <a:pos x="47" y="35"/>
                  </a:cxn>
                  <a:cxn ang="0">
                    <a:pos x="53" y="28"/>
                  </a:cxn>
                  <a:cxn ang="0">
                    <a:pos x="57" y="24"/>
                  </a:cxn>
                  <a:cxn ang="0">
                    <a:pos x="63" y="18"/>
                  </a:cxn>
                  <a:cxn ang="0">
                    <a:pos x="65" y="18"/>
                  </a:cxn>
                  <a:cxn ang="0">
                    <a:pos x="67" y="14"/>
                  </a:cxn>
                  <a:cxn ang="0">
                    <a:pos x="72" y="18"/>
                  </a:cxn>
                  <a:cxn ang="0">
                    <a:pos x="80" y="18"/>
                  </a:cxn>
                  <a:cxn ang="0">
                    <a:pos x="84" y="18"/>
                  </a:cxn>
                  <a:cxn ang="0">
                    <a:pos x="91" y="15"/>
                  </a:cxn>
                  <a:cxn ang="0">
                    <a:pos x="97" y="11"/>
                  </a:cxn>
                  <a:cxn ang="0">
                    <a:pos x="101" y="2"/>
                  </a:cxn>
                  <a:cxn ang="0">
                    <a:pos x="107" y="0"/>
                  </a:cxn>
                  <a:cxn ang="0">
                    <a:pos x="109" y="1"/>
                  </a:cxn>
                  <a:cxn ang="0">
                    <a:pos x="113" y="7"/>
                  </a:cxn>
                  <a:cxn ang="0">
                    <a:pos x="115" y="4"/>
                  </a:cxn>
                  <a:cxn ang="0">
                    <a:pos x="121" y="4"/>
                  </a:cxn>
                  <a:cxn ang="0">
                    <a:pos x="127" y="7"/>
                  </a:cxn>
                  <a:cxn ang="0">
                    <a:pos x="132" y="9"/>
                  </a:cxn>
                  <a:cxn ang="0">
                    <a:pos x="134" y="14"/>
                  </a:cxn>
                  <a:cxn ang="0">
                    <a:pos x="136" y="21"/>
                  </a:cxn>
                  <a:cxn ang="0">
                    <a:pos x="140" y="28"/>
                  </a:cxn>
                  <a:cxn ang="0">
                    <a:pos x="143" y="31"/>
                  </a:cxn>
                  <a:cxn ang="0">
                    <a:pos x="147" y="37"/>
                  </a:cxn>
                  <a:cxn ang="0">
                    <a:pos x="152" y="38"/>
                  </a:cxn>
                  <a:cxn ang="0">
                    <a:pos x="156" y="38"/>
                  </a:cxn>
                  <a:cxn ang="0">
                    <a:pos x="162" y="39"/>
                  </a:cxn>
                  <a:cxn ang="0">
                    <a:pos x="169" y="41"/>
                  </a:cxn>
                  <a:cxn ang="0">
                    <a:pos x="174" y="39"/>
                  </a:cxn>
                  <a:cxn ang="0">
                    <a:pos x="168" y="38"/>
                  </a:cxn>
                </a:cxnLst>
                <a:rect l="0" t="0" r="r" b="b"/>
                <a:pathLst>
                  <a:path w="174" h="150">
                    <a:moveTo>
                      <a:pt x="14" y="62"/>
                    </a:moveTo>
                    <a:lnTo>
                      <a:pt x="14" y="65"/>
                    </a:lnTo>
                    <a:lnTo>
                      <a:pt x="12" y="68"/>
                    </a:lnTo>
                    <a:lnTo>
                      <a:pt x="12" y="72"/>
                    </a:lnTo>
                    <a:lnTo>
                      <a:pt x="14" y="75"/>
                    </a:lnTo>
                    <a:lnTo>
                      <a:pt x="14" y="81"/>
                    </a:lnTo>
                    <a:lnTo>
                      <a:pt x="15" y="87"/>
                    </a:lnTo>
                    <a:lnTo>
                      <a:pt x="18" y="91"/>
                    </a:lnTo>
                    <a:lnTo>
                      <a:pt x="18" y="92"/>
                    </a:lnTo>
                    <a:lnTo>
                      <a:pt x="19" y="94"/>
                    </a:lnTo>
                    <a:lnTo>
                      <a:pt x="20" y="98"/>
                    </a:lnTo>
                    <a:lnTo>
                      <a:pt x="20" y="99"/>
                    </a:lnTo>
                    <a:lnTo>
                      <a:pt x="22" y="102"/>
                    </a:lnTo>
                    <a:lnTo>
                      <a:pt x="23" y="102"/>
                    </a:lnTo>
                    <a:lnTo>
                      <a:pt x="26" y="105"/>
                    </a:lnTo>
                    <a:lnTo>
                      <a:pt x="26" y="107"/>
                    </a:lnTo>
                    <a:lnTo>
                      <a:pt x="26" y="109"/>
                    </a:lnTo>
                    <a:lnTo>
                      <a:pt x="26" y="111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9" y="116"/>
                    </a:lnTo>
                    <a:lnTo>
                      <a:pt x="29" y="118"/>
                    </a:lnTo>
                    <a:lnTo>
                      <a:pt x="27" y="119"/>
                    </a:lnTo>
                    <a:lnTo>
                      <a:pt x="27" y="123"/>
                    </a:lnTo>
                    <a:lnTo>
                      <a:pt x="26" y="125"/>
                    </a:lnTo>
                    <a:lnTo>
                      <a:pt x="23" y="126"/>
                    </a:lnTo>
                    <a:lnTo>
                      <a:pt x="20" y="126"/>
                    </a:lnTo>
                    <a:lnTo>
                      <a:pt x="18" y="125"/>
                    </a:lnTo>
                    <a:lnTo>
                      <a:pt x="14" y="125"/>
                    </a:lnTo>
                    <a:lnTo>
                      <a:pt x="12" y="125"/>
                    </a:lnTo>
                    <a:lnTo>
                      <a:pt x="11" y="125"/>
                    </a:lnTo>
                    <a:lnTo>
                      <a:pt x="8" y="126"/>
                    </a:lnTo>
                    <a:lnTo>
                      <a:pt x="6" y="128"/>
                    </a:lnTo>
                    <a:lnTo>
                      <a:pt x="6" y="129"/>
                    </a:lnTo>
                    <a:lnTo>
                      <a:pt x="11" y="129"/>
                    </a:lnTo>
                    <a:lnTo>
                      <a:pt x="12" y="132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1" y="137"/>
                    </a:lnTo>
                    <a:lnTo>
                      <a:pt x="10" y="137"/>
                    </a:lnTo>
                    <a:lnTo>
                      <a:pt x="8" y="140"/>
                    </a:lnTo>
                    <a:lnTo>
                      <a:pt x="6" y="144"/>
                    </a:lnTo>
                    <a:lnTo>
                      <a:pt x="4" y="144"/>
                    </a:lnTo>
                    <a:lnTo>
                      <a:pt x="3" y="146"/>
                    </a:lnTo>
                    <a:lnTo>
                      <a:pt x="3" y="149"/>
                    </a:lnTo>
                    <a:lnTo>
                      <a:pt x="2" y="146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3" y="150"/>
                    </a:lnTo>
                    <a:lnTo>
                      <a:pt x="4" y="149"/>
                    </a:lnTo>
                    <a:lnTo>
                      <a:pt x="6" y="149"/>
                    </a:lnTo>
                    <a:lnTo>
                      <a:pt x="10" y="146"/>
                    </a:lnTo>
                    <a:lnTo>
                      <a:pt x="11" y="144"/>
                    </a:lnTo>
                    <a:lnTo>
                      <a:pt x="14" y="143"/>
                    </a:lnTo>
                    <a:lnTo>
                      <a:pt x="18" y="143"/>
                    </a:lnTo>
                    <a:lnTo>
                      <a:pt x="19" y="143"/>
                    </a:lnTo>
                    <a:lnTo>
                      <a:pt x="20" y="144"/>
                    </a:lnTo>
                    <a:lnTo>
                      <a:pt x="23" y="146"/>
                    </a:lnTo>
                    <a:lnTo>
                      <a:pt x="26" y="146"/>
                    </a:lnTo>
                    <a:lnTo>
                      <a:pt x="27" y="146"/>
                    </a:lnTo>
                    <a:lnTo>
                      <a:pt x="30" y="144"/>
                    </a:lnTo>
                    <a:lnTo>
                      <a:pt x="30" y="143"/>
                    </a:lnTo>
                    <a:lnTo>
                      <a:pt x="31" y="143"/>
                    </a:lnTo>
                    <a:lnTo>
                      <a:pt x="35" y="143"/>
                    </a:lnTo>
                    <a:lnTo>
                      <a:pt x="35" y="140"/>
                    </a:lnTo>
                    <a:lnTo>
                      <a:pt x="37" y="140"/>
                    </a:lnTo>
                    <a:lnTo>
                      <a:pt x="37" y="136"/>
                    </a:lnTo>
                    <a:lnTo>
                      <a:pt x="39" y="133"/>
                    </a:lnTo>
                    <a:lnTo>
                      <a:pt x="41" y="129"/>
                    </a:lnTo>
                    <a:lnTo>
                      <a:pt x="44" y="129"/>
                    </a:lnTo>
                    <a:lnTo>
                      <a:pt x="45" y="126"/>
                    </a:lnTo>
                    <a:lnTo>
                      <a:pt x="47" y="125"/>
                    </a:lnTo>
                    <a:lnTo>
                      <a:pt x="47" y="122"/>
                    </a:lnTo>
                    <a:lnTo>
                      <a:pt x="47" y="118"/>
                    </a:lnTo>
                    <a:lnTo>
                      <a:pt x="47" y="116"/>
                    </a:lnTo>
                    <a:lnTo>
                      <a:pt x="47" y="111"/>
                    </a:lnTo>
                    <a:lnTo>
                      <a:pt x="47" y="109"/>
                    </a:lnTo>
                    <a:lnTo>
                      <a:pt x="45" y="107"/>
                    </a:lnTo>
                    <a:lnTo>
                      <a:pt x="45" y="106"/>
                    </a:lnTo>
                    <a:lnTo>
                      <a:pt x="44" y="105"/>
                    </a:lnTo>
                    <a:lnTo>
                      <a:pt x="44" y="101"/>
                    </a:lnTo>
                    <a:lnTo>
                      <a:pt x="44" y="99"/>
                    </a:lnTo>
                    <a:lnTo>
                      <a:pt x="45" y="96"/>
                    </a:lnTo>
                    <a:lnTo>
                      <a:pt x="44" y="92"/>
                    </a:lnTo>
                    <a:lnTo>
                      <a:pt x="41" y="91"/>
                    </a:lnTo>
                    <a:lnTo>
                      <a:pt x="41" y="87"/>
                    </a:lnTo>
                    <a:lnTo>
                      <a:pt x="41" y="80"/>
                    </a:lnTo>
                    <a:lnTo>
                      <a:pt x="41" y="74"/>
                    </a:lnTo>
                    <a:lnTo>
                      <a:pt x="41" y="70"/>
                    </a:lnTo>
                    <a:lnTo>
                      <a:pt x="39" y="70"/>
                    </a:lnTo>
                    <a:lnTo>
                      <a:pt x="41" y="68"/>
                    </a:lnTo>
                    <a:lnTo>
                      <a:pt x="41" y="66"/>
                    </a:lnTo>
                    <a:lnTo>
                      <a:pt x="44" y="65"/>
                    </a:lnTo>
                    <a:lnTo>
                      <a:pt x="45" y="63"/>
                    </a:lnTo>
                    <a:lnTo>
                      <a:pt x="47" y="58"/>
                    </a:lnTo>
                    <a:lnTo>
                      <a:pt x="47" y="51"/>
                    </a:lnTo>
                    <a:lnTo>
                      <a:pt x="49" y="50"/>
                    </a:lnTo>
                    <a:lnTo>
                      <a:pt x="49" y="45"/>
                    </a:lnTo>
                    <a:lnTo>
                      <a:pt x="49" y="44"/>
                    </a:lnTo>
                    <a:lnTo>
                      <a:pt x="47" y="41"/>
                    </a:lnTo>
                    <a:lnTo>
                      <a:pt x="47" y="38"/>
                    </a:lnTo>
                    <a:lnTo>
                      <a:pt x="47" y="35"/>
                    </a:lnTo>
                    <a:lnTo>
                      <a:pt x="49" y="32"/>
                    </a:lnTo>
                    <a:lnTo>
                      <a:pt x="52" y="28"/>
                    </a:lnTo>
                    <a:lnTo>
                      <a:pt x="53" y="28"/>
                    </a:lnTo>
                    <a:lnTo>
                      <a:pt x="55" y="28"/>
                    </a:lnTo>
                    <a:lnTo>
                      <a:pt x="55" y="27"/>
                    </a:lnTo>
                    <a:lnTo>
                      <a:pt x="57" y="24"/>
                    </a:lnTo>
                    <a:lnTo>
                      <a:pt x="60" y="22"/>
                    </a:lnTo>
                    <a:lnTo>
                      <a:pt x="60" y="21"/>
                    </a:lnTo>
                    <a:lnTo>
                      <a:pt x="63" y="18"/>
                    </a:lnTo>
                    <a:lnTo>
                      <a:pt x="63" y="15"/>
                    </a:lnTo>
                    <a:lnTo>
                      <a:pt x="64" y="18"/>
                    </a:lnTo>
                    <a:lnTo>
                      <a:pt x="65" y="18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67" y="14"/>
                    </a:lnTo>
                    <a:lnTo>
                      <a:pt x="69" y="14"/>
                    </a:lnTo>
                    <a:lnTo>
                      <a:pt x="71" y="15"/>
                    </a:lnTo>
                    <a:lnTo>
                      <a:pt x="72" y="18"/>
                    </a:lnTo>
                    <a:lnTo>
                      <a:pt x="75" y="15"/>
                    </a:lnTo>
                    <a:lnTo>
                      <a:pt x="79" y="18"/>
                    </a:lnTo>
                    <a:lnTo>
                      <a:pt x="80" y="18"/>
                    </a:lnTo>
                    <a:lnTo>
                      <a:pt x="82" y="18"/>
                    </a:lnTo>
                    <a:lnTo>
                      <a:pt x="83" y="18"/>
                    </a:lnTo>
                    <a:lnTo>
                      <a:pt x="84" y="18"/>
                    </a:lnTo>
                    <a:lnTo>
                      <a:pt x="88" y="20"/>
                    </a:lnTo>
                    <a:lnTo>
                      <a:pt x="90" y="18"/>
                    </a:lnTo>
                    <a:lnTo>
                      <a:pt x="91" y="15"/>
                    </a:lnTo>
                    <a:lnTo>
                      <a:pt x="93" y="14"/>
                    </a:lnTo>
                    <a:lnTo>
                      <a:pt x="96" y="13"/>
                    </a:lnTo>
                    <a:lnTo>
                      <a:pt x="97" y="11"/>
                    </a:lnTo>
                    <a:lnTo>
                      <a:pt x="99" y="7"/>
                    </a:lnTo>
                    <a:lnTo>
                      <a:pt x="99" y="6"/>
                    </a:lnTo>
                    <a:lnTo>
                      <a:pt x="101" y="2"/>
                    </a:lnTo>
                    <a:lnTo>
                      <a:pt x="104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7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2" y="2"/>
                    </a:lnTo>
                    <a:lnTo>
                      <a:pt x="113" y="6"/>
                    </a:lnTo>
                    <a:lnTo>
                      <a:pt x="113" y="7"/>
                    </a:lnTo>
                    <a:lnTo>
                      <a:pt x="113" y="6"/>
                    </a:lnTo>
                    <a:lnTo>
                      <a:pt x="115" y="2"/>
                    </a:lnTo>
                    <a:lnTo>
                      <a:pt x="115" y="4"/>
                    </a:lnTo>
                    <a:lnTo>
                      <a:pt x="116" y="6"/>
                    </a:lnTo>
                    <a:lnTo>
                      <a:pt x="117" y="6"/>
                    </a:lnTo>
                    <a:lnTo>
                      <a:pt x="121" y="4"/>
                    </a:lnTo>
                    <a:lnTo>
                      <a:pt x="124" y="4"/>
                    </a:lnTo>
                    <a:lnTo>
                      <a:pt x="124" y="6"/>
                    </a:lnTo>
                    <a:lnTo>
                      <a:pt x="127" y="7"/>
                    </a:lnTo>
                    <a:lnTo>
                      <a:pt x="128" y="7"/>
                    </a:lnTo>
                    <a:lnTo>
                      <a:pt x="131" y="7"/>
                    </a:lnTo>
                    <a:lnTo>
                      <a:pt x="132" y="9"/>
                    </a:lnTo>
                    <a:lnTo>
                      <a:pt x="132" y="11"/>
                    </a:lnTo>
                    <a:lnTo>
                      <a:pt x="134" y="11"/>
                    </a:lnTo>
                    <a:lnTo>
                      <a:pt x="134" y="14"/>
                    </a:lnTo>
                    <a:lnTo>
                      <a:pt x="135" y="15"/>
                    </a:lnTo>
                    <a:lnTo>
                      <a:pt x="135" y="18"/>
                    </a:lnTo>
                    <a:lnTo>
                      <a:pt x="136" y="21"/>
                    </a:lnTo>
                    <a:lnTo>
                      <a:pt x="136" y="22"/>
                    </a:lnTo>
                    <a:lnTo>
                      <a:pt x="139" y="27"/>
                    </a:lnTo>
                    <a:lnTo>
                      <a:pt x="140" y="28"/>
                    </a:lnTo>
                    <a:lnTo>
                      <a:pt x="142" y="30"/>
                    </a:lnTo>
                    <a:lnTo>
                      <a:pt x="142" y="31"/>
                    </a:lnTo>
                    <a:lnTo>
                      <a:pt x="143" y="31"/>
                    </a:lnTo>
                    <a:lnTo>
                      <a:pt x="143" y="32"/>
                    </a:lnTo>
                    <a:lnTo>
                      <a:pt x="144" y="35"/>
                    </a:lnTo>
                    <a:lnTo>
                      <a:pt x="147" y="37"/>
                    </a:lnTo>
                    <a:lnTo>
                      <a:pt x="148" y="38"/>
                    </a:lnTo>
                    <a:lnTo>
                      <a:pt x="150" y="38"/>
                    </a:lnTo>
                    <a:lnTo>
                      <a:pt x="152" y="38"/>
                    </a:lnTo>
                    <a:lnTo>
                      <a:pt x="152" y="38"/>
                    </a:lnTo>
                    <a:lnTo>
                      <a:pt x="154" y="38"/>
                    </a:lnTo>
                    <a:lnTo>
                      <a:pt x="156" y="38"/>
                    </a:lnTo>
                    <a:lnTo>
                      <a:pt x="158" y="38"/>
                    </a:lnTo>
                    <a:lnTo>
                      <a:pt x="160" y="39"/>
                    </a:lnTo>
                    <a:lnTo>
                      <a:pt x="162" y="39"/>
                    </a:lnTo>
                    <a:lnTo>
                      <a:pt x="165" y="39"/>
                    </a:lnTo>
                    <a:lnTo>
                      <a:pt x="168" y="39"/>
                    </a:lnTo>
                    <a:lnTo>
                      <a:pt x="169" y="41"/>
                    </a:lnTo>
                    <a:lnTo>
                      <a:pt x="170" y="41"/>
                    </a:lnTo>
                    <a:lnTo>
                      <a:pt x="174" y="41"/>
                    </a:lnTo>
                    <a:lnTo>
                      <a:pt x="174" y="39"/>
                    </a:lnTo>
                    <a:lnTo>
                      <a:pt x="170" y="39"/>
                    </a:lnTo>
                    <a:lnTo>
                      <a:pt x="169" y="39"/>
                    </a:lnTo>
                    <a:lnTo>
                      <a:pt x="168" y="38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0" name="Line 48"/>
              <p:cNvSpPr>
                <a:spLocks noChangeShapeType="1"/>
              </p:cNvSpPr>
              <p:nvPr/>
            </p:nvSpPr>
            <p:spPr bwMode="auto">
              <a:xfrm>
                <a:off x="238" y="1666"/>
                <a:ext cx="2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1" name="Line 49"/>
              <p:cNvSpPr>
                <a:spLocks noChangeShapeType="1"/>
              </p:cNvSpPr>
              <p:nvPr/>
            </p:nvSpPr>
            <p:spPr bwMode="auto">
              <a:xfrm>
                <a:off x="240" y="1666"/>
                <a:ext cx="1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2" name="Line 50"/>
              <p:cNvSpPr>
                <a:spLocks noChangeShapeType="1"/>
              </p:cNvSpPr>
              <p:nvPr/>
            </p:nvSpPr>
            <p:spPr bwMode="auto">
              <a:xfrm flipH="1">
                <a:off x="240" y="1665"/>
                <a:ext cx="1" cy="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3" name="Freeform 51"/>
              <p:cNvSpPr>
                <a:spLocks/>
              </p:cNvSpPr>
              <p:nvPr/>
            </p:nvSpPr>
            <p:spPr bwMode="auto">
              <a:xfrm>
                <a:off x="195" y="1343"/>
                <a:ext cx="78" cy="54"/>
              </a:xfrm>
              <a:custGeom>
                <a:avLst/>
                <a:gdLst/>
                <a:ahLst/>
                <a:cxnLst>
                  <a:cxn ang="0">
                    <a:pos x="199" y="157"/>
                  </a:cxn>
                  <a:cxn ang="0">
                    <a:pos x="186" y="153"/>
                  </a:cxn>
                  <a:cxn ang="0">
                    <a:pos x="181" y="146"/>
                  </a:cxn>
                  <a:cxn ang="0">
                    <a:pos x="174" y="133"/>
                  </a:cxn>
                  <a:cxn ang="0">
                    <a:pos x="166" y="125"/>
                  </a:cxn>
                  <a:cxn ang="0">
                    <a:pos x="159" y="118"/>
                  </a:cxn>
                  <a:cxn ang="0">
                    <a:pos x="158" y="108"/>
                  </a:cxn>
                  <a:cxn ang="0">
                    <a:pos x="151" y="102"/>
                  </a:cxn>
                  <a:cxn ang="0">
                    <a:pos x="147" y="100"/>
                  </a:cxn>
                  <a:cxn ang="0">
                    <a:pos x="144" y="96"/>
                  </a:cxn>
                  <a:cxn ang="0">
                    <a:pos x="147" y="98"/>
                  </a:cxn>
                  <a:cxn ang="0">
                    <a:pos x="147" y="92"/>
                  </a:cxn>
                  <a:cxn ang="0">
                    <a:pos x="141" y="79"/>
                  </a:cxn>
                  <a:cxn ang="0">
                    <a:pos x="139" y="75"/>
                  </a:cxn>
                  <a:cxn ang="0">
                    <a:pos x="141" y="78"/>
                  </a:cxn>
                  <a:cxn ang="0">
                    <a:pos x="141" y="84"/>
                  </a:cxn>
                  <a:cxn ang="0">
                    <a:pos x="141" y="91"/>
                  </a:cxn>
                  <a:cxn ang="0">
                    <a:pos x="137" y="88"/>
                  </a:cxn>
                  <a:cxn ang="0">
                    <a:pos x="133" y="88"/>
                  </a:cxn>
                  <a:cxn ang="0">
                    <a:pos x="130" y="82"/>
                  </a:cxn>
                  <a:cxn ang="0">
                    <a:pos x="130" y="78"/>
                  </a:cxn>
                  <a:cxn ang="0">
                    <a:pos x="128" y="70"/>
                  </a:cxn>
                  <a:cxn ang="0">
                    <a:pos x="124" y="66"/>
                  </a:cxn>
                  <a:cxn ang="0">
                    <a:pos x="125" y="63"/>
                  </a:cxn>
                  <a:cxn ang="0">
                    <a:pos x="133" y="65"/>
                  </a:cxn>
                  <a:cxn ang="0">
                    <a:pos x="130" y="56"/>
                  </a:cxn>
                  <a:cxn ang="0">
                    <a:pos x="124" y="55"/>
                  </a:cxn>
                  <a:cxn ang="0">
                    <a:pos x="119" y="47"/>
                  </a:cxn>
                  <a:cxn ang="0">
                    <a:pos x="111" y="35"/>
                  </a:cxn>
                  <a:cxn ang="0">
                    <a:pos x="107" y="27"/>
                  </a:cxn>
                  <a:cxn ang="0">
                    <a:pos x="104" y="20"/>
                  </a:cxn>
                  <a:cxn ang="0">
                    <a:pos x="102" y="10"/>
                  </a:cxn>
                  <a:cxn ang="0">
                    <a:pos x="99" y="6"/>
                  </a:cxn>
                  <a:cxn ang="0">
                    <a:pos x="97" y="1"/>
                  </a:cxn>
                  <a:cxn ang="0">
                    <a:pos x="96" y="10"/>
                  </a:cxn>
                  <a:cxn ang="0">
                    <a:pos x="94" y="13"/>
                  </a:cxn>
                  <a:cxn ang="0">
                    <a:pos x="96" y="15"/>
                  </a:cxn>
                  <a:cxn ang="0">
                    <a:pos x="97" y="24"/>
                  </a:cxn>
                  <a:cxn ang="0">
                    <a:pos x="97" y="29"/>
                  </a:cxn>
                  <a:cxn ang="0">
                    <a:pos x="94" y="29"/>
                  </a:cxn>
                  <a:cxn ang="0">
                    <a:pos x="86" y="20"/>
                  </a:cxn>
                  <a:cxn ang="0">
                    <a:pos x="85" y="18"/>
                  </a:cxn>
                  <a:cxn ang="0">
                    <a:pos x="84" y="11"/>
                  </a:cxn>
                  <a:cxn ang="0">
                    <a:pos x="77" y="8"/>
                  </a:cxn>
                  <a:cxn ang="0">
                    <a:pos x="73" y="8"/>
                  </a:cxn>
                  <a:cxn ang="0">
                    <a:pos x="69" y="13"/>
                  </a:cxn>
                  <a:cxn ang="0">
                    <a:pos x="63" y="21"/>
                  </a:cxn>
                  <a:cxn ang="0">
                    <a:pos x="61" y="14"/>
                  </a:cxn>
                  <a:cxn ang="0">
                    <a:pos x="54" y="14"/>
                  </a:cxn>
                  <a:cxn ang="0">
                    <a:pos x="49" y="15"/>
                  </a:cxn>
                  <a:cxn ang="0">
                    <a:pos x="45" y="21"/>
                  </a:cxn>
                  <a:cxn ang="0">
                    <a:pos x="43" y="29"/>
                  </a:cxn>
                  <a:cxn ang="0">
                    <a:pos x="43" y="39"/>
                  </a:cxn>
                  <a:cxn ang="0">
                    <a:pos x="37" y="47"/>
                  </a:cxn>
                  <a:cxn ang="0">
                    <a:pos x="28" y="50"/>
                  </a:cxn>
                  <a:cxn ang="0">
                    <a:pos x="24" y="55"/>
                  </a:cxn>
                  <a:cxn ang="0">
                    <a:pos x="20" y="58"/>
                  </a:cxn>
                  <a:cxn ang="0">
                    <a:pos x="17" y="55"/>
                  </a:cxn>
                  <a:cxn ang="0">
                    <a:pos x="9" y="55"/>
                  </a:cxn>
                  <a:cxn ang="0">
                    <a:pos x="6" y="53"/>
                  </a:cxn>
                  <a:cxn ang="0">
                    <a:pos x="0" y="50"/>
                  </a:cxn>
                </a:cxnLst>
                <a:rect l="0" t="0" r="r" b="b"/>
                <a:pathLst>
                  <a:path w="205" h="157">
                    <a:moveTo>
                      <a:pt x="205" y="157"/>
                    </a:moveTo>
                    <a:lnTo>
                      <a:pt x="201" y="157"/>
                    </a:lnTo>
                    <a:lnTo>
                      <a:pt x="199" y="157"/>
                    </a:lnTo>
                    <a:lnTo>
                      <a:pt x="196" y="155"/>
                    </a:lnTo>
                    <a:lnTo>
                      <a:pt x="193" y="155"/>
                    </a:lnTo>
                    <a:lnTo>
                      <a:pt x="186" y="153"/>
                    </a:lnTo>
                    <a:lnTo>
                      <a:pt x="184" y="152"/>
                    </a:lnTo>
                    <a:lnTo>
                      <a:pt x="182" y="150"/>
                    </a:lnTo>
                    <a:lnTo>
                      <a:pt x="181" y="146"/>
                    </a:lnTo>
                    <a:lnTo>
                      <a:pt x="176" y="144"/>
                    </a:lnTo>
                    <a:lnTo>
                      <a:pt x="175" y="139"/>
                    </a:lnTo>
                    <a:lnTo>
                      <a:pt x="174" y="133"/>
                    </a:lnTo>
                    <a:lnTo>
                      <a:pt x="173" y="128"/>
                    </a:lnTo>
                    <a:lnTo>
                      <a:pt x="170" y="126"/>
                    </a:lnTo>
                    <a:lnTo>
                      <a:pt x="166" y="125"/>
                    </a:lnTo>
                    <a:lnTo>
                      <a:pt x="164" y="120"/>
                    </a:lnTo>
                    <a:lnTo>
                      <a:pt x="163" y="119"/>
                    </a:lnTo>
                    <a:lnTo>
                      <a:pt x="159" y="118"/>
                    </a:lnTo>
                    <a:lnTo>
                      <a:pt x="159" y="116"/>
                    </a:lnTo>
                    <a:lnTo>
                      <a:pt x="158" y="113"/>
                    </a:lnTo>
                    <a:lnTo>
                      <a:pt x="158" y="108"/>
                    </a:lnTo>
                    <a:lnTo>
                      <a:pt x="156" y="106"/>
                    </a:lnTo>
                    <a:lnTo>
                      <a:pt x="155" y="102"/>
                    </a:lnTo>
                    <a:lnTo>
                      <a:pt x="151" y="102"/>
                    </a:lnTo>
                    <a:lnTo>
                      <a:pt x="150" y="101"/>
                    </a:lnTo>
                    <a:lnTo>
                      <a:pt x="147" y="101"/>
                    </a:lnTo>
                    <a:lnTo>
                      <a:pt x="147" y="100"/>
                    </a:lnTo>
                    <a:lnTo>
                      <a:pt x="145" y="101"/>
                    </a:lnTo>
                    <a:lnTo>
                      <a:pt x="145" y="100"/>
                    </a:lnTo>
                    <a:lnTo>
                      <a:pt x="144" y="96"/>
                    </a:lnTo>
                    <a:lnTo>
                      <a:pt x="145" y="98"/>
                    </a:lnTo>
                    <a:lnTo>
                      <a:pt x="147" y="96"/>
                    </a:lnTo>
                    <a:lnTo>
                      <a:pt x="147" y="98"/>
                    </a:lnTo>
                    <a:lnTo>
                      <a:pt x="148" y="96"/>
                    </a:lnTo>
                    <a:lnTo>
                      <a:pt x="148" y="94"/>
                    </a:lnTo>
                    <a:lnTo>
                      <a:pt x="147" y="92"/>
                    </a:lnTo>
                    <a:lnTo>
                      <a:pt x="145" y="88"/>
                    </a:lnTo>
                    <a:lnTo>
                      <a:pt x="144" y="84"/>
                    </a:lnTo>
                    <a:lnTo>
                      <a:pt x="141" y="79"/>
                    </a:lnTo>
                    <a:lnTo>
                      <a:pt x="141" y="78"/>
                    </a:lnTo>
                    <a:lnTo>
                      <a:pt x="141" y="76"/>
                    </a:lnTo>
                    <a:lnTo>
                      <a:pt x="139" y="75"/>
                    </a:lnTo>
                    <a:lnTo>
                      <a:pt x="137" y="75"/>
                    </a:lnTo>
                    <a:lnTo>
                      <a:pt x="139" y="76"/>
                    </a:lnTo>
                    <a:lnTo>
                      <a:pt x="141" y="78"/>
                    </a:lnTo>
                    <a:lnTo>
                      <a:pt x="139" y="81"/>
                    </a:lnTo>
                    <a:lnTo>
                      <a:pt x="141" y="82"/>
                    </a:lnTo>
                    <a:lnTo>
                      <a:pt x="141" y="84"/>
                    </a:lnTo>
                    <a:lnTo>
                      <a:pt x="141" y="88"/>
                    </a:lnTo>
                    <a:lnTo>
                      <a:pt x="141" y="91"/>
                    </a:lnTo>
                    <a:lnTo>
                      <a:pt x="141" y="91"/>
                    </a:lnTo>
                    <a:lnTo>
                      <a:pt x="141" y="88"/>
                    </a:lnTo>
                    <a:lnTo>
                      <a:pt x="139" y="88"/>
                    </a:lnTo>
                    <a:lnTo>
                      <a:pt x="137" y="88"/>
                    </a:lnTo>
                    <a:lnTo>
                      <a:pt x="137" y="89"/>
                    </a:lnTo>
                    <a:lnTo>
                      <a:pt x="136" y="91"/>
                    </a:lnTo>
                    <a:lnTo>
                      <a:pt x="133" y="88"/>
                    </a:lnTo>
                    <a:lnTo>
                      <a:pt x="132" y="88"/>
                    </a:lnTo>
                    <a:lnTo>
                      <a:pt x="130" y="84"/>
                    </a:lnTo>
                    <a:lnTo>
                      <a:pt x="130" y="82"/>
                    </a:lnTo>
                    <a:lnTo>
                      <a:pt x="130" y="81"/>
                    </a:lnTo>
                    <a:lnTo>
                      <a:pt x="128" y="79"/>
                    </a:lnTo>
                    <a:lnTo>
                      <a:pt x="130" y="78"/>
                    </a:lnTo>
                    <a:lnTo>
                      <a:pt x="130" y="75"/>
                    </a:lnTo>
                    <a:lnTo>
                      <a:pt x="130" y="71"/>
                    </a:lnTo>
                    <a:lnTo>
                      <a:pt x="128" y="70"/>
                    </a:lnTo>
                    <a:lnTo>
                      <a:pt x="128" y="66"/>
                    </a:lnTo>
                    <a:lnTo>
                      <a:pt x="125" y="66"/>
                    </a:lnTo>
                    <a:lnTo>
                      <a:pt x="124" y="66"/>
                    </a:lnTo>
                    <a:lnTo>
                      <a:pt x="122" y="65"/>
                    </a:lnTo>
                    <a:lnTo>
                      <a:pt x="124" y="63"/>
                    </a:lnTo>
                    <a:lnTo>
                      <a:pt x="125" y="63"/>
                    </a:lnTo>
                    <a:lnTo>
                      <a:pt x="130" y="63"/>
                    </a:lnTo>
                    <a:lnTo>
                      <a:pt x="132" y="63"/>
                    </a:lnTo>
                    <a:lnTo>
                      <a:pt x="133" y="65"/>
                    </a:lnTo>
                    <a:lnTo>
                      <a:pt x="133" y="62"/>
                    </a:lnTo>
                    <a:lnTo>
                      <a:pt x="132" y="61"/>
                    </a:lnTo>
                    <a:lnTo>
                      <a:pt x="130" y="56"/>
                    </a:lnTo>
                    <a:lnTo>
                      <a:pt x="128" y="56"/>
                    </a:lnTo>
                    <a:lnTo>
                      <a:pt x="125" y="56"/>
                    </a:lnTo>
                    <a:lnTo>
                      <a:pt x="124" y="55"/>
                    </a:lnTo>
                    <a:lnTo>
                      <a:pt x="122" y="52"/>
                    </a:lnTo>
                    <a:lnTo>
                      <a:pt x="121" y="50"/>
                    </a:lnTo>
                    <a:lnTo>
                      <a:pt x="119" y="47"/>
                    </a:lnTo>
                    <a:lnTo>
                      <a:pt x="115" y="41"/>
                    </a:lnTo>
                    <a:lnTo>
                      <a:pt x="113" y="39"/>
                    </a:lnTo>
                    <a:lnTo>
                      <a:pt x="111" y="35"/>
                    </a:lnTo>
                    <a:lnTo>
                      <a:pt x="110" y="31"/>
                    </a:lnTo>
                    <a:lnTo>
                      <a:pt x="107" y="28"/>
                    </a:lnTo>
                    <a:lnTo>
                      <a:pt x="107" y="27"/>
                    </a:lnTo>
                    <a:lnTo>
                      <a:pt x="107" y="24"/>
                    </a:lnTo>
                    <a:lnTo>
                      <a:pt x="107" y="21"/>
                    </a:lnTo>
                    <a:lnTo>
                      <a:pt x="104" y="20"/>
                    </a:lnTo>
                    <a:lnTo>
                      <a:pt x="102" y="15"/>
                    </a:lnTo>
                    <a:lnTo>
                      <a:pt x="102" y="13"/>
                    </a:lnTo>
                    <a:lnTo>
                      <a:pt x="102" y="10"/>
                    </a:lnTo>
                    <a:lnTo>
                      <a:pt x="101" y="10"/>
                    </a:lnTo>
                    <a:lnTo>
                      <a:pt x="99" y="8"/>
                    </a:lnTo>
                    <a:lnTo>
                      <a:pt x="99" y="6"/>
                    </a:lnTo>
                    <a:lnTo>
                      <a:pt x="99" y="4"/>
                    </a:lnTo>
                    <a:lnTo>
                      <a:pt x="99" y="3"/>
                    </a:lnTo>
                    <a:lnTo>
                      <a:pt x="97" y="1"/>
                    </a:lnTo>
                    <a:lnTo>
                      <a:pt x="97" y="0"/>
                    </a:lnTo>
                    <a:lnTo>
                      <a:pt x="96" y="1"/>
                    </a:lnTo>
                    <a:lnTo>
                      <a:pt x="96" y="10"/>
                    </a:lnTo>
                    <a:lnTo>
                      <a:pt x="95" y="10"/>
                    </a:lnTo>
                    <a:lnTo>
                      <a:pt x="94" y="11"/>
                    </a:lnTo>
                    <a:lnTo>
                      <a:pt x="94" y="13"/>
                    </a:lnTo>
                    <a:lnTo>
                      <a:pt x="94" y="14"/>
                    </a:lnTo>
                    <a:lnTo>
                      <a:pt x="95" y="14"/>
                    </a:lnTo>
                    <a:lnTo>
                      <a:pt x="96" y="15"/>
                    </a:lnTo>
                    <a:lnTo>
                      <a:pt x="96" y="18"/>
                    </a:lnTo>
                    <a:lnTo>
                      <a:pt x="97" y="21"/>
                    </a:lnTo>
                    <a:lnTo>
                      <a:pt x="97" y="24"/>
                    </a:lnTo>
                    <a:lnTo>
                      <a:pt x="99" y="27"/>
                    </a:lnTo>
                    <a:lnTo>
                      <a:pt x="99" y="28"/>
                    </a:lnTo>
                    <a:lnTo>
                      <a:pt x="97" y="29"/>
                    </a:lnTo>
                    <a:lnTo>
                      <a:pt x="96" y="28"/>
                    </a:lnTo>
                    <a:lnTo>
                      <a:pt x="95" y="29"/>
                    </a:lnTo>
                    <a:lnTo>
                      <a:pt x="94" y="29"/>
                    </a:lnTo>
                    <a:lnTo>
                      <a:pt x="86" y="28"/>
                    </a:lnTo>
                    <a:lnTo>
                      <a:pt x="86" y="23"/>
                    </a:lnTo>
                    <a:lnTo>
                      <a:pt x="86" y="20"/>
                    </a:lnTo>
                    <a:lnTo>
                      <a:pt x="86" y="18"/>
                    </a:lnTo>
                    <a:lnTo>
                      <a:pt x="85" y="20"/>
                    </a:lnTo>
                    <a:lnTo>
                      <a:pt x="85" y="18"/>
                    </a:lnTo>
                    <a:lnTo>
                      <a:pt x="84" y="15"/>
                    </a:lnTo>
                    <a:lnTo>
                      <a:pt x="84" y="13"/>
                    </a:lnTo>
                    <a:lnTo>
                      <a:pt x="84" y="11"/>
                    </a:lnTo>
                    <a:lnTo>
                      <a:pt x="80" y="11"/>
                    </a:lnTo>
                    <a:lnTo>
                      <a:pt x="79" y="10"/>
                    </a:lnTo>
                    <a:lnTo>
                      <a:pt x="77" y="8"/>
                    </a:lnTo>
                    <a:lnTo>
                      <a:pt x="75" y="6"/>
                    </a:lnTo>
                    <a:lnTo>
                      <a:pt x="73" y="4"/>
                    </a:lnTo>
                    <a:lnTo>
                      <a:pt x="73" y="8"/>
                    </a:lnTo>
                    <a:lnTo>
                      <a:pt x="69" y="8"/>
                    </a:lnTo>
                    <a:lnTo>
                      <a:pt x="69" y="11"/>
                    </a:lnTo>
                    <a:lnTo>
                      <a:pt x="69" y="13"/>
                    </a:lnTo>
                    <a:lnTo>
                      <a:pt x="69" y="18"/>
                    </a:lnTo>
                    <a:lnTo>
                      <a:pt x="68" y="18"/>
                    </a:lnTo>
                    <a:lnTo>
                      <a:pt x="63" y="21"/>
                    </a:lnTo>
                    <a:lnTo>
                      <a:pt x="62" y="21"/>
                    </a:lnTo>
                    <a:lnTo>
                      <a:pt x="62" y="18"/>
                    </a:lnTo>
                    <a:lnTo>
                      <a:pt x="61" y="14"/>
                    </a:lnTo>
                    <a:lnTo>
                      <a:pt x="60" y="13"/>
                    </a:lnTo>
                    <a:lnTo>
                      <a:pt x="57" y="13"/>
                    </a:lnTo>
                    <a:lnTo>
                      <a:pt x="54" y="14"/>
                    </a:lnTo>
                    <a:lnTo>
                      <a:pt x="54" y="15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6" y="18"/>
                    </a:lnTo>
                    <a:lnTo>
                      <a:pt x="46" y="20"/>
                    </a:lnTo>
                    <a:lnTo>
                      <a:pt x="45" y="21"/>
                    </a:lnTo>
                    <a:lnTo>
                      <a:pt x="43" y="24"/>
                    </a:lnTo>
                    <a:lnTo>
                      <a:pt x="43" y="28"/>
                    </a:lnTo>
                    <a:lnTo>
                      <a:pt x="43" y="29"/>
                    </a:lnTo>
                    <a:lnTo>
                      <a:pt x="45" y="37"/>
                    </a:lnTo>
                    <a:lnTo>
                      <a:pt x="45" y="38"/>
                    </a:lnTo>
                    <a:lnTo>
                      <a:pt x="43" y="39"/>
                    </a:lnTo>
                    <a:lnTo>
                      <a:pt x="40" y="39"/>
                    </a:lnTo>
                    <a:lnTo>
                      <a:pt x="38" y="41"/>
                    </a:lnTo>
                    <a:lnTo>
                      <a:pt x="37" y="47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28" y="50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4" y="55"/>
                    </a:lnTo>
                    <a:lnTo>
                      <a:pt x="24" y="56"/>
                    </a:lnTo>
                    <a:lnTo>
                      <a:pt x="23" y="58"/>
                    </a:lnTo>
                    <a:lnTo>
                      <a:pt x="20" y="58"/>
                    </a:lnTo>
                    <a:lnTo>
                      <a:pt x="19" y="56"/>
                    </a:lnTo>
                    <a:lnTo>
                      <a:pt x="19" y="55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1" y="55"/>
                    </a:lnTo>
                    <a:lnTo>
                      <a:pt x="9" y="55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6" y="53"/>
                    </a:lnTo>
                    <a:lnTo>
                      <a:pt x="6" y="52"/>
                    </a:lnTo>
                    <a:lnTo>
                      <a:pt x="3" y="50"/>
                    </a:lnTo>
                    <a:lnTo>
                      <a:pt x="0" y="50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4" name="Freeform 52"/>
              <p:cNvSpPr>
                <a:spLocks/>
              </p:cNvSpPr>
              <p:nvPr/>
            </p:nvSpPr>
            <p:spPr bwMode="auto">
              <a:xfrm>
                <a:off x="195" y="1360"/>
                <a:ext cx="41" cy="46"/>
              </a:xfrm>
              <a:custGeom>
                <a:avLst/>
                <a:gdLst/>
                <a:ahLst/>
                <a:cxnLst>
                  <a:cxn ang="0">
                    <a:pos x="52" y="137"/>
                  </a:cxn>
                  <a:cxn ang="0">
                    <a:pos x="56" y="126"/>
                  </a:cxn>
                  <a:cxn ang="0">
                    <a:pos x="60" y="120"/>
                  </a:cxn>
                  <a:cxn ang="0">
                    <a:pos x="63" y="114"/>
                  </a:cxn>
                  <a:cxn ang="0">
                    <a:pos x="67" y="104"/>
                  </a:cxn>
                  <a:cxn ang="0">
                    <a:pos x="71" y="97"/>
                  </a:cxn>
                  <a:cxn ang="0">
                    <a:pos x="72" y="88"/>
                  </a:cxn>
                  <a:cxn ang="0">
                    <a:pos x="74" y="84"/>
                  </a:cxn>
                  <a:cxn ang="0">
                    <a:pos x="78" y="78"/>
                  </a:cxn>
                  <a:cxn ang="0">
                    <a:pos x="81" y="70"/>
                  </a:cxn>
                  <a:cxn ang="0">
                    <a:pos x="81" y="61"/>
                  </a:cxn>
                  <a:cxn ang="0">
                    <a:pos x="82" y="58"/>
                  </a:cxn>
                  <a:cxn ang="0">
                    <a:pos x="86" y="64"/>
                  </a:cxn>
                  <a:cxn ang="0">
                    <a:pos x="93" y="64"/>
                  </a:cxn>
                  <a:cxn ang="0">
                    <a:pos x="94" y="66"/>
                  </a:cxn>
                  <a:cxn ang="0">
                    <a:pos x="97" y="64"/>
                  </a:cxn>
                  <a:cxn ang="0">
                    <a:pos x="99" y="58"/>
                  </a:cxn>
                  <a:cxn ang="0">
                    <a:pos x="102" y="52"/>
                  </a:cxn>
                  <a:cxn ang="0">
                    <a:pos x="102" y="48"/>
                  </a:cxn>
                  <a:cxn ang="0">
                    <a:pos x="106" y="44"/>
                  </a:cxn>
                  <a:cxn ang="0">
                    <a:pos x="106" y="38"/>
                  </a:cxn>
                  <a:cxn ang="0">
                    <a:pos x="103" y="34"/>
                  </a:cxn>
                  <a:cxn ang="0">
                    <a:pos x="102" y="29"/>
                  </a:cxn>
                  <a:cxn ang="0">
                    <a:pos x="102" y="24"/>
                  </a:cxn>
                  <a:cxn ang="0">
                    <a:pos x="102" y="18"/>
                  </a:cxn>
                  <a:cxn ang="0">
                    <a:pos x="99" y="14"/>
                  </a:cxn>
                  <a:cxn ang="0">
                    <a:pos x="98" y="10"/>
                  </a:cxn>
                  <a:cxn ang="0">
                    <a:pos x="94" y="7"/>
                  </a:cxn>
                  <a:cxn ang="0">
                    <a:pos x="87" y="9"/>
                  </a:cxn>
                  <a:cxn ang="0">
                    <a:pos x="82" y="7"/>
                  </a:cxn>
                  <a:cxn ang="0">
                    <a:pos x="78" y="7"/>
                  </a:cxn>
                  <a:cxn ang="0">
                    <a:pos x="74" y="10"/>
                  </a:cxn>
                  <a:cxn ang="0">
                    <a:pos x="78" y="15"/>
                  </a:cxn>
                  <a:cxn ang="0">
                    <a:pos x="81" y="21"/>
                  </a:cxn>
                  <a:cxn ang="0">
                    <a:pos x="78" y="21"/>
                  </a:cxn>
                  <a:cxn ang="0">
                    <a:pos x="72" y="17"/>
                  </a:cxn>
                  <a:cxn ang="0">
                    <a:pos x="69" y="10"/>
                  </a:cxn>
                  <a:cxn ang="0">
                    <a:pos x="68" y="7"/>
                  </a:cxn>
                  <a:cxn ang="0">
                    <a:pos x="63" y="6"/>
                  </a:cxn>
                  <a:cxn ang="0">
                    <a:pos x="59" y="1"/>
                  </a:cxn>
                  <a:cxn ang="0">
                    <a:pos x="53" y="0"/>
                  </a:cxn>
                  <a:cxn ang="0">
                    <a:pos x="51" y="4"/>
                  </a:cxn>
                  <a:cxn ang="0">
                    <a:pos x="50" y="13"/>
                  </a:cxn>
                  <a:cxn ang="0">
                    <a:pos x="51" y="18"/>
                  </a:cxn>
                  <a:cxn ang="0">
                    <a:pos x="47" y="21"/>
                  </a:cxn>
                  <a:cxn ang="0">
                    <a:pos x="46" y="21"/>
                  </a:cxn>
                  <a:cxn ang="0">
                    <a:pos x="41" y="23"/>
                  </a:cxn>
                  <a:cxn ang="0">
                    <a:pos x="39" y="26"/>
                  </a:cxn>
                  <a:cxn ang="0">
                    <a:pos x="36" y="27"/>
                  </a:cxn>
                  <a:cxn ang="0">
                    <a:pos x="34" y="24"/>
                  </a:cxn>
                  <a:cxn ang="0">
                    <a:pos x="30" y="23"/>
                  </a:cxn>
                  <a:cxn ang="0">
                    <a:pos x="27" y="26"/>
                  </a:cxn>
                  <a:cxn ang="0">
                    <a:pos x="21" y="24"/>
                  </a:cxn>
                  <a:cxn ang="0">
                    <a:pos x="17" y="24"/>
                  </a:cxn>
                  <a:cxn ang="0">
                    <a:pos x="13" y="21"/>
                  </a:cxn>
                  <a:cxn ang="0">
                    <a:pos x="9" y="18"/>
                  </a:cxn>
                  <a:cxn ang="0">
                    <a:pos x="4" y="17"/>
                  </a:cxn>
                </a:cxnLst>
                <a:rect l="0" t="0" r="r" b="b"/>
                <a:pathLst>
                  <a:path w="106" h="140">
                    <a:moveTo>
                      <a:pt x="51" y="140"/>
                    </a:moveTo>
                    <a:lnTo>
                      <a:pt x="51" y="139"/>
                    </a:lnTo>
                    <a:lnTo>
                      <a:pt x="52" y="137"/>
                    </a:lnTo>
                    <a:lnTo>
                      <a:pt x="53" y="134"/>
                    </a:lnTo>
                    <a:lnTo>
                      <a:pt x="53" y="132"/>
                    </a:lnTo>
                    <a:lnTo>
                      <a:pt x="56" y="126"/>
                    </a:lnTo>
                    <a:lnTo>
                      <a:pt x="56" y="123"/>
                    </a:lnTo>
                    <a:lnTo>
                      <a:pt x="60" y="122"/>
                    </a:lnTo>
                    <a:lnTo>
                      <a:pt x="60" y="120"/>
                    </a:lnTo>
                    <a:lnTo>
                      <a:pt x="60" y="119"/>
                    </a:lnTo>
                    <a:lnTo>
                      <a:pt x="62" y="118"/>
                    </a:lnTo>
                    <a:lnTo>
                      <a:pt x="63" y="114"/>
                    </a:lnTo>
                    <a:lnTo>
                      <a:pt x="63" y="111"/>
                    </a:lnTo>
                    <a:lnTo>
                      <a:pt x="67" y="111"/>
                    </a:lnTo>
                    <a:lnTo>
                      <a:pt x="67" y="104"/>
                    </a:lnTo>
                    <a:lnTo>
                      <a:pt x="68" y="102"/>
                    </a:lnTo>
                    <a:lnTo>
                      <a:pt x="69" y="101"/>
                    </a:lnTo>
                    <a:lnTo>
                      <a:pt x="71" y="97"/>
                    </a:lnTo>
                    <a:lnTo>
                      <a:pt x="71" y="94"/>
                    </a:lnTo>
                    <a:lnTo>
                      <a:pt x="71" y="91"/>
                    </a:lnTo>
                    <a:lnTo>
                      <a:pt x="72" y="88"/>
                    </a:lnTo>
                    <a:lnTo>
                      <a:pt x="72" y="85"/>
                    </a:lnTo>
                    <a:lnTo>
                      <a:pt x="72" y="84"/>
                    </a:lnTo>
                    <a:lnTo>
                      <a:pt x="74" y="84"/>
                    </a:lnTo>
                    <a:lnTo>
                      <a:pt x="76" y="83"/>
                    </a:lnTo>
                    <a:lnTo>
                      <a:pt x="76" y="78"/>
                    </a:lnTo>
                    <a:lnTo>
                      <a:pt x="78" y="78"/>
                    </a:lnTo>
                    <a:lnTo>
                      <a:pt x="79" y="78"/>
                    </a:lnTo>
                    <a:lnTo>
                      <a:pt x="81" y="75"/>
                    </a:lnTo>
                    <a:lnTo>
                      <a:pt x="81" y="70"/>
                    </a:lnTo>
                    <a:lnTo>
                      <a:pt x="82" y="68"/>
                    </a:lnTo>
                    <a:lnTo>
                      <a:pt x="81" y="64"/>
                    </a:lnTo>
                    <a:lnTo>
                      <a:pt x="81" y="61"/>
                    </a:lnTo>
                    <a:lnTo>
                      <a:pt x="81" y="59"/>
                    </a:lnTo>
                    <a:lnTo>
                      <a:pt x="81" y="58"/>
                    </a:lnTo>
                    <a:lnTo>
                      <a:pt x="82" y="58"/>
                    </a:lnTo>
                    <a:lnTo>
                      <a:pt x="82" y="62"/>
                    </a:lnTo>
                    <a:lnTo>
                      <a:pt x="84" y="64"/>
                    </a:lnTo>
                    <a:lnTo>
                      <a:pt x="86" y="64"/>
                    </a:lnTo>
                    <a:lnTo>
                      <a:pt x="89" y="66"/>
                    </a:lnTo>
                    <a:lnTo>
                      <a:pt x="90" y="66"/>
                    </a:lnTo>
                    <a:lnTo>
                      <a:pt x="93" y="64"/>
                    </a:lnTo>
                    <a:lnTo>
                      <a:pt x="93" y="66"/>
                    </a:lnTo>
                    <a:lnTo>
                      <a:pt x="94" y="68"/>
                    </a:lnTo>
                    <a:lnTo>
                      <a:pt x="94" y="66"/>
                    </a:lnTo>
                    <a:lnTo>
                      <a:pt x="95" y="66"/>
                    </a:lnTo>
                    <a:lnTo>
                      <a:pt x="95" y="64"/>
                    </a:lnTo>
                    <a:lnTo>
                      <a:pt x="97" y="64"/>
                    </a:lnTo>
                    <a:lnTo>
                      <a:pt x="98" y="61"/>
                    </a:lnTo>
                    <a:lnTo>
                      <a:pt x="98" y="59"/>
                    </a:lnTo>
                    <a:lnTo>
                      <a:pt x="99" y="58"/>
                    </a:lnTo>
                    <a:lnTo>
                      <a:pt x="99" y="55"/>
                    </a:lnTo>
                    <a:lnTo>
                      <a:pt x="102" y="55"/>
                    </a:lnTo>
                    <a:lnTo>
                      <a:pt x="102" y="52"/>
                    </a:lnTo>
                    <a:lnTo>
                      <a:pt x="102" y="51"/>
                    </a:lnTo>
                    <a:lnTo>
                      <a:pt x="99" y="48"/>
                    </a:lnTo>
                    <a:lnTo>
                      <a:pt x="102" y="48"/>
                    </a:lnTo>
                    <a:lnTo>
                      <a:pt x="103" y="45"/>
                    </a:lnTo>
                    <a:lnTo>
                      <a:pt x="105" y="44"/>
                    </a:lnTo>
                    <a:lnTo>
                      <a:pt x="106" y="44"/>
                    </a:lnTo>
                    <a:lnTo>
                      <a:pt x="106" y="41"/>
                    </a:lnTo>
                    <a:lnTo>
                      <a:pt x="106" y="40"/>
                    </a:lnTo>
                    <a:lnTo>
                      <a:pt x="106" y="38"/>
                    </a:lnTo>
                    <a:lnTo>
                      <a:pt x="106" y="34"/>
                    </a:lnTo>
                    <a:lnTo>
                      <a:pt x="105" y="34"/>
                    </a:lnTo>
                    <a:lnTo>
                      <a:pt x="103" y="34"/>
                    </a:lnTo>
                    <a:lnTo>
                      <a:pt x="102" y="32"/>
                    </a:lnTo>
                    <a:lnTo>
                      <a:pt x="102" y="31"/>
                    </a:lnTo>
                    <a:lnTo>
                      <a:pt x="102" y="29"/>
                    </a:lnTo>
                    <a:lnTo>
                      <a:pt x="102" y="27"/>
                    </a:lnTo>
                    <a:lnTo>
                      <a:pt x="102" y="26"/>
                    </a:lnTo>
                    <a:lnTo>
                      <a:pt x="102" y="24"/>
                    </a:lnTo>
                    <a:lnTo>
                      <a:pt x="102" y="23"/>
                    </a:lnTo>
                    <a:lnTo>
                      <a:pt x="102" y="21"/>
                    </a:lnTo>
                    <a:lnTo>
                      <a:pt x="102" y="18"/>
                    </a:lnTo>
                    <a:lnTo>
                      <a:pt x="102" y="17"/>
                    </a:lnTo>
                    <a:lnTo>
                      <a:pt x="99" y="15"/>
                    </a:lnTo>
                    <a:lnTo>
                      <a:pt x="99" y="14"/>
                    </a:lnTo>
                    <a:lnTo>
                      <a:pt x="99" y="13"/>
                    </a:lnTo>
                    <a:lnTo>
                      <a:pt x="99" y="10"/>
                    </a:lnTo>
                    <a:lnTo>
                      <a:pt x="98" y="10"/>
                    </a:lnTo>
                    <a:lnTo>
                      <a:pt x="95" y="10"/>
                    </a:lnTo>
                    <a:lnTo>
                      <a:pt x="95" y="9"/>
                    </a:lnTo>
                    <a:lnTo>
                      <a:pt x="94" y="7"/>
                    </a:lnTo>
                    <a:lnTo>
                      <a:pt x="93" y="7"/>
                    </a:lnTo>
                    <a:lnTo>
                      <a:pt x="89" y="7"/>
                    </a:lnTo>
                    <a:lnTo>
                      <a:pt x="87" y="9"/>
                    </a:lnTo>
                    <a:lnTo>
                      <a:pt x="86" y="9"/>
                    </a:lnTo>
                    <a:lnTo>
                      <a:pt x="84" y="7"/>
                    </a:lnTo>
                    <a:lnTo>
                      <a:pt x="82" y="7"/>
                    </a:lnTo>
                    <a:lnTo>
                      <a:pt x="81" y="9"/>
                    </a:lnTo>
                    <a:lnTo>
                      <a:pt x="79" y="9"/>
                    </a:lnTo>
                    <a:lnTo>
                      <a:pt x="78" y="7"/>
                    </a:lnTo>
                    <a:lnTo>
                      <a:pt x="76" y="7"/>
                    </a:lnTo>
                    <a:lnTo>
                      <a:pt x="76" y="9"/>
                    </a:lnTo>
                    <a:lnTo>
                      <a:pt x="74" y="10"/>
                    </a:lnTo>
                    <a:lnTo>
                      <a:pt x="74" y="13"/>
                    </a:lnTo>
                    <a:lnTo>
                      <a:pt x="76" y="14"/>
                    </a:lnTo>
                    <a:lnTo>
                      <a:pt x="78" y="15"/>
                    </a:lnTo>
                    <a:lnTo>
                      <a:pt x="78" y="17"/>
                    </a:lnTo>
                    <a:lnTo>
                      <a:pt x="79" y="18"/>
                    </a:lnTo>
                    <a:lnTo>
                      <a:pt x="81" y="21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1"/>
                    </a:lnTo>
                    <a:lnTo>
                      <a:pt x="74" y="18"/>
                    </a:lnTo>
                    <a:lnTo>
                      <a:pt x="74" y="17"/>
                    </a:lnTo>
                    <a:lnTo>
                      <a:pt x="72" y="17"/>
                    </a:lnTo>
                    <a:lnTo>
                      <a:pt x="72" y="14"/>
                    </a:lnTo>
                    <a:lnTo>
                      <a:pt x="71" y="13"/>
                    </a:lnTo>
                    <a:lnTo>
                      <a:pt x="69" y="10"/>
                    </a:lnTo>
                    <a:lnTo>
                      <a:pt x="68" y="10"/>
                    </a:lnTo>
                    <a:lnTo>
                      <a:pt x="68" y="9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7" y="6"/>
                    </a:lnTo>
                    <a:lnTo>
                      <a:pt x="63" y="6"/>
                    </a:lnTo>
                    <a:lnTo>
                      <a:pt x="62" y="4"/>
                    </a:lnTo>
                    <a:lnTo>
                      <a:pt x="60" y="1"/>
                    </a:lnTo>
                    <a:lnTo>
                      <a:pt x="59" y="1"/>
                    </a:lnTo>
                    <a:lnTo>
                      <a:pt x="56" y="1"/>
                    </a:lnTo>
                    <a:lnTo>
                      <a:pt x="56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2" y="4"/>
                    </a:lnTo>
                    <a:lnTo>
                      <a:pt x="51" y="4"/>
                    </a:lnTo>
                    <a:lnTo>
                      <a:pt x="50" y="6"/>
                    </a:lnTo>
                    <a:lnTo>
                      <a:pt x="50" y="10"/>
                    </a:lnTo>
                    <a:lnTo>
                      <a:pt x="50" y="13"/>
                    </a:lnTo>
                    <a:lnTo>
                      <a:pt x="50" y="14"/>
                    </a:lnTo>
                    <a:lnTo>
                      <a:pt x="51" y="17"/>
                    </a:lnTo>
                    <a:lnTo>
                      <a:pt x="51" y="18"/>
                    </a:lnTo>
                    <a:lnTo>
                      <a:pt x="51" y="21"/>
                    </a:lnTo>
                    <a:lnTo>
                      <a:pt x="50" y="21"/>
                    </a:lnTo>
                    <a:lnTo>
                      <a:pt x="47" y="21"/>
                    </a:lnTo>
                    <a:lnTo>
                      <a:pt x="47" y="23"/>
                    </a:lnTo>
                    <a:lnTo>
                      <a:pt x="47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3" y="23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9" y="24"/>
                    </a:lnTo>
                    <a:lnTo>
                      <a:pt x="39" y="26"/>
                    </a:lnTo>
                    <a:lnTo>
                      <a:pt x="38" y="27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5" y="27"/>
                    </a:lnTo>
                    <a:lnTo>
                      <a:pt x="34" y="26"/>
                    </a:lnTo>
                    <a:lnTo>
                      <a:pt x="34" y="24"/>
                    </a:lnTo>
                    <a:lnTo>
                      <a:pt x="32" y="23"/>
                    </a:lnTo>
                    <a:lnTo>
                      <a:pt x="32" y="24"/>
                    </a:lnTo>
                    <a:lnTo>
                      <a:pt x="30" y="23"/>
                    </a:lnTo>
                    <a:lnTo>
                      <a:pt x="28" y="23"/>
                    </a:lnTo>
                    <a:lnTo>
                      <a:pt x="28" y="24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19" y="24"/>
                    </a:lnTo>
                    <a:lnTo>
                      <a:pt x="17" y="24"/>
                    </a:lnTo>
                    <a:lnTo>
                      <a:pt x="17" y="23"/>
                    </a:lnTo>
                    <a:lnTo>
                      <a:pt x="16" y="23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1" y="18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0" y="15"/>
                    </a:lnTo>
                  </a:path>
                </a:pathLst>
              </a:custGeom>
              <a:noFill/>
              <a:ln w="0">
                <a:solidFill>
                  <a:srgbClr val="40404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5" name="Line 53"/>
              <p:cNvSpPr>
                <a:spLocks noChangeShapeType="1"/>
              </p:cNvSpPr>
              <p:nvPr/>
            </p:nvSpPr>
            <p:spPr bwMode="auto">
              <a:xfrm>
                <a:off x="1582" y="1742"/>
                <a:ext cx="0" cy="14"/>
              </a:xfrm>
              <a:prstGeom prst="line">
                <a:avLst/>
              </a:prstGeom>
              <a:no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6" name="Line 54"/>
              <p:cNvSpPr>
                <a:spLocks noChangeShapeType="1"/>
              </p:cNvSpPr>
              <p:nvPr/>
            </p:nvSpPr>
            <p:spPr bwMode="auto">
              <a:xfrm>
                <a:off x="2273" y="2611"/>
                <a:ext cx="7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7" name="Line 55"/>
              <p:cNvSpPr>
                <a:spLocks noChangeShapeType="1"/>
              </p:cNvSpPr>
              <p:nvPr/>
            </p:nvSpPr>
            <p:spPr bwMode="auto">
              <a:xfrm>
                <a:off x="2268" y="2578"/>
                <a:ext cx="1" cy="67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8" name="Line 56"/>
              <p:cNvSpPr>
                <a:spLocks noChangeShapeType="1"/>
              </p:cNvSpPr>
              <p:nvPr/>
            </p:nvSpPr>
            <p:spPr bwMode="auto">
              <a:xfrm>
                <a:off x="2983" y="2577"/>
                <a:ext cx="1" cy="68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9" name="Rectangle 57"/>
              <p:cNvSpPr>
                <a:spLocks noChangeArrowheads="1"/>
              </p:cNvSpPr>
              <p:nvPr/>
            </p:nvSpPr>
            <p:spPr bwMode="auto">
              <a:xfrm>
                <a:off x="553" y="483"/>
                <a:ext cx="536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Pend Oreille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0" name="Rectangle 58"/>
              <p:cNvSpPr>
                <a:spLocks noChangeArrowheads="1"/>
              </p:cNvSpPr>
              <p:nvPr/>
            </p:nvSpPr>
            <p:spPr bwMode="auto">
              <a:xfrm>
                <a:off x="553" y="592"/>
                <a:ext cx="22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River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1" name="Rectangle 59"/>
              <p:cNvSpPr>
                <a:spLocks noChangeArrowheads="1"/>
              </p:cNvSpPr>
              <p:nvPr/>
            </p:nvSpPr>
            <p:spPr bwMode="auto">
              <a:xfrm>
                <a:off x="3125" y="1578"/>
                <a:ext cx="347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Cabinet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2" name="Rectangle 60"/>
              <p:cNvSpPr>
                <a:spLocks noChangeArrowheads="1"/>
              </p:cNvSpPr>
              <p:nvPr/>
            </p:nvSpPr>
            <p:spPr bwMode="auto">
              <a:xfrm>
                <a:off x="3125" y="1686"/>
                <a:ext cx="283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Gorge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3" name="Rectangle 61"/>
              <p:cNvSpPr>
                <a:spLocks noChangeArrowheads="1"/>
              </p:cNvSpPr>
              <p:nvPr/>
            </p:nvSpPr>
            <p:spPr bwMode="auto">
              <a:xfrm>
                <a:off x="3125" y="1795"/>
                <a:ext cx="191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Dam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4" name="Rectangle 62"/>
              <p:cNvSpPr>
                <a:spLocks noChangeArrowheads="1"/>
              </p:cNvSpPr>
              <p:nvPr/>
            </p:nvSpPr>
            <p:spPr bwMode="auto">
              <a:xfrm>
                <a:off x="3133" y="1050"/>
                <a:ext cx="244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Clark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5" name="Rectangle 63"/>
              <p:cNvSpPr>
                <a:spLocks noChangeArrowheads="1"/>
              </p:cNvSpPr>
              <p:nvPr/>
            </p:nvSpPr>
            <p:spPr bwMode="auto">
              <a:xfrm>
                <a:off x="3133" y="1159"/>
                <a:ext cx="215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Fork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6" name="Rectangle 64"/>
              <p:cNvSpPr>
                <a:spLocks noChangeArrowheads="1"/>
              </p:cNvSpPr>
              <p:nvPr/>
            </p:nvSpPr>
            <p:spPr bwMode="auto">
              <a:xfrm>
                <a:off x="3133" y="1267"/>
                <a:ext cx="22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River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7" name="Rectangle 65"/>
              <p:cNvSpPr>
                <a:spLocks noChangeArrowheads="1"/>
              </p:cNvSpPr>
              <p:nvPr/>
            </p:nvSpPr>
            <p:spPr bwMode="auto">
              <a:xfrm>
                <a:off x="164" y="995"/>
                <a:ext cx="293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Albeni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8" name="Rectangle 66"/>
              <p:cNvSpPr>
                <a:spLocks noChangeArrowheads="1"/>
              </p:cNvSpPr>
              <p:nvPr/>
            </p:nvSpPr>
            <p:spPr bwMode="auto">
              <a:xfrm>
                <a:off x="164" y="1105"/>
                <a:ext cx="415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Falls Dam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79" name="Rectangle 67"/>
              <p:cNvSpPr>
                <a:spLocks noChangeArrowheads="1"/>
              </p:cNvSpPr>
              <p:nvPr/>
            </p:nvSpPr>
            <p:spPr bwMode="auto">
              <a:xfrm>
                <a:off x="907" y="2318"/>
                <a:ext cx="352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Bayview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0" name="Rectangle 68"/>
              <p:cNvSpPr>
                <a:spLocks noChangeArrowheads="1"/>
              </p:cNvSpPr>
              <p:nvPr/>
            </p:nvSpPr>
            <p:spPr bwMode="auto">
              <a:xfrm>
                <a:off x="1974" y="1690"/>
                <a:ext cx="23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 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1" name="Rectangle 69"/>
              <p:cNvSpPr>
                <a:spLocks noChangeArrowheads="1"/>
              </p:cNvSpPr>
              <p:nvPr/>
            </p:nvSpPr>
            <p:spPr bwMode="auto">
              <a:xfrm>
                <a:off x="1974" y="1800"/>
                <a:ext cx="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2" name="Rectangle 70"/>
              <p:cNvSpPr>
                <a:spLocks noChangeArrowheads="1"/>
              </p:cNvSpPr>
              <p:nvPr/>
            </p:nvSpPr>
            <p:spPr bwMode="auto">
              <a:xfrm>
                <a:off x="2460" y="1534"/>
                <a:ext cx="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3" name="Rectangle 71"/>
              <p:cNvSpPr>
                <a:spLocks noChangeArrowheads="1"/>
              </p:cNvSpPr>
              <p:nvPr/>
            </p:nvSpPr>
            <p:spPr bwMode="auto">
              <a:xfrm>
                <a:off x="2460" y="1643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4" name="Rectangle 72"/>
              <p:cNvSpPr>
                <a:spLocks noChangeArrowheads="1"/>
              </p:cNvSpPr>
              <p:nvPr/>
            </p:nvSpPr>
            <p:spPr bwMode="auto">
              <a:xfrm>
                <a:off x="2547" y="405"/>
                <a:ext cx="221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Hope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5" name="Rectangle 73"/>
              <p:cNvSpPr>
                <a:spLocks noChangeArrowheads="1"/>
              </p:cNvSpPr>
              <p:nvPr/>
            </p:nvSpPr>
            <p:spPr bwMode="auto">
              <a:xfrm>
                <a:off x="1073" y="184"/>
                <a:ext cx="431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Sandpoint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6" name="Rectangle 74"/>
              <p:cNvSpPr>
                <a:spLocks noChangeArrowheads="1"/>
              </p:cNvSpPr>
              <p:nvPr/>
            </p:nvSpPr>
            <p:spPr bwMode="auto">
              <a:xfrm>
                <a:off x="2466" y="2453"/>
                <a:ext cx="264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100" b="1">
                    <a:solidFill>
                      <a:srgbClr val="000000"/>
                    </a:solidFill>
                  </a:rPr>
                  <a:t>10 Km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69387" name="Rectangle 75"/>
              <p:cNvSpPr>
                <a:spLocks noChangeArrowheads="1"/>
              </p:cNvSpPr>
              <p:nvPr/>
            </p:nvSpPr>
            <p:spPr bwMode="auto">
              <a:xfrm>
                <a:off x="1491" y="2379"/>
                <a:ext cx="17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388" name="Rectangle 76"/>
              <p:cNvSpPr>
                <a:spLocks noChangeArrowheads="1"/>
              </p:cNvSpPr>
              <p:nvPr/>
            </p:nvSpPr>
            <p:spPr bwMode="auto">
              <a:xfrm rot="-60000">
                <a:off x="3464" y="657"/>
                <a:ext cx="64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000000"/>
                    </a:solidFill>
                  </a:rPr>
                  <a:t>Idaho</a:t>
                </a:r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69389" name="Rectangle 77"/>
              <p:cNvSpPr>
                <a:spLocks noChangeArrowheads="1"/>
              </p:cNvSpPr>
              <p:nvPr/>
            </p:nvSpPr>
            <p:spPr bwMode="auto">
              <a:xfrm rot="35727">
                <a:off x="3641" y="665"/>
                <a:ext cx="68" cy="8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solidFill>
                      <a:srgbClr val="000000"/>
                    </a:solidFill>
                  </a:rPr>
                  <a:t>Montana</a:t>
                </a:r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269390" name="Line 78"/>
              <p:cNvSpPr>
                <a:spLocks noChangeShapeType="1"/>
              </p:cNvSpPr>
              <p:nvPr/>
            </p:nvSpPr>
            <p:spPr bwMode="auto">
              <a:xfrm flipH="1">
                <a:off x="190" y="1365"/>
                <a:ext cx="4" cy="3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1" name="Line 79"/>
              <p:cNvSpPr>
                <a:spLocks noChangeShapeType="1"/>
              </p:cNvSpPr>
              <p:nvPr/>
            </p:nvSpPr>
            <p:spPr bwMode="auto">
              <a:xfrm flipV="1">
                <a:off x="298" y="1235"/>
                <a:ext cx="285" cy="104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2" name="Line 80"/>
              <p:cNvSpPr>
                <a:spLocks noChangeShapeType="1"/>
              </p:cNvSpPr>
              <p:nvPr/>
            </p:nvSpPr>
            <p:spPr bwMode="auto">
              <a:xfrm>
                <a:off x="307" y="1438"/>
                <a:ext cx="267" cy="111"/>
              </a:xfrm>
              <a:prstGeom prst="line">
                <a:avLst/>
              </a:prstGeom>
              <a:noFill/>
              <a:ln w="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3" name="Line 81"/>
              <p:cNvSpPr>
                <a:spLocks noChangeShapeType="1"/>
              </p:cNvSpPr>
              <p:nvPr/>
            </p:nvSpPr>
            <p:spPr bwMode="auto">
              <a:xfrm>
                <a:off x="289" y="339"/>
                <a:ext cx="1" cy="109"/>
              </a:xfrm>
              <a:prstGeom prst="line">
                <a:avLst/>
              </a:prstGeom>
              <a:noFill/>
              <a:ln w="492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4" name="Freeform 82"/>
              <p:cNvSpPr>
                <a:spLocks/>
              </p:cNvSpPr>
              <p:nvPr/>
            </p:nvSpPr>
            <p:spPr bwMode="auto">
              <a:xfrm>
                <a:off x="217" y="256"/>
                <a:ext cx="145" cy="126"/>
              </a:xfrm>
              <a:custGeom>
                <a:avLst/>
                <a:gdLst/>
                <a:ahLst/>
                <a:cxnLst>
                  <a:cxn ang="0">
                    <a:pos x="0" y="377"/>
                  </a:cxn>
                  <a:cxn ang="0">
                    <a:pos x="184" y="0"/>
                  </a:cxn>
                  <a:cxn ang="0">
                    <a:pos x="375" y="373"/>
                  </a:cxn>
                  <a:cxn ang="0">
                    <a:pos x="186" y="249"/>
                  </a:cxn>
                  <a:cxn ang="0">
                    <a:pos x="0" y="377"/>
                  </a:cxn>
                </a:cxnLst>
                <a:rect l="0" t="0" r="r" b="b"/>
                <a:pathLst>
                  <a:path w="375" h="377">
                    <a:moveTo>
                      <a:pt x="0" y="377"/>
                    </a:moveTo>
                    <a:lnTo>
                      <a:pt x="184" y="0"/>
                    </a:lnTo>
                    <a:lnTo>
                      <a:pt x="375" y="373"/>
                    </a:lnTo>
                    <a:lnTo>
                      <a:pt x="186" y="249"/>
                    </a:lnTo>
                    <a:lnTo>
                      <a:pt x="0" y="377"/>
                    </a:lnTo>
                    <a:close/>
                  </a:path>
                </a:pathLst>
              </a:custGeom>
              <a:solidFill>
                <a:schemeClr val="tx2">
                  <a:alpha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5" name="Freeform 83"/>
              <p:cNvSpPr>
                <a:spLocks/>
              </p:cNvSpPr>
              <p:nvPr/>
            </p:nvSpPr>
            <p:spPr bwMode="auto">
              <a:xfrm>
                <a:off x="2509" y="869"/>
                <a:ext cx="16" cy="3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9" y="45"/>
                  </a:cxn>
                  <a:cxn ang="0">
                    <a:pos x="17" y="50"/>
                  </a:cxn>
                  <a:cxn ang="0">
                    <a:pos x="17" y="67"/>
                  </a:cxn>
                  <a:cxn ang="0">
                    <a:pos x="17" y="80"/>
                  </a:cxn>
                  <a:cxn ang="0">
                    <a:pos x="6" y="91"/>
                  </a:cxn>
                  <a:cxn ang="0">
                    <a:pos x="17" y="114"/>
                  </a:cxn>
                  <a:cxn ang="0">
                    <a:pos x="29" y="114"/>
                  </a:cxn>
                  <a:cxn ang="0">
                    <a:pos x="41" y="108"/>
                  </a:cxn>
                  <a:cxn ang="0">
                    <a:pos x="41" y="91"/>
                  </a:cxn>
                  <a:cxn ang="0">
                    <a:pos x="29" y="62"/>
                  </a:cxn>
                  <a:cxn ang="0">
                    <a:pos x="34" y="35"/>
                  </a:cxn>
                  <a:cxn ang="0">
                    <a:pos x="17" y="28"/>
                  </a:cxn>
                  <a:cxn ang="0">
                    <a:pos x="6" y="0"/>
                  </a:cxn>
                </a:cxnLst>
                <a:rect l="0" t="0" r="r" b="b"/>
                <a:pathLst>
                  <a:path w="41" h="114">
                    <a:moveTo>
                      <a:pt x="6" y="0"/>
                    </a:moveTo>
                    <a:lnTo>
                      <a:pt x="0" y="21"/>
                    </a:lnTo>
                    <a:lnTo>
                      <a:pt x="0" y="40"/>
                    </a:lnTo>
                    <a:lnTo>
                      <a:pt x="9" y="45"/>
                    </a:lnTo>
                    <a:lnTo>
                      <a:pt x="17" y="50"/>
                    </a:lnTo>
                    <a:lnTo>
                      <a:pt x="17" y="67"/>
                    </a:lnTo>
                    <a:lnTo>
                      <a:pt x="17" y="80"/>
                    </a:lnTo>
                    <a:lnTo>
                      <a:pt x="6" y="91"/>
                    </a:lnTo>
                    <a:lnTo>
                      <a:pt x="17" y="114"/>
                    </a:lnTo>
                    <a:lnTo>
                      <a:pt x="29" y="114"/>
                    </a:lnTo>
                    <a:lnTo>
                      <a:pt x="41" y="108"/>
                    </a:lnTo>
                    <a:lnTo>
                      <a:pt x="41" y="91"/>
                    </a:lnTo>
                    <a:lnTo>
                      <a:pt x="29" y="62"/>
                    </a:lnTo>
                    <a:lnTo>
                      <a:pt x="34" y="35"/>
                    </a:lnTo>
                    <a:lnTo>
                      <a:pt x="17" y="28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6" name="Text Box 84"/>
              <p:cNvSpPr txBox="1">
                <a:spLocks noChangeArrowheads="1"/>
              </p:cNvSpPr>
              <p:nvPr/>
            </p:nvSpPr>
            <p:spPr bwMode="auto">
              <a:xfrm>
                <a:off x="2424" y="903"/>
                <a:ext cx="19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397" name="Text Box 85"/>
              <p:cNvSpPr txBox="1">
                <a:spLocks noChangeArrowheads="1"/>
              </p:cNvSpPr>
              <p:nvPr/>
            </p:nvSpPr>
            <p:spPr bwMode="auto">
              <a:xfrm>
                <a:off x="2563" y="959"/>
                <a:ext cx="20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398" name="Text Box 86"/>
              <p:cNvSpPr txBox="1">
                <a:spLocks noChangeArrowheads="1"/>
              </p:cNvSpPr>
              <p:nvPr/>
            </p:nvSpPr>
            <p:spPr bwMode="auto">
              <a:xfrm>
                <a:off x="1511" y="2340"/>
                <a:ext cx="1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399" name="Rectangle 87"/>
              <p:cNvSpPr>
                <a:spLocks noChangeArrowheads="1"/>
              </p:cNvSpPr>
              <p:nvPr/>
            </p:nvSpPr>
            <p:spPr bwMode="auto">
              <a:xfrm>
                <a:off x="2597" y="907"/>
                <a:ext cx="17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0" name="Rectangle 88"/>
              <p:cNvSpPr>
                <a:spLocks noChangeArrowheads="1"/>
              </p:cNvSpPr>
              <p:nvPr/>
            </p:nvSpPr>
            <p:spPr bwMode="auto">
              <a:xfrm>
                <a:off x="1811" y="1760"/>
                <a:ext cx="171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1" name="Rectangle 89"/>
              <p:cNvSpPr>
                <a:spLocks noChangeArrowheads="1"/>
              </p:cNvSpPr>
              <p:nvPr/>
            </p:nvSpPr>
            <p:spPr bwMode="auto">
              <a:xfrm>
                <a:off x="1658" y="2262"/>
                <a:ext cx="171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2" name="Rectangle 90"/>
              <p:cNvSpPr>
                <a:spLocks noChangeArrowheads="1"/>
              </p:cNvSpPr>
              <p:nvPr/>
            </p:nvSpPr>
            <p:spPr bwMode="auto">
              <a:xfrm>
                <a:off x="2597" y="1128"/>
                <a:ext cx="17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3" name="Rectangle 91"/>
              <p:cNvSpPr>
                <a:spLocks noChangeArrowheads="1"/>
              </p:cNvSpPr>
              <p:nvPr/>
            </p:nvSpPr>
            <p:spPr bwMode="auto">
              <a:xfrm>
                <a:off x="1942" y="1025"/>
                <a:ext cx="17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4" name="Rectangle 92"/>
              <p:cNvSpPr>
                <a:spLocks noChangeArrowheads="1"/>
              </p:cNvSpPr>
              <p:nvPr/>
            </p:nvSpPr>
            <p:spPr bwMode="auto">
              <a:xfrm>
                <a:off x="2375" y="785"/>
                <a:ext cx="169" cy="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5" name="Rectangle 93"/>
              <p:cNvSpPr>
                <a:spLocks noChangeArrowheads="1"/>
              </p:cNvSpPr>
              <p:nvPr/>
            </p:nvSpPr>
            <p:spPr bwMode="auto">
              <a:xfrm>
                <a:off x="2178" y="875"/>
                <a:ext cx="171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6" name="Rectangle 94"/>
              <p:cNvSpPr>
                <a:spLocks noChangeArrowheads="1"/>
              </p:cNvSpPr>
              <p:nvPr/>
            </p:nvSpPr>
            <p:spPr bwMode="auto">
              <a:xfrm>
                <a:off x="2193" y="584"/>
                <a:ext cx="170" cy="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7" name="Rectangle 95"/>
              <p:cNvSpPr>
                <a:spLocks noChangeArrowheads="1"/>
              </p:cNvSpPr>
              <p:nvPr/>
            </p:nvSpPr>
            <p:spPr bwMode="auto">
              <a:xfrm>
                <a:off x="2290" y="652"/>
                <a:ext cx="170" cy="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8" name="Rectangle 96"/>
              <p:cNvSpPr>
                <a:spLocks noChangeArrowheads="1"/>
              </p:cNvSpPr>
              <p:nvPr/>
            </p:nvSpPr>
            <p:spPr bwMode="auto">
              <a:xfrm>
                <a:off x="2117" y="483"/>
                <a:ext cx="16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09" name="Rectangle 97"/>
              <p:cNvSpPr>
                <a:spLocks noChangeArrowheads="1"/>
              </p:cNvSpPr>
              <p:nvPr/>
            </p:nvSpPr>
            <p:spPr bwMode="auto">
              <a:xfrm>
                <a:off x="2032" y="404"/>
                <a:ext cx="17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r>
                  <a:rPr lang="en-US" sz="1200" b="1">
                    <a:latin typeface="Times New Roman" pitchFamily="18" charset="0"/>
                  </a:rPr>
                  <a:t> </a:t>
                </a:r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10" name="Rectangle 98"/>
              <p:cNvSpPr>
                <a:spLocks noChangeArrowheads="1"/>
              </p:cNvSpPr>
              <p:nvPr/>
            </p:nvSpPr>
            <p:spPr bwMode="auto">
              <a:xfrm>
                <a:off x="2506" y="881"/>
                <a:ext cx="17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l"/>
                <a:endParaRPr lang="en-US" sz="1600" b="1">
                  <a:latin typeface="Times New Roman" pitchFamily="18" charset="0"/>
                </a:endParaRPr>
              </a:p>
            </p:txBody>
          </p:sp>
          <p:sp>
            <p:nvSpPr>
              <p:cNvPr id="269411" name="Text Box 99"/>
              <p:cNvSpPr txBox="1">
                <a:spLocks noChangeArrowheads="1"/>
              </p:cNvSpPr>
              <p:nvPr/>
            </p:nvSpPr>
            <p:spPr bwMode="auto">
              <a:xfrm>
                <a:off x="1917" y="1085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2" name="Text Box 100"/>
              <p:cNvSpPr txBox="1">
                <a:spLocks noChangeArrowheads="1"/>
              </p:cNvSpPr>
              <p:nvPr/>
            </p:nvSpPr>
            <p:spPr bwMode="auto">
              <a:xfrm>
                <a:off x="2250" y="704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3" name="Text Box 101"/>
              <p:cNvSpPr txBox="1">
                <a:spLocks noChangeArrowheads="1"/>
              </p:cNvSpPr>
              <p:nvPr/>
            </p:nvSpPr>
            <p:spPr bwMode="auto">
              <a:xfrm>
                <a:off x="2202" y="553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4" name="Text Box 102"/>
              <p:cNvSpPr txBox="1">
                <a:spLocks noChangeArrowheads="1"/>
              </p:cNvSpPr>
              <p:nvPr/>
            </p:nvSpPr>
            <p:spPr bwMode="auto">
              <a:xfrm>
                <a:off x="2495" y="1139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5" name="Text Box 103"/>
              <p:cNvSpPr txBox="1">
                <a:spLocks noChangeArrowheads="1"/>
              </p:cNvSpPr>
              <p:nvPr/>
            </p:nvSpPr>
            <p:spPr bwMode="auto">
              <a:xfrm>
                <a:off x="1679" y="2287"/>
                <a:ext cx="19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6" name="Text Box 104"/>
              <p:cNvSpPr txBox="1">
                <a:spLocks noChangeArrowheads="1"/>
              </p:cNvSpPr>
              <p:nvPr/>
            </p:nvSpPr>
            <p:spPr bwMode="auto">
              <a:xfrm>
                <a:off x="1715" y="1768"/>
                <a:ext cx="1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7" name="Text Box 105"/>
              <p:cNvSpPr txBox="1">
                <a:spLocks noChangeArrowheads="1"/>
              </p:cNvSpPr>
              <p:nvPr/>
            </p:nvSpPr>
            <p:spPr bwMode="auto">
              <a:xfrm>
                <a:off x="2266" y="837"/>
                <a:ext cx="28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8" name="Text Box 106"/>
              <p:cNvSpPr txBox="1">
                <a:spLocks noChangeArrowheads="1"/>
              </p:cNvSpPr>
              <p:nvPr/>
            </p:nvSpPr>
            <p:spPr bwMode="auto">
              <a:xfrm>
                <a:off x="2112" y="424"/>
                <a:ext cx="28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19" name="Text Box 107"/>
              <p:cNvSpPr txBox="1">
                <a:spLocks noChangeArrowheads="1"/>
              </p:cNvSpPr>
              <p:nvPr/>
            </p:nvSpPr>
            <p:spPr bwMode="auto">
              <a:xfrm>
                <a:off x="2140" y="941"/>
                <a:ext cx="2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269420" name="Text Box 108"/>
              <p:cNvSpPr txBox="1">
                <a:spLocks noChangeArrowheads="1"/>
              </p:cNvSpPr>
              <p:nvPr/>
            </p:nvSpPr>
            <p:spPr bwMode="auto">
              <a:xfrm>
                <a:off x="1875" y="413"/>
                <a:ext cx="25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endParaRPr lang="en-US" sz="1200" b="1">
                  <a:latin typeface="Times New Roman" pitchFamily="18" charset="0"/>
                </a:endParaRPr>
              </a:p>
            </p:txBody>
          </p:sp>
        </p:grpSp>
      </p:grpSp>
      <p:sp>
        <p:nvSpPr>
          <p:cNvPr id="269422" name="Text Box 110"/>
          <p:cNvSpPr txBox="1">
            <a:spLocks noChangeArrowheads="1"/>
          </p:cNvSpPr>
          <p:nvPr/>
        </p:nvSpPr>
        <p:spPr bwMode="auto">
          <a:xfrm>
            <a:off x="6019800" y="1524000"/>
            <a:ext cx="2971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Largest lake in Idaho </a:t>
            </a:r>
          </a:p>
          <a:p>
            <a:pPr algn="l" eaLnBrk="0" hangingPunct="0"/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- 90,000 acres</a:t>
            </a:r>
          </a:p>
          <a:p>
            <a:pPr algn="l" eaLnBrk="0" hangingPunct="0"/>
            <a:endParaRPr lang="en-US" sz="2200" dirty="0">
              <a:solidFill>
                <a:schemeClr val="bg1"/>
              </a:solidFill>
              <a:latin typeface="Comic Sans MS" pitchFamily="66" charset="0"/>
            </a:endParaRPr>
          </a:p>
          <a:p>
            <a:pPr algn="l" eaLnBrk="0" hangingPunct="0"/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5</a:t>
            </a:r>
            <a:r>
              <a:rPr lang="en-US" sz="2200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deepest natural lake in U.S.</a:t>
            </a:r>
          </a:p>
          <a:p>
            <a:pPr algn="l" eaLnBrk="0" hangingPunct="0">
              <a:buFontTx/>
              <a:buChar char="-"/>
            </a:pP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Avg. depth 538 ft</a:t>
            </a:r>
          </a:p>
          <a:p>
            <a:pPr algn="l" eaLnBrk="0" hangingPunct="0">
              <a:buFontTx/>
              <a:buChar char="-"/>
            </a:pP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Max. depth 1,151 ft</a:t>
            </a:r>
          </a:p>
          <a:p>
            <a:pPr algn="l" eaLnBrk="0" hangingPunct="0">
              <a:buFontTx/>
              <a:buChar char="-"/>
            </a:pPr>
            <a:endParaRPr lang="en-US" sz="2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l" eaLnBrk="0" hangingPunct="0"/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Upper 11.5 ft regulated by </a:t>
            </a:r>
            <a:r>
              <a:rPr lang="en-US" sz="2200" dirty="0" err="1" smtClean="0">
                <a:solidFill>
                  <a:schemeClr val="bg1"/>
                </a:solidFill>
                <a:latin typeface="Comic Sans MS" pitchFamily="66" charset="0"/>
              </a:rPr>
              <a:t>Albeni</a:t>
            </a: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Falls Dam</a:t>
            </a:r>
          </a:p>
          <a:p>
            <a:pPr algn="l" eaLnBrk="0" hangingPunct="0"/>
            <a:endParaRPr lang="en-US" sz="2200" dirty="0">
              <a:solidFill>
                <a:schemeClr val="bg1"/>
              </a:solidFill>
              <a:latin typeface="Comic Sans MS" pitchFamily="66" charset="0"/>
            </a:endParaRPr>
          </a:p>
          <a:p>
            <a:pPr algn="l" eaLnBrk="0" hangingPunct="0"/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Clark Fork River blocked by Cabinet Gorge Dam</a:t>
            </a:r>
          </a:p>
          <a:p>
            <a:pPr algn="l" eaLnBrk="0" hangingPunct="0"/>
            <a:endParaRPr lang="en-US" sz="22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172200" y="1524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</a:rPr>
              <a:t>Lake Pend Oreille</a:t>
            </a:r>
            <a:endParaRPr lang="en-US" sz="4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5" name="Text Box 111"/>
          <p:cNvSpPr txBox="1">
            <a:spLocks noChangeArrowheads="1"/>
          </p:cNvSpPr>
          <p:nvPr/>
        </p:nvSpPr>
        <p:spPr bwMode="auto">
          <a:xfrm>
            <a:off x="3810000" y="6248400"/>
            <a:ext cx="2111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Albeni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Falls Dam on Pend Oreille River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38" name="Picture 2" descr="File:USACE Albeni Dam Idah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4812"/>
            <a:ext cx="3810000" cy="26431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bull trout 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029200"/>
            <a:ext cx="2356514" cy="160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  <p:pic>
        <p:nvPicPr>
          <p:cNvPr id="11" name="Picture 10" descr="LPO Kokanee.JPG"/>
          <p:cNvPicPr>
            <a:picLocks noChangeAspect="1"/>
          </p:cNvPicPr>
          <p:nvPr/>
        </p:nvPicPr>
        <p:blipFill>
          <a:blip r:embed="rId3" cstate="print"/>
          <a:srcRect l="20968" t="45161" r="35484" b="13979"/>
          <a:stretch>
            <a:fillRect/>
          </a:stretch>
        </p:blipFill>
        <p:spPr>
          <a:xfrm>
            <a:off x="2667000" y="4572000"/>
            <a:ext cx="2057400" cy="1447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74" y="1446711"/>
            <a:ext cx="9220200" cy="45339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Kokanee – established in 1930’s; keystone species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1 million harvested annually in 1950’s-60’s; most popular fishery in ID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Primary prey source for predators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Bull trout – native (ESA listed)</a:t>
            </a:r>
            <a:endParaRPr lang="en-US" sz="2800" dirty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r>
              <a:rPr lang="en-US" sz="2800" dirty="0" err="1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Gerrard</a:t>
            </a: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 rainbow trout – introduced 1941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Lake trout – introduced; exploded over past decade</a:t>
            </a:r>
          </a:p>
          <a:p>
            <a:pPr lvl="1"/>
            <a:endParaRPr lang="en-US" sz="2400" dirty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10" name="Picture 9" descr="LKT with floy tags.jpg"/>
          <p:cNvPicPr>
            <a:picLocks noChangeAspect="1"/>
          </p:cNvPicPr>
          <p:nvPr/>
        </p:nvPicPr>
        <p:blipFill>
          <a:blip r:embed="rId4" cstate="print"/>
          <a:srcRect l="5556" t="48148" r="23611" b="21907"/>
          <a:stretch>
            <a:fillRect/>
          </a:stretch>
        </p:blipFill>
        <p:spPr>
          <a:xfrm>
            <a:off x="4419600" y="5410200"/>
            <a:ext cx="3124200" cy="990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Lake Pend Oreille Fishery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Key players</a:t>
            </a:r>
            <a:endParaRPr lang="en-US" sz="3600" dirty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12" name="Picture 11" descr="25lb RBT_Nov 2010.JPG"/>
          <p:cNvPicPr>
            <a:picLocks noChangeAspect="1"/>
          </p:cNvPicPr>
          <p:nvPr/>
        </p:nvPicPr>
        <p:blipFill>
          <a:blip r:embed="rId5" cstate="print"/>
          <a:srcRect l="15686" t="5883" r="5883" b="11765"/>
          <a:stretch>
            <a:fillRect/>
          </a:stretch>
        </p:blipFill>
        <p:spPr>
          <a:xfrm>
            <a:off x="7239000" y="4572000"/>
            <a:ext cx="1524000" cy="2133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3885" y="1218081"/>
            <a:ext cx="6858000" cy="5411319"/>
          </a:xfrm>
          <a:ln w="38100">
            <a:solidFill>
              <a:schemeClr val="tx1"/>
            </a:solidFill>
            <a:tailEnd type="arrow"/>
          </a:ln>
        </p:spPr>
      </p:pic>
      <p:sp>
        <p:nvSpPr>
          <p:cNvPr id="13" name="TextBox 12"/>
          <p:cNvSpPr txBox="1"/>
          <p:nvPr/>
        </p:nvSpPr>
        <p:spPr>
          <a:xfrm>
            <a:off x="304800" y="2286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omic Sans MS" pitchFamily="66" charset="0"/>
              </a:rPr>
              <a:t>Kokanee Population Decline</a:t>
            </a:r>
            <a:endParaRPr lang="en-US" sz="4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Kokanee Recovery: Limiting Factors</a:t>
            </a:r>
            <a:endParaRPr lang="en-US" sz="4000" dirty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5867400" cy="55626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Spawning habitat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Operations at </a:t>
            </a:r>
            <a:r>
              <a:rPr lang="en-US" sz="2000" dirty="0" err="1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Albeni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 Falls Dam starting in 1966; reduced lakeshore spawning habitat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Predation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Lake trout population explosion over past 10-15 yrs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Surpassed spawning habitat as primary limiting factor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Altered food web/nutrient dynamics</a:t>
            </a:r>
          </a:p>
          <a:p>
            <a:pPr lvl="1"/>
            <a:r>
              <a:rPr lang="en-US" sz="2000" dirty="0" err="1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Mysis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 shrimp introduction caused changes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  <a:cs typeface="Calibri" pitchFamily="34" charset="0"/>
              </a:rPr>
              <a:t>Extent unclear; not limiting at current kokanee densities</a:t>
            </a:r>
          </a:p>
          <a:p>
            <a:pPr lvl="1">
              <a:buNone/>
            </a:pPr>
            <a:endParaRPr lang="en-US" sz="2000" dirty="0" smtClean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pPr lvl="2">
              <a:buNone/>
            </a:pPr>
            <a:endParaRPr lang="en-US" dirty="0" smtClean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pPr lvl="2"/>
            <a:endParaRPr lang="en-US" dirty="0" smtClean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pPr lvl="1"/>
            <a:endParaRPr lang="en-US" sz="2400" dirty="0" smtClean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  <a:latin typeface="Comic Sans MS" pitchFamily="66" charset="0"/>
              <a:cs typeface="Calibri" pitchFamily="34" charset="0"/>
            </a:endParaRPr>
          </a:p>
        </p:txBody>
      </p:sp>
      <p:pic>
        <p:nvPicPr>
          <p:cNvPr id="7" name="Picture 5" descr="A:\ko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524000"/>
            <a:ext cx="2819400" cy="162495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8" name="Picture 5" descr="PIC00018"/>
          <p:cNvPicPr>
            <a:picLocks noChangeAspect="1" noChangeArrowheads="1"/>
          </p:cNvPicPr>
          <p:nvPr/>
        </p:nvPicPr>
        <p:blipFill>
          <a:blip r:embed="rId4" cstate="print"/>
          <a:srcRect t="26151" b="8472"/>
          <a:stretch>
            <a:fillRect/>
          </a:stretch>
        </p:blipFill>
        <p:spPr bwMode="auto">
          <a:xfrm>
            <a:off x="6019800" y="3429000"/>
            <a:ext cx="2797209" cy="137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4" descr="Mysi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113859"/>
            <a:ext cx="2819400" cy="148941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26000" contrast="-58000"/>
          </a:blip>
          <a:srcRect/>
          <a:stretch>
            <a:fillRect/>
          </a:stretch>
        </p:blipFill>
        <p:spPr bwMode="auto">
          <a:xfrm>
            <a:off x="0" y="0"/>
            <a:ext cx="9211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726" y="113211"/>
            <a:ext cx="8686800" cy="1143000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Comic Sans MS" pitchFamily="66" charset="0"/>
              </a:rPr>
              <a:t>Fishery Recovery Objectives</a:t>
            </a:r>
            <a:endParaRPr lang="en-US" sz="4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676400"/>
            <a:ext cx="9067800" cy="4525963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Kokanee restoration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High yield KOK fishery 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Prey source for BLT and RBT</a:t>
            </a:r>
          </a:p>
          <a:p>
            <a:r>
              <a:rPr lang="en-US" dirty="0" smtClean="0">
                <a:latin typeface="Comic Sans MS" pitchFamily="66" charset="0"/>
              </a:rPr>
              <a:t>Bull trout and cutthroat trout preservation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Reduce LKT population</a:t>
            </a:r>
          </a:p>
          <a:p>
            <a:r>
              <a:rPr lang="en-US" dirty="0" smtClean="0">
                <a:latin typeface="Comic Sans MS" pitchFamily="66" charset="0"/>
              </a:rPr>
              <a:t>Restore trophy fishery 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RBT and BLT</a:t>
            </a:r>
          </a:p>
          <a:p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647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59830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omic Sans MS" pitchFamily="66" charset="0"/>
              </a:rPr>
              <a:t>32 lb world record bull trout</a:t>
            </a:r>
          </a:p>
          <a:p>
            <a:r>
              <a:rPr lang="en-US" i="1" dirty="0" smtClean="0">
                <a:latin typeface="Comic Sans MS" pitchFamily="66" charset="0"/>
              </a:rPr>
              <a:t>Lake Pend Oreille - 1947</a:t>
            </a:r>
            <a:endParaRPr lang="en-US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Lake Level Evaluation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5238"/>
            <a:ext cx="4876800" cy="3001962"/>
          </a:xfrm>
        </p:spPr>
        <p:txBody>
          <a:bodyPr/>
          <a:lstStyle/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&gt;80% of KOK spawning habitat above traditional winter lake level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1996 – lake level management began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Hold lake level 4’ higher in some years</a:t>
            </a:r>
          </a:p>
        </p:txBody>
      </p:sp>
      <p:pic>
        <p:nvPicPr>
          <p:cNvPr id="6" name="Picture 3" descr="H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19200"/>
            <a:ext cx="4075113" cy="3054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4160838"/>
            <a:ext cx="89916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6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Research focus: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en-US" sz="22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</a:rPr>
              <a:t>KOK</a:t>
            </a: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</a:rPr>
              <a:t> recruitment response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kern="0" baseline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Physical</a:t>
            </a:r>
            <a:r>
              <a:rPr lang="en-US" sz="22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habitat response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en-US" sz="26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</a:rPr>
              <a:t>Complications</a:t>
            </a:r>
            <a:r>
              <a:rPr kumimoji="0" lang="en-US" sz="2200" b="0" i="0" u="none" strike="noStrike" kern="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</a:rPr>
              <a:t>: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1997 – Record flood event (</a:t>
            </a:r>
            <a:r>
              <a:rPr lang="en-US" sz="2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KOK</a:t>
            </a:r>
            <a:r>
              <a:rPr lang="en-US" sz="2200" kern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mortality)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2000 – LKT population explosion began (predation)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Predator Removal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5181600" cy="452596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Contracted commercial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fishing company to remove LKT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Angler Incentive Program ($15/fish bounty) to remove LKT and RBT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Removals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began in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2006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Funded by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Avista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and BPA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Research to guide and evaluate removal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Telemetry, population estimates, etc.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buFontTx/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57029" name="Picture 5" descr="Net lift N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000500"/>
            <a:ext cx="3429000" cy="2571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G_1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4800" y="1143000"/>
            <a:ext cx="3454400" cy="2590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Key Results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89038"/>
            <a:ext cx="8686800" cy="5287962"/>
          </a:xfrm>
        </p:spPr>
        <p:txBody>
          <a:bodyPr/>
          <a:lstStyle/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Higher lake level benefits KOK recruitment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Egg-to-fry survival 6.2% higher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Lesser benefit at low KOK densities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Inability to fully test (low KOK densities)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LKT suppression is working</a:t>
            </a:r>
          </a:p>
          <a:p>
            <a:pPr lvl="1"/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Adults reduced &gt;75%; juvenile catch rates down 60%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RBT fairly stable; exploitation low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BLT stable; netting </a:t>
            </a:r>
            <a:r>
              <a:rPr lang="en-US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bycatch</a:t>
            </a:r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not problematic</a:t>
            </a:r>
          </a:p>
          <a:p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KOK steadily rebounding since 2007</a:t>
            </a:r>
          </a:p>
          <a:p>
            <a:endParaRPr 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 descr="IMGP0826.JPG"/>
          <p:cNvPicPr>
            <a:picLocks noChangeAspect="1"/>
          </p:cNvPicPr>
          <p:nvPr/>
        </p:nvPicPr>
        <p:blipFill>
          <a:blip r:embed="rId2" cstate="print"/>
          <a:srcRect t="46666" b="33334"/>
          <a:stretch>
            <a:fillRect/>
          </a:stretch>
        </p:blipFill>
        <p:spPr>
          <a:xfrm>
            <a:off x="0" y="5486400"/>
            <a:ext cx="9144000" cy="137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3.3|5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694</Words>
  <Application>Microsoft Office PowerPoint</Application>
  <PresentationFormat>On-screen Show (4:3)</PresentationFormat>
  <Paragraphs>147</Paragraphs>
  <Slides>16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Default Design</vt:lpstr>
      <vt:lpstr>SPW 11.0 Graph</vt:lpstr>
      <vt:lpstr>Lake Pend Oreille Fishery Recovery Project</vt:lpstr>
      <vt:lpstr>Slide 2</vt:lpstr>
      <vt:lpstr>Lake Pend Oreille Fishery Key players</vt:lpstr>
      <vt:lpstr>Slide 4</vt:lpstr>
      <vt:lpstr>Kokanee Recovery: Limiting Factors</vt:lpstr>
      <vt:lpstr>Fishery Recovery Objectives</vt:lpstr>
      <vt:lpstr>Lake Level Evaluation</vt:lpstr>
      <vt:lpstr>Predator Removal</vt:lpstr>
      <vt:lpstr>Key Results</vt:lpstr>
      <vt:lpstr>Slide 10</vt:lpstr>
      <vt:lpstr>Lake Trout Abundance</vt:lpstr>
      <vt:lpstr>Adult Kokanee Abundance </vt:lpstr>
      <vt:lpstr>Proposed Work</vt:lpstr>
      <vt:lpstr>Project Implications</vt:lpstr>
      <vt:lpstr>Conclusions</vt:lpstr>
      <vt:lpstr>Slide 16</vt:lpstr>
    </vt:vector>
  </TitlesOfParts>
  <Company>IDFG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Pend Oreille Fishery Recovery Project</dc:title>
  <dc:creator>Dux,Andy</dc:creator>
  <cp:lastModifiedBy>Dux,Andy</cp:lastModifiedBy>
  <cp:revision>86</cp:revision>
  <dcterms:created xsi:type="dcterms:W3CDTF">2012-01-15T17:48:29Z</dcterms:created>
  <dcterms:modified xsi:type="dcterms:W3CDTF">2012-01-18T14:49:03Z</dcterms:modified>
</cp:coreProperties>
</file>