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Default Extension="xlsm" ContentType="application/vnd.ms-excel.sheet.macroEnabled.12"/>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57" r:id="rId3"/>
    <p:sldId id="272" r:id="rId4"/>
    <p:sldId id="259" r:id="rId5"/>
    <p:sldId id="260" r:id="rId6"/>
    <p:sldId id="276" r:id="rId7"/>
    <p:sldId id="277" r:id="rId8"/>
    <p:sldId id="261" r:id="rId9"/>
    <p:sldId id="278" r:id="rId10"/>
    <p:sldId id="275" r:id="rId11"/>
    <p:sldId id="262" r:id="rId12"/>
    <p:sldId id="274" r:id="rId13"/>
    <p:sldId id="268" r:id="rId14"/>
    <p:sldId id="281" r:id="rId15"/>
    <p:sldId id="270" r:id="rId16"/>
    <p:sldId id="280" r:id="rId17"/>
    <p:sldId id="279" r:id="rId18"/>
    <p:sldId id="271" r:id="rId19"/>
    <p:sldId id="273" r:id="rId20"/>
    <p:sldId id="267" r:id="rId21"/>
    <p:sldId id="263" r:id="rId22"/>
    <p:sldId id="264" r:id="rId23"/>
    <p:sldId id="266" r:id="rId24"/>
    <p:sldId id="26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04" autoAdjust="0"/>
  </p:normalViewPr>
  <p:slideViewPr>
    <p:cSldViewPr>
      <p:cViewPr>
        <p:scale>
          <a:sx n="75" d="100"/>
          <a:sy n="75" d="100"/>
        </p:scale>
        <p:origin x="-930" y="-420"/>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780"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3ECC38-CFF5-4F65-AAA9-509E7940CFCC}" type="datetimeFigureOut">
              <a:rPr lang="en-US" smtClean="0"/>
              <a:pPr/>
              <a:t>1/16/2012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276E33-F331-4CF0-B74D-94EA0133DA85}" type="slidenum">
              <a:rPr lang="en-US" smtClean="0"/>
              <a:pPr/>
              <a:t>‹#›</a:t>
            </a:fld>
            <a:endParaRPr lang="en-US"/>
          </a:p>
        </p:txBody>
      </p:sp>
    </p:spTree>
    <p:extLst>
      <p:ext uri="{BB962C8B-B14F-4D97-AF65-F5344CB8AC3E}">
        <p14:creationId xmlns:p14="http://schemas.microsoft.com/office/powerpoint/2010/main" xmlns="" val="701298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087E41-E744-44FE-8709-612A63F98B97}" type="datetimeFigureOut">
              <a:rPr lang="en-US" smtClean="0"/>
              <a:pPr/>
              <a:t>1/16/2012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121964-E731-4C68-A57A-95C5FC0EDDDE}" type="slidenum">
              <a:rPr lang="en-US" smtClean="0"/>
              <a:pPr/>
              <a:t>‹#›</a:t>
            </a:fld>
            <a:endParaRPr lang="en-US"/>
          </a:p>
        </p:txBody>
      </p:sp>
    </p:spTree>
    <p:extLst>
      <p:ext uri="{BB962C8B-B14F-4D97-AF65-F5344CB8AC3E}">
        <p14:creationId xmlns:p14="http://schemas.microsoft.com/office/powerpoint/2010/main" xmlns="" val="79366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t>
            </a:r>
            <a:r>
              <a:rPr lang="en-US" dirty="0" err="1" smtClean="0"/>
              <a:t>mornng</a:t>
            </a:r>
            <a:r>
              <a:rPr lang="en-US" dirty="0" smtClean="0"/>
              <a:t> NWPCC, and thank you for allowing me to present my project.</a:t>
            </a:r>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1</a:t>
            </a:fld>
            <a:endParaRPr lang="en-US"/>
          </a:p>
        </p:txBody>
      </p:sp>
    </p:spTree>
    <p:extLst>
      <p:ext uri="{BB962C8B-B14F-4D97-AF65-F5344CB8AC3E}">
        <p14:creationId xmlns:p14="http://schemas.microsoft.com/office/powerpoint/2010/main" xmlns="" val="1905857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example pilot project is </a:t>
            </a:r>
            <a:r>
              <a:rPr lang="en-US" dirty="0" smtClean="0"/>
              <a:t>sampling of</a:t>
            </a:r>
            <a:r>
              <a:rPr lang="en-US" baseline="0" dirty="0" smtClean="0"/>
              <a:t> salmon runs at </a:t>
            </a:r>
            <a:r>
              <a:rPr lang="en-US" dirty="0" smtClean="0"/>
              <a:t>the </a:t>
            </a:r>
            <a:r>
              <a:rPr lang="en-US" dirty="0" smtClean="0"/>
              <a:t>Bonneville Adult Fish Facility which integrates</a:t>
            </a:r>
            <a:r>
              <a:rPr lang="en-US" baseline="0" dirty="0" smtClean="0"/>
              <a:t> the digital pen technology with PIT tag technology.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just a picture of the data flow from </a:t>
            </a:r>
            <a:r>
              <a:rPr lang="en-US" baseline="0" dirty="0" smtClean="0"/>
              <a:t>the </a:t>
            </a:r>
            <a:r>
              <a:rPr lang="en-US" baseline="0" dirty="0" smtClean="0"/>
              <a:t>Bonneville Adult Fish Facility.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t>
            </a:r>
            <a:r>
              <a:rPr lang="en-US" baseline="0" dirty="0" smtClean="0"/>
              <a:t>project manages monitoring data end to end, from measurement to summarized data.  It’s focus is on the field measurement and metric level </a:t>
            </a:r>
            <a:r>
              <a:rPr lang="en-US" baseline="0" dirty="0" smtClean="0"/>
              <a:t>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a:t>
            </a:r>
            <a:r>
              <a:rPr lang="en-US" baseline="0" dirty="0" smtClean="0"/>
              <a:t>feeds higher level aggregations of data </a:t>
            </a:r>
            <a:r>
              <a:rPr lang="en-US" baseline="0" dirty="0" smtClean="0"/>
              <a:t>and these </a:t>
            </a:r>
            <a:r>
              <a:rPr lang="en-US" baseline="0" dirty="0" smtClean="0"/>
              <a:t>data </a:t>
            </a:r>
            <a:r>
              <a:rPr lang="en-US" baseline="0" dirty="0" smtClean="0"/>
              <a:t>are available </a:t>
            </a:r>
            <a:r>
              <a:rPr lang="en-US" baseline="0" dirty="0" smtClean="0"/>
              <a:t>on our web site (http://fishery.critfc.org).</a:t>
            </a:r>
          </a:p>
          <a:p>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13</a:t>
            </a:fld>
            <a:endParaRPr lang="en-US"/>
          </a:p>
        </p:txBody>
      </p:sp>
    </p:spTree>
    <p:extLst>
      <p:ext uri="{BB962C8B-B14F-4D97-AF65-F5344CB8AC3E}">
        <p14:creationId xmlns:p14="http://schemas.microsoft.com/office/powerpoint/2010/main" xmlns="" val="263705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The second example </a:t>
            </a:r>
            <a:r>
              <a:rPr lang="en-US" baseline="0" dirty="0" smtClean="0"/>
              <a:t>pilot project is the Nez Perce Tribe’s harvest monitoring system for their </a:t>
            </a:r>
            <a:r>
              <a:rPr lang="en-US" baseline="0" dirty="0" smtClean="0"/>
              <a:t>tributary fisheries</a:t>
            </a:r>
            <a:r>
              <a:rPr lang="en-US" baseline="0" dirty="0" smtClean="0"/>
              <a:t>. </a:t>
            </a:r>
          </a:p>
          <a:p>
            <a:endParaRPr lang="en-US" baseline="0" dirty="0" smtClean="0"/>
          </a:p>
          <a:p>
            <a:r>
              <a:rPr lang="en-US" baseline="0" dirty="0" smtClean="0"/>
              <a:t>The harvest technicians shown on the left edge fill out paper forms, and then send their data to the cloud,</a:t>
            </a:r>
          </a:p>
          <a:p>
            <a:r>
              <a:rPr lang="en-US" baseline="0" dirty="0" smtClean="0"/>
              <a:t>where </a:t>
            </a:r>
            <a:r>
              <a:rPr lang="en-US" baseline="0" dirty="0" smtClean="0"/>
              <a:t>it is consolidated, QA/</a:t>
            </a:r>
            <a:r>
              <a:rPr lang="en-US" baseline="0" dirty="0" err="1" smtClean="0"/>
              <a:t>QC’d</a:t>
            </a:r>
            <a:r>
              <a:rPr lang="en-US" baseline="0" dirty="0" smtClean="0"/>
              <a:t>,  and transferred to SQL servers at </a:t>
            </a:r>
            <a:r>
              <a:rPr lang="en-US" baseline="0" dirty="0" smtClean="0"/>
              <a:t>CRITFC </a:t>
            </a:r>
            <a:r>
              <a:rPr lang="en-US" baseline="0" dirty="0" smtClean="0"/>
              <a:t>and then to the NPT harvest office.</a:t>
            </a:r>
          </a:p>
          <a:p>
            <a:r>
              <a:rPr lang="en-US" baseline="0" dirty="0" smtClean="0"/>
              <a:t>Data is then made available on a web site.  (Currently CRITFC, soon to be NPT)</a:t>
            </a:r>
          </a:p>
          <a:p>
            <a:endParaRPr lang="en-US" baseline="0" dirty="0" smtClean="0"/>
          </a:p>
          <a:p>
            <a:r>
              <a:rPr lang="en-US" baseline="0" dirty="0" smtClean="0"/>
              <a:t>This project has been tested and will be in production use next year. </a:t>
            </a:r>
            <a:r>
              <a:rPr lang="en-US" baseline="0" dirty="0" smtClean="0"/>
              <a:t>The functions presently performed at CRITFC will be transferred to the Nez Perce central office.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specific types of</a:t>
            </a:r>
            <a:r>
              <a:rPr lang="en-US" baseline="0" dirty="0" smtClean="0"/>
              <a:t> data summaries that the Tribal Data Network will assist the tribes to </a:t>
            </a:r>
            <a:r>
              <a:rPr lang="en-US" baseline="0" dirty="0" smtClean="0"/>
              <a:t>deliver. </a:t>
            </a:r>
          </a:p>
          <a:p>
            <a:endParaRPr lang="en-US" baseline="0" dirty="0" smtClean="0"/>
          </a:p>
          <a:p>
            <a:r>
              <a:rPr lang="en-US" baseline="0" dirty="0" smtClean="0"/>
              <a:t>They </a:t>
            </a:r>
            <a:r>
              <a:rPr lang="en-US" baseline="0" dirty="0" smtClean="0"/>
              <a:t>are grouped into four regional drivers of priority management data needs to be initially addressed by the Tribal Data Network.  </a:t>
            </a:r>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15</a:t>
            </a:fld>
            <a:endParaRPr lang="en-US"/>
          </a:p>
        </p:txBody>
      </p:sp>
    </p:spTree>
    <p:extLst>
      <p:ext uri="{BB962C8B-B14F-4D97-AF65-F5344CB8AC3E}">
        <p14:creationId xmlns:p14="http://schemas.microsoft.com/office/powerpoint/2010/main" xmlns="" val="378222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0" dirty="0" smtClean="0"/>
              <a:t> Tribes, 11 Field offices, area equal to State of Georgia, or about 25% of the entire Columbia Basin</a:t>
            </a:r>
          </a:p>
          <a:p>
            <a:endParaRPr lang="en-US" baseline="0" dirty="0" smtClean="0"/>
          </a:p>
          <a:p>
            <a:r>
              <a:rPr lang="en-US" baseline="0" dirty="0" smtClean="0"/>
              <a:t>The Tribal Data Network seeks to assist tribes in building </a:t>
            </a:r>
            <a:r>
              <a:rPr lang="en-US" baseline="0" dirty="0" err="1" smtClean="0"/>
              <a:t>cyberinfrastructure</a:t>
            </a:r>
            <a:r>
              <a:rPr lang="en-US" baseline="0" dirty="0" smtClean="0"/>
              <a:t> capacity to meet their</a:t>
            </a:r>
          </a:p>
          <a:p>
            <a:r>
              <a:rPr lang="en-US" baseline="0" dirty="0" smtClean="0"/>
              <a:t>Individual and regional co-management responsibilities.</a:t>
            </a:r>
          </a:p>
          <a:p>
            <a:endParaRPr lang="en-US" baseline="0" dirty="0" smtClean="0"/>
          </a:p>
          <a:p>
            <a:r>
              <a:rPr lang="en-US" dirty="0" smtClean="0"/>
              <a:t>This map shores the wide distribution of projects funded by the Accords across the Columbia Basin region.</a:t>
            </a:r>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2</a:t>
            </a:fld>
            <a:endParaRPr lang="en-US"/>
          </a:p>
        </p:txBody>
      </p:sp>
    </p:spTree>
    <p:extLst>
      <p:ext uri="{BB962C8B-B14F-4D97-AF65-F5344CB8AC3E}">
        <p14:creationId xmlns:p14="http://schemas.microsoft.com/office/powerpoint/2010/main" xmlns="" val="135813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 CRITFC tribes conduct a number</a:t>
            </a:r>
            <a:r>
              <a:rPr lang="en-US" baseline="0" dirty="0" smtClean="0"/>
              <a:t> </a:t>
            </a:r>
            <a:r>
              <a:rPr lang="en-US" dirty="0" smtClean="0"/>
              <a:t>of restoration </a:t>
            </a:r>
            <a:r>
              <a:rPr lang="en-US" baseline="0" dirty="0" smtClean="0"/>
              <a:t>projects funded by the PCSRF throughout the Columbia Basin.</a:t>
            </a:r>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3</a:t>
            </a:fld>
            <a:endParaRPr lang="en-US"/>
          </a:p>
        </p:txBody>
      </p:sp>
    </p:spTree>
    <p:extLst>
      <p:ext uri="{BB962C8B-B14F-4D97-AF65-F5344CB8AC3E}">
        <p14:creationId xmlns:p14="http://schemas.microsoft.com/office/powerpoint/2010/main" xmlns="" val="380132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structural diagram of the Tribal Data Network’s overall architecture.  It is a distributed system. Each of the Tribal Field offices has an SQL server and internet connectivity to host and share local data.</a:t>
            </a:r>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4</a:t>
            </a:fld>
            <a:endParaRPr lang="en-US"/>
          </a:p>
        </p:txBody>
      </p:sp>
    </p:spTree>
    <p:extLst>
      <p:ext uri="{BB962C8B-B14F-4D97-AF65-F5344CB8AC3E}">
        <p14:creationId xmlns:p14="http://schemas.microsoft.com/office/powerpoint/2010/main" xmlns="" val="355948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mission statement and five main</a:t>
            </a:r>
            <a:r>
              <a:rPr lang="en-US" baseline="0" dirty="0" smtClean="0"/>
              <a:t> objectives for the project.</a:t>
            </a:r>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5</a:t>
            </a:fld>
            <a:endParaRPr lang="en-US"/>
          </a:p>
        </p:txBody>
      </p:sp>
    </p:spTree>
    <p:extLst>
      <p:ext uri="{BB962C8B-B14F-4D97-AF65-F5344CB8AC3E}">
        <p14:creationId xmlns:p14="http://schemas.microsoft.com/office/powerpoint/2010/main" xmlns="" val="171205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Details</a:t>
            </a:r>
            <a:r>
              <a:rPr lang="en-US" baseline="0" dirty="0" smtClean="0"/>
              <a:t> for each objective follow:</a:t>
            </a:r>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6</a:t>
            </a:fld>
            <a:endParaRPr lang="en-US"/>
          </a:p>
        </p:txBody>
      </p:sp>
    </p:spTree>
    <p:extLst>
      <p:ext uri="{BB962C8B-B14F-4D97-AF65-F5344CB8AC3E}">
        <p14:creationId xmlns:p14="http://schemas.microsoft.com/office/powerpoint/2010/main" xmlns="" val="275774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a:t>
            </a:r>
            <a:r>
              <a:rPr lang="en-US" baseline="0" dirty="0" smtClean="0"/>
              <a:t> function is to provide data management services to the tribes, and to build tools for the tribes.</a:t>
            </a:r>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8</a:t>
            </a:fld>
            <a:endParaRPr lang="en-US"/>
          </a:p>
        </p:txBody>
      </p:sp>
    </p:spTree>
    <p:extLst>
      <p:ext uri="{BB962C8B-B14F-4D97-AF65-F5344CB8AC3E}">
        <p14:creationId xmlns:p14="http://schemas.microsoft.com/office/powerpoint/2010/main" xmlns="" val="220419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accomplishments in the first</a:t>
            </a:r>
            <a:r>
              <a:rPr lang="en-US" baseline="0" dirty="0" smtClean="0"/>
              <a:t> two years of the project are listed here.  </a:t>
            </a:r>
          </a:p>
          <a:p>
            <a:endParaRPr lang="en-US" baseline="0" dirty="0" smtClean="0"/>
          </a:p>
          <a:p>
            <a:r>
              <a:rPr lang="en-US" baseline="0" dirty="0" smtClean="0"/>
              <a:t>A network infrastructure platform was developed to support data management</a:t>
            </a:r>
          </a:p>
          <a:p>
            <a:endParaRPr lang="en-US" baseline="0" dirty="0" smtClean="0"/>
          </a:p>
          <a:p>
            <a:r>
              <a:rPr lang="en-US" baseline="0" dirty="0" smtClean="0"/>
              <a:t>Successful pilot projects were built on top of it. </a:t>
            </a:r>
          </a:p>
          <a:p>
            <a:endParaRPr lang="en-US" baseline="0" dirty="0" smtClean="0"/>
          </a:p>
          <a:p>
            <a:r>
              <a:rPr lang="en-US" baseline="0" dirty="0" smtClean="0"/>
              <a:t>I would like to highlight two of these pilot projects that use new technology – the Digital Data Pen that first records data on paper forms, and later transmits that data to remote databases., and the harvest estimate system developed with the Nez Perce tribe for managing creel survey data and producing harvest estimates from it.</a:t>
            </a:r>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11</a:t>
            </a:fld>
            <a:endParaRPr lang="en-US"/>
          </a:p>
        </p:txBody>
      </p:sp>
    </p:spTree>
    <p:extLst>
      <p:ext uri="{BB962C8B-B14F-4D97-AF65-F5344CB8AC3E}">
        <p14:creationId xmlns:p14="http://schemas.microsoft.com/office/powerpoint/2010/main" xmlns="" val="325713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is </a:t>
            </a:r>
            <a:r>
              <a:rPr lang="en-US" baseline="0" dirty="0" smtClean="0"/>
              <a:t> a generalized picture of how data flows for applications using the Digital Pen.</a:t>
            </a:r>
          </a:p>
          <a:p>
            <a:endParaRPr lang="en-US" baseline="0" dirty="0" smtClean="0"/>
          </a:p>
          <a:p>
            <a:r>
              <a:rPr lang="en-US" baseline="0" dirty="0" smtClean="0"/>
              <a:t>The pen records data on paper forms and stores an electronic copy of the forms for later upload to a SharePoint server in the cloud.</a:t>
            </a:r>
          </a:p>
          <a:p>
            <a:endParaRPr lang="en-US" baseline="0" dirty="0" smtClean="0"/>
          </a:p>
          <a:p>
            <a:r>
              <a:rPr lang="en-US" baseline="0" dirty="0" smtClean="0"/>
              <a:t>The data are then downloaded into local SQL databases for quality control, analysis and reporting.</a:t>
            </a:r>
          </a:p>
          <a:p>
            <a:endParaRPr lang="en-US" baseline="0" dirty="0" smtClean="0"/>
          </a:p>
          <a:p>
            <a:r>
              <a:rPr lang="en-US" baseline="0" dirty="0" smtClean="0"/>
              <a:t>This technology produces very fast incorporation of field data into electronic databases.</a:t>
            </a:r>
          </a:p>
          <a:p>
            <a:endParaRPr lang="en-US" baseline="0" dirty="0" smtClean="0"/>
          </a:p>
          <a:p>
            <a:r>
              <a:rPr lang="en-US" baseline="0" dirty="0" smtClean="0"/>
              <a:t>It also produces a traditional hardcopy of the field data for storage and error checking, if required.</a:t>
            </a:r>
            <a:endParaRPr lang="en-US" dirty="0"/>
          </a:p>
        </p:txBody>
      </p:sp>
      <p:sp>
        <p:nvSpPr>
          <p:cNvPr id="4" name="Slide Number Placeholder 3"/>
          <p:cNvSpPr>
            <a:spLocks noGrp="1"/>
          </p:cNvSpPr>
          <p:nvPr>
            <p:ph type="sldNum" sz="quarter" idx="10"/>
          </p:nvPr>
        </p:nvSpPr>
        <p:spPr/>
        <p:txBody>
          <a:bodyPr/>
          <a:lstStyle/>
          <a:p>
            <a:fld id="{FC121964-E731-4C68-A57A-95C5FC0EDDDE}" type="slidenum">
              <a:rPr lang="en-US" smtClean="0"/>
              <a:pPr/>
              <a:t>12</a:t>
            </a:fld>
            <a:endParaRPr lang="en-US"/>
          </a:p>
        </p:txBody>
      </p:sp>
    </p:spTree>
    <p:extLst>
      <p:ext uri="{BB962C8B-B14F-4D97-AF65-F5344CB8AC3E}">
        <p14:creationId xmlns:p14="http://schemas.microsoft.com/office/powerpoint/2010/main" xmlns="" val="386741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D5D59B-D365-4A7A-AC00-03BA29BBAD87}"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ACB8A-4106-47FA-A0BD-D61D422FC5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5D59B-D365-4A7A-AC00-03BA29BBAD87}"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ACB8A-4106-47FA-A0BD-D61D422FC5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5D59B-D365-4A7A-AC00-03BA29BBAD87}"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ACB8A-4106-47FA-A0BD-D61D422FC5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D5D59B-D365-4A7A-AC00-03BA29BBAD87}"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ACB8A-4106-47FA-A0BD-D61D422FC5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8D5D59B-D365-4A7A-AC00-03BA29BBAD87}"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ACB8A-4106-47FA-A0BD-D61D422FC5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D5D59B-D365-4A7A-AC00-03BA29BBAD87}"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ACB8A-4106-47FA-A0BD-D61D422FC57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D5D59B-D365-4A7A-AC00-03BA29BBAD87}"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ACB8A-4106-47FA-A0BD-D61D422FC5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D5D59B-D365-4A7A-AC00-03BA29BBAD87}"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ACB8A-4106-47FA-A0BD-D61D422FC5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5D59B-D365-4A7A-AC00-03BA29BBAD87}" type="datetimeFigureOut">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4ACB8A-4106-47FA-A0BD-D61D422FC5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8D5D59B-D365-4A7A-AC00-03BA29BBAD87}" type="datetimeFigureOut">
              <a:rPr lang="en-US" smtClean="0"/>
              <a:pPr/>
              <a:t>1/16/2012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74ACB8A-4106-47FA-A0BD-D61D422FC5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5D59B-D365-4A7A-AC00-03BA29BBAD87}"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ACB8A-4106-47FA-A0BD-D61D422FC5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8D5D59B-D365-4A7A-AC00-03BA29BBAD87}" type="datetimeFigureOut">
              <a:rPr lang="en-US" smtClean="0"/>
              <a:pPr/>
              <a:t>1/16/2012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74ACB8A-4106-47FA-A0BD-D61D422FC5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Excel_Macro-Enabled_Worksheet1.xlsm"/><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Office_Excel_Macro-Enabled_Worksheet2.xlsm"/><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Tribal Data Network</a:t>
            </a:r>
            <a:endParaRPr lang="en-US" dirty="0"/>
          </a:p>
        </p:txBody>
      </p:sp>
      <p:sp>
        <p:nvSpPr>
          <p:cNvPr id="3" name="Subtitle 2"/>
          <p:cNvSpPr>
            <a:spLocks noGrp="1"/>
          </p:cNvSpPr>
          <p:nvPr>
            <p:ph type="subTitle" idx="1"/>
          </p:nvPr>
        </p:nvSpPr>
        <p:spPr/>
        <p:txBody>
          <a:bodyPr>
            <a:normAutofit fontScale="92500"/>
          </a:bodyPr>
          <a:lstStyle/>
          <a:p>
            <a:r>
              <a:rPr lang="en-US" dirty="0" smtClean="0"/>
              <a:t>Columbia River Inter-Tribal Fish Commission</a:t>
            </a:r>
            <a:endParaRPr lang="en-US" dirty="0"/>
          </a:p>
        </p:txBody>
      </p:sp>
    </p:spTree>
    <p:extLst>
      <p:ext uri="{BB962C8B-B14F-4D97-AF65-F5344CB8AC3E}">
        <p14:creationId xmlns:p14="http://schemas.microsoft.com/office/powerpoint/2010/main" xmlns="" val="1095690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Manage and share </a:t>
            </a:r>
            <a:r>
              <a:rPr lang="en-US" dirty="0" err="1" smtClean="0">
                <a:solidFill>
                  <a:srgbClr val="FF0000"/>
                </a:solidFill>
              </a:rPr>
              <a:t>critfc</a:t>
            </a:r>
            <a:r>
              <a:rPr lang="en-US" dirty="0" smtClean="0">
                <a:solidFill>
                  <a:srgbClr val="FF0000"/>
                </a:solidFill>
              </a:rPr>
              <a:t> data</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67583580"/>
              </p:ext>
            </p:extLst>
          </p:nvPr>
        </p:nvGraphicFramePr>
        <p:xfrm>
          <a:off x="822325" y="1100138"/>
          <a:ext cx="7521575" cy="2026920"/>
        </p:xfrm>
        <a:graphic>
          <a:graphicData uri="http://schemas.openxmlformats.org/drawingml/2006/table">
            <a:tbl>
              <a:tblPr firstRow="1" bandRow="1">
                <a:tableStyleId>{3B4B98B0-60AC-42C2-AFA5-B58CD77FA1E5}</a:tableStyleId>
              </a:tblPr>
              <a:tblGrid>
                <a:gridCol w="7521575"/>
              </a:tblGrid>
              <a:tr h="370840">
                <a:tc>
                  <a:txBody>
                    <a:bodyPr/>
                    <a:lstStyle/>
                    <a:p>
                      <a:pPr marL="285750" indent="-285750">
                        <a:buFont typeface="Arial" pitchFamily="34" charset="0"/>
                        <a:buChar char="•"/>
                      </a:pPr>
                      <a:r>
                        <a:rPr lang="en-US" b="0" dirty="0" smtClean="0"/>
                        <a:t>Bonneville Adult Fish Facility </a:t>
                      </a:r>
                      <a:r>
                        <a:rPr lang="en-US" b="0" dirty="0" smtClean="0"/>
                        <a:t>Data </a:t>
                      </a:r>
                      <a:r>
                        <a:rPr lang="en-US" b="0" dirty="0" smtClean="0"/>
                        <a:t>Management System</a:t>
                      </a:r>
                      <a:endParaRPr lang="en-US" b="0" dirty="0"/>
                    </a:p>
                  </a:txBody>
                  <a:tcPr/>
                </a:tc>
              </a:tr>
              <a:tr h="370840">
                <a:tc>
                  <a:txBody>
                    <a:bodyPr/>
                    <a:lstStyle/>
                    <a:p>
                      <a:pPr marL="285750" indent="-285750">
                        <a:buFont typeface="Arial" pitchFamily="34" charset="0"/>
                        <a:buChar char="•"/>
                      </a:pPr>
                      <a:r>
                        <a:rPr lang="en-US" dirty="0" smtClean="0"/>
                        <a:t>Interactive Map of Tribal PCSRF Projects</a:t>
                      </a:r>
                      <a:endParaRPr lang="en-US" dirty="0"/>
                    </a:p>
                  </a:txBody>
                  <a:tcPr/>
                </a:tc>
              </a:tr>
              <a:tr h="370840">
                <a:tc>
                  <a:txBody>
                    <a:bodyPr/>
                    <a:lstStyle/>
                    <a:p>
                      <a:pPr marL="285750" indent="-285750">
                        <a:buFont typeface="Arial" pitchFamily="34" charset="0"/>
                        <a:buChar char="•"/>
                      </a:pPr>
                      <a:r>
                        <a:rPr lang="en-US" dirty="0" smtClean="0"/>
                        <a:t>Interactive Regional Map of Watershed</a:t>
                      </a:r>
                      <a:r>
                        <a:rPr lang="en-US" baseline="0" dirty="0" smtClean="0"/>
                        <a:t> Limiting Factors</a:t>
                      </a:r>
                      <a:endParaRPr lang="en-US" dirty="0"/>
                    </a:p>
                  </a:txBody>
                  <a:tcPr/>
                </a:tc>
              </a:tr>
              <a:tr h="370840">
                <a:tc>
                  <a:txBody>
                    <a:bodyPr/>
                    <a:lstStyle/>
                    <a:p>
                      <a:pPr marL="285750" indent="-285750">
                        <a:buFont typeface="Arial" pitchFamily="34" charset="0"/>
                        <a:buChar char="•"/>
                      </a:pPr>
                      <a:r>
                        <a:rPr lang="en-US" dirty="0" smtClean="0"/>
                        <a:t>Habitat Data</a:t>
                      </a:r>
                      <a:r>
                        <a:rPr lang="en-US" baseline="0" dirty="0" smtClean="0"/>
                        <a:t> Collected in the Grand </a:t>
                      </a:r>
                      <a:r>
                        <a:rPr lang="en-US" baseline="0" dirty="0" err="1" smtClean="0"/>
                        <a:t>Ronde</a:t>
                      </a:r>
                      <a:r>
                        <a:rPr lang="en-US" baseline="0" dirty="0" smtClean="0"/>
                        <a:t> </a:t>
                      </a:r>
                      <a:r>
                        <a:rPr lang="en-US" baseline="0" dirty="0" smtClean="0"/>
                        <a:t>Basin</a:t>
                      </a:r>
                    </a:p>
                    <a:p>
                      <a:pPr marL="285750" indent="-285750">
                        <a:buFont typeface="Arial" pitchFamily="34" charset="0"/>
                        <a:buChar char="•"/>
                      </a:pPr>
                      <a:r>
                        <a:rPr lang="en-US" baseline="0" dirty="0" smtClean="0"/>
                        <a:t>Ocean and </a:t>
                      </a:r>
                      <a:r>
                        <a:rPr lang="en-US" baseline="0" dirty="0" err="1" smtClean="0"/>
                        <a:t>mainstem</a:t>
                      </a:r>
                      <a:r>
                        <a:rPr lang="en-US" baseline="0" dirty="0" smtClean="0"/>
                        <a:t> harvest data</a:t>
                      </a:r>
                    </a:p>
                    <a:p>
                      <a:pPr marL="285750" indent="-285750">
                        <a:buFont typeface="Arial" pitchFamily="34" charset="0"/>
                        <a:buChar char="•"/>
                      </a:pPr>
                      <a:r>
                        <a:rPr lang="en-US" baseline="0" dirty="0" smtClean="0"/>
                        <a:t>Estuary and ocean environmental conditions</a:t>
                      </a:r>
                      <a:endParaRPr lang="en-US" dirty="0"/>
                    </a:p>
                  </a:txBody>
                  <a:tcPr>
                    <a:solidFill>
                      <a:schemeClr val="bg2">
                        <a:lumMod val="50000"/>
                        <a:alpha val="2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533400"/>
          </a:xfrm>
        </p:spPr>
        <p:txBody>
          <a:bodyPr/>
          <a:lstStyle/>
          <a:p>
            <a:pPr algn="ctr"/>
            <a:r>
              <a:rPr lang="en-US" dirty="0" smtClean="0">
                <a:solidFill>
                  <a:srgbClr val="FF0000"/>
                </a:solidFill>
              </a:rPr>
              <a:t>Key tribal data network accomplishments</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92669640"/>
              </p:ext>
            </p:extLst>
          </p:nvPr>
        </p:nvGraphicFramePr>
        <p:xfrm>
          <a:off x="381000" y="822960"/>
          <a:ext cx="8534400" cy="4206240"/>
        </p:xfrm>
        <a:graphic>
          <a:graphicData uri="http://schemas.openxmlformats.org/drawingml/2006/table">
            <a:tbl>
              <a:tblPr firstRow="1" bandRow="1">
                <a:tableStyleId>{E8B1032C-EA38-4F05-BA0D-38AFFFC7BED3}</a:tableStyleId>
              </a:tblPr>
              <a:tblGrid>
                <a:gridCol w="8534400"/>
              </a:tblGrid>
              <a:tr h="337930">
                <a:tc>
                  <a:txBody>
                    <a:bodyPr/>
                    <a:lstStyle/>
                    <a:p>
                      <a:pPr marL="285750" indent="-285750">
                        <a:buFont typeface="Wingdings" pitchFamily="2" charset="2"/>
                        <a:buChar char="§"/>
                      </a:pPr>
                      <a:r>
                        <a:rPr lang="en-US" b="0" dirty="0" smtClean="0"/>
                        <a:t>Developing Network Infrastructure</a:t>
                      </a:r>
                      <a:r>
                        <a:rPr lang="en-US" b="0" baseline="0" dirty="0" smtClean="0"/>
                        <a:t> for Monitoring Data Management</a:t>
                      </a:r>
                      <a:endParaRPr lang="en-US" b="0" dirty="0"/>
                    </a:p>
                  </a:txBody>
                  <a:tcPr/>
                </a:tc>
              </a:tr>
              <a:tr h="591378">
                <a:tc>
                  <a:txBody>
                    <a:bodyPr/>
                    <a:lstStyle/>
                    <a:p>
                      <a:pPr marL="285750" indent="-285750">
                        <a:buFont typeface="Wingdings" pitchFamily="2" charset="2"/>
                        <a:buChar char="§"/>
                      </a:pPr>
                      <a:r>
                        <a:rPr lang="en-US" dirty="0" smtClean="0"/>
                        <a:t>Snake river spring/summer</a:t>
                      </a:r>
                      <a:r>
                        <a:rPr lang="en-US" baseline="0" dirty="0" smtClean="0"/>
                        <a:t> Chinook </a:t>
                      </a:r>
                      <a:r>
                        <a:rPr lang="en-US" dirty="0" smtClean="0"/>
                        <a:t>harvest estimate</a:t>
                      </a:r>
                      <a:r>
                        <a:rPr lang="en-US" baseline="0" dirty="0" smtClean="0"/>
                        <a:t> system (Nez Perce) (uses Digital Data Pen)</a:t>
                      </a:r>
                      <a:endParaRPr lang="en-US" dirty="0"/>
                    </a:p>
                  </a:txBody>
                  <a:tcPr/>
                </a:tc>
              </a:tr>
              <a:tr h="337930">
                <a:tc>
                  <a:txBody>
                    <a:bodyPr/>
                    <a:lstStyle/>
                    <a:p>
                      <a:pPr marL="285750" indent="-285750">
                        <a:buFont typeface="Wingdings" pitchFamily="2" charset="2"/>
                        <a:buChar char="§"/>
                      </a:pPr>
                      <a:r>
                        <a:rPr lang="en-US" dirty="0" smtClean="0"/>
                        <a:t>Grand</a:t>
                      </a:r>
                      <a:r>
                        <a:rPr lang="en-US" baseline="0" dirty="0" smtClean="0"/>
                        <a:t> Ronde lifecycle database pilot project (CRITFC/ODFW)</a:t>
                      </a:r>
                      <a:endParaRPr lang="en-US" dirty="0"/>
                    </a:p>
                  </a:txBody>
                  <a:tcPr/>
                </a:tc>
              </a:tr>
              <a:tr h="591378">
                <a:tc>
                  <a:txBody>
                    <a:bodyPr/>
                    <a:lstStyle/>
                    <a:p>
                      <a:pPr marL="285750" indent="-285750">
                        <a:buFont typeface="Wingdings" pitchFamily="2" charset="2"/>
                        <a:buChar char="§"/>
                      </a:pPr>
                      <a:r>
                        <a:rPr lang="en-US" dirty="0" smtClean="0"/>
                        <a:t>Bonneville</a:t>
                      </a:r>
                      <a:r>
                        <a:rPr lang="en-US" baseline="0" dirty="0" smtClean="0"/>
                        <a:t> dam adult fish facility data management system (CRITFC) </a:t>
                      </a:r>
                    </a:p>
                    <a:p>
                      <a:pPr marL="285750" indent="-285750">
                        <a:buFont typeface="Wingdings" pitchFamily="2" charset="2"/>
                        <a:buChar char="§"/>
                      </a:pPr>
                      <a:r>
                        <a:rPr lang="en-US" baseline="0" dirty="0" smtClean="0"/>
                        <a:t>(uses Digital Data Pen, and is integrated with PTAGIS)</a:t>
                      </a:r>
                      <a:endParaRPr lang="en-US" dirty="0"/>
                    </a:p>
                  </a:txBody>
                  <a:tcPr/>
                </a:tc>
              </a:tr>
              <a:tr h="337930">
                <a:tc>
                  <a:txBody>
                    <a:bodyPr/>
                    <a:lstStyle/>
                    <a:p>
                      <a:pPr marL="285750" indent="-285750">
                        <a:buFont typeface="Wingdings" pitchFamily="2" charset="2"/>
                        <a:buChar char="§"/>
                      </a:pPr>
                      <a:r>
                        <a:rPr lang="en-US" dirty="0" smtClean="0"/>
                        <a:t>Real time adult passage at mainstem dam</a:t>
                      </a:r>
                      <a:r>
                        <a:rPr lang="en-US" baseline="0" dirty="0" smtClean="0"/>
                        <a:t>s</a:t>
                      </a:r>
                      <a:endParaRPr lang="en-US" dirty="0"/>
                    </a:p>
                  </a:txBody>
                  <a:tcPr/>
                </a:tc>
              </a:tr>
              <a:tr h="337930">
                <a:tc>
                  <a:txBody>
                    <a:bodyPr/>
                    <a:lstStyle/>
                    <a:p>
                      <a:pPr marL="285750" indent="-285750">
                        <a:buFont typeface="Wingdings" pitchFamily="2" charset="2"/>
                        <a:buChar char="§"/>
                      </a:pPr>
                      <a:r>
                        <a:rPr lang="en-US" dirty="0" smtClean="0"/>
                        <a:t>Tribal data needs assessment was completed</a:t>
                      </a:r>
                      <a:endParaRPr lang="en-US" dirty="0"/>
                    </a:p>
                  </a:txBody>
                  <a:tcPr/>
                </a:tc>
              </a:tr>
              <a:tr h="337930">
                <a:tc>
                  <a:txBody>
                    <a:bodyPr/>
                    <a:lstStyle/>
                    <a:p>
                      <a:pPr marL="285750" indent="-285750">
                        <a:buFont typeface="Wingdings" pitchFamily="2" charset="2"/>
                        <a:buChar char="§"/>
                      </a:pPr>
                      <a:r>
                        <a:rPr lang="en-US" dirty="0" smtClean="0"/>
                        <a:t>Tribal data network</a:t>
                      </a:r>
                      <a:r>
                        <a:rPr lang="en-US" baseline="0" dirty="0" smtClean="0"/>
                        <a:t> preliminary design</a:t>
                      </a:r>
                      <a:endParaRPr lang="en-US" dirty="0"/>
                    </a:p>
                  </a:txBody>
                  <a:tcPr/>
                </a:tc>
              </a:tr>
              <a:tr h="337930">
                <a:tc>
                  <a:txBody>
                    <a:bodyPr/>
                    <a:lstStyle/>
                    <a:p>
                      <a:pPr marL="285750" indent="-285750">
                        <a:buFont typeface="Wingdings" pitchFamily="2" charset="2"/>
                        <a:buChar char="§"/>
                      </a:pPr>
                      <a:r>
                        <a:rPr lang="en-US" dirty="0" smtClean="0"/>
                        <a:t>Interactive web map of tribal PCSRF projects</a:t>
                      </a:r>
                      <a:endParaRPr lang="en-US" dirty="0"/>
                    </a:p>
                  </a:txBody>
                  <a:tcPr/>
                </a:tc>
              </a:tr>
              <a:tr h="337930">
                <a:tc>
                  <a:txBody>
                    <a:bodyPr/>
                    <a:lstStyle/>
                    <a:p>
                      <a:pPr marL="285750" indent="-285750">
                        <a:buFont typeface="Wingdings" pitchFamily="2" charset="2"/>
                        <a:buChar char="§"/>
                      </a:pPr>
                      <a:r>
                        <a:rPr lang="en-US" dirty="0" smtClean="0"/>
                        <a:t>Interactive</a:t>
                      </a:r>
                      <a:r>
                        <a:rPr lang="en-US" baseline="0" dirty="0" smtClean="0"/>
                        <a:t> web map of watershed limiting factors</a:t>
                      </a:r>
                      <a:endParaRPr lang="en-US" dirty="0"/>
                    </a:p>
                  </a:txBody>
                  <a:tcPr/>
                </a:tc>
              </a:tr>
              <a:tr h="337930">
                <a:tc>
                  <a:txBody>
                    <a:bodyPr/>
                    <a:lstStyle/>
                    <a:p>
                      <a:pPr marL="285750" indent="-285750">
                        <a:buFont typeface="Wingdings" pitchFamily="2" charset="2"/>
                        <a:buChar char="§"/>
                      </a:pPr>
                      <a:r>
                        <a:rPr lang="en-US" dirty="0" smtClean="0"/>
                        <a:t>Lamprey data entry and </a:t>
                      </a:r>
                      <a:r>
                        <a:rPr lang="en-US" baseline="0" dirty="0" smtClean="0"/>
                        <a:t>population estimation tools. (CTWSRO/Yakima)</a:t>
                      </a:r>
                      <a:endParaRPr lang="en-US" dirty="0"/>
                    </a:p>
                  </a:txBody>
                  <a:tcPr/>
                </a:tc>
              </a:tr>
            </a:tbl>
          </a:graphicData>
        </a:graphic>
      </p:graphicFrame>
    </p:spTree>
    <p:extLst>
      <p:ext uri="{BB962C8B-B14F-4D97-AF65-F5344CB8AC3E}">
        <p14:creationId xmlns:p14="http://schemas.microsoft.com/office/powerpoint/2010/main" xmlns="" val="4019511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8991599" cy="586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79609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76200"/>
            <a:ext cx="8887855" cy="495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55439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Nez </a:t>
            </a:r>
            <a:r>
              <a:rPr lang="en-US" dirty="0" err="1" smtClean="0">
                <a:solidFill>
                  <a:srgbClr val="FF0000"/>
                </a:solidFill>
              </a:rPr>
              <a:t>perce</a:t>
            </a:r>
            <a:r>
              <a:rPr lang="en-US" dirty="0" smtClean="0">
                <a:solidFill>
                  <a:srgbClr val="FF0000"/>
                </a:solidFill>
              </a:rPr>
              <a:t> harvest monitoring system</a:t>
            </a:r>
            <a:endParaRPr lang="en-US"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8915399" cy="6172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76200"/>
            <a:ext cx="8839200" cy="579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43563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Lessons learned</a:t>
            </a:r>
            <a:endParaRPr lang="en-US"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q"/>
            </a:pPr>
            <a:r>
              <a:rPr lang="en-US" dirty="0" smtClean="0"/>
              <a:t>Tribal basic data management capacity has been only indirectly addressed in the past</a:t>
            </a:r>
          </a:p>
          <a:p>
            <a:pPr>
              <a:buFont typeface="Wingdings" pitchFamily="2" charset="2"/>
              <a:buChar char="q"/>
            </a:pPr>
            <a:r>
              <a:rPr lang="en-US" dirty="0" smtClean="0"/>
              <a:t>We have demonstrated the ability to solve data management problems through a series of pilot projects</a:t>
            </a:r>
          </a:p>
          <a:p>
            <a:pPr>
              <a:buFont typeface="Wingdings" pitchFamily="2" charset="2"/>
              <a:buChar char="q"/>
            </a:pPr>
            <a:r>
              <a:rPr lang="en-US" dirty="0" smtClean="0"/>
              <a:t>Data management issues can be addressed efficiently by sharing expertise and experience</a:t>
            </a:r>
          </a:p>
          <a:p>
            <a:pPr>
              <a:buFont typeface="Wingdings" pitchFamily="2" charset="2"/>
              <a:buChar char="q"/>
            </a:pPr>
            <a:r>
              <a:rPr lang="en-US" dirty="0" smtClean="0"/>
              <a:t>Additional resources will be required to complete tribal data management programs</a:t>
            </a:r>
          </a:p>
          <a:p>
            <a:pPr>
              <a:buFont typeface="Wingdings" pitchFamily="2" charset="2"/>
              <a:buChar char="q"/>
            </a:pPr>
            <a:r>
              <a:rPr lang="en-US" dirty="0" smtClean="0"/>
              <a:t>It will take sustained effort over several years to address </a:t>
            </a:r>
            <a:r>
              <a:rPr lang="en-US" dirty="0" smtClean="0"/>
              <a:t>tribal </a:t>
            </a:r>
            <a:r>
              <a:rPr lang="en-US" dirty="0" smtClean="0"/>
              <a:t>data management issues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future directions</a:t>
            </a:r>
            <a:endParaRPr lang="en-US"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q"/>
            </a:pPr>
            <a:r>
              <a:rPr lang="en-US" dirty="0" smtClean="0"/>
              <a:t>Provide support for data coordinators at each tribe (this expanded proposal)</a:t>
            </a:r>
          </a:p>
          <a:p>
            <a:pPr>
              <a:buFont typeface="Wingdings" pitchFamily="2" charset="2"/>
              <a:buChar char="q"/>
            </a:pPr>
            <a:r>
              <a:rPr lang="en-US" dirty="0" smtClean="0"/>
              <a:t>Participate in development of regional data management processes and sharing agreements</a:t>
            </a:r>
          </a:p>
          <a:p>
            <a:pPr>
              <a:buFont typeface="Wingdings" pitchFamily="2" charset="2"/>
              <a:buChar char="q"/>
            </a:pPr>
            <a:r>
              <a:rPr lang="en-US" dirty="0" smtClean="0"/>
              <a:t>Continue to build tribal data management capacity</a:t>
            </a:r>
          </a:p>
          <a:p>
            <a:pPr>
              <a:buFont typeface="Wingdings" pitchFamily="2" charset="2"/>
              <a:buChar char="q"/>
            </a:pPr>
            <a:r>
              <a:rPr lang="en-US" dirty="0" smtClean="0"/>
              <a:t>Continue developing common data management and reporting tools</a:t>
            </a:r>
          </a:p>
          <a:p>
            <a:pPr>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31380" y="1687680"/>
            <a:ext cx="5648623" cy="1552652"/>
          </a:xfrm>
        </p:spPr>
        <p:txBody>
          <a:bodyPr/>
          <a:lstStyle/>
          <a:p>
            <a:r>
              <a:rPr lang="en-US" dirty="0" smtClean="0"/>
              <a:t>Questions?</a:t>
            </a:r>
            <a:endParaRPr lang="en-US" dirty="0"/>
          </a:p>
        </p:txBody>
      </p:sp>
    </p:spTree>
    <p:extLst>
      <p:ext uri="{BB962C8B-B14F-4D97-AF65-F5344CB8AC3E}">
        <p14:creationId xmlns:p14="http://schemas.microsoft.com/office/powerpoint/2010/main" xmlns="" val="209323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a:t>
            </a:r>
            <a:endParaRPr lang="en-US" dirty="0"/>
          </a:p>
        </p:txBody>
      </p:sp>
      <p:sp>
        <p:nvSpPr>
          <p:cNvPr id="3" name="Subtitle 2"/>
          <p:cNvSpPr>
            <a:spLocks noGrp="1"/>
          </p:cNvSpPr>
          <p:nvPr>
            <p:ph type="subTitle" idx="1"/>
          </p:nvPr>
        </p:nvSpPr>
        <p:spPr/>
        <p:txBody>
          <a:bodyPr/>
          <a:lstStyle/>
          <a:p>
            <a:r>
              <a:rPr lang="en-US" dirty="0" smtClean="0"/>
              <a:t>Optional Appendix of extra slides begins</a:t>
            </a:r>
            <a:endParaRPr lang="en-US" dirty="0"/>
          </a:p>
        </p:txBody>
      </p:sp>
    </p:spTree>
    <p:extLst>
      <p:ext uri="{BB962C8B-B14F-4D97-AF65-F5344CB8AC3E}">
        <p14:creationId xmlns:p14="http://schemas.microsoft.com/office/powerpoint/2010/main" xmlns="" val="2402814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324600"/>
            <a:ext cx="8839200" cy="369332"/>
          </a:xfrm>
          <a:prstGeom prst="rect">
            <a:avLst/>
          </a:prstGeom>
          <a:noFill/>
        </p:spPr>
        <p:txBody>
          <a:bodyPr wrap="square" rtlCol="0">
            <a:spAutoFit/>
          </a:bodyPr>
          <a:lstStyle/>
          <a:p>
            <a:pPr algn="ctr"/>
            <a:r>
              <a:rPr lang="en-US" b="1" dirty="0"/>
              <a:t>4 Tribes, 11 Field offices, area equal to State of Georgia, 25% of Columbia Basin</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7070"/>
            <a:ext cx="8991600" cy="60100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9442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529448" y="1671623"/>
            <a:ext cx="5503275" cy="1089427"/>
          </a:xfrm>
        </p:spPr>
        <p:txBody>
          <a:bodyPr/>
          <a:lstStyle/>
          <a:p>
            <a:r>
              <a:rPr lang="en-US" dirty="0" smtClean="0"/>
              <a:t>Digital Pen data collection</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34000" y="3048000"/>
            <a:ext cx="2743199" cy="2967037"/>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rot="19140000">
            <a:off x="923673" y="2068971"/>
            <a:ext cx="6967614" cy="623314"/>
          </a:xfrm>
        </p:spPr>
        <p:txBody>
          <a:bodyPr>
            <a:noAutofit/>
          </a:bodyPr>
          <a:lstStyle/>
          <a:p>
            <a:r>
              <a:rPr lang="en-US" sz="1800" dirty="0" smtClean="0">
                <a:latin typeface="Calibri" pitchFamily="34" charset="0"/>
                <a:cs typeface="Calibri" pitchFamily="34" charset="0"/>
              </a:rPr>
              <a:t>Streamlined field data collection, QA/QC, and data backup </a:t>
            </a:r>
          </a:p>
          <a:p>
            <a:r>
              <a:rPr lang="en-US" sz="1800" dirty="0" smtClean="0">
                <a:latin typeface="Calibri" pitchFamily="34" charset="0"/>
                <a:cs typeface="Calibri" pitchFamily="34" charset="0"/>
              </a:rPr>
              <a:t>Data is entered one time only.</a:t>
            </a:r>
            <a:endParaRPr lang="en-US" sz="1800" dirty="0">
              <a:latin typeface="Calibri" pitchFamily="34" charset="0"/>
              <a:cs typeface="Calibr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67600" y="228600"/>
            <a:ext cx="1524000" cy="1524000"/>
          </a:xfrm>
          <a:prstGeom prst="rect">
            <a:avLst/>
          </a:prstGeom>
        </p:spPr>
      </p:pic>
    </p:spTree>
    <p:extLst>
      <p:ext uri="{BB962C8B-B14F-4D97-AF65-F5344CB8AC3E}">
        <p14:creationId xmlns:p14="http://schemas.microsoft.com/office/powerpoint/2010/main" xmlns="" val="199984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Creel Survey Harvest estimate form</a:t>
            </a:r>
            <a:endParaRPr lang="en-US"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1507738337"/>
              </p:ext>
            </p:extLst>
          </p:nvPr>
        </p:nvGraphicFramePr>
        <p:xfrm>
          <a:off x="1676400" y="1219200"/>
          <a:ext cx="6096000" cy="3681413"/>
        </p:xfrm>
        <a:graphic>
          <a:graphicData uri="http://schemas.openxmlformats.org/presentationml/2006/ole">
            <p:oleObj spid="_x0000_s1178" name="Macro-Enabled Worksheet" r:id="rId3" imgW="11829932" imgH="7143660" progId="Excel.SheetMacroEnabled.12">
              <p:embed/>
            </p:oleObj>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 y="152400"/>
            <a:ext cx="1219200" cy="1219200"/>
          </a:xfrm>
          <a:prstGeom prst="rect">
            <a:avLst/>
          </a:prstGeom>
        </p:spPr>
      </p:pic>
      <p:sp>
        <p:nvSpPr>
          <p:cNvPr id="5" name="TextBox 4"/>
          <p:cNvSpPr txBox="1"/>
          <p:nvPr/>
        </p:nvSpPr>
        <p:spPr>
          <a:xfrm>
            <a:off x="1676400" y="5581135"/>
            <a:ext cx="6096000" cy="707886"/>
          </a:xfrm>
          <a:prstGeom prst="rect">
            <a:avLst/>
          </a:prstGeom>
          <a:noFill/>
        </p:spPr>
        <p:txBody>
          <a:bodyPr wrap="square" rtlCol="0">
            <a:spAutoFit/>
          </a:bodyPr>
          <a:lstStyle/>
          <a:p>
            <a:pPr algn="ctr"/>
            <a:r>
              <a:rPr lang="en-US" sz="2000" b="1" dirty="0" smtClean="0">
                <a:solidFill>
                  <a:schemeClr val="bg1"/>
                </a:solidFill>
              </a:rPr>
              <a:t>Produces Snake River Harvest Estimates for Spring/Summer Chinook, Fall Chinook, and Steelhead</a:t>
            </a:r>
            <a:endParaRPr lang="en-US" sz="2000" b="1" dirty="0">
              <a:solidFill>
                <a:schemeClr val="bg1"/>
              </a:solidFill>
            </a:endParaRPr>
          </a:p>
        </p:txBody>
      </p:sp>
    </p:spTree>
    <p:extLst>
      <p:ext uri="{BB962C8B-B14F-4D97-AF65-F5344CB8AC3E}">
        <p14:creationId xmlns:p14="http://schemas.microsoft.com/office/powerpoint/2010/main" xmlns="" val="2203804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54" y="0"/>
            <a:ext cx="8991600" cy="5077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16961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Bonneville Adult fish Facility DATA Form</a:t>
            </a:r>
            <a:endParaRPr lang="en-US"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4268113593"/>
              </p:ext>
            </p:extLst>
          </p:nvPr>
        </p:nvGraphicFramePr>
        <p:xfrm>
          <a:off x="838200" y="1066800"/>
          <a:ext cx="7543800" cy="3797300"/>
        </p:xfrm>
        <a:graphic>
          <a:graphicData uri="http://schemas.openxmlformats.org/presentationml/2006/ole">
            <p:oleObj spid="_x0000_s2198" name="Macro-Enabled Worksheet" r:id="rId3" imgW="13516102" imgH="8420220" progId="Excel.SheetMacroEnabled.12">
              <p:embed/>
            </p:oleObj>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 y="76200"/>
            <a:ext cx="914400" cy="914400"/>
          </a:xfrm>
          <a:prstGeom prst="rect">
            <a:avLst/>
          </a:prstGeom>
        </p:spPr>
      </p:pic>
      <p:sp>
        <p:nvSpPr>
          <p:cNvPr id="5" name="TextBox 4"/>
          <p:cNvSpPr txBox="1"/>
          <p:nvPr/>
        </p:nvSpPr>
        <p:spPr>
          <a:xfrm>
            <a:off x="1143000" y="5562600"/>
            <a:ext cx="7239000" cy="707886"/>
          </a:xfrm>
          <a:prstGeom prst="rect">
            <a:avLst/>
          </a:prstGeom>
          <a:noFill/>
        </p:spPr>
        <p:txBody>
          <a:bodyPr wrap="square" rtlCol="0">
            <a:spAutoFit/>
          </a:bodyPr>
          <a:lstStyle/>
          <a:p>
            <a:pPr algn="ctr"/>
            <a:r>
              <a:rPr lang="en-US" sz="2000" b="1" dirty="0" smtClean="0">
                <a:solidFill>
                  <a:schemeClr val="bg1"/>
                </a:solidFill>
              </a:rPr>
              <a:t>Adult Data Collected for Spring, Summer, Fall Chinook, </a:t>
            </a:r>
          </a:p>
          <a:p>
            <a:pPr algn="ctr"/>
            <a:r>
              <a:rPr lang="en-US" sz="2000" b="1" dirty="0" smtClean="0">
                <a:solidFill>
                  <a:schemeClr val="bg1"/>
                </a:solidFill>
              </a:rPr>
              <a:t>Steelhead, and Sockeye</a:t>
            </a:r>
            <a:endParaRPr lang="en-US" sz="2000" b="1" dirty="0">
              <a:solidFill>
                <a:schemeClr val="bg1"/>
              </a:solidFill>
            </a:endParaRPr>
          </a:p>
        </p:txBody>
      </p:sp>
    </p:spTree>
    <p:extLst>
      <p:ext uri="{BB962C8B-B14F-4D97-AF65-F5344CB8AC3E}">
        <p14:creationId xmlns:p14="http://schemas.microsoft.com/office/powerpoint/2010/main" xmlns="" val="969000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152400"/>
            <a:ext cx="8915400"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10359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8915400" cy="670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03097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8991600" cy="5791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0" y="5943600"/>
            <a:ext cx="8991600" cy="646331"/>
          </a:xfrm>
          <a:prstGeom prst="rect">
            <a:avLst/>
          </a:prstGeom>
          <a:noFill/>
        </p:spPr>
        <p:txBody>
          <a:bodyPr wrap="square" rtlCol="0">
            <a:spAutoFit/>
          </a:bodyPr>
          <a:lstStyle/>
          <a:p>
            <a:pPr algn="ctr"/>
            <a:r>
              <a:rPr lang="en-US" b="1" dirty="0" smtClean="0"/>
              <a:t>Distributed Data System, Each Tribe controls its Own Data, Shared Technology and Expertise… All Tribes Collectively Share Data to Provide Gravel to Gravel Management</a:t>
            </a:r>
            <a:endParaRPr lang="en-US" b="1" dirty="0"/>
          </a:p>
        </p:txBody>
      </p:sp>
    </p:spTree>
    <p:extLst>
      <p:ext uri="{BB962C8B-B14F-4D97-AF65-F5344CB8AC3E}">
        <p14:creationId xmlns:p14="http://schemas.microsoft.com/office/powerpoint/2010/main" xmlns="" val="4155565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Tribal Data network – MISSION and </a:t>
            </a:r>
            <a:br>
              <a:rPr lang="en-US" dirty="0" smtClean="0">
                <a:solidFill>
                  <a:srgbClr val="FF0000"/>
                </a:solidFill>
              </a:rPr>
            </a:br>
            <a:r>
              <a:rPr lang="en-US" dirty="0" smtClean="0">
                <a:solidFill>
                  <a:srgbClr val="FF0000"/>
                </a:solidFill>
              </a:rPr>
              <a:t>Key objectives</a:t>
            </a:r>
            <a:endParaRPr lang="en-US"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76304107"/>
              </p:ext>
            </p:extLst>
          </p:nvPr>
        </p:nvGraphicFramePr>
        <p:xfrm>
          <a:off x="838200" y="1295400"/>
          <a:ext cx="7505700" cy="5226408"/>
        </p:xfrm>
        <a:graphic>
          <a:graphicData uri="http://schemas.openxmlformats.org/drawingml/2006/table">
            <a:tbl>
              <a:tblPr firstRow="1" bandRow="1">
                <a:tableStyleId>{B301B821-A1FF-4177-AEE7-76D212191A09}</a:tableStyleId>
              </a:tblPr>
              <a:tblGrid>
                <a:gridCol w="7505700"/>
              </a:tblGrid>
              <a:tr h="914400">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solidFill>
                            <a:schemeClr val="tx1"/>
                          </a:solidFill>
                        </a:rPr>
                        <a:t>Mission: To Provide Tribes the Capacity to Efficiently Manage and Share Their Own Natural Resource Data, by Sharing Technology and Expertise</a:t>
                      </a:r>
                    </a:p>
                    <a:p>
                      <a:pPr marL="285750" indent="-285750">
                        <a:buFont typeface="Wingdings" pitchFamily="2" charset="2"/>
                        <a:buChar char="§"/>
                      </a:pPr>
                      <a:endParaRPr lang="en-US" dirty="0"/>
                    </a:p>
                  </a:txBody>
                  <a:tcPr>
                    <a:noFill/>
                  </a:tcPr>
                </a:tc>
              </a:tr>
              <a:tr h="854849">
                <a:tc>
                  <a:txBody>
                    <a:bodyPr/>
                    <a:lstStyle/>
                    <a:p>
                      <a:pPr marL="285750" indent="-285750">
                        <a:buFont typeface="Wingdings" pitchFamily="2" charset="2"/>
                        <a:buChar char="§"/>
                      </a:pPr>
                      <a:r>
                        <a:rPr lang="en-US" dirty="0" err="1" smtClean="0"/>
                        <a:t>Obj</a:t>
                      </a:r>
                      <a:r>
                        <a:rPr lang="en-US" baseline="0" dirty="0" smtClean="0"/>
                        <a:t> 1: </a:t>
                      </a:r>
                      <a:r>
                        <a:rPr lang="en-US" dirty="0" smtClean="0"/>
                        <a:t>Enable tribal participation in regional data management coordination, sharing, and standardization processes. </a:t>
                      </a:r>
                      <a:endParaRPr lang="en-US" dirty="0"/>
                    </a:p>
                  </a:txBody>
                  <a:tcPr/>
                </a:tc>
              </a:tr>
              <a:tr h="949834">
                <a:tc>
                  <a:txBody>
                    <a:bodyPr/>
                    <a:lstStyle/>
                    <a:p>
                      <a:pPr marL="285750" indent="-285750">
                        <a:buFont typeface="Wingdings" pitchFamily="2" charset="2"/>
                        <a:buChar char="§"/>
                      </a:pPr>
                      <a:r>
                        <a:rPr lang="en-US" dirty="0" err="1" smtClean="0"/>
                        <a:t>Obj</a:t>
                      </a:r>
                      <a:r>
                        <a:rPr lang="en-US" dirty="0" smtClean="0"/>
                        <a:t> 2: Assist member tribes to build internal capacity for improved data management for the tribal gravel-to-gravel management framework. </a:t>
                      </a:r>
                      <a:endParaRPr lang="en-US" dirty="0"/>
                    </a:p>
                  </a:txBody>
                  <a:tcPr/>
                </a:tc>
              </a:tr>
              <a:tr h="479493">
                <a:tc>
                  <a:txBody>
                    <a:bodyPr/>
                    <a:lstStyle/>
                    <a:p>
                      <a:pPr marL="285750" indent="-285750">
                        <a:buFont typeface="Wingdings" pitchFamily="2" charset="2"/>
                        <a:buChar char="§"/>
                      </a:pPr>
                      <a:r>
                        <a:rPr lang="en-US" dirty="0" err="1" smtClean="0"/>
                        <a:t>Obj</a:t>
                      </a:r>
                      <a:r>
                        <a:rPr lang="en-US" dirty="0" smtClean="0"/>
                        <a:t> 3: Provide data management services to the tribes;</a:t>
                      </a:r>
                      <a:endParaRPr lang="en-US" dirty="0"/>
                    </a:p>
                  </a:txBody>
                  <a:tcPr/>
                </a:tc>
              </a:tr>
              <a:tr h="839112">
                <a:tc>
                  <a:txBody>
                    <a:bodyPr/>
                    <a:lstStyle/>
                    <a:p>
                      <a:pPr marL="285750" indent="-285750">
                        <a:buFont typeface="Wingdings" pitchFamily="2" charset="2"/>
                        <a:buChar char="§"/>
                      </a:pPr>
                      <a:r>
                        <a:rPr lang="en-US" dirty="0" err="1" smtClean="0"/>
                        <a:t>Obj</a:t>
                      </a:r>
                      <a:r>
                        <a:rPr lang="en-US" baseline="0" dirty="0" smtClean="0"/>
                        <a:t> 4: </a:t>
                      </a:r>
                      <a:r>
                        <a:rPr lang="en-US" dirty="0" smtClean="0"/>
                        <a:t>Facilitate inter-tribal coordination to produce and disseminate high value standardized data sets;</a:t>
                      </a:r>
                      <a:endParaRPr lang="en-US" dirty="0"/>
                    </a:p>
                  </a:txBody>
                  <a:tcPr/>
                </a:tc>
              </a:tr>
              <a:tr h="458112">
                <a:tc>
                  <a:txBody>
                    <a:bodyPr/>
                    <a:lstStyle/>
                    <a:p>
                      <a:pPr marL="285750" indent="-285750">
                        <a:buFont typeface="Wingdings" pitchFamily="2" charset="2"/>
                        <a:buChar char="§"/>
                      </a:pPr>
                      <a:r>
                        <a:rPr lang="en-US" dirty="0" err="1" smtClean="0"/>
                        <a:t>Obj</a:t>
                      </a:r>
                      <a:r>
                        <a:rPr lang="en-US" dirty="0" smtClean="0"/>
                        <a:t> 5: Manage and share CRITFC data; much of which are used directly in various management processes, (e.g. harvest, hydropower management)</a:t>
                      </a:r>
                      <a:endParaRPr lang="en-US" dirty="0"/>
                    </a:p>
                  </a:txBody>
                  <a:tcPr/>
                </a:tc>
              </a:tr>
            </a:tbl>
          </a:graphicData>
        </a:graphic>
      </p:graphicFrame>
    </p:spTree>
    <p:extLst>
      <p:ext uri="{BB962C8B-B14F-4D97-AF65-F5344CB8AC3E}">
        <p14:creationId xmlns:p14="http://schemas.microsoft.com/office/powerpoint/2010/main" xmlns="" val="3511855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Enable tribal Participation in Regional processes </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82043479"/>
              </p:ext>
            </p:extLst>
          </p:nvPr>
        </p:nvGraphicFramePr>
        <p:xfrm>
          <a:off x="822325" y="1100138"/>
          <a:ext cx="7521575" cy="2225040"/>
        </p:xfrm>
        <a:graphic>
          <a:graphicData uri="http://schemas.openxmlformats.org/drawingml/2006/table">
            <a:tbl>
              <a:tblPr firstRow="1" bandRow="1">
                <a:tableStyleId>{BC89EF96-8CEA-46FF-86C4-4CE0E7609802}</a:tableStyleId>
              </a:tblPr>
              <a:tblGrid>
                <a:gridCol w="7521575"/>
              </a:tblGrid>
              <a:tr h="370840">
                <a:tc>
                  <a:txBody>
                    <a:bodyPr/>
                    <a:lstStyle/>
                    <a:p>
                      <a:pPr marL="285750" indent="-285750">
                        <a:buFont typeface="Arial" pitchFamily="34" charset="0"/>
                        <a:buChar char="•"/>
                      </a:pPr>
                      <a:r>
                        <a:rPr lang="en-US" b="0" dirty="0" smtClean="0"/>
                        <a:t>Tribal Data Workshop</a:t>
                      </a:r>
                      <a:endParaRPr lang="en-US" b="0" dirty="0"/>
                    </a:p>
                  </a:txBody>
                  <a:tcPr/>
                </a:tc>
              </a:tr>
              <a:tr h="370840">
                <a:tc>
                  <a:txBody>
                    <a:bodyPr/>
                    <a:lstStyle/>
                    <a:p>
                      <a:pPr marL="285750" indent="-285750">
                        <a:buFont typeface="Arial" pitchFamily="34" charset="0"/>
                        <a:buChar char="•"/>
                      </a:pPr>
                      <a:r>
                        <a:rPr lang="en-US" dirty="0" smtClean="0"/>
                        <a:t>Coordinated Assessment</a:t>
                      </a:r>
                      <a:r>
                        <a:rPr lang="en-US" baseline="0" dirty="0" smtClean="0"/>
                        <a:t> (CBFWA/PNAMP/</a:t>
                      </a:r>
                      <a:r>
                        <a:rPr lang="en-US" baseline="0" dirty="0" err="1" smtClean="0"/>
                        <a:t>StreamNet</a:t>
                      </a:r>
                      <a:r>
                        <a:rPr lang="en-US" baseline="0" dirty="0" smtClean="0"/>
                        <a:t>)</a:t>
                      </a:r>
                      <a:endParaRPr lang="en-US" dirty="0"/>
                    </a:p>
                  </a:txBody>
                  <a:tcPr/>
                </a:tc>
              </a:tr>
              <a:tr h="370840">
                <a:tc>
                  <a:txBody>
                    <a:bodyPr/>
                    <a:lstStyle/>
                    <a:p>
                      <a:pPr marL="285750" indent="-285750">
                        <a:buFont typeface="Arial" pitchFamily="34" charset="0"/>
                        <a:buChar char="•"/>
                      </a:pPr>
                      <a:r>
                        <a:rPr lang="en-US" dirty="0" smtClean="0"/>
                        <a:t>Pacific Northwest Aquatic Monitoring Partnership</a:t>
                      </a:r>
                      <a:endParaRPr lang="en-US" dirty="0"/>
                    </a:p>
                  </a:txBody>
                  <a:tcPr/>
                </a:tc>
              </a:tr>
              <a:tr h="370840">
                <a:tc>
                  <a:txBody>
                    <a:bodyPr/>
                    <a:lstStyle/>
                    <a:p>
                      <a:pPr marL="285750" indent="-285750">
                        <a:buFont typeface="Arial" pitchFamily="34" charset="0"/>
                        <a:buChar char="•"/>
                      </a:pPr>
                      <a:r>
                        <a:rPr lang="en-US" dirty="0" smtClean="0"/>
                        <a:t>Columbia Basin Fish Accords</a:t>
                      </a:r>
                      <a:endParaRPr lang="en-US" dirty="0"/>
                    </a:p>
                  </a:txBody>
                  <a:tcPr/>
                </a:tc>
              </a:tr>
              <a:tr h="370840">
                <a:tc>
                  <a:txBody>
                    <a:bodyPr/>
                    <a:lstStyle/>
                    <a:p>
                      <a:pPr marL="285750" indent="-285750">
                        <a:buFont typeface="Arial" pitchFamily="34" charset="0"/>
                        <a:buChar char="•"/>
                      </a:pPr>
                      <a:r>
                        <a:rPr lang="en-US" dirty="0" smtClean="0"/>
                        <a:t>US v OR</a:t>
                      </a:r>
                      <a:endParaRPr lang="en-US" dirty="0"/>
                    </a:p>
                  </a:txBody>
                  <a:tcPr/>
                </a:tc>
              </a:tr>
              <a:tr h="370840">
                <a:tc>
                  <a:txBody>
                    <a:bodyPr/>
                    <a:lstStyle/>
                    <a:p>
                      <a:pPr marL="285750" indent="-285750">
                        <a:buFont typeface="Arial" pitchFamily="34" charset="0"/>
                        <a:buChar char="•"/>
                      </a:pPr>
                      <a:r>
                        <a:rPr lang="en-US" dirty="0" smtClean="0"/>
                        <a:t>Pacific</a:t>
                      </a:r>
                      <a:r>
                        <a:rPr lang="en-US" baseline="0" dirty="0" smtClean="0"/>
                        <a:t> Salmon Commission (PSC)</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Assist tribes to build internal capacity</a:t>
            </a:r>
            <a:endParaRPr lang="en-US"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79862519"/>
              </p:ext>
            </p:extLst>
          </p:nvPr>
        </p:nvGraphicFramePr>
        <p:xfrm>
          <a:off x="822325" y="1100138"/>
          <a:ext cx="7521575" cy="1483360"/>
        </p:xfrm>
        <a:graphic>
          <a:graphicData uri="http://schemas.openxmlformats.org/drawingml/2006/table">
            <a:tbl>
              <a:tblPr firstRow="1" bandRow="1">
                <a:tableStyleId>{69012ECD-51FC-41F1-AA8D-1B2483CD663E}</a:tableStyleId>
              </a:tblPr>
              <a:tblGrid>
                <a:gridCol w="7521575"/>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Development of Tools and Infrastructure: Sharing</a:t>
                      </a:r>
                      <a:r>
                        <a:rPr lang="en-US" baseline="0" dirty="0" smtClean="0">
                          <a:solidFill>
                            <a:schemeClr val="tx1"/>
                          </a:solidFill>
                        </a:rPr>
                        <a:t> Expertise</a:t>
                      </a:r>
                      <a:endParaRPr lang="en-US" b="0" dirty="0" smtClean="0">
                        <a:solidFill>
                          <a:schemeClr val="tx1"/>
                        </a:solidFill>
                      </a:endParaRPr>
                    </a:p>
                  </a:txBody>
                  <a:tcPr>
                    <a:noFill/>
                  </a:tcPr>
                </a:tc>
              </a:tr>
              <a:tr h="370840">
                <a:tc>
                  <a:txBody>
                    <a:bodyPr/>
                    <a:lstStyle/>
                    <a:p>
                      <a:pPr marL="285750" indent="-285750">
                        <a:buFont typeface="Arial" pitchFamily="34" charset="0"/>
                        <a:buChar char="•"/>
                      </a:pPr>
                      <a:r>
                        <a:rPr lang="en-US" dirty="0" smtClean="0"/>
                        <a:t>One-</a:t>
                      </a:r>
                      <a:r>
                        <a:rPr lang="en-US" baseline="0" dirty="0" smtClean="0"/>
                        <a:t>Time </a:t>
                      </a:r>
                      <a:r>
                        <a:rPr lang="en-US" baseline="0" dirty="0" smtClean="0"/>
                        <a:t>Purchases of Hardware and Software</a:t>
                      </a:r>
                      <a:endParaRPr lang="en-US" dirty="0"/>
                    </a:p>
                  </a:txBody>
                  <a:tcPr/>
                </a:tc>
              </a:tr>
              <a:tr h="370840">
                <a:tc>
                  <a:txBody>
                    <a:bodyPr/>
                    <a:lstStyle/>
                    <a:p>
                      <a:pPr marL="285750" indent="-285750">
                        <a:buFont typeface="Arial" pitchFamily="34" charset="0"/>
                        <a:buChar char="•"/>
                      </a:pPr>
                      <a:r>
                        <a:rPr lang="en-US" dirty="0" smtClean="0"/>
                        <a:t>Production of Data</a:t>
                      </a:r>
                      <a:r>
                        <a:rPr lang="en-US" baseline="0" dirty="0" smtClean="0"/>
                        <a:t> Management Tools for </a:t>
                      </a:r>
                      <a:r>
                        <a:rPr lang="en-US" baseline="0" dirty="0" smtClean="0"/>
                        <a:t>tributary Harvest Estimates</a:t>
                      </a:r>
                      <a:endParaRPr lang="en-US" dirty="0"/>
                    </a:p>
                  </a:txBody>
                  <a:tcPr/>
                </a:tc>
              </a:tr>
              <a:tr h="370840">
                <a:tc>
                  <a:txBody>
                    <a:bodyPr/>
                    <a:lstStyle/>
                    <a:p>
                      <a:pPr marL="285750" indent="-285750">
                        <a:buFont typeface="Arial" pitchFamily="34" charset="0"/>
                        <a:buChar char="•"/>
                      </a:pPr>
                      <a:r>
                        <a:rPr lang="en-US" dirty="0" smtClean="0"/>
                        <a:t>Development of Lamprey</a:t>
                      </a:r>
                      <a:r>
                        <a:rPr lang="en-US" baseline="0" dirty="0" smtClean="0"/>
                        <a:t> Data Management Tools</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20940" cy="548640"/>
          </a:xfrm>
        </p:spPr>
        <p:txBody>
          <a:bodyPr/>
          <a:lstStyle/>
          <a:p>
            <a:r>
              <a:rPr lang="en-US" dirty="0">
                <a:solidFill>
                  <a:srgbClr val="FF0000"/>
                </a:solidFill>
              </a:rPr>
              <a:t>data management services </a:t>
            </a:r>
            <a:r>
              <a:rPr lang="en-US" dirty="0" smtClean="0">
                <a:solidFill>
                  <a:srgbClr val="FF0000"/>
                </a:solidFill>
              </a:rPr>
              <a:t>for </a:t>
            </a:r>
            <a:r>
              <a:rPr lang="en-US" dirty="0">
                <a:solidFill>
                  <a:srgbClr val="FF0000"/>
                </a:solidFill>
              </a:rPr>
              <a:t>the tribes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16571681"/>
              </p:ext>
            </p:extLst>
          </p:nvPr>
        </p:nvGraphicFramePr>
        <p:xfrm>
          <a:off x="838200" y="1524000"/>
          <a:ext cx="7521575" cy="2021840"/>
        </p:xfrm>
        <a:graphic>
          <a:graphicData uri="http://schemas.openxmlformats.org/drawingml/2006/table">
            <a:tbl>
              <a:tblPr firstRow="1" bandRow="1">
                <a:tableStyleId>{68D230F3-CF80-4859-8CE7-A43EE81993B5}</a:tableStyleId>
              </a:tblPr>
              <a:tblGrid>
                <a:gridCol w="7521575"/>
              </a:tblGrid>
              <a:tr h="370840">
                <a:tc>
                  <a:txBody>
                    <a:bodyPr/>
                    <a:lstStyle/>
                    <a:p>
                      <a:pPr marL="285750" indent="-285750">
                        <a:buFont typeface="Wingdings" pitchFamily="2" charset="2"/>
                        <a:buChar char="§"/>
                      </a:pPr>
                      <a:r>
                        <a:rPr lang="en-US" b="0" dirty="0" smtClean="0"/>
                        <a:t>Support for tribal data coordinators (in this expanded proposal)</a:t>
                      </a:r>
                      <a:endParaRPr lang="en-US" b="0" dirty="0"/>
                    </a:p>
                  </a:txBody>
                  <a:tcPr/>
                </a:tc>
              </a:tr>
              <a:tr h="370840">
                <a:tc>
                  <a:txBody>
                    <a:bodyPr/>
                    <a:lstStyle/>
                    <a:p>
                      <a:pPr marL="285750" indent="-285750">
                        <a:buFont typeface="Wingdings" pitchFamily="2" charset="2"/>
                        <a:buChar char="§"/>
                      </a:pPr>
                      <a:r>
                        <a:rPr lang="en-US" dirty="0" smtClean="0"/>
                        <a:t>Evaluation and application of new technology</a:t>
                      </a:r>
                      <a:endParaRPr lang="en-US" dirty="0"/>
                    </a:p>
                  </a:txBody>
                  <a:tcPr/>
                </a:tc>
              </a:tr>
              <a:tr h="370840">
                <a:tc>
                  <a:txBody>
                    <a:bodyPr/>
                    <a:lstStyle/>
                    <a:p>
                      <a:pPr marL="285750" indent="-285750">
                        <a:buFont typeface="Wingdings" pitchFamily="2" charset="2"/>
                        <a:buChar char="§"/>
                      </a:pPr>
                      <a:r>
                        <a:rPr lang="en-US" dirty="0" smtClean="0"/>
                        <a:t>Developing and sharing data capture, management, and reporting tools</a:t>
                      </a:r>
                      <a:endParaRPr lang="en-US" dirty="0"/>
                    </a:p>
                  </a:txBody>
                  <a:tcPr/>
                </a:tc>
              </a:tr>
              <a:tr h="370840">
                <a:tc>
                  <a:txBody>
                    <a:bodyPr/>
                    <a:lstStyle/>
                    <a:p>
                      <a:pPr marL="285750" indent="-285750">
                        <a:buFont typeface="Wingdings" pitchFamily="2" charset="2"/>
                        <a:buChar char="§"/>
                      </a:pPr>
                      <a:r>
                        <a:rPr lang="en-US" dirty="0" smtClean="0"/>
                        <a:t>Sharing of expertise, experiences, and coordination of effort through the annual tribal data workshops </a:t>
                      </a:r>
                      <a:endParaRPr lang="en-US" dirty="0"/>
                    </a:p>
                  </a:txBody>
                  <a:tcPr/>
                </a:tc>
              </a:tr>
            </a:tbl>
          </a:graphicData>
        </a:graphic>
      </p:graphicFrame>
    </p:spTree>
    <p:extLst>
      <p:ext uri="{BB962C8B-B14F-4D97-AF65-F5344CB8AC3E}">
        <p14:creationId xmlns:p14="http://schemas.microsoft.com/office/powerpoint/2010/main" xmlns="" val="240873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Produce standardized data sets</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3253548"/>
              </p:ext>
            </p:extLst>
          </p:nvPr>
        </p:nvGraphicFramePr>
        <p:xfrm>
          <a:off x="152400" y="1100138"/>
          <a:ext cx="8686799" cy="3032760"/>
        </p:xfrm>
        <a:graphic>
          <a:graphicData uri="http://schemas.openxmlformats.org/drawingml/2006/table">
            <a:tbl>
              <a:tblPr firstRow="1" bandRow="1">
                <a:tableStyleId>{3B4B98B0-60AC-42C2-AFA5-B58CD77FA1E5}</a:tableStyleId>
              </a:tblPr>
              <a:tblGrid>
                <a:gridCol w="8686799"/>
              </a:tblGrid>
              <a:tr h="370840">
                <a:tc>
                  <a:txBody>
                    <a:bodyPr/>
                    <a:lstStyle/>
                    <a:p>
                      <a:pPr marL="285750" indent="-285750">
                        <a:buFont typeface="Arial" pitchFamily="34" charset="0"/>
                        <a:buChar char="•"/>
                      </a:pPr>
                      <a:r>
                        <a:rPr lang="en-US" dirty="0" smtClean="0"/>
                        <a:t>Initial Focus on assisting</a:t>
                      </a:r>
                      <a:r>
                        <a:rPr lang="en-US" baseline="0" dirty="0" smtClean="0"/>
                        <a:t> in the production of Number of Smolts per Spawner</a:t>
                      </a:r>
                      <a:endParaRPr lang="en-US" dirty="0"/>
                    </a:p>
                  </a:txBody>
                  <a:tcPr/>
                </a:tc>
              </a:tr>
              <a:tr h="370840">
                <a:tc>
                  <a:txBody>
                    <a:bodyPr/>
                    <a:lstStyle/>
                    <a:p>
                      <a:pPr marL="285750" indent="-285750">
                        <a:buFont typeface="Arial" pitchFamily="34" charset="0"/>
                        <a:buChar char="•"/>
                      </a:pPr>
                      <a:r>
                        <a:rPr lang="en-US" baseline="0" dirty="0" smtClean="0"/>
                        <a:t>Recruits </a:t>
                      </a:r>
                      <a:r>
                        <a:rPr lang="en-US" baseline="0" dirty="0" smtClean="0"/>
                        <a:t>per Spawner</a:t>
                      </a:r>
                      <a:endParaRPr lang="en-US" dirty="0"/>
                    </a:p>
                  </a:txBody>
                  <a:tcPr/>
                </a:tc>
              </a:tr>
              <a:tr h="370840">
                <a:tc>
                  <a:txBody>
                    <a:bodyPr/>
                    <a:lstStyle/>
                    <a:p>
                      <a:pPr marL="285750" indent="-285750">
                        <a:buFont typeface="Arial" pitchFamily="34" charset="0"/>
                        <a:buChar char="•"/>
                      </a:pPr>
                      <a:r>
                        <a:rPr lang="en-US" dirty="0" err="1" smtClean="0"/>
                        <a:t>Smolt</a:t>
                      </a:r>
                      <a:r>
                        <a:rPr lang="en-US" dirty="0" smtClean="0"/>
                        <a:t> </a:t>
                      </a:r>
                      <a:r>
                        <a:rPr lang="en-US" dirty="0" smtClean="0"/>
                        <a:t>and Adult Abundance Data through the use of  Portable Anadromous Database Structures (PADS)</a:t>
                      </a:r>
                      <a:endParaRPr lang="en-US" dirty="0"/>
                    </a:p>
                  </a:txBody>
                  <a:tcPr/>
                </a:tc>
              </a:tr>
              <a:tr h="370840">
                <a:tc>
                  <a:txBody>
                    <a:bodyPr/>
                    <a:lstStyle/>
                    <a:p>
                      <a:pPr marL="285750" indent="-285750">
                        <a:buFont typeface="Arial" pitchFamily="34" charset="0"/>
                        <a:buChar char="•"/>
                      </a:pPr>
                      <a:r>
                        <a:rPr lang="en-US" baseline="0" dirty="0" smtClean="0"/>
                        <a:t>Data </a:t>
                      </a:r>
                      <a:r>
                        <a:rPr lang="en-US" baseline="0" dirty="0" smtClean="0"/>
                        <a:t>to Feed DETs</a:t>
                      </a:r>
                      <a:endParaRPr lang="en-US" dirty="0"/>
                    </a:p>
                  </a:txBody>
                  <a:tcPr/>
                </a:tc>
              </a:tr>
              <a:tr h="370840">
                <a:tc>
                  <a:txBody>
                    <a:bodyPr/>
                    <a:lstStyle/>
                    <a:p>
                      <a:pPr marL="285750" indent="-285750">
                        <a:buFont typeface="Arial" pitchFamily="34" charset="0"/>
                        <a:buChar char="•"/>
                      </a:pPr>
                      <a:r>
                        <a:rPr lang="en-US" dirty="0" smtClean="0"/>
                        <a:t>Egg </a:t>
                      </a:r>
                      <a:r>
                        <a:rPr lang="en-US" dirty="0" smtClean="0"/>
                        <a:t>to Smolt Survival Estimates</a:t>
                      </a:r>
                      <a:endParaRPr lang="en-US" dirty="0"/>
                    </a:p>
                  </a:txBody>
                  <a:tcPr/>
                </a:tc>
              </a:tr>
              <a:tr h="370840">
                <a:tc>
                  <a:txBody>
                    <a:bodyPr/>
                    <a:lstStyle/>
                    <a:p>
                      <a:pPr marL="285750" indent="-285750">
                        <a:buFont typeface="Arial" pitchFamily="34" charset="0"/>
                        <a:buChar char="•"/>
                      </a:pPr>
                      <a:r>
                        <a:rPr lang="en-US" baseline="0" dirty="0" smtClean="0"/>
                        <a:t>Data </a:t>
                      </a:r>
                      <a:r>
                        <a:rPr lang="en-US" baseline="0" dirty="0" smtClean="0"/>
                        <a:t>to Feed the AHSWG Standard Performance Measurements (Already reviewed by the ISRP)</a:t>
                      </a:r>
                      <a:endParaRPr lang="en-US"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1166</TotalTime>
  <Words>1302</Words>
  <Application>Microsoft Office PowerPoint</Application>
  <PresentationFormat>On-screen Show (4:3)</PresentationFormat>
  <Paragraphs>136</Paragraphs>
  <Slides>24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Angles</vt:lpstr>
      <vt:lpstr>Macro-Enabled Worksheet</vt:lpstr>
      <vt:lpstr>Tribal Data Network</vt:lpstr>
      <vt:lpstr>Slide 2</vt:lpstr>
      <vt:lpstr>Slide 3</vt:lpstr>
      <vt:lpstr>Slide 4</vt:lpstr>
      <vt:lpstr>Tribal Data network – MISSION and  Key objectives</vt:lpstr>
      <vt:lpstr>Enable tribal Participation in Regional processes </vt:lpstr>
      <vt:lpstr>Assist tribes to build internal capacity</vt:lpstr>
      <vt:lpstr>data management services for the tribes</vt:lpstr>
      <vt:lpstr>Produce standardized data sets</vt:lpstr>
      <vt:lpstr>Manage and share critfc data</vt:lpstr>
      <vt:lpstr>Key tribal data network accomplishments</vt:lpstr>
      <vt:lpstr>Slide 12</vt:lpstr>
      <vt:lpstr>Slide 13</vt:lpstr>
      <vt:lpstr>Nez perce harvest monitoring system</vt:lpstr>
      <vt:lpstr>Slide 15</vt:lpstr>
      <vt:lpstr>Lessons learned</vt:lpstr>
      <vt:lpstr>future directions</vt:lpstr>
      <vt:lpstr>Questions?</vt:lpstr>
      <vt:lpstr>The end</vt:lpstr>
      <vt:lpstr>Digital Pen data collection</vt:lpstr>
      <vt:lpstr>Creel Survey Harvest estimate form</vt:lpstr>
      <vt:lpstr>Slide 22</vt:lpstr>
      <vt:lpstr>Bonneville Adult fish Facility DATA Form</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Data Network</dc:title>
  <dc:creator>Henry Franzoni</dc:creator>
  <cp:lastModifiedBy>Phil Roger</cp:lastModifiedBy>
  <cp:revision>192</cp:revision>
  <cp:lastPrinted>2012-01-13T20:17:35Z</cp:lastPrinted>
  <dcterms:created xsi:type="dcterms:W3CDTF">2012-01-09T17:49:33Z</dcterms:created>
  <dcterms:modified xsi:type="dcterms:W3CDTF">2012-01-17T04:50:19Z</dcterms:modified>
</cp:coreProperties>
</file>