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317" r:id="rId4"/>
    <p:sldId id="316" r:id="rId5"/>
    <p:sldId id="315" r:id="rId6"/>
    <p:sldId id="322" r:id="rId7"/>
    <p:sldId id="324" r:id="rId8"/>
    <p:sldId id="257" r:id="rId9"/>
    <p:sldId id="323" r:id="rId10"/>
    <p:sldId id="318" r:id="rId11"/>
    <p:sldId id="326" r:id="rId12"/>
    <p:sldId id="312" r:id="rId13"/>
    <p:sldId id="327" r:id="rId14"/>
    <p:sldId id="328" r:id="rId15"/>
    <p:sldId id="31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C1D46-38DE-49F0-A8E7-C65D8501AED4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23080C-F993-44E0-9EA4-CFB56C4A973C}">
      <dgm:prSet/>
      <dgm:spPr/>
      <dgm:t>
        <a:bodyPr/>
        <a:lstStyle/>
        <a:p>
          <a:pPr rtl="0"/>
          <a:r>
            <a:rPr lang="en-US" baseline="0" smtClean="0"/>
            <a:t>Inventory and Assessment</a:t>
          </a:r>
          <a:endParaRPr lang="en-US"/>
        </a:p>
      </dgm:t>
    </dgm:pt>
    <dgm:pt modelId="{7DAAF760-CF5E-4FB8-B024-72194F73F254}" type="parTrans" cxnId="{E6ADB7D6-EFD4-4103-B13D-4497299431DF}">
      <dgm:prSet/>
      <dgm:spPr/>
      <dgm:t>
        <a:bodyPr/>
        <a:lstStyle/>
        <a:p>
          <a:endParaRPr lang="en-US"/>
        </a:p>
      </dgm:t>
    </dgm:pt>
    <dgm:pt modelId="{D24BF19D-3871-4F76-95BB-19EE54B69AF8}" type="sibTrans" cxnId="{E6ADB7D6-EFD4-4103-B13D-4497299431DF}">
      <dgm:prSet/>
      <dgm:spPr/>
      <dgm:t>
        <a:bodyPr/>
        <a:lstStyle/>
        <a:p>
          <a:endParaRPr lang="en-US"/>
        </a:p>
      </dgm:t>
    </dgm:pt>
    <dgm:pt modelId="{9FA59C6B-F69C-4165-B557-58DAB41007EB}">
      <dgm:prSet/>
      <dgm:spPr/>
      <dgm:t>
        <a:bodyPr/>
        <a:lstStyle/>
        <a:p>
          <a:pPr rtl="0"/>
          <a:r>
            <a:rPr lang="en-US" baseline="0" dirty="0" smtClean="0"/>
            <a:t>Ecosystem Diagnosis and Treatment (EDT)</a:t>
          </a:r>
          <a:endParaRPr lang="en-US" dirty="0"/>
        </a:p>
      </dgm:t>
    </dgm:pt>
    <dgm:pt modelId="{F84FAA2E-4568-4045-AE14-49EB8DD9D93D}" type="parTrans" cxnId="{D4BDDED3-2FDE-41CA-BEB1-6DF86BB93A60}">
      <dgm:prSet/>
      <dgm:spPr/>
      <dgm:t>
        <a:bodyPr/>
        <a:lstStyle/>
        <a:p>
          <a:endParaRPr lang="en-US"/>
        </a:p>
      </dgm:t>
    </dgm:pt>
    <dgm:pt modelId="{8961A61C-296C-4686-956B-9BDC220A7542}" type="sibTrans" cxnId="{D4BDDED3-2FDE-41CA-BEB1-6DF86BB93A60}">
      <dgm:prSet/>
      <dgm:spPr/>
      <dgm:t>
        <a:bodyPr/>
        <a:lstStyle/>
        <a:p>
          <a:endParaRPr lang="en-US"/>
        </a:p>
      </dgm:t>
    </dgm:pt>
    <dgm:pt modelId="{CE125511-17F3-4C17-B687-A786FF292681}">
      <dgm:prSet/>
      <dgm:spPr/>
      <dgm:t>
        <a:bodyPr/>
        <a:lstStyle/>
        <a:p>
          <a:pPr rtl="0"/>
          <a:r>
            <a:rPr lang="en-US" baseline="0" dirty="0" smtClean="0"/>
            <a:t>Habitat Restoration and Protection Plan</a:t>
          </a:r>
          <a:endParaRPr lang="en-US" dirty="0"/>
        </a:p>
      </dgm:t>
    </dgm:pt>
    <dgm:pt modelId="{CA0AF673-4D37-4EAE-9255-CC878CF30FF0}" type="parTrans" cxnId="{7CF46E4E-0F0F-40E2-9F8C-96E3509162B4}">
      <dgm:prSet/>
      <dgm:spPr/>
      <dgm:t>
        <a:bodyPr/>
        <a:lstStyle/>
        <a:p>
          <a:endParaRPr lang="en-US"/>
        </a:p>
      </dgm:t>
    </dgm:pt>
    <dgm:pt modelId="{62F2FE88-2CC0-47F6-B102-B46B8AC1A4DB}" type="sibTrans" cxnId="{7CF46E4E-0F0F-40E2-9F8C-96E3509162B4}">
      <dgm:prSet/>
      <dgm:spPr/>
      <dgm:t>
        <a:bodyPr/>
        <a:lstStyle/>
        <a:p>
          <a:endParaRPr lang="en-US"/>
        </a:p>
      </dgm:t>
    </dgm:pt>
    <dgm:pt modelId="{6D0AAF29-6FE8-412A-8B3C-1585D5C8C724}">
      <dgm:prSet/>
      <dgm:spPr/>
      <dgm:t>
        <a:bodyPr/>
        <a:lstStyle/>
        <a:p>
          <a:pPr rtl="0"/>
          <a:r>
            <a:rPr lang="en-US" dirty="0" smtClean="0"/>
            <a:t>Plan Implementation</a:t>
          </a:r>
          <a:endParaRPr lang="en-US" dirty="0"/>
        </a:p>
      </dgm:t>
    </dgm:pt>
    <dgm:pt modelId="{63B15574-494A-4A50-8961-4B3F15A73FBA}" type="parTrans" cxnId="{648672E5-EABB-4055-B317-D37796EA1AA8}">
      <dgm:prSet/>
      <dgm:spPr/>
      <dgm:t>
        <a:bodyPr/>
        <a:lstStyle/>
        <a:p>
          <a:endParaRPr lang="en-US"/>
        </a:p>
      </dgm:t>
    </dgm:pt>
    <dgm:pt modelId="{37AB335B-6E99-485F-B2F6-86F7598CA72D}" type="sibTrans" cxnId="{648672E5-EABB-4055-B317-D37796EA1AA8}">
      <dgm:prSet/>
      <dgm:spPr/>
      <dgm:t>
        <a:bodyPr/>
        <a:lstStyle/>
        <a:p>
          <a:endParaRPr lang="en-US"/>
        </a:p>
      </dgm:t>
    </dgm:pt>
    <dgm:pt modelId="{DD5D9F2A-2A7B-49D4-B0A2-6E3532BDD61A}" type="pres">
      <dgm:prSet presAssocID="{37CC1D46-38DE-49F0-A8E7-C65D8501AED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78035-FFD7-4677-AD67-BC8D012CF7E3}" type="pres">
      <dgm:prSet presAssocID="{37CC1D46-38DE-49F0-A8E7-C65D8501AED4}" presName="dummyMaxCanvas" presStyleCnt="0">
        <dgm:presLayoutVars/>
      </dgm:prSet>
      <dgm:spPr/>
    </dgm:pt>
    <dgm:pt modelId="{2D564C17-6FF9-443C-B7BF-7EBD021A3C92}" type="pres">
      <dgm:prSet presAssocID="{37CC1D46-38DE-49F0-A8E7-C65D8501AED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B9597-ACEB-42EC-8158-9D1FB1EB22A7}" type="pres">
      <dgm:prSet presAssocID="{37CC1D46-38DE-49F0-A8E7-C65D8501AED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A6D38-A79E-4865-97FF-312D83E9656C}" type="pres">
      <dgm:prSet presAssocID="{37CC1D46-38DE-49F0-A8E7-C65D8501AED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3A220-290F-4011-8911-42CB5D8A4D09}" type="pres">
      <dgm:prSet presAssocID="{37CC1D46-38DE-49F0-A8E7-C65D8501AED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23E14-C8CB-478C-8BAA-F3B52D6FDBAB}" type="pres">
      <dgm:prSet presAssocID="{37CC1D46-38DE-49F0-A8E7-C65D8501AED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A079C-E16F-4F9B-8B83-1EC43F6C5F9F}" type="pres">
      <dgm:prSet presAssocID="{37CC1D46-38DE-49F0-A8E7-C65D8501AED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490A3-8EB7-4E73-8B93-B1A9F33AD374}" type="pres">
      <dgm:prSet presAssocID="{37CC1D46-38DE-49F0-A8E7-C65D8501AED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32777-D0A1-420F-BF2E-952DB6152F73}" type="pres">
      <dgm:prSet presAssocID="{37CC1D46-38DE-49F0-A8E7-C65D8501AED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5D8EF-85CF-4494-B541-4014501FE1B2}" type="pres">
      <dgm:prSet presAssocID="{37CC1D46-38DE-49F0-A8E7-C65D8501AED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44434-7FC7-4DDB-8E4D-51702914AE71}" type="pres">
      <dgm:prSet presAssocID="{37CC1D46-38DE-49F0-A8E7-C65D8501AED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EA5D2-96CF-4402-80F8-A30E68A80417}" type="pres">
      <dgm:prSet presAssocID="{37CC1D46-38DE-49F0-A8E7-C65D8501AED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FC13CE-4C8C-4C4E-8A70-B83D1B4607B8}" type="presOf" srcId="{CE125511-17F3-4C17-B687-A786FF292681}" destId="{733A6D38-A79E-4865-97FF-312D83E9656C}" srcOrd="0" destOrd="0" presId="urn:microsoft.com/office/officeart/2005/8/layout/vProcess5"/>
    <dgm:cxn modelId="{801F2980-FA96-4557-8295-B63F2DCFDE60}" type="presOf" srcId="{9923080C-F993-44E0-9EA4-CFB56C4A973C}" destId="{2D564C17-6FF9-443C-B7BF-7EBD021A3C92}" srcOrd="0" destOrd="0" presId="urn:microsoft.com/office/officeart/2005/8/layout/vProcess5"/>
    <dgm:cxn modelId="{E4F69BD3-F44F-4C04-8591-76AD8E008CA5}" type="presOf" srcId="{8961A61C-296C-4686-956B-9BDC220A7542}" destId="{6AEA079C-E16F-4F9B-8B83-1EC43F6C5F9F}" srcOrd="0" destOrd="0" presId="urn:microsoft.com/office/officeart/2005/8/layout/vProcess5"/>
    <dgm:cxn modelId="{AAB7B5B9-6851-44BF-8029-FA6A805B3A15}" type="presOf" srcId="{CE125511-17F3-4C17-B687-A786FF292681}" destId="{21044434-7FC7-4DDB-8E4D-51702914AE71}" srcOrd="1" destOrd="0" presId="urn:microsoft.com/office/officeart/2005/8/layout/vProcess5"/>
    <dgm:cxn modelId="{ACBD4C8D-D63D-4997-9AA4-D719A4160217}" type="presOf" srcId="{6D0AAF29-6FE8-412A-8B3C-1585D5C8C724}" destId="{6D1EA5D2-96CF-4402-80F8-A30E68A80417}" srcOrd="1" destOrd="0" presId="urn:microsoft.com/office/officeart/2005/8/layout/vProcess5"/>
    <dgm:cxn modelId="{7CF46E4E-0F0F-40E2-9F8C-96E3509162B4}" srcId="{37CC1D46-38DE-49F0-A8E7-C65D8501AED4}" destId="{CE125511-17F3-4C17-B687-A786FF292681}" srcOrd="2" destOrd="0" parTransId="{CA0AF673-4D37-4EAE-9255-CC878CF30FF0}" sibTransId="{62F2FE88-2CC0-47F6-B102-B46B8AC1A4DB}"/>
    <dgm:cxn modelId="{8711259C-9BB6-4AC1-95E1-71C33FCF967F}" type="presOf" srcId="{6D0AAF29-6FE8-412A-8B3C-1585D5C8C724}" destId="{34C3A220-290F-4011-8911-42CB5D8A4D09}" srcOrd="0" destOrd="0" presId="urn:microsoft.com/office/officeart/2005/8/layout/vProcess5"/>
    <dgm:cxn modelId="{2045340F-57B5-40DE-9C3E-E1713E03B475}" type="presOf" srcId="{37CC1D46-38DE-49F0-A8E7-C65D8501AED4}" destId="{DD5D9F2A-2A7B-49D4-B0A2-6E3532BDD61A}" srcOrd="0" destOrd="0" presId="urn:microsoft.com/office/officeart/2005/8/layout/vProcess5"/>
    <dgm:cxn modelId="{4B933BC4-1178-4B44-9657-F91ED6C861A0}" type="presOf" srcId="{9FA59C6B-F69C-4165-B557-58DAB41007EB}" destId="{1205D8EF-85CF-4494-B541-4014501FE1B2}" srcOrd="1" destOrd="0" presId="urn:microsoft.com/office/officeart/2005/8/layout/vProcess5"/>
    <dgm:cxn modelId="{A3BF4EFA-3F7F-4E5B-AB39-CEDFC8CC5AAB}" type="presOf" srcId="{9923080C-F993-44E0-9EA4-CFB56C4A973C}" destId="{47732777-D0A1-420F-BF2E-952DB6152F73}" srcOrd="1" destOrd="0" presId="urn:microsoft.com/office/officeart/2005/8/layout/vProcess5"/>
    <dgm:cxn modelId="{3C9492D3-8864-45EA-B91C-86DA902B7ED2}" type="presOf" srcId="{62F2FE88-2CC0-47F6-B102-B46B8AC1A4DB}" destId="{060490A3-8EB7-4E73-8B93-B1A9F33AD374}" srcOrd="0" destOrd="0" presId="urn:microsoft.com/office/officeart/2005/8/layout/vProcess5"/>
    <dgm:cxn modelId="{D4BDDED3-2FDE-41CA-BEB1-6DF86BB93A60}" srcId="{37CC1D46-38DE-49F0-A8E7-C65D8501AED4}" destId="{9FA59C6B-F69C-4165-B557-58DAB41007EB}" srcOrd="1" destOrd="0" parTransId="{F84FAA2E-4568-4045-AE14-49EB8DD9D93D}" sibTransId="{8961A61C-296C-4686-956B-9BDC220A7542}"/>
    <dgm:cxn modelId="{D8FF0A49-6EE0-4B17-AFFB-1F0C9A0B69B0}" type="presOf" srcId="{9FA59C6B-F69C-4165-B557-58DAB41007EB}" destId="{4D1B9597-ACEB-42EC-8158-9D1FB1EB22A7}" srcOrd="0" destOrd="0" presId="urn:microsoft.com/office/officeart/2005/8/layout/vProcess5"/>
    <dgm:cxn modelId="{E6ADB7D6-EFD4-4103-B13D-4497299431DF}" srcId="{37CC1D46-38DE-49F0-A8E7-C65D8501AED4}" destId="{9923080C-F993-44E0-9EA4-CFB56C4A973C}" srcOrd="0" destOrd="0" parTransId="{7DAAF760-CF5E-4FB8-B024-72194F73F254}" sibTransId="{D24BF19D-3871-4F76-95BB-19EE54B69AF8}"/>
    <dgm:cxn modelId="{E89C31CD-35DE-4466-A253-B0C03F29C78A}" type="presOf" srcId="{D24BF19D-3871-4F76-95BB-19EE54B69AF8}" destId="{61123E14-C8CB-478C-8BAA-F3B52D6FDBAB}" srcOrd="0" destOrd="0" presId="urn:microsoft.com/office/officeart/2005/8/layout/vProcess5"/>
    <dgm:cxn modelId="{648672E5-EABB-4055-B317-D37796EA1AA8}" srcId="{37CC1D46-38DE-49F0-A8E7-C65D8501AED4}" destId="{6D0AAF29-6FE8-412A-8B3C-1585D5C8C724}" srcOrd="3" destOrd="0" parTransId="{63B15574-494A-4A50-8961-4B3F15A73FBA}" sibTransId="{37AB335B-6E99-485F-B2F6-86F7598CA72D}"/>
    <dgm:cxn modelId="{E168EF3F-1B46-4137-81EB-A710FFB28F56}" type="presParOf" srcId="{DD5D9F2A-2A7B-49D4-B0A2-6E3532BDD61A}" destId="{03178035-FFD7-4677-AD67-BC8D012CF7E3}" srcOrd="0" destOrd="0" presId="urn:microsoft.com/office/officeart/2005/8/layout/vProcess5"/>
    <dgm:cxn modelId="{B9DA5BBF-6015-4CAB-BFC4-E9D9C3C3BC78}" type="presParOf" srcId="{DD5D9F2A-2A7B-49D4-B0A2-6E3532BDD61A}" destId="{2D564C17-6FF9-443C-B7BF-7EBD021A3C92}" srcOrd="1" destOrd="0" presId="urn:microsoft.com/office/officeart/2005/8/layout/vProcess5"/>
    <dgm:cxn modelId="{8DA0ACBC-FC23-4B2A-BAEC-FC8A6EFC5AC7}" type="presParOf" srcId="{DD5D9F2A-2A7B-49D4-B0A2-6E3532BDD61A}" destId="{4D1B9597-ACEB-42EC-8158-9D1FB1EB22A7}" srcOrd="2" destOrd="0" presId="urn:microsoft.com/office/officeart/2005/8/layout/vProcess5"/>
    <dgm:cxn modelId="{B27E95A5-5369-4917-BD15-F7F130746361}" type="presParOf" srcId="{DD5D9F2A-2A7B-49D4-B0A2-6E3532BDD61A}" destId="{733A6D38-A79E-4865-97FF-312D83E9656C}" srcOrd="3" destOrd="0" presId="urn:microsoft.com/office/officeart/2005/8/layout/vProcess5"/>
    <dgm:cxn modelId="{8542C59A-5A0B-4548-956A-5DBBB50EDB7C}" type="presParOf" srcId="{DD5D9F2A-2A7B-49D4-B0A2-6E3532BDD61A}" destId="{34C3A220-290F-4011-8911-42CB5D8A4D09}" srcOrd="4" destOrd="0" presId="urn:microsoft.com/office/officeart/2005/8/layout/vProcess5"/>
    <dgm:cxn modelId="{343BCC09-7C28-472C-82DD-DE3488B8A2CA}" type="presParOf" srcId="{DD5D9F2A-2A7B-49D4-B0A2-6E3532BDD61A}" destId="{61123E14-C8CB-478C-8BAA-F3B52D6FDBAB}" srcOrd="5" destOrd="0" presId="urn:microsoft.com/office/officeart/2005/8/layout/vProcess5"/>
    <dgm:cxn modelId="{11F59C77-7504-4FA3-9BBC-4B696EA50C9F}" type="presParOf" srcId="{DD5D9F2A-2A7B-49D4-B0A2-6E3532BDD61A}" destId="{6AEA079C-E16F-4F9B-8B83-1EC43F6C5F9F}" srcOrd="6" destOrd="0" presId="urn:microsoft.com/office/officeart/2005/8/layout/vProcess5"/>
    <dgm:cxn modelId="{127A0C51-807C-4CA0-A204-79622923B0F4}" type="presParOf" srcId="{DD5D9F2A-2A7B-49D4-B0A2-6E3532BDD61A}" destId="{060490A3-8EB7-4E73-8B93-B1A9F33AD374}" srcOrd="7" destOrd="0" presId="urn:microsoft.com/office/officeart/2005/8/layout/vProcess5"/>
    <dgm:cxn modelId="{5FD0C14C-CC0F-4D89-B66A-0EA15E21F101}" type="presParOf" srcId="{DD5D9F2A-2A7B-49D4-B0A2-6E3532BDD61A}" destId="{47732777-D0A1-420F-BF2E-952DB6152F73}" srcOrd="8" destOrd="0" presId="urn:microsoft.com/office/officeart/2005/8/layout/vProcess5"/>
    <dgm:cxn modelId="{4DB62EDC-F5FF-4649-BDAF-E041195281A3}" type="presParOf" srcId="{DD5D9F2A-2A7B-49D4-B0A2-6E3532BDD61A}" destId="{1205D8EF-85CF-4494-B541-4014501FE1B2}" srcOrd="9" destOrd="0" presId="urn:microsoft.com/office/officeart/2005/8/layout/vProcess5"/>
    <dgm:cxn modelId="{CF663AD6-351C-4C1B-B969-363DDB8E3E22}" type="presParOf" srcId="{DD5D9F2A-2A7B-49D4-B0A2-6E3532BDD61A}" destId="{21044434-7FC7-4DDB-8E4D-51702914AE71}" srcOrd="10" destOrd="0" presId="urn:microsoft.com/office/officeart/2005/8/layout/vProcess5"/>
    <dgm:cxn modelId="{FABA0D3D-FE4F-4C79-A2B5-7DB47B76E6E9}" type="presParOf" srcId="{DD5D9F2A-2A7B-49D4-B0A2-6E3532BDD61A}" destId="{6D1EA5D2-96CF-4402-80F8-A30E68A8041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2449A-F5C4-40BA-9436-2B9C2218FCE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ED85E-FFE8-4357-983C-7ACE7BC77019}">
      <dgm:prSet phldrT="[Text]"/>
      <dgm:spPr/>
      <dgm:t>
        <a:bodyPr/>
        <a:lstStyle/>
        <a:p>
          <a:r>
            <a:rPr lang="en-US" dirty="0" smtClean="0"/>
            <a:t>Concurrent Project Implementation</a:t>
          </a:r>
          <a:endParaRPr lang="en-US" dirty="0"/>
        </a:p>
      </dgm:t>
    </dgm:pt>
    <dgm:pt modelId="{E24B5E16-B65B-4453-A7CD-DA6BCC9964AF}" type="parTrans" cxnId="{AAFDE1EE-6AE1-4E6B-82B7-988669FABEC7}">
      <dgm:prSet/>
      <dgm:spPr/>
      <dgm:t>
        <a:bodyPr/>
        <a:lstStyle/>
        <a:p>
          <a:endParaRPr lang="en-US"/>
        </a:p>
      </dgm:t>
    </dgm:pt>
    <dgm:pt modelId="{560C7C92-1FB5-40C7-ABC4-CED18A0BCC46}" type="sibTrans" cxnId="{AAFDE1EE-6AE1-4E6B-82B7-988669FABEC7}">
      <dgm:prSet/>
      <dgm:spPr/>
      <dgm:t>
        <a:bodyPr/>
        <a:lstStyle/>
        <a:p>
          <a:endParaRPr lang="en-US"/>
        </a:p>
      </dgm:t>
    </dgm:pt>
    <dgm:pt modelId="{F1CFD814-AB57-4515-A86B-9193CA0566B5}" type="pres">
      <dgm:prSet presAssocID="{5F52449A-F5C4-40BA-9436-2B9C2218FC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16C8BE-2244-42E6-95FB-E656BABBC958}" type="pres">
      <dgm:prSet presAssocID="{E99ED85E-FFE8-4357-983C-7ACE7BC77019}" presName="root" presStyleCnt="0"/>
      <dgm:spPr/>
    </dgm:pt>
    <dgm:pt modelId="{6F34ABEA-BFFC-4890-A677-A6F1FAA36F8F}" type="pres">
      <dgm:prSet presAssocID="{E99ED85E-FFE8-4357-983C-7ACE7BC77019}" presName="rootComposite" presStyleCnt="0"/>
      <dgm:spPr/>
    </dgm:pt>
    <dgm:pt modelId="{CC4E0C72-5F6E-46F5-8EFC-20746C26B495}" type="pres">
      <dgm:prSet presAssocID="{E99ED85E-FFE8-4357-983C-7ACE7BC77019}" presName="rootText" presStyleLbl="node1" presStyleIdx="0" presStyleCnt="1" custScaleY="163441"/>
      <dgm:spPr/>
      <dgm:t>
        <a:bodyPr/>
        <a:lstStyle/>
        <a:p>
          <a:endParaRPr lang="en-US"/>
        </a:p>
      </dgm:t>
    </dgm:pt>
    <dgm:pt modelId="{10D1F30D-2D22-401E-8C16-1A27E429AE88}" type="pres">
      <dgm:prSet presAssocID="{E99ED85E-FFE8-4357-983C-7ACE7BC77019}" presName="rootConnector" presStyleLbl="node1" presStyleIdx="0" presStyleCnt="1"/>
      <dgm:spPr/>
      <dgm:t>
        <a:bodyPr/>
        <a:lstStyle/>
        <a:p>
          <a:endParaRPr lang="en-US"/>
        </a:p>
      </dgm:t>
    </dgm:pt>
    <dgm:pt modelId="{E6F75381-CBB0-41E4-B71C-8134D1233C9C}" type="pres">
      <dgm:prSet presAssocID="{E99ED85E-FFE8-4357-983C-7ACE7BC77019}" presName="childShape" presStyleCnt="0"/>
      <dgm:spPr/>
    </dgm:pt>
  </dgm:ptLst>
  <dgm:cxnLst>
    <dgm:cxn modelId="{AAFDE1EE-6AE1-4E6B-82B7-988669FABEC7}" srcId="{5F52449A-F5C4-40BA-9436-2B9C2218FCEB}" destId="{E99ED85E-FFE8-4357-983C-7ACE7BC77019}" srcOrd="0" destOrd="0" parTransId="{E24B5E16-B65B-4453-A7CD-DA6BCC9964AF}" sibTransId="{560C7C92-1FB5-40C7-ABC4-CED18A0BCC46}"/>
    <dgm:cxn modelId="{76472B42-E44E-4B02-898D-D6222173B49C}" type="presOf" srcId="{E99ED85E-FFE8-4357-983C-7ACE7BC77019}" destId="{CC4E0C72-5F6E-46F5-8EFC-20746C26B495}" srcOrd="0" destOrd="0" presId="urn:microsoft.com/office/officeart/2005/8/layout/hierarchy3"/>
    <dgm:cxn modelId="{F93F1E85-6566-46A5-B81B-0D13E0B08D0F}" type="presOf" srcId="{E99ED85E-FFE8-4357-983C-7ACE7BC77019}" destId="{10D1F30D-2D22-401E-8C16-1A27E429AE88}" srcOrd="1" destOrd="0" presId="urn:microsoft.com/office/officeart/2005/8/layout/hierarchy3"/>
    <dgm:cxn modelId="{3E9CF158-7E96-4DE9-B8C2-932F7AFF1EE4}" type="presOf" srcId="{5F52449A-F5C4-40BA-9436-2B9C2218FCEB}" destId="{F1CFD814-AB57-4515-A86B-9193CA0566B5}" srcOrd="0" destOrd="0" presId="urn:microsoft.com/office/officeart/2005/8/layout/hierarchy3"/>
    <dgm:cxn modelId="{A59A7514-2541-468C-BC52-572344EE08F6}" type="presParOf" srcId="{F1CFD814-AB57-4515-A86B-9193CA0566B5}" destId="{8916C8BE-2244-42E6-95FB-E656BABBC958}" srcOrd="0" destOrd="0" presId="urn:microsoft.com/office/officeart/2005/8/layout/hierarchy3"/>
    <dgm:cxn modelId="{4BD9477C-6BFB-46DC-9E82-EF4F7E107EFD}" type="presParOf" srcId="{8916C8BE-2244-42E6-95FB-E656BABBC958}" destId="{6F34ABEA-BFFC-4890-A677-A6F1FAA36F8F}" srcOrd="0" destOrd="0" presId="urn:microsoft.com/office/officeart/2005/8/layout/hierarchy3"/>
    <dgm:cxn modelId="{1867DE82-F910-4985-9122-A897AF268336}" type="presParOf" srcId="{6F34ABEA-BFFC-4890-A677-A6F1FAA36F8F}" destId="{CC4E0C72-5F6E-46F5-8EFC-20746C26B495}" srcOrd="0" destOrd="0" presId="urn:microsoft.com/office/officeart/2005/8/layout/hierarchy3"/>
    <dgm:cxn modelId="{A6B1EAB6-0445-44FB-957B-42BBBB07A020}" type="presParOf" srcId="{6F34ABEA-BFFC-4890-A677-A6F1FAA36F8F}" destId="{10D1F30D-2D22-401E-8C16-1A27E429AE88}" srcOrd="1" destOrd="0" presId="urn:microsoft.com/office/officeart/2005/8/layout/hierarchy3"/>
    <dgm:cxn modelId="{D01BA1F7-545C-419F-8851-BC5E714E2275}" type="presParOf" srcId="{8916C8BE-2244-42E6-95FB-E656BABBC958}" destId="{E6F75381-CBB0-41E4-B71C-8134D1233C9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64C17-6FF9-443C-B7BF-7EBD021A3C92}">
      <dsp:nvSpPr>
        <dsp:cNvPr id="0" name=""/>
        <dsp:cNvSpPr/>
      </dsp:nvSpPr>
      <dsp:spPr>
        <a:xfrm>
          <a:off x="0" y="0"/>
          <a:ext cx="3962400" cy="103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smtClean="0"/>
            <a:t>Inventory and Assessment</a:t>
          </a:r>
          <a:endParaRPr lang="en-US" sz="2500" kern="1200"/>
        </a:p>
      </dsp:txBody>
      <dsp:txXfrm>
        <a:off x="30442" y="30442"/>
        <a:ext cx="2753014" cy="978484"/>
      </dsp:txXfrm>
    </dsp:sp>
    <dsp:sp modelId="{4D1B9597-ACEB-42EC-8158-9D1FB1EB22A7}">
      <dsp:nvSpPr>
        <dsp:cNvPr id="0" name=""/>
        <dsp:cNvSpPr/>
      </dsp:nvSpPr>
      <dsp:spPr>
        <a:xfrm>
          <a:off x="331850" y="1228344"/>
          <a:ext cx="3962400" cy="103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Ecosystem Diagnosis and Treatment (EDT)</a:t>
          </a:r>
          <a:endParaRPr lang="en-US" sz="2500" kern="1200" dirty="0"/>
        </a:p>
      </dsp:txBody>
      <dsp:txXfrm>
        <a:off x="362292" y="1258786"/>
        <a:ext cx="2894075" cy="978484"/>
      </dsp:txXfrm>
    </dsp:sp>
    <dsp:sp modelId="{733A6D38-A79E-4865-97FF-312D83E9656C}">
      <dsp:nvSpPr>
        <dsp:cNvPr id="0" name=""/>
        <dsp:cNvSpPr/>
      </dsp:nvSpPr>
      <dsp:spPr>
        <a:xfrm>
          <a:off x="658749" y="2456688"/>
          <a:ext cx="3962400" cy="103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baseline="0" dirty="0" smtClean="0"/>
            <a:t>Habitat Restoration and Protection Plan</a:t>
          </a:r>
          <a:endParaRPr lang="en-US" sz="2500" kern="1200" dirty="0"/>
        </a:p>
      </dsp:txBody>
      <dsp:txXfrm>
        <a:off x="689191" y="2487130"/>
        <a:ext cx="2899028" cy="978483"/>
      </dsp:txXfrm>
    </dsp:sp>
    <dsp:sp modelId="{34C3A220-290F-4011-8911-42CB5D8A4D09}">
      <dsp:nvSpPr>
        <dsp:cNvPr id="0" name=""/>
        <dsp:cNvSpPr/>
      </dsp:nvSpPr>
      <dsp:spPr>
        <a:xfrm>
          <a:off x="990600" y="3685031"/>
          <a:ext cx="3962400" cy="103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Plan Implementation</a:t>
          </a:r>
          <a:endParaRPr lang="en-US" sz="2500" kern="1200" dirty="0"/>
        </a:p>
      </dsp:txBody>
      <dsp:txXfrm>
        <a:off x="1021042" y="3715473"/>
        <a:ext cx="2894075" cy="978484"/>
      </dsp:txXfrm>
    </dsp:sp>
    <dsp:sp modelId="{61123E14-C8CB-478C-8BAA-F3B52D6FDBAB}">
      <dsp:nvSpPr>
        <dsp:cNvPr id="0" name=""/>
        <dsp:cNvSpPr/>
      </dsp:nvSpPr>
      <dsp:spPr>
        <a:xfrm>
          <a:off x="3286810" y="796061"/>
          <a:ext cx="675589" cy="67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438818" y="796061"/>
        <a:ext cx="371573" cy="508381"/>
      </dsp:txXfrm>
    </dsp:sp>
    <dsp:sp modelId="{6AEA079C-E16F-4F9B-8B83-1EC43F6C5F9F}">
      <dsp:nvSpPr>
        <dsp:cNvPr id="0" name=""/>
        <dsp:cNvSpPr/>
      </dsp:nvSpPr>
      <dsp:spPr>
        <a:xfrm>
          <a:off x="3618661" y="2024405"/>
          <a:ext cx="675589" cy="67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770669" y="2024405"/>
        <a:ext cx="371573" cy="508381"/>
      </dsp:txXfrm>
    </dsp:sp>
    <dsp:sp modelId="{060490A3-8EB7-4E73-8B93-B1A9F33AD374}">
      <dsp:nvSpPr>
        <dsp:cNvPr id="0" name=""/>
        <dsp:cNvSpPr/>
      </dsp:nvSpPr>
      <dsp:spPr>
        <a:xfrm>
          <a:off x="3945559" y="3252749"/>
          <a:ext cx="675589" cy="67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097567" y="3252749"/>
        <a:ext cx="371573" cy="508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0C72-5F6E-46F5-8EFC-20746C26B495}">
      <dsp:nvSpPr>
        <dsp:cNvPr id="0" name=""/>
        <dsp:cNvSpPr/>
      </dsp:nvSpPr>
      <dsp:spPr>
        <a:xfrm>
          <a:off x="0" y="1066799"/>
          <a:ext cx="2362199" cy="1930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Concurrent Project Implementation</a:t>
          </a:r>
          <a:endParaRPr lang="en-US" sz="2500" kern="1200" dirty="0"/>
        </a:p>
      </dsp:txBody>
      <dsp:txXfrm>
        <a:off x="56540" y="1123339"/>
        <a:ext cx="2249119" cy="181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9B8FAB-54C1-4B58-8EF3-019460BEB49C}" type="datetimeFigureOut">
              <a:rPr lang="en-US" smtClean="0"/>
              <a:pPr/>
              <a:t>1/17/2012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BF1372-5215-4ACB-A2B7-D21C2C6603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400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1C39-20EE-4E5E-AE58-19E86A607D01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8E77-B934-41C1-B820-66B288816C2B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3947-68C1-487F-96D9-3B06309EB88D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67200"/>
          </a:xfrm>
        </p:spPr>
        <p:txBody>
          <a:bodyPr/>
          <a:lstStyle>
            <a:lvl1pPr>
              <a:defRPr sz="280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81A2-88C0-41E2-A051-F1C33ADF43F0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9239-9C27-4A03-81DF-97E532288B78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08E4-ED3F-4F08-AC53-2A55325DFFF9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D42A-C717-420C-A796-45A781730F12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FC4D-D239-48E2-ADDD-62C1D95E9EDF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B255-57D4-4D5F-8E0A-BF0ABE1ADE34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31B-9ED8-4D0B-B0CC-303324E17EFA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AACD-CD24-4BB6-B5F1-D0BE8A295BFE}" type="datetime4">
              <a:rPr lang="en-US" smtClean="0"/>
              <a:pPr/>
              <a:t>January 17,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5103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F74DBF-CA97-45B8-9E92-5378425FA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A981739-B00A-4DA7-A583-056FA66A5FCC}" type="datetime4">
              <a:rPr lang="en-US" smtClean="0"/>
              <a:pPr/>
              <a:t>January 17, 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5438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Lake Roosevelt Rainbow Trout Habitat/Passage Improvement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Project No. 1990-018-00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646176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Jason McLellan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Confederated Tribes of the Colville Reservation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18,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390705"/>
            <a:ext cx="1821177" cy="12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Protection and Restoration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Process-based principles (</a:t>
            </a:r>
            <a:r>
              <a:rPr lang="en-US" dirty="0" err="1" smtClean="0"/>
              <a:t>Beechie</a:t>
            </a:r>
            <a:r>
              <a:rPr lang="en-US" dirty="0" smtClean="0"/>
              <a:t> et al. 2010)</a:t>
            </a:r>
          </a:p>
          <a:p>
            <a:r>
              <a:rPr lang="en-US" dirty="0" smtClean="0"/>
              <a:t>Sequence of actions (</a:t>
            </a:r>
            <a:r>
              <a:rPr lang="en-US" dirty="0" err="1" smtClean="0"/>
              <a:t>Roni</a:t>
            </a:r>
            <a:r>
              <a:rPr lang="en-US" dirty="0" smtClean="0"/>
              <a:t> et al. 2008)</a:t>
            </a:r>
          </a:p>
          <a:p>
            <a:endParaRPr lang="en-US" dirty="0" smtClean="0"/>
          </a:p>
          <a:p>
            <a:r>
              <a:rPr lang="en-US" dirty="0" smtClean="0"/>
              <a:t>Empirical observation</a:t>
            </a:r>
          </a:p>
          <a:p>
            <a:r>
              <a:rPr lang="en-US" dirty="0" smtClean="0"/>
              <a:t>EDT Model results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13" descr="23_Present_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733800"/>
            <a:ext cx="3810000" cy="2959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Riparian vegetation and </a:t>
            </a:r>
            <a:r>
              <a:rPr lang="en-US" dirty="0" err="1" smtClean="0"/>
              <a:t>streambank</a:t>
            </a:r>
            <a:r>
              <a:rPr lang="en-US" dirty="0" smtClean="0"/>
              <a:t> conditions</a:t>
            </a:r>
          </a:p>
          <a:p>
            <a:endParaRPr lang="en-US" dirty="0"/>
          </a:p>
          <a:p>
            <a:r>
              <a:rPr lang="en-US" dirty="0" smtClean="0"/>
              <a:t>Fish passage</a:t>
            </a:r>
          </a:p>
          <a:p>
            <a:endParaRPr lang="en-US" dirty="0"/>
          </a:p>
          <a:p>
            <a:r>
              <a:rPr lang="en-US" dirty="0" smtClean="0"/>
              <a:t>Channel </a:t>
            </a:r>
            <a:r>
              <a:rPr lang="en-US" dirty="0"/>
              <a:t>migration potential </a:t>
            </a:r>
            <a:r>
              <a:rPr lang="en-US" dirty="0" smtClean="0"/>
              <a:t>&amp; </a:t>
            </a:r>
            <a:r>
              <a:rPr lang="en-US" dirty="0"/>
              <a:t>floodplain and </a:t>
            </a:r>
            <a:r>
              <a:rPr lang="en-US" dirty="0" err="1" smtClean="0"/>
              <a:t>sidechannel</a:t>
            </a:r>
            <a:r>
              <a:rPr lang="en-US" dirty="0" smtClean="0"/>
              <a:t> connectivity</a:t>
            </a:r>
          </a:p>
          <a:p>
            <a:endParaRPr lang="en-US" dirty="0"/>
          </a:p>
          <a:p>
            <a:r>
              <a:rPr lang="en-US" dirty="0" err="1" smtClean="0"/>
              <a:t>Instream</a:t>
            </a:r>
            <a:r>
              <a:rPr lang="en-US" dirty="0" smtClean="0"/>
              <a:t> </a:t>
            </a:r>
            <a:r>
              <a:rPr lang="en-US" dirty="0"/>
              <a:t>flow </a:t>
            </a:r>
            <a:r>
              <a:rPr lang="en-US" dirty="0" smtClean="0"/>
              <a:t>&amp; </a:t>
            </a:r>
            <a:r>
              <a:rPr lang="en-US" dirty="0"/>
              <a:t>prevent entrainment or impingement of fish in irrigation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Restoration Project Prioritization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649031"/>
              </p:ext>
            </p:extLst>
          </p:nvPr>
        </p:nvGraphicFramePr>
        <p:xfrm>
          <a:off x="2514600" y="1600200"/>
          <a:ext cx="4191000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2093976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TIER 3</a:t>
                      </a:r>
                      <a:endParaRPr lang="en-US" sz="2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TIER 1</a:t>
                      </a:r>
                      <a:endParaRPr lang="en-US" sz="2400" dirty="0"/>
                    </a:p>
                  </a:txBody>
                  <a:tcPr anchor="ctr"/>
                </a:tc>
              </a:tr>
              <a:tr h="20939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bg1"/>
                          </a:solidFill>
                        </a:rPr>
                        <a:t>TIER 4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bg1"/>
                          </a:solidFill>
                        </a:rPr>
                        <a:t>TIER 2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019390" y="6129474"/>
            <a:ext cx="1610010" cy="38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08987" y="5898642"/>
            <a:ext cx="241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Biological Benefit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1676400"/>
            <a:ext cx="0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32801" y="3733800"/>
            <a:ext cx="553998" cy="13798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Feasibility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Prioritization </a:t>
            </a:r>
            <a:r>
              <a:rPr lang="en-US" dirty="0" smtClean="0"/>
              <a:t>Criteria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Biological</a:t>
            </a:r>
          </a:p>
          <a:p>
            <a:pPr lvl="1"/>
            <a:r>
              <a:rPr lang="en-US" sz="2600" dirty="0" smtClean="0"/>
              <a:t>Quantity and quality of habitat upstream</a:t>
            </a:r>
          </a:p>
          <a:p>
            <a:pPr lvl="1"/>
            <a:r>
              <a:rPr lang="en-US" sz="2600" dirty="0" smtClean="0"/>
              <a:t>Extent of passage in current condition</a:t>
            </a:r>
          </a:p>
          <a:p>
            <a:pPr lvl="1"/>
            <a:r>
              <a:rPr lang="en-US" sz="2600" dirty="0" smtClean="0"/>
              <a:t>Number of focal species affected</a:t>
            </a:r>
          </a:p>
          <a:p>
            <a:pPr lvl="1"/>
            <a:r>
              <a:rPr lang="en-US" sz="2600" dirty="0" smtClean="0"/>
              <a:t>Other benefits</a:t>
            </a:r>
          </a:p>
          <a:p>
            <a:pPr lvl="1"/>
            <a:r>
              <a:rPr lang="en-US" sz="2600" dirty="0" smtClean="0"/>
              <a:t>Risk of catastrophic failure</a:t>
            </a:r>
          </a:p>
          <a:p>
            <a:pPr marL="411480" lvl="1" indent="0">
              <a:buNone/>
            </a:pPr>
            <a:endParaRPr lang="en-US" sz="2600" dirty="0" smtClean="0"/>
          </a:p>
          <a:p>
            <a:r>
              <a:rPr lang="en-US" sz="3000" dirty="0" smtClean="0"/>
              <a:t>Feasibility</a:t>
            </a:r>
          </a:p>
          <a:p>
            <a:pPr lvl="1"/>
            <a:r>
              <a:rPr lang="en-US" sz="2600" dirty="0" smtClean="0"/>
              <a:t>Land ownership</a:t>
            </a:r>
          </a:p>
          <a:p>
            <a:pPr lvl="1"/>
            <a:r>
              <a:rPr lang="en-US" sz="2600" dirty="0" smtClean="0"/>
              <a:t>Size of road</a:t>
            </a:r>
          </a:p>
          <a:p>
            <a:pPr lvl="1"/>
            <a:r>
              <a:rPr lang="en-US" sz="2600" dirty="0" smtClean="0"/>
              <a:t>Cost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481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</a:p>
          <a:p>
            <a:endParaRPr lang="en-US" dirty="0" smtClean="0"/>
          </a:p>
          <a:p>
            <a:r>
              <a:rPr lang="en-US" dirty="0" smtClean="0"/>
              <a:t>Develop restoration plan</a:t>
            </a:r>
          </a:p>
          <a:p>
            <a:endParaRPr lang="en-US" dirty="0" smtClean="0"/>
          </a:p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0520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Questions?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 surveys</a:t>
            </a:r>
          </a:p>
          <a:p>
            <a:endParaRPr lang="en-US" dirty="0"/>
          </a:p>
          <a:p>
            <a:r>
              <a:rPr lang="en-US" dirty="0" smtClean="0"/>
              <a:t>Restoration Projects</a:t>
            </a:r>
          </a:p>
          <a:p>
            <a:pPr lvl="1"/>
            <a:r>
              <a:rPr lang="en-US" sz="2000" dirty="0" smtClean="0"/>
              <a:t>Riparian fencing/planting</a:t>
            </a:r>
          </a:p>
          <a:p>
            <a:pPr lvl="1"/>
            <a:r>
              <a:rPr lang="en-US" sz="2000" dirty="0" smtClean="0"/>
              <a:t>Culvert replacements</a:t>
            </a:r>
          </a:p>
          <a:p>
            <a:pPr lvl="1"/>
            <a:r>
              <a:rPr lang="en-US" sz="2000" dirty="0" smtClean="0"/>
              <a:t>Channel reconstruction</a:t>
            </a:r>
          </a:p>
          <a:p>
            <a:pPr lvl="1"/>
            <a:r>
              <a:rPr lang="en-US" sz="2000" dirty="0" smtClean="0"/>
              <a:t>Road decommissioning</a:t>
            </a:r>
          </a:p>
          <a:p>
            <a:pPr lvl="1"/>
            <a:r>
              <a:rPr lang="en-US" sz="2000" dirty="0" smtClean="0"/>
              <a:t>Nutrient enhancement</a:t>
            </a:r>
          </a:p>
          <a:p>
            <a:pPr lvl="1"/>
            <a:r>
              <a:rPr lang="en-US" sz="2000" dirty="0" smtClean="0"/>
              <a:t>Water right transfers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4475018" cy="6324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48200"/>
            <a:ext cx="1452282" cy="11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Monitoring and Evaluation</a:t>
            </a:r>
          </a:p>
          <a:p>
            <a:pPr lvl="1"/>
            <a:r>
              <a:rPr lang="en-US" dirty="0" smtClean="0"/>
              <a:t>Spawning escapement</a:t>
            </a:r>
          </a:p>
          <a:p>
            <a:pPr lvl="1"/>
            <a:r>
              <a:rPr lang="en-US" dirty="0" smtClean="0"/>
              <a:t>Invertebrate – nutrient enhancement</a:t>
            </a:r>
          </a:p>
          <a:p>
            <a:pPr lvl="1"/>
            <a:r>
              <a:rPr lang="en-US" dirty="0" smtClean="0"/>
              <a:t>Limited due to small sample sizes</a:t>
            </a:r>
          </a:p>
          <a:p>
            <a:endParaRPr lang="en-US" dirty="0" smtClean="0"/>
          </a:p>
          <a:p>
            <a:r>
              <a:rPr lang="en-US" dirty="0" smtClean="0"/>
              <a:t>Genetic </a:t>
            </a:r>
            <a:r>
              <a:rPr lang="en-US" dirty="0"/>
              <a:t>Assessments</a:t>
            </a:r>
          </a:p>
          <a:p>
            <a:pPr lvl="1"/>
            <a:r>
              <a:rPr lang="en-US" dirty="0"/>
              <a:t>Some “pure” populations</a:t>
            </a:r>
          </a:p>
          <a:p>
            <a:endParaRPr lang="en-US" dirty="0"/>
          </a:p>
          <a:p>
            <a:r>
              <a:rPr lang="en-US" dirty="0" smtClean="0"/>
              <a:t>New leadership</a:t>
            </a:r>
          </a:p>
          <a:p>
            <a:pPr lvl="1"/>
            <a:r>
              <a:rPr lang="en-US" dirty="0" smtClean="0"/>
              <a:t>Status and trend monitoring</a:t>
            </a:r>
          </a:p>
          <a:p>
            <a:pPr lvl="1"/>
            <a:r>
              <a:rPr lang="en-US" dirty="0" smtClean="0"/>
              <a:t>Project No. 2008-109-00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4" descr="Rainbow_Presentation_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1910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4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Objective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– restore </a:t>
            </a:r>
            <a:r>
              <a:rPr lang="en-US" dirty="0"/>
              <a:t>healthy and harvestable </a:t>
            </a:r>
            <a:r>
              <a:rPr lang="en-US" dirty="0" err="1"/>
              <a:t>salmonid</a:t>
            </a:r>
            <a:r>
              <a:rPr lang="en-US" dirty="0"/>
              <a:t> </a:t>
            </a:r>
            <a:r>
              <a:rPr lang="en-US" dirty="0" smtClean="0"/>
              <a:t>populations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 – rehabilitate stream </a:t>
            </a:r>
            <a:r>
              <a:rPr lang="en-US" dirty="0"/>
              <a:t>habitat and </a:t>
            </a:r>
            <a:r>
              <a:rPr lang="en-US" dirty="0" smtClean="0"/>
              <a:t>restore ecological </a:t>
            </a:r>
            <a:r>
              <a:rPr lang="en-US" dirty="0"/>
              <a:t>function in the riparian </a:t>
            </a:r>
            <a:r>
              <a:rPr lang="en-US" dirty="0" smtClean="0"/>
              <a:t>corridors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09316"/>
            <a:ext cx="312420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09316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 smtClean="0"/>
              <a:t>What are current habitat conditions?</a:t>
            </a:r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Where are natural barriers?</a:t>
            </a:r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Root causes of habitat degradation?</a:t>
            </a:r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Highest priority restoration actions?</a:t>
            </a:r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Current distribution and density of fish?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26904"/>
              </p:ext>
            </p:extLst>
          </p:nvPr>
        </p:nvGraphicFramePr>
        <p:xfrm>
          <a:off x="457200" y="1600200"/>
          <a:ext cx="4953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1321554"/>
              </p:ext>
            </p:extLst>
          </p:nvPr>
        </p:nvGraphicFramePr>
        <p:xfrm>
          <a:off x="5867400" y="1600200"/>
          <a:ext cx="2362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57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and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Discharge</a:t>
            </a:r>
          </a:p>
          <a:p>
            <a:r>
              <a:rPr lang="en-US" dirty="0" smtClean="0"/>
              <a:t>Invertebrate drift</a:t>
            </a:r>
          </a:p>
          <a:p>
            <a:r>
              <a:rPr lang="en-US" dirty="0" smtClean="0"/>
              <a:t>Fish presence, relative density, and species composition</a:t>
            </a:r>
          </a:p>
          <a:p>
            <a:endParaRPr lang="en-US" dirty="0"/>
          </a:p>
          <a:p>
            <a:r>
              <a:rPr lang="en-US" dirty="0" smtClean="0"/>
              <a:t>Level II – environmental attributes – EDT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819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– Habitat Conditions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Current Conditions – census</a:t>
            </a:r>
            <a:endParaRPr lang="en-US" sz="2600" dirty="0"/>
          </a:p>
          <a:p>
            <a:pPr lvl="1"/>
            <a:r>
              <a:rPr lang="en-US" dirty="0" smtClean="0"/>
              <a:t>Habitat Inventory – ODFW protocol</a:t>
            </a:r>
          </a:p>
          <a:p>
            <a:pPr lvl="1"/>
            <a:r>
              <a:rPr lang="en-US" dirty="0" smtClean="0"/>
              <a:t>Natural barriers – WDFW protocol</a:t>
            </a:r>
          </a:p>
          <a:p>
            <a:endParaRPr lang="en-US" sz="2200" dirty="0"/>
          </a:p>
          <a:p>
            <a:r>
              <a:rPr lang="en-US" dirty="0" smtClean="0"/>
              <a:t>Degradations</a:t>
            </a:r>
            <a:r>
              <a:rPr lang="en-US" sz="2200" dirty="0" smtClean="0"/>
              <a:t> </a:t>
            </a:r>
            <a:r>
              <a:rPr lang="en-US" dirty="0" smtClean="0"/>
              <a:t>– census</a:t>
            </a:r>
          </a:p>
          <a:p>
            <a:pPr lvl="1"/>
            <a:r>
              <a:rPr lang="en-US" dirty="0" smtClean="0"/>
              <a:t>Culverts – National </a:t>
            </a:r>
            <a:r>
              <a:rPr lang="en-US" dirty="0"/>
              <a:t>Inventory and Assessment </a:t>
            </a:r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Diversions, pumps, dikes, levees, rip rap, riparian clearing – WDFW protocol</a:t>
            </a:r>
          </a:p>
          <a:p>
            <a:endParaRPr lang="en-US" sz="22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– Other Components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CHaMP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50 sites – two strata</a:t>
            </a:r>
          </a:p>
          <a:p>
            <a:pPr lvl="1"/>
            <a:r>
              <a:rPr lang="en-US" dirty="0" err="1" smtClean="0"/>
              <a:t>Sanpoil</a:t>
            </a:r>
            <a:r>
              <a:rPr lang="en-US" dirty="0" smtClean="0"/>
              <a:t> (n=25); E. side streams (n=25)</a:t>
            </a:r>
          </a:p>
          <a:p>
            <a:pPr lvl="1"/>
            <a:r>
              <a:rPr lang="en-US" dirty="0" smtClean="0"/>
              <a:t>12 fixed, 13 rotating panel (3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Balanced acros</a:t>
            </a:r>
            <a:r>
              <a:rPr lang="en-US" dirty="0"/>
              <a:t>s</a:t>
            </a:r>
            <a:r>
              <a:rPr lang="en-US" dirty="0" smtClean="0"/>
              <a:t> 6 multi-density categories</a:t>
            </a:r>
          </a:p>
          <a:p>
            <a:pPr lvl="1"/>
            <a:r>
              <a:rPr lang="en-US" dirty="0" smtClean="0"/>
              <a:t>Land ownership (private, public)</a:t>
            </a:r>
          </a:p>
          <a:p>
            <a:pPr lvl="1"/>
            <a:r>
              <a:rPr lang="en-US" dirty="0" smtClean="0"/>
              <a:t>Valley segment (source, transport, response)</a:t>
            </a:r>
          </a:p>
          <a:p>
            <a:endParaRPr lang="en-US" sz="22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74DBF-CA97-45B8-9E92-5378425FA9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3647</TotalTime>
  <Words>399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Lake Roosevelt Rainbow Trout Habitat/Passage Improvement  Project No. 1990-018-00</vt:lpstr>
      <vt:lpstr>Background</vt:lpstr>
      <vt:lpstr>Background</vt:lpstr>
      <vt:lpstr>Goal and Objective</vt:lpstr>
      <vt:lpstr>Management Questions</vt:lpstr>
      <vt:lpstr>Project Design</vt:lpstr>
      <vt:lpstr>Inventory and Assessment</vt:lpstr>
      <vt:lpstr>Study Design – Habitat Conditions</vt:lpstr>
      <vt:lpstr>Study Design – Other Components</vt:lpstr>
      <vt:lpstr>Habitat Protection and Restoration Plan</vt:lpstr>
      <vt:lpstr>Restoration Projects</vt:lpstr>
      <vt:lpstr>Restoration Project Prioritization</vt:lpstr>
      <vt:lpstr>Example Prioritization Criteria - Barriers</vt:lpstr>
      <vt:lpstr>Summary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McLellan</dc:creator>
  <cp:lastModifiedBy>Jason McLellan</cp:lastModifiedBy>
  <cp:revision>207</cp:revision>
  <dcterms:created xsi:type="dcterms:W3CDTF">2011-10-14T17:53:10Z</dcterms:created>
  <dcterms:modified xsi:type="dcterms:W3CDTF">2012-01-17T23:24:10Z</dcterms:modified>
</cp:coreProperties>
</file>