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8" r:id="rId2"/>
    <p:sldId id="259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maskal\tandersen$\BPA%20Non-native%20Project\2010\WBL%20BKT%20summaries%20201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WBL</a:t>
            </a:r>
            <a:r>
              <a:rPr lang="en-US" sz="1200" baseline="0"/>
              <a:t> Trib 1</a:t>
            </a:r>
            <a:endParaRPr lang="en-US" sz="1200"/>
          </a:p>
        </c:rich>
      </c:tx>
      <c:layout>
        <c:manualLayout>
          <c:xMode val="edge"/>
          <c:yMode val="edge"/>
          <c:x val="0.10728360142714365"/>
          <c:y val="0.34714983724785398"/>
        </c:manualLayout>
      </c:layout>
      <c:overlay val="1"/>
    </c:title>
    <c:plotArea>
      <c:layout/>
      <c:barChart>
        <c:barDir val="col"/>
        <c:grouping val="clustered"/>
        <c:ser>
          <c:idx val="1"/>
          <c:order val="0"/>
          <c:tx>
            <c:v>WCT</c:v>
          </c:tx>
          <c:spPr>
            <a:solidFill>
              <a:schemeClr val="accent5">
                <a:lumMod val="75000"/>
              </a:schemeClr>
            </a:solidFill>
          </c:spPr>
          <c:cat>
            <c:numRef>
              <c:f>'WBL Trib 1 '!$K$5:$K$11</c:f>
              <c:numCache>
                <c:formatCode>General</c:formatCode>
                <c:ptCount val="7"/>
                <c:pt idx="0">
                  <c:v>2003</c:v>
                </c:pt>
                <c:pt idx="1">
                  <c:v>2004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2010</c:v>
                </c:pt>
                <c:pt idx="6">
                  <c:v>2011</c:v>
                </c:pt>
              </c:numCache>
            </c:numRef>
          </c:cat>
          <c:val>
            <c:numRef>
              <c:f>'WBL Trib 1 '!$L$5:$L$11</c:f>
              <c:numCache>
                <c:formatCode>General</c:formatCode>
                <c:ptCount val="7"/>
                <c:pt idx="0">
                  <c:v>89</c:v>
                </c:pt>
                <c:pt idx="1">
                  <c:v>132</c:v>
                </c:pt>
                <c:pt idx="2">
                  <c:v>401</c:v>
                </c:pt>
                <c:pt idx="3">
                  <c:v>387</c:v>
                </c:pt>
                <c:pt idx="4">
                  <c:v>266</c:v>
                </c:pt>
                <c:pt idx="5">
                  <c:v>582</c:v>
                </c:pt>
                <c:pt idx="6">
                  <c:v>449</c:v>
                </c:pt>
              </c:numCache>
            </c:numRef>
          </c:val>
        </c:ser>
        <c:ser>
          <c:idx val="2"/>
          <c:order val="1"/>
          <c:tx>
            <c:v>BKT</c:v>
          </c:tx>
          <c:cat>
            <c:numRef>
              <c:f>'WBL Trib 1 '!$K$5:$K$11</c:f>
              <c:numCache>
                <c:formatCode>General</c:formatCode>
                <c:ptCount val="7"/>
                <c:pt idx="0">
                  <c:v>2003</c:v>
                </c:pt>
                <c:pt idx="1">
                  <c:v>2004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2010</c:v>
                </c:pt>
                <c:pt idx="6">
                  <c:v>2011</c:v>
                </c:pt>
              </c:numCache>
            </c:numRef>
          </c:cat>
          <c:val>
            <c:numRef>
              <c:f>'WBL Trib 1 '!$M$5:$M$11</c:f>
              <c:numCache>
                <c:formatCode>General</c:formatCode>
                <c:ptCount val="7"/>
                <c:pt idx="0">
                  <c:v>260</c:v>
                </c:pt>
                <c:pt idx="1">
                  <c:v>195</c:v>
                </c:pt>
                <c:pt idx="2">
                  <c:v>399</c:v>
                </c:pt>
                <c:pt idx="3">
                  <c:v>277</c:v>
                </c:pt>
                <c:pt idx="4">
                  <c:v>68</c:v>
                </c:pt>
                <c:pt idx="5">
                  <c:v>177</c:v>
                </c:pt>
                <c:pt idx="6">
                  <c:v>53</c:v>
                </c:pt>
              </c:numCache>
            </c:numRef>
          </c:val>
        </c:ser>
        <c:axId val="93301376"/>
        <c:axId val="93373184"/>
      </c:barChart>
      <c:catAx>
        <c:axId val="93301376"/>
        <c:scaling>
          <c:orientation val="minMax"/>
        </c:scaling>
        <c:axPos val="b"/>
        <c:numFmt formatCode="General" sourceLinked="1"/>
        <c:tickLblPos val="nextTo"/>
        <c:crossAx val="93373184"/>
        <c:crosses val="autoZero"/>
        <c:auto val="1"/>
        <c:lblAlgn val="ctr"/>
        <c:lblOffset val="100"/>
      </c:catAx>
      <c:valAx>
        <c:axId val="93373184"/>
        <c:scaling>
          <c:orientation val="minMax"/>
        </c:scaling>
        <c:axPos val="l"/>
        <c:majorGridlines/>
        <c:numFmt formatCode="General" sourceLinked="1"/>
        <c:tickLblPos val="nextTo"/>
        <c:crossAx val="933013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3199299281590697"/>
          <c:y val="0.53996814437287433"/>
          <c:w val="5.7619155898862288E-2"/>
          <c:h val="7.6043291088425224E-2"/>
        </c:manualLayout>
      </c:layout>
    </c:legend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E9FA31A-05A0-442A-8711-E8C612093737}" type="datetimeFigureOut">
              <a:rPr lang="en-US" smtClean="0"/>
              <a:pPr/>
              <a:t>1/17/2012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88252BB-451D-480A-BF78-9D4419ACE1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153F6FB-84B8-49FC-B341-639F8C7B111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0E468CE-FA5C-4ABA-A148-06AF2CEB2B0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EBF75-9DBA-413B-A548-E6428B10BFE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3BDDAA-10CF-440D-8B6D-DC55117A4FE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18D4E9-2F6A-40A1-B2C8-427AA0A34B4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FF4E2-399A-446F-A793-E3F0122F3A5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77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77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686987-2A4E-4C69-84AF-9E88631E662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2F4B5E-F16B-4808-85E7-B3D506ADA09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8B1D68-849A-4493-83A4-A1BF8E6CAAD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FE40D-DE99-4E7E-86D8-B44B8AE204F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1BC71B-5FBA-45AE-9085-F16942F77EB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3A8077-83C5-4008-A72F-D3F6ED9FEA5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7796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5A77956-40CF-454F-A134-DD15DDAFB76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5426" y="1687663"/>
            <a:ext cx="7772400" cy="1470025"/>
          </a:xfrm>
        </p:spPr>
        <p:txBody>
          <a:bodyPr/>
          <a:lstStyle/>
          <a:p>
            <a:r>
              <a:rPr lang="en-US" dirty="0" smtClean="0"/>
              <a:t>Pend Oreille Nonnative Fish Suppression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1225" y="3568565"/>
            <a:ext cx="6400800" cy="2707105"/>
          </a:xfrm>
        </p:spPr>
        <p:txBody>
          <a:bodyPr/>
          <a:lstStyle/>
          <a:p>
            <a:r>
              <a:rPr lang="en-US" sz="2400" dirty="0" smtClean="0"/>
              <a:t>Todd Andersen</a:t>
            </a:r>
          </a:p>
          <a:p>
            <a:r>
              <a:rPr lang="en-US" sz="2400" dirty="0" smtClean="0"/>
              <a:t>Jason Connor</a:t>
            </a:r>
          </a:p>
          <a:p>
            <a:r>
              <a:rPr lang="en-US" sz="2400" dirty="0" smtClean="0"/>
              <a:t>Kalispel Tribe of Indians</a:t>
            </a:r>
          </a:p>
          <a:p>
            <a:r>
              <a:rPr lang="en-US" sz="2400" dirty="0" smtClean="0"/>
              <a:t>Project Number 2007-149-00</a:t>
            </a:r>
            <a:endParaRPr lang="en-US" dirty="0" smtClean="0"/>
          </a:p>
          <a:p>
            <a:endParaRPr lang="en-US" sz="2000" dirty="0" smtClean="0"/>
          </a:p>
          <a:p>
            <a:r>
              <a:rPr lang="en-US" sz="2000" dirty="0" smtClean="0"/>
              <a:t>January 18, 2012</a:t>
            </a:r>
          </a:p>
        </p:txBody>
      </p:sp>
      <p:pic>
        <p:nvPicPr>
          <p:cNvPr id="1026" name="Picture 1" descr="KNR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7546" y="346229"/>
            <a:ext cx="17145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573" y="375385"/>
            <a:ext cx="8229600" cy="4071486"/>
          </a:xfrm>
        </p:spPr>
        <p:txBody>
          <a:bodyPr anchor="t"/>
          <a:lstStyle/>
          <a:p>
            <a:r>
              <a:rPr lang="en-US" sz="2400" u="sng" dirty="0" smtClean="0"/>
              <a:t>OBJECTIVE</a:t>
            </a:r>
            <a:r>
              <a:rPr lang="en-US" sz="2400" dirty="0" smtClean="0"/>
              <a:t> (2013-2017)</a:t>
            </a:r>
            <a:r>
              <a:rPr lang="en-US" sz="2400" u="sng" dirty="0" smtClean="0"/>
              <a:t/>
            </a:r>
            <a:br>
              <a:rPr lang="en-US" sz="2400" u="sng" dirty="0" smtClean="0"/>
            </a:br>
            <a:r>
              <a:rPr lang="en-US" sz="2400" u="sng" dirty="0" smtClean="0"/>
              <a:t/>
            </a:r>
            <a:br>
              <a:rPr lang="en-US" sz="2400" u="sng" dirty="0" smtClean="0"/>
            </a:br>
            <a:r>
              <a:rPr lang="en-US" sz="2400" dirty="0" smtClean="0"/>
              <a:t>Reduce the abundance of northern pike in Box Canyon Reservoir from 13.2 NP/net to &lt; 1.7 NP/net in southern ½ and &lt; 0.5 NP/net in north ½ during SPIN.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Minimize impacts to native species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Reduce the spread of northern pike downstream to the Columbia River and prevent </a:t>
            </a:r>
            <a:br>
              <a:rPr lang="en-US" sz="2400" dirty="0" smtClean="0"/>
            </a:br>
            <a:r>
              <a:rPr lang="en-US" sz="2400" dirty="0" smtClean="0"/>
              <a:t>further illegal introductions</a:t>
            </a:r>
            <a:endParaRPr lang="en-US" sz="2400" dirty="0"/>
          </a:p>
        </p:txBody>
      </p:sp>
      <p:pic>
        <p:nvPicPr>
          <p:cNvPr id="1026" name="Picture 2" descr="T:\JSAP\Pictures\Pike Project\2007 001.jpg"/>
          <p:cNvPicPr>
            <a:picLocks noChangeAspect="1" noChangeArrowheads="1"/>
          </p:cNvPicPr>
          <p:nvPr/>
        </p:nvPicPr>
        <p:blipFill>
          <a:blip r:embed="rId2"/>
          <a:srcRect l="16022" t="8525" r="9533" b="20221"/>
          <a:stretch>
            <a:fillRect/>
          </a:stretch>
        </p:blipFill>
        <p:spPr bwMode="auto">
          <a:xfrm>
            <a:off x="5342021" y="4081112"/>
            <a:ext cx="3667225" cy="26325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886" y="308007"/>
            <a:ext cx="4138863" cy="6237171"/>
          </a:xfrm>
        </p:spPr>
        <p:txBody>
          <a:bodyPr anchor="t" anchorCtr="0"/>
          <a:lstStyle/>
          <a:p>
            <a:r>
              <a:rPr lang="en-US" sz="2400" u="sng" dirty="0" smtClean="0"/>
              <a:t>METHODS</a:t>
            </a:r>
            <a:br>
              <a:rPr lang="en-US" sz="2400" u="sng" dirty="0" smtClean="0"/>
            </a:br>
            <a:r>
              <a:rPr lang="en-US" sz="2400" u="sng" dirty="0" smtClean="0"/>
              <a:t/>
            </a:r>
            <a:br>
              <a:rPr lang="en-US" sz="2400" u="sng" dirty="0" smtClean="0"/>
            </a:br>
            <a:r>
              <a:rPr lang="en-US" sz="2400" dirty="0" smtClean="0"/>
              <a:t>Angler education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Angler incentive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Mechanical suppression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u="sng" dirty="0"/>
          </a:p>
        </p:txBody>
      </p:sp>
      <p:pic>
        <p:nvPicPr>
          <p:cNvPr id="2050" name="Picture 2" descr="T:\JSAP\Pictures\Pike Project\Petries pics\IMGP1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8581" y="397275"/>
            <a:ext cx="2877935" cy="2153420"/>
          </a:xfrm>
          <a:prstGeom prst="rect">
            <a:avLst/>
          </a:prstGeom>
          <a:noFill/>
        </p:spPr>
      </p:pic>
      <p:pic>
        <p:nvPicPr>
          <p:cNvPr id="2052" name="Picture 4" descr="http://30goalsby30.files.wordpress.com/2011/07/mone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9087" y="2183164"/>
            <a:ext cx="2148205" cy="2148205"/>
          </a:xfrm>
          <a:prstGeom prst="rect">
            <a:avLst/>
          </a:prstGeom>
          <a:noFill/>
        </p:spPr>
      </p:pic>
      <p:pic>
        <p:nvPicPr>
          <p:cNvPr id="2053" name="Picture 5" descr="T:\JSAP\Pictures\Pike Project\BIG pike 005.jpg"/>
          <p:cNvPicPr>
            <a:picLocks noChangeAspect="1" noChangeArrowheads="1"/>
          </p:cNvPicPr>
          <p:nvPr/>
        </p:nvPicPr>
        <p:blipFill>
          <a:blip r:embed="rId4" cstate="print"/>
          <a:srcRect l="19838" t="18164" r="10698"/>
          <a:stretch>
            <a:fillRect/>
          </a:stretch>
        </p:blipFill>
        <p:spPr bwMode="auto">
          <a:xfrm>
            <a:off x="5833634" y="3904545"/>
            <a:ext cx="2945157" cy="26021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3886" y="308007"/>
            <a:ext cx="8287352" cy="6237171"/>
          </a:xfrm>
          <a:prstGeom prst="rect">
            <a:avLst/>
          </a:prstGeom>
        </p:spPr>
        <p:txBody>
          <a:bodyPr anchor="t" anchorCtr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0" i="0" u="sng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Mechanical</a:t>
            </a:r>
            <a:r>
              <a:rPr kumimoji="0" lang="en-US" sz="2400" b="0" i="0" u="sng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suppression</a:t>
            </a:r>
            <a:r>
              <a:rPr kumimoji="0" lang="en-US" sz="2400" b="0" i="0" u="sng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400" b="0" i="0" u="sng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400" b="0" i="0" u="sng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Ice-off through June</a:t>
            </a:r>
          </a:p>
          <a:p>
            <a:pPr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Custom 24’ </a:t>
            </a:r>
            <a:r>
              <a:rPr lang="en-US" sz="24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Almar</a:t>
            </a:r>
            <a:r>
              <a:rPr lang="en-US" sz="24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shallow draft landing craft, hydraulic gill 	net drum roller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 days per week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150 ft x 6 ft variable mesh gillnets (1”, 1.25”, 1.5”, 1.75”, 2”)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12-15 nets/day (~1,200 nets)</a:t>
            </a:r>
          </a:p>
          <a:p>
            <a:pPr lvl="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Systematically net 25-30 spawning locations at saturation 	levels until catch falls by 85%.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Estimated NP catch (&gt;10,000 fish, </a:t>
            </a:r>
          </a:p>
          <a:p>
            <a:pPr lvl="1"/>
            <a:r>
              <a:rPr kumimoji="0" lang="en-US" sz="2400" b="0" i="0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20 </a:t>
            </a:r>
            <a:r>
              <a:rPr kumimoji="0" lang="en-US" sz="2400" b="0" i="0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mT</a:t>
            </a:r>
            <a:r>
              <a:rPr kumimoji="0" lang="en-US" sz="2400" b="0" i="0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</a:p>
          <a:p>
            <a:pPr lvl="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Estimated bycatch (</a:t>
            </a:r>
            <a:r>
              <a:rPr lang="en-US" sz="2400" kern="0" dirty="0" smtClean="0">
                <a:solidFill>
                  <a:schemeClr val="tx2"/>
                </a:solidFill>
              </a:rPr>
              <a:t>~</a:t>
            </a:r>
            <a:r>
              <a:rPr lang="en-US" sz="24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6,000 fish), </a:t>
            </a:r>
          </a:p>
          <a:p>
            <a:pPr lvl="0"/>
            <a:r>
              <a:rPr lang="en-US" sz="24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85% BBH, TNC, YP, PMO</a:t>
            </a:r>
            <a:endParaRPr kumimoji="0" lang="en-US" sz="2400" b="0" i="0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3" name="Picture 1" descr="T:\JSAP\Pictures\Pike Project\SPIN_netting_2011\P5040015.JPG"/>
          <p:cNvPicPr>
            <a:picLocks noChangeAspect="1" noChangeArrowheads="1"/>
          </p:cNvPicPr>
          <p:nvPr/>
        </p:nvPicPr>
        <p:blipFill>
          <a:blip r:embed="rId2" cstate="print"/>
          <a:srcRect l="31483" t="7556"/>
          <a:stretch>
            <a:fillRect/>
          </a:stretch>
        </p:blipFill>
        <p:spPr bwMode="auto">
          <a:xfrm>
            <a:off x="6008236" y="3697239"/>
            <a:ext cx="2881181" cy="29153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44136" y="115410"/>
            <a:ext cx="8668858" cy="81674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Questions?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7650" name="Picture 2" descr="T:\JSAP\Pictures\Pike Project\P91701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135" y="2836691"/>
            <a:ext cx="3577225" cy="2682760"/>
          </a:xfrm>
          <a:prstGeom prst="rect">
            <a:avLst/>
          </a:prstGeom>
          <a:noFill/>
        </p:spPr>
      </p:pic>
      <p:sp>
        <p:nvSpPr>
          <p:cNvPr id="4" name="Flowchart: Connector 3"/>
          <p:cNvSpPr/>
          <p:nvPr/>
        </p:nvSpPr>
        <p:spPr>
          <a:xfrm>
            <a:off x="1134738" y="2930486"/>
            <a:ext cx="2236424" cy="2280491"/>
          </a:xfrm>
          <a:prstGeom prst="flowChartConnector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rot="16200000" flipH="1">
            <a:off x="1490505" y="3213698"/>
            <a:ext cx="1627032" cy="161145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2" name="Picture 4" descr="http://ts3.mm.bing.net/images/thumbnail.aspx?q=1433343886582&amp;id=adcab564f2509619e37fccb8154fc0c5&amp;url=http%3a%2f%2fwww.maine.gov%2fifw%2ffishing%2fspecies%2fidentification%2fimages%2fbrooktrou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1306" y="2080485"/>
            <a:ext cx="4215403" cy="1742368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</p:pic>
      <p:sp>
        <p:nvSpPr>
          <p:cNvPr id="8" name="Flowchart: Connector 7"/>
          <p:cNvSpPr/>
          <p:nvPr/>
        </p:nvSpPr>
        <p:spPr>
          <a:xfrm>
            <a:off x="5759987" y="1915098"/>
            <a:ext cx="1938969" cy="2038120"/>
          </a:xfrm>
          <a:prstGeom prst="flowChartConnector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endCxn id="8" idx="5"/>
          </p:cNvCxnSpPr>
          <p:nvPr/>
        </p:nvCxnSpPr>
        <p:spPr>
          <a:xfrm rot="16200000" flipH="1">
            <a:off x="6026143" y="2265885"/>
            <a:ext cx="1420156" cy="1357557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4" name="Picture 6" descr="http://www2.dnr.cornell.edu/ext/fish/nyfish/Salmonidae/lake_trou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4882" y="4395863"/>
            <a:ext cx="4319965" cy="1542228"/>
          </a:xfrm>
          <a:prstGeom prst="rect">
            <a:avLst/>
          </a:prstGeom>
          <a:noFill/>
        </p:spPr>
      </p:pic>
      <p:cxnSp>
        <p:nvCxnSpPr>
          <p:cNvPr id="11" name="Straight Connector 10"/>
          <p:cNvCxnSpPr>
            <a:endCxn id="10" idx="5"/>
          </p:cNvCxnSpPr>
          <p:nvPr/>
        </p:nvCxnSpPr>
        <p:spPr>
          <a:xfrm rot="16200000" flipH="1">
            <a:off x="5914136" y="4500475"/>
            <a:ext cx="1420156" cy="1357557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lowchart: Connector 9"/>
          <p:cNvSpPr/>
          <p:nvPr/>
        </p:nvSpPr>
        <p:spPr>
          <a:xfrm>
            <a:off x="5647980" y="4149688"/>
            <a:ext cx="1938969" cy="2038120"/>
          </a:xfrm>
          <a:prstGeom prst="flowChartConnector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4493" t="5241" r="5990"/>
          <a:stretch>
            <a:fillRect/>
          </a:stretch>
        </p:blipFill>
        <p:spPr bwMode="auto">
          <a:xfrm>
            <a:off x="1180729" y="648070"/>
            <a:ext cx="6921767" cy="5495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54927" y="186431"/>
            <a:ext cx="2201663" cy="369332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Lower Pend Oreille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81851" y="187911"/>
            <a:ext cx="1427827" cy="369332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Priest River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065973" y="559293"/>
            <a:ext cx="683580" cy="630315"/>
          </a:xfrm>
          <a:prstGeom prst="straightConnector1">
            <a:avLst/>
          </a:prstGeom>
          <a:ln w="222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4971495" y="568171"/>
            <a:ext cx="488272" cy="639192"/>
          </a:xfrm>
          <a:prstGeom prst="straightConnector1">
            <a:avLst/>
          </a:prstGeom>
          <a:ln w="222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779363" y="5699464"/>
            <a:ext cx="2077375" cy="923330"/>
          </a:xfrm>
          <a:prstGeom prst="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ISAB Non-native Species Report 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ISAB 2008-4 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165" y="168676"/>
            <a:ext cx="21750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&gt;500 Km of Stream Miles Surveyed Since 1996</a:t>
            </a:r>
            <a:endParaRPr lang="en-US" dirty="0"/>
          </a:p>
        </p:txBody>
      </p:sp>
      <p:pic>
        <p:nvPicPr>
          <p:cNvPr id="7" name="Picture 6" descr="All survey reaches.jpg"/>
          <p:cNvPicPr>
            <a:picLocks noChangeAspect="1"/>
          </p:cNvPicPr>
          <p:nvPr/>
        </p:nvPicPr>
        <p:blipFill>
          <a:blip r:embed="rId2" cstate="print"/>
          <a:srcRect l="10632" t="7379" r="10632" b="7573"/>
          <a:stretch>
            <a:fillRect/>
          </a:stretch>
        </p:blipFill>
        <p:spPr>
          <a:xfrm>
            <a:off x="2485748" y="506027"/>
            <a:ext cx="4172504" cy="58326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164" y="168675"/>
            <a:ext cx="2183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Current </a:t>
            </a:r>
            <a:r>
              <a:rPr lang="en-US" dirty="0" err="1" smtClean="0"/>
              <a:t>Westslope</a:t>
            </a:r>
            <a:r>
              <a:rPr lang="en-US" dirty="0" smtClean="0"/>
              <a:t> Cutthroat Trout Distribution</a:t>
            </a:r>
            <a:endParaRPr lang="en-US" dirty="0"/>
          </a:p>
        </p:txBody>
      </p:sp>
      <p:pic>
        <p:nvPicPr>
          <p:cNvPr id="4" name="Picture 3" descr="Current WCT.jpg"/>
          <p:cNvPicPr>
            <a:picLocks noChangeAspect="1"/>
          </p:cNvPicPr>
          <p:nvPr/>
        </p:nvPicPr>
        <p:blipFill>
          <a:blip r:embed="rId2" cstate="print"/>
          <a:srcRect l="10632" t="7638" r="10464" b="7573"/>
          <a:stretch>
            <a:fillRect/>
          </a:stretch>
        </p:blipFill>
        <p:spPr>
          <a:xfrm>
            <a:off x="2485748" y="523783"/>
            <a:ext cx="4181382" cy="58148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36" y="115410"/>
            <a:ext cx="8229600" cy="816746"/>
          </a:xfrm>
        </p:spPr>
        <p:txBody>
          <a:bodyPr/>
          <a:lstStyle/>
          <a:p>
            <a:r>
              <a:rPr lang="en-US" dirty="0" smtClean="0"/>
              <a:t>Past Accomplishments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58789" y="1473693"/>
            <a:ext cx="7643674" cy="646331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>
                <a:solidFill>
                  <a:schemeClr val="tx2"/>
                </a:solidFill>
              </a:rPr>
              <a:t>Constructed barrier on Graham Creek and removed non-native fish with </a:t>
            </a:r>
            <a:r>
              <a:rPr lang="en-US" b="1" dirty="0" err="1" smtClean="0">
                <a:solidFill>
                  <a:schemeClr val="tx2"/>
                </a:solidFill>
              </a:rPr>
              <a:t>electrofishing</a:t>
            </a:r>
            <a:r>
              <a:rPr lang="en-US" b="1" dirty="0" smtClean="0">
                <a:solidFill>
                  <a:schemeClr val="tx2"/>
                </a:solidFill>
              </a:rPr>
              <a:t> gear from 700m of upstream channel.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6544" y="2467990"/>
            <a:ext cx="6826930" cy="646331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>
                <a:solidFill>
                  <a:schemeClr val="tx2"/>
                </a:solidFill>
              </a:rPr>
              <a:t>Successfully eradicated brook trout with a </a:t>
            </a:r>
            <a:r>
              <a:rPr lang="en-US" b="1" dirty="0" err="1" smtClean="0">
                <a:solidFill>
                  <a:schemeClr val="tx2"/>
                </a:solidFill>
              </a:rPr>
              <a:t>piscicide</a:t>
            </a:r>
            <a:r>
              <a:rPr lang="en-US" b="1" dirty="0" smtClean="0">
                <a:solidFill>
                  <a:schemeClr val="tx2"/>
                </a:solidFill>
              </a:rPr>
              <a:t> in 5.2 miles of upper </a:t>
            </a:r>
            <a:r>
              <a:rPr lang="en-US" b="1" dirty="0" err="1" smtClean="0">
                <a:solidFill>
                  <a:schemeClr val="tx2"/>
                </a:solidFill>
              </a:rPr>
              <a:t>Cee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Cee</a:t>
            </a:r>
            <a:r>
              <a:rPr lang="en-US" b="1" dirty="0" smtClean="0">
                <a:solidFill>
                  <a:schemeClr val="tx2"/>
                </a:solidFill>
              </a:rPr>
              <a:t> Ah Creek.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4301" y="3568822"/>
            <a:ext cx="7492753" cy="646331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tx2"/>
                </a:solidFill>
              </a:rPr>
              <a:t>Translocated</a:t>
            </a:r>
            <a:r>
              <a:rPr lang="en-US" b="1" dirty="0" smtClean="0">
                <a:solidFill>
                  <a:schemeClr val="tx2"/>
                </a:solidFill>
              </a:rPr>
              <a:t> 100 mature </a:t>
            </a:r>
            <a:r>
              <a:rPr lang="en-US" b="1" dirty="0" err="1" smtClean="0">
                <a:solidFill>
                  <a:schemeClr val="tx2"/>
                </a:solidFill>
              </a:rPr>
              <a:t>westslope</a:t>
            </a:r>
            <a:r>
              <a:rPr lang="en-US" b="1" dirty="0" smtClean="0">
                <a:solidFill>
                  <a:schemeClr val="tx2"/>
                </a:solidFill>
              </a:rPr>
              <a:t> cutthroat trout into upper </a:t>
            </a:r>
            <a:r>
              <a:rPr lang="en-US" b="1" dirty="0" err="1" smtClean="0">
                <a:solidFill>
                  <a:schemeClr val="tx2"/>
                </a:solidFill>
              </a:rPr>
              <a:t>Cee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Cee</a:t>
            </a:r>
            <a:r>
              <a:rPr lang="en-US" b="1" dirty="0" smtClean="0">
                <a:solidFill>
                  <a:schemeClr val="tx2"/>
                </a:solidFill>
              </a:rPr>
              <a:t> Ah Creek from a nearby watershed.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3178" y="4705163"/>
            <a:ext cx="6489577" cy="646331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>
                <a:solidFill>
                  <a:schemeClr val="tx2"/>
                </a:solidFill>
              </a:rPr>
              <a:t>Provided funding (match) for IDFG fall </a:t>
            </a:r>
            <a:r>
              <a:rPr lang="en-US" b="1" dirty="0" err="1" smtClean="0">
                <a:solidFill>
                  <a:schemeClr val="tx2"/>
                </a:solidFill>
              </a:rPr>
              <a:t>Thorofare</a:t>
            </a:r>
            <a:r>
              <a:rPr lang="en-US" b="1" dirty="0" smtClean="0">
                <a:solidFill>
                  <a:schemeClr val="tx2"/>
                </a:solidFill>
              </a:rPr>
              <a:t> netting to preclude migrating lake trout from Upper Priest Lake.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12056" y="5681702"/>
            <a:ext cx="6897949" cy="646331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From 2003 to present, 2,126 brook trout were removed from WBL Tributary 1 using </a:t>
            </a:r>
            <a:r>
              <a:rPr lang="en-US" b="1" dirty="0" err="1" smtClean="0">
                <a:solidFill>
                  <a:schemeClr val="tx2"/>
                </a:solidFill>
              </a:rPr>
              <a:t>electrofishing</a:t>
            </a:r>
            <a:r>
              <a:rPr lang="en-US" b="1" dirty="0" smtClean="0">
                <a:solidFill>
                  <a:schemeClr val="tx2"/>
                </a:solidFill>
              </a:rPr>
              <a:t> gear.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28472" y="1553592"/>
            <a:ext cx="523783" cy="4438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321075" y="5745332"/>
            <a:ext cx="523783" cy="4438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312200" y="4777667"/>
            <a:ext cx="523783" cy="4438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312199" y="3650202"/>
            <a:ext cx="523783" cy="4438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312200" y="2558248"/>
            <a:ext cx="523783" cy="4438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63336"/>
          </a:xfrm>
        </p:spPr>
        <p:txBody>
          <a:bodyPr/>
          <a:lstStyle/>
          <a:p>
            <a:r>
              <a:rPr lang="en-US" sz="2400" u="sng" dirty="0" smtClean="0"/>
              <a:t>OBJECTIVE</a:t>
            </a:r>
            <a:r>
              <a:rPr lang="en-US" sz="2400" dirty="0" smtClean="0"/>
              <a:t> (2013-2016)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Reintroduce Westslope Cutthroat Trout to </a:t>
            </a:r>
            <a:r>
              <a:rPr lang="en-US" sz="3200" dirty="0" err="1" smtClean="0"/>
              <a:t>Smalle</a:t>
            </a:r>
            <a:r>
              <a:rPr lang="en-US" sz="3200" dirty="0" smtClean="0"/>
              <a:t> Creek</a:t>
            </a:r>
            <a:endParaRPr lang="en-US" sz="3200" dirty="0"/>
          </a:p>
        </p:txBody>
      </p:sp>
      <p:pic>
        <p:nvPicPr>
          <p:cNvPr id="5" name="Picture 4" descr="Smalle Creek Barrier.gif"/>
          <p:cNvPicPr>
            <a:picLocks noChangeAspect="1"/>
          </p:cNvPicPr>
          <p:nvPr/>
        </p:nvPicPr>
        <p:blipFill>
          <a:blip r:embed="rId2" cstate="print"/>
          <a:srcRect r="15239" b="14060"/>
          <a:stretch>
            <a:fillRect/>
          </a:stretch>
        </p:blipFill>
        <p:spPr>
          <a:xfrm>
            <a:off x="150921" y="3171547"/>
            <a:ext cx="5184559" cy="350446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10720" y="1748901"/>
            <a:ext cx="8345009" cy="707886"/>
            <a:chOff x="133166" y="1828800"/>
            <a:chExt cx="8345009" cy="707886"/>
          </a:xfrm>
        </p:grpSpPr>
        <p:sp>
          <p:nvSpPr>
            <p:cNvPr id="6" name="TextBox 5"/>
            <p:cNvSpPr txBox="1"/>
            <p:nvPr/>
          </p:nvSpPr>
          <p:spPr>
            <a:xfrm>
              <a:off x="292963" y="1828800"/>
              <a:ext cx="81852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Annually apply liquid rotenone to all fish bearing stream channel upstream of the waterfall barrier (8 Km).</a:t>
              </a:r>
              <a:endParaRPr lang="en-US" sz="2000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133166" y="1899820"/>
              <a:ext cx="195308" cy="2485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03682" y="2530136"/>
            <a:ext cx="7483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Translocate</a:t>
            </a:r>
            <a:r>
              <a:rPr lang="en-US" sz="2000" dirty="0" smtClean="0"/>
              <a:t> cutthroat trout into </a:t>
            </a:r>
            <a:r>
              <a:rPr lang="en-US" sz="2000" dirty="0" err="1" smtClean="0"/>
              <a:t>Smalle</a:t>
            </a:r>
            <a:r>
              <a:rPr lang="en-US" sz="2000" dirty="0" smtClean="0"/>
              <a:t> Creek from appropriate donor streams. </a:t>
            </a:r>
            <a:endParaRPr lang="en-US" sz="2000" dirty="0"/>
          </a:p>
        </p:txBody>
      </p:sp>
      <p:sp>
        <p:nvSpPr>
          <p:cNvPr id="10" name="Oval 9"/>
          <p:cNvSpPr/>
          <p:nvPr/>
        </p:nvSpPr>
        <p:spPr>
          <a:xfrm>
            <a:off x="319596" y="2601157"/>
            <a:ext cx="204187" cy="2574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261672" y="1091953"/>
          <a:ext cx="8456200" cy="4873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951" y="524648"/>
            <a:ext cx="8229600" cy="1143000"/>
          </a:xfrm>
          <a:solidFill>
            <a:srgbClr val="AADBDB">
              <a:lumMod val="75000"/>
            </a:srgbClr>
          </a:solidFill>
        </p:spPr>
        <p:txBody>
          <a:bodyPr/>
          <a:lstStyle/>
          <a:p>
            <a:r>
              <a:rPr lang="en-US" sz="2400" u="sng" dirty="0" smtClean="0"/>
              <a:t>OBJECTIVE</a:t>
            </a:r>
            <a:r>
              <a:rPr lang="en-US" sz="2400" dirty="0" smtClean="0"/>
              <a:t> (2013-2017)</a:t>
            </a:r>
            <a:r>
              <a:rPr lang="en-US" sz="2400" u="sng" dirty="0" smtClean="0"/>
              <a:t/>
            </a:r>
            <a:br>
              <a:rPr lang="en-US" sz="2400" u="sng" dirty="0" smtClean="0"/>
            </a:br>
            <a:r>
              <a:rPr lang="en-US" sz="3200" dirty="0" smtClean="0"/>
              <a:t>Eradicate Brook Trout in West Branch </a:t>
            </a:r>
            <a:r>
              <a:rPr lang="en-US" sz="3200" dirty="0" err="1" smtClean="0"/>
              <a:t>LeClerc</a:t>
            </a:r>
            <a:r>
              <a:rPr lang="en-US" sz="3200" dirty="0" smtClean="0"/>
              <a:t> Tributary 1 </a:t>
            </a:r>
            <a:r>
              <a:rPr lang="en-US" sz="3200" u="sng" dirty="0" smtClean="0"/>
              <a:t/>
            </a:r>
            <a:br>
              <a:rPr lang="en-US" sz="3200" u="sng" dirty="0" smtClean="0"/>
            </a:br>
            <a:endParaRPr lang="en-US" sz="3200" dirty="0"/>
          </a:p>
        </p:txBody>
      </p:sp>
      <p:sp>
        <p:nvSpPr>
          <p:cNvPr id="5" name="TextBox 1"/>
          <p:cNvSpPr txBox="1"/>
          <p:nvPr/>
        </p:nvSpPr>
        <p:spPr>
          <a:xfrm>
            <a:off x="317876" y="6000542"/>
            <a:ext cx="8524283" cy="61332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latin typeface="+mn-lt"/>
                <a:ea typeface="+mn-ea"/>
                <a:cs typeface="+mn-cs"/>
              </a:rPr>
              <a:t>Numbers </a:t>
            </a:r>
            <a:r>
              <a:rPr lang="en-US" sz="1600" b="1" dirty="0">
                <a:latin typeface="+mn-lt"/>
                <a:ea typeface="+mn-ea"/>
                <a:cs typeface="+mn-cs"/>
              </a:rPr>
              <a:t>of </a:t>
            </a:r>
            <a:r>
              <a:rPr lang="en-US" sz="1600" b="1" dirty="0" err="1">
                <a:latin typeface="+mn-lt"/>
                <a:ea typeface="+mn-ea"/>
                <a:cs typeface="+mn-cs"/>
              </a:rPr>
              <a:t>westslope</a:t>
            </a:r>
            <a:r>
              <a:rPr lang="en-US" sz="1600" b="1" dirty="0">
                <a:latin typeface="+mn-lt"/>
                <a:ea typeface="+mn-ea"/>
                <a:cs typeface="+mn-cs"/>
              </a:rPr>
              <a:t> cutthroat trout (WCT) and brook trout (BKT) removed in the first </a:t>
            </a:r>
            <a:r>
              <a:rPr lang="en-US" sz="1600" b="1" dirty="0" err="1">
                <a:latin typeface="+mn-lt"/>
                <a:ea typeface="+mn-ea"/>
                <a:cs typeface="+mn-cs"/>
              </a:rPr>
              <a:t>electrofishing</a:t>
            </a:r>
            <a:r>
              <a:rPr lang="en-US" sz="1600" b="1" dirty="0">
                <a:latin typeface="+mn-lt"/>
                <a:ea typeface="+mn-ea"/>
                <a:cs typeface="+mn-cs"/>
              </a:rPr>
              <a:t> pass in WBL Tributary 1.  In 2011, the second pass yielded 686 WCT (more than the first pass) and 4 BKT.</a:t>
            </a:r>
          </a:p>
          <a:p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u="sng" dirty="0" smtClean="0"/>
              <a:t>OBJECTIVE</a:t>
            </a:r>
            <a:r>
              <a:rPr lang="en-US" sz="2400" dirty="0" smtClean="0"/>
              <a:t> (2015-2017)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Reintroduce Westslope Cutthroat Trout to Goose Creek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850825"/>
            <a:ext cx="8229600" cy="4525962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In 2015, begin preliminary work to implement rotenone treatments.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Annual rotenone treatments to begin in 2016.  Approximately 30 Km of stream channel will be treated.</a:t>
            </a:r>
          </a:p>
          <a:p>
            <a:endParaRPr lang="en-US" sz="2000" dirty="0" smtClean="0"/>
          </a:p>
          <a:p>
            <a:pPr>
              <a:buNone/>
            </a:pPr>
            <a:endParaRPr lang="en-US" sz="2000" dirty="0"/>
          </a:p>
        </p:txBody>
      </p:sp>
      <p:pic>
        <p:nvPicPr>
          <p:cNvPr id="4" name="Picture 3" descr="barri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91112" y="3355759"/>
            <a:ext cx="4416764" cy="331257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66331" y="1908698"/>
            <a:ext cx="204187" cy="2574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57452" y="2636668"/>
            <a:ext cx="204187" cy="2574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5363"/>
            <a:ext cx="8229600" cy="1143000"/>
          </a:xfrm>
        </p:spPr>
        <p:txBody>
          <a:bodyPr/>
          <a:lstStyle/>
          <a:p>
            <a:r>
              <a:rPr lang="en-US" sz="2400" u="sng" dirty="0" smtClean="0"/>
              <a:t>OBJECTIVE</a:t>
            </a:r>
            <a:r>
              <a:rPr lang="en-US" sz="2400" dirty="0" smtClean="0"/>
              <a:t> (2013-2017)</a:t>
            </a:r>
            <a:r>
              <a:rPr lang="en-US" sz="2400" u="sng" dirty="0" smtClean="0"/>
              <a:t/>
            </a:r>
            <a:br>
              <a:rPr lang="en-US" sz="2400" u="sng" dirty="0" smtClean="0"/>
            </a:br>
            <a:r>
              <a:rPr lang="en-US" sz="3200" dirty="0" smtClean="0"/>
              <a:t>Maintain Stable or Reduced Lake Trout Numbers in Upper Priest Lake</a:t>
            </a:r>
            <a:r>
              <a:rPr lang="en-US" sz="2400" u="sng" dirty="0" smtClean="0"/>
              <a:t/>
            </a:r>
            <a:br>
              <a:rPr lang="en-US" sz="2400" u="sng" dirty="0" smtClean="0"/>
            </a:br>
            <a:endParaRPr lang="en-US" sz="2400" u="sng" dirty="0"/>
          </a:p>
        </p:txBody>
      </p:sp>
      <p:pic>
        <p:nvPicPr>
          <p:cNvPr id="4" name="Picture 3" descr="PA2601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11" y="3881761"/>
            <a:ext cx="3869307" cy="29019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8788" y="2228311"/>
            <a:ext cx="7324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Approximately 75% of the lake trout population in Upper Priest Lake removed annually. 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958786" y="3258125"/>
            <a:ext cx="7883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Continue to provide matching funds for lake trout removal efforts.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0_slide">
  <a:themeElements>
    <a:clrScheme name="Office Theme 1">
      <a:dk1>
        <a:srgbClr val="7D7D7D"/>
      </a:dk1>
      <a:lt1>
        <a:srgbClr val="FFFFFF"/>
      </a:lt1>
      <a:dk2>
        <a:srgbClr val="008B8B"/>
      </a:dk2>
      <a:lt2>
        <a:srgbClr val="FFFFFF"/>
      </a:lt2>
      <a:accent1>
        <a:srgbClr val="00BEBD"/>
      </a:accent1>
      <a:accent2>
        <a:srgbClr val="94D7D6"/>
      </a:accent2>
      <a:accent3>
        <a:srgbClr val="AAC4C4"/>
      </a:accent3>
      <a:accent4>
        <a:srgbClr val="DADADA"/>
      </a:accent4>
      <a:accent5>
        <a:srgbClr val="AADBDB"/>
      </a:accent5>
      <a:accent6>
        <a:srgbClr val="86C3C2"/>
      </a:accent6>
      <a:hlink>
        <a:srgbClr val="00F3F7"/>
      </a:hlink>
      <a:folHlink>
        <a:srgbClr val="BFFFFF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7D7D7D"/>
        </a:dk1>
        <a:lt1>
          <a:srgbClr val="FFFFFF"/>
        </a:lt1>
        <a:dk2>
          <a:srgbClr val="008B8B"/>
        </a:dk2>
        <a:lt2>
          <a:srgbClr val="FFFFFF"/>
        </a:lt2>
        <a:accent1>
          <a:srgbClr val="00BEBD"/>
        </a:accent1>
        <a:accent2>
          <a:srgbClr val="94D7D6"/>
        </a:accent2>
        <a:accent3>
          <a:srgbClr val="AAC4C4"/>
        </a:accent3>
        <a:accent4>
          <a:srgbClr val="DADADA"/>
        </a:accent4>
        <a:accent5>
          <a:srgbClr val="AADBDB"/>
        </a:accent5>
        <a:accent6>
          <a:srgbClr val="86C3C2"/>
        </a:accent6>
        <a:hlink>
          <a:srgbClr val="00F3F7"/>
        </a:hlink>
        <a:folHlink>
          <a:srgbClr val="B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7D7D7D"/>
        </a:dk1>
        <a:lt1>
          <a:srgbClr val="FFFFFF"/>
        </a:lt1>
        <a:dk2>
          <a:srgbClr val="008B8B"/>
        </a:dk2>
        <a:lt2>
          <a:srgbClr val="FFFFFF"/>
        </a:lt2>
        <a:accent1>
          <a:srgbClr val="007DF1"/>
        </a:accent1>
        <a:accent2>
          <a:srgbClr val="9EE20C"/>
        </a:accent2>
        <a:accent3>
          <a:srgbClr val="AAC4C4"/>
        </a:accent3>
        <a:accent4>
          <a:srgbClr val="DADADA"/>
        </a:accent4>
        <a:accent5>
          <a:srgbClr val="AABFF7"/>
        </a:accent5>
        <a:accent6>
          <a:srgbClr val="8FCD0A"/>
        </a:accent6>
        <a:hlink>
          <a:srgbClr val="00EEF1"/>
        </a:hlink>
        <a:folHlink>
          <a:srgbClr val="D7F88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7D7D7D"/>
        </a:dk1>
        <a:lt1>
          <a:srgbClr val="FFFFFF"/>
        </a:lt1>
        <a:dk2>
          <a:srgbClr val="008B8B"/>
        </a:dk2>
        <a:lt2>
          <a:srgbClr val="FFFFFF"/>
        </a:lt2>
        <a:accent1>
          <a:srgbClr val="FFAF59"/>
        </a:accent1>
        <a:accent2>
          <a:srgbClr val="FFBFCE"/>
        </a:accent2>
        <a:accent3>
          <a:srgbClr val="AAC4C4"/>
        </a:accent3>
        <a:accent4>
          <a:srgbClr val="DADADA"/>
        </a:accent4>
        <a:accent5>
          <a:srgbClr val="FFD4B5"/>
        </a:accent5>
        <a:accent6>
          <a:srgbClr val="E7ADBA"/>
        </a:accent6>
        <a:hlink>
          <a:srgbClr val="00EFF2"/>
        </a:hlink>
        <a:folHlink>
          <a:srgbClr val="D6F7F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7D7D7D"/>
        </a:dk1>
        <a:lt1>
          <a:srgbClr val="FFFFFF"/>
        </a:lt1>
        <a:dk2>
          <a:srgbClr val="008B8B"/>
        </a:dk2>
        <a:lt2>
          <a:srgbClr val="FFFFFF"/>
        </a:lt2>
        <a:accent1>
          <a:srgbClr val="9D59FF"/>
        </a:accent1>
        <a:accent2>
          <a:srgbClr val="FF8859"/>
        </a:accent2>
        <a:accent3>
          <a:srgbClr val="AAC4C4"/>
        </a:accent3>
        <a:accent4>
          <a:srgbClr val="DADADA"/>
        </a:accent4>
        <a:accent5>
          <a:srgbClr val="CCB5FF"/>
        </a:accent5>
        <a:accent6>
          <a:srgbClr val="E77B50"/>
        </a:accent6>
        <a:hlink>
          <a:srgbClr val="FFF359"/>
        </a:hlink>
        <a:folHlink>
          <a:srgbClr val="59F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BEBD"/>
        </a:accent1>
        <a:accent2>
          <a:srgbClr val="94D7D6"/>
        </a:accent2>
        <a:accent3>
          <a:srgbClr val="FFFFFF"/>
        </a:accent3>
        <a:accent4>
          <a:srgbClr val="000000"/>
        </a:accent4>
        <a:accent5>
          <a:srgbClr val="AADBDB"/>
        </a:accent5>
        <a:accent6>
          <a:srgbClr val="86C3C2"/>
        </a:accent6>
        <a:hlink>
          <a:srgbClr val="00F3F7"/>
        </a:hlink>
        <a:folHlink>
          <a:srgbClr val="B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7DF1"/>
        </a:accent1>
        <a:accent2>
          <a:srgbClr val="9EE20C"/>
        </a:accent2>
        <a:accent3>
          <a:srgbClr val="FFFFFF"/>
        </a:accent3>
        <a:accent4>
          <a:srgbClr val="000000"/>
        </a:accent4>
        <a:accent5>
          <a:srgbClr val="AABFF7"/>
        </a:accent5>
        <a:accent6>
          <a:srgbClr val="8FCD0A"/>
        </a:accent6>
        <a:hlink>
          <a:srgbClr val="00EEF1"/>
        </a:hlink>
        <a:folHlink>
          <a:srgbClr val="D7F8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AF59"/>
        </a:accent1>
        <a:accent2>
          <a:srgbClr val="FFBFCE"/>
        </a:accent2>
        <a:accent3>
          <a:srgbClr val="FFFFFF"/>
        </a:accent3>
        <a:accent4>
          <a:srgbClr val="000000"/>
        </a:accent4>
        <a:accent5>
          <a:srgbClr val="FFD4B5"/>
        </a:accent5>
        <a:accent6>
          <a:srgbClr val="E7ADBA"/>
        </a:accent6>
        <a:hlink>
          <a:srgbClr val="00EFF2"/>
        </a:hlink>
        <a:folHlink>
          <a:srgbClr val="D6F7F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D59FF"/>
        </a:accent1>
        <a:accent2>
          <a:srgbClr val="FF8859"/>
        </a:accent2>
        <a:accent3>
          <a:srgbClr val="FFFFFF"/>
        </a:accent3>
        <a:accent4>
          <a:srgbClr val="000000"/>
        </a:accent4>
        <a:accent5>
          <a:srgbClr val="CCB5FF"/>
        </a:accent5>
        <a:accent6>
          <a:srgbClr val="E77B50"/>
        </a:accent6>
        <a:hlink>
          <a:srgbClr val="FFF359"/>
        </a:hlink>
        <a:folHlink>
          <a:srgbClr val="59FD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0701_slide</Template>
  <TotalTime>840</TotalTime>
  <Words>296</Words>
  <Application>Microsoft Office PowerPoint</Application>
  <PresentationFormat>On-screen Show (4:3)</PresentationFormat>
  <Paragraphs>46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50_slide</vt:lpstr>
      <vt:lpstr>Pend Oreille Nonnative Fish Suppression Project</vt:lpstr>
      <vt:lpstr>Slide 2</vt:lpstr>
      <vt:lpstr>Slide 3</vt:lpstr>
      <vt:lpstr>Slide 4</vt:lpstr>
      <vt:lpstr>Past Accomplishments</vt:lpstr>
      <vt:lpstr>OBJECTIVE (2013-2016) Reintroduce Westslope Cutthroat Trout to Smalle Creek</vt:lpstr>
      <vt:lpstr>OBJECTIVE (2013-2017) Eradicate Brook Trout in West Branch LeClerc Tributary 1  </vt:lpstr>
      <vt:lpstr>OBJECTIVE (2015-2017) Reintroduce Westslope Cutthroat Trout to Goose Creek</vt:lpstr>
      <vt:lpstr>OBJECTIVE (2013-2017) Maintain Stable or Reduced Lake Trout Numbers in Upper Priest Lake </vt:lpstr>
      <vt:lpstr>OBJECTIVE (2013-2017)  Reduce the abundance of northern pike in Box Canyon Reservoir from 13.2 NP/net to &lt; 1.7 NP/net in southern ½ and &lt; 0.5 NP/net in north ½ during SPIN.  Minimize impacts to native species  Reduce the spread of northern pike downstream to the Columbia River and prevent  further illegal introductions</vt:lpstr>
      <vt:lpstr>METHODS  Angler education     Angler incentive     Mechanical suppression  </vt:lpstr>
      <vt:lpstr>Slide 12</vt:lpstr>
      <vt:lpstr>Slide 13</vt:lpstr>
    </vt:vector>
  </TitlesOfParts>
  <Company>Kalispel Tribe of Indians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Todd Andersen</dc:creator>
  <cp:lastModifiedBy>jconnor</cp:lastModifiedBy>
  <cp:revision>72</cp:revision>
  <dcterms:created xsi:type="dcterms:W3CDTF">2009-04-08T17:13:05Z</dcterms:created>
  <dcterms:modified xsi:type="dcterms:W3CDTF">2012-01-17T17:16:41Z</dcterms:modified>
</cp:coreProperties>
</file>