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wmf" ContentType="image/x-wmf"/>
  <Override PartName="/ppt/theme/themeOverride3.xml" ContentType="application/vnd.openxmlformats-officedocument.themeOverr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51"/>
  </p:notesMasterIdLst>
  <p:handoutMasterIdLst>
    <p:handoutMasterId r:id="rId52"/>
  </p:handoutMasterIdLst>
  <p:sldIdLst>
    <p:sldId id="280" r:id="rId7"/>
    <p:sldId id="281" r:id="rId8"/>
    <p:sldId id="282" r:id="rId9"/>
    <p:sldId id="283" r:id="rId10"/>
    <p:sldId id="284" r:id="rId11"/>
    <p:sldId id="285" r:id="rId12"/>
    <p:sldId id="286" r:id="rId13"/>
    <p:sldId id="304" r:id="rId14"/>
    <p:sldId id="288" r:id="rId15"/>
    <p:sldId id="289" r:id="rId16"/>
    <p:sldId id="290" r:id="rId17"/>
    <p:sldId id="291" r:id="rId18"/>
    <p:sldId id="292" r:id="rId19"/>
    <p:sldId id="293" r:id="rId20"/>
    <p:sldId id="294" r:id="rId21"/>
    <p:sldId id="295" r:id="rId22"/>
    <p:sldId id="296" r:id="rId23"/>
    <p:sldId id="297" r:id="rId24"/>
    <p:sldId id="298" r:id="rId25"/>
    <p:sldId id="305" r:id="rId26"/>
    <p:sldId id="268" r:id="rId27"/>
    <p:sldId id="276" r:id="rId28"/>
    <p:sldId id="302" r:id="rId29"/>
    <p:sldId id="269" r:id="rId30"/>
    <p:sldId id="270" r:id="rId31"/>
    <p:sldId id="272" r:id="rId32"/>
    <p:sldId id="299" r:id="rId33"/>
    <p:sldId id="300" r:id="rId34"/>
    <p:sldId id="301" r:id="rId35"/>
    <p:sldId id="271"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4186"/>
    <a:srgbClr val="326B92"/>
    <a:srgbClr val="1E4158"/>
    <a:srgbClr val="25289B"/>
    <a:srgbClr val="0D01A7"/>
    <a:srgbClr val="0408BC"/>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119" autoAdjust="0"/>
  </p:normalViewPr>
  <p:slideViewPr>
    <p:cSldViewPr>
      <p:cViewPr varScale="1">
        <p:scale>
          <a:sx n="50" d="100"/>
          <a:sy n="50" d="100"/>
        </p:scale>
        <p:origin x="-108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WPLIBLFS000\DATA\USER\CF0268\FWP\Juvenile%20Estimates\Juvenile%20estimate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WPLIBLFS000\DATA\USER\LFSSHARE\Mainstem%20Amendment%20Staff\Data\Models\IFIM\IFIM%20Bull%20Trout%20Adult.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CF5130\Documents\Bull%20trout%20redd%20counts\1980-2011%20dvredd.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3656229802109968"/>
          <c:y val="9.5563139931740648E-2"/>
          <c:w val="0.8435513440905541"/>
          <c:h val="0.53583617747440271"/>
        </c:manualLayout>
      </c:layout>
      <c:barChart>
        <c:barDir val="col"/>
        <c:grouping val="clustered"/>
        <c:ser>
          <c:idx val="1"/>
          <c:order val="0"/>
          <c:tx>
            <c:v>Rainbow Trout</c:v>
          </c:tx>
          <c:spPr>
            <a:solidFill>
              <a:srgbClr val="993366"/>
            </a:solidFill>
            <a:ln w="12700">
              <a:solidFill>
                <a:srgbClr val="000000"/>
              </a:solidFill>
              <a:prstDash val="solid"/>
            </a:ln>
          </c:spPr>
          <c:errBars>
            <c:errBarType val="both"/>
            <c:errValType val="cust"/>
            <c:plus>
              <c:numRef>
                <c:f>Grave!$F$18:$F$19</c:f>
                <c:numCache>
                  <c:formatCode>General</c:formatCode>
                  <c:ptCount val="2"/>
                  <c:pt idx="0">
                    <c:v>22.17486865801034</c:v>
                  </c:pt>
                  <c:pt idx="1">
                    <c:v>32.908707031100057</c:v>
                  </c:pt>
                </c:numCache>
              </c:numRef>
            </c:plus>
            <c:minus>
              <c:numRef>
                <c:f>Grave!$F$18:$F$19</c:f>
                <c:numCache>
                  <c:formatCode>General</c:formatCode>
                  <c:ptCount val="2"/>
                  <c:pt idx="0">
                    <c:v>22.17486865801034</c:v>
                  </c:pt>
                  <c:pt idx="1">
                    <c:v>32.908707031100057</c:v>
                  </c:pt>
                </c:numCache>
              </c:numRef>
            </c:minus>
            <c:spPr>
              <a:ln w="12700">
                <a:solidFill>
                  <a:srgbClr val="000000"/>
                </a:solidFill>
                <a:prstDash val="solid"/>
              </a:ln>
            </c:spPr>
          </c:errBars>
          <c:cat>
            <c:strRef>
              <c:f>Grave!$A$18:$A$19</c:f>
              <c:strCache>
                <c:ptCount val="2"/>
                <c:pt idx="0">
                  <c:v>Pre </c:v>
                </c:pt>
                <c:pt idx="1">
                  <c:v>Post </c:v>
                </c:pt>
              </c:strCache>
            </c:strRef>
          </c:cat>
          <c:val>
            <c:numRef>
              <c:f>Grave!$E$18:$E$19</c:f>
              <c:numCache>
                <c:formatCode>General</c:formatCode>
                <c:ptCount val="2"/>
                <c:pt idx="0">
                  <c:v>9</c:v>
                </c:pt>
                <c:pt idx="1">
                  <c:v>24.599696069704027</c:v>
                </c:pt>
              </c:numCache>
            </c:numRef>
          </c:val>
        </c:ser>
        <c:ser>
          <c:idx val="3"/>
          <c:order val="1"/>
          <c:tx>
            <c:v>Bull Trout</c:v>
          </c:tx>
          <c:spPr>
            <a:solidFill>
              <a:srgbClr val="CCFFFF"/>
            </a:solidFill>
            <a:ln w="12700">
              <a:solidFill>
                <a:srgbClr val="000000"/>
              </a:solidFill>
              <a:prstDash val="solid"/>
            </a:ln>
          </c:spPr>
          <c:errBars>
            <c:errBarType val="both"/>
            <c:errValType val="cust"/>
            <c:plus>
              <c:numRef>
                <c:f>Grave!$O$18:$O$19</c:f>
                <c:numCache>
                  <c:formatCode>General</c:formatCode>
                  <c:ptCount val="2"/>
                  <c:pt idx="0">
                    <c:v>33.262302987015467</c:v>
                  </c:pt>
                  <c:pt idx="1">
                    <c:v>50.772102164190208</c:v>
                  </c:pt>
                </c:numCache>
              </c:numRef>
            </c:plus>
            <c:minus>
              <c:numRef>
                <c:f>Grave!$O$18:$O$19</c:f>
                <c:numCache>
                  <c:formatCode>General</c:formatCode>
                  <c:ptCount val="2"/>
                  <c:pt idx="0">
                    <c:v>33.262302987015467</c:v>
                  </c:pt>
                  <c:pt idx="1">
                    <c:v>50.772102164190208</c:v>
                  </c:pt>
                </c:numCache>
              </c:numRef>
            </c:minus>
            <c:spPr>
              <a:ln w="12700">
                <a:solidFill>
                  <a:srgbClr val="000000"/>
                </a:solidFill>
                <a:prstDash val="solid"/>
              </a:ln>
            </c:spPr>
          </c:errBars>
          <c:val>
            <c:numRef>
              <c:f>Grave!$N$18:$N$19</c:f>
              <c:numCache>
                <c:formatCode>General</c:formatCode>
                <c:ptCount val="2"/>
                <c:pt idx="0">
                  <c:v>17</c:v>
                </c:pt>
                <c:pt idx="1">
                  <c:v>64.205771392250355</c:v>
                </c:pt>
              </c:numCache>
            </c:numRef>
          </c:val>
        </c:ser>
        <c:axId val="66417408"/>
        <c:axId val="66419328"/>
      </c:barChart>
      <c:catAx>
        <c:axId val="66417408"/>
        <c:scaling>
          <c:orientation val="minMax"/>
        </c:scaling>
        <c:axPos val="b"/>
        <c:title>
          <c:tx>
            <c:rich>
              <a:bodyPr/>
              <a:lstStyle/>
              <a:p>
                <a:pPr>
                  <a:defRPr sz="1125" b="1" i="0" u="none" strike="noStrike" baseline="0">
                    <a:solidFill>
                      <a:srgbClr val="000000"/>
                    </a:solidFill>
                    <a:latin typeface="Arial"/>
                    <a:ea typeface="Arial"/>
                    <a:cs typeface="Arial"/>
                  </a:defRPr>
                </a:pPr>
                <a:r>
                  <a:rPr lang="en-US"/>
                  <a:t>Years</a:t>
                </a:r>
              </a:p>
            </c:rich>
          </c:tx>
          <c:layout>
            <c:manualLayout>
              <c:xMode val="edge"/>
              <c:yMode val="edge"/>
              <c:x val="0.50710227272727249"/>
              <c:y val="0.75085310887863155"/>
            </c:manualLayout>
          </c:layout>
          <c:spPr>
            <a:noFill/>
            <a:ln w="25400">
              <a:noFill/>
            </a:ln>
          </c:spPr>
        </c:title>
        <c:numFmt formatCode="General" sourceLinked="1"/>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66419328"/>
        <c:crosses val="autoZero"/>
        <c:auto val="1"/>
        <c:lblAlgn val="ctr"/>
        <c:lblOffset val="100"/>
        <c:tickLblSkip val="1"/>
        <c:tickMarkSkip val="1"/>
      </c:catAx>
      <c:valAx>
        <c:axId val="66419328"/>
        <c:scaling>
          <c:orientation val="minMax"/>
          <c:max val="150"/>
          <c:min val="0"/>
        </c:scaling>
        <c:axPos val="l"/>
        <c:title>
          <c:tx>
            <c:rich>
              <a:bodyPr/>
              <a:lstStyle/>
              <a:p>
                <a:pPr>
                  <a:defRPr sz="1125" b="1" i="0" u="none" strike="noStrike" baseline="0">
                    <a:solidFill>
                      <a:srgbClr val="000000"/>
                    </a:solidFill>
                    <a:latin typeface="Arial"/>
                    <a:ea typeface="Arial"/>
                    <a:cs typeface="Arial"/>
                  </a:defRPr>
                </a:pPr>
                <a:r>
                  <a:rPr lang="en-US"/>
                  <a:t>Number Fish per 1000 Feet</a:t>
                </a:r>
              </a:p>
            </c:rich>
          </c:tx>
          <c:layout>
            <c:manualLayout>
              <c:xMode val="edge"/>
              <c:yMode val="edge"/>
              <c:x val="7.1022727272727704E-3"/>
              <c:y val="3.0716625938998977E-2"/>
            </c:manualLayout>
          </c:layout>
          <c:spPr>
            <a:noFill/>
            <a:ln w="25400">
              <a:noFill/>
            </a:ln>
          </c:spPr>
        </c:title>
        <c:numFmt formatCode="General" sourceLinked="1"/>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66417408"/>
        <c:crosses val="autoZero"/>
        <c:crossBetween val="between"/>
      </c:valAx>
      <c:spPr>
        <a:solidFill>
          <a:schemeClr val="tx2"/>
        </a:solidFill>
        <a:ln w="12700">
          <a:solidFill>
            <a:srgbClr val="808080"/>
          </a:solidFill>
          <a:prstDash val="solid"/>
        </a:ln>
      </c:spPr>
    </c:plotArea>
    <c:plotVisOnly val="1"/>
    <c:dispBlanksAs val="gap"/>
  </c:chart>
  <c:spPr>
    <a:solidFill>
      <a:schemeClr val="accent1">
        <a:lumMod val="60000"/>
        <a:lumOff val="40000"/>
      </a:schemeClr>
    </a:solidFill>
    <a:ln w="9525">
      <a:noFill/>
    </a:ln>
  </c:spPr>
  <c:txPr>
    <a:bodyPr/>
    <a:lstStyle/>
    <a:p>
      <a:pPr>
        <a:defRPr sz="1125" b="0" i="0" u="none" strike="noStrike" baseline="0">
          <a:solidFill>
            <a:srgbClr val="000000"/>
          </a:solidFill>
          <a:latin typeface="Arial"/>
          <a:ea typeface="Arial"/>
          <a:cs typeface="Arial"/>
        </a:defRPr>
      </a:pPr>
      <a:endParaRPr lang="en-US"/>
    </a:p>
  </c:tx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8501692222682742"/>
          <c:y val="5.1400554097404488E-2"/>
          <c:w val="0.73309711286089518"/>
          <c:h val="0.73907771945173562"/>
        </c:manualLayout>
      </c:layout>
      <c:scatterChart>
        <c:scatterStyle val="smoothMarker"/>
        <c:ser>
          <c:idx val="0"/>
          <c:order val="0"/>
          <c:xVal>
            <c:numRef>
              <c:f>'Formulas Lookup'!$D$5:$D$14</c:f>
              <c:numCache>
                <c:formatCode>0.00</c:formatCode>
                <c:ptCount val="10"/>
                <c:pt idx="0">
                  <c:v>2000</c:v>
                </c:pt>
                <c:pt idx="1">
                  <c:v>4480</c:v>
                </c:pt>
                <c:pt idx="2">
                  <c:v>6500</c:v>
                </c:pt>
                <c:pt idx="3">
                  <c:v>10000</c:v>
                </c:pt>
                <c:pt idx="4" formatCode="General">
                  <c:v>12500</c:v>
                </c:pt>
                <c:pt idx="5" formatCode="General">
                  <c:v>15000</c:v>
                </c:pt>
                <c:pt idx="6" formatCode="General">
                  <c:v>18000</c:v>
                </c:pt>
                <c:pt idx="7" formatCode="General">
                  <c:v>21460</c:v>
                </c:pt>
                <c:pt idx="8" formatCode="General">
                  <c:v>25000</c:v>
                </c:pt>
                <c:pt idx="9" formatCode="General">
                  <c:v>30000</c:v>
                </c:pt>
              </c:numCache>
            </c:numRef>
          </c:xVal>
          <c:yVal>
            <c:numRef>
              <c:f>'Formulas Lookup'!$E$5:$E$14</c:f>
              <c:numCache>
                <c:formatCode>General</c:formatCode>
                <c:ptCount val="10"/>
                <c:pt idx="0">
                  <c:v>119749</c:v>
                </c:pt>
                <c:pt idx="1">
                  <c:v>134719</c:v>
                </c:pt>
                <c:pt idx="2">
                  <c:v>117234</c:v>
                </c:pt>
                <c:pt idx="3">
                  <c:v>55012</c:v>
                </c:pt>
                <c:pt idx="4">
                  <c:v>37285</c:v>
                </c:pt>
                <c:pt idx="5">
                  <c:v>33254</c:v>
                </c:pt>
                <c:pt idx="6">
                  <c:v>26944</c:v>
                </c:pt>
                <c:pt idx="7">
                  <c:v>16398</c:v>
                </c:pt>
                <c:pt idx="8">
                  <c:v>17488</c:v>
                </c:pt>
                <c:pt idx="9">
                  <c:v>27848</c:v>
                </c:pt>
              </c:numCache>
            </c:numRef>
          </c:yVal>
          <c:smooth val="1"/>
        </c:ser>
        <c:axId val="66360448"/>
        <c:axId val="66362752"/>
      </c:scatterChart>
      <c:valAx>
        <c:axId val="66360448"/>
        <c:scaling>
          <c:orientation val="minMax"/>
        </c:scaling>
        <c:axPos val="b"/>
        <c:title>
          <c:tx>
            <c:rich>
              <a:bodyPr/>
              <a:lstStyle/>
              <a:p>
                <a:pPr>
                  <a:defRPr/>
                </a:pPr>
                <a:r>
                  <a:rPr lang="en-US"/>
                  <a:t>Discharge (kcfs)</a:t>
                </a:r>
              </a:p>
            </c:rich>
          </c:tx>
          <c:layout>
            <c:manualLayout>
              <c:xMode val="edge"/>
              <c:yMode val="edge"/>
              <c:x val="0.458341426071741"/>
              <c:y val="0.88331000291630157"/>
            </c:manualLayout>
          </c:layout>
        </c:title>
        <c:numFmt formatCode="0" sourceLinked="0"/>
        <c:tickLblPos val="nextTo"/>
        <c:txPr>
          <a:bodyPr rot="0" vert="horz"/>
          <a:lstStyle/>
          <a:p>
            <a:pPr>
              <a:defRPr/>
            </a:pPr>
            <a:endParaRPr lang="en-US"/>
          </a:p>
        </c:txPr>
        <c:crossAx val="66362752"/>
        <c:crosses val="autoZero"/>
        <c:crossBetween val="midCat"/>
        <c:dispUnits>
          <c:builtInUnit val="thousands"/>
        </c:dispUnits>
      </c:valAx>
      <c:valAx>
        <c:axId val="66362752"/>
        <c:scaling>
          <c:orientation val="minMax"/>
          <c:max val="150000"/>
        </c:scaling>
        <c:axPos val="l"/>
        <c:majorGridlines/>
        <c:title>
          <c:tx>
            <c:rich>
              <a:bodyPr rot="-5400000" vert="horz"/>
              <a:lstStyle/>
              <a:p>
                <a:pPr>
                  <a:defRPr/>
                </a:pPr>
                <a:r>
                  <a:rPr lang="en-US"/>
                  <a:t>Habitat Area (m </a:t>
                </a:r>
                <a:r>
                  <a:rPr lang="en-US" baseline="0"/>
                  <a:t> x 1000)</a:t>
                </a:r>
                <a:endParaRPr lang="en-US"/>
              </a:p>
            </c:rich>
          </c:tx>
        </c:title>
        <c:numFmt formatCode="General" sourceLinked="1"/>
        <c:tickLblPos val="nextTo"/>
        <c:crossAx val="66360448"/>
        <c:crosses val="autoZero"/>
        <c:crossBetween val="midCat"/>
        <c:majorUnit val="50000"/>
        <c:dispUnits>
          <c:builtInUnit val="thousands"/>
        </c:dispUnits>
      </c:valAx>
    </c:plotArea>
    <c:plotVisOnly val="1"/>
  </c:chart>
  <c:spPr>
    <a:solidFill>
      <a:schemeClr val="bg1"/>
    </a:solidFill>
    <a:ln>
      <a:noFill/>
    </a:ln>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sz="2400" dirty="0" smtClean="0"/>
              <a:t>Flathead Lake</a:t>
            </a:r>
            <a:r>
              <a:rPr lang="en-US" sz="2400" baseline="0" dirty="0" smtClean="0"/>
              <a:t> </a:t>
            </a:r>
            <a:r>
              <a:rPr lang="en-US" sz="2400" dirty="0" smtClean="0"/>
              <a:t>Bull </a:t>
            </a:r>
            <a:r>
              <a:rPr lang="en-US" sz="2400" dirty="0"/>
              <a:t>Trout </a:t>
            </a:r>
            <a:r>
              <a:rPr lang="en-US" sz="2400" dirty="0" smtClean="0"/>
              <a:t>Population</a:t>
            </a:r>
            <a:r>
              <a:rPr lang="en-US" sz="2400" baseline="0" dirty="0" smtClean="0"/>
              <a:t> Monitoring</a:t>
            </a:r>
            <a:endParaRPr lang="en-US" sz="2400" dirty="0"/>
          </a:p>
        </c:rich>
      </c:tx>
      <c:layout>
        <c:manualLayout>
          <c:xMode val="edge"/>
          <c:yMode val="edge"/>
          <c:x val="0.12864729544676545"/>
          <c:y val="2.5939139253325527E-2"/>
        </c:manualLayout>
      </c:layout>
      <c:spPr>
        <a:noFill/>
        <a:ln w="25400">
          <a:noFill/>
        </a:ln>
      </c:spPr>
    </c:title>
    <c:plotArea>
      <c:layout>
        <c:manualLayout>
          <c:layoutTarget val="inner"/>
          <c:xMode val="edge"/>
          <c:yMode val="edge"/>
          <c:x val="0.13097925938605501"/>
          <c:y val="0.17691241480149897"/>
          <c:w val="0.73881775647609538"/>
          <c:h val="0.62179652208049674"/>
        </c:manualLayout>
      </c:layout>
      <c:barChart>
        <c:barDir val="col"/>
        <c:grouping val="stacked"/>
        <c:ser>
          <c:idx val="1"/>
          <c:order val="0"/>
          <c:tx>
            <c:strRef>
              <c:f>'C:\Users\CF3388\Documents\BULL TROUT INDICES\[BULL TROUT REDD CTS N AND M FORKS.xls]data'!$B$1</c:f>
              <c:strCache>
                <c:ptCount val="1"/>
                <c:pt idx="0">
                  <c:v>NORTH FORK</c:v>
                </c:pt>
              </c:strCache>
            </c:strRef>
          </c:tx>
          <c:spPr>
            <a:solidFill>
              <a:srgbClr val="C00000"/>
            </a:solidFill>
            <a:ln w="12700">
              <a:solidFill>
                <a:srgbClr val="000000"/>
              </a:solidFill>
              <a:prstDash val="solid"/>
            </a:ln>
          </c:spPr>
          <c:cat>
            <c:numRef>
              <c:f>'C:\Users\CF3388\Documents\BULL TROUT INDICES\[BULL TROUT REDD CTS N AND M FORKS.xls]data'!$A$2:$A$33</c:f>
              <c:numCache>
                <c:formatCode>General</c:formatCode>
                <c:ptCount val="3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numCache>
            </c:numRef>
          </c:cat>
          <c:val>
            <c:numRef>
              <c:f>'C:\Users\CF3388\Documents\BULL TROUT INDICES\[BULL TROUT REDD CTS N AND M FORKS.xls]data'!$B$2:$B$33</c:f>
              <c:numCache>
                <c:formatCode>General</c:formatCode>
                <c:ptCount val="32"/>
                <c:pt idx="0">
                  <c:v>130</c:v>
                </c:pt>
                <c:pt idx="1">
                  <c:v>217</c:v>
                </c:pt>
                <c:pt idx="2">
                  <c:v>406</c:v>
                </c:pt>
                <c:pt idx="3">
                  <c:v>280</c:v>
                </c:pt>
                <c:pt idx="4">
                  <c:v>227</c:v>
                </c:pt>
                <c:pt idx="5">
                  <c:v>168</c:v>
                </c:pt>
                <c:pt idx="6">
                  <c:v>184</c:v>
                </c:pt>
                <c:pt idx="7">
                  <c:v>277</c:v>
                </c:pt>
                <c:pt idx="8">
                  <c:v>269</c:v>
                </c:pt>
                <c:pt idx="9">
                  <c:v>244</c:v>
                </c:pt>
                <c:pt idx="10">
                  <c:v>228</c:v>
                </c:pt>
                <c:pt idx="11">
                  <c:v>146</c:v>
                </c:pt>
                <c:pt idx="12">
                  <c:v>61</c:v>
                </c:pt>
                <c:pt idx="13">
                  <c:v>71</c:v>
                </c:pt>
                <c:pt idx="14">
                  <c:v>64</c:v>
                </c:pt>
                <c:pt idx="15">
                  <c:v>83</c:v>
                </c:pt>
                <c:pt idx="16">
                  <c:v>52</c:v>
                </c:pt>
                <c:pt idx="17">
                  <c:v>44</c:v>
                </c:pt>
                <c:pt idx="18">
                  <c:v>101</c:v>
                </c:pt>
                <c:pt idx="19">
                  <c:v>111</c:v>
                </c:pt>
                <c:pt idx="20">
                  <c:v>145</c:v>
                </c:pt>
                <c:pt idx="21">
                  <c:v>126</c:v>
                </c:pt>
                <c:pt idx="22">
                  <c:v>109</c:v>
                </c:pt>
                <c:pt idx="23">
                  <c:v>61</c:v>
                </c:pt>
                <c:pt idx="24">
                  <c:v>89</c:v>
                </c:pt>
                <c:pt idx="25">
                  <c:v>88</c:v>
                </c:pt>
                <c:pt idx="26">
                  <c:v>144</c:v>
                </c:pt>
                <c:pt idx="27">
                  <c:v>122</c:v>
                </c:pt>
                <c:pt idx="28">
                  <c:v>106</c:v>
                </c:pt>
                <c:pt idx="29">
                  <c:v>85</c:v>
                </c:pt>
                <c:pt idx="30">
                  <c:v>54</c:v>
                </c:pt>
                <c:pt idx="31">
                  <c:v>65</c:v>
                </c:pt>
              </c:numCache>
            </c:numRef>
          </c:val>
        </c:ser>
        <c:ser>
          <c:idx val="2"/>
          <c:order val="1"/>
          <c:tx>
            <c:strRef>
              <c:f>'C:\Users\CF3388\Documents\BULL TROUT INDICES\[BULL TROUT REDD CTS N AND M FORKS.xls]data'!$C$1</c:f>
              <c:strCache>
                <c:ptCount val="1"/>
                <c:pt idx="0">
                  <c:v>MIDDLE FORK</c:v>
                </c:pt>
              </c:strCache>
            </c:strRef>
          </c:tx>
          <c:spPr>
            <a:solidFill>
              <a:srgbClr val="FFC000"/>
            </a:solidFill>
            <a:ln w="12700">
              <a:solidFill>
                <a:srgbClr val="000000"/>
              </a:solidFill>
              <a:prstDash val="solid"/>
            </a:ln>
          </c:spPr>
          <c:cat>
            <c:numRef>
              <c:f>'C:\Users\CF3388\Documents\BULL TROUT INDICES\[BULL TROUT REDD CTS N AND M FORKS.xls]data'!$A$2:$A$33</c:f>
              <c:numCache>
                <c:formatCode>General</c:formatCode>
                <c:ptCount val="3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numCache>
            </c:numRef>
          </c:cat>
          <c:val>
            <c:numRef>
              <c:f>'C:\Users\CF3388\Documents\BULL TROUT INDICES\[BULL TROUT REDD CTS N AND M FORKS.xls]data'!$C$2:$C$33</c:f>
              <c:numCache>
                <c:formatCode>General</c:formatCode>
                <c:ptCount val="32"/>
                <c:pt idx="0">
                  <c:v>142</c:v>
                </c:pt>
                <c:pt idx="1">
                  <c:v>83</c:v>
                </c:pt>
                <c:pt idx="2">
                  <c:v>194</c:v>
                </c:pt>
                <c:pt idx="3">
                  <c:v>156</c:v>
                </c:pt>
                <c:pt idx="4">
                  <c:v>134</c:v>
                </c:pt>
                <c:pt idx="5">
                  <c:v>173</c:v>
                </c:pt>
                <c:pt idx="6">
                  <c:v>167</c:v>
                </c:pt>
                <c:pt idx="7">
                  <c:v>149</c:v>
                </c:pt>
                <c:pt idx="8">
                  <c:v>160</c:v>
                </c:pt>
                <c:pt idx="9">
                  <c:v>158</c:v>
                </c:pt>
                <c:pt idx="10">
                  <c:v>77</c:v>
                </c:pt>
                <c:pt idx="11">
                  <c:v>97</c:v>
                </c:pt>
                <c:pt idx="12">
                  <c:v>62</c:v>
                </c:pt>
                <c:pt idx="13">
                  <c:v>51</c:v>
                </c:pt>
                <c:pt idx="14">
                  <c:v>51</c:v>
                </c:pt>
                <c:pt idx="15">
                  <c:v>78</c:v>
                </c:pt>
                <c:pt idx="16">
                  <c:v>31</c:v>
                </c:pt>
                <c:pt idx="17">
                  <c:v>70</c:v>
                </c:pt>
                <c:pt idx="18">
                  <c:v>86</c:v>
                </c:pt>
                <c:pt idx="19">
                  <c:v>104</c:v>
                </c:pt>
                <c:pt idx="20">
                  <c:v>106</c:v>
                </c:pt>
                <c:pt idx="21">
                  <c:v>104</c:v>
                </c:pt>
                <c:pt idx="22">
                  <c:v>81</c:v>
                </c:pt>
                <c:pt idx="23">
                  <c:v>69</c:v>
                </c:pt>
                <c:pt idx="24">
                  <c:v>47</c:v>
                </c:pt>
                <c:pt idx="25">
                  <c:v>56</c:v>
                </c:pt>
                <c:pt idx="26">
                  <c:v>77</c:v>
                </c:pt>
                <c:pt idx="27">
                  <c:v>81</c:v>
                </c:pt>
                <c:pt idx="28">
                  <c:v>119</c:v>
                </c:pt>
                <c:pt idx="29">
                  <c:v>102</c:v>
                </c:pt>
                <c:pt idx="30">
                  <c:v>136</c:v>
                </c:pt>
                <c:pt idx="31">
                  <c:v>124</c:v>
                </c:pt>
              </c:numCache>
            </c:numRef>
          </c:val>
        </c:ser>
        <c:overlap val="100"/>
        <c:axId val="66503424"/>
        <c:axId val="66505344"/>
      </c:barChart>
      <c:catAx>
        <c:axId val="66503424"/>
        <c:scaling>
          <c:orientation val="minMax"/>
        </c:scaling>
        <c:axPos val="b"/>
        <c:title>
          <c:tx>
            <c:rich>
              <a:bodyPr/>
              <a:lstStyle/>
              <a:p>
                <a:pPr>
                  <a:defRPr sz="800" b="0" i="0" u="none" strike="noStrike" baseline="0">
                    <a:solidFill>
                      <a:srgbClr val="000000"/>
                    </a:solidFill>
                    <a:latin typeface="Arial"/>
                    <a:ea typeface="Arial"/>
                    <a:cs typeface="Arial"/>
                  </a:defRPr>
                </a:pPr>
                <a:r>
                  <a:rPr lang="en-US" sz="2000" b="1" dirty="0"/>
                  <a:t>Year</a:t>
                </a:r>
              </a:p>
            </c:rich>
          </c:tx>
          <c:layout>
            <c:manualLayout>
              <c:xMode val="edge"/>
              <c:yMode val="edge"/>
              <c:x val="0.44827631459860662"/>
              <c:y val="0.90557100776031751"/>
            </c:manualLayout>
          </c:layout>
          <c:spPr>
            <a:noFill/>
            <a:ln w="25400">
              <a:noFill/>
            </a:ln>
          </c:spPr>
        </c:title>
        <c:numFmt formatCode="General" sourceLinked="1"/>
        <c:tickLblPos val="nextTo"/>
        <c:spPr>
          <a:ln w="3175">
            <a:solidFill>
              <a:srgbClr val="000000"/>
            </a:solidFill>
            <a:prstDash val="solid"/>
          </a:ln>
        </c:spPr>
        <c:txPr>
          <a:bodyPr rot="-5400000" vert="horz"/>
          <a:lstStyle/>
          <a:p>
            <a:pPr>
              <a:defRPr sz="1200" b="0" i="0" u="none" strike="noStrike" baseline="0">
                <a:solidFill>
                  <a:srgbClr val="000000"/>
                </a:solidFill>
                <a:latin typeface="Arial"/>
                <a:ea typeface="Arial"/>
                <a:cs typeface="Arial"/>
              </a:defRPr>
            </a:pPr>
            <a:endParaRPr lang="en-US"/>
          </a:p>
        </c:txPr>
        <c:crossAx val="66505344"/>
        <c:crosses val="autoZero"/>
        <c:auto val="1"/>
        <c:lblAlgn val="ctr"/>
        <c:lblOffset val="100"/>
        <c:tickLblSkip val="2"/>
        <c:tickMarkSkip val="1"/>
      </c:catAx>
      <c:valAx>
        <c:axId val="66505344"/>
        <c:scaling>
          <c:orientation val="minMax"/>
        </c:scaling>
        <c:axPos val="l"/>
        <c:title>
          <c:tx>
            <c:rich>
              <a:bodyPr/>
              <a:lstStyle/>
              <a:p>
                <a:pPr>
                  <a:defRPr sz="800" b="0" i="0" u="none" strike="noStrike" baseline="0">
                    <a:solidFill>
                      <a:srgbClr val="000000"/>
                    </a:solidFill>
                    <a:latin typeface="Arial"/>
                    <a:ea typeface="Arial"/>
                    <a:cs typeface="Arial"/>
                  </a:defRPr>
                </a:pPr>
                <a:r>
                  <a:rPr lang="en-US" sz="2000" b="1" dirty="0"/>
                  <a:t>Number of </a:t>
                </a:r>
                <a:r>
                  <a:rPr lang="en-US" sz="2000" b="1" dirty="0" err="1"/>
                  <a:t>Redds</a:t>
                </a:r>
                <a:endParaRPr lang="en-US" sz="2000" b="1" dirty="0"/>
              </a:p>
            </c:rich>
          </c:tx>
          <c:layout>
            <c:manualLayout>
              <c:xMode val="edge"/>
              <c:yMode val="edge"/>
              <c:x val="2.3218525103716869E-2"/>
              <c:y val="0.26249228280427339"/>
            </c:manualLayout>
          </c:layout>
          <c:spPr>
            <a:noFill/>
            <a:ln w="25400">
              <a:noFill/>
            </a:ln>
          </c:spPr>
        </c:title>
        <c:numFmt formatCode="General" sourceLinked="1"/>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66503424"/>
        <c:crosses val="autoZero"/>
        <c:crossBetween val="between"/>
      </c:valAx>
      <c:spPr>
        <a:solidFill>
          <a:sysClr val="window" lastClr="FFFFFF">
            <a:lumMod val="75000"/>
            <a:alpha val="0"/>
          </a:sysClr>
        </a:solidFill>
        <a:ln w="12700">
          <a:solidFill>
            <a:srgbClr val="808080"/>
          </a:solidFill>
          <a:prstDash val="solid"/>
        </a:ln>
      </c:spPr>
    </c:plotArea>
    <c:legend>
      <c:legendPos val="r"/>
      <c:layout>
        <c:manualLayout>
          <c:xMode val="edge"/>
          <c:yMode val="edge"/>
          <c:x val="0.6602150537634438"/>
          <c:y val="0.21500784100100762"/>
          <c:w val="0.17760165042928955"/>
          <c:h val="0.14069297941530895"/>
        </c:manualLayout>
      </c:layout>
      <c:spPr>
        <a:solidFill>
          <a:srgbClr val="FFFFFF"/>
        </a:solidFill>
        <a:ln w="3175">
          <a:noFill/>
          <a:prstDash val="solid"/>
        </a:ln>
      </c:spPr>
      <c:txPr>
        <a:bodyPr/>
        <a:lstStyle/>
        <a:p>
          <a:pPr>
            <a:defRPr sz="895" b="0" i="0" u="none" strike="noStrike" baseline="0">
              <a:solidFill>
                <a:srgbClr val="000000"/>
              </a:solidFill>
              <a:latin typeface="Arial"/>
              <a:ea typeface="Arial"/>
              <a:cs typeface="Arial"/>
            </a:defRPr>
          </a:pPr>
          <a:endParaRPr lang="en-US"/>
        </a:p>
      </c:txPr>
    </c:legend>
    <c:plotVisOnly val="1"/>
    <c:dispBlanksAs val="gap"/>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2"/>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png"/></Relationships>
</file>

<file path=ppt/drawings/drawing1.xml><?xml version="1.0" encoding="utf-8"?>
<c:userShapes xmlns:c="http://schemas.openxmlformats.org/drawingml/2006/chart">
  <cdr:relSizeAnchor xmlns:cdr="http://schemas.openxmlformats.org/drawingml/2006/chartDrawing">
    <cdr:from>
      <cdr:x>0.15418</cdr:x>
      <cdr:y>0.85517</cdr:y>
    </cdr:from>
    <cdr:to>
      <cdr:x>0.94218</cdr:x>
      <cdr:y>0.96552</cdr:y>
    </cdr:to>
    <cdr:sp macro="" textlink="">
      <cdr:nvSpPr>
        <cdr:cNvPr id="2" name="Rectangle 1"/>
        <cdr:cNvSpPr/>
      </cdr:nvSpPr>
      <cdr:spPr>
        <a:xfrm xmlns:a="http://schemas.openxmlformats.org/drawingml/2006/main">
          <a:off x="685820" y="2362193"/>
          <a:ext cx="3505180" cy="304815"/>
        </a:xfrm>
        <a:prstGeom xmlns:a="http://schemas.openxmlformats.org/drawingml/2006/main" prst="rect">
          <a:avLst/>
        </a:prstGeom>
        <a:solidFill xmlns:a="http://schemas.openxmlformats.org/drawingml/2006/main">
          <a:schemeClr val="accent1">
            <a:lumMod val="60000"/>
            <a:lumOff val="4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dirty="0" smtClean="0">
              <a:solidFill>
                <a:schemeClr val="tx1"/>
              </a:solidFill>
            </a:rPr>
            <a:t>          Rainbow Trout                         Bull Trout (P&lt;0.05)</a:t>
          </a:r>
          <a:endParaRPr lang="en-US"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0.49153</cdr:x>
      <cdr:y>0.95961</cdr:y>
    </cdr:from>
    <cdr:to>
      <cdr:x>1</cdr:x>
      <cdr:y>1</cdr:y>
    </cdr:to>
    <cdr:sp macro="" textlink="">
      <cdr:nvSpPr>
        <cdr:cNvPr id="2" name="TextBox 4"/>
        <cdr:cNvSpPr txBox="1">
          <a:spLocks xmlns:a="http://schemas.openxmlformats.org/drawingml/2006/main" noChangeArrowheads="1"/>
        </cdr:cNvSpPr>
      </cdr:nvSpPr>
      <cdr:spPr bwMode="auto">
        <a:xfrm xmlns:a="http://schemas.openxmlformats.org/drawingml/2006/main">
          <a:off x="4876800" y="6581001"/>
          <a:ext cx="4572000" cy="27699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r>
            <a:rPr lang="en-US" sz="1200" dirty="0" smtClean="0">
              <a:latin typeface="Arial" pitchFamily="34" charset="0"/>
              <a:cs typeface="Arial" pitchFamily="34" charset="0"/>
            </a:rPr>
            <a:t>Joel </a:t>
          </a:r>
          <a:r>
            <a:rPr lang="en-US" sz="1200" dirty="0" err="1">
              <a:latin typeface="Arial" pitchFamily="34" charset="0"/>
              <a:cs typeface="Arial" pitchFamily="34" charset="0"/>
            </a:rPr>
            <a:t>Sartore</a:t>
          </a:r>
          <a:r>
            <a:rPr lang="en-US" sz="1200" dirty="0">
              <a:latin typeface="Arial" pitchFamily="34" charset="0"/>
              <a:cs typeface="Arial" pitchFamily="34" charset="0"/>
            </a:rPr>
            <a:t>/National Geographic stock with Wade </a:t>
          </a:r>
          <a:r>
            <a:rPr lang="en-US" sz="1200" dirty="0" err="1">
              <a:latin typeface="Arial" pitchFamily="34" charset="0"/>
              <a:cs typeface="Arial" pitchFamily="34" charset="0"/>
            </a:rPr>
            <a:t>Fredenberg</a:t>
          </a:r>
          <a:endParaRPr lang="en-US" sz="1200" dirty="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77EA5702-1455-4AF7-93F3-10A9191717F3}" type="datetimeFigureOut">
              <a:rPr lang="en-US"/>
              <a:pPr>
                <a:defRPr/>
              </a:pPr>
              <a:t>1/18/2012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FF749F9A-7C94-48C2-8649-21933E2DEF0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4DE268B-5133-486C-B4AF-ACF781C0C652}" type="datetimeFigureOut">
              <a:rPr lang="en-US"/>
              <a:pPr>
                <a:defRPr/>
              </a:pPr>
              <a:t>1/18/2012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B95361C-7A56-47A0-AE14-B675FFCBA53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primary purpose of this overview today is to give the ISRP the information required to understand the Kootenai System and FWP’s mitigation program on the Kootenai.  </a:t>
            </a:r>
          </a:p>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F875DF-ADFF-4043-8B7B-EB283D152502}"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7ACE515-7322-4E09-A4BC-3D32F40387A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In recent years our efforts have focused more on revegetation.  Relying mostly on natural processes to develop the ecologic processes needed to create a diverse mosaic of vegetation that will promote long term stability and habitat diversity.</a:t>
            </a:r>
          </a:p>
        </p:txBody>
      </p:sp>
      <p:sp>
        <p:nvSpPr>
          <p:cNvPr id="4" name="Slide Number Placeholder 3"/>
          <p:cNvSpPr>
            <a:spLocks noGrp="1"/>
          </p:cNvSpPr>
          <p:nvPr>
            <p:ph type="sldNum" sz="quarter" idx="5"/>
          </p:nvPr>
        </p:nvSpPr>
        <p:spPr/>
        <p:txBody>
          <a:bodyPr/>
          <a:lstStyle/>
          <a:p>
            <a:pPr>
              <a:defRPr/>
            </a:pPr>
            <a:fld id="{B644332B-C092-48E4-A1A6-5ED24EBBB380}"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Young Creek – Tributary to reservoir.  Strongest WCT population in MT portion of Kootenai.  </a:t>
            </a:r>
          </a:p>
        </p:txBody>
      </p:sp>
      <p:sp>
        <p:nvSpPr>
          <p:cNvPr id="4" name="Slide Number Placeholder 3"/>
          <p:cNvSpPr>
            <a:spLocks noGrp="1"/>
          </p:cNvSpPr>
          <p:nvPr>
            <p:ph type="sldNum" sz="quarter" idx="5"/>
          </p:nvPr>
        </p:nvSpPr>
        <p:spPr/>
        <p:txBody>
          <a:bodyPr/>
          <a:lstStyle/>
          <a:p>
            <a:pPr>
              <a:defRPr/>
            </a:pPr>
            <a:fld id="{FA857DEA-34B7-42FC-BF44-F454FB3E073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Legal water right about 8 cfs instantaneous.</a:t>
            </a:r>
          </a:p>
        </p:txBody>
      </p:sp>
      <p:sp>
        <p:nvSpPr>
          <p:cNvPr id="4" name="Slide Number Placeholder 3"/>
          <p:cNvSpPr>
            <a:spLocks noGrp="1"/>
          </p:cNvSpPr>
          <p:nvPr>
            <p:ph type="sldNum" sz="quarter" idx="5"/>
          </p:nvPr>
        </p:nvSpPr>
        <p:spPr/>
        <p:txBody>
          <a:bodyPr/>
          <a:lstStyle/>
          <a:p>
            <a:pPr>
              <a:defRPr/>
            </a:pPr>
            <a:fld id="{70C62867-F220-4CDA-93E0-DF0DF978AFCF}"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Construction of Libby and Hungry Horse Dam has impacted both physical and biological communities of the Kootenai and Flathead River drainages.  Impacts include changes to fish species composition, water temperature, fragmentation of habitats and fish populations, and altered hydrographs.  Following construction of these dams, operation of the dams throughout the Columbia River Basin has been variable as new scientific information, listing of species under the ESA, and power and flood control concerns have occurred.  One of these recent modifications to dam operations includes the Mainstem Amendments to the Columbia River Basin Fish and Wildlife Program.  The impacts of these operations are currently being monitored in the Kootenai and Flathead River drainages.</a:t>
            </a:r>
          </a:p>
        </p:txBody>
      </p:sp>
      <p:sp>
        <p:nvSpPr>
          <p:cNvPr id="4" name="Slide Number Placeholder 3"/>
          <p:cNvSpPr>
            <a:spLocks noGrp="1"/>
          </p:cNvSpPr>
          <p:nvPr>
            <p:ph type="sldNum" sz="quarter" idx="5"/>
          </p:nvPr>
        </p:nvSpPr>
        <p:spPr/>
        <p:txBody>
          <a:bodyPr/>
          <a:lstStyle/>
          <a:p>
            <a:pPr>
              <a:defRPr/>
            </a:pPr>
            <a:fld id="{77581782-D2D4-41E6-B38D-A79C6E2BBEAB}" type="slidenum">
              <a:rPr lang="en-US" smtClean="0"/>
              <a:pPr>
                <a:defRPr/>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For those unfamiliar with the area, the drainages are located in NW Montana.  The Flathead River (yellow) contains one regulated fork (South) impacted by Hungry Horse Dam and two unregulated forks (North and Middle) while the Kootenai River is entirely impacted by Libby Dam.</a:t>
            </a:r>
          </a:p>
        </p:txBody>
      </p:sp>
      <p:sp>
        <p:nvSpPr>
          <p:cNvPr id="4" name="Slide Number Placeholder 3"/>
          <p:cNvSpPr>
            <a:spLocks noGrp="1"/>
          </p:cNvSpPr>
          <p:nvPr>
            <p:ph type="sldNum" sz="quarter" idx="5"/>
          </p:nvPr>
        </p:nvSpPr>
        <p:spPr/>
        <p:txBody>
          <a:bodyPr/>
          <a:lstStyle/>
          <a:p>
            <a:pPr>
              <a:defRPr/>
            </a:pPr>
            <a:fld id="{ECE55711-A0DC-4121-A450-562F047D0DC2}" type="slidenum">
              <a:rPr lang="en-US" smtClean="0"/>
              <a:pPr>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Mainstem Amendments designed to benefit both resident fishes and anadromous fishes and habitats  by protecting, enhancing, and mitigating  biological and physical impacts from constructing dams throughout the Columbia River Basin.  Goals is to re</a:t>
            </a:r>
            <a:r>
              <a:rPr lang="en-US" smtClean="0">
                <a:solidFill>
                  <a:srgbClr val="FFFF00"/>
                </a:solidFill>
              </a:rPr>
              <a:t>store more normative river conditions and ecological functions throughout the Columbia River Basin while considering resident and anadromous fishes, flood control, and power production</a:t>
            </a:r>
          </a:p>
          <a:p>
            <a:endParaRPr lang="en-US" smtClean="0"/>
          </a:p>
        </p:txBody>
      </p:sp>
      <p:sp>
        <p:nvSpPr>
          <p:cNvPr id="4" name="Slide Number Placeholder 3"/>
          <p:cNvSpPr>
            <a:spLocks noGrp="1"/>
          </p:cNvSpPr>
          <p:nvPr>
            <p:ph type="sldNum" sz="quarter" idx="5"/>
          </p:nvPr>
        </p:nvSpPr>
        <p:spPr/>
        <p:txBody>
          <a:bodyPr/>
          <a:lstStyle/>
          <a:p>
            <a:pPr>
              <a:defRPr/>
            </a:pPr>
            <a:fld id="{413E18F9-E8E8-4DEC-A2E3-12B62B084860}" type="slidenum">
              <a:rPr lang="en-US" smtClean="0"/>
              <a:pPr>
                <a:defRPr/>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Mainstem Amendments were not fully implemented until October 2008, but operations from 2000-2008 were very similar to MA operations.  Highlight that recent dam operations  in the South Fork Flathead closely resemble pre-dam conditions in terms of discharge variability.  Similar trends observed in the Kootenai River.</a:t>
            </a:r>
          </a:p>
          <a:p>
            <a:endParaRPr lang="en-US" smtClean="0"/>
          </a:p>
          <a:p>
            <a:r>
              <a:rPr lang="en-US" smtClean="0"/>
              <a:t>Graph is for the South Fork Flathead River. HH Dam completed in 1952 and Libby Dam 1972</a:t>
            </a:r>
          </a:p>
        </p:txBody>
      </p:sp>
      <p:sp>
        <p:nvSpPr>
          <p:cNvPr id="4" name="Slide Number Placeholder 3"/>
          <p:cNvSpPr>
            <a:spLocks noGrp="1"/>
          </p:cNvSpPr>
          <p:nvPr>
            <p:ph type="sldNum" sz="quarter" idx="5"/>
          </p:nvPr>
        </p:nvSpPr>
        <p:spPr/>
        <p:txBody>
          <a:bodyPr/>
          <a:lstStyle/>
          <a:p>
            <a:pPr>
              <a:defRPr/>
            </a:pPr>
            <a:fld id="{0A974099-3470-41D1-853D-A0D5EF09EE8F}" type="slidenum">
              <a:rPr lang="en-US" smtClean="0"/>
              <a:pPr>
                <a:defRPr/>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Monitoring of the MA operations in the Kootenai River drainage includes comparisons of past conditions (pre- and post dam) to the present conditions observed under the MA operations using model simulations and field data.</a:t>
            </a:r>
          </a:p>
          <a:p>
            <a:endParaRPr lang="en-US" smtClean="0"/>
          </a:p>
          <a:p>
            <a:r>
              <a:rPr lang="en-US" smtClean="0"/>
              <a:t>Model data can quickly inform system operators and policymakers about the potential biological and physical impacts of modified dam operations and allows different operating strategies to be ranked in terms of the desired metric.  Field data will be used to validate these model results to confirm or refute trends predicted by models.  Validation of results and documentation of physical and biological changes resulting from dam operations will inform policymakers and system operators in both Canada and the United States when future changes are being considered.</a:t>
            </a:r>
          </a:p>
        </p:txBody>
      </p:sp>
      <p:sp>
        <p:nvSpPr>
          <p:cNvPr id="4" name="Slide Number Placeholder 3"/>
          <p:cNvSpPr>
            <a:spLocks noGrp="1"/>
          </p:cNvSpPr>
          <p:nvPr>
            <p:ph type="sldNum" sz="quarter" idx="5"/>
          </p:nvPr>
        </p:nvSpPr>
        <p:spPr/>
        <p:txBody>
          <a:bodyPr/>
          <a:lstStyle/>
          <a:p>
            <a:pPr>
              <a:defRPr/>
            </a:pPr>
            <a:fld id="{D028FB2D-E440-4A26-8F80-2F37EABD272F}" type="slidenum">
              <a:rPr lang="en-US" smtClean="0"/>
              <a:pPr>
                <a:defRPr/>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Monitoring of D. geminata showed that blooms were highest under low flow conditions in the winter and is leading to expanded research and work proposed by the Libby Mitigation Project.</a:t>
            </a:r>
          </a:p>
          <a:p>
            <a:endParaRPr lang="en-US" smtClean="0"/>
          </a:p>
          <a:p>
            <a:r>
              <a:rPr lang="en-US" smtClean="0"/>
              <a:t>Pilot monitoring of the status of white sturgeon in Montana showed that 62% of white sturgeon in Montana migrated upstream from Idaho, which had been previously undocumented by radio telemetry and sonic tagging of white sturgeon in Idaho and British Columbia since the 1980’s.  We hope to expand monitoring efforts in Montana.</a:t>
            </a:r>
          </a:p>
          <a:p>
            <a:endParaRPr lang="en-US" smtClean="0"/>
          </a:p>
          <a:p>
            <a:r>
              <a:rPr lang="en-US" smtClean="0"/>
              <a:t>Assessing the limiting / influential factors of trout populations in the Kootenai River including benthic invertebrates, diet, D. geminata, and water temperatures</a:t>
            </a:r>
          </a:p>
        </p:txBody>
      </p:sp>
      <p:sp>
        <p:nvSpPr>
          <p:cNvPr id="4" name="Slide Number Placeholder 3"/>
          <p:cNvSpPr>
            <a:spLocks noGrp="1"/>
          </p:cNvSpPr>
          <p:nvPr>
            <p:ph type="sldNum" sz="quarter" idx="5"/>
          </p:nvPr>
        </p:nvSpPr>
        <p:spPr/>
        <p:txBody>
          <a:bodyPr/>
          <a:lstStyle/>
          <a:p>
            <a:pPr>
              <a:defRPr/>
            </a:pPr>
            <a:fld id="{87B5D53B-7107-44F1-B3B2-644FA39DBA8E}" type="slidenum">
              <a:rPr lang="en-US" smtClean="0"/>
              <a:pPr>
                <a:defRPr/>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C2FB67C-C1AD-4FD9-A095-F83FBF0581B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1B394-D65E-4767-AB4E-12124CC5B90F}" type="slidenum">
              <a:rPr lang="en-US" smtClean="0"/>
              <a:pPr fontAlgn="base">
                <a:spcBef>
                  <a:spcPct val="0"/>
                </a:spcBef>
                <a:spcAft>
                  <a:spcPct val="0"/>
                </a:spcAft>
                <a:defRPr/>
              </a:pPr>
              <a:t>26</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Abiotic variables measured: DO, temp, velocity, light, turbidity, pH, conductivity</a:t>
            </a:r>
          </a:p>
          <a:p>
            <a:pPr eaLnBrk="1" hangingPunct="1">
              <a:spcBef>
                <a:spcPct val="0"/>
              </a:spcBef>
            </a:pPr>
            <a:r>
              <a:rPr lang="en-US" smtClean="0"/>
              <a:t>Water chemistry variables measured: chlorophyll, ammonium, nitrogen, nitrate/nitrite, phosphorus species, silica, sulfate, iron</a:t>
            </a:r>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D0C8FA-B12D-450D-946A-B7E94C7CFE90}"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CDC31B-99B6-408F-9D86-299C620AF35C}"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F8ED79E-4D45-4055-89A2-C09A05009BCE}" type="slidenum">
              <a:rPr lang="en-US" smtClean="0"/>
              <a:pPr>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EB86B4-578F-44D3-AB25-FD4DAF3CB1F9}" type="slidenum">
              <a:rPr lang="en-US">
                <a:solidFill>
                  <a:prstClr val="black"/>
                </a:solidFill>
              </a:rPr>
              <a:pPr>
                <a:defRPr/>
              </a:pPr>
              <a:t>31</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02D6F3-1168-45C9-9B90-4FEF0F11B1E0}" type="slidenum">
              <a:rPr lang="en-US">
                <a:solidFill>
                  <a:prstClr val="black"/>
                </a:solidFill>
              </a:rPr>
              <a:pPr>
                <a:defRPr/>
              </a:pPr>
              <a:t>32</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A49612B-77C5-4383-B4F7-0F7C77D40F19}" type="slidenum">
              <a:rPr lang="en-US">
                <a:solidFill>
                  <a:prstClr val="black"/>
                </a:solidFill>
              </a:rPr>
              <a:pPr>
                <a:defRPr/>
              </a:pPr>
              <a:t>33</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8E331C0-1BA5-4796-AD8F-DDFE056F0EBC}" type="slidenum">
              <a:rPr lang="en-US">
                <a:solidFill>
                  <a:prstClr val="black"/>
                </a:solidFill>
              </a:rPr>
              <a:pPr>
                <a:defRPr/>
              </a:pPr>
              <a:t>34</a:t>
            </a:fld>
            <a:endParaRPr lang="en-US">
              <a:solidFill>
                <a:prstClr val="black"/>
              </a:solidFill>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97EEAB-01CB-4DF6-ADCA-1DF91A124693}" type="slidenum">
              <a:rPr lang="en-US">
                <a:solidFill>
                  <a:prstClr val="black"/>
                </a:solidFill>
              </a:rPr>
              <a:pPr>
                <a:defRPr/>
              </a:pPr>
              <a:t>35</a:t>
            </a:fld>
            <a:endParaRPr lang="en-US">
              <a:solidFill>
                <a:prstClr val="black"/>
              </a:solidFill>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lIns="91433" tIns="45717" rIns="91433" bIns="45717" numCol="1" anchor="t" anchorCtr="0" compatLnSpc="1">
            <a:prstTxWarp prst="textNoShape">
              <a:avLst/>
            </a:prstTxWarp>
          </a:bodyPr>
          <a:lstStyle/>
          <a:p>
            <a:pPr eaLnBrk="1" hangingPunct="1"/>
            <a:endParaRPr lang="en-US" smtClean="0"/>
          </a:p>
        </p:txBody>
      </p:sp>
      <p:sp>
        <p:nvSpPr>
          <p:cNvPr id="126980" name="Slide Number Placeholder 3"/>
          <p:cNvSpPr txBox="1">
            <a:spLocks noGrp="1"/>
          </p:cNvSpPr>
          <p:nvPr/>
        </p:nvSpPr>
        <p:spPr bwMode="auto">
          <a:xfrm>
            <a:off x="3883025" y="8685213"/>
            <a:ext cx="2973388" cy="457200"/>
          </a:xfrm>
          <a:prstGeom prst="rect">
            <a:avLst/>
          </a:prstGeom>
          <a:noFill/>
          <a:ln w="9525">
            <a:noFill/>
            <a:miter lim="800000"/>
            <a:headEnd/>
            <a:tailEnd/>
          </a:ln>
        </p:spPr>
        <p:txBody>
          <a:bodyPr lIns="91433" tIns="45717" rIns="91433" bIns="45717" anchor="b"/>
          <a:lstStyle/>
          <a:p>
            <a:pPr algn="r"/>
            <a:fld id="{865B17A6-051C-4A92-B3DA-5A18282F0C5A}" type="slidenum">
              <a:rPr lang="en-US" sz="1200">
                <a:solidFill>
                  <a:srgbClr val="000000"/>
                </a:solidFill>
                <a:cs typeface="Arial" charset="0"/>
              </a:rPr>
              <a:pPr algn="r"/>
              <a:t>36</a:t>
            </a:fld>
            <a:endParaRPr lang="en-US" sz="1200">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Construction began in 1966 and was completed in 1972, first filled in July, 1974 creating a 90 mile long reservoir with a surface area of 188 km</a:t>
            </a:r>
            <a:r>
              <a:rPr lang="en-US" baseline="30000" smtClean="0"/>
              <a:t>2</a:t>
            </a:r>
            <a:r>
              <a:rPr lang="en-US" smtClean="0"/>
              <a:t> The dam is operated by the USACE.  The dam was primarily constructed for power production and to a lesser extent flood control. There is no upstream passage for fish at the facility although downstream passage occurs.</a:t>
            </a:r>
          </a:p>
          <a:p>
            <a:pPr eaLnBrk="1" hangingPunct="1">
              <a:spcBef>
                <a:spcPct val="0"/>
              </a:spcBef>
            </a:pPr>
            <a:endParaRPr lang="en-US" smtClean="0"/>
          </a:p>
          <a:p>
            <a:pPr eaLnBrk="1" hangingPunct="1">
              <a:spcBef>
                <a:spcPct val="0"/>
              </a:spcBef>
            </a:pPr>
            <a:r>
              <a:rPr lang="en-US" smtClean="0"/>
              <a:t>Kootenai SubBasin:  Second largest tributary to Columbia River   with 73% in BC, 21% MT, 6% in ID.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5D38CA-5CBA-4EA6-A121-E6F12EB19E07}"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F77DCDD-3512-4BCB-A8AE-E38919399146}" type="slidenum">
              <a:rPr lang="en-US">
                <a:solidFill>
                  <a:srgbClr val="000000"/>
                </a:solidFill>
              </a:rPr>
              <a:pPr>
                <a:defRPr/>
              </a:pPr>
              <a:t>37</a:t>
            </a:fld>
            <a:endParaRPr lang="en-US">
              <a:solidFill>
                <a:srgbClr val="000000"/>
              </a:solidFill>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0D2E0F0-23A4-4A8F-86DE-D2794D90D763}" type="slidenum">
              <a:rPr lang="en-US">
                <a:solidFill>
                  <a:srgbClr val="000000"/>
                </a:solidFill>
              </a:rPr>
              <a:pPr>
                <a:defRPr/>
              </a:pPr>
              <a:t>38</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946C380-C32D-4C83-8638-104F7BF4B740}" type="slidenum">
              <a:rPr lang="en-US">
                <a:solidFill>
                  <a:prstClr val="black"/>
                </a:solidFill>
              </a:rPr>
              <a:pPr>
                <a:defRPr/>
              </a:pPr>
              <a:t>39</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E828CC9-4D8B-4BDE-873F-FC11FF92F41F}" type="slidenum">
              <a:rPr lang="en-US">
                <a:solidFill>
                  <a:prstClr val="black"/>
                </a:solidFill>
              </a:rPr>
              <a:pPr>
                <a:defRPr/>
              </a:pPr>
              <a:t>40</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8FC3AE3-E987-4AF8-9BE3-C30B044E566D}" type="slidenum">
              <a:rPr lang="en-US">
                <a:solidFill>
                  <a:prstClr val="black"/>
                </a:solidFill>
              </a:rPr>
              <a:pPr>
                <a:defRPr/>
              </a:pPr>
              <a:t>41</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5D0357-67B1-420E-9DC1-CD0AFB9677DC}" type="slidenum">
              <a:rPr lang="en-US">
                <a:solidFill>
                  <a:srgbClr val="000000"/>
                </a:solidFill>
              </a:rPr>
              <a:pPr>
                <a:defRPr/>
              </a:pPr>
              <a:t>42</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497D6F1-3461-490A-8303-414A5F76EE19}" type="slidenum">
              <a:rPr lang="en-US">
                <a:solidFill>
                  <a:prstClr val="black"/>
                </a:solidFill>
              </a:rPr>
              <a:pPr>
                <a:defRPr/>
              </a:pPr>
              <a:t>43</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4D4025B-40D5-41E5-A25D-66F2B05A779D}" type="slidenum">
              <a:rPr lang="en-US">
                <a:solidFill>
                  <a:prstClr val="black"/>
                </a:solidFill>
              </a:rPr>
              <a:pPr>
                <a:defRPr/>
              </a:pPr>
              <a:t>44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Mention:  Fisheries loss statement in the Libby Mitigation and Implementation Plan (1998).  MFWP and 2 Tribes</a:t>
            </a:r>
          </a:p>
          <a:p>
            <a:endParaRPr lang="en-US" smtClean="0"/>
          </a:p>
          <a:p>
            <a:r>
              <a:rPr lang="en-US" smtClean="0"/>
              <a:t>Explain the loss statement and the tabulated results.</a:t>
            </a:r>
          </a:p>
        </p:txBody>
      </p:sp>
      <p:sp>
        <p:nvSpPr>
          <p:cNvPr id="4" name="Slide Number Placeholder 3"/>
          <p:cNvSpPr>
            <a:spLocks noGrp="1"/>
          </p:cNvSpPr>
          <p:nvPr>
            <p:ph type="sldNum" sz="quarter" idx="5"/>
          </p:nvPr>
        </p:nvSpPr>
        <p:spPr/>
        <p:txBody>
          <a:bodyPr/>
          <a:lstStyle/>
          <a:p>
            <a:pPr>
              <a:defRPr/>
            </a:pPr>
            <a:fld id="{B039BFBD-3A42-40C3-B6CC-63A77F1369A1}"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More recently spill operations for either emergency operations or sturgeon have had impacts related to dissolved gas.  This impact is only observed in MT portion of Kootenai, especially tailrace.  Spill or Sluice operations have occurred in 1981, 2002, 2006, and 2010.  TDG levels during some operations have exceeded 134%.</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B13041-4607-4219-BE9D-30D5B8416800}"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Associated monitoring includes providing data for evaluation of operational strategies, river and reservoir condition monitoring, and project effectiveness monitoring.</a:t>
            </a:r>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4676DA-8B7F-4497-ADDD-678B412ED428}"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The impacts have been large in magnitude, and it may not be possible to completely mitigate for loss of most productive waters impacted.  Simple Priorities:  </a:t>
            </a:r>
          </a:p>
          <a:p>
            <a:pPr marL="228600" indent="-228600" eaLnBrk="1" hangingPunct="1">
              <a:spcBef>
                <a:spcPct val="0"/>
              </a:spcBef>
              <a:buFontTx/>
              <a:buAutoNum type="arabicPeriod"/>
              <a:defRPr/>
            </a:pPr>
            <a:r>
              <a:rPr lang="en-US" dirty="0" smtClean="0"/>
              <a:t>Preserve/protect the best habitat for native species </a:t>
            </a:r>
          </a:p>
          <a:p>
            <a:pPr marL="228600" indent="-228600" eaLnBrk="1" hangingPunct="1">
              <a:spcBef>
                <a:spcPct val="0"/>
              </a:spcBef>
              <a:buFontTx/>
              <a:buAutoNum type="arabicPeriod"/>
              <a:defRPr/>
            </a:pPr>
            <a:r>
              <a:rPr lang="en-US" dirty="0" smtClean="0"/>
              <a:t>Improve/restore habitats critical for native species as well as slightly to moderately degraded habitat </a:t>
            </a:r>
          </a:p>
          <a:p>
            <a:pPr marL="228600" indent="-228600" eaLnBrk="1" hangingPunct="1">
              <a:spcBef>
                <a:spcPct val="0"/>
              </a:spcBef>
              <a:buFontTx/>
              <a:buAutoNum type="arabicPeriod"/>
              <a:defRPr/>
            </a:pPr>
            <a:r>
              <a:rPr lang="en-US" dirty="0" smtClean="0"/>
              <a:t>Improve restore non-native species in most severely degraded habitats.</a:t>
            </a:r>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97FE2A-9124-4F6F-B2D8-207672005D80}"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This is a laundry list of activities the mitigation project has completed.  Additional details on these efforts will be in the proposal.  This is a diverse group of project because there is no magic bullet that will achieve mitigation objectives.  </a:t>
            </a:r>
          </a:p>
        </p:txBody>
      </p:sp>
      <p:sp>
        <p:nvSpPr>
          <p:cNvPr id="4" name="Slide Number Placeholder 3"/>
          <p:cNvSpPr>
            <a:spLocks noGrp="1"/>
          </p:cNvSpPr>
          <p:nvPr>
            <p:ph type="sldNum" sz="quarter" idx="5"/>
          </p:nvPr>
        </p:nvSpPr>
        <p:spPr/>
        <p:txBody>
          <a:bodyPr/>
          <a:lstStyle/>
          <a:p>
            <a:pPr>
              <a:defRPr/>
            </a:pPr>
            <a:fld id="{46D7FB69-B05B-494A-84B9-FE568E2772FD}"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Grave Creek – tributary to Tobacco River, largest US spawning population of BT in MT portion of basin.</a:t>
            </a:r>
          </a:p>
        </p:txBody>
      </p:sp>
      <p:sp>
        <p:nvSpPr>
          <p:cNvPr id="4" name="Slide Number Placeholder 3"/>
          <p:cNvSpPr>
            <a:spLocks noGrp="1"/>
          </p:cNvSpPr>
          <p:nvPr>
            <p:ph type="sldNum" sz="quarter" idx="5"/>
          </p:nvPr>
        </p:nvSpPr>
        <p:spPr/>
        <p:txBody>
          <a:bodyPr/>
          <a:lstStyle/>
          <a:p>
            <a:pPr>
              <a:defRPr/>
            </a:pPr>
            <a:fld id="{944D15FA-AEF3-49DB-8B9C-E8B4161CF81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3C94DC7-7FEA-4E74-868F-24B3319FFC39}"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AFF8C0-22C9-42D6-B878-BA93BF2AA42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1A581E-C6CF-4F15-9A5A-58B2CE0C24E3}"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F8E66D-E2B0-4B1B-B226-9C10B1DA096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757D15-999E-4EB9-9626-3431A8BA3760}"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C35080-AC82-4F81-8FE3-6E0370D1B60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3721EC-88CE-4364-BA8A-99BF9CD0B695}"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9FD0A6-4010-4929-9F91-456B0A7AAC8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46127B-4F82-45DE-823E-DE07AE561A03}"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D8C578-95E8-4E02-8BD6-79A7CB00182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33076FC-1439-4DB0-9674-62C23A968557}"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A76F3A-AFF5-4ECA-B4DE-C2D4BEA38C5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4F025DC-CF85-4CBA-A44A-25A0A9F680A9}"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F936BF-6566-464B-8933-7077BA2228B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4D2E8-9FB7-4A81-8D80-EF0140172696}" type="datetimeFigureOut">
              <a:rPr lang="en-US"/>
              <a:pPr>
                <a:defRPr/>
              </a:pPr>
              <a:t>1/18/2012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40356E8-F7CD-44F5-B566-571C723E00B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612C647-2165-4AFD-8998-792A73B08443}" type="datetimeFigureOut">
              <a:rPr lang="en-US"/>
              <a:pPr>
                <a:defRPr/>
              </a:pPr>
              <a:t>1/18/2012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8935A4E-D6A9-4FBC-BBD3-AF89764A951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4AB326-C572-44F6-8678-9A2852F5EC65}" type="datetimeFigureOut">
              <a:rPr lang="en-US"/>
              <a:pPr>
                <a:defRPr/>
              </a:pPr>
              <a:t>1/18/2012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D910B7B-FF35-42F8-B6BD-8C9AA024D59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37FB213-F78A-48F8-8987-42B87B9007C9}"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7C4538-13DC-4118-B191-17F58BAAD73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48DE2E-1BB6-44C5-86B7-88DFEE2E24A3}"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B3DE52-54B3-42D1-8BBC-1579458A6DB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542386-6FB1-4877-9E24-E20D5167527F}"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683513-C2AA-4492-80AA-986977A54A8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6C83BB-6395-4943-A972-2F21108A90CA}"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E250F-453E-4C9C-AD57-75EB9D0EF95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F45472-C4F9-4677-A490-A190EEA72E20}"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4BC222-FC8C-4104-88DC-E6381FF4933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10077CB0-BA0B-45BD-86B2-D0E5E17CB154}"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0C98015F-8340-4DE1-88B2-29BE43552CA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B047FF43-6C59-4AB2-BF28-414C192BA901}"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40EAF9FE-83FE-4EB8-BE30-A9E83D65753E}"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005C137B-3F9A-4983-957E-959D22DFF45A}"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5B03147B-0B76-4140-95BD-4580F7B776D2}"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5C0E46FA-E0F4-4C81-87CE-0FB2D7C082B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F905EA-7DB0-44F6-9F97-C2C79F0297C9}"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BE2600-3E98-4DB2-AEB5-6BE0323E111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4C894653-542D-460D-BB84-099D7D232D1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EA15C05D-CB5A-4A9E-8830-99E75807B63D}"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652A3E43-4048-46E9-BA1A-BAB375E813D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183B111E-2BF9-4459-AE0A-D03F3D64043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B38448D-D790-40D7-B022-B874A55636B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5E05BC0-A349-44D0-AE31-4F7CBC9349B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BEC1E8B-16B2-46BC-BB05-F997A0347991}"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F2B1169B-FE45-4BE6-87DD-C3FA65C6A093}"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65DDA336-AF22-487D-9F8A-8702DDAAAD4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6A88B986-5DE9-40D5-8B4B-8A3DC273C99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50F081-552D-4643-9D1B-40C7AA0FBE33}"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776CC8-4BE6-4690-9E77-E76B641B0AB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3A8D2E04-C604-4CDD-BA54-440E93526D2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0A06F150-5575-4D34-AAEE-129B3F3A1DE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D31E3BB8-CCE4-45B4-9677-BEE96A9074CC}"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2F1D1D7-13A2-4D36-8637-641EE2D8E7D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347C965-AA2C-4BE1-B8EF-491245D69CA9}"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7591304-E844-4C73-989B-778A16A9BCFC}"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97040C2C-3B81-4AC9-B378-587D985B01A8}"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B8B4E02-6562-4B9F-8F6C-38490275B03A}"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80B344BF-86E6-46B7-9311-1B5100CC5C82}"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272C0482-C856-4785-93CB-7E71F549063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D2DA72-58D0-4962-9CC7-6DE724C53209}" type="datetimeFigureOut">
              <a:rPr lang="en-US"/>
              <a:pPr>
                <a:defRPr/>
              </a:pPr>
              <a:t>1/18/2012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DE7038B-C9AD-44FB-8DA2-4F4EF95AB3C9}"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780AC3A5-45B4-4FC4-8C37-D04D0F0AB45F}"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36383365-49F6-44A2-AA31-ACCB36DDE6DF}"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A99889D8-5C45-4911-8260-D506DF30CDDE}"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2BD3B23D-85AE-49E1-BA48-E5A2A0640514}"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A326432-DDE1-495A-8036-D728AE8E76C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F095E9F-D794-43CC-86B5-4F38B3C1EFB6}"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FFF17671-562A-410E-A91E-1CC552701818}"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E50EB873-3866-4C8B-B125-ABFB1B6F5539}"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327578B4-A3D1-47CD-BF8C-8C0F381AFFA7}"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D4EB372C-5B6C-4633-9E25-14F4C0072AB5}"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fld id="{AA24AD19-BD79-4D8A-8739-AB31C6EDC989}"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84E4CEA2-CE4E-4678-B8D8-0BAD264CF699}"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cs typeface="Arial" charset="0"/>
              </a:defRPr>
            </a:lvl1pPr>
          </a:lstStyle>
          <a:p>
            <a:pPr>
              <a:defRPr/>
            </a:pPr>
            <a:fld id="{3E3329EB-15DE-447E-92B2-4E929A04A3AB}"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160FF08C-0D94-411E-8424-B8D455F31BD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BE6E174-609C-460C-B734-E12293BC7807}" type="datetimeFigureOut">
              <a:rPr lang="en-US"/>
              <a:pPr>
                <a:defRPr/>
              </a:pPr>
              <a:t>1/18/2012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FCD9EDA-35B0-4FCF-8AF2-018651B7D8FA}"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cs typeface="Arial" charset="0"/>
              </a:defRPr>
            </a:lvl1pPr>
          </a:lstStyle>
          <a:p>
            <a:pPr>
              <a:defRPr/>
            </a:pPr>
            <a:fld id="{2322CF2F-8D64-4858-B7D0-10BEBA752B7C}" type="datetimeFigureOut">
              <a:rPr lang="en-US"/>
              <a:pPr>
                <a:defRPr/>
              </a:pPr>
              <a:t>1/18/2012</a:t>
            </a:fld>
            <a:endParaRPr lang="en-US"/>
          </a:p>
        </p:txBody>
      </p:sp>
      <p:sp>
        <p:nvSpPr>
          <p:cNvPr id="8"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Arial" charset="0"/>
              </a:defRPr>
            </a:lvl1pPr>
          </a:lstStyle>
          <a:p>
            <a:pPr>
              <a:defRPr/>
            </a:pPr>
            <a:fld id="{E85EECA0-F6B5-4550-98EF-A66A20DC655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cs typeface="Arial" charset="0"/>
              </a:defRPr>
            </a:lvl1pPr>
          </a:lstStyle>
          <a:p>
            <a:pPr>
              <a:defRPr/>
            </a:pPr>
            <a:fld id="{94043EAC-D2E7-4A3B-9290-940819B09176}" type="datetimeFigureOut">
              <a:rPr lang="en-US"/>
              <a:pPr>
                <a:defRPr/>
              </a:pPr>
              <a:t>1/18/2012</a:t>
            </a:fld>
            <a:endParaRPr lang="en-US"/>
          </a:p>
        </p:txBody>
      </p:sp>
      <p:sp>
        <p:nvSpPr>
          <p:cNvPr id="4"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Arial" charset="0"/>
              </a:defRPr>
            </a:lvl1pPr>
          </a:lstStyle>
          <a:p>
            <a:pPr>
              <a:defRPr/>
            </a:pPr>
            <a:fld id="{032CBBEB-2FA2-4694-AE4F-E2ED0F48FB9C}"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charset="0"/>
              </a:defRPr>
            </a:lvl1pPr>
          </a:lstStyle>
          <a:p>
            <a:pPr>
              <a:defRPr/>
            </a:pPr>
            <a:fld id="{95F18272-2D1D-4A5B-9B6E-496AFD2B252D}" type="datetimeFigureOut">
              <a:rPr lang="en-US"/>
              <a:pPr>
                <a:defRPr/>
              </a:pPr>
              <a:t>1/18/2012</a:t>
            </a:fld>
            <a:endParaRPr lang="en-US"/>
          </a:p>
        </p:txBody>
      </p:sp>
      <p:sp>
        <p:nvSpPr>
          <p:cNvPr id="3"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charset="0"/>
              </a:defRPr>
            </a:lvl1pPr>
          </a:lstStyle>
          <a:p>
            <a:pPr>
              <a:defRPr/>
            </a:pPr>
            <a:fld id="{3051926B-5123-40AD-AF8F-75748BD19657}"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1C0EA561-004C-4B6E-ABC7-34507CE8B6D9}"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847785CB-8464-482E-A0D8-0251CABE52B3}"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4CD3FE71-B960-4172-A1A1-261B192BD22E}"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7253316F-85CD-4B97-AEAB-38910B6079C0}"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9F557223-FCB7-41FA-AAE9-0D33D40F4739}"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013270C4-B389-4CA2-B62E-75C46AAE8FED}"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699002AC-502D-400B-BE03-3E51ECCB9025}" type="datetimeFigureOut">
              <a:rPr lang="en-US"/>
              <a:pPr>
                <a:defRPr/>
              </a:pPr>
              <a:t>1/18/2012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31E65F38-0289-4BC8-AE9C-A971C2584F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A448BDA-3505-434D-89E7-43D989CE987B}" type="datetimeFigureOut">
              <a:rPr lang="en-US"/>
              <a:pPr>
                <a:defRPr/>
              </a:pPr>
              <a:t>1/18/2012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552BC5-8802-4FC8-AA45-671EC770605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D5DE12-15CA-4AE1-B3A9-B7CE5B667996}"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85C5A4-460A-44FD-8B70-F55BD50E62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2994D7-5AFA-4EBF-8D4D-B583F41CBE6C}" type="datetimeFigureOut">
              <a:rPr lang="en-US"/>
              <a:pPr>
                <a:defRPr/>
              </a:pPr>
              <a:t>1/18/2012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F4922A-A450-4E05-A740-03232C2411A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51F2A5D-ABEB-41A2-B343-DE322ED22BFC}" type="datetimeFigureOut">
              <a:rPr lang="en-US"/>
              <a:pPr>
                <a:defRPr/>
              </a:pPr>
              <a:t>1/18/2012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CF081CA-DF32-4104-9C31-8D11B354CB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gamma/>
                <a:shade val="46275"/>
                <a:invGamma/>
              </a:schemeClr>
            </a:gs>
            <a:gs pos="100000">
              <a:schemeClr val="accent2"/>
            </a:gs>
          </a:gsLst>
          <a:lin ang="5400000" scaled="1"/>
          <a:tileRect/>
        </a:gra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D08F994-668E-4661-86E0-1B4C0925334F}" type="datetimeFigureOut">
              <a:rPr lang="en-US"/>
              <a:pPr>
                <a:defRPr/>
              </a:pPr>
              <a:t>1/18/2012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EE4E852-091E-4857-9BE1-DEE66530F2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gamma/>
                <a:shade val="46275"/>
                <a:invGamma/>
              </a:schemeClr>
            </a:gs>
            <a:gs pos="100000">
              <a:schemeClr val="accent2"/>
            </a:gs>
          </a:gsLst>
          <a:lin ang="5400000" scaled="1"/>
          <a:tileRect/>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Arial" charset="0"/>
              </a:defRPr>
            </a:lvl1pPr>
          </a:lstStyle>
          <a:p>
            <a:pPr>
              <a:defRPr/>
            </a:pPr>
            <a:fld id="{87DDFB77-57BE-455C-AB4D-C6DC3AD39E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gamma/>
                <a:shade val="46275"/>
                <a:invGamma/>
              </a:schemeClr>
            </a:gs>
            <a:gs pos="100000">
              <a:schemeClr val="accent2"/>
            </a:gs>
          </a:gsLst>
          <a:lin ang="5400000" scaled="1"/>
          <a:tileRect/>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B00A43D4-1758-410F-8FB7-B45ADE7A80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2">
                <a:gamma/>
                <a:shade val="46275"/>
                <a:invGamma/>
              </a:schemeClr>
            </a:gs>
            <a:gs pos="100000">
              <a:schemeClr val="accent2"/>
            </a:gs>
          </a:gsLst>
          <a:lin ang="5400000" scaled="1"/>
          <a:tileRect/>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1318E399-AA04-44CD-B503-C2F01928B5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100000">
              <a:srgbClr val="0033CC"/>
            </a:gs>
          </a:gsLst>
          <a:lin ang="5400000" scaled="1"/>
        </a:gra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FEA202F-ABD8-401D-BC80-F488B1EAB021}" type="datetimeFigureOut">
              <a:rPr lang="en-US"/>
              <a:pPr>
                <a:defRPr/>
              </a:pPr>
              <a:t>1/18/2012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74D810D-6EBE-49FE-A4A4-92A0430EDB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14.xml"/><Relationship Id="rId7"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oleObject" Target="../embeddings/oleObject8.bin"/><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66.jpeg"/><Relationship Id="rId4" Type="http://schemas.openxmlformats.org/officeDocument/2006/relationships/image" Target="../media/image65.wmf"/></Relationships>
</file>

<file path=ppt/slides/_rels/slide3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http://www.iconbazaar.com/animals/fish/trout_steelhead_1b.gif" TargetMode="External"/><Relationship Id="rId5" Type="http://schemas.openxmlformats.org/officeDocument/2006/relationships/image" Target="../media/image70.png"/><Relationship Id="rId4" Type="http://schemas.openxmlformats.org/officeDocument/2006/relationships/image" Target="http://www.iconbazaar.com/animals/fish/trout_cutthroat_1b.gif"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5.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chart" Target="../charts/chart3.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6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p>
        </p:txBody>
      </p:sp>
      <p:pic>
        <p:nvPicPr>
          <p:cNvPr id="1029" name="Picture 347" descr="libby dam"/>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030" name="Rectangle 2"/>
          <p:cNvSpPr>
            <a:spLocks noChangeArrowheads="1"/>
          </p:cNvSpPr>
          <p:nvPr/>
        </p:nvSpPr>
        <p:spPr bwMode="auto">
          <a:xfrm>
            <a:off x="457200" y="228600"/>
            <a:ext cx="8229600" cy="1384300"/>
          </a:xfrm>
          <a:prstGeom prst="rect">
            <a:avLst/>
          </a:prstGeom>
          <a:noFill/>
          <a:ln w="9525">
            <a:noFill/>
            <a:miter lim="800000"/>
            <a:headEnd/>
            <a:tailEnd/>
          </a:ln>
        </p:spPr>
        <p:txBody>
          <a:bodyPr>
            <a:spAutoFit/>
          </a:bodyPr>
          <a:lstStyle/>
          <a:p>
            <a:pPr algn="ctr" eaLnBrk="0" hangingPunct="0"/>
            <a:r>
              <a:rPr lang="en-US" sz="3200">
                <a:cs typeface="Arial" charset="0"/>
              </a:rPr>
              <a:t>Libby Dam Mitigation </a:t>
            </a:r>
          </a:p>
          <a:p>
            <a:pPr algn="ctr" eaLnBrk="0" hangingPunct="0"/>
            <a:r>
              <a:rPr lang="en-US" sz="3200">
                <a:cs typeface="Arial" charset="0"/>
              </a:rPr>
              <a:t>Project</a:t>
            </a:r>
          </a:p>
          <a:p>
            <a:pPr algn="ctr" eaLnBrk="0" hangingPunct="0"/>
            <a:r>
              <a:rPr lang="en-US" sz="2000">
                <a:cs typeface="Arial" charset="0"/>
              </a:rPr>
              <a:t>(199500400)</a:t>
            </a:r>
          </a:p>
        </p:txBody>
      </p:sp>
      <p:sp>
        <p:nvSpPr>
          <p:cNvPr id="1031" name="Text Box 3"/>
          <p:cNvSpPr txBox="1">
            <a:spLocks noChangeArrowheads="1"/>
          </p:cNvSpPr>
          <p:nvPr/>
        </p:nvSpPr>
        <p:spPr bwMode="auto">
          <a:xfrm>
            <a:off x="2209800" y="4419600"/>
            <a:ext cx="4495800" cy="708025"/>
          </a:xfrm>
          <a:prstGeom prst="rect">
            <a:avLst/>
          </a:prstGeom>
          <a:noFill/>
          <a:ln w="9525">
            <a:noFill/>
            <a:miter lim="800000"/>
            <a:headEnd/>
            <a:tailEnd/>
          </a:ln>
        </p:spPr>
        <p:txBody>
          <a:bodyPr>
            <a:spAutoFit/>
          </a:bodyPr>
          <a:lstStyle/>
          <a:p>
            <a:pPr algn="ctr"/>
            <a:r>
              <a:rPr lang="en-US" sz="2000" b="1">
                <a:solidFill>
                  <a:srgbClr val="FFFF00"/>
                </a:solidFill>
              </a:rPr>
              <a:t>Jim Dunnigan</a:t>
            </a:r>
          </a:p>
          <a:p>
            <a:pPr algn="ctr"/>
            <a:r>
              <a:rPr lang="en-US" sz="2000" b="1">
                <a:solidFill>
                  <a:srgbClr val="FFFF00"/>
                </a:solidFill>
              </a:rPr>
              <a:t>Fisheries Biologist</a:t>
            </a:r>
            <a:endParaRPr lang="en-US" b="1">
              <a:solidFill>
                <a:srgbClr val="FFFF00"/>
              </a:solidFill>
            </a:endParaRPr>
          </a:p>
        </p:txBody>
      </p:sp>
      <p:sp>
        <p:nvSpPr>
          <p:cNvPr id="1032" name="Text Box 4"/>
          <p:cNvSpPr txBox="1">
            <a:spLocks noChangeArrowheads="1"/>
          </p:cNvSpPr>
          <p:nvPr/>
        </p:nvSpPr>
        <p:spPr bwMode="auto">
          <a:xfrm>
            <a:off x="1543050" y="2403475"/>
            <a:ext cx="165100" cy="457200"/>
          </a:xfrm>
          <a:prstGeom prst="rect">
            <a:avLst/>
          </a:prstGeom>
          <a:noFill/>
          <a:ln w="9525">
            <a:noFill/>
            <a:miter lim="800000"/>
            <a:headEnd/>
            <a:tailEnd/>
          </a:ln>
        </p:spPr>
        <p:txBody>
          <a:bodyPr wrap="none">
            <a:spAutoFit/>
          </a:bodyPr>
          <a:lstStyle/>
          <a:p>
            <a:endParaRPr lang="en-US">
              <a:latin typeface="Calibri" pitchFamily="34" charset="0"/>
            </a:endParaRPr>
          </a:p>
        </p:txBody>
      </p:sp>
      <p:grpSp>
        <p:nvGrpSpPr>
          <p:cNvPr id="1033" name="Group 5"/>
          <p:cNvGrpSpPr>
            <a:grpSpLocks/>
          </p:cNvGrpSpPr>
          <p:nvPr/>
        </p:nvGrpSpPr>
        <p:grpSpPr bwMode="auto">
          <a:xfrm>
            <a:off x="228600" y="5181600"/>
            <a:ext cx="1752600" cy="1447800"/>
            <a:chOff x="2976" y="1296"/>
            <a:chExt cx="1970" cy="1469"/>
          </a:xfrm>
        </p:grpSpPr>
        <p:sp>
          <p:nvSpPr>
            <p:cNvPr id="1035" name="Rectangle 6"/>
            <p:cNvSpPr>
              <a:spLocks noChangeArrowheads="1"/>
            </p:cNvSpPr>
            <p:nvPr/>
          </p:nvSpPr>
          <p:spPr bwMode="auto">
            <a:xfrm>
              <a:off x="2976" y="1296"/>
              <a:ext cx="1970" cy="1469"/>
            </a:xfrm>
            <a:prstGeom prst="rect">
              <a:avLst/>
            </a:prstGeom>
            <a:solidFill>
              <a:schemeClr val="folHlink"/>
            </a:solidFill>
            <a:ln w="9525">
              <a:solidFill>
                <a:schemeClr val="tx1"/>
              </a:solidFill>
              <a:miter lim="800000"/>
              <a:headEnd/>
              <a:tailEnd/>
            </a:ln>
          </p:spPr>
          <p:txBody>
            <a:bodyPr wrap="none" anchor="ctr"/>
            <a:lstStyle/>
            <a:p>
              <a:endParaRPr lang="en-US">
                <a:latin typeface="Calibri" pitchFamily="34" charset="0"/>
              </a:endParaRPr>
            </a:p>
          </p:txBody>
        </p:sp>
        <p:pic>
          <p:nvPicPr>
            <p:cNvPr id="1036" name="Picture 7" descr="C:\TEMP\montana.gif"/>
            <p:cNvPicPr>
              <a:picLocks noChangeAspect="1" noChangeArrowheads="1"/>
            </p:cNvPicPr>
            <p:nvPr/>
          </p:nvPicPr>
          <p:blipFill>
            <a:blip r:embed="rId5" cstate="print"/>
            <a:srcRect/>
            <a:stretch>
              <a:fillRect/>
            </a:stretch>
          </p:blipFill>
          <p:spPr bwMode="auto">
            <a:xfrm>
              <a:off x="3072" y="1376"/>
              <a:ext cx="1776" cy="1323"/>
            </a:xfrm>
            <a:prstGeom prst="rect">
              <a:avLst/>
            </a:prstGeom>
            <a:noFill/>
            <a:ln w="9525">
              <a:noFill/>
              <a:miter lim="800000"/>
              <a:headEnd/>
              <a:tailEnd/>
            </a:ln>
          </p:spPr>
        </p:pic>
      </p:grpSp>
      <p:graphicFrame>
        <p:nvGraphicFramePr>
          <p:cNvPr id="1026" name="Object 11"/>
          <p:cNvGraphicFramePr>
            <a:graphicFrameLocks noChangeAspect="1"/>
          </p:cNvGraphicFramePr>
          <p:nvPr/>
        </p:nvGraphicFramePr>
        <p:xfrm>
          <a:off x="7162800" y="5373688"/>
          <a:ext cx="1676400" cy="1279525"/>
        </p:xfrm>
        <a:graphic>
          <a:graphicData uri="http://schemas.openxmlformats.org/presentationml/2006/ole">
            <p:oleObj spid="_x0000_s1026" name="Photo Editor Photo" r:id="rId6" imgW="1685714" imgH="1286055" progId="">
              <p:embed/>
            </p:oleObj>
          </a:graphicData>
        </a:graphic>
      </p:graphicFrame>
      <p:pic>
        <p:nvPicPr>
          <p:cNvPr id="1034" name="Picture 4"/>
          <p:cNvPicPr>
            <a:picLocks noChangeAspect="1" noChangeArrowheads="1"/>
          </p:cNvPicPr>
          <p:nvPr/>
        </p:nvPicPr>
        <p:blipFill>
          <a:blip r:embed="rId7" cstate="print"/>
          <a:srcRect/>
          <a:stretch>
            <a:fillRect/>
          </a:stretch>
        </p:blipFill>
        <p:spPr bwMode="auto">
          <a:xfrm>
            <a:off x="3276600" y="5553075"/>
            <a:ext cx="2314575"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12"/>
          <p:cNvGrpSpPr>
            <a:grpSpLocks/>
          </p:cNvGrpSpPr>
          <p:nvPr/>
        </p:nvGrpSpPr>
        <p:grpSpPr bwMode="auto">
          <a:xfrm>
            <a:off x="5029200" y="3429000"/>
            <a:ext cx="4114800" cy="3429000"/>
            <a:chOff x="4572000" y="1600200"/>
            <a:chExt cx="4572000" cy="3667125"/>
          </a:xfrm>
        </p:grpSpPr>
        <p:pic>
          <p:nvPicPr>
            <p:cNvPr id="67599" name="Picture 8"/>
            <p:cNvPicPr>
              <a:picLocks noChangeAspect="1" noChangeArrowheads="1"/>
            </p:cNvPicPr>
            <p:nvPr/>
          </p:nvPicPr>
          <p:blipFill>
            <a:blip r:embed="rId3" cstate="print"/>
            <a:srcRect/>
            <a:stretch>
              <a:fillRect/>
            </a:stretch>
          </p:blipFill>
          <p:spPr bwMode="auto">
            <a:xfrm>
              <a:off x="4572000" y="1600200"/>
              <a:ext cx="4572000" cy="1228725"/>
            </a:xfrm>
            <a:prstGeom prst="rect">
              <a:avLst/>
            </a:prstGeom>
            <a:noFill/>
            <a:ln w="9525">
              <a:noFill/>
              <a:miter lim="800000"/>
              <a:headEnd/>
              <a:tailEnd/>
            </a:ln>
          </p:spPr>
        </p:pic>
        <p:pic>
          <p:nvPicPr>
            <p:cNvPr id="67600" name="Picture 9"/>
            <p:cNvPicPr>
              <a:picLocks noChangeAspect="1" noChangeArrowheads="1"/>
            </p:cNvPicPr>
            <p:nvPr/>
          </p:nvPicPr>
          <p:blipFill>
            <a:blip r:embed="rId4" cstate="print"/>
            <a:srcRect/>
            <a:stretch>
              <a:fillRect/>
            </a:stretch>
          </p:blipFill>
          <p:spPr bwMode="auto">
            <a:xfrm>
              <a:off x="4572000" y="2819400"/>
              <a:ext cx="4572000" cy="1228725"/>
            </a:xfrm>
            <a:prstGeom prst="rect">
              <a:avLst/>
            </a:prstGeom>
            <a:noFill/>
            <a:ln w="9525">
              <a:noFill/>
              <a:miter lim="800000"/>
              <a:headEnd/>
              <a:tailEnd/>
            </a:ln>
          </p:spPr>
        </p:pic>
        <p:pic>
          <p:nvPicPr>
            <p:cNvPr id="67601" name="Picture 10"/>
            <p:cNvPicPr>
              <a:picLocks noChangeAspect="1" noChangeArrowheads="1"/>
            </p:cNvPicPr>
            <p:nvPr/>
          </p:nvPicPr>
          <p:blipFill>
            <a:blip r:embed="rId5" cstate="print"/>
            <a:srcRect/>
            <a:stretch>
              <a:fillRect/>
            </a:stretch>
          </p:blipFill>
          <p:spPr bwMode="auto">
            <a:xfrm>
              <a:off x="4572000" y="4038600"/>
              <a:ext cx="4572000" cy="1228725"/>
            </a:xfrm>
            <a:prstGeom prst="rect">
              <a:avLst/>
            </a:prstGeom>
            <a:noFill/>
            <a:ln w="9525">
              <a:noFill/>
              <a:miter lim="800000"/>
              <a:headEnd/>
              <a:tailEnd/>
            </a:ln>
          </p:spPr>
        </p:pic>
      </p:grpSp>
      <p:grpSp>
        <p:nvGrpSpPr>
          <p:cNvPr id="67587" name="Group 5"/>
          <p:cNvGrpSpPr>
            <a:grpSpLocks/>
          </p:cNvGrpSpPr>
          <p:nvPr/>
        </p:nvGrpSpPr>
        <p:grpSpPr bwMode="auto">
          <a:xfrm>
            <a:off x="5029200" y="0"/>
            <a:ext cx="4114800" cy="3352800"/>
            <a:chOff x="2286000" y="2814638"/>
            <a:chExt cx="4572000" cy="3671887"/>
          </a:xfrm>
        </p:grpSpPr>
        <p:pic>
          <p:nvPicPr>
            <p:cNvPr id="67596" name="Picture 2"/>
            <p:cNvPicPr>
              <a:picLocks noChangeAspect="1" noChangeArrowheads="1"/>
            </p:cNvPicPr>
            <p:nvPr/>
          </p:nvPicPr>
          <p:blipFill>
            <a:blip r:embed="rId6" cstate="print"/>
            <a:srcRect/>
            <a:stretch>
              <a:fillRect/>
            </a:stretch>
          </p:blipFill>
          <p:spPr bwMode="auto">
            <a:xfrm>
              <a:off x="2286000" y="2814638"/>
              <a:ext cx="4572000" cy="1228725"/>
            </a:xfrm>
            <a:prstGeom prst="rect">
              <a:avLst/>
            </a:prstGeom>
            <a:noFill/>
            <a:ln w="9525">
              <a:noFill/>
              <a:miter lim="800000"/>
              <a:headEnd/>
              <a:tailEnd/>
            </a:ln>
          </p:spPr>
        </p:pic>
        <p:pic>
          <p:nvPicPr>
            <p:cNvPr id="67597" name="Picture 3"/>
            <p:cNvPicPr>
              <a:picLocks noChangeAspect="1" noChangeArrowheads="1"/>
            </p:cNvPicPr>
            <p:nvPr/>
          </p:nvPicPr>
          <p:blipFill>
            <a:blip r:embed="rId7" cstate="print"/>
            <a:srcRect/>
            <a:stretch>
              <a:fillRect/>
            </a:stretch>
          </p:blipFill>
          <p:spPr bwMode="auto">
            <a:xfrm>
              <a:off x="2286000" y="4038600"/>
              <a:ext cx="4572000" cy="1228725"/>
            </a:xfrm>
            <a:prstGeom prst="rect">
              <a:avLst/>
            </a:prstGeom>
            <a:noFill/>
            <a:ln w="9525">
              <a:noFill/>
              <a:miter lim="800000"/>
              <a:headEnd/>
              <a:tailEnd/>
            </a:ln>
          </p:spPr>
        </p:pic>
        <p:pic>
          <p:nvPicPr>
            <p:cNvPr id="67598" name="Picture 4"/>
            <p:cNvPicPr>
              <a:picLocks noChangeAspect="1" noChangeArrowheads="1"/>
            </p:cNvPicPr>
            <p:nvPr/>
          </p:nvPicPr>
          <p:blipFill>
            <a:blip r:embed="rId8" cstate="print"/>
            <a:srcRect/>
            <a:stretch>
              <a:fillRect/>
            </a:stretch>
          </p:blipFill>
          <p:spPr bwMode="auto">
            <a:xfrm>
              <a:off x="2286000" y="5257800"/>
              <a:ext cx="4572000" cy="1228725"/>
            </a:xfrm>
            <a:prstGeom prst="rect">
              <a:avLst/>
            </a:prstGeom>
            <a:noFill/>
            <a:ln w="9525">
              <a:noFill/>
              <a:miter lim="800000"/>
              <a:headEnd/>
              <a:tailEnd/>
            </a:ln>
          </p:spPr>
        </p:pic>
      </p:grpSp>
      <p:sp>
        <p:nvSpPr>
          <p:cNvPr id="14" name="TextBox 13"/>
          <p:cNvSpPr txBox="1"/>
          <p:nvPr/>
        </p:nvSpPr>
        <p:spPr>
          <a:xfrm>
            <a:off x="5257800" y="6172200"/>
            <a:ext cx="990600" cy="461963"/>
          </a:xfrm>
          <a:prstGeom prst="rect">
            <a:avLst/>
          </a:prstGeom>
          <a:solidFill>
            <a:schemeClr val="bg2">
              <a:lumMod val="50000"/>
            </a:schemeClr>
          </a:solidFill>
        </p:spPr>
        <p:txBody>
          <a:bodyPr>
            <a:spAutoFit/>
          </a:bodyPr>
          <a:lstStyle/>
          <a:p>
            <a:pPr>
              <a:defRPr/>
            </a:pPr>
            <a:r>
              <a:rPr lang="en-US" sz="2400" b="1" dirty="0">
                <a:solidFill>
                  <a:srgbClr val="FFFF00"/>
                </a:solidFill>
              </a:rPr>
              <a:t>2010</a:t>
            </a:r>
          </a:p>
        </p:txBody>
      </p:sp>
      <p:sp>
        <p:nvSpPr>
          <p:cNvPr id="15" name="TextBox 14"/>
          <p:cNvSpPr txBox="1"/>
          <p:nvPr/>
        </p:nvSpPr>
        <p:spPr>
          <a:xfrm>
            <a:off x="5257800" y="2667000"/>
            <a:ext cx="990600" cy="461963"/>
          </a:xfrm>
          <a:prstGeom prst="rect">
            <a:avLst/>
          </a:prstGeom>
          <a:solidFill>
            <a:schemeClr val="bg2">
              <a:lumMod val="50000"/>
            </a:schemeClr>
          </a:solidFill>
        </p:spPr>
        <p:txBody>
          <a:bodyPr>
            <a:spAutoFit/>
          </a:bodyPr>
          <a:lstStyle/>
          <a:p>
            <a:pPr>
              <a:defRPr/>
            </a:pPr>
            <a:r>
              <a:rPr lang="en-US" sz="2400" b="1" dirty="0">
                <a:solidFill>
                  <a:srgbClr val="FFFF00"/>
                </a:solidFill>
              </a:rPr>
              <a:t>2001</a:t>
            </a:r>
          </a:p>
        </p:txBody>
      </p:sp>
      <p:sp>
        <p:nvSpPr>
          <p:cNvPr id="67590" name="Text Box 11"/>
          <p:cNvSpPr txBox="1">
            <a:spLocks noChangeArrowheads="1"/>
          </p:cNvSpPr>
          <p:nvPr/>
        </p:nvSpPr>
        <p:spPr bwMode="auto">
          <a:xfrm>
            <a:off x="1066800" y="152400"/>
            <a:ext cx="2438400" cy="369888"/>
          </a:xfrm>
          <a:prstGeom prst="rect">
            <a:avLst/>
          </a:prstGeom>
          <a:noFill/>
          <a:ln w="9525">
            <a:noFill/>
            <a:miter lim="800000"/>
            <a:headEnd/>
            <a:tailEnd/>
          </a:ln>
        </p:spPr>
        <p:txBody>
          <a:bodyPr>
            <a:spAutoFit/>
          </a:bodyPr>
          <a:lstStyle/>
          <a:p>
            <a:r>
              <a:rPr lang="en-US" u="sng">
                <a:solidFill>
                  <a:srgbClr val="66FF33"/>
                </a:solidFill>
              </a:rPr>
              <a:t>Physical Monitoring</a:t>
            </a:r>
          </a:p>
        </p:txBody>
      </p:sp>
      <p:sp>
        <p:nvSpPr>
          <p:cNvPr id="67591" name="TextBox 1"/>
          <p:cNvSpPr txBox="1">
            <a:spLocks noChangeArrowheads="1"/>
          </p:cNvSpPr>
          <p:nvPr/>
        </p:nvSpPr>
        <p:spPr bwMode="auto">
          <a:xfrm>
            <a:off x="5029200" y="0"/>
            <a:ext cx="2403475" cy="523875"/>
          </a:xfrm>
          <a:prstGeom prst="rect">
            <a:avLst/>
          </a:prstGeom>
          <a:noFill/>
          <a:ln w="9525">
            <a:noFill/>
            <a:miter lim="800000"/>
            <a:headEnd/>
            <a:tailEnd/>
          </a:ln>
        </p:spPr>
        <p:txBody>
          <a:bodyPr wrap="none">
            <a:spAutoFit/>
          </a:bodyPr>
          <a:lstStyle/>
          <a:p>
            <a:r>
              <a:rPr lang="en-US" sz="2800" b="1">
                <a:solidFill>
                  <a:srgbClr val="660066"/>
                </a:solidFill>
              </a:rPr>
              <a:t>Grave Creek </a:t>
            </a:r>
          </a:p>
        </p:txBody>
      </p:sp>
      <p:sp>
        <p:nvSpPr>
          <p:cNvPr id="67592" name="Text Box 3"/>
          <p:cNvSpPr txBox="1">
            <a:spLocks noChangeArrowheads="1"/>
          </p:cNvSpPr>
          <p:nvPr/>
        </p:nvSpPr>
        <p:spPr bwMode="auto">
          <a:xfrm>
            <a:off x="990600" y="609600"/>
            <a:ext cx="2973388" cy="2308225"/>
          </a:xfrm>
          <a:prstGeom prst="rect">
            <a:avLst/>
          </a:prstGeom>
          <a:noFill/>
          <a:ln w="9525">
            <a:noFill/>
            <a:miter lim="800000"/>
            <a:headEnd/>
            <a:tailEnd/>
          </a:ln>
        </p:spPr>
        <p:txBody>
          <a:bodyPr wrap="none">
            <a:spAutoFit/>
          </a:bodyPr>
          <a:lstStyle/>
          <a:p>
            <a:r>
              <a:rPr lang="en-US">
                <a:solidFill>
                  <a:srgbClr val="FFFF00"/>
                </a:solidFill>
              </a:rPr>
              <a:t>Riffle Width (-48%)</a:t>
            </a:r>
          </a:p>
          <a:p>
            <a:r>
              <a:rPr lang="en-US">
                <a:solidFill>
                  <a:srgbClr val="FFFF00"/>
                </a:solidFill>
              </a:rPr>
              <a:t>Riffle Depth (+49%)</a:t>
            </a:r>
          </a:p>
          <a:p>
            <a:r>
              <a:rPr lang="en-US">
                <a:solidFill>
                  <a:srgbClr val="FFFF00"/>
                </a:solidFill>
              </a:rPr>
              <a:t>Width/Depth Ratio (-67%)</a:t>
            </a:r>
          </a:p>
          <a:p>
            <a:r>
              <a:rPr lang="en-US">
                <a:solidFill>
                  <a:srgbClr val="FFFF00"/>
                </a:solidFill>
              </a:rPr>
              <a:t># Pools (+400%)</a:t>
            </a:r>
          </a:p>
          <a:p>
            <a:r>
              <a:rPr lang="en-US">
                <a:solidFill>
                  <a:srgbClr val="FFFF00"/>
                </a:solidFill>
              </a:rPr>
              <a:t>Pool Depth (+30%)</a:t>
            </a:r>
          </a:p>
          <a:p>
            <a:r>
              <a:rPr lang="en-US">
                <a:solidFill>
                  <a:srgbClr val="FFFF00"/>
                </a:solidFill>
              </a:rPr>
              <a:t>Total Pool Area (+240%)</a:t>
            </a:r>
          </a:p>
          <a:p>
            <a:r>
              <a:rPr lang="en-US">
                <a:solidFill>
                  <a:srgbClr val="FFFF00"/>
                </a:solidFill>
              </a:rPr>
              <a:t>Total Pool Volume (+329%)</a:t>
            </a:r>
          </a:p>
          <a:p>
            <a:r>
              <a:rPr lang="en-US">
                <a:solidFill>
                  <a:srgbClr val="FFFF00"/>
                </a:solidFill>
              </a:rPr>
              <a:t>Bank Erosion (-45%)</a:t>
            </a:r>
          </a:p>
        </p:txBody>
      </p:sp>
      <p:graphicFrame>
        <p:nvGraphicFramePr>
          <p:cNvPr id="17" name="Chart 16"/>
          <p:cNvGraphicFramePr>
            <a:graphicFrameLocks/>
          </p:cNvGraphicFramePr>
          <p:nvPr/>
        </p:nvGraphicFramePr>
        <p:xfrm>
          <a:off x="228600" y="3505200"/>
          <a:ext cx="4448175" cy="2762250"/>
        </p:xfrm>
        <a:graphic>
          <a:graphicData uri="http://schemas.openxmlformats.org/drawingml/2006/chart">
            <c:chart xmlns:c="http://schemas.openxmlformats.org/drawingml/2006/chart" xmlns:r="http://schemas.openxmlformats.org/officeDocument/2006/relationships" r:id="rId9"/>
          </a:graphicData>
        </a:graphic>
      </p:graphicFrame>
      <p:sp>
        <p:nvSpPr>
          <p:cNvPr id="18" name="Rectangle 17"/>
          <p:cNvSpPr/>
          <p:nvPr/>
        </p:nvSpPr>
        <p:spPr>
          <a:xfrm>
            <a:off x="1085850" y="5972175"/>
            <a:ext cx="152400" cy="76200"/>
          </a:xfrm>
          <a:prstGeom prst="rect">
            <a:avLst/>
          </a:prstGeom>
          <a:solidFill>
            <a:srgbClr val="B3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p:cNvSpPr/>
          <p:nvPr/>
        </p:nvSpPr>
        <p:spPr>
          <a:xfrm>
            <a:off x="2571750" y="5962650"/>
            <a:ext cx="152400" cy="76200"/>
          </a:xfrm>
          <a:prstGeom prst="rect">
            <a:avLst/>
          </a:prstGeom>
          <a:solidFill>
            <a:srgbClr val="C4EA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0" y="0"/>
            <a:ext cx="4470400" cy="3352800"/>
          </a:xfrm>
          <a:prstGeom prst="rect">
            <a:avLst/>
          </a:prstGeom>
          <a:noFill/>
          <a:ln w="9525">
            <a:noFill/>
            <a:miter lim="800000"/>
            <a:headEnd/>
            <a:tailEnd/>
          </a:ln>
        </p:spPr>
      </p:pic>
      <p:pic>
        <p:nvPicPr>
          <p:cNvPr id="68611" name="Picture 3"/>
          <p:cNvPicPr>
            <a:picLocks noChangeAspect="1" noChangeArrowheads="1"/>
          </p:cNvPicPr>
          <p:nvPr/>
        </p:nvPicPr>
        <p:blipFill>
          <a:blip r:embed="rId4" cstate="print"/>
          <a:srcRect/>
          <a:stretch>
            <a:fillRect/>
          </a:stretch>
        </p:blipFill>
        <p:spPr bwMode="auto">
          <a:xfrm>
            <a:off x="3452813" y="2590800"/>
            <a:ext cx="5691187" cy="4267200"/>
          </a:xfrm>
          <a:prstGeom prst="rect">
            <a:avLst/>
          </a:prstGeom>
          <a:noFill/>
          <a:ln w="9525">
            <a:noFill/>
            <a:miter lim="800000"/>
            <a:headEnd/>
            <a:tailEnd/>
          </a:ln>
        </p:spPr>
      </p:pic>
      <p:pic>
        <p:nvPicPr>
          <p:cNvPr id="68612" name="Picture 4"/>
          <p:cNvPicPr>
            <a:picLocks noChangeAspect="1" noChangeArrowheads="1"/>
          </p:cNvPicPr>
          <p:nvPr/>
        </p:nvPicPr>
        <p:blipFill>
          <a:blip r:embed="rId5" cstate="print"/>
          <a:srcRect/>
          <a:stretch>
            <a:fillRect/>
          </a:stretch>
        </p:blipFill>
        <p:spPr bwMode="auto">
          <a:xfrm>
            <a:off x="1905000" y="3738563"/>
            <a:ext cx="2338388" cy="3119437"/>
          </a:xfrm>
          <a:prstGeom prst="rect">
            <a:avLst/>
          </a:prstGeom>
          <a:noFill/>
          <a:ln w="9525">
            <a:solidFill>
              <a:schemeClr val="tx1"/>
            </a:solidFill>
            <a:miter lim="800000"/>
            <a:headEnd/>
            <a:tailEnd/>
          </a:ln>
        </p:spPr>
      </p:pic>
      <p:sp>
        <p:nvSpPr>
          <p:cNvPr id="68613" name="TextBox 4"/>
          <p:cNvSpPr txBox="1">
            <a:spLocks noChangeArrowheads="1"/>
          </p:cNvSpPr>
          <p:nvPr/>
        </p:nvSpPr>
        <p:spPr bwMode="auto">
          <a:xfrm>
            <a:off x="5181600" y="0"/>
            <a:ext cx="3703638" cy="954088"/>
          </a:xfrm>
          <a:prstGeom prst="rect">
            <a:avLst/>
          </a:prstGeom>
          <a:noFill/>
          <a:ln w="9525">
            <a:noFill/>
            <a:miter lim="800000"/>
            <a:headEnd/>
            <a:tailEnd/>
          </a:ln>
        </p:spPr>
        <p:txBody>
          <a:bodyPr wrap="none">
            <a:spAutoFit/>
          </a:bodyPr>
          <a:lstStyle/>
          <a:p>
            <a:pPr algn="ctr"/>
            <a:r>
              <a:rPr lang="en-US" sz="2800" b="1">
                <a:solidFill>
                  <a:srgbClr val="FFFF00"/>
                </a:solidFill>
              </a:rPr>
              <a:t>Grave Creek </a:t>
            </a:r>
          </a:p>
          <a:p>
            <a:pPr algn="ctr"/>
            <a:r>
              <a:rPr lang="en-US" sz="2800" b="1">
                <a:solidFill>
                  <a:srgbClr val="FFFF00"/>
                </a:solidFill>
              </a:rPr>
              <a:t>Revegetation Efforts</a:t>
            </a:r>
          </a:p>
        </p:txBody>
      </p:sp>
      <p:sp>
        <p:nvSpPr>
          <p:cNvPr id="68614" name="TextBox 5"/>
          <p:cNvSpPr txBox="1">
            <a:spLocks noChangeArrowheads="1"/>
          </p:cNvSpPr>
          <p:nvPr/>
        </p:nvSpPr>
        <p:spPr bwMode="auto">
          <a:xfrm>
            <a:off x="2286000" y="5715000"/>
            <a:ext cx="1595438" cy="646113"/>
          </a:xfrm>
          <a:prstGeom prst="rect">
            <a:avLst/>
          </a:prstGeom>
          <a:noFill/>
          <a:ln w="9525">
            <a:noFill/>
            <a:miter lim="800000"/>
            <a:headEnd/>
            <a:tailEnd/>
          </a:ln>
        </p:spPr>
        <p:txBody>
          <a:bodyPr wrap="none">
            <a:spAutoFit/>
          </a:bodyPr>
          <a:lstStyle/>
          <a:p>
            <a:pPr algn="ctr"/>
            <a:r>
              <a:rPr lang="en-US" b="1">
                <a:solidFill>
                  <a:srgbClr val="FFFF00"/>
                </a:solidFill>
              </a:rPr>
              <a:t>Cottonwood </a:t>
            </a:r>
          </a:p>
          <a:p>
            <a:pPr algn="ctr"/>
            <a:r>
              <a:rPr lang="en-US" b="1">
                <a:solidFill>
                  <a:srgbClr val="FFFF00"/>
                </a:solidFill>
              </a:rPr>
              <a:t>Seedlings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981825"/>
        </p:xfrm>
        <a:graphic>
          <a:graphicData uri="http://schemas.openxmlformats.org/presentationml/2006/ole">
            <p:oleObj spid="_x0000_s4098" name="Photo Editor Photo" r:id="rId4" imgW="11590476" imgH="8849960" progId="">
              <p:embed/>
            </p:oleObj>
          </a:graphicData>
        </a:graphic>
      </p:graphicFrame>
      <p:sp>
        <p:nvSpPr>
          <p:cNvPr id="4099" name="Oval 11"/>
          <p:cNvSpPr>
            <a:spLocks noChangeArrowheads="1"/>
          </p:cNvSpPr>
          <p:nvPr/>
        </p:nvSpPr>
        <p:spPr bwMode="auto">
          <a:xfrm>
            <a:off x="7391400" y="1066800"/>
            <a:ext cx="152400" cy="152400"/>
          </a:xfrm>
          <a:prstGeom prst="ellipse">
            <a:avLst/>
          </a:prstGeom>
          <a:solidFill>
            <a:srgbClr val="FF6600"/>
          </a:solidFill>
          <a:ln w="9525">
            <a:solidFill>
              <a:srgbClr val="FF6600"/>
            </a:solidFill>
            <a:round/>
            <a:headEnd/>
            <a:tailEnd/>
          </a:ln>
        </p:spPr>
        <p:txBody>
          <a:bodyPr wrap="none" anchor="ctr"/>
          <a:lstStyle/>
          <a:p>
            <a:endParaRPr lang="en-US"/>
          </a:p>
        </p:txBody>
      </p:sp>
      <p:sp>
        <p:nvSpPr>
          <p:cNvPr id="4100" name="Text Box 12"/>
          <p:cNvSpPr txBox="1">
            <a:spLocks noChangeArrowheads="1"/>
          </p:cNvSpPr>
          <p:nvPr/>
        </p:nvSpPr>
        <p:spPr bwMode="auto">
          <a:xfrm>
            <a:off x="7113588" y="760413"/>
            <a:ext cx="860425" cy="336550"/>
          </a:xfrm>
          <a:prstGeom prst="rect">
            <a:avLst/>
          </a:prstGeom>
          <a:noFill/>
          <a:ln w="9525">
            <a:noFill/>
            <a:miter lim="800000"/>
            <a:headEnd/>
            <a:tailEnd/>
          </a:ln>
        </p:spPr>
        <p:txBody>
          <a:bodyPr wrap="none">
            <a:spAutoFit/>
          </a:bodyPr>
          <a:lstStyle/>
          <a:p>
            <a:r>
              <a:rPr lang="en-US" sz="1600" b="1">
                <a:solidFill>
                  <a:srgbClr val="FF9933"/>
                </a:solidFill>
              </a:rPr>
              <a:t>Eureka</a:t>
            </a:r>
          </a:p>
        </p:txBody>
      </p:sp>
      <p:sp>
        <p:nvSpPr>
          <p:cNvPr id="14" name="Rectangle 13"/>
          <p:cNvSpPr/>
          <p:nvPr/>
        </p:nvSpPr>
        <p:spPr>
          <a:xfrm>
            <a:off x="0" y="4419600"/>
            <a:ext cx="14478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6105525" y="666750"/>
            <a:ext cx="819150" cy="123825"/>
          </a:xfrm>
          <a:custGeom>
            <a:avLst/>
            <a:gdLst>
              <a:gd name="connsiteX0" fmla="*/ 819150 w 819150"/>
              <a:gd name="connsiteY0" fmla="*/ 123825 h 123825"/>
              <a:gd name="connsiteX1" fmla="*/ 785813 w 819150"/>
              <a:gd name="connsiteY1" fmla="*/ 119063 h 123825"/>
              <a:gd name="connsiteX2" fmla="*/ 704850 w 819150"/>
              <a:gd name="connsiteY2" fmla="*/ 109538 h 123825"/>
              <a:gd name="connsiteX3" fmla="*/ 690563 w 819150"/>
              <a:gd name="connsiteY3" fmla="*/ 100013 h 123825"/>
              <a:gd name="connsiteX4" fmla="*/ 642938 w 819150"/>
              <a:gd name="connsiteY4" fmla="*/ 85725 h 123825"/>
              <a:gd name="connsiteX5" fmla="*/ 614363 w 819150"/>
              <a:gd name="connsiteY5" fmla="*/ 76200 h 123825"/>
              <a:gd name="connsiteX6" fmla="*/ 600075 w 819150"/>
              <a:gd name="connsiteY6" fmla="*/ 66675 h 123825"/>
              <a:gd name="connsiteX7" fmla="*/ 585788 w 819150"/>
              <a:gd name="connsiteY7" fmla="*/ 61913 h 123825"/>
              <a:gd name="connsiteX8" fmla="*/ 561975 w 819150"/>
              <a:gd name="connsiteY8" fmla="*/ 80963 h 123825"/>
              <a:gd name="connsiteX9" fmla="*/ 528638 w 819150"/>
              <a:gd name="connsiteY9" fmla="*/ 90488 h 123825"/>
              <a:gd name="connsiteX10" fmla="*/ 476250 w 819150"/>
              <a:gd name="connsiteY10" fmla="*/ 104775 h 123825"/>
              <a:gd name="connsiteX11" fmla="*/ 366713 w 819150"/>
              <a:gd name="connsiteY11" fmla="*/ 100013 h 123825"/>
              <a:gd name="connsiteX12" fmla="*/ 338138 w 819150"/>
              <a:gd name="connsiteY12" fmla="*/ 95250 h 123825"/>
              <a:gd name="connsiteX13" fmla="*/ 323850 w 819150"/>
              <a:gd name="connsiteY13" fmla="*/ 85725 h 123825"/>
              <a:gd name="connsiteX14" fmla="*/ 295275 w 819150"/>
              <a:gd name="connsiteY14" fmla="*/ 76200 h 123825"/>
              <a:gd name="connsiteX15" fmla="*/ 266700 w 819150"/>
              <a:gd name="connsiteY15" fmla="*/ 57150 h 123825"/>
              <a:gd name="connsiteX16" fmla="*/ 238125 w 819150"/>
              <a:gd name="connsiteY16" fmla="*/ 38100 h 123825"/>
              <a:gd name="connsiteX17" fmla="*/ 180975 w 819150"/>
              <a:gd name="connsiteY17" fmla="*/ 23813 h 123825"/>
              <a:gd name="connsiteX18" fmla="*/ 166688 w 819150"/>
              <a:gd name="connsiteY18" fmla="*/ 19050 h 123825"/>
              <a:gd name="connsiteX19" fmla="*/ 157163 w 819150"/>
              <a:gd name="connsiteY19" fmla="*/ 4763 h 123825"/>
              <a:gd name="connsiteX20" fmla="*/ 128588 w 819150"/>
              <a:gd name="connsiteY20" fmla="*/ 0 h 123825"/>
              <a:gd name="connsiteX21" fmla="*/ 95250 w 819150"/>
              <a:gd name="connsiteY21" fmla="*/ 4763 h 123825"/>
              <a:gd name="connsiteX22" fmla="*/ 80963 w 819150"/>
              <a:gd name="connsiteY22" fmla="*/ 14288 h 123825"/>
              <a:gd name="connsiteX23" fmla="*/ 52388 w 819150"/>
              <a:gd name="connsiteY23" fmla="*/ 23813 h 123825"/>
              <a:gd name="connsiteX24" fmla="*/ 0 w 819150"/>
              <a:gd name="connsiteY24" fmla="*/ 2857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9150" h="123825">
                <a:moveTo>
                  <a:pt x="819150" y="123825"/>
                </a:moveTo>
                <a:cubicBezTo>
                  <a:pt x="808038" y="122238"/>
                  <a:pt x="796988" y="120127"/>
                  <a:pt x="785813" y="119063"/>
                </a:cubicBezTo>
                <a:cubicBezTo>
                  <a:pt x="706963" y="111553"/>
                  <a:pt x="741891" y="121883"/>
                  <a:pt x="704850" y="109538"/>
                </a:cubicBezTo>
                <a:cubicBezTo>
                  <a:pt x="700088" y="106363"/>
                  <a:pt x="695793" y="102338"/>
                  <a:pt x="690563" y="100013"/>
                </a:cubicBezTo>
                <a:cubicBezTo>
                  <a:pt x="667255" y="89654"/>
                  <a:pt x="664246" y="92118"/>
                  <a:pt x="642938" y="85725"/>
                </a:cubicBezTo>
                <a:cubicBezTo>
                  <a:pt x="633321" y="82840"/>
                  <a:pt x="623888" y="79375"/>
                  <a:pt x="614363" y="76200"/>
                </a:cubicBezTo>
                <a:cubicBezTo>
                  <a:pt x="608933" y="74390"/>
                  <a:pt x="605195" y="69235"/>
                  <a:pt x="600075" y="66675"/>
                </a:cubicBezTo>
                <a:cubicBezTo>
                  <a:pt x="595585" y="64430"/>
                  <a:pt x="590550" y="63500"/>
                  <a:pt x="585788" y="61913"/>
                </a:cubicBezTo>
                <a:cubicBezTo>
                  <a:pt x="538114" y="73830"/>
                  <a:pt x="587027" y="55911"/>
                  <a:pt x="561975" y="80963"/>
                </a:cubicBezTo>
                <a:cubicBezTo>
                  <a:pt x="559699" y="83239"/>
                  <a:pt x="528800" y="90447"/>
                  <a:pt x="528638" y="90488"/>
                </a:cubicBezTo>
                <a:cubicBezTo>
                  <a:pt x="484695" y="119783"/>
                  <a:pt x="517393" y="107714"/>
                  <a:pt x="476250" y="104775"/>
                </a:cubicBezTo>
                <a:cubicBezTo>
                  <a:pt x="439796" y="102171"/>
                  <a:pt x="403225" y="101600"/>
                  <a:pt x="366713" y="100013"/>
                </a:cubicBezTo>
                <a:cubicBezTo>
                  <a:pt x="357188" y="98425"/>
                  <a:pt x="347299" y="98304"/>
                  <a:pt x="338138" y="95250"/>
                </a:cubicBezTo>
                <a:cubicBezTo>
                  <a:pt x="332708" y="93440"/>
                  <a:pt x="329081" y="88050"/>
                  <a:pt x="323850" y="85725"/>
                </a:cubicBezTo>
                <a:cubicBezTo>
                  <a:pt x="314675" y="81647"/>
                  <a:pt x="304800" y="79375"/>
                  <a:pt x="295275" y="76200"/>
                </a:cubicBezTo>
                <a:cubicBezTo>
                  <a:pt x="284415" y="72580"/>
                  <a:pt x="276225" y="63500"/>
                  <a:pt x="266700" y="57150"/>
                </a:cubicBezTo>
                <a:lnTo>
                  <a:pt x="238125" y="38100"/>
                </a:lnTo>
                <a:cubicBezTo>
                  <a:pt x="225545" y="29714"/>
                  <a:pt x="195260" y="26194"/>
                  <a:pt x="180975" y="23813"/>
                </a:cubicBezTo>
                <a:cubicBezTo>
                  <a:pt x="176213" y="22225"/>
                  <a:pt x="170608" y="22186"/>
                  <a:pt x="166688" y="19050"/>
                </a:cubicBezTo>
                <a:cubicBezTo>
                  <a:pt x="162219" y="15474"/>
                  <a:pt x="162282" y="7323"/>
                  <a:pt x="157163" y="4763"/>
                </a:cubicBezTo>
                <a:cubicBezTo>
                  <a:pt x="148526" y="445"/>
                  <a:pt x="138113" y="1588"/>
                  <a:pt x="128588" y="0"/>
                </a:cubicBezTo>
                <a:cubicBezTo>
                  <a:pt x="117475" y="1588"/>
                  <a:pt x="106002" y="1537"/>
                  <a:pt x="95250" y="4763"/>
                </a:cubicBezTo>
                <a:cubicBezTo>
                  <a:pt x="89768" y="6408"/>
                  <a:pt x="86193" y="11963"/>
                  <a:pt x="80963" y="14288"/>
                </a:cubicBezTo>
                <a:cubicBezTo>
                  <a:pt x="71788" y="18366"/>
                  <a:pt x="61913" y="20638"/>
                  <a:pt x="52388" y="23813"/>
                </a:cubicBezTo>
                <a:cubicBezTo>
                  <a:pt x="35408" y="29473"/>
                  <a:pt x="17466" y="28575"/>
                  <a:pt x="0" y="28575"/>
                </a:cubicBezTo>
              </a:path>
            </a:pathLst>
          </a:custGeom>
          <a:ln w="31750">
            <a:solidFill>
              <a:srgbClr val="2096E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Freeform 15"/>
          <p:cNvSpPr/>
          <p:nvPr/>
        </p:nvSpPr>
        <p:spPr>
          <a:xfrm>
            <a:off x="6205538" y="762000"/>
            <a:ext cx="166687" cy="153988"/>
          </a:xfrm>
          <a:custGeom>
            <a:avLst/>
            <a:gdLst>
              <a:gd name="connsiteX0" fmla="*/ 166687 w 166687"/>
              <a:gd name="connsiteY0" fmla="*/ 0 h 153334"/>
              <a:gd name="connsiteX1" fmla="*/ 138112 w 166687"/>
              <a:gd name="connsiteY1" fmla="*/ 14288 h 153334"/>
              <a:gd name="connsiteX2" fmla="*/ 128587 w 166687"/>
              <a:gd name="connsiteY2" fmla="*/ 28575 h 153334"/>
              <a:gd name="connsiteX3" fmla="*/ 109537 w 166687"/>
              <a:gd name="connsiteY3" fmla="*/ 85725 h 153334"/>
              <a:gd name="connsiteX4" fmla="*/ 95250 w 166687"/>
              <a:gd name="connsiteY4" fmla="*/ 95250 h 153334"/>
              <a:gd name="connsiteX5" fmla="*/ 66675 w 166687"/>
              <a:gd name="connsiteY5" fmla="*/ 109538 h 153334"/>
              <a:gd name="connsiteX6" fmla="*/ 57150 w 166687"/>
              <a:gd name="connsiteY6" fmla="*/ 123825 h 153334"/>
              <a:gd name="connsiteX7" fmla="*/ 52387 w 166687"/>
              <a:gd name="connsiteY7" fmla="*/ 138113 h 153334"/>
              <a:gd name="connsiteX8" fmla="*/ 38100 w 166687"/>
              <a:gd name="connsiteY8" fmla="*/ 147638 h 153334"/>
              <a:gd name="connsiteX9" fmla="*/ 0 w 166687"/>
              <a:gd name="connsiteY9" fmla="*/ 152400 h 1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87" h="153334">
                <a:moveTo>
                  <a:pt x="166687" y="0"/>
                </a:moveTo>
                <a:cubicBezTo>
                  <a:pt x="155068" y="3874"/>
                  <a:pt x="147344" y="5057"/>
                  <a:pt x="138112" y="14288"/>
                </a:cubicBezTo>
                <a:cubicBezTo>
                  <a:pt x="134065" y="18335"/>
                  <a:pt x="131762" y="23813"/>
                  <a:pt x="128587" y="28575"/>
                </a:cubicBezTo>
                <a:lnTo>
                  <a:pt x="109537" y="85725"/>
                </a:lnTo>
                <a:cubicBezTo>
                  <a:pt x="107727" y="91155"/>
                  <a:pt x="100369" y="92690"/>
                  <a:pt x="95250" y="95250"/>
                </a:cubicBezTo>
                <a:cubicBezTo>
                  <a:pt x="55816" y="114968"/>
                  <a:pt x="107618" y="82242"/>
                  <a:pt x="66675" y="109538"/>
                </a:cubicBezTo>
                <a:cubicBezTo>
                  <a:pt x="63500" y="114300"/>
                  <a:pt x="59710" y="118706"/>
                  <a:pt x="57150" y="123825"/>
                </a:cubicBezTo>
                <a:cubicBezTo>
                  <a:pt x="54905" y="128315"/>
                  <a:pt x="55523" y="134193"/>
                  <a:pt x="52387" y="138113"/>
                </a:cubicBezTo>
                <a:cubicBezTo>
                  <a:pt x="48811" y="142582"/>
                  <a:pt x="43459" y="145628"/>
                  <a:pt x="38100" y="147638"/>
                </a:cubicBezTo>
                <a:cubicBezTo>
                  <a:pt x="22911" y="153334"/>
                  <a:pt x="14561" y="152400"/>
                  <a:pt x="0" y="152400"/>
                </a:cubicBezTo>
              </a:path>
            </a:pathLst>
          </a:custGeom>
          <a:ln w="19050">
            <a:solidFill>
              <a:srgbClr val="2096E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Freeform 16"/>
          <p:cNvSpPr/>
          <p:nvPr/>
        </p:nvSpPr>
        <p:spPr>
          <a:xfrm>
            <a:off x="6643688" y="604838"/>
            <a:ext cx="128587" cy="142875"/>
          </a:xfrm>
          <a:custGeom>
            <a:avLst/>
            <a:gdLst>
              <a:gd name="connsiteX0" fmla="*/ 128587 w 128587"/>
              <a:gd name="connsiteY0" fmla="*/ 142875 h 142875"/>
              <a:gd name="connsiteX1" fmla="*/ 123825 w 128587"/>
              <a:gd name="connsiteY1" fmla="*/ 128587 h 142875"/>
              <a:gd name="connsiteX2" fmla="*/ 119062 w 128587"/>
              <a:gd name="connsiteY2" fmla="*/ 109537 h 142875"/>
              <a:gd name="connsiteX3" fmla="*/ 104775 w 128587"/>
              <a:gd name="connsiteY3" fmla="*/ 100012 h 142875"/>
              <a:gd name="connsiteX4" fmla="*/ 76200 w 128587"/>
              <a:gd name="connsiteY4" fmla="*/ 90487 h 142875"/>
              <a:gd name="connsiteX5" fmla="*/ 61912 w 128587"/>
              <a:gd name="connsiteY5" fmla="*/ 85725 h 142875"/>
              <a:gd name="connsiteX6" fmla="*/ 33337 w 128587"/>
              <a:gd name="connsiteY6" fmla="*/ 66675 h 142875"/>
              <a:gd name="connsiteX7" fmla="*/ 14287 w 128587"/>
              <a:gd name="connsiteY7" fmla="*/ 38100 h 142875"/>
              <a:gd name="connsiteX8" fmla="*/ 0 w 128587"/>
              <a:gd name="connsiteY8"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142875">
                <a:moveTo>
                  <a:pt x="128587" y="142875"/>
                </a:moveTo>
                <a:cubicBezTo>
                  <a:pt x="127000" y="138112"/>
                  <a:pt x="125204" y="133414"/>
                  <a:pt x="123825" y="128587"/>
                </a:cubicBezTo>
                <a:cubicBezTo>
                  <a:pt x="122027" y="122293"/>
                  <a:pt x="122693" y="114983"/>
                  <a:pt x="119062" y="109537"/>
                </a:cubicBezTo>
                <a:cubicBezTo>
                  <a:pt x="115887" y="104775"/>
                  <a:pt x="110005" y="102337"/>
                  <a:pt x="104775" y="100012"/>
                </a:cubicBezTo>
                <a:cubicBezTo>
                  <a:pt x="95600" y="95934"/>
                  <a:pt x="85725" y="93662"/>
                  <a:pt x="76200" y="90487"/>
                </a:cubicBezTo>
                <a:lnTo>
                  <a:pt x="61912" y="85725"/>
                </a:lnTo>
                <a:cubicBezTo>
                  <a:pt x="52387" y="79375"/>
                  <a:pt x="39687" y="76200"/>
                  <a:pt x="33337" y="66675"/>
                </a:cubicBezTo>
                <a:lnTo>
                  <a:pt x="14287" y="38100"/>
                </a:lnTo>
                <a:cubicBezTo>
                  <a:pt x="8787" y="5096"/>
                  <a:pt x="16353" y="16353"/>
                  <a:pt x="0" y="0"/>
                </a:cubicBezTo>
              </a:path>
            </a:pathLst>
          </a:custGeom>
          <a:ln w="28575">
            <a:solidFill>
              <a:srgbClr val="2096E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Oval 18"/>
          <p:cNvSpPr/>
          <p:nvPr/>
        </p:nvSpPr>
        <p:spPr>
          <a:xfrm>
            <a:off x="6096000" y="457200"/>
            <a:ext cx="838200" cy="533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p:cNvSpPr txBox="1">
            <a:spLocks noChangeArrowheads="1"/>
          </p:cNvSpPr>
          <p:nvPr/>
        </p:nvSpPr>
        <p:spPr bwMode="auto">
          <a:xfrm>
            <a:off x="2743200" y="228600"/>
            <a:ext cx="3425825" cy="492125"/>
          </a:xfrm>
          <a:prstGeom prst="rect">
            <a:avLst/>
          </a:prstGeom>
          <a:noFill/>
          <a:ln w="9525">
            <a:noFill/>
            <a:miter lim="800000"/>
            <a:headEnd/>
            <a:tailEnd/>
          </a:ln>
        </p:spPr>
        <p:txBody>
          <a:bodyPr wrap="none">
            <a:spAutoFit/>
          </a:bodyPr>
          <a:lstStyle/>
          <a:p>
            <a:r>
              <a:rPr lang="en-US" sz="2600" b="1">
                <a:solidFill>
                  <a:srgbClr val="FFFF00"/>
                </a:solidFill>
              </a:rPr>
              <a:t>Young Creek Screen</a:t>
            </a:r>
          </a:p>
        </p:txBody>
      </p:sp>
      <p:pic>
        <p:nvPicPr>
          <p:cNvPr id="69635" name="Picture 2" descr="screen1.jpg"/>
          <p:cNvPicPr>
            <a:picLocks noChangeAspect="1"/>
          </p:cNvPicPr>
          <p:nvPr/>
        </p:nvPicPr>
        <p:blipFill>
          <a:blip r:embed="rId3" cstate="print"/>
          <a:srcRect/>
          <a:stretch>
            <a:fillRect/>
          </a:stretch>
        </p:blipFill>
        <p:spPr bwMode="auto">
          <a:xfrm>
            <a:off x="0" y="838200"/>
            <a:ext cx="8855075" cy="6019800"/>
          </a:xfrm>
          <a:prstGeom prst="rect">
            <a:avLst/>
          </a:prstGeom>
          <a:noFill/>
          <a:ln w="9525">
            <a:noFill/>
            <a:miter lim="800000"/>
            <a:headEnd/>
            <a:tailEnd/>
          </a:ln>
        </p:spPr>
      </p:pic>
      <p:sp>
        <p:nvSpPr>
          <p:cNvPr id="69636" name="TextBox 3"/>
          <p:cNvSpPr txBox="1">
            <a:spLocks noChangeArrowheads="1"/>
          </p:cNvSpPr>
          <p:nvPr/>
        </p:nvSpPr>
        <p:spPr bwMode="auto">
          <a:xfrm>
            <a:off x="3810000" y="3429000"/>
            <a:ext cx="1223963" cy="369888"/>
          </a:xfrm>
          <a:prstGeom prst="rect">
            <a:avLst/>
          </a:prstGeom>
          <a:noFill/>
          <a:ln w="9525">
            <a:noFill/>
            <a:miter lim="800000"/>
            <a:headEnd/>
            <a:tailEnd/>
          </a:ln>
        </p:spPr>
        <p:txBody>
          <a:bodyPr wrap="none">
            <a:spAutoFit/>
          </a:bodyPr>
          <a:lstStyle/>
          <a:p>
            <a:r>
              <a:rPr lang="en-US" b="1">
                <a:solidFill>
                  <a:srgbClr val="FFFF00"/>
                </a:solidFill>
              </a:rPr>
              <a:t>Headgate</a:t>
            </a:r>
          </a:p>
        </p:txBody>
      </p:sp>
      <p:sp>
        <p:nvSpPr>
          <p:cNvPr id="69637" name="TextBox 4"/>
          <p:cNvSpPr txBox="1">
            <a:spLocks noChangeArrowheads="1"/>
          </p:cNvSpPr>
          <p:nvPr/>
        </p:nvSpPr>
        <p:spPr bwMode="auto">
          <a:xfrm>
            <a:off x="5867400" y="3352800"/>
            <a:ext cx="2335213" cy="646113"/>
          </a:xfrm>
          <a:prstGeom prst="rect">
            <a:avLst/>
          </a:prstGeom>
          <a:noFill/>
          <a:ln w="9525">
            <a:noFill/>
            <a:miter lim="800000"/>
            <a:headEnd/>
            <a:tailEnd/>
          </a:ln>
        </p:spPr>
        <p:txBody>
          <a:bodyPr wrap="none">
            <a:spAutoFit/>
          </a:bodyPr>
          <a:lstStyle/>
          <a:p>
            <a:pPr algn="ctr"/>
            <a:r>
              <a:rPr lang="en-US" b="1">
                <a:solidFill>
                  <a:srgbClr val="FFFF00"/>
                </a:solidFill>
              </a:rPr>
              <a:t>Turbulent Fountain </a:t>
            </a:r>
          </a:p>
          <a:p>
            <a:pPr algn="ctr"/>
            <a:r>
              <a:rPr lang="en-US" b="1">
                <a:solidFill>
                  <a:srgbClr val="FFFF00"/>
                </a:solidFill>
              </a:rPr>
              <a:t>Fish Screen</a:t>
            </a:r>
          </a:p>
        </p:txBody>
      </p:sp>
      <p:sp>
        <p:nvSpPr>
          <p:cNvPr id="69638" name="TextBox 5"/>
          <p:cNvSpPr txBox="1">
            <a:spLocks noChangeArrowheads="1"/>
          </p:cNvSpPr>
          <p:nvPr/>
        </p:nvSpPr>
        <p:spPr bwMode="auto">
          <a:xfrm>
            <a:off x="7315200" y="4953000"/>
            <a:ext cx="1441450" cy="646113"/>
          </a:xfrm>
          <a:prstGeom prst="rect">
            <a:avLst/>
          </a:prstGeom>
          <a:noFill/>
          <a:ln w="9525">
            <a:noFill/>
            <a:miter lim="800000"/>
            <a:headEnd/>
            <a:tailEnd/>
          </a:ln>
        </p:spPr>
        <p:txBody>
          <a:bodyPr wrap="none">
            <a:spAutoFit/>
          </a:bodyPr>
          <a:lstStyle/>
          <a:p>
            <a:pPr algn="ctr"/>
            <a:r>
              <a:rPr lang="en-US" b="1">
                <a:solidFill>
                  <a:srgbClr val="FFFF00"/>
                </a:solidFill>
              </a:rPr>
              <a:t>2 Irrigation </a:t>
            </a:r>
          </a:p>
          <a:p>
            <a:pPr algn="ctr"/>
            <a:r>
              <a:rPr lang="en-US" b="1">
                <a:solidFill>
                  <a:srgbClr val="FFFF00"/>
                </a:solidFill>
              </a:rPr>
              <a:t>Lines</a:t>
            </a:r>
          </a:p>
        </p:txBody>
      </p:sp>
      <p:cxnSp>
        <p:nvCxnSpPr>
          <p:cNvPr id="9" name="Straight Arrow Connector 8"/>
          <p:cNvCxnSpPr/>
          <p:nvPr/>
        </p:nvCxnSpPr>
        <p:spPr>
          <a:xfrm>
            <a:off x="7924800" y="4648200"/>
            <a:ext cx="838200" cy="228600"/>
          </a:xfrm>
          <a:prstGeom prst="straightConnector1">
            <a:avLst/>
          </a:prstGeom>
          <a:ln w="698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62000" y="4648200"/>
            <a:ext cx="5257800" cy="609600"/>
          </a:xfrm>
          <a:prstGeom prst="straightConnector1">
            <a:avLst/>
          </a:prstGeom>
          <a:ln w="5715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69641" name="TextBox 14"/>
          <p:cNvSpPr txBox="1">
            <a:spLocks noChangeArrowheads="1"/>
          </p:cNvSpPr>
          <p:nvPr/>
        </p:nvSpPr>
        <p:spPr bwMode="auto">
          <a:xfrm>
            <a:off x="2743200" y="4953000"/>
            <a:ext cx="2967038" cy="369888"/>
          </a:xfrm>
          <a:prstGeom prst="rect">
            <a:avLst/>
          </a:prstGeom>
          <a:noFill/>
          <a:ln w="9525">
            <a:noFill/>
            <a:miter lim="800000"/>
            <a:headEnd/>
            <a:tailEnd/>
          </a:ln>
        </p:spPr>
        <p:txBody>
          <a:bodyPr wrap="none">
            <a:spAutoFit/>
          </a:bodyPr>
          <a:lstStyle/>
          <a:p>
            <a:r>
              <a:rPr lang="en-US" b="1">
                <a:solidFill>
                  <a:srgbClr val="FFFF00"/>
                </a:solidFill>
              </a:rPr>
              <a:t>Fish Return Pipe (Buried)</a:t>
            </a:r>
          </a:p>
        </p:txBody>
      </p:sp>
      <p:sp>
        <p:nvSpPr>
          <p:cNvPr id="69642" name="TextBox 15"/>
          <p:cNvSpPr txBox="1">
            <a:spLocks noChangeArrowheads="1"/>
          </p:cNvSpPr>
          <p:nvPr/>
        </p:nvSpPr>
        <p:spPr bwMode="auto">
          <a:xfrm>
            <a:off x="7086600" y="6172200"/>
            <a:ext cx="1211263" cy="369888"/>
          </a:xfrm>
          <a:prstGeom prst="rect">
            <a:avLst/>
          </a:prstGeom>
          <a:noFill/>
          <a:ln w="9525">
            <a:noFill/>
            <a:miter lim="800000"/>
            <a:headEnd/>
            <a:tailEnd/>
          </a:ln>
        </p:spPr>
        <p:txBody>
          <a:bodyPr wrap="none">
            <a:spAutoFit/>
          </a:bodyPr>
          <a:lstStyle/>
          <a:p>
            <a:r>
              <a:rPr lang="en-US" b="1">
                <a:solidFill>
                  <a:srgbClr val="993300"/>
                </a:solidFill>
              </a:rPr>
              <a:t>May 2009</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icture 00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0659" name="TextBox 3"/>
          <p:cNvSpPr txBox="1">
            <a:spLocks noChangeArrowheads="1"/>
          </p:cNvSpPr>
          <p:nvPr/>
        </p:nvSpPr>
        <p:spPr bwMode="auto">
          <a:xfrm>
            <a:off x="7048500" y="5029200"/>
            <a:ext cx="2095500" cy="830263"/>
          </a:xfrm>
          <a:prstGeom prst="rect">
            <a:avLst/>
          </a:prstGeom>
          <a:noFill/>
          <a:ln w="9525">
            <a:noFill/>
            <a:miter lim="800000"/>
            <a:headEnd/>
            <a:tailEnd/>
          </a:ln>
        </p:spPr>
        <p:txBody>
          <a:bodyPr wrap="none">
            <a:spAutoFit/>
          </a:bodyPr>
          <a:lstStyle/>
          <a:p>
            <a:pPr algn="ctr"/>
            <a:r>
              <a:rPr lang="en-US" sz="2400" b="1">
                <a:solidFill>
                  <a:srgbClr val="0033CC"/>
                </a:solidFill>
              </a:rPr>
              <a:t>Fish + Water </a:t>
            </a:r>
          </a:p>
          <a:p>
            <a:pPr algn="ctr"/>
            <a:r>
              <a:rPr lang="en-US" sz="2400" b="1">
                <a:solidFill>
                  <a:srgbClr val="0033CC"/>
                </a:solidFill>
              </a:rPr>
              <a:t>In</a:t>
            </a:r>
          </a:p>
        </p:txBody>
      </p:sp>
      <p:cxnSp>
        <p:nvCxnSpPr>
          <p:cNvPr id="6" name="Straight Arrow Connector 5"/>
          <p:cNvCxnSpPr/>
          <p:nvPr/>
        </p:nvCxnSpPr>
        <p:spPr>
          <a:xfrm flipH="1" flipV="1">
            <a:off x="6705600" y="5334000"/>
            <a:ext cx="1676400" cy="990600"/>
          </a:xfrm>
          <a:prstGeom prst="straightConnector1">
            <a:avLst/>
          </a:prstGeom>
          <a:ln w="635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1295400" y="457200"/>
            <a:ext cx="914400" cy="990600"/>
          </a:xfrm>
          <a:prstGeom prst="straightConnector1">
            <a:avLst/>
          </a:prstGeom>
          <a:ln w="635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70662" name="TextBox 9"/>
          <p:cNvSpPr txBox="1">
            <a:spLocks noChangeArrowheads="1"/>
          </p:cNvSpPr>
          <p:nvPr/>
        </p:nvSpPr>
        <p:spPr bwMode="auto">
          <a:xfrm>
            <a:off x="1371600" y="0"/>
            <a:ext cx="1887538" cy="523875"/>
          </a:xfrm>
          <a:prstGeom prst="rect">
            <a:avLst/>
          </a:prstGeom>
          <a:noFill/>
          <a:ln w="9525">
            <a:noFill/>
            <a:miter lim="800000"/>
            <a:headEnd/>
            <a:tailEnd/>
          </a:ln>
        </p:spPr>
        <p:txBody>
          <a:bodyPr wrap="none">
            <a:spAutoFit/>
          </a:bodyPr>
          <a:lstStyle/>
          <a:p>
            <a:r>
              <a:rPr lang="en-US" sz="2800" b="1">
                <a:solidFill>
                  <a:srgbClr val="0033CC"/>
                </a:solidFill>
              </a:rPr>
              <a:t>Water Out</a:t>
            </a:r>
          </a:p>
        </p:txBody>
      </p:sp>
      <p:cxnSp>
        <p:nvCxnSpPr>
          <p:cNvPr id="11" name="Straight Arrow Connector 10"/>
          <p:cNvCxnSpPr/>
          <p:nvPr/>
        </p:nvCxnSpPr>
        <p:spPr>
          <a:xfrm flipV="1">
            <a:off x="7162800" y="533400"/>
            <a:ext cx="1295400" cy="1066800"/>
          </a:xfrm>
          <a:prstGeom prst="straightConnector1">
            <a:avLst/>
          </a:prstGeom>
          <a:ln w="635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70664" name="TextBox 13"/>
          <p:cNvSpPr txBox="1">
            <a:spLocks noChangeArrowheads="1"/>
          </p:cNvSpPr>
          <p:nvPr/>
        </p:nvSpPr>
        <p:spPr bwMode="auto">
          <a:xfrm>
            <a:off x="7713663" y="1143000"/>
            <a:ext cx="1430337" cy="461963"/>
          </a:xfrm>
          <a:prstGeom prst="rect">
            <a:avLst/>
          </a:prstGeom>
          <a:noFill/>
          <a:ln w="9525">
            <a:noFill/>
            <a:miter lim="800000"/>
            <a:headEnd/>
            <a:tailEnd/>
          </a:ln>
        </p:spPr>
        <p:txBody>
          <a:bodyPr wrap="none">
            <a:spAutoFit/>
          </a:bodyPr>
          <a:lstStyle/>
          <a:p>
            <a:r>
              <a:rPr lang="en-US" sz="2400" b="1">
                <a:solidFill>
                  <a:srgbClr val="0033CC"/>
                </a:solidFill>
              </a:rPr>
              <a:t>Fish Out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981825"/>
        </p:xfrm>
        <a:graphic>
          <a:graphicData uri="http://schemas.openxmlformats.org/presentationml/2006/ole">
            <p:oleObj spid="_x0000_s5122" name="Photo Editor Photo" r:id="rId3" imgW="11590476" imgH="8849960" progId="">
              <p:embed/>
            </p:oleObj>
          </a:graphicData>
        </a:graphic>
      </p:graphicFrame>
      <p:sp>
        <p:nvSpPr>
          <p:cNvPr id="5123" name="Oval 11"/>
          <p:cNvSpPr>
            <a:spLocks noChangeArrowheads="1"/>
          </p:cNvSpPr>
          <p:nvPr/>
        </p:nvSpPr>
        <p:spPr bwMode="auto">
          <a:xfrm>
            <a:off x="7391400" y="1066800"/>
            <a:ext cx="152400" cy="152400"/>
          </a:xfrm>
          <a:prstGeom prst="ellipse">
            <a:avLst/>
          </a:prstGeom>
          <a:solidFill>
            <a:srgbClr val="FF6600"/>
          </a:solidFill>
          <a:ln w="9525">
            <a:solidFill>
              <a:srgbClr val="FF6600"/>
            </a:solidFill>
            <a:round/>
            <a:headEnd/>
            <a:tailEnd/>
          </a:ln>
        </p:spPr>
        <p:txBody>
          <a:bodyPr wrap="none" anchor="ctr"/>
          <a:lstStyle/>
          <a:p>
            <a:endParaRPr lang="en-US"/>
          </a:p>
        </p:txBody>
      </p:sp>
      <p:sp>
        <p:nvSpPr>
          <p:cNvPr id="5124" name="Text Box 12"/>
          <p:cNvSpPr txBox="1">
            <a:spLocks noChangeArrowheads="1"/>
          </p:cNvSpPr>
          <p:nvPr/>
        </p:nvSpPr>
        <p:spPr bwMode="auto">
          <a:xfrm>
            <a:off x="7113588" y="760413"/>
            <a:ext cx="860425" cy="336550"/>
          </a:xfrm>
          <a:prstGeom prst="rect">
            <a:avLst/>
          </a:prstGeom>
          <a:noFill/>
          <a:ln w="9525">
            <a:noFill/>
            <a:miter lim="800000"/>
            <a:headEnd/>
            <a:tailEnd/>
          </a:ln>
        </p:spPr>
        <p:txBody>
          <a:bodyPr wrap="none">
            <a:spAutoFit/>
          </a:bodyPr>
          <a:lstStyle/>
          <a:p>
            <a:r>
              <a:rPr lang="en-US" sz="1600" b="1">
                <a:solidFill>
                  <a:srgbClr val="FF9933"/>
                </a:solidFill>
              </a:rPr>
              <a:t>Eureka</a:t>
            </a:r>
          </a:p>
        </p:txBody>
      </p:sp>
      <p:sp>
        <p:nvSpPr>
          <p:cNvPr id="14" name="Rectangle 13"/>
          <p:cNvSpPr/>
          <p:nvPr/>
        </p:nvSpPr>
        <p:spPr>
          <a:xfrm>
            <a:off x="0" y="4419600"/>
            <a:ext cx="14478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5981700" y="1479550"/>
            <a:ext cx="603250" cy="127000"/>
          </a:xfrm>
          <a:custGeom>
            <a:avLst/>
            <a:gdLst>
              <a:gd name="connsiteX0" fmla="*/ 595313 w 603308"/>
              <a:gd name="connsiteY0" fmla="*/ 120041 h 125753"/>
              <a:gd name="connsiteX1" fmla="*/ 561975 w 603308"/>
              <a:gd name="connsiteY1" fmla="*/ 96229 h 125753"/>
              <a:gd name="connsiteX2" fmla="*/ 547688 w 603308"/>
              <a:gd name="connsiteY2" fmla="*/ 86704 h 125753"/>
              <a:gd name="connsiteX3" fmla="*/ 519113 w 603308"/>
              <a:gd name="connsiteY3" fmla="*/ 77179 h 125753"/>
              <a:gd name="connsiteX4" fmla="*/ 504825 w 603308"/>
              <a:gd name="connsiteY4" fmla="*/ 72416 h 125753"/>
              <a:gd name="connsiteX5" fmla="*/ 490538 w 603308"/>
              <a:gd name="connsiteY5" fmla="*/ 62891 h 125753"/>
              <a:gd name="connsiteX6" fmla="*/ 442913 w 603308"/>
              <a:gd name="connsiteY6" fmla="*/ 48604 h 125753"/>
              <a:gd name="connsiteX7" fmla="*/ 400050 w 603308"/>
              <a:gd name="connsiteY7" fmla="*/ 39079 h 125753"/>
              <a:gd name="connsiteX8" fmla="*/ 385763 w 603308"/>
              <a:gd name="connsiteY8" fmla="*/ 34316 h 125753"/>
              <a:gd name="connsiteX9" fmla="*/ 371475 w 603308"/>
              <a:gd name="connsiteY9" fmla="*/ 20029 h 125753"/>
              <a:gd name="connsiteX10" fmla="*/ 342900 w 603308"/>
              <a:gd name="connsiteY10" fmla="*/ 5741 h 125753"/>
              <a:gd name="connsiteX11" fmla="*/ 242888 w 603308"/>
              <a:gd name="connsiteY11" fmla="*/ 979 h 125753"/>
              <a:gd name="connsiteX12" fmla="*/ 176213 w 603308"/>
              <a:gd name="connsiteY12" fmla="*/ 5741 h 125753"/>
              <a:gd name="connsiteX13" fmla="*/ 171450 w 603308"/>
              <a:gd name="connsiteY13" fmla="*/ 20029 h 125753"/>
              <a:gd name="connsiteX14" fmla="*/ 128588 w 603308"/>
              <a:gd name="connsiteY14" fmla="*/ 24791 h 125753"/>
              <a:gd name="connsiteX15" fmla="*/ 100013 w 603308"/>
              <a:gd name="connsiteY15" fmla="*/ 39079 h 125753"/>
              <a:gd name="connsiteX16" fmla="*/ 85725 w 603308"/>
              <a:gd name="connsiteY16" fmla="*/ 34316 h 125753"/>
              <a:gd name="connsiteX17" fmla="*/ 0 w 603308"/>
              <a:gd name="connsiteY17" fmla="*/ 67654 h 125753"/>
              <a:gd name="connsiteX18" fmla="*/ 0 w 603308"/>
              <a:gd name="connsiteY18" fmla="*/ 77179 h 12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3308" h="125753">
                <a:moveTo>
                  <a:pt x="595313" y="120041"/>
                </a:moveTo>
                <a:cubicBezTo>
                  <a:pt x="561654" y="97602"/>
                  <a:pt x="603308" y="125753"/>
                  <a:pt x="561975" y="96229"/>
                </a:cubicBezTo>
                <a:cubicBezTo>
                  <a:pt x="557317" y="92902"/>
                  <a:pt x="552918" y="89029"/>
                  <a:pt x="547688" y="86704"/>
                </a:cubicBezTo>
                <a:cubicBezTo>
                  <a:pt x="538513" y="82626"/>
                  <a:pt x="528638" y="80354"/>
                  <a:pt x="519113" y="77179"/>
                </a:cubicBezTo>
                <a:cubicBezTo>
                  <a:pt x="514350" y="75591"/>
                  <a:pt x="509002" y="75201"/>
                  <a:pt x="504825" y="72416"/>
                </a:cubicBezTo>
                <a:cubicBezTo>
                  <a:pt x="500063" y="69241"/>
                  <a:pt x="495768" y="65216"/>
                  <a:pt x="490538" y="62891"/>
                </a:cubicBezTo>
                <a:cubicBezTo>
                  <a:pt x="470160" y="53834"/>
                  <a:pt x="462312" y="54146"/>
                  <a:pt x="442913" y="48604"/>
                </a:cubicBezTo>
                <a:cubicBezTo>
                  <a:pt x="410080" y="39223"/>
                  <a:pt x="451627" y="47674"/>
                  <a:pt x="400050" y="39079"/>
                </a:cubicBezTo>
                <a:cubicBezTo>
                  <a:pt x="395288" y="37491"/>
                  <a:pt x="389940" y="37101"/>
                  <a:pt x="385763" y="34316"/>
                </a:cubicBezTo>
                <a:cubicBezTo>
                  <a:pt x="380159" y="30580"/>
                  <a:pt x="376649" y="24341"/>
                  <a:pt x="371475" y="20029"/>
                </a:cubicBezTo>
                <a:cubicBezTo>
                  <a:pt x="364607" y="14306"/>
                  <a:pt x="352446" y="6537"/>
                  <a:pt x="342900" y="5741"/>
                </a:cubicBezTo>
                <a:cubicBezTo>
                  <a:pt x="309640" y="2969"/>
                  <a:pt x="276225" y="2566"/>
                  <a:pt x="242888" y="979"/>
                </a:cubicBezTo>
                <a:cubicBezTo>
                  <a:pt x="220663" y="2566"/>
                  <a:pt x="197742" y="0"/>
                  <a:pt x="176213" y="5741"/>
                </a:cubicBezTo>
                <a:cubicBezTo>
                  <a:pt x="171362" y="7035"/>
                  <a:pt x="176111" y="18164"/>
                  <a:pt x="171450" y="20029"/>
                </a:cubicBezTo>
                <a:cubicBezTo>
                  <a:pt x="158103" y="25368"/>
                  <a:pt x="142875" y="23204"/>
                  <a:pt x="128588" y="24791"/>
                </a:cubicBezTo>
                <a:cubicBezTo>
                  <a:pt x="121366" y="29605"/>
                  <a:pt x="109870" y="39079"/>
                  <a:pt x="100013" y="39079"/>
                </a:cubicBezTo>
                <a:cubicBezTo>
                  <a:pt x="94993" y="39079"/>
                  <a:pt x="90488" y="35904"/>
                  <a:pt x="85725" y="34316"/>
                </a:cubicBezTo>
                <a:cubicBezTo>
                  <a:pt x="44047" y="36921"/>
                  <a:pt x="0" y="16034"/>
                  <a:pt x="0" y="67654"/>
                </a:cubicBezTo>
                <a:lnTo>
                  <a:pt x="0" y="77179"/>
                </a:lnTo>
              </a:path>
            </a:pathLst>
          </a:custGeom>
          <a:ln w="25400">
            <a:solidFill>
              <a:srgbClr val="0033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6010275" y="1435100"/>
            <a:ext cx="142875" cy="46038"/>
          </a:xfrm>
          <a:custGeom>
            <a:avLst/>
            <a:gdLst>
              <a:gd name="connsiteX0" fmla="*/ 142875 w 142875"/>
              <a:gd name="connsiteY0" fmla="*/ 46481 h 46481"/>
              <a:gd name="connsiteX1" fmla="*/ 109538 w 142875"/>
              <a:gd name="connsiteY1" fmla="*/ 32193 h 46481"/>
              <a:gd name="connsiteX2" fmla="*/ 95250 w 142875"/>
              <a:gd name="connsiteY2" fmla="*/ 22668 h 46481"/>
              <a:gd name="connsiteX3" fmla="*/ 52388 w 142875"/>
              <a:gd name="connsiteY3" fmla="*/ 3618 h 46481"/>
              <a:gd name="connsiteX4" fmla="*/ 0 w 142875"/>
              <a:gd name="connsiteY4" fmla="*/ 17906 h 46481"/>
              <a:gd name="connsiteX5" fmla="*/ 0 w 142875"/>
              <a:gd name="connsiteY5" fmla="*/ 22668 h 4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46481">
                <a:moveTo>
                  <a:pt x="142875" y="46481"/>
                </a:moveTo>
                <a:cubicBezTo>
                  <a:pt x="126847" y="41138"/>
                  <a:pt x="126015" y="41608"/>
                  <a:pt x="109538" y="32193"/>
                </a:cubicBezTo>
                <a:cubicBezTo>
                  <a:pt x="104568" y="29353"/>
                  <a:pt x="100481" y="24993"/>
                  <a:pt x="95250" y="22668"/>
                </a:cubicBezTo>
                <a:cubicBezTo>
                  <a:pt x="44246" y="0"/>
                  <a:pt x="84720" y="25173"/>
                  <a:pt x="52388" y="3618"/>
                </a:cubicBezTo>
                <a:cubicBezTo>
                  <a:pt x="29849" y="6436"/>
                  <a:pt x="15438" y="2469"/>
                  <a:pt x="0" y="17906"/>
                </a:cubicBezTo>
                <a:lnTo>
                  <a:pt x="0" y="22668"/>
                </a:lnTo>
              </a:path>
            </a:pathLst>
          </a:custGeom>
          <a:ln w="25400">
            <a:solidFill>
              <a:srgbClr val="0033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Oval 11"/>
          <p:cNvSpPr/>
          <p:nvPr/>
        </p:nvSpPr>
        <p:spPr>
          <a:xfrm>
            <a:off x="5895975" y="1538288"/>
            <a:ext cx="76200" cy="76200"/>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9" name="TextBox 12"/>
          <p:cNvSpPr txBox="1">
            <a:spLocks noChangeArrowheads="1"/>
          </p:cNvSpPr>
          <p:nvPr/>
        </p:nvSpPr>
        <p:spPr bwMode="auto">
          <a:xfrm>
            <a:off x="5638800" y="1066800"/>
            <a:ext cx="658813" cy="400050"/>
          </a:xfrm>
          <a:prstGeom prst="rect">
            <a:avLst/>
          </a:prstGeom>
          <a:noFill/>
          <a:ln w="9525">
            <a:noFill/>
            <a:miter lim="800000"/>
            <a:headEnd/>
            <a:tailEnd/>
          </a:ln>
        </p:spPr>
        <p:txBody>
          <a:bodyPr wrap="none">
            <a:spAutoFit/>
          </a:bodyPr>
          <a:lstStyle/>
          <a:p>
            <a:pPr algn="ctr"/>
            <a:r>
              <a:rPr lang="en-US" sz="1000" b="1">
                <a:latin typeface="Berlin Sans FB Demi" pitchFamily="34" charset="0"/>
              </a:rPr>
              <a:t>Boulder </a:t>
            </a:r>
          </a:p>
          <a:p>
            <a:pPr algn="ctr"/>
            <a:r>
              <a:rPr lang="en-US" sz="1000" b="1">
                <a:latin typeface="Berlin Sans FB Demi" pitchFamily="34" charset="0"/>
              </a:rPr>
              <a:t>Lake</a:t>
            </a:r>
          </a:p>
        </p:txBody>
      </p:sp>
      <p:sp>
        <p:nvSpPr>
          <p:cNvPr id="19" name="Oval 18"/>
          <p:cNvSpPr/>
          <p:nvPr/>
        </p:nvSpPr>
        <p:spPr>
          <a:xfrm>
            <a:off x="5486400" y="1066800"/>
            <a:ext cx="1143000" cy="7620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6" descr="P7170003.JPG"/>
          <p:cNvPicPr>
            <a:picLocks noChangeAspect="1"/>
          </p:cNvPicPr>
          <p:nvPr/>
        </p:nvPicPr>
        <p:blipFill>
          <a:blip r:embed="rId2" cstate="print"/>
          <a:srcRect/>
          <a:stretch>
            <a:fillRect/>
          </a:stretch>
        </p:blipFill>
        <p:spPr bwMode="auto">
          <a:xfrm>
            <a:off x="0" y="2628900"/>
            <a:ext cx="5638800" cy="4229100"/>
          </a:xfrm>
          <a:prstGeom prst="rect">
            <a:avLst/>
          </a:prstGeom>
          <a:noFill/>
          <a:ln w="9525">
            <a:noFill/>
            <a:miter lim="800000"/>
            <a:headEnd/>
            <a:tailEnd/>
          </a:ln>
        </p:spPr>
      </p:pic>
      <p:pic>
        <p:nvPicPr>
          <p:cNvPr id="71683" name="Picture 7" descr="P6180016.JPG"/>
          <p:cNvPicPr>
            <a:picLocks noChangeAspect="1"/>
          </p:cNvPicPr>
          <p:nvPr/>
        </p:nvPicPr>
        <p:blipFill>
          <a:blip r:embed="rId3" cstate="print"/>
          <a:srcRect/>
          <a:stretch>
            <a:fillRect/>
          </a:stretch>
        </p:blipFill>
        <p:spPr bwMode="auto">
          <a:xfrm>
            <a:off x="3860800" y="0"/>
            <a:ext cx="5283200" cy="3962400"/>
          </a:xfrm>
          <a:prstGeom prst="rect">
            <a:avLst/>
          </a:prstGeom>
          <a:noFill/>
          <a:ln w="9525">
            <a:noFill/>
            <a:miter lim="800000"/>
            <a:headEnd/>
            <a:tailEnd/>
          </a:ln>
        </p:spPr>
      </p:pic>
      <p:sp>
        <p:nvSpPr>
          <p:cNvPr id="71684" name="TextBox 8"/>
          <p:cNvSpPr txBox="1">
            <a:spLocks noChangeArrowheads="1"/>
          </p:cNvSpPr>
          <p:nvPr/>
        </p:nvSpPr>
        <p:spPr bwMode="auto">
          <a:xfrm>
            <a:off x="7599363" y="3352800"/>
            <a:ext cx="1544637" cy="646113"/>
          </a:xfrm>
          <a:prstGeom prst="rect">
            <a:avLst/>
          </a:prstGeom>
          <a:noFill/>
          <a:ln w="9525">
            <a:noFill/>
            <a:miter lim="800000"/>
            <a:headEnd/>
            <a:tailEnd/>
          </a:ln>
        </p:spPr>
        <p:txBody>
          <a:bodyPr wrap="none">
            <a:spAutoFit/>
          </a:bodyPr>
          <a:lstStyle/>
          <a:p>
            <a:pPr algn="ctr"/>
            <a:r>
              <a:rPr lang="en-US">
                <a:solidFill>
                  <a:srgbClr val="FFFF00"/>
                </a:solidFill>
              </a:rPr>
              <a:t>Boulder Lake</a:t>
            </a:r>
          </a:p>
          <a:p>
            <a:pPr algn="ctr"/>
            <a:r>
              <a:rPr lang="en-US">
                <a:solidFill>
                  <a:srgbClr val="FFFF00"/>
                </a:solidFill>
              </a:rPr>
              <a:t>(6 acres)</a:t>
            </a:r>
          </a:p>
        </p:txBody>
      </p:sp>
      <p:sp>
        <p:nvSpPr>
          <p:cNvPr id="71685" name="TextBox 9"/>
          <p:cNvSpPr txBox="1">
            <a:spLocks noChangeArrowheads="1"/>
          </p:cNvSpPr>
          <p:nvPr/>
        </p:nvSpPr>
        <p:spPr bwMode="auto">
          <a:xfrm>
            <a:off x="304800" y="2895600"/>
            <a:ext cx="1658938" cy="646113"/>
          </a:xfrm>
          <a:prstGeom prst="rect">
            <a:avLst/>
          </a:prstGeom>
          <a:noFill/>
          <a:ln w="9525">
            <a:noFill/>
            <a:miter lim="800000"/>
            <a:headEnd/>
            <a:tailEnd/>
          </a:ln>
        </p:spPr>
        <p:txBody>
          <a:bodyPr wrap="none">
            <a:spAutoFit/>
          </a:bodyPr>
          <a:lstStyle/>
          <a:p>
            <a:pPr algn="ctr"/>
            <a:r>
              <a:rPr lang="en-US">
                <a:solidFill>
                  <a:srgbClr val="FFFF00"/>
                </a:solidFill>
              </a:rPr>
              <a:t>Boulder Creek</a:t>
            </a:r>
          </a:p>
          <a:p>
            <a:pPr algn="ctr"/>
            <a:r>
              <a:rPr lang="en-US">
                <a:solidFill>
                  <a:srgbClr val="FFFF00"/>
                </a:solidFill>
              </a:rPr>
              <a:t>(~ 8 miles)</a:t>
            </a:r>
          </a:p>
        </p:txBody>
      </p:sp>
      <p:sp>
        <p:nvSpPr>
          <p:cNvPr id="71686" name="TextBox 10"/>
          <p:cNvSpPr txBox="1">
            <a:spLocks noChangeArrowheads="1"/>
          </p:cNvSpPr>
          <p:nvPr/>
        </p:nvSpPr>
        <p:spPr bwMode="auto">
          <a:xfrm>
            <a:off x="595313" y="609600"/>
            <a:ext cx="2506662" cy="923925"/>
          </a:xfrm>
          <a:prstGeom prst="rect">
            <a:avLst/>
          </a:prstGeom>
          <a:noFill/>
          <a:ln w="9525">
            <a:noFill/>
            <a:miter lim="800000"/>
            <a:headEnd/>
            <a:tailEnd/>
          </a:ln>
        </p:spPr>
        <p:txBody>
          <a:bodyPr wrap="none">
            <a:spAutoFit/>
          </a:bodyPr>
          <a:lstStyle/>
          <a:p>
            <a:pPr algn="ctr"/>
            <a:r>
              <a:rPr lang="en-US" b="1">
                <a:solidFill>
                  <a:srgbClr val="FFFF00"/>
                </a:solidFill>
              </a:rPr>
              <a:t>WCT </a:t>
            </a:r>
          </a:p>
          <a:p>
            <a:pPr algn="ctr"/>
            <a:r>
              <a:rPr lang="en-US" b="1">
                <a:solidFill>
                  <a:srgbClr val="FFFF00"/>
                </a:solidFill>
              </a:rPr>
              <a:t>Conservation Project</a:t>
            </a:r>
          </a:p>
          <a:p>
            <a:pPr algn="ctr"/>
            <a:r>
              <a:rPr lang="en-US" b="1">
                <a:solidFill>
                  <a:srgbClr val="FFFF00"/>
                </a:solidFill>
              </a:rPr>
              <a:t>2009</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boat.jpg"/>
          <p:cNvPicPr>
            <a:picLocks noChangeAspect="1"/>
          </p:cNvPicPr>
          <p:nvPr/>
        </p:nvPicPr>
        <p:blipFill>
          <a:blip r:embed="rId2" cstate="print"/>
          <a:srcRect/>
          <a:stretch>
            <a:fillRect/>
          </a:stretch>
        </p:blipFill>
        <p:spPr bwMode="auto">
          <a:xfrm>
            <a:off x="0" y="3124200"/>
            <a:ext cx="4978400" cy="3733800"/>
          </a:xfrm>
          <a:prstGeom prst="rect">
            <a:avLst/>
          </a:prstGeom>
          <a:noFill/>
          <a:ln w="19050">
            <a:solidFill>
              <a:schemeClr val="tx1"/>
            </a:solidFill>
            <a:miter lim="800000"/>
            <a:headEnd/>
            <a:tailEnd/>
          </a:ln>
        </p:spPr>
      </p:pic>
      <p:pic>
        <p:nvPicPr>
          <p:cNvPr id="72707" name="Picture 4" descr="P9010021.JPG"/>
          <p:cNvPicPr>
            <a:picLocks noChangeAspect="1"/>
          </p:cNvPicPr>
          <p:nvPr/>
        </p:nvPicPr>
        <p:blipFill>
          <a:blip r:embed="rId3" cstate="print"/>
          <a:srcRect/>
          <a:stretch>
            <a:fillRect/>
          </a:stretch>
        </p:blipFill>
        <p:spPr bwMode="auto">
          <a:xfrm>
            <a:off x="5486400" y="1981200"/>
            <a:ext cx="3657600" cy="4876800"/>
          </a:xfrm>
          <a:prstGeom prst="rect">
            <a:avLst/>
          </a:prstGeom>
          <a:noFill/>
          <a:ln w="19050">
            <a:solidFill>
              <a:schemeClr val="tx1"/>
            </a:solidFill>
            <a:miter lim="800000"/>
            <a:headEnd/>
            <a:tailEnd/>
          </a:ln>
        </p:spPr>
      </p:pic>
      <p:sp>
        <p:nvSpPr>
          <p:cNvPr id="72708" name="TextBox 6"/>
          <p:cNvSpPr txBox="1">
            <a:spLocks noChangeArrowheads="1"/>
          </p:cNvSpPr>
          <p:nvPr/>
        </p:nvSpPr>
        <p:spPr bwMode="auto">
          <a:xfrm>
            <a:off x="3048000" y="0"/>
            <a:ext cx="3898900" cy="954088"/>
          </a:xfrm>
          <a:prstGeom prst="rect">
            <a:avLst/>
          </a:prstGeom>
          <a:noFill/>
          <a:ln w="9525">
            <a:noFill/>
            <a:miter lim="800000"/>
            <a:headEnd/>
            <a:tailEnd/>
          </a:ln>
        </p:spPr>
        <p:txBody>
          <a:bodyPr wrap="none">
            <a:spAutoFit/>
          </a:bodyPr>
          <a:lstStyle/>
          <a:p>
            <a:pPr algn="ctr"/>
            <a:r>
              <a:rPr lang="en-US" sz="2800" b="1">
                <a:solidFill>
                  <a:srgbClr val="FFFF00"/>
                </a:solidFill>
              </a:rPr>
              <a:t>20% Increase in WCT </a:t>
            </a:r>
          </a:p>
          <a:p>
            <a:pPr algn="ctr"/>
            <a:r>
              <a:rPr lang="en-US" sz="2800" b="1">
                <a:solidFill>
                  <a:srgbClr val="FFFF00"/>
                </a:solidFill>
              </a:rPr>
              <a:t>Distribution</a:t>
            </a:r>
          </a:p>
        </p:txBody>
      </p:sp>
      <p:pic>
        <p:nvPicPr>
          <p:cNvPr id="72709" name="Picture 1" descr="P9010038"/>
          <p:cNvPicPr>
            <a:picLocks noChangeAspect="1" noChangeArrowheads="1"/>
          </p:cNvPicPr>
          <p:nvPr/>
        </p:nvPicPr>
        <p:blipFill>
          <a:blip r:embed="rId4" cstate="print"/>
          <a:srcRect/>
          <a:stretch>
            <a:fillRect/>
          </a:stretch>
        </p:blipFill>
        <p:spPr bwMode="auto">
          <a:xfrm>
            <a:off x="0" y="0"/>
            <a:ext cx="2911475" cy="3886200"/>
          </a:xfrm>
          <a:prstGeom prst="rect">
            <a:avLst/>
          </a:prstGeom>
          <a:noFill/>
          <a:ln w="19050">
            <a:solidFill>
              <a:schemeClr val="tx1"/>
            </a:solidFill>
            <a:miter lim="800000"/>
            <a:headEnd/>
            <a:tailEnd/>
          </a:ln>
        </p:spPr>
      </p:pic>
      <p:pic>
        <p:nvPicPr>
          <p:cNvPr id="72710" name="Picture 7" descr="DSCN4082.JPG"/>
          <p:cNvPicPr>
            <a:picLocks noChangeAspect="1"/>
          </p:cNvPicPr>
          <p:nvPr/>
        </p:nvPicPr>
        <p:blipFill>
          <a:blip r:embed="rId5" cstate="print"/>
          <a:srcRect/>
          <a:stretch>
            <a:fillRect/>
          </a:stretch>
        </p:blipFill>
        <p:spPr bwMode="auto">
          <a:xfrm>
            <a:off x="6835775" y="0"/>
            <a:ext cx="2308225"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1"/>
          <p:cNvSpPr txBox="1">
            <a:spLocks noChangeArrowheads="1"/>
          </p:cNvSpPr>
          <p:nvPr/>
        </p:nvSpPr>
        <p:spPr bwMode="auto">
          <a:xfrm>
            <a:off x="1905000" y="990600"/>
            <a:ext cx="5926138" cy="1477963"/>
          </a:xfrm>
          <a:prstGeom prst="rect">
            <a:avLst/>
          </a:prstGeom>
          <a:noFill/>
          <a:ln w="9525">
            <a:noFill/>
            <a:miter lim="800000"/>
            <a:headEnd/>
            <a:tailEnd/>
          </a:ln>
        </p:spPr>
        <p:txBody>
          <a:bodyPr wrap="none">
            <a:spAutoFit/>
          </a:bodyPr>
          <a:lstStyle/>
          <a:p>
            <a:r>
              <a:rPr lang="en-US"/>
              <a:t>Fisher River</a:t>
            </a:r>
          </a:p>
          <a:p>
            <a:endParaRPr lang="en-US"/>
          </a:p>
          <a:p>
            <a:r>
              <a:rPr lang="en-US"/>
              <a:t>Kootenai River RBT Growth, Survival  and genetic origin</a:t>
            </a:r>
          </a:p>
          <a:p>
            <a:endParaRPr lang="en-US"/>
          </a:p>
          <a:p>
            <a:r>
              <a:rPr lang="en-US"/>
              <a:t>Didymo</a:t>
            </a:r>
          </a:p>
        </p:txBody>
      </p:sp>
      <p:pic>
        <p:nvPicPr>
          <p:cNvPr id="73731" name="Picture 3" descr="Description: Fisher Clay Banks Aerial - Compressed.JPG"/>
          <p:cNvPicPr>
            <a:picLocks noChangeAspect="1" noChangeArrowheads="1"/>
          </p:cNvPicPr>
          <p:nvPr/>
        </p:nvPicPr>
        <p:blipFill>
          <a:blip r:embed="rId2" cstate="print"/>
          <a:srcRect/>
          <a:stretch>
            <a:fillRect/>
          </a:stretch>
        </p:blipFill>
        <p:spPr bwMode="auto">
          <a:xfrm>
            <a:off x="-228600" y="838200"/>
            <a:ext cx="4800600" cy="3151188"/>
          </a:xfrm>
          <a:prstGeom prst="rect">
            <a:avLst/>
          </a:prstGeom>
          <a:noFill/>
          <a:ln w="9525">
            <a:noFill/>
            <a:miter lim="800000"/>
            <a:headEnd/>
            <a:tailEnd/>
          </a:ln>
        </p:spPr>
      </p:pic>
      <p:pic>
        <p:nvPicPr>
          <p:cNvPr id="73732" name="Picture 3" descr="H:\Mainstem Amendment Staff\Data\Didymo Data\Didymo Pictures\2009-2010\February 2010\Feb 11b.jpg"/>
          <p:cNvPicPr>
            <a:picLocks noChangeAspect="1" noChangeArrowheads="1"/>
          </p:cNvPicPr>
          <p:nvPr/>
        </p:nvPicPr>
        <p:blipFill>
          <a:blip r:embed="rId3" cstate="print"/>
          <a:srcRect/>
          <a:stretch>
            <a:fillRect/>
          </a:stretch>
        </p:blipFill>
        <p:spPr bwMode="auto">
          <a:xfrm>
            <a:off x="4419600" y="836613"/>
            <a:ext cx="4471988" cy="3352800"/>
          </a:xfrm>
          <a:prstGeom prst="rect">
            <a:avLst/>
          </a:prstGeom>
          <a:noFill/>
          <a:ln w="9525">
            <a:noFill/>
            <a:miter lim="800000"/>
            <a:headEnd/>
            <a:tailEnd/>
          </a:ln>
        </p:spPr>
      </p:pic>
      <p:pic>
        <p:nvPicPr>
          <p:cNvPr id="73733" name="Picture 3" descr="state rainbow1.jpg"/>
          <p:cNvPicPr>
            <a:picLocks noChangeAspect="1"/>
          </p:cNvPicPr>
          <p:nvPr/>
        </p:nvPicPr>
        <p:blipFill>
          <a:blip r:embed="rId4" cstate="print"/>
          <a:srcRect/>
          <a:stretch>
            <a:fillRect/>
          </a:stretch>
        </p:blipFill>
        <p:spPr bwMode="auto">
          <a:xfrm>
            <a:off x="2743200" y="3455988"/>
            <a:ext cx="3348038" cy="3402012"/>
          </a:xfrm>
          <a:prstGeom prst="rect">
            <a:avLst/>
          </a:prstGeom>
          <a:noFill/>
          <a:ln w="9525">
            <a:noFill/>
            <a:miter lim="800000"/>
            <a:headEnd/>
            <a:tailEnd/>
          </a:ln>
        </p:spPr>
      </p:pic>
      <p:sp>
        <p:nvSpPr>
          <p:cNvPr id="73734" name="TextBox 9"/>
          <p:cNvSpPr txBox="1">
            <a:spLocks noChangeArrowheads="1"/>
          </p:cNvSpPr>
          <p:nvPr/>
        </p:nvSpPr>
        <p:spPr bwMode="auto">
          <a:xfrm>
            <a:off x="3352800" y="5181600"/>
            <a:ext cx="2362200" cy="369888"/>
          </a:xfrm>
          <a:prstGeom prst="rect">
            <a:avLst/>
          </a:prstGeom>
          <a:noFill/>
          <a:ln w="9525">
            <a:noFill/>
            <a:miter lim="800000"/>
            <a:headEnd/>
            <a:tailEnd/>
          </a:ln>
        </p:spPr>
        <p:txBody>
          <a:bodyPr>
            <a:spAutoFit/>
          </a:bodyPr>
          <a:lstStyle/>
          <a:p>
            <a:pPr algn="ctr"/>
            <a:r>
              <a:rPr lang="en-US" b="1">
                <a:solidFill>
                  <a:srgbClr val="FFFF00"/>
                </a:solidFill>
                <a:cs typeface="Arial" charset="0"/>
              </a:rPr>
              <a:t>MT State Record</a:t>
            </a:r>
          </a:p>
        </p:txBody>
      </p:sp>
      <p:sp>
        <p:nvSpPr>
          <p:cNvPr id="73735" name="TextBox 13"/>
          <p:cNvSpPr txBox="1">
            <a:spLocks noChangeArrowheads="1"/>
          </p:cNvSpPr>
          <p:nvPr/>
        </p:nvSpPr>
        <p:spPr bwMode="auto">
          <a:xfrm>
            <a:off x="152400" y="1066800"/>
            <a:ext cx="2865438" cy="369888"/>
          </a:xfrm>
          <a:prstGeom prst="rect">
            <a:avLst/>
          </a:prstGeom>
          <a:noFill/>
          <a:ln w="9525">
            <a:noFill/>
            <a:miter lim="800000"/>
            <a:headEnd/>
            <a:tailEnd/>
          </a:ln>
        </p:spPr>
        <p:txBody>
          <a:bodyPr wrap="none">
            <a:spAutoFit/>
          </a:bodyPr>
          <a:lstStyle/>
          <a:p>
            <a:r>
              <a:rPr lang="en-US" b="1">
                <a:solidFill>
                  <a:srgbClr val="00FFFF"/>
                </a:solidFill>
              </a:rPr>
              <a:t>Fisher River Restoration</a:t>
            </a:r>
          </a:p>
        </p:txBody>
      </p:sp>
      <p:sp>
        <p:nvSpPr>
          <p:cNvPr id="73736" name="TextBox 14"/>
          <p:cNvSpPr txBox="1">
            <a:spLocks noChangeArrowheads="1"/>
          </p:cNvSpPr>
          <p:nvPr/>
        </p:nvSpPr>
        <p:spPr bwMode="auto">
          <a:xfrm>
            <a:off x="5943600" y="1066800"/>
            <a:ext cx="2979738" cy="369888"/>
          </a:xfrm>
          <a:prstGeom prst="rect">
            <a:avLst/>
          </a:prstGeom>
          <a:noFill/>
          <a:ln w="9525">
            <a:noFill/>
            <a:miter lim="800000"/>
            <a:headEnd/>
            <a:tailEnd/>
          </a:ln>
        </p:spPr>
        <p:txBody>
          <a:bodyPr wrap="none">
            <a:spAutoFit/>
          </a:bodyPr>
          <a:lstStyle/>
          <a:p>
            <a:r>
              <a:rPr lang="en-US" b="1" i="1">
                <a:solidFill>
                  <a:srgbClr val="FFFF00"/>
                </a:solidFill>
              </a:rPr>
              <a:t>Didymosphenia geminata</a:t>
            </a:r>
          </a:p>
        </p:txBody>
      </p:sp>
      <p:sp>
        <p:nvSpPr>
          <p:cNvPr id="73737" name="TextBox 15"/>
          <p:cNvSpPr txBox="1">
            <a:spLocks noChangeArrowheads="1"/>
          </p:cNvSpPr>
          <p:nvPr/>
        </p:nvSpPr>
        <p:spPr bwMode="auto">
          <a:xfrm>
            <a:off x="3276600" y="6019800"/>
            <a:ext cx="2698750" cy="646113"/>
          </a:xfrm>
          <a:prstGeom prst="rect">
            <a:avLst/>
          </a:prstGeom>
          <a:noFill/>
          <a:ln w="9525">
            <a:noFill/>
            <a:miter lim="800000"/>
            <a:headEnd/>
            <a:tailEnd/>
          </a:ln>
        </p:spPr>
        <p:txBody>
          <a:bodyPr wrap="none">
            <a:spAutoFit/>
          </a:bodyPr>
          <a:lstStyle/>
          <a:p>
            <a:pPr algn="ctr"/>
            <a:r>
              <a:rPr lang="en-US" b="1">
                <a:solidFill>
                  <a:srgbClr val="00FF00"/>
                </a:solidFill>
              </a:rPr>
              <a:t>Kootenai River RBT </a:t>
            </a:r>
          </a:p>
          <a:p>
            <a:pPr algn="ctr"/>
            <a:r>
              <a:rPr lang="en-US" b="1">
                <a:solidFill>
                  <a:srgbClr val="00FF00"/>
                </a:solidFill>
              </a:rPr>
              <a:t>Growth/Survival/Origin</a:t>
            </a:r>
          </a:p>
        </p:txBody>
      </p:sp>
      <p:sp>
        <p:nvSpPr>
          <p:cNvPr id="73738" name="TextBox 16"/>
          <p:cNvSpPr txBox="1">
            <a:spLocks noChangeArrowheads="1"/>
          </p:cNvSpPr>
          <p:nvPr/>
        </p:nvSpPr>
        <p:spPr bwMode="auto">
          <a:xfrm>
            <a:off x="3200400" y="152400"/>
            <a:ext cx="2293938" cy="523875"/>
          </a:xfrm>
          <a:prstGeom prst="rect">
            <a:avLst/>
          </a:prstGeom>
          <a:noFill/>
          <a:ln w="9525">
            <a:noFill/>
            <a:miter lim="800000"/>
            <a:headEnd/>
            <a:tailEnd/>
          </a:ln>
        </p:spPr>
        <p:txBody>
          <a:bodyPr wrap="none">
            <a:spAutoFit/>
          </a:bodyPr>
          <a:lstStyle/>
          <a:p>
            <a:r>
              <a:rPr lang="en-US" sz="2800" b="1">
                <a:solidFill>
                  <a:srgbClr val="FFC000"/>
                </a:solidFill>
              </a:rPr>
              <a:t>Future Work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9"/>
          <p:cNvGrpSpPr>
            <a:grpSpLocks/>
          </p:cNvGrpSpPr>
          <p:nvPr/>
        </p:nvGrpSpPr>
        <p:grpSpPr bwMode="auto">
          <a:xfrm>
            <a:off x="1066800" y="304800"/>
            <a:ext cx="7162800" cy="6400800"/>
            <a:chOff x="672" y="192"/>
            <a:chExt cx="4512" cy="4032"/>
          </a:xfrm>
        </p:grpSpPr>
        <p:sp>
          <p:nvSpPr>
            <p:cNvPr id="74756" name="Oval 2"/>
            <p:cNvSpPr>
              <a:spLocks noChangeArrowheads="1"/>
            </p:cNvSpPr>
            <p:nvPr/>
          </p:nvSpPr>
          <p:spPr bwMode="auto">
            <a:xfrm>
              <a:off x="672" y="192"/>
              <a:ext cx="3008" cy="2798"/>
            </a:xfrm>
            <a:prstGeom prst="ellipse">
              <a:avLst/>
            </a:prstGeom>
            <a:noFill/>
            <a:ln w="88900">
              <a:solidFill>
                <a:srgbClr val="00FFFF"/>
              </a:solidFill>
              <a:round/>
              <a:headEnd/>
              <a:tailEnd/>
            </a:ln>
          </p:spPr>
          <p:txBody>
            <a:bodyPr wrap="none" anchor="ctr"/>
            <a:lstStyle/>
            <a:p>
              <a:endParaRPr lang="en-US"/>
            </a:p>
          </p:txBody>
        </p:sp>
        <p:sp>
          <p:nvSpPr>
            <p:cNvPr id="74757" name="Oval 3"/>
            <p:cNvSpPr>
              <a:spLocks noChangeArrowheads="1"/>
            </p:cNvSpPr>
            <p:nvPr/>
          </p:nvSpPr>
          <p:spPr bwMode="auto">
            <a:xfrm>
              <a:off x="1340" y="1426"/>
              <a:ext cx="3008" cy="2798"/>
            </a:xfrm>
            <a:prstGeom prst="ellipse">
              <a:avLst/>
            </a:prstGeom>
            <a:noFill/>
            <a:ln w="88900">
              <a:solidFill>
                <a:srgbClr val="00FF00"/>
              </a:solidFill>
              <a:round/>
              <a:headEnd/>
              <a:tailEnd/>
            </a:ln>
          </p:spPr>
          <p:txBody>
            <a:bodyPr wrap="none" anchor="ctr"/>
            <a:lstStyle/>
            <a:p>
              <a:endParaRPr lang="en-US"/>
            </a:p>
          </p:txBody>
        </p:sp>
        <p:sp>
          <p:nvSpPr>
            <p:cNvPr id="74758" name="Oval 4"/>
            <p:cNvSpPr>
              <a:spLocks noChangeArrowheads="1"/>
            </p:cNvSpPr>
            <p:nvPr/>
          </p:nvSpPr>
          <p:spPr bwMode="auto">
            <a:xfrm>
              <a:off x="2176" y="192"/>
              <a:ext cx="3008" cy="2798"/>
            </a:xfrm>
            <a:prstGeom prst="ellipse">
              <a:avLst/>
            </a:prstGeom>
            <a:noFill/>
            <a:ln w="88900">
              <a:solidFill>
                <a:srgbClr val="FFFF00"/>
              </a:solidFill>
              <a:round/>
              <a:headEnd/>
              <a:tailEnd/>
            </a:ln>
          </p:spPr>
          <p:txBody>
            <a:bodyPr wrap="none" anchor="ctr"/>
            <a:lstStyle/>
            <a:p>
              <a:endParaRPr lang="en-US"/>
            </a:p>
          </p:txBody>
        </p:sp>
        <p:sp>
          <p:nvSpPr>
            <p:cNvPr id="74759" name="Text Box 6"/>
            <p:cNvSpPr txBox="1">
              <a:spLocks noChangeArrowheads="1"/>
            </p:cNvSpPr>
            <p:nvPr/>
          </p:nvSpPr>
          <p:spPr bwMode="auto">
            <a:xfrm>
              <a:off x="960" y="864"/>
              <a:ext cx="924" cy="756"/>
            </a:xfrm>
            <a:prstGeom prst="rect">
              <a:avLst/>
            </a:prstGeom>
            <a:noFill/>
            <a:ln w="9525">
              <a:noFill/>
              <a:miter lim="800000"/>
              <a:headEnd/>
              <a:tailEnd/>
            </a:ln>
          </p:spPr>
          <p:txBody>
            <a:bodyPr wrap="none">
              <a:spAutoFit/>
            </a:bodyPr>
            <a:lstStyle/>
            <a:p>
              <a:pPr algn="ctr"/>
              <a:r>
                <a:rPr lang="en-US" b="1">
                  <a:solidFill>
                    <a:srgbClr val="66CCFF"/>
                  </a:solidFill>
                </a:rPr>
                <a:t>Mitigation</a:t>
              </a:r>
            </a:p>
            <a:p>
              <a:pPr algn="ctr"/>
              <a:r>
                <a:rPr lang="en-US" b="1">
                  <a:solidFill>
                    <a:srgbClr val="66CCFF"/>
                  </a:solidFill>
                </a:rPr>
                <a:t>&amp; </a:t>
              </a:r>
            </a:p>
            <a:p>
              <a:pPr algn="ctr"/>
              <a:r>
                <a:rPr lang="en-US" b="1">
                  <a:solidFill>
                    <a:srgbClr val="66CCFF"/>
                  </a:solidFill>
                </a:rPr>
                <a:t>Restoration</a:t>
              </a:r>
            </a:p>
            <a:p>
              <a:pPr algn="ctr"/>
              <a:r>
                <a:rPr lang="en-US" b="1">
                  <a:solidFill>
                    <a:srgbClr val="66CCFF"/>
                  </a:solidFill>
                </a:rPr>
                <a:t>Projects</a:t>
              </a:r>
            </a:p>
          </p:txBody>
        </p:sp>
        <p:sp>
          <p:nvSpPr>
            <p:cNvPr id="74760" name="Text Box 7"/>
            <p:cNvSpPr txBox="1">
              <a:spLocks noChangeArrowheads="1"/>
            </p:cNvSpPr>
            <p:nvPr/>
          </p:nvSpPr>
          <p:spPr bwMode="auto">
            <a:xfrm>
              <a:off x="4128" y="1200"/>
              <a:ext cx="771" cy="407"/>
            </a:xfrm>
            <a:prstGeom prst="rect">
              <a:avLst/>
            </a:prstGeom>
            <a:noFill/>
            <a:ln w="9525">
              <a:noFill/>
              <a:miter lim="800000"/>
              <a:headEnd/>
              <a:tailEnd/>
            </a:ln>
          </p:spPr>
          <p:txBody>
            <a:bodyPr wrap="none">
              <a:spAutoFit/>
            </a:bodyPr>
            <a:lstStyle/>
            <a:p>
              <a:pPr algn="ctr"/>
              <a:r>
                <a:rPr lang="en-US" b="1">
                  <a:solidFill>
                    <a:srgbClr val="FFFF00"/>
                  </a:solidFill>
                </a:rPr>
                <a:t>Applied </a:t>
              </a:r>
            </a:p>
            <a:p>
              <a:pPr algn="ctr"/>
              <a:r>
                <a:rPr lang="en-US" b="1">
                  <a:solidFill>
                    <a:srgbClr val="FFFF00"/>
                  </a:solidFill>
                </a:rPr>
                <a:t>Research</a:t>
              </a:r>
            </a:p>
          </p:txBody>
        </p:sp>
        <p:sp>
          <p:nvSpPr>
            <p:cNvPr id="74761" name="Text Box 8"/>
            <p:cNvSpPr txBox="1">
              <a:spLocks noChangeArrowheads="1"/>
            </p:cNvSpPr>
            <p:nvPr/>
          </p:nvSpPr>
          <p:spPr bwMode="auto">
            <a:xfrm>
              <a:off x="1987" y="3264"/>
              <a:ext cx="1740" cy="407"/>
            </a:xfrm>
            <a:prstGeom prst="rect">
              <a:avLst/>
            </a:prstGeom>
            <a:noFill/>
            <a:ln w="9525">
              <a:noFill/>
              <a:miter lim="800000"/>
              <a:headEnd/>
              <a:tailEnd/>
            </a:ln>
          </p:spPr>
          <p:txBody>
            <a:bodyPr wrap="none">
              <a:spAutoFit/>
            </a:bodyPr>
            <a:lstStyle/>
            <a:p>
              <a:pPr algn="ctr"/>
              <a:r>
                <a:rPr lang="en-US" b="1">
                  <a:solidFill>
                    <a:srgbClr val="66FF33"/>
                  </a:solidFill>
                </a:rPr>
                <a:t>Biological and Physical</a:t>
              </a:r>
            </a:p>
            <a:p>
              <a:pPr algn="ctr"/>
              <a:r>
                <a:rPr lang="en-US" b="1">
                  <a:solidFill>
                    <a:srgbClr val="66FF33"/>
                  </a:solidFill>
                </a:rPr>
                <a:t>Monitoring</a:t>
              </a:r>
            </a:p>
          </p:txBody>
        </p:sp>
      </p:grpSp>
      <p:sp>
        <p:nvSpPr>
          <p:cNvPr id="74755" name="Text Box 10"/>
          <p:cNvSpPr txBox="1">
            <a:spLocks noChangeArrowheads="1"/>
          </p:cNvSpPr>
          <p:nvPr/>
        </p:nvSpPr>
        <p:spPr bwMode="auto">
          <a:xfrm>
            <a:off x="3810000" y="2514600"/>
            <a:ext cx="1865313" cy="1373188"/>
          </a:xfrm>
          <a:prstGeom prst="rect">
            <a:avLst/>
          </a:prstGeom>
          <a:noFill/>
          <a:ln w="9525">
            <a:noFill/>
            <a:miter lim="800000"/>
            <a:headEnd/>
            <a:tailEnd/>
          </a:ln>
        </p:spPr>
        <p:txBody>
          <a:bodyPr wrap="none">
            <a:spAutoFit/>
          </a:bodyPr>
          <a:lstStyle/>
          <a:p>
            <a:pPr algn="ctr"/>
            <a:r>
              <a:rPr lang="en-US" sz="2800" b="1">
                <a:solidFill>
                  <a:srgbClr val="FF66FF"/>
                </a:solidFill>
              </a:rPr>
              <a:t>Libby</a:t>
            </a:r>
          </a:p>
          <a:p>
            <a:pPr algn="ctr"/>
            <a:r>
              <a:rPr lang="en-US" sz="2800" b="1">
                <a:solidFill>
                  <a:srgbClr val="FF66FF"/>
                </a:solidFill>
              </a:rPr>
              <a:t>Mitigation</a:t>
            </a:r>
          </a:p>
          <a:p>
            <a:pPr algn="ctr"/>
            <a:r>
              <a:rPr lang="en-US" sz="2800" b="1">
                <a:solidFill>
                  <a:srgbClr val="FF66FF"/>
                </a:solidFill>
              </a:rPr>
              <a:t>Project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3"/>
          <p:cNvSpPr txBox="1">
            <a:spLocks noChangeArrowheads="1"/>
          </p:cNvSpPr>
          <p:nvPr/>
        </p:nvSpPr>
        <p:spPr bwMode="auto">
          <a:xfrm>
            <a:off x="2895600" y="457200"/>
            <a:ext cx="4829175" cy="708025"/>
          </a:xfrm>
          <a:prstGeom prst="rect">
            <a:avLst/>
          </a:prstGeom>
          <a:noFill/>
          <a:ln w="9525">
            <a:noFill/>
            <a:miter lim="800000"/>
            <a:headEnd/>
            <a:tailEnd/>
          </a:ln>
        </p:spPr>
        <p:txBody>
          <a:bodyPr wrap="none">
            <a:spAutoFit/>
          </a:bodyPr>
          <a:lstStyle/>
          <a:p>
            <a:r>
              <a:rPr lang="en-US" sz="4000" b="1">
                <a:solidFill>
                  <a:srgbClr val="FFFF00"/>
                </a:solidFill>
                <a:cs typeface="Arial" charset="0"/>
              </a:rPr>
              <a:t>Discussion Outline</a:t>
            </a:r>
          </a:p>
        </p:txBody>
      </p:sp>
      <p:grpSp>
        <p:nvGrpSpPr>
          <p:cNvPr id="61443" name="Group 3"/>
          <p:cNvGrpSpPr>
            <a:grpSpLocks/>
          </p:cNvGrpSpPr>
          <p:nvPr/>
        </p:nvGrpSpPr>
        <p:grpSpPr bwMode="auto">
          <a:xfrm>
            <a:off x="533400" y="1905000"/>
            <a:ext cx="1143000" cy="381000"/>
            <a:chOff x="1152" y="2352"/>
            <a:chExt cx="3669" cy="1589"/>
          </a:xfrm>
        </p:grpSpPr>
        <p:sp>
          <p:nvSpPr>
            <p:cNvPr id="61787"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88"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89"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0"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1"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2"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3"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4"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5"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6"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7"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8"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99"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00"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01"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02"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03"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04"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05"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06"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1807"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1808"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1809"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1810"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11"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1812"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813"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14"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815"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1816"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1817"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1818"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819"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820"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21"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822"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1823"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24"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25"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26"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1827"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28"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29"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1830"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31"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32"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33"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34"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1835"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36"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37"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38"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39"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1840"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1841"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1842"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1843"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1844"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1845"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1846"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1847"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1848"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1849"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1850"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1851"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1852"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53"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54"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1855"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56"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57"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58"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59"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0"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1"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2"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3"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4"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5"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6"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7"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8"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69"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0"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1"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2"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3"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4"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5"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6"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7"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8"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79"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80"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81"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82"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83"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84"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85"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86"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887"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888"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889"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0"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1"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2"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3"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4"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5"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6"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7"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898"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sp>
        <p:nvSpPr>
          <p:cNvPr id="61444" name="TextBox 118"/>
          <p:cNvSpPr txBox="1">
            <a:spLocks noChangeArrowheads="1"/>
          </p:cNvSpPr>
          <p:nvPr/>
        </p:nvSpPr>
        <p:spPr bwMode="auto">
          <a:xfrm>
            <a:off x="1905000" y="1905000"/>
            <a:ext cx="6684963" cy="830263"/>
          </a:xfrm>
          <a:prstGeom prst="rect">
            <a:avLst/>
          </a:prstGeom>
          <a:noFill/>
          <a:ln w="9525">
            <a:noFill/>
            <a:miter lim="800000"/>
            <a:headEnd/>
            <a:tailEnd/>
          </a:ln>
        </p:spPr>
        <p:txBody>
          <a:bodyPr wrap="none">
            <a:spAutoFit/>
          </a:bodyPr>
          <a:lstStyle/>
          <a:p>
            <a:r>
              <a:rPr lang="en-US" sz="2400">
                <a:solidFill>
                  <a:srgbClr val="FFFF00"/>
                </a:solidFill>
                <a:cs typeface="Arial" charset="0"/>
              </a:rPr>
              <a:t>Brief history of Libby Dam, summary of impacts</a:t>
            </a:r>
          </a:p>
          <a:p>
            <a:r>
              <a:rPr lang="en-US" sz="2400">
                <a:solidFill>
                  <a:srgbClr val="FFFF00"/>
                </a:solidFill>
                <a:cs typeface="Arial" charset="0"/>
              </a:rPr>
              <a:t>from construction and operation</a:t>
            </a:r>
          </a:p>
        </p:txBody>
      </p:sp>
      <p:sp>
        <p:nvSpPr>
          <p:cNvPr id="61445" name="TextBox 119"/>
          <p:cNvSpPr txBox="1">
            <a:spLocks noChangeArrowheads="1"/>
          </p:cNvSpPr>
          <p:nvPr/>
        </p:nvSpPr>
        <p:spPr bwMode="auto">
          <a:xfrm>
            <a:off x="1981200" y="2895600"/>
            <a:ext cx="6858000" cy="830263"/>
          </a:xfrm>
          <a:prstGeom prst="rect">
            <a:avLst/>
          </a:prstGeom>
          <a:noFill/>
          <a:ln w="9525">
            <a:noFill/>
            <a:miter lim="800000"/>
            <a:headEnd/>
            <a:tailEnd/>
          </a:ln>
        </p:spPr>
        <p:txBody>
          <a:bodyPr>
            <a:spAutoFit/>
          </a:bodyPr>
          <a:lstStyle/>
          <a:p>
            <a:r>
              <a:rPr lang="en-US" sz="2400">
                <a:solidFill>
                  <a:srgbClr val="FFFF00"/>
                </a:solidFill>
                <a:cs typeface="Arial" charset="0"/>
              </a:rPr>
              <a:t>Summary of our mitigation strategies and</a:t>
            </a:r>
          </a:p>
          <a:p>
            <a:r>
              <a:rPr lang="en-US" sz="2400">
                <a:solidFill>
                  <a:srgbClr val="FFFF00"/>
                </a:solidFill>
                <a:cs typeface="Arial" charset="0"/>
              </a:rPr>
              <a:t>historical perspective of our program</a:t>
            </a:r>
          </a:p>
        </p:txBody>
      </p:sp>
      <p:sp>
        <p:nvSpPr>
          <p:cNvPr id="61446" name="TextBox 120"/>
          <p:cNvSpPr txBox="1">
            <a:spLocks noChangeArrowheads="1"/>
          </p:cNvSpPr>
          <p:nvPr/>
        </p:nvSpPr>
        <p:spPr bwMode="auto">
          <a:xfrm>
            <a:off x="1981200" y="3962400"/>
            <a:ext cx="6705600" cy="461963"/>
          </a:xfrm>
          <a:prstGeom prst="rect">
            <a:avLst/>
          </a:prstGeom>
          <a:noFill/>
          <a:ln w="9525">
            <a:noFill/>
            <a:miter lim="800000"/>
            <a:headEnd/>
            <a:tailEnd/>
          </a:ln>
        </p:spPr>
        <p:txBody>
          <a:bodyPr>
            <a:spAutoFit/>
          </a:bodyPr>
          <a:lstStyle/>
          <a:p>
            <a:r>
              <a:rPr lang="en-US" sz="2400">
                <a:solidFill>
                  <a:srgbClr val="FFFF00"/>
                </a:solidFill>
                <a:cs typeface="Arial" charset="0"/>
              </a:rPr>
              <a:t>Accomplishments to date</a:t>
            </a:r>
          </a:p>
        </p:txBody>
      </p:sp>
      <p:grpSp>
        <p:nvGrpSpPr>
          <p:cNvPr id="61447" name="Group 3"/>
          <p:cNvGrpSpPr>
            <a:grpSpLocks/>
          </p:cNvGrpSpPr>
          <p:nvPr/>
        </p:nvGrpSpPr>
        <p:grpSpPr bwMode="auto">
          <a:xfrm>
            <a:off x="609600" y="2895600"/>
            <a:ext cx="1143000" cy="381000"/>
            <a:chOff x="1152" y="2352"/>
            <a:chExt cx="3669" cy="1589"/>
          </a:xfrm>
        </p:grpSpPr>
        <p:sp>
          <p:nvSpPr>
            <p:cNvPr id="61675"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76"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77"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78"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79"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0"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1"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2"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3"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4"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5"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6"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7"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8"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89"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90"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91"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92"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93"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94"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1695"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1696"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1697"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1698"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99"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1700"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701"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02"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703"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1704"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1705"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1706"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707"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708"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09"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710"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1711"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12"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13"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14"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1715"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16"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17"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1718"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19"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20"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21"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22"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1723"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24"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25"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26"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27"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1728"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1729"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1730"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1731"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1732"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1733"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1734"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1735"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1736"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1737"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1738"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1739"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1740"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41"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42"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1743"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44"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45"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46"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47"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48"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49"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0"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1"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2"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3"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4"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5"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6"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7"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8"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59"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0"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1"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2"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3"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4"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5"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6"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7"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8"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69"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70"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71"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72"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73"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74"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775"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776"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777"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78"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79"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80"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81"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82"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83"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84"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85"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786"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grpSp>
        <p:nvGrpSpPr>
          <p:cNvPr id="61448" name="Group 3"/>
          <p:cNvGrpSpPr>
            <a:grpSpLocks/>
          </p:cNvGrpSpPr>
          <p:nvPr/>
        </p:nvGrpSpPr>
        <p:grpSpPr bwMode="auto">
          <a:xfrm>
            <a:off x="609600" y="3962400"/>
            <a:ext cx="1143000" cy="381000"/>
            <a:chOff x="1152" y="2352"/>
            <a:chExt cx="3669" cy="1589"/>
          </a:xfrm>
        </p:grpSpPr>
        <p:sp>
          <p:nvSpPr>
            <p:cNvPr id="61563"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64"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65"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66"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67"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68"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69"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0"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1"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2"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3"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4"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5"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6"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7"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8"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79"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80"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81"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82"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1583"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1584"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1585"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1586"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87"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1588"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589"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90"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591"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1592"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1593"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1594"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595"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596"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97"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598"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1599"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00"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01"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02"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1603"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04"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05"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1606"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07"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08"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09"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10"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1611"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12"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13"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14"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15"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1616"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1617"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1618"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1619"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1620"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1621"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1622"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1623"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1624"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1625"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1626"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1627"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1628"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29"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30"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1631"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32"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33"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34"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35"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36"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37"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38"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39"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0"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1"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2"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3"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4"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5"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6"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7"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8"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49"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0"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1"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2"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3"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4"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5"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6"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7"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8"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59"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60"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61"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62"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663"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664"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665"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66"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67"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68"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69"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70"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71"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72"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73"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674"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sp>
        <p:nvSpPr>
          <p:cNvPr id="61449" name="TextBox 120"/>
          <p:cNvSpPr txBox="1">
            <a:spLocks noChangeArrowheads="1"/>
          </p:cNvSpPr>
          <p:nvPr/>
        </p:nvSpPr>
        <p:spPr bwMode="auto">
          <a:xfrm>
            <a:off x="1981200" y="4800600"/>
            <a:ext cx="6705600" cy="461963"/>
          </a:xfrm>
          <a:prstGeom prst="rect">
            <a:avLst/>
          </a:prstGeom>
          <a:noFill/>
          <a:ln w="9525">
            <a:noFill/>
            <a:miter lim="800000"/>
            <a:headEnd/>
            <a:tailEnd/>
          </a:ln>
        </p:spPr>
        <p:txBody>
          <a:bodyPr>
            <a:spAutoFit/>
          </a:bodyPr>
          <a:lstStyle/>
          <a:p>
            <a:r>
              <a:rPr lang="en-US" sz="2400">
                <a:solidFill>
                  <a:srgbClr val="FFFF00"/>
                </a:solidFill>
                <a:cs typeface="Arial" charset="0"/>
              </a:rPr>
              <a:t>Future Work</a:t>
            </a:r>
          </a:p>
        </p:txBody>
      </p:sp>
      <p:grpSp>
        <p:nvGrpSpPr>
          <p:cNvPr id="61450" name="Group 3"/>
          <p:cNvGrpSpPr>
            <a:grpSpLocks/>
          </p:cNvGrpSpPr>
          <p:nvPr/>
        </p:nvGrpSpPr>
        <p:grpSpPr bwMode="auto">
          <a:xfrm>
            <a:off x="609600" y="4876800"/>
            <a:ext cx="1143000" cy="381000"/>
            <a:chOff x="1152" y="2352"/>
            <a:chExt cx="3669" cy="1589"/>
          </a:xfrm>
        </p:grpSpPr>
        <p:sp>
          <p:nvSpPr>
            <p:cNvPr id="61451"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52"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53"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54"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55"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56"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57"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58"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59"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0"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1"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2"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3"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4"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5"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6"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7"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8"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69"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70"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1471"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1472"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1473"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1474"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475"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1476"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477"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478"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479"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1480"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1481"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1482"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1483"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484"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485"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486"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1487"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88"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89"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90"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1491"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92"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493"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1494"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495"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496"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497"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498"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1499"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00"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01"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02"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03"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1504"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1505"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1506"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1507"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1508"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1509"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1510"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1511"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1512"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1513"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1514"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1515"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1516"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17"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18"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1519"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20"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1"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2"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3"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4"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5"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6"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7"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8"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29"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0"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1"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2"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3"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4"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5"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6"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7"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8"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39"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0"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1"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2"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3"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4"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5"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6"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7"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8"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49"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50"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1551"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1552"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1553"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54"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55"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56"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57"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58"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59"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60"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61"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1562"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0" y="274638"/>
            <a:ext cx="9144000" cy="1143000"/>
          </a:xfrm>
        </p:spPr>
        <p:txBody>
          <a:bodyPr/>
          <a:lstStyle/>
          <a:p>
            <a:r>
              <a:rPr lang="en-US" smtClean="0">
                <a:solidFill>
                  <a:srgbClr val="FFFF00"/>
                </a:solidFill>
              </a:rPr>
              <a:t>Mainstem Amendment Monitoring      </a:t>
            </a:r>
            <a:r>
              <a:rPr lang="en-US" sz="2400" smtClean="0">
                <a:solidFill>
                  <a:srgbClr val="FFFF00"/>
                </a:solidFill>
              </a:rPr>
              <a:t>BPA Project 200600800 </a:t>
            </a:r>
          </a:p>
        </p:txBody>
      </p:sp>
      <p:sp>
        <p:nvSpPr>
          <p:cNvPr id="6148" name="Content Placeholder 2"/>
          <p:cNvSpPr>
            <a:spLocks noGrp="1"/>
          </p:cNvSpPr>
          <p:nvPr>
            <p:ph sz="half" idx="1"/>
          </p:nvPr>
        </p:nvSpPr>
        <p:spPr/>
        <p:txBody>
          <a:bodyPr/>
          <a:lstStyle/>
          <a:p>
            <a:r>
              <a:rPr lang="en-US" smtClean="0">
                <a:solidFill>
                  <a:srgbClr val="FFFF00"/>
                </a:solidFill>
              </a:rPr>
              <a:t>Kootenai River Drainage</a:t>
            </a:r>
          </a:p>
        </p:txBody>
      </p:sp>
      <p:sp>
        <p:nvSpPr>
          <p:cNvPr id="6149" name="Content Placeholder 3"/>
          <p:cNvSpPr>
            <a:spLocks noGrp="1"/>
          </p:cNvSpPr>
          <p:nvPr>
            <p:ph sz="half" idx="2"/>
          </p:nvPr>
        </p:nvSpPr>
        <p:spPr/>
        <p:txBody>
          <a:bodyPr/>
          <a:lstStyle/>
          <a:p>
            <a:r>
              <a:rPr lang="en-US" smtClean="0">
                <a:solidFill>
                  <a:srgbClr val="FFFF00"/>
                </a:solidFill>
              </a:rPr>
              <a:t>Flathead River Drainage</a:t>
            </a:r>
          </a:p>
        </p:txBody>
      </p:sp>
      <p:grpSp>
        <p:nvGrpSpPr>
          <p:cNvPr id="6150" name="Group 5"/>
          <p:cNvGrpSpPr>
            <a:grpSpLocks/>
          </p:cNvGrpSpPr>
          <p:nvPr/>
        </p:nvGrpSpPr>
        <p:grpSpPr bwMode="auto">
          <a:xfrm>
            <a:off x="457200" y="5638800"/>
            <a:ext cx="1295400" cy="990600"/>
            <a:chOff x="2976" y="1296"/>
            <a:chExt cx="1970" cy="1469"/>
          </a:xfrm>
        </p:grpSpPr>
        <p:sp>
          <p:nvSpPr>
            <p:cNvPr id="6156" name="Rectangle 6"/>
            <p:cNvSpPr>
              <a:spLocks noChangeArrowheads="1"/>
            </p:cNvSpPr>
            <p:nvPr/>
          </p:nvSpPr>
          <p:spPr bwMode="auto">
            <a:xfrm>
              <a:off x="2976" y="1296"/>
              <a:ext cx="1970" cy="1469"/>
            </a:xfrm>
            <a:prstGeom prst="rect">
              <a:avLst/>
            </a:prstGeom>
            <a:solidFill>
              <a:schemeClr val="folHlink"/>
            </a:solidFill>
            <a:ln w="9525">
              <a:solidFill>
                <a:schemeClr val="tx1"/>
              </a:solidFill>
              <a:miter lim="800000"/>
              <a:headEnd/>
              <a:tailEnd/>
            </a:ln>
          </p:spPr>
          <p:txBody>
            <a:bodyPr wrap="none" anchor="ctr"/>
            <a:lstStyle/>
            <a:p>
              <a:endParaRPr lang="en-US">
                <a:latin typeface="Calibri" pitchFamily="34" charset="0"/>
              </a:endParaRPr>
            </a:p>
          </p:txBody>
        </p:sp>
        <p:pic>
          <p:nvPicPr>
            <p:cNvPr id="6157" name="Picture 7" descr="C:\TEMP\montana.gif"/>
            <p:cNvPicPr>
              <a:picLocks noChangeAspect="1" noChangeArrowheads="1"/>
            </p:cNvPicPr>
            <p:nvPr/>
          </p:nvPicPr>
          <p:blipFill>
            <a:blip r:embed="rId4" cstate="print"/>
            <a:srcRect/>
            <a:stretch>
              <a:fillRect/>
            </a:stretch>
          </p:blipFill>
          <p:spPr bwMode="auto">
            <a:xfrm>
              <a:off x="3072" y="1376"/>
              <a:ext cx="1776" cy="1323"/>
            </a:xfrm>
            <a:prstGeom prst="rect">
              <a:avLst/>
            </a:prstGeom>
            <a:noFill/>
            <a:ln w="9525">
              <a:noFill/>
              <a:miter lim="800000"/>
              <a:headEnd/>
              <a:tailEnd/>
            </a:ln>
          </p:spPr>
        </p:pic>
      </p:grpSp>
      <p:pic>
        <p:nvPicPr>
          <p:cNvPr id="6151" name="Picture 4"/>
          <p:cNvPicPr>
            <a:picLocks noChangeAspect="1" noChangeArrowheads="1"/>
          </p:cNvPicPr>
          <p:nvPr/>
        </p:nvPicPr>
        <p:blipFill>
          <a:blip r:embed="rId5" cstate="print"/>
          <a:srcRect/>
          <a:stretch>
            <a:fillRect/>
          </a:stretch>
        </p:blipFill>
        <p:spPr bwMode="auto">
          <a:xfrm>
            <a:off x="3657600" y="5715000"/>
            <a:ext cx="2209800" cy="879475"/>
          </a:xfrm>
          <a:prstGeom prst="rect">
            <a:avLst/>
          </a:prstGeom>
          <a:noFill/>
          <a:ln w="9525">
            <a:noFill/>
            <a:miter lim="800000"/>
            <a:headEnd/>
            <a:tailEnd/>
          </a:ln>
        </p:spPr>
      </p:pic>
      <p:graphicFrame>
        <p:nvGraphicFramePr>
          <p:cNvPr id="6146" name="Object 11"/>
          <p:cNvGraphicFramePr>
            <a:graphicFrameLocks noChangeAspect="1"/>
          </p:cNvGraphicFramePr>
          <p:nvPr/>
        </p:nvGraphicFramePr>
        <p:xfrm>
          <a:off x="7543800" y="5638800"/>
          <a:ext cx="1266825" cy="966788"/>
        </p:xfrm>
        <a:graphic>
          <a:graphicData uri="http://schemas.openxmlformats.org/presentationml/2006/ole">
            <p:oleObj spid="_x0000_s6146" name="Photo Editor Photo" r:id="rId6" imgW="1685714" imgH="1286055" progId="">
              <p:embed/>
            </p:oleObj>
          </a:graphicData>
        </a:graphic>
      </p:graphicFrame>
      <p:sp>
        <p:nvSpPr>
          <p:cNvPr id="6152" name="TextBox 9"/>
          <p:cNvSpPr txBox="1">
            <a:spLocks noChangeArrowheads="1"/>
          </p:cNvSpPr>
          <p:nvPr/>
        </p:nvSpPr>
        <p:spPr bwMode="auto">
          <a:xfrm>
            <a:off x="457200" y="4876800"/>
            <a:ext cx="8305800" cy="646113"/>
          </a:xfrm>
          <a:prstGeom prst="rect">
            <a:avLst/>
          </a:prstGeom>
          <a:noFill/>
          <a:ln w="9525">
            <a:noFill/>
            <a:miter lim="800000"/>
            <a:headEnd/>
            <a:tailEnd/>
          </a:ln>
        </p:spPr>
        <p:txBody>
          <a:bodyPr>
            <a:spAutoFit/>
          </a:bodyPr>
          <a:lstStyle/>
          <a:p>
            <a:pPr algn="ctr"/>
            <a:r>
              <a:rPr lang="en-US" b="1">
                <a:solidFill>
                  <a:srgbClr val="FFFF00"/>
                </a:solidFill>
              </a:rPr>
              <a:t>Ryan Sylvester                   and                               Amber Steed</a:t>
            </a:r>
          </a:p>
          <a:p>
            <a:pPr algn="ctr"/>
            <a:r>
              <a:rPr lang="en-US" b="1">
                <a:solidFill>
                  <a:srgbClr val="FFFF00"/>
                </a:solidFill>
              </a:rPr>
              <a:t>Fisheries Biologist                                                 Fisheries Biologist</a:t>
            </a:r>
          </a:p>
        </p:txBody>
      </p:sp>
      <p:pic>
        <p:nvPicPr>
          <p:cNvPr id="6153" name="Picture 4" descr="http://t3.gstatic.com/images?q=tbn:ANd9GcSDcmzuoqZCo5ZSm5_gPIrYznp9y9O2JyLdtrTz18Yn5Tlpa2Zs"/>
          <p:cNvPicPr>
            <a:picLocks noChangeAspect="1" noChangeArrowheads="1"/>
          </p:cNvPicPr>
          <p:nvPr/>
        </p:nvPicPr>
        <p:blipFill>
          <a:blip r:embed="rId7" cstate="print"/>
          <a:srcRect/>
          <a:stretch>
            <a:fillRect/>
          </a:stretch>
        </p:blipFill>
        <p:spPr bwMode="auto">
          <a:xfrm>
            <a:off x="5334000" y="2362200"/>
            <a:ext cx="3124200" cy="2430463"/>
          </a:xfrm>
          <a:prstGeom prst="rect">
            <a:avLst/>
          </a:prstGeom>
          <a:noFill/>
          <a:ln w="9525">
            <a:noFill/>
            <a:miter lim="800000"/>
            <a:headEnd/>
            <a:tailEnd/>
          </a:ln>
        </p:spPr>
      </p:pic>
      <p:pic>
        <p:nvPicPr>
          <p:cNvPr id="6154" name="Picture 12" descr="Libby Dam 1970-2 Libby.org.jpg"/>
          <p:cNvPicPr>
            <a:picLocks noChangeAspect="1"/>
          </p:cNvPicPr>
          <p:nvPr/>
        </p:nvPicPr>
        <p:blipFill>
          <a:blip r:embed="rId8" cstate="print"/>
          <a:srcRect/>
          <a:stretch>
            <a:fillRect/>
          </a:stretch>
        </p:blipFill>
        <p:spPr bwMode="auto">
          <a:xfrm>
            <a:off x="609600" y="2286000"/>
            <a:ext cx="3160713" cy="2408238"/>
          </a:xfrm>
          <a:prstGeom prst="rect">
            <a:avLst/>
          </a:prstGeom>
          <a:noFill/>
          <a:ln w="9525">
            <a:noFill/>
            <a:miter lim="800000"/>
            <a:headEnd/>
            <a:tailEnd/>
          </a:ln>
        </p:spPr>
      </p:pic>
      <p:sp>
        <p:nvSpPr>
          <p:cNvPr id="6155" name="TextBox 13"/>
          <p:cNvSpPr txBox="1">
            <a:spLocks noChangeArrowheads="1"/>
          </p:cNvSpPr>
          <p:nvPr/>
        </p:nvSpPr>
        <p:spPr bwMode="auto">
          <a:xfrm>
            <a:off x="1524000" y="2362200"/>
            <a:ext cx="1371600" cy="338138"/>
          </a:xfrm>
          <a:prstGeom prst="rect">
            <a:avLst/>
          </a:prstGeom>
          <a:noFill/>
          <a:ln w="9525">
            <a:noFill/>
            <a:miter lim="800000"/>
            <a:headEnd/>
            <a:tailEnd/>
          </a:ln>
        </p:spPr>
        <p:txBody>
          <a:bodyPr>
            <a:spAutoFit/>
          </a:bodyPr>
          <a:lstStyle/>
          <a:p>
            <a:r>
              <a:rPr lang="en-US" sz="1600" b="1"/>
              <a:t>Libby Dam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SRP Proposal Map of N_America_Montana_2.jpg"/>
          <p:cNvPicPr>
            <a:picLocks noChangeAspect="1"/>
          </p:cNvPicPr>
          <p:nvPr/>
        </p:nvPicPr>
        <p:blipFill>
          <a:blip r:embed="rId3" cstate="print"/>
          <a:srcRect/>
          <a:stretch>
            <a:fillRect/>
          </a:stretch>
        </p:blipFill>
        <p:spPr bwMode="auto">
          <a:xfrm>
            <a:off x="1506538" y="228600"/>
            <a:ext cx="7396162" cy="5715000"/>
          </a:xfrm>
          <a:prstGeom prst="rect">
            <a:avLst/>
          </a:prstGeom>
          <a:noFill/>
          <a:ln w="9525">
            <a:noFill/>
            <a:miter lim="800000"/>
            <a:headEnd/>
            <a:tailEnd/>
          </a:ln>
        </p:spPr>
      </p:pic>
      <p:sp>
        <p:nvSpPr>
          <p:cNvPr id="75779" name="AutoShape 5" descr="data:image/jpeg;base64,/9j/4AAQSkZJRgABAQAAAQABAAD/2wCEAAkGBhQSEBUUExQVFRUUGBgYGBgYGBgZHRYgGBgYFxwXFhgYHSYfHBokHBgXIC8gIycpLSwsFx8xNTAqNSYrLCkBCQoKDgwOGg8PGiwkHyUpLCwsLCwsLSksKSwsKSwsLCksLCwpLCksLCwsLCwsLCwsLCwsKSwsKSwsLCkpLCwsLP/AABEIAHoAyAMBIgACEQEDEQH/xAAcAAACAwEBAQEAAAAAAAAAAAADBAIFBgABBwj/xAA+EAABAgQDBQUGAwYHAQAAAAABAhEAAyExBBJBBSJRYXEGE4GRoRQyscHR8EJS4QcVM3KC8SNDU2KSssIW/8QAGgEAAwEBAQEAAAAAAAAAAAAAAAECAwQFBv/EACYRAAICAQUAAgEFAQAAAAAAAAABAhEDEiExQVEEE2EjMlJx8CL/2gAMAwEAAhEDEQA/ALpCIMJcZDD/ALS8OpgpMyWdcwCwLfk+6RdSe1ckmigpOhTXzEfQx+RCXDPLeKS5LpMuG8KCLU5/rFTJ7R4c/wCY3UGHkdoZLN36G4OR6NDlO0KMaZbjFlLpJcHgQfWG/wB8hSWXLCmDOQDGclbflE7pCvLzZ3hj96S3oeHDXS8c7xxfKNdUuh/FrQsulGTkLQuJcCk7Wkm6spFwfqKRy9sSgHCnq1B8H+7RcbiqRk1b3Gk4R6uG+9I8VIYwKRtGUoOFDxpB1bYkBIBKH4h38dITckNRTI91wiQzcVesLy8YpZOVFBfUhtWGnN4bkqGXMJ0sF2IzBq2DOCDClOuS1jbIqBNyTHFAbV+vyhqShKiQFpJYkMQrM3BqvS0eqwxAfQXvTrwiPsXAPHIRMqImVDonMG3S/R49y00Y2tWL+xkaBDuo7uofZLe6X45reDQPJwhrIJwE+6ju5hzu4mZisrPThA8j6GoLsrzIiBlQ8ZY8YgZcUphpEjKiCpUPKREBKGsaLILSV5lR0PiWl65iOVI8h/Z+BqB+c1oesRk4pSbGvKCJDxMSHj51Oj0BuRtldAVeMOJxi/zGKoYWrw1LFIr7Jek6UODFzPzqPlDCNrTQKLIHn6RXhR62vEiR/aH9svWLQhpW0Vm61eZjz94Lpvq/5GAZNRaIw9b9CkPo2tN/1VDW5hmV2hnWK36gH1ikKYIg1vFLJNcNi0p9GjkbdJLKdJ4gloez2Yvz1jKJMN4XHqRa3COjH8pr95nLF4X6ph4w1K2lMSKTFj+ot5O0UY2pSOG034HxEdX3xZnpaL07ZmO5W/lE0bWWmuYsdeMZ/wBvfQecd7ZDWdBoZrsL2nWkvmfkoAjyMMK7TTFXX6AfAW5RjFYpV6egiScUeTdYazQu2kGmXpq07aWLLVXnBpW25g/GT1r8Yxxx45xKXtDgfOkarNF9IjSzbDb0xjUF9WD+EER2gWEgMHD1c14eUYkbT5jzhxOOmAe6/kfhFJ430H/S7NLL27MerHw+kG/+h/2Dz+sZP94TW/hiBK2hOf3R5P8AOKbx+CSkbD/6APVB8/0joy8rHq/FKX4fQ/WOh/p/6wuR81QWvBUGzQbZ+y1z1ES0qUUgkpSHJAaoGvEgR7icDNltnlqSFVS6SKOzh/KPl7PROR5R6otbziBGWxcQVKnhiOSowKaDBTK1FvunW8SENMBWXii7Ew3LIIr+ogXch3giQ3hDsQTutRUR330jgrwgoTm0FukNMKABXlE0KgqMGt6JBFLF7u1PA+UHOxJwvKXYVbT7+MFhQuhceKkpPIjwh2XsSeaBFOJKUvW7qIjjs/KDnmyxyCgtXlLenjFJvoGvSEkoDZgqnM1h+WqSo0UEvoQW+J+MKLMlrzVcwgJ/7K+UFTJlqIySpn9UxPwTL+cdOOc/42ZSS9LD2JH+3yiXsSG09IOjCkJAytycn1MeGTHrRhGt4nM5O+QHsKOUFThkNYHwEeZI7u4rRDxC1P09RKSKBKW6JPqQ8G9oIDABhC/dmIqlmGqi9kK2+RhWINKD1jw4pgTRhUmsKLWU1NOpivxe3glwlieOkZ5M0YbyZSg5cIhiu1ij/DASOJDnrHRnp08FybkmPI8eXyZt3Z1rEi77O7PdQVmylLFJCmIrqOFxcRtjtcISmTNIXJmKQ11KQEkDIxqSai7gEVNow8wmRMUmYFoZgZeuUjjUAs3GGwJa1EysoLktMWSUgBje9WI8bCOBqzoXg3tPAoJT7OnOFDNuobLUsC5zKPNuEVkrDoLhTAAOygRmNgHFuL8o0uxsAkjMt0l3CQ1+Z00LaQ1P2GhZLmhFjpUlxw6NDpg43uYjFICWASG+LadY5EwBAGRL5iQa6sGvppGqxfY5SUqMtQUAfdN3/wBvmPCEdqeyyBlXLWuYGqiZlAIqWSolTFxUgW3dYFfBOloqUyyWIlgvcMajUX6eEPI2HNWElkJSxAKnBOrq8GYk1DQovtWsfwkS5Y0pmI/qVr4RWYvHzJxHeTCprAmg6CwjVY2ybSNCEYeXWYtBuMjZyeHukhPiXraB43bmF3gmUS5DENLZgKPvbvJvrGeGGfWCowRjVYPSXMhi54Wt0oCAzMCT6mIJlkmNDsrsvMmBCwlpa5gld4WYKOhc/fGCbR2R3E9cr38jHMBcFIU9CQzHi3ON441xZm26spZGzybxZSMEBBkFLP6w0ZBCAvKQklgpixNaA8aHyjshiijGUmwKZAhiWlMCzCPc8dK2MxoT+D+ZiKp54wv3seGdFWIYGLUOB6iCJ2gNUeUJGZHmaFqGWJxqMrlTDnFDtjbobdJCTTgSRXyhbbmIIMtKUlT5qAE8KsPGOx+GlqXlZAWlCQAokgmlgKBTG/KPM+X8iV6FwdWLEmtTKmdtHvC+bS1TC+c6H7rFri8AgFGWWkMgZzfeN2bQDUx53iAkKYBqUF2Bvx6x5zlub1RSTZpFzUt9Y6LMSpMxDEZS/vXbpWOg1IdGjwM9apmcSipISKBLjeDByXYu56vDuH7JrXKBolVXc6CgtyFfCFx2jlySUoQkjK6SCosdAQaXNuZjpva+aqZKUgAJQxINKsxBYuUcIih2uzSYKWZcnMXKUiqiGAqxD8Bo92MXeyky5ySpE8qQn3lJQQkMH3lKaw8owS9uT5ktUuapKpROYJalVEs12s1dBHuESE4dSUBe+cqgkuziiuhs/wAIepWNSNijtbhpaswKppzBAWDlCUkh1AKBY3rrl0BAjRzuzeDny0PIROo6SWZV65gd7xe8fGZcsoUykkMwb8tvOtY2uxZhlTj3cxSkIdUyWaA0G+NLKDEeMNTYJ3yajAbDwoCmwWGSUh6ywbcc3WHEpkoLJkSEg2aUj5CjQthZqFh5SkqGUuQzs4qpt7hBJpLCor10PSLs02J+2KS1EJbghIf0q8Hl7VVQZg5JuAG8haEZiClRJAIB4UvzgaBvBjdxTrcmGBY4baBTLnrJBzTd0EvTIhLhJ0cH1hRO15lKpApTLQClKXHIaQvJDqU/GoIABDk3HQQvINQ/C4FrsHhgNYna6292UQNMorWpAakeYWa+CJnJTMJmzCkLau/MKcoVwSQOkVne6KFxVuWr8Kx2YKIoHZrkNQAE1rfThaHbJYNMmQsOrCyrD3QRd2NB84Xm7Lwh/wAopPBK1hr13i3pBFgA08x4W8jHTZdXCi7Nq/McktGiySXZOiL6KudsjCn3Zk1J55VfIGFJ3Z4fgnpL2BSoXDj3c0Wfcu4ASXNHYEHqbDk8Kz5YUHyaaEsHFGdzodfg0aL5E12Q8MH0Vi9hzhYJX/ItJP8Axor0hKehSCy0qSeCgR8YanbWTLG8rQgBgRWlR9YQPataUsFKvZ3S38igUmvKLXzK5Mnhj0JbUlFYGUkEagtehFIpZmFImlnAGtzxccT1jS/veWqs2XKYB9w9ypfJLOgr5ZRQRnZuNWSolBCTYfr4xjmzQmrXI4wcf6CTJgWlQUVuojIaAkCjKHThrAJaQBQW1NdPjpHklRFTZuNXe7QvOmFstakEc44+TUNMUS4NL+gjoCQa6G7+EdBQGlk4hKCFMygaEWIsUqHnWJYmXLVMTkSrKU0cubaHoIQlBi4cguQD/wCoJhZ3AkE+RP2YgVlgShKRUtQDiNYbStt40pe1TRj1eKpalqcly9CWOkGlzyoZVMQeVmap50hBY/iMKpTJS6yeFTegGr1D3i22ThVbyZ7hSEFN8uQAAETCA/BgxrppANj4mYhSVSyl0HMKtq5roKV6CK+XMUmat1krU5BUQHPvFyTrUeUGw+C1lY9SJkqYlOQoSAH/ABir94bkkFuRZhG/wGNlYmXnluA7EEuUU91XPwrHytOLBSV3cs1vHkxvFvsDa6sPNKwygU1QMqAsXqo+6XrFxlRaZ9Iny0qKgf0sCYHJZLV94kAaXFz4wbD4mXOCFSlJIWgEgkEjdLpUBVxaPVyiySlNQSKBgDuEkg8o3uyyGElABRLa3pUOz06iFJgTnWwA3TpR2YHrD0qUSkjipBqGpmVApuEKlL3gTSg/pFDwrABULlBSRl/FT1ZuQtAZ8rdJIYaa6tfSkOpwqgWCQSEqXSvFSQ/lCuUAgTEskOo1uBR38DDEKqksC7vXT48KmBHBUBJuB4CwdvGKjanaZAfuworJc1DAOb8XJan5TxEUa+0szeJVmIAILMBl3QA2vziHNIjUjSbUxsuQh1HeIICQ1TViOTXJjGbQ7QqmFg6BwGhHHzhHFY4zCSslRatX4m+nGFlL4cB0iHNsluz2Ypyxqb8aCOCwdejdSIhKWCKNx4afp6xJ7MRUuwr40iCSOJYgZqM4BFi4uYWmTChAzA5bBQtTjDlCHIqRe7U1T4GEpG86VWBb50ECKAGWpTEK96vjdoh3jliGyn0GnrDZwGUukuHcP115NC0qYcxqLmhrYVi0/AJKl7jk6GnOOhdc4i1XAHm/rHRSGaBE4O6LGoBHzhwziUgEZVEGra9ecIYVawQAGAF2LB/CGU4pkhzmU/NvB4xokOmeaAqbi2rcYLIw5USQq4oB8oUkqBUd1RBp84bky0JJVUMGJ4c+v6wuGJFlInqCQ7BNhl1GpOt3NeMHmbMM4FUlQz6pUw6sTxiUnumKZid1TEFBYooA6SaKqfdIazEQtKw81CwpIDAkEFhQ0dmNas4dok0F5qUEhJDqck8Dwbm3xh2Xs9tSAqz6EgBhd/k4iw2RsELld6szRMcgVBYpybz3F101IDERoMXgcxVuBKWzpAOZTsM1KJuAXLndFaRatlKNbszEnBlK0rBIIIZnBSUkNlIPH4Rv8Ls5WKSibNnTkTDmSUookZFGrAMCps1TrThFNKwEmWErWsDNVL1fUghIPFqcY0g2hJMlSyyZSUlS1FJQQlDixYubDjpG0FQ6ED2cn1SnGKBJer0AcgM7ePKPZmxMaKe0J0bNmFmcktxD+MfOpX7X5rsrDSyHuJkxOp4lUHlftdBJCsKqtKTx0pmRzjSyLRu17MxstI9yZMJCbEpys90gKqSAX0B5Ngu2XaIzJhkyi8pKiFL/ANQpoSGpkewervGxl/tLk+zJUjvjMIJyFiEkpbKVmjAnThHyrErWAFKQEkrqXs/4i1OPpGM59Ck/CGrbp1q3w4RKUErCgkgFK97Nry+EDEwVd6nyrx0EDnTBLnB6BYOa1xq44xkQhTEKMpag7g7wp7u8R8Kx6m1D5Aas9IZxGdIoyg1yG1IatP7wEAG5aulhwY9QYrkZBaA9S3hp04XjqJXuUYW+kDm4crZSWBqG9QzxH2obzhyHBLcKwwJmdvAg1IBb5GO9nzFFda9H48Y9mzg6Tlqbffi8BXtHeKctLueVGHrCAMgKCw7EMacnv1hLF4HKAtLvQl63dzD0mcA9iQWfkIktLy1hJ/DQGprVh8ILaYynTPTm6M3nHQISA4FR+Z/lHRpsBpU44AMkM/0Z3+7wKTLUSAUlrvApNz1i0w90ffCMxLckpVidbpu12dvusMbJTVgARcg6pF6mEnaYrmA/Opi/2VRRan+Gv4GIGluLbSnqJ3VBJQQbMCAP7Uh/OVBIIooAlQZw5qW+9Yr9mICkTMwB3FXr+B9edYLKP+HK5hMOtmH5GMPPMqclPeZkKsreDAt6hvSPo+RLZlEDQgC7Uv8AlrHzXFBpqQKDIC3jeN7hK4VD1dI/7t8KRePkuDtAMKVysUmfIUnuykySCkESgmuZAtVQFdCdYz/7SO10xaU4cqKt7OtRKN6gyoTk/CC5rV/VXsoWRPSKJSs5Uiyd1XuiwsPKMTijvRrHkU3SLDZOy1YhRqlKRVRIsB0hpWBw4ZISokOVKUzMHLBI1YaxY9h/40saFRccaPXxA8oF2oSBjFsGq9OYDmMpSbbBRWmymRPU53b86cg2kFnnOkg5gTa5AZr8AbeHKK2Us5l1NChuUN4D+H/Ur5xDXZmedxnSCoMobxHhy+6RLHYdEyWlg62cF2biDyguIHu+I8GtAEUQWpVX/aBOtxrYUXNICwd5suXhSjfGPEF0OEgg1D01LekE2nSRPajTiByoKCI7OG5/x+EV1YEUS2WCBTdUQdHcNCuPQBMylJ94qfViK18YNjQwLUcl+bGkdilFpZ1f/wBQfkBdcxTl0swcP5OICnEJJB1AJP0iwxVUqerKVfwioQKL/mT8TDjuMYlzbuGJb1tDUhTJYmwYHn9YFMG6f5fg8I4dW8np8oKsAu0UFyoAMqppYtX6x7DBP+GrwjoaY0f/2Q=="/>
          <p:cNvSpPr>
            <a:spLocks noChangeAspect="1" noChangeArrowheads="1"/>
          </p:cNvSpPr>
          <p:nvPr/>
        </p:nvSpPr>
        <p:spPr bwMode="auto">
          <a:xfrm>
            <a:off x="63500" y="-569913"/>
            <a:ext cx="1905000" cy="1162051"/>
          </a:xfrm>
          <a:prstGeom prst="rect">
            <a:avLst/>
          </a:prstGeom>
          <a:noFill/>
          <a:ln w="9525">
            <a:noFill/>
            <a:miter lim="800000"/>
            <a:headEnd/>
            <a:tailEnd/>
          </a:ln>
        </p:spPr>
        <p:txBody>
          <a:bodyPr/>
          <a:lstStyle/>
          <a:p>
            <a:endParaRPr lang="en-US"/>
          </a:p>
        </p:txBody>
      </p:sp>
      <p:pic>
        <p:nvPicPr>
          <p:cNvPr id="75780" name="Picture 3" descr="ISRP Proposal Map of N_America_Montana.jpg"/>
          <p:cNvPicPr>
            <a:picLocks noChangeAspect="1"/>
          </p:cNvPicPr>
          <p:nvPr/>
        </p:nvPicPr>
        <p:blipFill>
          <a:blip r:embed="rId4" cstate="print"/>
          <a:srcRect/>
          <a:stretch>
            <a:fillRect/>
          </a:stretch>
        </p:blipFill>
        <p:spPr bwMode="auto">
          <a:xfrm>
            <a:off x="0" y="4135438"/>
            <a:ext cx="3522663" cy="2722562"/>
          </a:xfrm>
          <a:prstGeom prst="rect">
            <a:avLst/>
          </a:prstGeom>
          <a:noFill/>
          <a:ln w="9525">
            <a:noFill/>
            <a:miter lim="800000"/>
            <a:headEnd/>
            <a:tailEnd/>
          </a:ln>
        </p:spPr>
      </p:pic>
      <p:cxnSp>
        <p:nvCxnSpPr>
          <p:cNvPr id="8" name="Straight Connector 7"/>
          <p:cNvCxnSpPr/>
          <p:nvPr/>
        </p:nvCxnSpPr>
        <p:spPr>
          <a:xfrm flipV="1">
            <a:off x="1676400" y="3962400"/>
            <a:ext cx="6858000" cy="1143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371600" y="914400"/>
            <a:ext cx="609600" cy="403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A4186"/>
        </a:solidFill>
        <a:effectLst/>
      </p:bgPr>
    </p:bg>
    <p:spTree>
      <p:nvGrpSpPr>
        <p:cNvPr id="1" name=""/>
        <p:cNvGrpSpPr/>
        <p:nvPr/>
      </p:nvGrpSpPr>
      <p:grpSpPr>
        <a:xfrm>
          <a:off x="0" y="0"/>
          <a:ext cx="0" cy="0"/>
          <a:chOff x="0" y="0"/>
          <a:chExt cx="0" cy="0"/>
        </a:xfrm>
      </p:grpSpPr>
      <p:sp>
        <p:nvSpPr>
          <p:cNvPr id="76802" name="Title 4"/>
          <p:cNvSpPr>
            <a:spLocks noGrp="1"/>
          </p:cNvSpPr>
          <p:nvPr>
            <p:ph type="title"/>
          </p:nvPr>
        </p:nvSpPr>
        <p:spPr>
          <a:xfrm>
            <a:off x="457200" y="0"/>
            <a:ext cx="8229600" cy="1143000"/>
          </a:xfrm>
        </p:spPr>
        <p:txBody>
          <a:bodyPr/>
          <a:lstStyle/>
          <a:p>
            <a:r>
              <a:rPr lang="en-US" dirty="0" err="1" smtClean="0">
                <a:solidFill>
                  <a:srgbClr val="FFFF00"/>
                </a:solidFill>
              </a:rPr>
              <a:t>Mainstem</a:t>
            </a:r>
            <a:r>
              <a:rPr lang="en-US" dirty="0" smtClean="0">
                <a:solidFill>
                  <a:srgbClr val="FFFF00"/>
                </a:solidFill>
              </a:rPr>
              <a:t> Amendments</a:t>
            </a:r>
          </a:p>
        </p:txBody>
      </p:sp>
      <p:sp>
        <p:nvSpPr>
          <p:cNvPr id="6" name="Content Placeholder 5"/>
          <p:cNvSpPr>
            <a:spLocks noGrp="1"/>
          </p:cNvSpPr>
          <p:nvPr>
            <p:ph sz="half" idx="1"/>
          </p:nvPr>
        </p:nvSpPr>
        <p:spPr>
          <a:xfrm>
            <a:off x="0" y="1066800"/>
            <a:ext cx="9144000" cy="5791200"/>
          </a:xfrm>
        </p:spPr>
        <p:txBody>
          <a:bodyPr/>
          <a:lstStyle/>
          <a:p>
            <a:pPr>
              <a:defRPr/>
            </a:pPr>
            <a:r>
              <a:rPr lang="en-US" sz="2400" dirty="0" smtClean="0">
                <a:solidFill>
                  <a:srgbClr val="FFFF00"/>
                </a:solidFill>
              </a:rPr>
              <a:t>Implementation and monitoring were called for by the NW Power &amp; Conservation Council</a:t>
            </a:r>
          </a:p>
          <a:p>
            <a:pPr>
              <a:defRPr/>
            </a:pPr>
            <a:endParaRPr lang="en-US" sz="2400" dirty="0" smtClean="0">
              <a:solidFill>
                <a:srgbClr val="FFFF00"/>
              </a:solidFill>
            </a:endParaRPr>
          </a:p>
          <a:p>
            <a:pPr>
              <a:defRPr/>
            </a:pPr>
            <a:r>
              <a:rPr lang="en-US" sz="2400" dirty="0" smtClean="0">
                <a:solidFill>
                  <a:srgbClr val="FFFF00"/>
                </a:solidFill>
              </a:rPr>
              <a:t>Objectives and measures for protection, mitigation, and enhancement of fish, wildlife, water quality , water management, and habitats</a:t>
            </a:r>
          </a:p>
          <a:p>
            <a:pPr>
              <a:defRPr/>
            </a:pPr>
            <a:endParaRPr lang="en-US" sz="2400" dirty="0" smtClean="0">
              <a:solidFill>
                <a:srgbClr val="FFFF00"/>
              </a:solidFill>
            </a:endParaRPr>
          </a:p>
          <a:p>
            <a:pPr algn="ctr">
              <a:buFont typeface="Arial" charset="0"/>
              <a:buNone/>
              <a:defRPr/>
            </a:pPr>
            <a:r>
              <a:rPr lang="en-US" sz="4400" dirty="0" smtClean="0">
                <a:solidFill>
                  <a:srgbClr val="FFFF00"/>
                </a:solidFill>
                <a:latin typeface="+mj-lt"/>
              </a:rPr>
              <a:t>Changes in Montana</a:t>
            </a:r>
          </a:p>
          <a:p>
            <a:pPr>
              <a:defRPr/>
            </a:pPr>
            <a:r>
              <a:rPr lang="en-US" sz="2400" dirty="0" smtClean="0">
                <a:solidFill>
                  <a:srgbClr val="FFFF00"/>
                </a:solidFill>
              </a:rPr>
              <a:t>Limit summer reservoir drawdown</a:t>
            </a:r>
          </a:p>
          <a:p>
            <a:pPr lvl="1">
              <a:defRPr/>
            </a:pPr>
            <a:r>
              <a:rPr lang="en-US" sz="2000" dirty="0" smtClean="0">
                <a:solidFill>
                  <a:srgbClr val="FFFF00"/>
                </a:solidFill>
              </a:rPr>
              <a:t> Limits for extreme drought and wet years based on water forecasts</a:t>
            </a:r>
          </a:p>
          <a:p>
            <a:pPr>
              <a:defRPr/>
            </a:pPr>
            <a:endParaRPr lang="en-US" sz="2400" dirty="0" smtClean="0">
              <a:solidFill>
                <a:srgbClr val="FFFF00"/>
              </a:solidFill>
            </a:endParaRPr>
          </a:p>
          <a:p>
            <a:pPr>
              <a:defRPr/>
            </a:pPr>
            <a:r>
              <a:rPr lang="en-US" sz="2400" dirty="0" smtClean="0">
                <a:solidFill>
                  <a:srgbClr val="FFFF00"/>
                </a:solidFill>
              </a:rPr>
              <a:t>Stabilize discharges using seasonal and directional ramping rates</a:t>
            </a:r>
          </a:p>
          <a:p>
            <a:pPr lvl="1">
              <a:buFont typeface="Arial" charset="0"/>
              <a:buNone/>
              <a:defRPr/>
            </a:pPr>
            <a:endParaRPr lang="en-US" dirty="0" smtClean="0">
              <a:solidFill>
                <a:srgbClr val="FFFF00"/>
              </a:solidFill>
            </a:endParaRPr>
          </a:p>
          <a:p>
            <a:pPr>
              <a:defRPr/>
            </a:pPr>
            <a:endParaRPr lang="en-US"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0"/>
            <a:ext cx="9144000" cy="1143000"/>
          </a:xfrm>
        </p:spPr>
        <p:txBody>
          <a:bodyPr/>
          <a:lstStyle/>
          <a:p>
            <a:r>
              <a:rPr lang="en-US" sz="4000" b="1" smtClean="0">
                <a:solidFill>
                  <a:srgbClr val="FFFF00"/>
                </a:solidFill>
                <a:latin typeface="Arial" charset="0"/>
                <a:cs typeface="Arial" charset="0"/>
              </a:rPr>
              <a:t>Pre-Dam vs. Post Dam</a:t>
            </a:r>
            <a:endParaRPr lang="en-US" sz="4000" b="1" smtClean="0"/>
          </a:p>
        </p:txBody>
      </p:sp>
      <p:sp>
        <p:nvSpPr>
          <p:cNvPr id="77827" name="TextBox 12"/>
          <p:cNvSpPr txBox="1">
            <a:spLocks noChangeArrowheads="1"/>
          </p:cNvSpPr>
          <p:nvPr/>
        </p:nvSpPr>
        <p:spPr bwMode="auto">
          <a:xfrm>
            <a:off x="4572000" y="6202363"/>
            <a:ext cx="685800" cy="274637"/>
          </a:xfrm>
          <a:prstGeom prst="rect">
            <a:avLst/>
          </a:prstGeom>
          <a:solidFill>
            <a:srgbClr val="FFFFFF"/>
          </a:solidFill>
          <a:ln w="9525">
            <a:noFill/>
            <a:miter lim="800000"/>
            <a:headEnd/>
            <a:tailEnd/>
          </a:ln>
        </p:spPr>
        <p:txBody>
          <a:bodyPr>
            <a:spAutoFit/>
          </a:bodyPr>
          <a:lstStyle/>
          <a:p>
            <a:r>
              <a:rPr lang="en-US" b="1">
                <a:latin typeface="Calibri" pitchFamily="34" charset="0"/>
              </a:rPr>
              <a:t>Year</a:t>
            </a:r>
          </a:p>
        </p:txBody>
      </p:sp>
      <p:grpSp>
        <p:nvGrpSpPr>
          <p:cNvPr id="77828" name="Group 33"/>
          <p:cNvGrpSpPr>
            <a:grpSpLocks/>
          </p:cNvGrpSpPr>
          <p:nvPr/>
        </p:nvGrpSpPr>
        <p:grpSpPr bwMode="auto">
          <a:xfrm>
            <a:off x="914400" y="1371600"/>
            <a:ext cx="7467600" cy="5486400"/>
            <a:chOff x="914400" y="1371600"/>
            <a:chExt cx="7254240" cy="5181600"/>
          </a:xfrm>
        </p:grpSpPr>
        <p:grpSp>
          <p:nvGrpSpPr>
            <p:cNvPr id="77832" name="Group 26"/>
            <p:cNvGrpSpPr>
              <a:grpSpLocks/>
            </p:cNvGrpSpPr>
            <p:nvPr/>
          </p:nvGrpSpPr>
          <p:grpSpPr bwMode="auto">
            <a:xfrm>
              <a:off x="914400" y="1371600"/>
              <a:ext cx="7254240" cy="5181600"/>
              <a:chOff x="914400" y="1371600"/>
              <a:chExt cx="7254240" cy="5181600"/>
            </a:xfrm>
          </p:grpSpPr>
          <p:grpSp>
            <p:nvGrpSpPr>
              <p:cNvPr id="77839" name="Group 24"/>
              <p:cNvGrpSpPr>
                <a:grpSpLocks/>
              </p:cNvGrpSpPr>
              <p:nvPr/>
            </p:nvGrpSpPr>
            <p:grpSpPr bwMode="auto">
              <a:xfrm>
                <a:off x="914400" y="1371600"/>
                <a:ext cx="7254240" cy="5181600"/>
                <a:chOff x="914400" y="1371600"/>
                <a:chExt cx="7254240" cy="5181600"/>
              </a:xfrm>
            </p:grpSpPr>
            <p:grpSp>
              <p:nvGrpSpPr>
                <p:cNvPr id="77841" name="Group 11"/>
                <p:cNvGrpSpPr>
                  <a:grpSpLocks/>
                </p:cNvGrpSpPr>
                <p:nvPr/>
              </p:nvGrpSpPr>
              <p:grpSpPr bwMode="auto">
                <a:xfrm>
                  <a:off x="914400" y="1371600"/>
                  <a:ext cx="7254240" cy="5181600"/>
                  <a:chOff x="914400" y="1371600"/>
                  <a:chExt cx="7254240" cy="5181600"/>
                </a:xfrm>
              </p:grpSpPr>
              <p:pic>
                <p:nvPicPr>
                  <p:cNvPr id="77852" name="Picture 1" descr="Figure 8.emf"/>
                  <p:cNvPicPr>
                    <a:picLocks noChangeAspect="1" noChangeArrowheads="1"/>
                  </p:cNvPicPr>
                  <p:nvPr/>
                </p:nvPicPr>
                <p:blipFill>
                  <a:blip r:embed="rId3" cstate="print"/>
                  <a:srcRect l="3061" t="4840" r="4082" b="4198"/>
                  <a:stretch>
                    <a:fillRect/>
                  </a:stretch>
                </p:blipFill>
                <p:spPr bwMode="auto">
                  <a:xfrm>
                    <a:off x="914400" y="1371600"/>
                    <a:ext cx="7254240" cy="5181600"/>
                  </a:xfrm>
                  <a:prstGeom prst="rect">
                    <a:avLst/>
                  </a:prstGeom>
                  <a:noFill/>
                  <a:ln w="9525">
                    <a:solidFill>
                      <a:schemeClr val="tx1"/>
                    </a:solidFill>
                    <a:miter lim="800000"/>
                    <a:headEnd/>
                    <a:tailEnd/>
                  </a:ln>
                </p:spPr>
              </p:pic>
              <p:sp>
                <p:nvSpPr>
                  <p:cNvPr id="77853" name="TextBox 3"/>
                  <p:cNvSpPr txBox="1">
                    <a:spLocks noChangeArrowheads="1"/>
                  </p:cNvSpPr>
                  <p:nvPr/>
                </p:nvSpPr>
                <p:spPr bwMode="auto">
                  <a:xfrm>
                    <a:off x="1676400" y="5905898"/>
                    <a:ext cx="685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1930</a:t>
                    </a:r>
                  </a:p>
                </p:txBody>
              </p:sp>
              <p:sp>
                <p:nvSpPr>
                  <p:cNvPr id="77854" name="TextBox 4"/>
                  <p:cNvSpPr txBox="1">
                    <a:spLocks noChangeArrowheads="1"/>
                  </p:cNvSpPr>
                  <p:nvPr/>
                </p:nvSpPr>
                <p:spPr bwMode="auto">
                  <a:xfrm>
                    <a:off x="2438400" y="5904367"/>
                    <a:ext cx="685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1940</a:t>
                    </a:r>
                  </a:p>
                </p:txBody>
              </p:sp>
              <p:sp>
                <p:nvSpPr>
                  <p:cNvPr id="77855" name="TextBox 5"/>
                  <p:cNvSpPr txBox="1">
                    <a:spLocks noChangeArrowheads="1"/>
                  </p:cNvSpPr>
                  <p:nvPr/>
                </p:nvSpPr>
                <p:spPr bwMode="auto">
                  <a:xfrm>
                    <a:off x="3200400" y="5902125"/>
                    <a:ext cx="685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1950</a:t>
                    </a:r>
                  </a:p>
                </p:txBody>
              </p:sp>
              <p:sp>
                <p:nvSpPr>
                  <p:cNvPr id="77856" name="TextBox 6"/>
                  <p:cNvSpPr txBox="1">
                    <a:spLocks noChangeArrowheads="1"/>
                  </p:cNvSpPr>
                  <p:nvPr/>
                </p:nvSpPr>
                <p:spPr bwMode="auto">
                  <a:xfrm>
                    <a:off x="3962400" y="5907604"/>
                    <a:ext cx="685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1960</a:t>
                    </a:r>
                  </a:p>
                </p:txBody>
              </p:sp>
              <p:sp>
                <p:nvSpPr>
                  <p:cNvPr id="77857" name="TextBox 7"/>
                  <p:cNvSpPr txBox="1">
                    <a:spLocks noChangeArrowheads="1"/>
                  </p:cNvSpPr>
                  <p:nvPr/>
                </p:nvSpPr>
                <p:spPr bwMode="auto">
                  <a:xfrm>
                    <a:off x="4748784" y="5909846"/>
                    <a:ext cx="685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1970</a:t>
                    </a:r>
                  </a:p>
                </p:txBody>
              </p:sp>
              <p:sp>
                <p:nvSpPr>
                  <p:cNvPr id="77858" name="TextBox 8"/>
                  <p:cNvSpPr txBox="1">
                    <a:spLocks noChangeArrowheads="1"/>
                  </p:cNvSpPr>
                  <p:nvPr/>
                </p:nvSpPr>
                <p:spPr bwMode="auto">
                  <a:xfrm>
                    <a:off x="5526024" y="5903976"/>
                    <a:ext cx="685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1980</a:t>
                    </a:r>
                  </a:p>
                </p:txBody>
              </p:sp>
              <p:sp>
                <p:nvSpPr>
                  <p:cNvPr id="77859" name="TextBox 9"/>
                  <p:cNvSpPr txBox="1">
                    <a:spLocks noChangeArrowheads="1"/>
                  </p:cNvSpPr>
                  <p:nvPr/>
                </p:nvSpPr>
                <p:spPr bwMode="auto">
                  <a:xfrm>
                    <a:off x="6288024" y="5897880"/>
                    <a:ext cx="685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1990</a:t>
                    </a:r>
                  </a:p>
                </p:txBody>
              </p:sp>
              <p:sp>
                <p:nvSpPr>
                  <p:cNvPr id="77860" name="TextBox 10"/>
                  <p:cNvSpPr txBox="1">
                    <a:spLocks noChangeArrowheads="1"/>
                  </p:cNvSpPr>
                  <p:nvPr/>
                </p:nvSpPr>
                <p:spPr bwMode="auto">
                  <a:xfrm>
                    <a:off x="7056120" y="5897654"/>
                    <a:ext cx="685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2000</a:t>
                    </a:r>
                  </a:p>
                </p:txBody>
              </p:sp>
            </p:grpSp>
            <p:sp>
              <p:nvSpPr>
                <p:cNvPr id="77842" name="TextBox 14"/>
                <p:cNvSpPr txBox="1">
                  <a:spLocks noChangeArrowheads="1"/>
                </p:cNvSpPr>
                <p:nvPr/>
              </p:nvSpPr>
              <p:spPr bwMode="auto">
                <a:xfrm rot="-5400000">
                  <a:off x="-829948" y="3443085"/>
                  <a:ext cx="4174495" cy="369332"/>
                </a:xfrm>
                <a:prstGeom prst="rect">
                  <a:avLst/>
                </a:prstGeom>
                <a:solidFill>
                  <a:srgbClr val="FFFFFF"/>
                </a:solidFill>
                <a:ln w="9525">
                  <a:noFill/>
                  <a:miter lim="800000"/>
                  <a:headEnd/>
                  <a:tailEnd/>
                </a:ln>
              </p:spPr>
              <p:txBody>
                <a:bodyPr>
                  <a:spAutoFit/>
                </a:bodyPr>
                <a:lstStyle/>
                <a:p>
                  <a:pPr algn="ctr"/>
                  <a:r>
                    <a:rPr lang="en-US" b="1">
                      <a:latin typeface="Calibri" pitchFamily="34" charset="0"/>
                    </a:rPr>
                    <a:t>Number of days &gt; 20% daily change</a:t>
                  </a:r>
                </a:p>
              </p:txBody>
            </p:sp>
            <p:sp>
              <p:nvSpPr>
                <p:cNvPr id="77843" name="TextBox 15"/>
                <p:cNvSpPr txBox="1">
                  <a:spLocks noChangeArrowheads="1"/>
                </p:cNvSpPr>
                <p:nvPr/>
              </p:nvSpPr>
              <p:spPr bwMode="auto">
                <a:xfrm>
                  <a:off x="1524000" y="5181600"/>
                  <a:ext cx="304800" cy="338554"/>
                </a:xfrm>
                <a:prstGeom prst="rect">
                  <a:avLst/>
                </a:prstGeom>
                <a:solidFill>
                  <a:srgbClr val="FFFFFF"/>
                </a:solidFill>
                <a:ln w="9525">
                  <a:noFill/>
                  <a:miter lim="800000"/>
                  <a:headEnd/>
                  <a:tailEnd/>
                </a:ln>
              </p:spPr>
              <p:txBody>
                <a:bodyPr>
                  <a:spAutoFit/>
                </a:bodyPr>
                <a:lstStyle/>
                <a:p>
                  <a:r>
                    <a:rPr lang="en-US" sz="1600" b="1">
                      <a:latin typeface="Calibri" pitchFamily="34" charset="0"/>
                    </a:rPr>
                    <a:t>0</a:t>
                  </a:r>
                </a:p>
              </p:txBody>
            </p:sp>
            <p:sp>
              <p:nvSpPr>
                <p:cNvPr id="77844" name="TextBox 16"/>
                <p:cNvSpPr txBox="1">
                  <a:spLocks noChangeArrowheads="1"/>
                </p:cNvSpPr>
                <p:nvPr/>
              </p:nvSpPr>
              <p:spPr bwMode="auto">
                <a:xfrm>
                  <a:off x="1548384" y="4770120"/>
                  <a:ext cx="228600" cy="246221"/>
                </a:xfrm>
                <a:prstGeom prst="rect">
                  <a:avLst/>
                </a:prstGeom>
                <a:solidFill>
                  <a:srgbClr val="FFFFFF"/>
                </a:solidFill>
                <a:ln w="9525">
                  <a:noFill/>
                  <a:miter lim="800000"/>
                  <a:headEnd/>
                  <a:tailEnd/>
                </a:ln>
              </p:spPr>
              <p:txBody>
                <a:bodyPr lIns="0" tIns="0" rIns="0" bIns="0">
                  <a:spAutoFit/>
                </a:bodyPr>
                <a:lstStyle/>
                <a:p>
                  <a:r>
                    <a:rPr lang="en-US" sz="1600" b="1">
                      <a:latin typeface="Calibri" pitchFamily="34" charset="0"/>
                    </a:rPr>
                    <a:t>20</a:t>
                  </a:r>
                </a:p>
              </p:txBody>
            </p:sp>
            <p:sp>
              <p:nvSpPr>
                <p:cNvPr id="77845" name="TextBox 17"/>
                <p:cNvSpPr txBox="1">
                  <a:spLocks noChangeArrowheads="1"/>
                </p:cNvSpPr>
                <p:nvPr/>
              </p:nvSpPr>
              <p:spPr bwMode="auto">
                <a:xfrm>
                  <a:off x="1557528" y="4267200"/>
                  <a:ext cx="228600" cy="246221"/>
                </a:xfrm>
                <a:prstGeom prst="rect">
                  <a:avLst/>
                </a:prstGeom>
                <a:solidFill>
                  <a:srgbClr val="FFFFFF"/>
                </a:solidFill>
                <a:ln w="9525">
                  <a:noFill/>
                  <a:miter lim="800000"/>
                  <a:headEnd/>
                  <a:tailEnd/>
                </a:ln>
              </p:spPr>
              <p:txBody>
                <a:bodyPr lIns="0" tIns="0" rIns="0" bIns="0">
                  <a:spAutoFit/>
                </a:bodyPr>
                <a:lstStyle/>
                <a:p>
                  <a:r>
                    <a:rPr lang="en-US" sz="1600" b="1">
                      <a:latin typeface="Calibri" pitchFamily="34" charset="0"/>
                    </a:rPr>
                    <a:t>40</a:t>
                  </a:r>
                </a:p>
              </p:txBody>
            </p:sp>
            <p:sp>
              <p:nvSpPr>
                <p:cNvPr id="77846" name="TextBox 18"/>
                <p:cNvSpPr txBox="1">
                  <a:spLocks noChangeArrowheads="1"/>
                </p:cNvSpPr>
                <p:nvPr/>
              </p:nvSpPr>
              <p:spPr bwMode="auto">
                <a:xfrm>
                  <a:off x="1542288" y="3798475"/>
                  <a:ext cx="262128" cy="246221"/>
                </a:xfrm>
                <a:prstGeom prst="rect">
                  <a:avLst/>
                </a:prstGeom>
                <a:solidFill>
                  <a:srgbClr val="FFFFFF"/>
                </a:solidFill>
                <a:ln w="9525">
                  <a:noFill/>
                  <a:miter lim="800000"/>
                  <a:headEnd/>
                  <a:tailEnd/>
                </a:ln>
              </p:spPr>
              <p:txBody>
                <a:bodyPr lIns="0" tIns="0" rIns="0" bIns="0">
                  <a:spAutoFit/>
                </a:bodyPr>
                <a:lstStyle/>
                <a:p>
                  <a:pPr algn="ctr"/>
                  <a:r>
                    <a:rPr lang="en-US" sz="1600" b="1">
                      <a:latin typeface="Calibri" pitchFamily="34" charset="0"/>
                    </a:rPr>
                    <a:t>60</a:t>
                  </a:r>
                </a:p>
              </p:txBody>
            </p:sp>
            <p:sp>
              <p:nvSpPr>
                <p:cNvPr id="77847" name="TextBox 19"/>
                <p:cNvSpPr txBox="1">
                  <a:spLocks noChangeArrowheads="1"/>
                </p:cNvSpPr>
                <p:nvPr/>
              </p:nvSpPr>
              <p:spPr bwMode="auto">
                <a:xfrm>
                  <a:off x="1542288" y="3335179"/>
                  <a:ext cx="262128" cy="246221"/>
                </a:xfrm>
                <a:prstGeom prst="rect">
                  <a:avLst/>
                </a:prstGeom>
                <a:solidFill>
                  <a:srgbClr val="FFFFFF"/>
                </a:solidFill>
                <a:ln w="9525">
                  <a:noFill/>
                  <a:miter lim="800000"/>
                  <a:headEnd/>
                  <a:tailEnd/>
                </a:ln>
              </p:spPr>
              <p:txBody>
                <a:bodyPr lIns="0" tIns="0" rIns="0" bIns="0">
                  <a:spAutoFit/>
                </a:bodyPr>
                <a:lstStyle/>
                <a:p>
                  <a:pPr algn="ctr"/>
                  <a:r>
                    <a:rPr lang="en-US" sz="1600" b="1">
                      <a:latin typeface="Calibri" pitchFamily="34" charset="0"/>
                    </a:rPr>
                    <a:t>80</a:t>
                  </a:r>
                </a:p>
              </p:txBody>
            </p:sp>
            <p:sp>
              <p:nvSpPr>
                <p:cNvPr id="77848" name="TextBox 20"/>
                <p:cNvSpPr txBox="1">
                  <a:spLocks noChangeArrowheads="1"/>
                </p:cNvSpPr>
                <p:nvPr/>
              </p:nvSpPr>
              <p:spPr bwMode="auto">
                <a:xfrm>
                  <a:off x="1447800" y="2819400"/>
                  <a:ext cx="338328" cy="246221"/>
                </a:xfrm>
                <a:prstGeom prst="rect">
                  <a:avLst/>
                </a:prstGeom>
                <a:solidFill>
                  <a:srgbClr val="FFFFFF"/>
                </a:solidFill>
                <a:ln w="9525">
                  <a:noFill/>
                  <a:miter lim="800000"/>
                  <a:headEnd/>
                  <a:tailEnd/>
                </a:ln>
              </p:spPr>
              <p:txBody>
                <a:bodyPr lIns="0" tIns="0" rIns="0" bIns="0">
                  <a:spAutoFit/>
                </a:bodyPr>
                <a:lstStyle/>
                <a:p>
                  <a:pPr algn="ctr"/>
                  <a:r>
                    <a:rPr lang="en-US" sz="1600" b="1">
                      <a:latin typeface="Calibri" pitchFamily="34" charset="0"/>
                    </a:rPr>
                    <a:t>100</a:t>
                  </a:r>
                </a:p>
              </p:txBody>
            </p:sp>
            <p:sp>
              <p:nvSpPr>
                <p:cNvPr id="77849" name="TextBox 21"/>
                <p:cNvSpPr txBox="1">
                  <a:spLocks noChangeArrowheads="1"/>
                </p:cNvSpPr>
                <p:nvPr/>
              </p:nvSpPr>
              <p:spPr bwMode="auto">
                <a:xfrm>
                  <a:off x="1447800" y="2362200"/>
                  <a:ext cx="338328" cy="246221"/>
                </a:xfrm>
                <a:prstGeom prst="rect">
                  <a:avLst/>
                </a:prstGeom>
                <a:solidFill>
                  <a:srgbClr val="FFFFFF"/>
                </a:solidFill>
                <a:ln w="9525">
                  <a:noFill/>
                  <a:miter lim="800000"/>
                  <a:headEnd/>
                  <a:tailEnd/>
                </a:ln>
              </p:spPr>
              <p:txBody>
                <a:bodyPr lIns="0" tIns="0" rIns="0" bIns="0">
                  <a:spAutoFit/>
                </a:bodyPr>
                <a:lstStyle/>
                <a:p>
                  <a:pPr algn="ctr"/>
                  <a:r>
                    <a:rPr lang="en-US" sz="1600" b="1">
                      <a:latin typeface="Calibri" pitchFamily="34" charset="0"/>
                    </a:rPr>
                    <a:t>120</a:t>
                  </a:r>
                </a:p>
              </p:txBody>
            </p:sp>
            <p:sp>
              <p:nvSpPr>
                <p:cNvPr id="77850" name="TextBox 22"/>
                <p:cNvSpPr txBox="1">
                  <a:spLocks noChangeArrowheads="1"/>
                </p:cNvSpPr>
                <p:nvPr/>
              </p:nvSpPr>
              <p:spPr bwMode="auto">
                <a:xfrm>
                  <a:off x="1450848" y="1871472"/>
                  <a:ext cx="338328" cy="246221"/>
                </a:xfrm>
                <a:prstGeom prst="rect">
                  <a:avLst/>
                </a:prstGeom>
                <a:solidFill>
                  <a:srgbClr val="FFFFFF"/>
                </a:solidFill>
                <a:ln w="9525">
                  <a:noFill/>
                  <a:miter lim="800000"/>
                  <a:headEnd/>
                  <a:tailEnd/>
                </a:ln>
              </p:spPr>
              <p:txBody>
                <a:bodyPr lIns="0" tIns="0" rIns="0" bIns="0">
                  <a:spAutoFit/>
                </a:bodyPr>
                <a:lstStyle/>
                <a:p>
                  <a:pPr algn="ctr"/>
                  <a:r>
                    <a:rPr lang="en-US" sz="1600" b="1">
                      <a:latin typeface="Calibri" pitchFamily="34" charset="0"/>
                    </a:rPr>
                    <a:t>140</a:t>
                  </a:r>
                </a:p>
              </p:txBody>
            </p:sp>
            <p:sp>
              <p:nvSpPr>
                <p:cNvPr id="77851" name="TextBox 23"/>
                <p:cNvSpPr txBox="1">
                  <a:spLocks noChangeArrowheads="1"/>
                </p:cNvSpPr>
                <p:nvPr/>
              </p:nvSpPr>
              <p:spPr bwMode="auto">
                <a:xfrm>
                  <a:off x="1447800" y="1430179"/>
                  <a:ext cx="338328" cy="246221"/>
                </a:xfrm>
                <a:prstGeom prst="rect">
                  <a:avLst/>
                </a:prstGeom>
                <a:solidFill>
                  <a:srgbClr val="FFFFFF"/>
                </a:solidFill>
                <a:ln w="9525">
                  <a:noFill/>
                  <a:miter lim="800000"/>
                  <a:headEnd/>
                  <a:tailEnd/>
                </a:ln>
              </p:spPr>
              <p:txBody>
                <a:bodyPr lIns="0" tIns="0" rIns="0" bIns="0">
                  <a:spAutoFit/>
                </a:bodyPr>
                <a:lstStyle/>
                <a:p>
                  <a:pPr algn="ctr"/>
                  <a:r>
                    <a:rPr lang="en-US" sz="1600" b="1">
                      <a:latin typeface="Calibri" pitchFamily="34" charset="0"/>
                    </a:rPr>
                    <a:t>160</a:t>
                  </a:r>
                </a:p>
              </p:txBody>
            </p:sp>
          </p:grpSp>
          <p:sp>
            <p:nvSpPr>
              <p:cNvPr id="77840" name="TextBox 25"/>
              <p:cNvSpPr txBox="1">
                <a:spLocks noChangeArrowheads="1"/>
              </p:cNvSpPr>
              <p:nvPr/>
            </p:nvSpPr>
            <p:spPr bwMode="auto">
              <a:xfrm>
                <a:off x="4648200" y="6217920"/>
                <a:ext cx="685800" cy="276999"/>
              </a:xfrm>
              <a:prstGeom prst="rect">
                <a:avLst/>
              </a:prstGeom>
              <a:solidFill>
                <a:srgbClr val="FFFFFF"/>
              </a:solidFill>
              <a:ln w="9525">
                <a:noFill/>
                <a:miter lim="800000"/>
                <a:headEnd/>
                <a:tailEnd/>
              </a:ln>
            </p:spPr>
            <p:txBody>
              <a:bodyPr lIns="0" tIns="0" rIns="0" bIns="0">
                <a:spAutoFit/>
              </a:bodyPr>
              <a:lstStyle/>
              <a:p>
                <a:r>
                  <a:rPr lang="en-US" b="1">
                    <a:latin typeface="Calibri" pitchFamily="34" charset="0"/>
                  </a:rPr>
                  <a:t>Year</a:t>
                </a:r>
              </a:p>
            </p:txBody>
          </p:sp>
        </p:grpSp>
        <p:sp>
          <p:nvSpPr>
            <p:cNvPr id="28" name="Octagon 27"/>
            <p:cNvSpPr/>
            <p:nvPr/>
          </p:nvSpPr>
          <p:spPr>
            <a:xfrm>
              <a:off x="2666274" y="1524529"/>
              <a:ext cx="305344" cy="304360"/>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itchFamily="34" charset="0"/>
                  <a:cs typeface="Arial" pitchFamily="34" charset="0"/>
                </a:rPr>
                <a:t>1</a:t>
              </a:r>
            </a:p>
          </p:txBody>
        </p:sp>
        <p:sp>
          <p:nvSpPr>
            <p:cNvPr id="29" name="Octagon 28"/>
            <p:cNvSpPr/>
            <p:nvPr/>
          </p:nvSpPr>
          <p:spPr>
            <a:xfrm>
              <a:off x="4191454" y="1524529"/>
              <a:ext cx="303802" cy="304360"/>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itchFamily="34" charset="0"/>
                  <a:cs typeface="Arial" pitchFamily="34" charset="0"/>
                </a:rPr>
                <a:t>2</a:t>
              </a:r>
            </a:p>
          </p:txBody>
        </p:sp>
        <p:sp>
          <p:nvSpPr>
            <p:cNvPr id="30" name="Octagon 29"/>
            <p:cNvSpPr/>
            <p:nvPr/>
          </p:nvSpPr>
          <p:spPr>
            <a:xfrm>
              <a:off x="5454469" y="1544021"/>
              <a:ext cx="303803" cy="30585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itchFamily="34" charset="0"/>
                  <a:cs typeface="Arial" pitchFamily="34" charset="0"/>
                </a:rPr>
                <a:t>3</a:t>
              </a:r>
            </a:p>
          </p:txBody>
        </p:sp>
        <p:sp>
          <p:nvSpPr>
            <p:cNvPr id="31" name="Octagon 30"/>
            <p:cNvSpPr/>
            <p:nvPr/>
          </p:nvSpPr>
          <p:spPr>
            <a:xfrm>
              <a:off x="6432187" y="1536524"/>
              <a:ext cx="305344" cy="304360"/>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itchFamily="34" charset="0"/>
                  <a:cs typeface="Arial" pitchFamily="34" charset="0"/>
                </a:rPr>
                <a:t>4</a:t>
              </a:r>
            </a:p>
          </p:txBody>
        </p:sp>
        <p:sp>
          <p:nvSpPr>
            <p:cNvPr id="32" name="Octagon 31"/>
            <p:cNvSpPr/>
            <p:nvPr/>
          </p:nvSpPr>
          <p:spPr>
            <a:xfrm>
              <a:off x="6998154" y="1535025"/>
              <a:ext cx="305344" cy="304359"/>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itchFamily="34" charset="0"/>
                  <a:cs typeface="Arial" pitchFamily="34" charset="0"/>
                </a:rPr>
                <a:t>5</a:t>
              </a:r>
            </a:p>
          </p:txBody>
        </p:sp>
        <p:sp>
          <p:nvSpPr>
            <p:cNvPr id="33" name="Octagon 32"/>
            <p:cNvSpPr/>
            <p:nvPr/>
          </p:nvSpPr>
          <p:spPr>
            <a:xfrm>
              <a:off x="7533277" y="1536524"/>
              <a:ext cx="305344" cy="304360"/>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pitchFamily="34" charset="0"/>
                  <a:cs typeface="Arial" pitchFamily="34" charset="0"/>
                </a:rPr>
                <a:t>6</a:t>
              </a:r>
            </a:p>
          </p:txBody>
        </p:sp>
      </p:grpSp>
      <p:grpSp>
        <p:nvGrpSpPr>
          <p:cNvPr id="6" name="Group 36"/>
          <p:cNvGrpSpPr>
            <a:grpSpLocks/>
          </p:cNvGrpSpPr>
          <p:nvPr/>
        </p:nvGrpSpPr>
        <p:grpSpPr bwMode="auto">
          <a:xfrm>
            <a:off x="1905000" y="4572000"/>
            <a:ext cx="6432550" cy="1143000"/>
            <a:chOff x="1752600" y="4343400"/>
            <a:chExt cx="6432699" cy="1143000"/>
          </a:xfrm>
        </p:grpSpPr>
        <p:sp>
          <p:nvSpPr>
            <p:cNvPr id="35" name="Oval 34"/>
            <p:cNvSpPr/>
            <p:nvPr/>
          </p:nvSpPr>
          <p:spPr>
            <a:xfrm>
              <a:off x="1752600" y="4343400"/>
              <a:ext cx="2209851"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7270878" y="4845050"/>
              <a:ext cx="914421"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p:cNvSpPr>
            <a:spLocks noGrp="1"/>
          </p:cNvSpPr>
          <p:nvPr>
            <p:ph sz="half" idx="1"/>
          </p:nvPr>
        </p:nvSpPr>
        <p:spPr>
          <a:xfrm>
            <a:off x="228600" y="1219200"/>
            <a:ext cx="4114800" cy="3276600"/>
          </a:xfrm>
        </p:spPr>
        <p:txBody>
          <a:bodyPr/>
          <a:lstStyle/>
          <a:p>
            <a:pPr>
              <a:buFont typeface="Arial" charset="0"/>
              <a:buNone/>
            </a:pPr>
            <a:r>
              <a:rPr lang="en-US" sz="2400" b="1" smtClean="0">
                <a:solidFill>
                  <a:srgbClr val="FFFF00"/>
                </a:solidFill>
                <a:latin typeface="Arial" charset="0"/>
                <a:cs typeface="Arial" charset="0"/>
              </a:rPr>
              <a:t>Modeling</a:t>
            </a:r>
          </a:p>
          <a:p>
            <a:pPr lvl="1"/>
            <a:r>
              <a:rPr lang="en-US" smtClean="0">
                <a:solidFill>
                  <a:srgbClr val="FFFF00"/>
                </a:solidFill>
                <a:latin typeface="Arial" charset="0"/>
                <a:cs typeface="Arial" charset="0"/>
              </a:rPr>
              <a:t>Wetted perimeter</a:t>
            </a:r>
          </a:p>
          <a:p>
            <a:pPr lvl="1"/>
            <a:r>
              <a:rPr lang="en-US" smtClean="0">
                <a:solidFill>
                  <a:srgbClr val="FFFF00"/>
                </a:solidFill>
                <a:latin typeface="Arial" charset="0"/>
                <a:cs typeface="Arial" charset="0"/>
              </a:rPr>
              <a:t>Weighted usable area</a:t>
            </a:r>
          </a:p>
          <a:p>
            <a:pPr lvl="1"/>
            <a:r>
              <a:rPr lang="en-US" smtClean="0">
                <a:solidFill>
                  <a:srgbClr val="FFFF00"/>
                </a:solidFill>
                <a:latin typeface="Arial" charset="0"/>
                <a:cs typeface="Arial" charset="0"/>
              </a:rPr>
              <a:t>Water residence time</a:t>
            </a:r>
          </a:p>
          <a:p>
            <a:pPr lvl="1"/>
            <a:r>
              <a:rPr lang="en-US" smtClean="0">
                <a:solidFill>
                  <a:srgbClr val="FFFF00"/>
                </a:solidFill>
                <a:latin typeface="Arial" charset="0"/>
                <a:cs typeface="Arial" charset="0"/>
              </a:rPr>
              <a:t>Biological metrics</a:t>
            </a:r>
          </a:p>
          <a:p>
            <a:pPr lvl="1">
              <a:buFont typeface="Arial" charset="0"/>
              <a:buNone/>
            </a:pPr>
            <a:endParaRPr lang="en-US" smtClean="0"/>
          </a:p>
        </p:txBody>
      </p:sp>
      <p:sp>
        <p:nvSpPr>
          <p:cNvPr id="78851" name="Content Placeholder 3"/>
          <p:cNvSpPr>
            <a:spLocks noGrp="1"/>
          </p:cNvSpPr>
          <p:nvPr>
            <p:ph sz="half" idx="2"/>
          </p:nvPr>
        </p:nvSpPr>
        <p:spPr>
          <a:xfrm>
            <a:off x="4572000" y="1219200"/>
            <a:ext cx="4191000" cy="3962400"/>
          </a:xfrm>
        </p:spPr>
        <p:txBody>
          <a:bodyPr/>
          <a:lstStyle/>
          <a:p>
            <a:pPr>
              <a:buFont typeface="Arial" charset="0"/>
              <a:buNone/>
            </a:pPr>
            <a:r>
              <a:rPr lang="en-US" sz="2400" b="1" smtClean="0">
                <a:solidFill>
                  <a:srgbClr val="FFFF00"/>
                </a:solidFill>
                <a:latin typeface="Arial" charset="0"/>
                <a:cs typeface="Arial" charset="0"/>
              </a:rPr>
              <a:t>Field Validation</a:t>
            </a:r>
            <a:endParaRPr lang="en-US" smtClean="0">
              <a:solidFill>
                <a:srgbClr val="FFFF00"/>
              </a:solidFill>
              <a:latin typeface="Arial" charset="0"/>
              <a:cs typeface="Arial" charset="0"/>
            </a:endParaRPr>
          </a:p>
          <a:p>
            <a:pPr lvl="1"/>
            <a:r>
              <a:rPr lang="en-US" smtClean="0">
                <a:solidFill>
                  <a:srgbClr val="FFFF00"/>
                </a:solidFill>
                <a:latin typeface="Arial" charset="0"/>
                <a:cs typeface="Arial" charset="0"/>
              </a:rPr>
              <a:t>Fish growth</a:t>
            </a:r>
          </a:p>
          <a:p>
            <a:pPr lvl="1"/>
            <a:r>
              <a:rPr lang="en-US" smtClean="0">
                <a:solidFill>
                  <a:srgbClr val="FFFF00"/>
                </a:solidFill>
                <a:latin typeface="Arial" charset="0"/>
                <a:cs typeface="Arial" charset="0"/>
              </a:rPr>
              <a:t>Fish condition</a:t>
            </a:r>
          </a:p>
          <a:p>
            <a:pPr lvl="1"/>
            <a:r>
              <a:rPr lang="en-US" smtClean="0">
                <a:solidFill>
                  <a:srgbClr val="FFFF00"/>
                </a:solidFill>
                <a:latin typeface="Arial" charset="0"/>
                <a:cs typeface="Arial" charset="0"/>
              </a:rPr>
              <a:t>Survival</a:t>
            </a:r>
          </a:p>
          <a:p>
            <a:pPr lvl="1"/>
            <a:r>
              <a:rPr lang="en-US" smtClean="0">
                <a:solidFill>
                  <a:srgbClr val="FFFF00"/>
                </a:solidFill>
                <a:latin typeface="Arial" charset="0"/>
                <a:cs typeface="Arial" charset="0"/>
              </a:rPr>
              <a:t>Chlorophyll a / AFDM</a:t>
            </a:r>
          </a:p>
          <a:p>
            <a:pPr lvl="1"/>
            <a:r>
              <a:rPr lang="en-US" smtClean="0">
                <a:solidFill>
                  <a:srgbClr val="FFFF00"/>
                </a:solidFill>
                <a:latin typeface="Arial" charset="0"/>
                <a:cs typeface="Arial" charset="0"/>
              </a:rPr>
              <a:t>Water temperature</a:t>
            </a:r>
          </a:p>
          <a:p>
            <a:pPr lvl="1"/>
            <a:r>
              <a:rPr lang="en-US" smtClean="0">
                <a:solidFill>
                  <a:srgbClr val="FFFF00"/>
                </a:solidFill>
                <a:latin typeface="Arial" charset="0"/>
                <a:cs typeface="Arial" charset="0"/>
              </a:rPr>
              <a:t>Draft and refill rates</a:t>
            </a:r>
          </a:p>
          <a:p>
            <a:pPr lvl="1"/>
            <a:r>
              <a:rPr lang="en-US" smtClean="0">
                <a:solidFill>
                  <a:srgbClr val="FFFF00"/>
                </a:solidFill>
                <a:latin typeface="Arial" charset="0"/>
                <a:cs typeface="Arial" charset="0"/>
              </a:rPr>
              <a:t>Surface elevation</a:t>
            </a:r>
          </a:p>
          <a:p>
            <a:pPr lvl="1"/>
            <a:r>
              <a:rPr lang="en-US" smtClean="0">
                <a:solidFill>
                  <a:srgbClr val="FFFF00"/>
                </a:solidFill>
                <a:latin typeface="Arial" charset="0"/>
                <a:cs typeface="Arial" charset="0"/>
              </a:rPr>
              <a:t>Discharge</a:t>
            </a:r>
          </a:p>
        </p:txBody>
      </p:sp>
      <p:sp>
        <p:nvSpPr>
          <p:cNvPr id="78852" name="TextBox 4"/>
          <p:cNvSpPr txBox="1">
            <a:spLocks noChangeArrowheads="1"/>
          </p:cNvSpPr>
          <p:nvPr/>
        </p:nvSpPr>
        <p:spPr bwMode="auto">
          <a:xfrm>
            <a:off x="457200" y="457200"/>
            <a:ext cx="8229600" cy="646113"/>
          </a:xfrm>
          <a:prstGeom prst="rect">
            <a:avLst/>
          </a:prstGeom>
          <a:noFill/>
          <a:ln w="9525">
            <a:noFill/>
            <a:miter lim="800000"/>
            <a:headEnd/>
            <a:tailEnd/>
          </a:ln>
        </p:spPr>
        <p:txBody>
          <a:bodyPr>
            <a:spAutoFit/>
          </a:bodyPr>
          <a:lstStyle/>
          <a:p>
            <a:pPr algn="ctr"/>
            <a:r>
              <a:rPr lang="en-US" sz="3600" b="1">
                <a:solidFill>
                  <a:srgbClr val="FFFF00"/>
                </a:solidFill>
              </a:rPr>
              <a:t>Kootenai River Drainage</a:t>
            </a:r>
          </a:p>
        </p:txBody>
      </p:sp>
      <p:pic>
        <p:nvPicPr>
          <p:cNvPr id="78853" name="Picture 6" descr="P8160054.JPG"/>
          <p:cNvPicPr>
            <a:picLocks noChangeAspect="1"/>
          </p:cNvPicPr>
          <p:nvPr/>
        </p:nvPicPr>
        <p:blipFill>
          <a:blip r:embed="rId3" cstate="print"/>
          <a:srcRect/>
          <a:stretch>
            <a:fillRect/>
          </a:stretch>
        </p:blipFill>
        <p:spPr bwMode="auto">
          <a:xfrm>
            <a:off x="5562600" y="5410200"/>
            <a:ext cx="2286000" cy="1447800"/>
          </a:xfrm>
          <a:prstGeom prst="rect">
            <a:avLst/>
          </a:prstGeom>
          <a:noFill/>
          <a:ln w="9525">
            <a:noFill/>
            <a:miter lim="800000"/>
            <a:headEnd/>
            <a:tailEnd/>
          </a:ln>
        </p:spPr>
      </p:pic>
      <p:pic>
        <p:nvPicPr>
          <p:cNvPr id="78854" name="Picture 7" descr="Apr 4a.JPG"/>
          <p:cNvPicPr>
            <a:picLocks noChangeAspect="1"/>
          </p:cNvPicPr>
          <p:nvPr/>
        </p:nvPicPr>
        <p:blipFill>
          <a:blip r:embed="rId4" cstate="print"/>
          <a:srcRect/>
          <a:stretch>
            <a:fillRect/>
          </a:stretch>
        </p:blipFill>
        <p:spPr bwMode="auto">
          <a:xfrm>
            <a:off x="3505200" y="5410200"/>
            <a:ext cx="2133600" cy="1447800"/>
          </a:xfrm>
          <a:prstGeom prst="rect">
            <a:avLst/>
          </a:prstGeom>
          <a:noFill/>
          <a:ln w="9525">
            <a:noFill/>
            <a:miter lim="800000"/>
            <a:headEnd/>
            <a:tailEnd/>
          </a:ln>
        </p:spPr>
      </p:pic>
      <p:pic>
        <p:nvPicPr>
          <p:cNvPr id="78855" name="Picture 14" descr="11-350008001356(C6C5607).tif"/>
          <p:cNvPicPr>
            <a:picLocks noChangeAspect="1"/>
          </p:cNvPicPr>
          <p:nvPr/>
        </p:nvPicPr>
        <p:blipFill>
          <a:blip r:embed="rId5" cstate="print"/>
          <a:srcRect/>
          <a:stretch>
            <a:fillRect/>
          </a:stretch>
        </p:blipFill>
        <p:spPr bwMode="auto">
          <a:xfrm>
            <a:off x="7581900" y="5410200"/>
            <a:ext cx="1562100" cy="1447800"/>
          </a:xfrm>
          <a:prstGeom prst="rect">
            <a:avLst/>
          </a:prstGeom>
          <a:noFill/>
          <a:ln w="9525">
            <a:noFill/>
            <a:miter lim="800000"/>
            <a:headEnd/>
            <a:tailEnd/>
          </a:ln>
        </p:spPr>
      </p:pic>
      <p:graphicFrame>
        <p:nvGraphicFramePr>
          <p:cNvPr id="11" name="Chart 10"/>
          <p:cNvGraphicFramePr/>
          <p:nvPr/>
        </p:nvGraphicFramePr>
        <p:xfrm>
          <a:off x="228600" y="5029200"/>
          <a:ext cx="2286000" cy="1828800"/>
        </p:xfrm>
        <a:graphic>
          <a:graphicData uri="http://schemas.openxmlformats.org/drawingml/2006/chart">
            <c:chart xmlns:c="http://schemas.openxmlformats.org/drawingml/2006/chart" xmlns:r="http://schemas.openxmlformats.org/officeDocument/2006/relationships" r:id="rId6"/>
          </a:graphicData>
        </a:graphic>
      </p:graphicFrame>
      <p:pic>
        <p:nvPicPr>
          <p:cNvPr id="78857" name="Picture 5"/>
          <p:cNvPicPr>
            <a:picLocks noChangeAspect="1" noChangeArrowheads="1"/>
          </p:cNvPicPr>
          <p:nvPr/>
        </p:nvPicPr>
        <p:blipFill>
          <a:blip r:embed="rId7" cstate="print"/>
          <a:srcRect/>
          <a:stretch>
            <a:fillRect/>
          </a:stretch>
        </p:blipFill>
        <p:spPr bwMode="auto">
          <a:xfrm>
            <a:off x="1905000" y="3810000"/>
            <a:ext cx="2438400" cy="176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3"/>
          <p:cNvSpPr txBox="1">
            <a:spLocks/>
          </p:cNvSpPr>
          <p:nvPr/>
        </p:nvSpPr>
        <p:spPr bwMode="auto">
          <a:xfrm>
            <a:off x="304800" y="533400"/>
            <a:ext cx="4724400" cy="3352800"/>
          </a:xfrm>
          <a:prstGeom prst="rect">
            <a:avLst/>
          </a:prstGeom>
          <a:noFill/>
          <a:ln w="9525">
            <a:noFill/>
            <a:miter lim="800000"/>
            <a:headEnd/>
            <a:tailEnd/>
          </a:ln>
        </p:spPr>
        <p:txBody>
          <a:bodyPr/>
          <a:lstStyle/>
          <a:p>
            <a:pPr marL="342900" indent="-342900">
              <a:spcBef>
                <a:spcPct val="20000"/>
              </a:spcBef>
            </a:pPr>
            <a:r>
              <a:rPr lang="en-US" sz="3800" b="1">
                <a:solidFill>
                  <a:srgbClr val="FFFF00"/>
                </a:solidFill>
                <a:cs typeface="Arial" charset="0"/>
              </a:rPr>
              <a:t>Other Monitoring</a:t>
            </a:r>
          </a:p>
          <a:p>
            <a:pPr marL="800100" lvl="1" indent="-342900">
              <a:spcBef>
                <a:spcPct val="20000"/>
              </a:spcBef>
              <a:buFont typeface="Arial" charset="0"/>
              <a:buChar char="•"/>
            </a:pPr>
            <a:r>
              <a:rPr lang="en-US" sz="2000">
                <a:solidFill>
                  <a:srgbClr val="FFFF00"/>
                </a:solidFill>
                <a:cs typeface="Arial" charset="0"/>
              </a:rPr>
              <a:t>Status of white sturgeon in Montana</a:t>
            </a:r>
          </a:p>
          <a:p>
            <a:pPr marL="800100" lvl="1" indent="-342900">
              <a:spcBef>
                <a:spcPct val="20000"/>
              </a:spcBef>
              <a:buFont typeface="Arial" charset="0"/>
              <a:buChar char="•"/>
            </a:pPr>
            <a:endParaRPr lang="en-US" sz="2000">
              <a:solidFill>
                <a:srgbClr val="FFFF00"/>
              </a:solidFill>
              <a:cs typeface="Arial" charset="0"/>
            </a:endParaRPr>
          </a:p>
          <a:p>
            <a:pPr marL="800100" lvl="1" indent="-342900">
              <a:spcBef>
                <a:spcPct val="20000"/>
              </a:spcBef>
              <a:buFont typeface="Arial" charset="0"/>
              <a:buChar char="•"/>
            </a:pPr>
            <a:r>
              <a:rPr lang="en-US" sz="2000">
                <a:solidFill>
                  <a:srgbClr val="FFFF00"/>
                </a:solidFill>
                <a:cs typeface="Arial" charset="0"/>
              </a:rPr>
              <a:t>Didymosphenia geminata</a:t>
            </a:r>
          </a:p>
          <a:p>
            <a:pPr marL="800100" lvl="1" indent="-342900">
              <a:spcBef>
                <a:spcPct val="20000"/>
              </a:spcBef>
              <a:buFont typeface="Arial" charset="0"/>
              <a:buChar char="•"/>
            </a:pPr>
            <a:endParaRPr lang="en-US" sz="2000">
              <a:solidFill>
                <a:srgbClr val="FFFF00"/>
              </a:solidFill>
              <a:cs typeface="Arial" charset="0"/>
            </a:endParaRPr>
          </a:p>
          <a:p>
            <a:pPr marL="800100" lvl="1" indent="-342900">
              <a:spcBef>
                <a:spcPct val="20000"/>
              </a:spcBef>
              <a:buFont typeface="Arial" charset="0"/>
              <a:buChar char="•"/>
            </a:pPr>
            <a:r>
              <a:rPr lang="en-US" sz="2000">
                <a:solidFill>
                  <a:srgbClr val="FFFF00"/>
                </a:solidFill>
                <a:cs typeface="Arial" charset="0"/>
              </a:rPr>
              <a:t>Aggradation of tributary deltas</a:t>
            </a:r>
          </a:p>
        </p:txBody>
      </p:sp>
      <p:pic>
        <p:nvPicPr>
          <p:cNvPr id="79875" name="Picture 7" descr="PB020025.JPG"/>
          <p:cNvPicPr>
            <a:picLocks noChangeAspect="1"/>
          </p:cNvPicPr>
          <p:nvPr/>
        </p:nvPicPr>
        <p:blipFill>
          <a:blip r:embed="rId3" cstate="print"/>
          <a:srcRect/>
          <a:stretch>
            <a:fillRect/>
          </a:stretch>
        </p:blipFill>
        <p:spPr bwMode="auto">
          <a:xfrm>
            <a:off x="5562600" y="3962400"/>
            <a:ext cx="3124200" cy="2438400"/>
          </a:xfrm>
          <a:prstGeom prst="rect">
            <a:avLst/>
          </a:prstGeom>
          <a:noFill/>
          <a:ln w="9525">
            <a:noFill/>
            <a:miter lim="800000"/>
            <a:headEnd/>
            <a:tailEnd/>
          </a:ln>
        </p:spPr>
      </p:pic>
      <p:pic>
        <p:nvPicPr>
          <p:cNvPr id="79876" name="Picture 12" descr="7-14 g.jpg"/>
          <p:cNvPicPr>
            <a:picLocks noChangeAspect="1"/>
          </p:cNvPicPr>
          <p:nvPr/>
        </p:nvPicPr>
        <p:blipFill>
          <a:blip r:embed="rId4" cstate="print"/>
          <a:srcRect/>
          <a:stretch>
            <a:fillRect/>
          </a:stretch>
        </p:blipFill>
        <p:spPr bwMode="auto">
          <a:xfrm>
            <a:off x="5562600" y="990600"/>
            <a:ext cx="3124200" cy="2266950"/>
          </a:xfrm>
          <a:prstGeom prst="rect">
            <a:avLst/>
          </a:prstGeom>
          <a:noFill/>
          <a:ln w="9525">
            <a:noFill/>
            <a:miter lim="800000"/>
            <a:headEnd/>
            <a:tailEnd/>
          </a:ln>
        </p:spPr>
      </p:pic>
      <p:sp>
        <p:nvSpPr>
          <p:cNvPr id="79877" name="Content Placeholder 3"/>
          <p:cNvSpPr txBox="1">
            <a:spLocks/>
          </p:cNvSpPr>
          <p:nvPr/>
        </p:nvSpPr>
        <p:spPr bwMode="auto">
          <a:xfrm>
            <a:off x="457200" y="3810000"/>
            <a:ext cx="4572000" cy="2209800"/>
          </a:xfrm>
          <a:prstGeom prst="rect">
            <a:avLst/>
          </a:prstGeom>
          <a:noFill/>
          <a:ln w="9525">
            <a:noFill/>
            <a:miter lim="800000"/>
            <a:headEnd/>
            <a:tailEnd/>
          </a:ln>
        </p:spPr>
        <p:txBody>
          <a:bodyPr/>
          <a:lstStyle/>
          <a:p>
            <a:pPr marL="342900" indent="-342900">
              <a:spcBef>
                <a:spcPct val="20000"/>
              </a:spcBef>
            </a:pPr>
            <a:r>
              <a:rPr lang="en-US" sz="3800" b="1">
                <a:solidFill>
                  <a:srgbClr val="FFFF00"/>
                </a:solidFill>
                <a:cs typeface="Arial" charset="0"/>
              </a:rPr>
              <a:t>Future Work</a:t>
            </a:r>
          </a:p>
          <a:p>
            <a:pPr marL="800100" lvl="1" indent="-342900">
              <a:spcBef>
                <a:spcPct val="20000"/>
              </a:spcBef>
              <a:buFont typeface="Arial" charset="0"/>
              <a:buChar char="•"/>
            </a:pPr>
            <a:r>
              <a:rPr lang="en-US" sz="2000">
                <a:solidFill>
                  <a:srgbClr val="FFFF00"/>
                </a:solidFill>
                <a:cs typeface="Arial" charset="0"/>
              </a:rPr>
              <a:t>Continued monitoring of physical and biological impacts of MA operations </a:t>
            </a:r>
          </a:p>
          <a:p>
            <a:pPr marL="800100" lvl="1" indent="-342900">
              <a:spcBef>
                <a:spcPct val="20000"/>
              </a:spcBef>
              <a:buFont typeface="Arial" charset="0"/>
              <a:buChar char="•"/>
            </a:pPr>
            <a:endParaRPr lang="en-US" sz="2000">
              <a:solidFill>
                <a:srgbClr val="FFFF00"/>
              </a:solidFill>
              <a:cs typeface="Arial" charset="0"/>
            </a:endParaRPr>
          </a:p>
          <a:p>
            <a:pPr marL="800100" lvl="1" indent="-342900">
              <a:spcBef>
                <a:spcPct val="20000"/>
              </a:spcBef>
              <a:buFont typeface="Arial" charset="0"/>
              <a:buChar char="•"/>
            </a:pPr>
            <a:r>
              <a:rPr lang="en-US" sz="2000">
                <a:solidFill>
                  <a:srgbClr val="FFFF00"/>
                </a:solidFill>
                <a:cs typeface="Arial" charset="0"/>
              </a:rPr>
              <a:t>Expansion of white sturgeon monitoring in Montana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77000"/>
          </a:schemeClr>
        </a:solidFill>
        <a:effectLst/>
      </p:bgPr>
    </p:bg>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3" cstate="print"/>
          <a:srcRect/>
          <a:stretch>
            <a:fillRect/>
          </a:stretch>
        </p:blipFill>
        <p:spPr bwMode="auto">
          <a:xfrm>
            <a:off x="3581400" y="0"/>
            <a:ext cx="5638800" cy="6926263"/>
          </a:xfrm>
          <a:prstGeom prst="rect">
            <a:avLst/>
          </a:prstGeom>
          <a:noFill/>
          <a:ln w="9525">
            <a:noFill/>
            <a:miter lim="800000"/>
            <a:headEnd/>
            <a:tailEnd/>
          </a:ln>
        </p:spPr>
      </p:pic>
      <p:sp>
        <p:nvSpPr>
          <p:cNvPr id="80899" name="Text Box 3"/>
          <p:cNvSpPr txBox="1">
            <a:spLocks noChangeArrowheads="1"/>
          </p:cNvSpPr>
          <p:nvPr/>
        </p:nvSpPr>
        <p:spPr bwMode="auto">
          <a:xfrm>
            <a:off x="838200" y="990600"/>
            <a:ext cx="2819400" cy="1077913"/>
          </a:xfrm>
          <a:prstGeom prst="rect">
            <a:avLst/>
          </a:prstGeom>
          <a:noFill/>
          <a:ln w="9525">
            <a:noFill/>
            <a:miter lim="800000"/>
            <a:headEnd/>
            <a:tailEnd/>
          </a:ln>
        </p:spPr>
        <p:txBody>
          <a:bodyPr>
            <a:spAutoFit/>
          </a:bodyPr>
          <a:lstStyle/>
          <a:p>
            <a:pPr eaLnBrk="0" hangingPunct="0"/>
            <a:r>
              <a:rPr lang="en-US" sz="3200" b="1"/>
              <a:t>Flathead Subbasin</a:t>
            </a:r>
            <a:endParaRPr lang="en-US" sz="3200">
              <a:latin typeface="Times New Roman" pitchFamily="18" charset="0"/>
            </a:endParaRPr>
          </a:p>
        </p:txBody>
      </p:sp>
      <p:pic>
        <p:nvPicPr>
          <p:cNvPr id="80900" name="Picture 1" descr="image001"/>
          <p:cNvPicPr>
            <a:picLocks noChangeAspect="1" noChangeArrowheads="1"/>
          </p:cNvPicPr>
          <p:nvPr/>
        </p:nvPicPr>
        <p:blipFill>
          <a:blip r:embed="rId4" cstate="print"/>
          <a:srcRect l="6847" t="3252" r="7584"/>
          <a:stretch>
            <a:fillRect/>
          </a:stretch>
        </p:blipFill>
        <p:spPr bwMode="auto">
          <a:xfrm>
            <a:off x="0" y="3352800"/>
            <a:ext cx="3810000" cy="3505200"/>
          </a:xfrm>
          <a:prstGeom prst="rect">
            <a:avLst/>
          </a:prstGeom>
          <a:noFill/>
          <a:ln w="9525">
            <a:solidFill>
              <a:schemeClr val="tx1"/>
            </a:solidFill>
            <a:miter lim="800000"/>
            <a:headEnd/>
            <a:tailEnd/>
          </a:ln>
        </p:spPr>
      </p:pic>
      <p:cxnSp>
        <p:nvCxnSpPr>
          <p:cNvPr id="6" name="Straight Connector 5"/>
          <p:cNvCxnSpPr/>
          <p:nvPr/>
        </p:nvCxnSpPr>
        <p:spPr>
          <a:xfrm flipH="1">
            <a:off x="6946900" y="3314700"/>
            <a:ext cx="1524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2" name="Picture 22"/>
          <p:cNvPicPr>
            <a:picLocks noChangeAspect="1" noChangeArrowheads="1"/>
          </p:cNvPicPr>
          <p:nvPr/>
        </p:nvPicPr>
        <p:blipFill>
          <a:blip r:embed="rId3" cstate="print"/>
          <a:srcRect l="6000" t="5615" r="2499" b="3999"/>
          <a:stretch>
            <a:fillRect/>
          </a:stretch>
        </p:blipFill>
        <p:spPr bwMode="auto">
          <a:xfrm>
            <a:off x="3048000" y="4471988"/>
            <a:ext cx="3205163" cy="2422525"/>
          </a:xfrm>
          <a:prstGeom prst="rect">
            <a:avLst/>
          </a:prstGeom>
          <a:noFill/>
          <a:ln w="9525">
            <a:solidFill>
              <a:schemeClr val="tx1"/>
            </a:solidFill>
            <a:miter lim="800000"/>
            <a:headEnd/>
            <a:tailEnd/>
          </a:ln>
        </p:spPr>
      </p:pic>
      <p:pic>
        <p:nvPicPr>
          <p:cNvPr id="81923" name="Picture 21"/>
          <p:cNvPicPr>
            <a:picLocks noChangeAspect="1" noChangeArrowheads="1"/>
          </p:cNvPicPr>
          <p:nvPr/>
        </p:nvPicPr>
        <p:blipFill>
          <a:blip r:embed="rId4" cstate="print"/>
          <a:srcRect/>
          <a:stretch>
            <a:fillRect/>
          </a:stretch>
        </p:blipFill>
        <p:spPr bwMode="auto">
          <a:xfrm>
            <a:off x="6172200" y="2895600"/>
            <a:ext cx="2971800" cy="3962400"/>
          </a:xfrm>
          <a:prstGeom prst="rect">
            <a:avLst/>
          </a:prstGeom>
          <a:noFill/>
          <a:ln w="9525">
            <a:solidFill>
              <a:schemeClr val="tx1"/>
            </a:solidFill>
            <a:miter lim="800000"/>
            <a:headEnd/>
            <a:tailEnd/>
          </a:ln>
        </p:spPr>
      </p:pic>
      <p:sp>
        <p:nvSpPr>
          <p:cNvPr id="81924" name="Title 1"/>
          <p:cNvSpPr>
            <a:spLocks noGrp="1"/>
          </p:cNvSpPr>
          <p:nvPr>
            <p:ph type="title"/>
          </p:nvPr>
        </p:nvSpPr>
        <p:spPr>
          <a:xfrm>
            <a:off x="381000" y="152400"/>
            <a:ext cx="8458200" cy="1219200"/>
          </a:xfrm>
        </p:spPr>
        <p:txBody>
          <a:bodyPr/>
          <a:lstStyle/>
          <a:p>
            <a:pPr algn="l" eaLnBrk="1" hangingPunct="1"/>
            <a:r>
              <a:rPr lang="en-US" sz="4000" b="1" smtClean="0">
                <a:solidFill>
                  <a:srgbClr val="FFFF00"/>
                </a:solidFill>
                <a:latin typeface="Arial" charset="0"/>
                <a:cs typeface="Arial" charset="0"/>
              </a:rPr>
              <a:t>Biology below Hungry Horse Dam</a:t>
            </a:r>
          </a:p>
        </p:txBody>
      </p:sp>
      <p:sp>
        <p:nvSpPr>
          <p:cNvPr id="19459" name="Content Placeholder 2"/>
          <p:cNvSpPr>
            <a:spLocks noGrp="1"/>
          </p:cNvSpPr>
          <p:nvPr>
            <p:ph idx="1"/>
          </p:nvPr>
        </p:nvSpPr>
        <p:spPr>
          <a:xfrm>
            <a:off x="381000" y="1295400"/>
            <a:ext cx="8382000" cy="4830763"/>
          </a:xfrm>
        </p:spPr>
        <p:txBody>
          <a:bodyPr/>
          <a:lstStyle/>
          <a:p>
            <a:pPr eaLnBrk="1" hangingPunct="1"/>
            <a:r>
              <a:rPr lang="en-US" i="1" smtClean="0">
                <a:solidFill>
                  <a:srgbClr val="FFFF00"/>
                </a:solidFill>
                <a:latin typeface="Arial" charset="0"/>
                <a:cs typeface="Arial" charset="0"/>
              </a:rPr>
              <a:t>Didymosphenia geminata</a:t>
            </a:r>
          </a:p>
          <a:p>
            <a:pPr lvl="1" eaLnBrk="1" hangingPunct="1"/>
            <a:r>
              <a:rPr lang="en-US" sz="2400" smtClean="0">
                <a:solidFill>
                  <a:srgbClr val="FFFF00"/>
                </a:solidFill>
                <a:latin typeface="Arial" charset="0"/>
                <a:cs typeface="Arial" charset="0"/>
              </a:rPr>
              <a:t>Seasonal abundance and distribution</a:t>
            </a:r>
          </a:p>
          <a:p>
            <a:pPr lvl="1" eaLnBrk="1" hangingPunct="1"/>
            <a:r>
              <a:rPr lang="en-US" sz="2400" smtClean="0">
                <a:solidFill>
                  <a:srgbClr val="FFFF00"/>
                </a:solidFill>
                <a:latin typeface="Arial" charset="0"/>
                <a:cs typeface="Arial" charset="0"/>
              </a:rPr>
              <a:t>Associated </a:t>
            </a:r>
          </a:p>
          <a:p>
            <a:pPr lvl="1" eaLnBrk="1" hangingPunct="1">
              <a:buFontTx/>
              <a:buNone/>
            </a:pPr>
            <a:r>
              <a:rPr lang="en-US" sz="2400" smtClean="0">
                <a:solidFill>
                  <a:srgbClr val="FFFF00"/>
                </a:solidFill>
                <a:latin typeface="Arial" charset="0"/>
                <a:cs typeface="Arial" charset="0"/>
              </a:rPr>
              <a:t>   abiotic variables</a:t>
            </a:r>
          </a:p>
          <a:p>
            <a:pPr lvl="1" eaLnBrk="1" hangingPunct="1"/>
            <a:r>
              <a:rPr lang="en-US" sz="2400" smtClean="0">
                <a:solidFill>
                  <a:srgbClr val="FFFF00"/>
                </a:solidFill>
                <a:latin typeface="Arial" charset="0"/>
                <a:cs typeface="Arial" charset="0"/>
              </a:rPr>
              <a:t>Impacts of dam </a:t>
            </a:r>
          </a:p>
          <a:p>
            <a:pPr lvl="1" eaLnBrk="1" hangingPunct="1">
              <a:buFontTx/>
              <a:buNone/>
            </a:pPr>
            <a:r>
              <a:rPr lang="en-US" sz="2400" smtClean="0">
                <a:solidFill>
                  <a:srgbClr val="FFFF00"/>
                </a:solidFill>
                <a:latin typeface="Arial" charset="0"/>
                <a:cs typeface="Arial" charset="0"/>
              </a:rPr>
              <a:t>   operations</a:t>
            </a:r>
          </a:p>
        </p:txBody>
      </p:sp>
      <p:pic>
        <p:nvPicPr>
          <p:cNvPr id="81926" name="Picture 21"/>
          <p:cNvPicPr>
            <a:picLocks noChangeAspect="1" noChangeArrowheads="1"/>
          </p:cNvPicPr>
          <p:nvPr/>
        </p:nvPicPr>
        <p:blipFill>
          <a:blip r:embed="rId5" cstate="print"/>
          <a:srcRect l="4688" t="2499" r="7187" b="5000"/>
          <a:stretch>
            <a:fillRect/>
          </a:stretch>
        </p:blipFill>
        <p:spPr bwMode="auto">
          <a:xfrm>
            <a:off x="0" y="4459288"/>
            <a:ext cx="3048000" cy="2398712"/>
          </a:xfrm>
          <a:prstGeom prst="rect">
            <a:avLst/>
          </a:prstGeom>
          <a:noFill/>
          <a:ln w="9525">
            <a:solidFill>
              <a:schemeClr val="tx1"/>
            </a:solidFill>
            <a:miter lim="800000"/>
            <a:headEnd/>
            <a:tailEnd/>
          </a:ln>
        </p:spPr>
      </p:pic>
      <p:grpSp>
        <p:nvGrpSpPr>
          <p:cNvPr id="2" name="Group 38"/>
          <p:cNvGrpSpPr>
            <a:grpSpLocks/>
          </p:cNvGrpSpPr>
          <p:nvPr/>
        </p:nvGrpSpPr>
        <p:grpSpPr bwMode="auto">
          <a:xfrm>
            <a:off x="3894138" y="2438400"/>
            <a:ext cx="5249862" cy="4419600"/>
            <a:chOff x="3894676" y="2438400"/>
            <a:chExt cx="5249324" cy="4419600"/>
          </a:xfrm>
        </p:grpSpPr>
        <p:pic>
          <p:nvPicPr>
            <p:cNvPr id="81928" name="Picture 1"/>
            <p:cNvPicPr>
              <a:picLocks noChangeAspect="1" noChangeArrowheads="1"/>
            </p:cNvPicPr>
            <p:nvPr/>
          </p:nvPicPr>
          <p:blipFill>
            <a:blip r:embed="rId6" cstate="print"/>
            <a:srcRect l="24751"/>
            <a:stretch>
              <a:fillRect/>
            </a:stretch>
          </p:blipFill>
          <p:spPr bwMode="auto">
            <a:xfrm>
              <a:off x="3894676" y="2438400"/>
              <a:ext cx="5249324" cy="4419600"/>
            </a:xfrm>
            <a:prstGeom prst="rect">
              <a:avLst/>
            </a:prstGeom>
            <a:noFill/>
            <a:ln w="9525">
              <a:solidFill>
                <a:schemeClr val="tx1"/>
              </a:solidFill>
              <a:miter lim="800000"/>
              <a:headEnd/>
              <a:tailEnd/>
            </a:ln>
          </p:spPr>
        </p:pic>
        <p:sp>
          <p:nvSpPr>
            <p:cNvPr id="81929" name="AutoShape 23"/>
            <p:cNvSpPr>
              <a:spLocks noChangeArrowheads="1"/>
            </p:cNvSpPr>
            <p:nvPr/>
          </p:nvSpPr>
          <p:spPr bwMode="auto">
            <a:xfrm>
              <a:off x="5181600" y="5161633"/>
              <a:ext cx="142207" cy="167586"/>
            </a:xfrm>
            <a:prstGeom prst="diamond">
              <a:avLst/>
            </a:prstGeom>
            <a:solidFill>
              <a:srgbClr val="FFFF00"/>
            </a:solidFill>
            <a:ln w="9525">
              <a:solidFill>
                <a:srgbClr val="000000"/>
              </a:solidFill>
              <a:miter lim="800000"/>
              <a:headEnd/>
              <a:tailEnd/>
            </a:ln>
          </p:spPr>
          <p:txBody>
            <a:bodyPr/>
            <a:lstStyle/>
            <a:p>
              <a:endParaRPr lang="en-US"/>
            </a:p>
          </p:txBody>
        </p:sp>
        <p:sp>
          <p:nvSpPr>
            <p:cNvPr id="81930" name="AutoShape 24"/>
            <p:cNvSpPr>
              <a:spLocks noChangeArrowheads="1"/>
            </p:cNvSpPr>
            <p:nvPr/>
          </p:nvSpPr>
          <p:spPr bwMode="auto">
            <a:xfrm>
              <a:off x="5766227" y="3711647"/>
              <a:ext cx="142207" cy="167586"/>
            </a:xfrm>
            <a:prstGeom prst="diamond">
              <a:avLst/>
            </a:prstGeom>
            <a:solidFill>
              <a:srgbClr val="FFFF00"/>
            </a:solidFill>
            <a:ln w="9525">
              <a:solidFill>
                <a:srgbClr val="000000"/>
              </a:solidFill>
              <a:miter lim="800000"/>
              <a:headEnd/>
              <a:tailEnd/>
            </a:ln>
          </p:spPr>
          <p:txBody>
            <a:bodyPr/>
            <a:lstStyle/>
            <a:p>
              <a:endParaRPr lang="en-US"/>
            </a:p>
          </p:txBody>
        </p:sp>
        <p:sp>
          <p:nvSpPr>
            <p:cNvPr id="81931" name="AutoShape 25"/>
            <p:cNvSpPr>
              <a:spLocks noChangeArrowheads="1"/>
            </p:cNvSpPr>
            <p:nvPr/>
          </p:nvSpPr>
          <p:spPr bwMode="auto">
            <a:xfrm>
              <a:off x="6438888" y="3505200"/>
              <a:ext cx="142207" cy="167586"/>
            </a:xfrm>
            <a:prstGeom prst="diamond">
              <a:avLst/>
            </a:prstGeom>
            <a:solidFill>
              <a:srgbClr val="FFFF00"/>
            </a:solidFill>
            <a:ln w="9525">
              <a:solidFill>
                <a:srgbClr val="000000"/>
              </a:solidFill>
              <a:miter lim="800000"/>
              <a:headEnd/>
              <a:tailEnd/>
            </a:ln>
          </p:spPr>
          <p:txBody>
            <a:bodyPr/>
            <a:lstStyle/>
            <a:p>
              <a:endParaRPr lang="en-US"/>
            </a:p>
          </p:txBody>
        </p:sp>
        <p:sp>
          <p:nvSpPr>
            <p:cNvPr id="81932" name="AutoShape 26"/>
            <p:cNvSpPr>
              <a:spLocks noChangeArrowheads="1"/>
            </p:cNvSpPr>
            <p:nvPr/>
          </p:nvSpPr>
          <p:spPr bwMode="auto">
            <a:xfrm>
              <a:off x="6438888" y="3672786"/>
              <a:ext cx="142207" cy="167586"/>
            </a:xfrm>
            <a:prstGeom prst="diamond">
              <a:avLst/>
            </a:prstGeom>
            <a:solidFill>
              <a:srgbClr val="FFFF00"/>
            </a:solidFill>
            <a:ln w="9525">
              <a:solidFill>
                <a:srgbClr val="000000"/>
              </a:solidFill>
              <a:miter lim="800000"/>
              <a:headEnd/>
              <a:tailEnd/>
            </a:ln>
          </p:spPr>
          <p:txBody>
            <a:bodyPr/>
            <a:lstStyle/>
            <a:p>
              <a:endParaRPr lang="en-US"/>
            </a:p>
          </p:txBody>
        </p:sp>
        <p:sp>
          <p:nvSpPr>
            <p:cNvPr id="81933" name="AutoShape 27"/>
            <p:cNvSpPr>
              <a:spLocks noChangeArrowheads="1"/>
            </p:cNvSpPr>
            <p:nvPr/>
          </p:nvSpPr>
          <p:spPr bwMode="auto">
            <a:xfrm>
              <a:off x="5511158" y="3854945"/>
              <a:ext cx="142207" cy="167586"/>
            </a:xfrm>
            <a:prstGeom prst="diamond">
              <a:avLst/>
            </a:prstGeom>
            <a:solidFill>
              <a:srgbClr val="E36C0A"/>
            </a:solidFill>
            <a:ln w="9525">
              <a:solidFill>
                <a:srgbClr val="000000"/>
              </a:solidFill>
              <a:miter lim="800000"/>
              <a:headEnd/>
              <a:tailEnd/>
            </a:ln>
          </p:spPr>
          <p:txBody>
            <a:bodyPr/>
            <a:lstStyle/>
            <a:p>
              <a:endParaRPr lang="en-US"/>
            </a:p>
          </p:txBody>
        </p:sp>
        <p:sp>
          <p:nvSpPr>
            <p:cNvPr id="81934" name="AutoShape 28"/>
            <p:cNvSpPr>
              <a:spLocks noChangeArrowheads="1"/>
            </p:cNvSpPr>
            <p:nvPr/>
          </p:nvSpPr>
          <p:spPr bwMode="auto">
            <a:xfrm>
              <a:off x="5409582" y="4916325"/>
              <a:ext cx="142207" cy="167586"/>
            </a:xfrm>
            <a:prstGeom prst="diamond">
              <a:avLst/>
            </a:prstGeom>
            <a:solidFill>
              <a:srgbClr val="E36C0A"/>
            </a:solidFill>
            <a:ln w="9525">
              <a:solidFill>
                <a:srgbClr val="000000"/>
              </a:solidFill>
              <a:miter lim="800000"/>
              <a:headEnd/>
              <a:tailEnd/>
            </a:ln>
          </p:spPr>
          <p:txBody>
            <a:bodyPr/>
            <a:lstStyle/>
            <a:p>
              <a:endParaRPr lang="en-US"/>
            </a:p>
          </p:txBody>
        </p:sp>
        <p:sp>
          <p:nvSpPr>
            <p:cNvPr id="81935" name="AutoShape 32"/>
            <p:cNvSpPr>
              <a:spLocks noChangeArrowheads="1"/>
            </p:cNvSpPr>
            <p:nvPr/>
          </p:nvSpPr>
          <p:spPr bwMode="auto">
            <a:xfrm>
              <a:off x="6673642" y="3993386"/>
              <a:ext cx="142207" cy="167586"/>
            </a:xfrm>
            <a:prstGeom prst="diamond">
              <a:avLst/>
            </a:prstGeom>
            <a:solidFill>
              <a:srgbClr val="FFFF00"/>
            </a:solidFill>
            <a:ln w="9525">
              <a:solidFill>
                <a:srgbClr val="000000"/>
              </a:solidFill>
              <a:miter lim="800000"/>
              <a:headEnd/>
              <a:tailEnd/>
            </a:ln>
          </p:spPr>
          <p:txBody>
            <a:bodyPr/>
            <a:lstStyle/>
            <a:p>
              <a:endParaRPr lang="en-US"/>
            </a:p>
          </p:txBody>
        </p:sp>
        <p:sp>
          <p:nvSpPr>
            <p:cNvPr id="81936" name="AutoShape 33"/>
            <p:cNvSpPr>
              <a:spLocks noChangeArrowheads="1"/>
            </p:cNvSpPr>
            <p:nvPr/>
          </p:nvSpPr>
          <p:spPr bwMode="auto">
            <a:xfrm>
              <a:off x="5484071" y="4527719"/>
              <a:ext cx="142207" cy="167586"/>
            </a:xfrm>
            <a:prstGeom prst="diamond">
              <a:avLst/>
            </a:prstGeom>
            <a:solidFill>
              <a:srgbClr val="FFFF00"/>
            </a:solidFill>
            <a:ln w="9525">
              <a:solidFill>
                <a:srgbClr val="000000"/>
              </a:solidFill>
              <a:miter lim="800000"/>
              <a:headEnd/>
              <a:tailEnd/>
            </a:ln>
          </p:spPr>
          <p:txBody>
            <a:bodyPr/>
            <a:lstStyle/>
            <a:p>
              <a:endParaRPr lang="en-US"/>
            </a:p>
          </p:txBody>
        </p:sp>
        <p:sp>
          <p:nvSpPr>
            <p:cNvPr id="81937" name="AutoShape 34"/>
            <p:cNvSpPr>
              <a:spLocks noChangeArrowheads="1"/>
            </p:cNvSpPr>
            <p:nvPr/>
          </p:nvSpPr>
          <p:spPr bwMode="auto">
            <a:xfrm>
              <a:off x="6091271" y="3565920"/>
              <a:ext cx="142207" cy="167586"/>
            </a:xfrm>
            <a:prstGeom prst="diamond">
              <a:avLst/>
            </a:prstGeom>
            <a:solidFill>
              <a:srgbClr val="E36C0A"/>
            </a:solidFill>
            <a:ln w="9525">
              <a:solidFill>
                <a:srgbClr val="000000"/>
              </a:solidFill>
              <a:miter lim="800000"/>
              <a:headEnd/>
              <a:tailEnd/>
            </a:ln>
          </p:spPr>
          <p:txBody>
            <a:bodyPr/>
            <a:lstStyle/>
            <a:p>
              <a:endParaRPr lang="en-US"/>
            </a:p>
          </p:txBody>
        </p:sp>
        <p:sp>
          <p:nvSpPr>
            <p:cNvPr id="81938" name="AutoShape 35"/>
            <p:cNvSpPr>
              <a:spLocks noChangeArrowheads="1"/>
            </p:cNvSpPr>
            <p:nvPr/>
          </p:nvSpPr>
          <p:spPr bwMode="auto">
            <a:xfrm>
              <a:off x="5547274" y="4214406"/>
              <a:ext cx="142207" cy="167586"/>
            </a:xfrm>
            <a:prstGeom prst="diamond">
              <a:avLst/>
            </a:prstGeom>
            <a:solidFill>
              <a:srgbClr val="E36C0A"/>
            </a:solidFill>
            <a:ln w="9525">
              <a:solidFill>
                <a:srgbClr val="000000"/>
              </a:solidFill>
              <a:miter lim="800000"/>
              <a:headEnd/>
              <a:tailEnd/>
            </a:ln>
          </p:spPr>
          <p:txBody>
            <a:bodyPr/>
            <a:lstStyle/>
            <a:p>
              <a:endParaRPr lang="en-US"/>
            </a:p>
          </p:txBody>
        </p:sp>
        <p:grpSp>
          <p:nvGrpSpPr>
            <p:cNvPr id="81939" name="Group 37"/>
            <p:cNvGrpSpPr>
              <a:grpSpLocks/>
            </p:cNvGrpSpPr>
            <p:nvPr/>
          </p:nvGrpSpPr>
          <p:grpSpPr bwMode="auto">
            <a:xfrm>
              <a:off x="6037714" y="6066765"/>
              <a:ext cx="2953886" cy="638835"/>
              <a:chOff x="5809114" y="5685765"/>
              <a:chExt cx="2953886" cy="638835"/>
            </a:xfrm>
          </p:grpSpPr>
          <p:sp>
            <p:nvSpPr>
              <p:cNvPr id="81940" name="Text Box 30"/>
              <p:cNvSpPr txBox="1">
                <a:spLocks noChangeArrowheads="1"/>
              </p:cNvSpPr>
              <p:nvPr/>
            </p:nvSpPr>
            <p:spPr bwMode="auto">
              <a:xfrm>
                <a:off x="5809114" y="5685765"/>
                <a:ext cx="2953886" cy="638835"/>
              </a:xfrm>
              <a:prstGeom prst="rect">
                <a:avLst/>
              </a:prstGeom>
              <a:solidFill>
                <a:srgbClr val="FFFFFF"/>
              </a:solidFill>
              <a:ln w="9525">
                <a:solidFill>
                  <a:srgbClr val="000000"/>
                </a:solidFill>
                <a:miter lim="800000"/>
                <a:headEnd/>
                <a:tailEnd/>
              </a:ln>
            </p:spPr>
            <p:txBody>
              <a:bodyPr lIns="0" tIns="0" rIns="0" bIns="0"/>
              <a:lstStyle/>
              <a:p>
                <a:r>
                  <a:rPr lang="en-US" sz="1100">
                    <a:latin typeface="Calibri" pitchFamily="34" charset="0"/>
                  </a:rPr>
                  <a:t>          </a:t>
                </a:r>
                <a:r>
                  <a:rPr lang="en-US" b="1">
                    <a:latin typeface="Calibri" pitchFamily="34" charset="0"/>
                  </a:rPr>
                  <a:t>Water and periphyton site</a:t>
                </a:r>
              </a:p>
              <a:p>
                <a:r>
                  <a:rPr lang="en-US" b="1">
                    <a:latin typeface="Calibri" pitchFamily="34" charset="0"/>
                  </a:rPr>
                  <a:t>      Periphyton only site  	</a:t>
                </a:r>
                <a:endParaRPr lang="en-US"/>
              </a:p>
            </p:txBody>
          </p:sp>
          <p:sp>
            <p:nvSpPr>
              <p:cNvPr id="81941" name="AutoShape 31"/>
              <p:cNvSpPr>
                <a:spLocks noChangeArrowheads="1"/>
              </p:cNvSpPr>
              <p:nvPr/>
            </p:nvSpPr>
            <p:spPr bwMode="auto">
              <a:xfrm>
                <a:off x="5892633" y="6004614"/>
                <a:ext cx="142207" cy="167586"/>
              </a:xfrm>
              <a:prstGeom prst="diamond">
                <a:avLst/>
              </a:prstGeom>
              <a:solidFill>
                <a:srgbClr val="E36C0A"/>
              </a:solidFill>
              <a:ln w="9525">
                <a:solidFill>
                  <a:srgbClr val="000000"/>
                </a:solidFill>
                <a:miter lim="800000"/>
                <a:headEnd/>
                <a:tailEnd/>
              </a:ln>
            </p:spPr>
            <p:txBody>
              <a:bodyPr/>
              <a:lstStyle/>
              <a:p>
                <a:endParaRPr lang="en-US"/>
              </a:p>
            </p:txBody>
          </p:sp>
          <p:sp>
            <p:nvSpPr>
              <p:cNvPr id="81942" name="AutoShape 36"/>
              <p:cNvSpPr>
                <a:spLocks noChangeArrowheads="1"/>
              </p:cNvSpPr>
              <p:nvPr/>
            </p:nvSpPr>
            <p:spPr bwMode="auto">
              <a:xfrm>
                <a:off x="5879541" y="5763486"/>
                <a:ext cx="140852" cy="178759"/>
              </a:xfrm>
              <a:prstGeom prst="diamond">
                <a:avLst/>
              </a:prstGeom>
              <a:solidFill>
                <a:srgbClr val="FFFF00"/>
              </a:solidFill>
              <a:ln w="9525">
                <a:solidFill>
                  <a:srgbClr val="000000"/>
                </a:solidFill>
                <a:miter lim="800000"/>
                <a:headEnd/>
                <a:tailEnd/>
              </a:ln>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050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9">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59">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59">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381000" y="152400"/>
            <a:ext cx="8458200" cy="1219200"/>
          </a:xfrm>
        </p:spPr>
        <p:txBody>
          <a:bodyPr/>
          <a:lstStyle/>
          <a:p>
            <a:pPr algn="l" eaLnBrk="1" hangingPunct="1"/>
            <a:r>
              <a:rPr lang="en-US" sz="4000" b="1" smtClean="0">
                <a:solidFill>
                  <a:srgbClr val="FFFF00"/>
                </a:solidFill>
                <a:latin typeface="Arial" charset="0"/>
                <a:cs typeface="Arial" charset="0"/>
              </a:rPr>
              <a:t>Biology below Hungry Horse Dam</a:t>
            </a:r>
          </a:p>
        </p:txBody>
      </p:sp>
      <p:sp>
        <p:nvSpPr>
          <p:cNvPr id="3077" name="Content Placeholder 2"/>
          <p:cNvSpPr>
            <a:spLocks noGrp="1"/>
          </p:cNvSpPr>
          <p:nvPr>
            <p:ph idx="1"/>
          </p:nvPr>
        </p:nvSpPr>
        <p:spPr>
          <a:xfrm>
            <a:off x="381000" y="1447800"/>
            <a:ext cx="5486400" cy="4830763"/>
          </a:xfrm>
        </p:spPr>
        <p:txBody>
          <a:bodyPr/>
          <a:lstStyle/>
          <a:p>
            <a:pPr eaLnBrk="1" hangingPunct="1"/>
            <a:r>
              <a:rPr lang="en-US" sz="2800" dirty="0" err="1" smtClean="0">
                <a:solidFill>
                  <a:srgbClr val="FFFF00"/>
                </a:solidFill>
                <a:latin typeface="Arial" charset="0"/>
                <a:cs typeface="Arial" charset="0"/>
              </a:rPr>
              <a:t>Westslope</a:t>
            </a:r>
            <a:r>
              <a:rPr lang="en-US" sz="2800" dirty="0" smtClean="0">
                <a:solidFill>
                  <a:srgbClr val="FFFF00"/>
                </a:solidFill>
                <a:latin typeface="Arial" charset="0"/>
                <a:cs typeface="Arial" charset="0"/>
              </a:rPr>
              <a:t> cutthroat trout in the South Fork Flathead River</a:t>
            </a:r>
          </a:p>
          <a:p>
            <a:pPr lvl="1" eaLnBrk="1" hangingPunct="1"/>
            <a:r>
              <a:rPr lang="en-US" sz="2400" dirty="0" smtClean="0">
                <a:solidFill>
                  <a:srgbClr val="FFFF00"/>
                </a:solidFill>
                <a:latin typeface="Arial" charset="0"/>
                <a:cs typeface="Arial" charset="0"/>
              </a:rPr>
              <a:t>Spawning movement</a:t>
            </a:r>
          </a:p>
          <a:p>
            <a:pPr lvl="2" eaLnBrk="1" hangingPunct="1"/>
            <a:r>
              <a:rPr lang="en-US" sz="2000" dirty="0" smtClean="0">
                <a:solidFill>
                  <a:srgbClr val="FFFF00"/>
                </a:solidFill>
                <a:latin typeface="Arial" charset="0"/>
                <a:cs typeface="Arial" charset="0"/>
              </a:rPr>
              <a:t>54% spawn annually</a:t>
            </a:r>
          </a:p>
          <a:p>
            <a:pPr lvl="2" eaLnBrk="1" hangingPunct="1"/>
            <a:r>
              <a:rPr lang="en-US" sz="2000" dirty="0" smtClean="0">
                <a:solidFill>
                  <a:srgbClr val="FFFF00"/>
                </a:solidFill>
                <a:latin typeface="Arial" charset="0"/>
                <a:cs typeface="Arial" charset="0"/>
              </a:rPr>
              <a:t>89% spawn in unique tributaries</a:t>
            </a:r>
          </a:p>
          <a:p>
            <a:pPr lvl="1" eaLnBrk="1" hangingPunct="1"/>
            <a:r>
              <a:rPr lang="en-US" sz="2400" dirty="0" smtClean="0">
                <a:solidFill>
                  <a:srgbClr val="FFFF00"/>
                </a:solidFill>
                <a:latin typeface="Arial" charset="0"/>
                <a:cs typeface="Arial" charset="0"/>
              </a:rPr>
              <a:t>Diet</a:t>
            </a:r>
          </a:p>
          <a:p>
            <a:pPr lvl="2" eaLnBrk="1" hangingPunct="1"/>
            <a:r>
              <a:rPr lang="en-US" sz="2000" dirty="0" smtClean="0">
                <a:solidFill>
                  <a:srgbClr val="FFFF00"/>
                </a:solidFill>
                <a:latin typeface="Arial" charset="0"/>
                <a:cs typeface="Arial" charset="0"/>
              </a:rPr>
              <a:t>50% lower diversity at dam</a:t>
            </a:r>
          </a:p>
          <a:p>
            <a:pPr lvl="1" eaLnBrk="1" hangingPunct="1"/>
            <a:r>
              <a:rPr lang="en-US" sz="2400" dirty="0" smtClean="0">
                <a:solidFill>
                  <a:srgbClr val="FFFF00"/>
                </a:solidFill>
                <a:latin typeface="Arial" charset="0"/>
                <a:cs typeface="Arial" charset="0"/>
              </a:rPr>
              <a:t>Condition</a:t>
            </a:r>
          </a:p>
          <a:p>
            <a:pPr lvl="2" eaLnBrk="1" hangingPunct="1"/>
            <a:r>
              <a:rPr lang="en-US" sz="2000" dirty="0" smtClean="0">
                <a:solidFill>
                  <a:srgbClr val="FFFF00"/>
                </a:solidFill>
                <a:latin typeface="Arial" charset="0"/>
                <a:cs typeface="Arial" charset="0"/>
              </a:rPr>
              <a:t>No significant difference </a:t>
            </a:r>
          </a:p>
        </p:txBody>
      </p:sp>
      <p:graphicFrame>
        <p:nvGraphicFramePr>
          <p:cNvPr id="1026" name="Object 9"/>
          <p:cNvGraphicFramePr>
            <a:graphicFrameLocks noChangeAspect="1"/>
          </p:cNvGraphicFramePr>
          <p:nvPr/>
        </p:nvGraphicFramePr>
        <p:xfrm>
          <a:off x="5102225" y="4552950"/>
          <a:ext cx="4041775" cy="2305050"/>
        </p:xfrm>
        <a:graphic>
          <a:graphicData uri="http://schemas.openxmlformats.org/presentationml/2006/ole">
            <p:oleObj spid="_x0000_s7170" name="Photo Editor Photo" r:id="rId4" imgW="15238095" imgH="11428571" progId="">
              <p:embed/>
            </p:oleObj>
          </a:graphicData>
        </a:graphic>
      </p:graphicFrame>
      <p:pic>
        <p:nvPicPr>
          <p:cNvPr id="1030" name="Picture 7"/>
          <p:cNvPicPr>
            <a:picLocks noChangeAspect="1" noChangeArrowheads="1"/>
          </p:cNvPicPr>
          <p:nvPr/>
        </p:nvPicPr>
        <p:blipFill>
          <a:blip r:embed="rId5" cstate="print"/>
          <a:srcRect l="4086" t="4359" r="3033" b="4086"/>
          <a:stretch>
            <a:fillRect/>
          </a:stretch>
        </p:blipFill>
        <p:spPr bwMode="auto">
          <a:xfrm>
            <a:off x="6858000" y="1538288"/>
            <a:ext cx="2286000" cy="3003550"/>
          </a:xfrm>
          <a:prstGeom prst="rect">
            <a:avLst/>
          </a:prstGeom>
          <a:noFill/>
          <a:ln w="9525">
            <a:solidFill>
              <a:schemeClr val="tx1"/>
            </a:solidFill>
            <a:miter lim="800000"/>
            <a:headEnd/>
            <a:tailEnd/>
          </a:ln>
        </p:spPr>
      </p:pic>
      <p:pic>
        <p:nvPicPr>
          <p:cNvPr id="11" name="Picture 9"/>
          <p:cNvPicPr>
            <a:picLocks noChangeAspect="1" noChangeArrowheads="1"/>
          </p:cNvPicPr>
          <p:nvPr/>
        </p:nvPicPr>
        <p:blipFill>
          <a:blip r:embed="rId6" cstate="print"/>
          <a:srcRect/>
          <a:stretch>
            <a:fillRect/>
          </a:stretch>
        </p:blipFill>
        <p:spPr bwMode="auto">
          <a:xfrm>
            <a:off x="5105400" y="4333875"/>
            <a:ext cx="4038600" cy="2524125"/>
          </a:xfrm>
          <a:prstGeom prst="rect">
            <a:avLst/>
          </a:prstGeom>
          <a:noFill/>
          <a:ln w="9525">
            <a:solidFill>
              <a:schemeClr val="tx1"/>
            </a:solid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4495800" y="4343400"/>
            <a:ext cx="4648200" cy="2514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7">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685800" y="228600"/>
            <a:ext cx="7772400" cy="1219200"/>
          </a:xfrm>
        </p:spPr>
        <p:txBody>
          <a:bodyPr/>
          <a:lstStyle/>
          <a:p>
            <a:pPr eaLnBrk="1" hangingPunct="1"/>
            <a:r>
              <a:rPr lang="en-US" sz="4000" b="1" smtClean="0">
                <a:solidFill>
                  <a:srgbClr val="FFFF00"/>
                </a:solidFill>
                <a:latin typeface="Arial" charset="0"/>
                <a:cs typeface="Arial" charset="0"/>
              </a:rPr>
              <a:t>Downstream dynamics</a:t>
            </a:r>
          </a:p>
        </p:txBody>
      </p:sp>
      <p:sp>
        <p:nvSpPr>
          <p:cNvPr id="3" name="Content Placeholder 2"/>
          <p:cNvSpPr>
            <a:spLocks noGrp="1"/>
          </p:cNvSpPr>
          <p:nvPr>
            <p:ph idx="1"/>
          </p:nvPr>
        </p:nvSpPr>
        <p:spPr>
          <a:xfrm>
            <a:off x="457200" y="1447800"/>
            <a:ext cx="8229600" cy="5257800"/>
          </a:xfrm>
        </p:spPr>
        <p:txBody>
          <a:bodyPr rtlCol="0">
            <a:normAutofit/>
          </a:bodyPr>
          <a:lstStyle/>
          <a:p>
            <a:pPr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Mountain whitefish</a:t>
            </a:r>
          </a:p>
          <a:p>
            <a:pPr lvl="1"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Seasonal movement</a:t>
            </a:r>
          </a:p>
          <a:p>
            <a:pPr lvl="2"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Diverse, large movements</a:t>
            </a:r>
          </a:p>
          <a:p>
            <a:pPr lvl="2"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Dam influenced areas</a:t>
            </a:r>
          </a:p>
          <a:p>
            <a:pPr lvl="1"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Spawning locations</a:t>
            </a:r>
          </a:p>
          <a:p>
            <a:pPr lvl="2"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Repeat spawning</a:t>
            </a:r>
          </a:p>
          <a:p>
            <a:pPr lvl="1"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Genetic structure</a:t>
            </a:r>
          </a:p>
          <a:p>
            <a:pPr lvl="2"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Low divergence</a:t>
            </a:r>
          </a:p>
          <a:p>
            <a:pPr lvl="2"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Lake whitefish</a:t>
            </a:r>
          </a:p>
          <a:p>
            <a:pPr lvl="1" eaLnBrk="1" fontAlgn="auto" hangingPunct="1">
              <a:spcAft>
                <a:spcPts val="0"/>
              </a:spcAft>
              <a:buFont typeface="Arial" pitchFamily="34" charset="0"/>
              <a:buChar char="–"/>
              <a:defRPr/>
            </a:pPr>
            <a:r>
              <a:rPr lang="en-US" dirty="0" smtClean="0">
                <a:solidFill>
                  <a:srgbClr val="FFFF00"/>
                </a:solidFill>
                <a:latin typeface="Arial" pitchFamily="34" charset="0"/>
                <a:cs typeface="Arial" pitchFamily="34" charset="0"/>
              </a:rPr>
              <a:t>Microchemistry</a:t>
            </a:r>
          </a:p>
          <a:p>
            <a:pPr lvl="2" eaLnBrk="1" fontAlgn="auto" hangingPunct="1">
              <a:spcAft>
                <a:spcPts val="0"/>
              </a:spcAft>
              <a:buFont typeface="Arial" pitchFamily="34" charset="0"/>
              <a:buChar char="–"/>
              <a:defRPr/>
            </a:pPr>
            <a:endParaRPr lang="en-US" dirty="0" smtClean="0">
              <a:solidFill>
                <a:srgbClr val="FFFF00"/>
              </a:solidFill>
              <a:latin typeface="Arial" pitchFamily="34" charset="0"/>
              <a:cs typeface="Arial" pitchFamily="34" charset="0"/>
            </a:endParaRPr>
          </a:p>
          <a:p>
            <a:pPr lvl="2" eaLnBrk="1" fontAlgn="auto" hangingPunct="1">
              <a:spcAft>
                <a:spcPts val="0"/>
              </a:spcAft>
              <a:buFont typeface="Arial" charset="0"/>
              <a:buNone/>
              <a:defRPr/>
            </a:pPr>
            <a:endParaRPr lang="en-US" dirty="0" smtClean="0">
              <a:solidFill>
                <a:srgbClr val="FFFF00"/>
              </a:solidFill>
              <a:latin typeface="Arial" pitchFamily="34" charset="0"/>
              <a:cs typeface="Arial" pitchFamily="34" charset="0"/>
            </a:endParaRPr>
          </a:p>
        </p:txBody>
      </p:sp>
      <p:pic>
        <p:nvPicPr>
          <p:cNvPr id="82948" name="Picture 2"/>
          <p:cNvPicPr>
            <a:picLocks noChangeAspect="1" noChangeArrowheads="1"/>
          </p:cNvPicPr>
          <p:nvPr/>
        </p:nvPicPr>
        <p:blipFill>
          <a:blip r:embed="rId3" cstate="print"/>
          <a:srcRect l="50833"/>
          <a:stretch>
            <a:fillRect/>
          </a:stretch>
        </p:blipFill>
        <p:spPr bwMode="auto">
          <a:xfrm>
            <a:off x="4648200" y="4302125"/>
            <a:ext cx="4495800" cy="2555875"/>
          </a:xfrm>
          <a:prstGeom prst="rect">
            <a:avLst/>
          </a:prstGeom>
          <a:noFill/>
          <a:ln w="9525">
            <a:solidFill>
              <a:schemeClr val="tx1"/>
            </a:solidFill>
            <a:miter lim="800000"/>
            <a:headEnd/>
            <a:tailEnd/>
          </a:ln>
        </p:spPr>
      </p:pic>
      <p:pic>
        <p:nvPicPr>
          <p:cNvPr id="82949" name="Picture 6"/>
          <p:cNvPicPr>
            <a:picLocks noChangeAspect="1" noChangeArrowheads="1"/>
          </p:cNvPicPr>
          <p:nvPr/>
        </p:nvPicPr>
        <p:blipFill>
          <a:blip r:embed="rId4" cstate="print"/>
          <a:srcRect l="4720" t="17392"/>
          <a:stretch>
            <a:fillRect/>
          </a:stretch>
        </p:blipFill>
        <p:spPr bwMode="auto">
          <a:xfrm>
            <a:off x="5352421" y="1828800"/>
            <a:ext cx="3791579" cy="2463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graphicFrame>
        <p:nvGraphicFramePr>
          <p:cNvPr id="2050" name="Object 1"/>
          <p:cNvGraphicFramePr>
            <a:graphicFrameLocks noChangeAspect="1"/>
          </p:cNvGraphicFramePr>
          <p:nvPr/>
        </p:nvGraphicFramePr>
        <p:xfrm>
          <a:off x="304800" y="657225"/>
          <a:ext cx="4191000" cy="5915025"/>
        </p:xfrm>
        <a:graphic>
          <a:graphicData uri="http://schemas.openxmlformats.org/presentationml/2006/ole">
            <p:oleObj spid="_x0000_s2050" r:id="rId4" imgW="6542857" imgH="9638095" progId="">
              <p:embed/>
            </p:oleObj>
          </a:graphicData>
        </a:graphic>
      </p:graphicFrame>
      <p:sp>
        <p:nvSpPr>
          <p:cNvPr id="2052" name="TextBox 3"/>
          <p:cNvSpPr txBox="1">
            <a:spLocks noChangeArrowheads="1"/>
          </p:cNvSpPr>
          <p:nvPr/>
        </p:nvSpPr>
        <p:spPr bwMode="auto">
          <a:xfrm>
            <a:off x="5943600" y="228600"/>
            <a:ext cx="1757363" cy="461963"/>
          </a:xfrm>
          <a:prstGeom prst="rect">
            <a:avLst/>
          </a:prstGeom>
          <a:noFill/>
          <a:ln w="9525">
            <a:noFill/>
            <a:miter lim="800000"/>
            <a:headEnd/>
            <a:tailEnd/>
          </a:ln>
        </p:spPr>
        <p:txBody>
          <a:bodyPr wrap="none">
            <a:spAutoFit/>
          </a:bodyPr>
          <a:lstStyle/>
          <a:p>
            <a:r>
              <a:rPr lang="en-US" sz="2400" b="1">
                <a:solidFill>
                  <a:srgbClr val="FFFF00"/>
                </a:solidFill>
                <a:cs typeface="Arial" charset="0"/>
              </a:rPr>
              <a:t>Libby Dam</a:t>
            </a:r>
          </a:p>
        </p:txBody>
      </p:sp>
      <p:sp>
        <p:nvSpPr>
          <p:cNvPr id="2053" name="TextBox 6"/>
          <p:cNvSpPr txBox="1">
            <a:spLocks noChangeArrowheads="1"/>
          </p:cNvSpPr>
          <p:nvPr/>
        </p:nvSpPr>
        <p:spPr bwMode="auto">
          <a:xfrm>
            <a:off x="4800600" y="685800"/>
            <a:ext cx="4343400" cy="2586038"/>
          </a:xfrm>
          <a:prstGeom prst="rect">
            <a:avLst/>
          </a:prstGeom>
          <a:noFill/>
          <a:ln w="9525">
            <a:noFill/>
            <a:miter lim="800000"/>
            <a:headEnd/>
            <a:tailEnd/>
          </a:ln>
        </p:spPr>
        <p:txBody>
          <a:bodyPr>
            <a:spAutoFit/>
          </a:bodyPr>
          <a:lstStyle/>
          <a:p>
            <a:endParaRPr lang="en-US">
              <a:solidFill>
                <a:srgbClr val="FFFF00"/>
              </a:solidFill>
              <a:latin typeface="Calibri" pitchFamily="34" charset="0"/>
            </a:endParaRPr>
          </a:p>
          <a:p>
            <a:r>
              <a:rPr lang="en-US">
                <a:solidFill>
                  <a:srgbClr val="FFFF00"/>
                </a:solidFill>
                <a:latin typeface="Calibri" pitchFamily="34" charset="0"/>
              </a:rPr>
              <a:t>-  Fragmented the Kootenai River </a:t>
            </a:r>
          </a:p>
          <a:p>
            <a:endParaRPr lang="en-US">
              <a:solidFill>
                <a:srgbClr val="FFFF00"/>
              </a:solidFill>
              <a:latin typeface="Calibri" pitchFamily="34" charset="0"/>
            </a:endParaRPr>
          </a:p>
          <a:p>
            <a:r>
              <a:rPr lang="en-US">
                <a:solidFill>
                  <a:srgbClr val="FFFF00"/>
                </a:solidFill>
                <a:latin typeface="Calibri" pitchFamily="34" charset="0"/>
              </a:rPr>
              <a:t> - Changed the species composition above</a:t>
            </a:r>
          </a:p>
          <a:p>
            <a:r>
              <a:rPr lang="en-US">
                <a:solidFill>
                  <a:srgbClr val="FFFF00"/>
                </a:solidFill>
                <a:latin typeface="Calibri" pitchFamily="34" charset="0"/>
              </a:rPr>
              <a:t>    Libby Dam by changing the habitat</a:t>
            </a:r>
          </a:p>
          <a:p>
            <a:pPr>
              <a:buFontTx/>
              <a:buChar char="-"/>
            </a:pPr>
            <a:endParaRPr lang="en-US">
              <a:solidFill>
                <a:srgbClr val="FFFF00"/>
              </a:solidFill>
              <a:latin typeface="Calibri" pitchFamily="34" charset="0"/>
            </a:endParaRPr>
          </a:p>
          <a:p>
            <a:pPr>
              <a:buFontTx/>
              <a:buChar char="-"/>
            </a:pPr>
            <a:r>
              <a:rPr lang="en-US">
                <a:solidFill>
                  <a:srgbClr val="FFFF00"/>
                </a:solidFill>
                <a:latin typeface="Calibri" pitchFamily="34" charset="0"/>
              </a:rPr>
              <a:t>Altered hydrograph and thermograph </a:t>
            </a:r>
          </a:p>
          <a:p>
            <a:r>
              <a:rPr lang="en-US">
                <a:solidFill>
                  <a:srgbClr val="FFFF00"/>
                </a:solidFill>
                <a:latin typeface="Calibri" pitchFamily="34" charset="0"/>
              </a:rPr>
              <a:t>   downstream of the dam</a:t>
            </a:r>
          </a:p>
          <a:p>
            <a:endParaRPr lang="en-US">
              <a:solidFill>
                <a:srgbClr val="FFFF00"/>
              </a:solidFill>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3970" name="Title 1"/>
          <p:cNvSpPr>
            <a:spLocks noGrp="1"/>
          </p:cNvSpPr>
          <p:nvPr>
            <p:ph type="title"/>
          </p:nvPr>
        </p:nvSpPr>
        <p:spPr>
          <a:xfrm>
            <a:off x="0" y="274638"/>
            <a:ext cx="9144000" cy="6278562"/>
          </a:xfrm>
        </p:spPr>
        <p:txBody>
          <a:bodyPr/>
          <a:lstStyle/>
          <a:p>
            <a:r>
              <a:rPr lang="en-US" smtClean="0">
                <a:solidFill>
                  <a:srgbClr val="FFFF00"/>
                </a:solidFill>
                <a:latin typeface="Arial" charset="0"/>
                <a:cs typeface="Arial" charset="0"/>
              </a:rPr>
              <a:t>Mainstem Amendment Monitoring</a:t>
            </a:r>
            <a:br>
              <a:rPr lang="en-US" smtClean="0">
                <a:solidFill>
                  <a:srgbClr val="FFFF00"/>
                </a:solidFill>
                <a:latin typeface="Arial" charset="0"/>
                <a:cs typeface="Arial" charset="0"/>
              </a:rPr>
            </a:br>
            <a:r>
              <a:rPr lang="en-US" smtClean="0">
                <a:solidFill>
                  <a:srgbClr val="FFFF00"/>
                </a:solidFill>
                <a:latin typeface="Arial" charset="0"/>
                <a:cs typeface="Arial" charset="0"/>
              </a:rPr>
              <a:t/>
            </a:r>
            <a:br>
              <a:rPr lang="en-US" smtClean="0">
                <a:solidFill>
                  <a:srgbClr val="FFFF00"/>
                </a:solidFill>
                <a:latin typeface="Arial" charset="0"/>
                <a:cs typeface="Arial" charset="0"/>
              </a:rPr>
            </a:br>
            <a:r>
              <a:rPr lang="en-US" smtClean="0">
                <a:solidFill>
                  <a:srgbClr val="FFFF00"/>
                </a:solidFill>
                <a:latin typeface="Arial" charset="0"/>
                <a:cs typeface="Arial" charset="0"/>
              </a:rPr>
              <a:t/>
            </a:r>
            <a:br>
              <a:rPr lang="en-US" smtClean="0">
                <a:solidFill>
                  <a:srgbClr val="FFFF00"/>
                </a:solidFill>
                <a:latin typeface="Arial" charset="0"/>
                <a:cs typeface="Arial" charset="0"/>
              </a:rPr>
            </a:br>
            <a:r>
              <a:rPr lang="en-US" smtClean="0">
                <a:solidFill>
                  <a:srgbClr val="FFFF00"/>
                </a:solidFill>
                <a:latin typeface="Arial" charset="0"/>
                <a:cs typeface="Arial" charset="0"/>
              </a:rPr>
              <a:t/>
            </a:r>
            <a:br>
              <a:rPr lang="en-US" smtClean="0">
                <a:solidFill>
                  <a:srgbClr val="FFFF00"/>
                </a:solidFill>
                <a:latin typeface="Arial" charset="0"/>
                <a:cs typeface="Arial" charset="0"/>
              </a:rPr>
            </a:br>
            <a:r>
              <a:rPr lang="en-US" smtClean="0">
                <a:solidFill>
                  <a:srgbClr val="FFFF00"/>
                </a:solidFill>
                <a:latin typeface="Arial" charset="0"/>
                <a:cs typeface="Arial" charset="0"/>
              </a:rPr>
              <a:t/>
            </a:r>
            <a:br>
              <a:rPr lang="en-US" smtClean="0">
                <a:solidFill>
                  <a:srgbClr val="FFFF00"/>
                </a:solidFill>
                <a:latin typeface="Arial" charset="0"/>
                <a:cs typeface="Arial" charset="0"/>
              </a:rPr>
            </a:br>
            <a:r>
              <a:rPr lang="en-US" smtClean="0">
                <a:solidFill>
                  <a:srgbClr val="FFFF00"/>
                </a:solidFill>
                <a:latin typeface="Arial" charset="0"/>
                <a:cs typeface="Arial" charset="0"/>
              </a:rPr>
              <a:t/>
            </a:r>
            <a:br>
              <a:rPr lang="en-US" smtClean="0">
                <a:solidFill>
                  <a:srgbClr val="FFFF00"/>
                </a:solidFill>
                <a:latin typeface="Arial" charset="0"/>
                <a:cs typeface="Arial" charset="0"/>
              </a:rPr>
            </a:br>
            <a:r>
              <a:rPr lang="en-US" smtClean="0">
                <a:solidFill>
                  <a:srgbClr val="FFFF00"/>
                </a:solidFill>
                <a:latin typeface="Arial" charset="0"/>
                <a:cs typeface="Arial" charset="0"/>
              </a:rPr>
              <a:t/>
            </a:r>
            <a:br>
              <a:rPr lang="en-US" smtClean="0">
                <a:solidFill>
                  <a:srgbClr val="FFFF00"/>
                </a:solidFill>
                <a:latin typeface="Arial" charset="0"/>
                <a:cs typeface="Arial" charset="0"/>
              </a:rPr>
            </a:br>
            <a:r>
              <a:rPr lang="en-US" smtClean="0">
                <a:solidFill>
                  <a:srgbClr val="FFFF00"/>
                </a:solidFill>
                <a:latin typeface="Arial" charset="0"/>
                <a:cs typeface="Arial" charset="0"/>
              </a:rPr>
              <a:t/>
            </a:r>
            <a:br>
              <a:rPr lang="en-US" smtClean="0">
                <a:solidFill>
                  <a:srgbClr val="FFFF00"/>
                </a:solidFill>
                <a:latin typeface="Arial" charset="0"/>
                <a:cs typeface="Arial" charset="0"/>
              </a:rPr>
            </a:br>
            <a:r>
              <a:rPr lang="en-US" smtClean="0">
                <a:solidFill>
                  <a:srgbClr val="FFFF00"/>
                </a:solidFill>
                <a:latin typeface="Arial" charset="0"/>
                <a:cs typeface="Arial" charset="0"/>
              </a:rPr>
              <a:t>Questions?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3"/>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197" name="TextBox 2"/>
          <p:cNvSpPr txBox="1">
            <a:spLocks noChangeArrowheads="1"/>
          </p:cNvSpPr>
          <p:nvPr/>
        </p:nvSpPr>
        <p:spPr bwMode="auto">
          <a:xfrm>
            <a:off x="4495800" y="381000"/>
            <a:ext cx="4419600" cy="1200150"/>
          </a:xfrm>
          <a:prstGeom prst="rect">
            <a:avLst/>
          </a:prstGeom>
          <a:noFill/>
          <a:ln w="9525">
            <a:noFill/>
            <a:miter lim="800000"/>
            <a:headEnd/>
            <a:tailEnd/>
          </a:ln>
        </p:spPr>
        <p:txBody>
          <a:bodyPr>
            <a:spAutoFit/>
          </a:bodyPr>
          <a:lstStyle/>
          <a:p>
            <a:r>
              <a:rPr lang="en-US" sz="3600" b="1">
                <a:solidFill>
                  <a:srgbClr val="FFFFFF"/>
                </a:solidFill>
                <a:cs typeface="Arial" charset="0"/>
              </a:rPr>
              <a:t>Hungry Horse Mitigation Program</a:t>
            </a:r>
          </a:p>
        </p:txBody>
      </p:sp>
      <p:pic>
        <p:nvPicPr>
          <p:cNvPr id="8198" name="Picture 4"/>
          <p:cNvPicPr>
            <a:picLocks noChangeAspect="1" noChangeArrowheads="1"/>
          </p:cNvPicPr>
          <p:nvPr/>
        </p:nvPicPr>
        <p:blipFill>
          <a:blip r:embed="rId5" cstate="print"/>
          <a:srcRect/>
          <a:stretch>
            <a:fillRect/>
          </a:stretch>
        </p:blipFill>
        <p:spPr bwMode="auto">
          <a:xfrm>
            <a:off x="3352800" y="5486400"/>
            <a:ext cx="2524125" cy="1133475"/>
          </a:xfrm>
          <a:prstGeom prst="rect">
            <a:avLst/>
          </a:prstGeom>
          <a:noFill/>
          <a:ln w="9525">
            <a:noFill/>
            <a:miter lim="800000"/>
            <a:headEnd/>
            <a:tailEnd/>
          </a:ln>
        </p:spPr>
      </p:pic>
      <p:grpSp>
        <p:nvGrpSpPr>
          <p:cNvPr id="8199" name="Group 4"/>
          <p:cNvGrpSpPr>
            <a:grpSpLocks/>
          </p:cNvGrpSpPr>
          <p:nvPr/>
        </p:nvGrpSpPr>
        <p:grpSpPr bwMode="auto">
          <a:xfrm>
            <a:off x="152400" y="4724400"/>
            <a:ext cx="2362200" cy="1905000"/>
            <a:chOff x="2976" y="1296"/>
            <a:chExt cx="1970" cy="1469"/>
          </a:xfrm>
        </p:grpSpPr>
        <p:sp>
          <p:nvSpPr>
            <p:cNvPr id="8201" name="Rectangle 5"/>
            <p:cNvSpPr>
              <a:spLocks noChangeArrowheads="1"/>
            </p:cNvSpPr>
            <p:nvPr/>
          </p:nvSpPr>
          <p:spPr bwMode="auto">
            <a:xfrm>
              <a:off x="2976" y="1296"/>
              <a:ext cx="1970" cy="1469"/>
            </a:xfrm>
            <a:prstGeom prst="rect">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Times New Roman" pitchFamily="18" charset="0"/>
                <a:cs typeface="Arial" charset="0"/>
              </a:endParaRPr>
            </a:p>
          </p:txBody>
        </p:sp>
        <p:pic>
          <p:nvPicPr>
            <p:cNvPr id="8202" name="Picture 6" descr="montana"/>
            <p:cNvPicPr>
              <a:picLocks noChangeAspect="1" noChangeArrowheads="1"/>
            </p:cNvPicPr>
            <p:nvPr/>
          </p:nvPicPr>
          <p:blipFill>
            <a:blip r:embed="rId6" cstate="print"/>
            <a:srcRect/>
            <a:stretch>
              <a:fillRect/>
            </a:stretch>
          </p:blipFill>
          <p:spPr bwMode="auto">
            <a:xfrm>
              <a:off x="3072" y="1376"/>
              <a:ext cx="1776" cy="1323"/>
            </a:xfrm>
            <a:prstGeom prst="rect">
              <a:avLst/>
            </a:prstGeom>
            <a:noFill/>
            <a:ln w="9525">
              <a:noFill/>
              <a:miter lim="800000"/>
              <a:headEnd/>
              <a:tailEnd/>
            </a:ln>
          </p:spPr>
        </p:pic>
      </p:grpSp>
      <p:sp>
        <p:nvSpPr>
          <p:cNvPr id="8200" name="TextBox 9"/>
          <p:cNvSpPr txBox="1">
            <a:spLocks noChangeArrowheads="1"/>
          </p:cNvSpPr>
          <p:nvPr/>
        </p:nvSpPr>
        <p:spPr bwMode="auto">
          <a:xfrm>
            <a:off x="4648200" y="1600200"/>
            <a:ext cx="3962400" cy="1200150"/>
          </a:xfrm>
          <a:prstGeom prst="rect">
            <a:avLst/>
          </a:prstGeom>
          <a:noFill/>
          <a:ln w="9525">
            <a:noFill/>
            <a:miter lim="800000"/>
            <a:headEnd/>
            <a:tailEnd/>
          </a:ln>
        </p:spPr>
        <p:txBody>
          <a:bodyPr>
            <a:spAutoFit/>
          </a:bodyPr>
          <a:lstStyle/>
          <a:p>
            <a:r>
              <a:rPr lang="en-US" sz="2400" dirty="0">
                <a:solidFill>
                  <a:srgbClr val="FFFFFF"/>
                </a:solidFill>
                <a:cs typeface="Arial" charset="0"/>
              </a:rPr>
              <a:t>BPA Project # 1991-019-03</a:t>
            </a:r>
          </a:p>
          <a:p>
            <a:pPr algn="ctr"/>
            <a:r>
              <a:rPr lang="en-US" sz="2400" dirty="0">
                <a:solidFill>
                  <a:srgbClr val="FFFFFF"/>
                </a:solidFill>
                <a:cs typeface="Arial" charset="0"/>
              </a:rPr>
              <a:t>   </a:t>
            </a:r>
            <a:r>
              <a:rPr lang="en-US" sz="2400" dirty="0" smtClean="0">
                <a:solidFill>
                  <a:srgbClr val="FFFF00"/>
                </a:solidFill>
                <a:cs typeface="Arial" charset="0"/>
              </a:rPr>
              <a:t>Matt </a:t>
            </a:r>
            <a:r>
              <a:rPr lang="en-US" sz="2400" dirty="0">
                <a:solidFill>
                  <a:srgbClr val="FFFF00"/>
                </a:solidFill>
                <a:cs typeface="Arial" charset="0"/>
              </a:rPr>
              <a:t>Boyer</a:t>
            </a:r>
          </a:p>
          <a:p>
            <a:pPr algn="r"/>
            <a:r>
              <a:rPr lang="en-US" sz="2400" dirty="0">
                <a:solidFill>
                  <a:srgbClr val="FFFF00"/>
                </a:solidFill>
                <a:cs typeface="Arial" charset="0"/>
              </a:rPr>
              <a:t>Fisheries Biologist</a:t>
            </a:r>
          </a:p>
        </p:txBody>
      </p:sp>
      <p:graphicFrame>
        <p:nvGraphicFramePr>
          <p:cNvPr id="8194" name="Object 11"/>
          <p:cNvGraphicFramePr>
            <a:graphicFrameLocks noChangeAspect="1"/>
          </p:cNvGraphicFramePr>
          <p:nvPr/>
        </p:nvGraphicFramePr>
        <p:xfrm>
          <a:off x="6705600" y="4876800"/>
          <a:ext cx="2227263" cy="1700213"/>
        </p:xfrm>
        <a:graphic>
          <a:graphicData uri="http://schemas.openxmlformats.org/presentationml/2006/ole">
            <p:oleObj spid="_x0000_s8194" name="Photo Editor Photo" r:id="rId7" imgW="1685714" imgH="1286055" progId="">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cstate="print"/>
          <a:srcRect/>
          <a:stretch>
            <a:fillRect/>
          </a:stretch>
        </p:blipFill>
        <p:spPr bwMode="auto">
          <a:xfrm>
            <a:off x="0" y="0"/>
            <a:ext cx="5181600" cy="6827838"/>
          </a:xfrm>
          <a:prstGeom prst="rect">
            <a:avLst/>
          </a:prstGeom>
          <a:noFill/>
          <a:ln w="9525">
            <a:noFill/>
            <a:miter lim="800000"/>
            <a:headEnd/>
            <a:tailEnd/>
          </a:ln>
        </p:spPr>
      </p:pic>
      <p:sp>
        <p:nvSpPr>
          <p:cNvPr id="84995" name="Rectangle 3"/>
          <p:cNvSpPr>
            <a:spLocks noChangeArrowheads="1"/>
          </p:cNvSpPr>
          <p:nvPr/>
        </p:nvSpPr>
        <p:spPr bwMode="auto">
          <a:xfrm>
            <a:off x="5943600" y="6248400"/>
            <a:ext cx="3048000" cy="430213"/>
          </a:xfrm>
          <a:prstGeom prst="rect">
            <a:avLst/>
          </a:prstGeom>
          <a:noFill/>
          <a:ln w="9525">
            <a:noFill/>
            <a:miter lim="800000"/>
            <a:headEnd/>
            <a:tailEnd/>
          </a:ln>
        </p:spPr>
        <p:txBody>
          <a:bodyPr anchor="ctr">
            <a:spAutoFit/>
          </a:bodyPr>
          <a:lstStyle/>
          <a:p>
            <a:r>
              <a:rPr lang="en-US" sz="1100">
                <a:solidFill>
                  <a:srgbClr val="1F497D"/>
                </a:solidFill>
                <a:latin typeface="Calibri" pitchFamily="34" charset="0"/>
                <a:cs typeface="Calibri" pitchFamily="34" charset="0"/>
              </a:rPr>
              <a:t>Map courtesy of Mobile LoGIStics Mapping, 2010</a:t>
            </a:r>
            <a:endParaRPr lang="en-US" sz="900">
              <a:solidFill>
                <a:srgbClr val="000000"/>
              </a:solidFill>
              <a:latin typeface="Calibri" pitchFamily="34" charset="0"/>
              <a:cs typeface="Arial" charset="0"/>
            </a:endParaRPr>
          </a:p>
          <a:p>
            <a:pPr eaLnBrk="0" hangingPunct="0"/>
            <a:r>
              <a:rPr lang="en-US" sz="1100">
                <a:solidFill>
                  <a:srgbClr val="1F497D"/>
                </a:solidFill>
                <a:latin typeface="Calibri" pitchFamily="34" charset="0"/>
                <a:cs typeface="Calibri" pitchFamily="34" charset="0"/>
              </a:rPr>
              <a:t>Produced for the Flathead Watershed Sourcebook</a:t>
            </a:r>
            <a:endParaRPr lang="en-US">
              <a:solidFill>
                <a:srgbClr val="000000"/>
              </a:solidFill>
              <a:latin typeface="Calibri" pitchFamily="34" charset="0"/>
              <a:cs typeface="Arial" charset="0"/>
            </a:endParaRPr>
          </a:p>
        </p:txBody>
      </p:sp>
      <p:pic>
        <p:nvPicPr>
          <p:cNvPr id="84996" name="Picture 11" descr="Bull Trout"/>
          <p:cNvPicPr>
            <a:picLocks noChangeAspect="1" noChangeArrowheads="1"/>
          </p:cNvPicPr>
          <p:nvPr/>
        </p:nvPicPr>
        <p:blipFill>
          <a:blip r:embed="rId4" cstate="print"/>
          <a:srcRect/>
          <a:stretch>
            <a:fillRect/>
          </a:stretch>
        </p:blipFill>
        <p:spPr bwMode="auto">
          <a:xfrm>
            <a:off x="5715000" y="1219200"/>
            <a:ext cx="2946400" cy="1325563"/>
          </a:xfrm>
          <a:prstGeom prst="rect">
            <a:avLst/>
          </a:prstGeom>
          <a:noFill/>
          <a:ln w="9525">
            <a:noFill/>
            <a:miter lim="800000"/>
            <a:headEnd/>
            <a:tailEnd/>
          </a:ln>
        </p:spPr>
      </p:pic>
      <p:pic>
        <p:nvPicPr>
          <p:cNvPr id="84997" name="Picture 12" descr="westslope_cutthroat"/>
          <p:cNvPicPr>
            <a:picLocks noChangeAspect="1" noChangeArrowheads="1"/>
          </p:cNvPicPr>
          <p:nvPr/>
        </p:nvPicPr>
        <p:blipFill>
          <a:blip r:embed="rId5" cstate="print"/>
          <a:srcRect/>
          <a:stretch>
            <a:fillRect/>
          </a:stretch>
        </p:blipFill>
        <p:spPr bwMode="auto">
          <a:xfrm>
            <a:off x="5791200" y="3429000"/>
            <a:ext cx="2952750" cy="1311275"/>
          </a:xfrm>
          <a:prstGeom prst="rect">
            <a:avLst/>
          </a:prstGeom>
          <a:noFill/>
          <a:ln w="9525">
            <a:noFill/>
            <a:miter lim="800000"/>
            <a:headEnd/>
            <a:tailEnd/>
          </a:ln>
        </p:spPr>
      </p:pic>
      <p:sp>
        <p:nvSpPr>
          <p:cNvPr id="84998" name="TextBox 6"/>
          <p:cNvSpPr txBox="1">
            <a:spLocks noChangeArrowheads="1"/>
          </p:cNvSpPr>
          <p:nvPr/>
        </p:nvSpPr>
        <p:spPr bwMode="auto">
          <a:xfrm>
            <a:off x="5867400" y="2514600"/>
            <a:ext cx="2590800" cy="369888"/>
          </a:xfrm>
          <a:prstGeom prst="rect">
            <a:avLst/>
          </a:prstGeom>
          <a:noFill/>
          <a:ln w="9525">
            <a:noFill/>
            <a:miter lim="800000"/>
            <a:headEnd/>
            <a:tailEnd/>
          </a:ln>
        </p:spPr>
        <p:txBody>
          <a:bodyPr>
            <a:spAutoFit/>
          </a:bodyPr>
          <a:lstStyle/>
          <a:p>
            <a:r>
              <a:rPr lang="en-US" i="1">
                <a:solidFill>
                  <a:srgbClr val="000000"/>
                </a:solidFill>
                <a:cs typeface="Arial" charset="0"/>
              </a:rPr>
              <a:t>Salvelinus confluentus</a:t>
            </a:r>
          </a:p>
        </p:txBody>
      </p:sp>
      <p:sp>
        <p:nvSpPr>
          <p:cNvPr id="84999" name="TextBox 7"/>
          <p:cNvSpPr txBox="1">
            <a:spLocks noChangeArrowheads="1"/>
          </p:cNvSpPr>
          <p:nvPr/>
        </p:nvSpPr>
        <p:spPr bwMode="auto">
          <a:xfrm>
            <a:off x="5867400" y="4800600"/>
            <a:ext cx="2971800" cy="369888"/>
          </a:xfrm>
          <a:prstGeom prst="rect">
            <a:avLst/>
          </a:prstGeom>
          <a:noFill/>
          <a:ln w="9525">
            <a:noFill/>
            <a:miter lim="800000"/>
            <a:headEnd/>
            <a:tailEnd/>
          </a:ln>
        </p:spPr>
        <p:txBody>
          <a:bodyPr>
            <a:spAutoFit/>
          </a:bodyPr>
          <a:lstStyle/>
          <a:p>
            <a:r>
              <a:rPr lang="en-US" i="1">
                <a:solidFill>
                  <a:srgbClr val="000000"/>
                </a:solidFill>
                <a:cs typeface="Arial" charset="0"/>
              </a:rPr>
              <a:t>Oncorhynchus clarkii lewisi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3" cstate="print"/>
          <a:srcRect/>
          <a:stretch>
            <a:fillRect/>
          </a:stretch>
        </p:blipFill>
        <p:spPr bwMode="auto">
          <a:xfrm>
            <a:off x="1676400" y="4724400"/>
            <a:ext cx="6600825" cy="1552575"/>
          </a:xfrm>
          <a:prstGeom prst="rect">
            <a:avLst/>
          </a:prstGeom>
          <a:noFill/>
          <a:ln w="9525">
            <a:noFill/>
            <a:miter lim="800000"/>
            <a:headEnd/>
            <a:tailEnd/>
          </a:ln>
        </p:spPr>
      </p:pic>
      <p:pic>
        <p:nvPicPr>
          <p:cNvPr id="86019" name="Picture 2"/>
          <p:cNvPicPr>
            <a:picLocks noChangeAspect="1" noChangeArrowheads="1"/>
          </p:cNvPicPr>
          <p:nvPr/>
        </p:nvPicPr>
        <p:blipFill>
          <a:blip r:embed="rId4" cstate="print"/>
          <a:srcRect/>
          <a:stretch>
            <a:fillRect/>
          </a:stretch>
        </p:blipFill>
        <p:spPr bwMode="auto">
          <a:xfrm>
            <a:off x="457200" y="0"/>
            <a:ext cx="8181975" cy="4924425"/>
          </a:xfrm>
          <a:prstGeom prst="rect">
            <a:avLst/>
          </a:prstGeom>
          <a:noFill/>
          <a:ln w="9525">
            <a:noFill/>
            <a:miter lim="800000"/>
            <a:headEnd/>
            <a:tailEnd/>
          </a:ln>
        </p:spPr>
      </p:pic>
      <p:sp>
        <p:nvSpPr>
          <p:cNvPr id="86020" name="TextBox 5"/>
          <p:cNvSpPr txBox="1">
            <a:spLocks noChangeArrowheads="1"/>
          </p:cNvSpPr>
          <p:nvPr/>
        </p:nvSpPr>
        <p:spPr bwMode="auto">
          <a:xfrm>
            <a:off x="5486400" y="6211888"/>
            <a:ext cx="3352800" cy="646112"/>
          </a:xfrm>
          <a:prstGeom prst="rect">
            <a:avLst/>
          </a:prstGeom>
          <a:noFill/>
          <a:ln w="9525">
            <a:noFill/>
            <a:miter lim="800000"/>
            <a:headEnd/>
            <a:tailEnd/>
          </a:ln>
        </p:spPr>
        <p:txBody>
          <a:bodyPr>
            <a:spAutoFit/>
          </a:bodyPr>
          <a:lstStyle/>
          <a:p>
            <a:r>
              <a:rPr lang="en-US">
                <a:solidFill>
                  <a:srgbClr val="000000"/>
                </a:solidFill>
                <a:cs typeface="Arial" charset="0"/>
              </a:rPr>
              <a:t>CSKT and MFWP 2004 Flathead Subbasin Plan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304800" y="-234950"/>
            <a:ext cx="9753600" cy="7539038"/>
          </a:xfrm>
          <a:prstGeom prst="rect">
            <a:avLst/>
          </a:prstGeom>
          <a:noFill/>
          <a:ln w="9525">
            <a:noFill/>
            <a:miter lim="800000"/>
            <a:headEnd/>
            <a:tailEnd/>
          </a:ln>
        </p:spPr>
      </p:pic>
      <p:sp>
        <p:nvSpPr>
          <p:cNvPr id="87043" name="Text Box 3"/>
          <p:cNvSpPr txBox="1">
            <a:spLocks noChangeArrowheads="1"/>
          </p:cNvSpPr>
          <p:nvPr/>
        </p:nvSpPr>
        <p:spPr bwMode="auto">
          <a:xfrm>
            <a:off x="3733800" y="6477000"/>
            <a:ext cx="4572000" cy="519113"/>
          </a:xfrm>
          <a:prstGeom prst="rect">
            <a:avLst/>
          </a:prstGeom>
          <a:solidFill>
            <a:schemeClr val="bg1"/>
          </a:solidFill>
          <a:ln w="9525">
            <a:noFill/>
            <a:miter lim="800000"/>
            <a:headEnd/>
            <a:tailEnd/>
          </a:ln>
        </p:spPr>
        <p:txBody>
          <a:bodyPr>
            <a:spAutoFit/>
          </a:bodyPr>
          <a:lstStyle/>
          <a:p>
            <a:pPr eaLnBrk="0" hangingPunct="0">
              <a:spcBef>
                <a:spcPct val="50000"/>
              </a:spcBef>
            </a:pPr>
            <a:endParaRPr lang="en-US" sz="2800">
              <a:solidFill>
                <a:srgbClr val="000000"/>
              </a:solidFill>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1026"/>
          <p:cNvPicPr>
            <a:picLocks noChangeAspect="1" noChangeArrowheads="1"/>
          </p:cNvPicPr>
          <p:nvPr/>
        </p:nvPicPr>
        <p:blipFill>
          <a:blip r:embed="rId3" cstate="print"/>
          <a:srcRect/>
          <a:stretch>
            <a:fillRect/>
          </a:stretch>
        </p:blipFill>
        <p:spPr bwMode="auto">
          <a:xfrm>
            <a:off x="0" y="990600"/>
            <a:ext cx="4732338" cy="5638800"/>
          </a:xfrm>
          <a:prstGeom prst="rect">
            <a:avLst/>
          </a:prstGeom>
          <a:noFill/>
          <a:ln w="9525">
            <a:noFill/>
            <a:miter lim="800000"/>
            <a:headEnd/>
            <a:tailEnd/>
          </a:ln>
        </p:spPr>
      </p:pic>
      <p:sp>
        <p:nvSpPr>
          <p:cNvPr id="88067" name="Text Box 1027"/>
          <p:cNvSpPr txBox="1">
            <a:spLocks noChangeArrowheads="1"/>
          </p:cNvSpPr>
          <p:nvPr/>
        </p:nvSpPr>
        <p:spPr bwMode="auto">
          <a:xfrm>
            <a:off x="152400" y="152400"/>
            <a:ext cx="8991600" cy="523875"/>
          </a:xfrm>
          <a:prstGeom prst="rect">
            <a:avLst/>
          </a:prstGeom>
          <a:noFill/>
          <a:ln w="9525">
            <a:noFill/>
            <a:miter lim="800000"/>
            <a:headEnd/>
            <a:tailEnd/>
          </a:ln>
        </p:spPr>
        <p:txBody>
          <a:bodyPr>
            <a:spAutoFit/>
          </a:bodyPr>
          <a:lstStyle/>
          <a:p>
            <a:pPr algn="ctr">
              <a:spcBef>
                <a:spcPct val="50000"/>
              </a:spcBef>
            </a:pPr>
            <a:r>
              <a:rPr lang="en-US" sz="2800" b="1">
                <a:solidFill>
                  <a:srgbClr val="000000"/>
                </a:solidFill>
                <a:latin typeface="Calibri" pitchFamily="34" charset="0"/>
                <a:cs typeface="Arial" charset="0"/>
              </a:rPr>
              <a:t>Historically fishless lakes planted with trout (1920-1960)</a:t>
            </a:r>
          </a:p>
        </p:txBody>
      </p:sp>
      <p:pic>
        <p:nvPicPr>
          <p:cNvPr id="88068" name="Picture 1028"/>
          <p:cNvPicPr>
            <a:picLocks noChangeAspect="1" noChangeArrowheads="1"/>
          </p:cNvPicPr>
          <p:nvPr/>
        </p:nvPicPr>
        <p:blipFill>
          <a:blip r:embed="rId4" cstate="print"/>
          <a:srcRect/>
          <a:stretch>
            <a:fillRect/>
          </a:stretch>
        </p:blipFill>
        <p:spPr bwMode="auto">
          <a:xfrm>
            <a:off x="4684713" y="914400"/>
            <a:ext cx="4459287" cy="5715000"/>
          </a:xfrm>
          <a:prstGeom prst="rect">
            <a:avLst/>
          </a:prstGeom>
          <a:noFill/>
          <a:ln w="9525">
            <a:noFill/>
            <a:miter lim="800000"/>
            <a:headEnd/>
            <a:tailEnd/>
          </a:ln>
        </p:spPr>
      </p:pic>
      <p:pic>
        <p:nvPicPr>
          <p:cNvPr id="88069" name="Picture 1029" descr="Mckenzie_Pass Cream Can"/>
          <p:cNvPicPr>
            <a:picLocks noChangeAspect="1" noChangeArrowheads="1"/>
          </p:cNvPicPr>
          <p:nvPr/>
        </p:nvPicPr>
        <p:blipFill>
          <a:blip r:embed="rId5" cstate="print"/>
          <a:srcRect/>
          <a:stretch>
            <a:fillRect/>
          </a:stretch>
        </p:blipFill>
        <p:spPr bwMode="auto">
          <a:xfrm>
            <a:off x="2362200" y="685800"/>
            <a:ext cx="2514600" cy="1892300"/>
          </a:xfrm>
          <a:prstGeom prst="rect">
            <a:avLst/>
          </a:prstGeom>
          <a:noFill/>
          <a:ln w="38100">
            <a:solidFill>
              <a:srgbClr val="3366FF"/>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9"/>
          <p:cNvGrpSpPr>
            <a:grpSpLocks/>
          </p:cNvGrpSpPr>
          <p:nvPr/>
        </p:nvGrpSpPr>
        <p:grpSpPr bwMode="auto">
          <a:xfrm>
            <a:off x="0" y="-465138"/>
            <a:ext cx="5661025" cy="7323138"/>
            <a:chOff x="3276600" y="-465138"/>
            <a:chExt cx="5661025" cy="7323138"/>
          </a:xfrm>
        </p:grpSpPr>
        <p:pic>
          <p:nvPicPr>
            <p:cNvPr id="89093" name="Picture 5"/>
            <p:cNvPicPr>
              <a:picLocks noChangeAspect="1" noChangeArrowheads="1"/>
            </p:cNvPicPr>
            <p:nvPr/>
          </p:nvPicPr>
          <p:blipFill>
            <a:blip r:embed="rId3" cstate="print"/>
            <a:srcRect/>
            <a:stretch>
              <a:fillRect/>
            </a:stretch>
          </p:blipFill>
          <p:spPr bwMode="auto">
            <a:xfrm>
              <a:off x="3276600" y="-465138"/>
              <a:ext cx="5661025" cy="7323138"/>
            </a:xfrm>
            <a:prstGeom prst="rect">
              <a:avLst/>
            </a:prstGeom>
            <a:noFill/>
            <a:ln w="9525">
              <a:noFill/>
              <a:miter lim="800000"/>
              <a:headEnd/>
              <a:tailEnd/>
            </a:ln>
          </p:spPr>
        </p:pic>
        <p:sp>
          <p:nvSpPr>
            <p:cNvPr id="5" name="Oval 4"/>
            <p:cNvSpPr/>
            <p:nvPr/>
          </p:nvSpPr>
          <p:spPr>
            <a:xfrm>
              <a:off x="7772400" y="25146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9095" name="TextBox 5"/>
            <p:cNvSpPr txBox="1">
              <a:spLocks noChangeArrowheads="1"/>
            </p:cNvSpPr>
            <p:nvPr/>
          </p:nvSpPr>
          <p:spPr bwMode="auto">
            <a:xfrm>
              <a:off x="7924800" y="2438400"/>
              <a:ext cx="850900" cy="646113"/>
            </a:xfrm>
            <a:prstGeom prst="rect">
              <a:avLst/>
            </a:prstGeom>
            <a:noFill/>
            <a:ln w="9525">
              <a:noFill/>
              <a:miter lim="800000"/>
              <a:headEnd/>
              <a:tailEnd/>
            </a:ln>
          </p:spPr>
          <p:txBody>
            <a:bodyPr wrap="none">
              <a:spAutoFit/>
            </a:bodyPr>
            <a:lstStyle/>
            <a:p>
              <a:r>
                <a:rPr lang="en-US">
                  <a:solidFill>
                    <a:srgbClr val="000000"/>
                  </a:solidFill>
                  <a:cs typeface="Arial" charset="0"/>
                </a:rPr>
                <a:t>WCT</a:t>
              </a:r>
            </a:p>
            <a:p>
              <a:r>
                <a:rPr lang="en-US">
                  <a:solidFill>
                    <a:srgbClr val="000000"/>
                  </a:solidFill>
                  <a:cs typeface="Arial" charset="0"/>
                </a:rPr>
                <a:t>Hybrid</a:t>
              </a:r>
            </a:p>
          </p:txBody>
        </p:sp>
        <p:sp>
          <p:nvSpPr>
            <p:cNvPr id="7" name="Oval 6"/>
            <p:cNvSpPr/>
            <p:nvPr/>
          </p:nvSpPr>
          <p:spPr>
            <a:xfrm>
              <a:off x="7772400" y="2819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89091" name="Text Box 10"/>
          <p:cNvSpPr txBox="1">
            <a:spLocks noChangeArrowheads="1"/>
          </p:cNvSpPr>
          <p:nvPr/>
        </p:nvSpPr>
        <p:spPr bwMode="auto">
          <a:xfrm>
            <a:off x="5181600" y="6324600"/>
            <a:ext cx="2544763" cy="369888"/>
          </a:xfrm>
          <a:prstGeom prst="rect">
            <a:avLst/>
          </a:prstGeom>
          <a:noFill/>
          <a:ln w="12700">
            <a:noFill/>
            <a:miter lim="800000"/>
            <a:headEnd/>
            <a:tailEnd/>
          </a:ln>
        </p:spPr>
        <p:txBody>
          <a:bodyPr wrap="none">
            <a:spAutoFit/>
          </a:bodyPr>
          <a:lstStyle/>
          <a:p>
            <a:r>
              <a:rPr lang="en-US" b="1">
                <a:solidFill>
                  <a:srgbClr val="000000"/>
                </a:solidFill>
                <a:cs typeface="Arial" charset="0"/>
              </a:rPr>
              <a:t>Hitt et al. 2003 </a:t>
            </a:r>
            <a:r>
              <a:rPr lang="en-US" b="1" i="1">
                <a:solidFill>
                  <a:srgbClr val="000000"/>
                </a:solidFill>
                <a:cs typeface="Arial" charset="0"/>
              </a:rPr>
              <a:t>CJFAS</a:t>
            </a:r>
            <a:endParaRPr lang="en-US" b="1">
              <a:solidFill>
                <a:srgbClr val="000000"/>
              </a:solidFill>
              <a:cs typeface="Arial" charset="0"/>
            </a:endParaRPr>
          </a:p>
        </p:txBody>
      </p:sp>
      <p:sp>
        <p:nvSpPr>
          <p:cNvPr id="89092" name="TextBox 10"/>
          <p:cNvSpPr txBox="1">
            <a:spLocks noChangeArrowheads="1"/>
          </p:cNvSpPr>
          <p:nvPr/>
        </p:nvSpPr>
        <p:spPr bwMode="auto">
          <a:xfrm>
            <a:off x="5715000" y="1600200"/>
            <a:ext cx="3429000" cy="3046413"/>
          </a:xfrm>
          <a:prstGeom prst="rect">
            <a:avLst/>
          </a:prstGeom>
          <a:noFill/>
          <a:ln w="9525">
            <a:noFill/>
            <a:miter lim="800000"/>
            <a:headEnd/>
            <a:tailEnd/>
          </a:ln>
        </p:spPr>
        <p:txBody>
          <a:bodyPr>
            <a:spAutoFit/>
          </a:bodyPr>
          <a:lstStyle/>
          <a:p>
            <a:r>
              <a:rPr lang="en-US" sz="2400">
                <a:solidFill>
                  <a:srgbClr val="000000"/>
                </a:solidFill>
                <a:cs typeface="Arial" charset="0"/>
              </a:rPr>
              <a:t>Quantified temporal spread of hybridization</a:t>
            </a:r>
          </a:p>
          <a:p>
            <a:endParaRPr lang="en-US" sz="2400">
              <a:solidFill>
                <a:srgbClr val="000000"/>
              </a:solidFill>
              <a:cs typeface="Arial" charset="0"/>
            </a:endParaRPr>
          </a:p>
          <a:p>
            <a:r>
              <a:rPr lang="en-US" sz="2400">
                <a:solidFill>
                  <a:srgbClr val="000000"/>
                </a:solidFill>
                <a:cs typeface="Arial" charset="0"/>
              </a:rPr>
              <a:t>Environmental gradients do not constrain the spread of hybridization among populations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TextBox 5"/>
          <p:cNvSpPr txBox="1">
            <a:spLocks noChangeArrowheads="1"/>
          </p:cNvSpPr>
          <p:nvPr/>
        </p:nvSpPr>
        <p:spPr bwMode="auto">
          <a:xfrm>
            <a:off x="5791200" y="6172200"/>
            <a:ext cx="2819400" cy="381000"/>
          </a:xfrm>
          <a:prstGeom prst="rect">
            <a:avLst/>
          </a:prstGeom>
          <a:noFill/>
          <a:ln w="9525">
            <a:noFill/>
            <a:miter lim="800000"/>
            <a:headEnd/>
            <a:tailEnd/>
          </a:ln>
        </p:spPr>
        <p:txBody>
          <a:bodyPr>
            <a:spAutoFit/>
          </a:bodyPr>
          <a:lstStyle/>
          <a:p>
            <a:r>
              <a:rPr lang="en-US" b="1" dirty="0">
                <a:solidFill>
                  <a:srgbClr val="000000"/>
                </a:solidFill>
                <a:cs typeface="Arial" charset="0"/>
              </a:rPr>
              <a:t>Boyer et al. 2008 </a:t>
            </a:r>
            <a:r>
              <a:rPr lang="en-US" b="1" i="1" dirty="0">
                <a:solidFill>
                  <a:srgbClr val="000000"/>
                </a:solidFill>
                <a:cs typeface="Arial" charset="0"/>
              </a:rPr>
              <a:t>CJFAS</a:t>
            </a:r>
            <a:endParaRPr lang="en-US" b="1" dirty="0">
              <a:solidFill>
                <a:srgbClr val="000000"/>
              </a:solidFill>
              <a:cs typeface="Arial" charset="0"/>
            </a:endParaRPr>
          </a:p>
        </p:txBody>
      </p:sp>
      <p:grpSp>
        <p:nvGrpSpPr>
          <p:cNvPr id="90115" name="Group 8"/>
          <p:cNvGrpSpPr>
            <a:grpSpLocks/>
          </p:cNvGrpSpPr>
          <p:nvPr/>
        </p:nvGrpSpPr>
        <p:grpSpPr bwMode="auto">
          <a:xfrm>
            <a:off x="0" y="0"/>
            <a:ext cx="5410200" cy="6858000"/>
            <a:chOff x="960" y="0"/>
            <a:chExt cx="3273" cy="4176"/>
          </a:xfrm>
        </p:grpSpPr>
        <p:pic>
          <p:nvPicPr>
            <p:cNvPr id="90122" name="Picture 2"/>
            <p:cNvPicPr>
              <a:picLocks noChangeAspect="1" noChangeArrowheads="1"/>
            </p:cNvPicPr>
            <p:nvPr/>
          </p:nvPicPr>
          <p:blipFill>
            <a:blip r:embed="rId3" cstate="print"/>
            <a:srcRect/>
            <a:stretch>
              <a:fillRect/>
            </a:stretch>
          </p:blipFill>
          <p:spPr bwMode="auto">
            <a:xfrm>
              <a:off x="1200" y="0"/>
              <a:ext cx="3033" cy="4176"/>
            </a:xfrm>
            <a:prstGeom prst="rect">
              <a:avLst/>
            </a:prstGeom>
            <a:noFill/>
            <a:ln w="9525">
              <a:noFill/>
              <a:miter lim="800000"/>
              <a:headEnd/>
              <a:tailEnd/>
            </a:ln>
          </p:spPr>
        </p:pic>
        <p:sp>
          <p:nvSpPr>
            <p:cNvPr id="90123" name="Line 4"/>
            <p:cNvSpPr>
              <a:spLocks noChangeShapeType="1"/>
            </p:cNvSpPr>
            <p:nvPr/>
          </p:nvSpPr>
          <p:spPr bwMode="auto">
            <a:xfrm flipV="1">
              <a:off x="1632" y="3696"/>
              <a:ext cx="0" cy="192"/>
            </a:xfrm>
            <a:prstGeom prst="line">
              <a:avLst/>
            </a:prstGeom>
            <a:noFill/>
            <a:ln w="12700">
              <a:solidFill>
                <a:schemeClr val="tx1"/>
              </a:solidFill>
              <a:round/>
              <a:headEnd/>
              <a:tailEnd/>
            </a:ln>
          </p:spPr>
          <p:txBody>
            <a:bodyPr/>
            <a:lstStyle/>
            <a:p>
              <a:endParaRPr lang="en-US"/>
            </a:p>
          </p:txBody>
        </p:sp>
        <p:sp>
          <p:nvSpPr>
            <p:cNvPr id="90124" name="Text Box 5"/>
            <p:cNvSpPr txBox="1">
              <a:spLocks noChangeArrowheads="1"/>
            </p:cNvSpPr>
            <p:nvPr/>
          </p:nvSpPr>
          <p:spPr bwMode="auto">
            <a:xfrm>
              <a:off x="1344" y="3888"/>
              <a:ext cx="576" cy="167"/>
            </a:xfrm>
            <a:prstGeom prst="rect">
              <a:avLst/>
            </a:prstGeom>
            <a:noFill/>
            <a:ln w="9525">
              <a:noFill/>
              <a:miter lim="800000"/>
              <a:headEnd/>
              <a:tailEnd/>
            </a:ln>
          </p:spPr>
          <p:txBody>
            <a:bodyPr>
              <a:spAutoFit/>
            </a:bodyPr>
            <a:lstStyle/>
            <a:p>
              <a:pPr>
                <a:spcBef>
                  <a:spcPct val="50000"/>
                </a:spcBef>
              </a:pPr>
              <a:r>
                <a:rPr lang="en-US" sz="1200">
                  <a:solidFill>
                    <a:srgbClr val="000000"/>
                  </a:solidFill>
                  <a:cs typeface="Arial" charset="0"/>
                </a:rPr>
                <a:t>114°25’W</a:t>
              </a:r>
            </a:p>
          </p:txBody>
        </p:sp>
        <p:sp>
          <p:nvSpPr>
            <p:cNvPr id="90125" name="Line 6"/>
            <p:cNvSpPr>
              <a:spLocks noChangeShapeType="1"/>
            </p:cNvSpPr>
            <p:nvPr/>
          </p:nvSpPr>
          <p:spPr bwMode="auto">
            <a:xfrm flipV="1">
              <a:off x="1440" y="480"/>
              <a:ext cx="240" cy="0"/>
            </a:xfrm>
            <a:prstGeom prst="line">
              <a:avLst/>
            </a:prstGeom>
            <a:noFill/>
            <a:ln w="12700">
              <a:solidFill>
                <a:schemeClr val="tx1"/>
              </a:solidFill>
              <a:round/>
              <a:headEnd/>
              <a:tailEnd/>
            </a:ln>
          </p:spPr>
          <p:txBody>
            <a:bodyPr/>
            <a:lstStyle/>
            <a:p>
              <a:endParaRPr lang="en-US"/>
            </a:p>
          </p:txBody>
        </p:sp>
        <p:sp>
          <p:nvSpPr>
            <p:cNvPr id="90126" name="Text Box 7"/>
            <p:cNvSpPr txBox="1">
              <a:spLocks noChangeArrowheads="1"/>
            </p:cNvSpPr>
            <p:nvPr/>
          </p:nvSpPr>
          <p:spPr bwMode="auto">
            <a:xfrm>
              <a:off x="960" y="384"/>
              <a:ext cx="480" cy="167"/>
            </a:xfrm>
            <a:prstGeom prst="rect">
              <a:avLst/>
            </a:prstGeom>
            <a:noFill/>
            <a:ln w="9525">
              <a:noFill/>
              <a:miter lim="800000"/>
              <a:headEnd/>
              <a:tailEnd/>
            </a:ln>
          </p:spPr>
          <p:txBody>
            <a:bodyPr>
              <a:spAutoFit/>
            </a:bodyPr>
            <a:lstStyle/>
            <a:p>
              <a:pPr>
                <a:spcBef>
                  <a:spcPct val="50000"/>
                </a:spcBef>
              </a:pPr>
              <a:r>
                <a:rPr lang="en-US" sz="1200">
                  <a:solidFill>
                    <a:srgbClr val="000000"/>
                  </a:solidFill>
                  <a:cs typeface="Arial" charset="0"/>
                </a:rPr>
                <a:t>52°00’W</a:t>
              </a:r>
            </a:p>
          </p:txBody>
        </p:sp>
      </p:grpSp>
      <p:sp>
        <p:nvSpPr>
          <p:cNvPr id="23" name="Oval 22"/>
          <p:cNvSpPr/>
          <p:nvPr/>
        </p:nvSpPr>
        <p:spPr>
          <a:xfrm>
            <a:off x="3048000" y="4800600"/>
            <a:ext cx="381000" cy="381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25" name="Straight Arrow Connector 24"/>
          <p:cNvCxnSpPr>
            <a:stCxn id="23" idx="1"/>
          </p:cNvCxnSpPr>
          <p:nvPr/>
        </p:nvCxnSpPr>
        <p:spPr>
          <a:xfrm flipH="1" flipV="1">
            <a:off x="2438400" y="4191000"/>
            <a:ext cx="665163" cy="66516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3" idx="0"/>
          </p:cNvCxnSpPr>
          <p:nvPr/>
        </p:nvCxnSpPr>
        <p:spPr>
          <a:xfrm flipV="1">
            <a:off x="3238500" y="3886200"/>
            <a:ext cx="38100" cy="9144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819400" y="2819400"/>
            <a:ext cx="342900" cy="1981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38400" y="3429000"/>
            <a:ext cx="762000" cy="1447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0121" name="TextBox 29"/>
          <p:cNvSpPr txBox="1">
            <a:spLocks noChangeArrowheads="1"/>
          </p:cNvSpPr>
          <p:nvPr/>
        </p:nvSpPr>
        <p:spPr bwMode="auto">
          <a:xfrm>
            <a:off x="5105400" y="2057400"/>
            <a:ext cx="4038600" cy="2308225"/>
          </a:xfrm>
          <a:prstGeom prst="rect">
            <a:avLst/>
          </a:prstGeom>
          <a:noFill/>
          <a:ln w="9525">
            <a:noFill/>
            <a:miter lim="800000"/>
            <a:headEnd/>
            <a:tailEnd/>
          </a:ln>
        </p:spPr>
        <p:txBody>
          <a:bodyPr>
            <a:spAutoFit/>
          </a:bodyPr>
          <a:lstStyle/>
          <a:p>
            <a:r>
              <a:rPr lang="en-US" sz="2400">
                <a:solidFill>
                  <a:srgbClr val="000000"/>
                </a:solidFill>
                <a:cs typeface="Arial" charset="0"/>
              </a:rPr>
              <a:t>Identified sources of rainbow trout hybridization and described how increased straying rates of hybrids contributes to the spread of hybridization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TextBox 3"/>
          <p:cNvSpPr txBox="1">
            <a:spLocks noChangeArrowheads="1"/>
          </p:cNvSpPr>
          <p:nvPr/>
        </p:nvSpPr>
        <p:spPr bwMode="auto">
          <a:xfrm>
            <a:off x="4953000" y="6324600"/>
            <a:ext cx="4191000" cy="369332"/>
          </a:xfrm>
          <a:prstGeom prst="rect">
            <a:avLst/>
          </a:prstGeom>
          <a:noFill/>
          <a:ln w="9525">
            <a:noFill/>
            <a:miter lim="800000"/>
            <a:headEnd/>
            <a:tailEnd/>
          </a:ln>
        </p:spPr>
        <p:txBody>
          <a:bodyPr wrap="square">
            <a:spAutoFit/>
          </a:bodyPr>
          <a:lstStyle/>
          <a:p>
            <a:r>
              <a:rPr lang="en-US" b="1" dirty="0" err="1">
                <a:solidFill>
                  <a:srgbClr val="000000"/>
                </a:solidFill>
                <a:cs typeface="Arial" charset="0"/>
              </a:rPr>
              <a:t>Muhlfeld</a:t>
            </a:r>
            <a:r>
              <a:rPr lang="en-US" b="1" dirty="0">
                <a:solidFill>
                  <a:srgbClr val="000000"/>
                </a:solidFill>
                <a:cs typeface="Arial" charset="0"/>
              </a:rPr>
              <a:t> et al. 2009 </a:t>
            </a:r>
            <a:r>
              <a:rPr lang="en-US" b="1" i="1" dirty="0">
                <a:solidFill>
                  <a:srgbClr val="000000"/>
                </a:solidFill>
                <a:cs typeface="Arial" charset="0"/>
              </a:rPr>
              <a:t>Biology Letters</a:t>
            </a:r>
            <a:endParaRPr lang="en-US" b="1" dirty="0">
              <a:solidFill>
                <a:srgbClr val="000000"/>
              </a:solidFill>
              <a:cs typeface="Arial" charset="0"/>
            </a:endParaRPr>
          </a:p>
        </p:txBody>
      </p:sp>
      <p:grpSp>
        <p:nvGrpSpPr>
          <p:cNvPr id="91139" name="Group 63"/>
          <p:cNvGrpSpPr>
            <a:grpSpLocks/>
          </p:cNvGrpSpPr>
          <p:nvPr/>
        </p:nvGrpSpPr>
        <p:grpSpPr bwMode="auto">
          <a:xfrm>
            <a:off x="2667000" y="1524000"/>
            <a:ext cx="2438400" cy="1466850"/>
            <a:chOff x="4114800" y="609600"/>
            <a:chExt cx="2438400" cy="1466850"/>
          </a:xfrm>
        </p:grpSpPr>
        <p:grpSp>
          <p:nvGrpSpPr>
            <p:cNvPr id="91162" name="Group 26"/>
            <p:cNvGrpSpPr>
              <a:grpSpLocks/>
            </p:cNvGrpSpPr>
            <p:nvPr/>
          </p:nvGrpSpPr>
          <p:grpSpPr bwMode="auto">
            <a:xfrm>
              <a:off x="4419600" y="609600"/>
              <a:ext cx="1524000" cy="1466850"/>
              <a:chOff x="864" y="1824"/>
              <a:chExt cx="2352" cy="1692"/>
            </a:xfrm>
          </p:grpSpPr>
          <p:pic>
            <p:nvPicPr>
              <p:cNvPr id="91169" name="Picture 27" descr="http://www.iconbazaar.com/animals/fish/trout_cutthroat_1b.gif"/>
              <p:cNvPicPr>
                <a:picLocks noChangeAspect="1" noChangeArrowheads="1"/>
              </p:cNvPicPr>
              <p:nvPr/>
            </p:nvPicPr>
            <p:blipFill>
              <a:blip r:embed="rId3" r:link="rId4" cstate="print"/>
              <a:srcRect/>
              <a:stretch>
                <a:fillRect/>
              </a:stretch>
            </p:blipFill>
            <p:spPr bwMode="auto">
              <a:xfrm>
                <a:off x="1296" y="1920"/>
                <a:ext cx="576" cy="204"/>
              </a:xfrm>
              <a:prstGeom prst="rect">
                <a:avLst/>
              </a:prstGeom>
              <a:noFill/>
              <a:ln w="9525">
                <a:noFill/>
                <a:miter lim="800000"/>
                <a:headEnd/>
                <a:tailEnd/>
              </a:ln>
            </p:spPr>
          </p:pic>
          <p:pic>
            <p:nvPicPr>
              <p:cNvPr id="91170" name="Picture 28" descr="http://www.iconbazaar.com/animals/fish/trout_cutthroat_1b.gif"/>
              <p:cNvPicPr>
                <a:picLocks noChangeAspect="1" noChangeArrowheads="1"/>
              </p:cNvPicPr>
              <p:nvPr/>
            </p:nvPicPr>
            <p:blipFill>
              <a:blip r:embed="rId3" r:link="rId4" cstate="print"/>
              <a:srcRect/>
              <a:stretch>
                <a:fillRect/>
              </a:stretch>
            </p:blipFill>
            <p:spPr bwMode="auto">
              <a:xfrm>
                <a:off x="1296" y="2208"/>
                <a:ext cx="576" cy="204"/>
              </a:xfrm>
              <a:prstGeom prst="rect">
                <a:avLst/>
              </a:prstGeom>
              <a:noFill/>
              <a:ln w="9525">
                <a:noFill/>
                <a:miter lim="800000"/>
                <a:headEnd/>
                <a:tailEnd/>
              </a:ln>
            </p:spPr>
          </p:pic>
          <p:pic>
            <p:nvPicPr>
              <p:cNvPr id="91171" name="Picture 29" descr="http://www.iconbazaar.com/animals/fish/trout_cutthroat_1b.gif"/>
              <p:cNvPicPr>
                <a:picLocks noChangeAspect="1" noChangeArrowheads="1"/>
              </p:cNvPicPr>
              <p:nvPr/>
            </p:nvPicPr>
            <p:blipFill>
              <a:blip r:embed="rId3" r:link="rId4" cstate="print"/>
              <a:srcRect/>
              <a:stretch>
                <a:fillRect/>
              </a:stretch>
            </p:blipFill>
            <p:spPr bwMode="auto">
              <a:xfrm>
                <a:off x="1872" y="2400"/>
                <a:ext cx="576" cy="204"/>
              </a:xfrm>
              <a:prstGeom prst="rect">
                <a:avLst/>
              </a:prstGeom>
              <a:noFill/>
              <a:ln w="9525">
                <a:noFill/>
                <a:miter lim="800000"/>
                <a:headEnd/>
                <a:tailEnd/>
              </a:ln>
            </p:spPr>
          </p:pic>
          <p:pic>
            <p:nvPicPr>
              <p:cNvPr id="91172" name="Picture 30" descr="http://www.iconbazaar.com/animals/fish/trout_cutthroat_1b.gif"/>
              <p:cNvPicPr>
                <a:picLocks noChangeAspect="1" noChangeArrowheads="1"/>
              </p:cNvPicPr>
              <p:nvPr/>
            </p:nvPicPr>
            <p:blipFill>
              <a:blip r:embed="rId3" r:link="rId4" cstate="print"/>
              <a:srcRect/>
              <a:stretch>
                <a:fillRect/>
              </a:stretch>
            </p:blipFill>
            <p:spPr bwMode="auto">
              <a:xfrm>
                <a:off x="1872" y="2064"/>
                <a:ext cx="576" cy="204"/>
              </a:xfrm>
              <a:prstGeom prst="rect">
                <a:avLst/>
              </a:prstGeom>
              <a:noFill/>
              <a:ln w="9525">
                <a:noFill/>
                <a:miter lim="800000"/>
                <a:headEnd/>
                <a:tailEnd/>
              </a:ln>
            </p:spPr>
          </p:pic>
          <p:pic>
            <p:nvPicPr>
              <p:cNvPr id="91173" name="Picture 31" descr="http://www.iconbazaar.com/animals/fish/trout_cutthroat_1b.gif"/>
              <p:cNvPicPr>
                <a:picLocks noChangeAspect="1" noChangeArrowheads="1"/>
              </p:cNvPicPr>
              <p:nvPr/>
            </p:nvPicPr>
            <p:blipFill>
              <a:blip r:embed="rId3" r:link="rId4" cstate="print"/>
              <a:srcRect/>
              <a:stretch>
                <a:fillRect/>
              </a:stretch>
            </p:blipFill>
            <p:spPr bwMode="auto">
              <a:xfrm>
                <a:off x="960" y="2448"/>
                <a:ext cx="576" cy="204"/>
              </a:xfrm>
              <a:prstGeom prst="rect">
                <a:avLst/>
              </a:prstGeom>
              <a:noFill/>
              <a:ln w="9525">
                <a:noFill/>
                <a:miter lim="800000"/>
                <a:headEnd/>
                <a:tailEnd/>
              </a:ln>
            </p:spPr>
          </p:pic>
          <p:pic>
            <p:nvPicPr>
              <p:cNvPr id="91174" name="Picture 32" descr="http://www.iconbazaar.com/animals/fish/trout_cutthroat_1b.gif"/>
              <p:cNvPicPr>
                <a:picLocks noChangeAspect="1" noChangeArrowheads="1"/>
              </p:cNvPicPr>
              <p:nvPr/>
            </p:nvPicPr>
            <p:blipFill>
              <a:blip r:embed="rId3" r:link="rId4" cstate="print"/>
              <a:srcRect/>
              <a:stretch>
                <a:fillRect/>
              </a:stretch>
            </p:blipFill>
            <p:spPr bwMode="auto">
              <a:xfrm>
                <a:off x="1968" y="1824"/>
                <a:ext cx="576" cy="204"/>
              </a:xfrm>
              <a:prstGeom prst="rect">
                <a:avLst/>
              </a:prstGeom>
              <a:noFill/>
              <a:ln w="9525">
                <a:noFill/>
                <a:miter lim="800000"/>
                <a:headEnd/>
                <a:tailEnd/>
              </a:ln>
            </p:spPr>
          </p:pic>
          <p:pic>
            <p:nvPicPr>
              <p:cNvPr id="91175" name="Picture 33" descr="http://www.iconbazaar.com/animals/fish/trout_cutthroat_1b.gif"/>
              <p:cNvPicPr>
                <a:picLocks noChangeAspect="1" noChangeArrowheads="1"/>
              </p:cNvPicPr>
              <p:nvPr/>
            </p:nvPicPr>
            <p:blipFill>
              <a:blip r:embed="rId3" r:link="rId4" cstate="print"/>
              <a:srcRect/>
              <a:stretch>
                <a:fillRect/>
              </a:stretch>
            </p:blipFill>
            <p:spPr bwMode="auto">
              <a:xfrm>
                <a:off x="2400" y="2208"/>
                <a:ext cx="576" cy="204"/>
              </a:xfrm>
              <a:prstGeom prst="rect">
                <a:avLst/>
              </a:prstGeom>
              <a:noFill/>
              <a:ln w="9525">
                <a:noFill/>
                <a:miter lim="800000"/>
                <a:headEnd/>
                <a:tailEnd/>
              </a:ln>
            </p:spPr>
          </p:pic>
          <p:pic>
            <p:nvPicPr>
              <p:cNvPr id="91176" name="Picture 34" descr="http://www.iconbazaar.com/animals/fish/trout_cutthroat_1b.gif"/>
              <p:cNvPicPr>
                <a:picLocks noChangeAspect="1" noChangeArrowheads="1"/>
              </p:cNvPicPr>
              <p:nvPr/>
            </p:nvPicPr>
            <p:blipFill>
              <a:blip r:embed="rId3" r:link="rId4" cstate="print"/>
              <a:srcRect/>
              <a:stretch>
                <a:fillRect/>
              </a:stretch>
            </p:blipFill>
            <p:spPr bwMode="auto">
              <a:xfrm>
                <a:off x="2496" y="2496"/>
                <a:ext cx="576" cy="204"/>
              </a:xfrm>
              <a:prstGeom prst="rect">
                <a:avLst/>
              </a:prstGeom>
              <a:noFill/>
              <a:ln w="9525">
                <a:noFill/>
                <a:miter lim="800000"/>
                <a:headEnd/>
                <a:tailEnd/>
              </a:ln>
            </p:spPr>
          </p:pic>
          <p:pic>
            <p:nvPicPr>
              <p:cNvPr id="91177" name="Picture 35" descr="http://www.iconbazaar.com/animals/fish/trout_cutthroat_1b.gif"/>
              <p:cNvPicPr>
                <a:picLocks noChangeAspect="1" noChangeArrowheads="1"/>
              </p:cNvPicPr>
              <p:nvPr/>
            </p:nvPicPr>
            <p:blipFill>
              <a:blip r:embed="rId3" r:link="rId4" cstate="print"/>
              <a:srcRect/>
              <a:stretch>
                <a:fillRect/>
              </a:stretch>
            </p:blipFill>
            <p:spPr bwMode="auto">
              <a:xfrm>
                <a:off x="1440" y="2544"/>
                <a:ext cx="576" cy="204"/>
              </a:xfrm>
              <a:prstGeom prst="rect">
                <a:avLst/>
              </a:prstGeom>
              <a:noFill/>
              <a:ln w="9525">
                <a:noFill/>
                <a:miter lim="800000"/>
                <a:headEnd/>
                <a:tailEnd/>
              </a:ln>
            </p:spPr>
          </p:pic>
          <p:pic>
            <p:nvPicPr>
              <p:cNvPr id="91178" name="Picture 36" descr="http://www.iconbazaar.com/animals/fish/trout_cutthroat_1b.gif"/>
              <p:cNvPicPr>
                <a:picLocks noChangeAspect="1" noChangeArrowheads="1"/>
              </p:cNvPicPr>
              <p:nvPr/>
            </p:nvPicPr>
            <p:blipFill>
              <a:blip r:embed="rId3" r:link="rId4" cstate="print"/>
              <a:srcRect/>
              <a:stretch>
                <a:fillRect/>
              </a:stretch>
            </p:blipFill>
            <p:spPr bwMode="auto">
              <a:xfrm>
                <a:off x="1968" y="2640"/>
                <a:ext cx="576" cy="204"/>
              </a:xfrm>
              <a:prstGeom prst="rect">
                <a:avLst/>
              </a:prstGeom>
              <a:noFill/>
              <a:ln w="9525">
                <a:noFill/>
                <a:miter lim="800000"/>
                <a:headEnd/>
                <a:tailEnd/>
              </a:ln>
            </p:spPr>
          </p:pic>
          <p:pic>
            <p:nvPicPr>
              <p:cNvPr id="91179" name="Picture 37" descr="http://www.iconbazaar.com/animals/fish/trout_cutthroat_1b.gif"/>
              <p:cNvPicPr>
                <a:picLocks noChangeAspect="1" noChangeArrowheads="1"/>
              </p:cNvPicPr>
              <p:nvPr/>
            </p:nvPicPr>
            <p:blipFill>
              <a:blip r:embed="rId3" r:link="rId4" cstate="print"/>
              <a:srcRect/>
              <a:stretch>
                <a:fillRect/>
              </a:stretch>
            </p:blipFill>
            <p:spPr bwMode="auto">
              <a:xfrm>
                <a:off x="2112" y="2928"/>
                <a:ext cx="576" cy="204"/>
              </a:xfrm>
              <a:prstGeom prst="rect">
                <a:avLst/>
              </a:prstGeom>
              <a:noFill/>
              <a:ln w="9525">
                <a:noFill/>
                <a:miter lim="800000"/>
                <a:headEnd/>
                <a:tailEnd/>
              </a:ln>
            </p:spPr>
          </p:pic>
          <p:pic>
            <p:nvPicPr>
              <p:cNvPr id="91180" name="Picture 38" descr="http://www.iconbazaar.com/animals/fish/trout_cutthroat_1b.gif"/>
              <p:cNvPicPr>
                <a:picLocks noChangeAspect="1" noChangeArrowheads="1"/>
              </p:cNvPicPr>
              <p:nvPr/>
            </p:nvPicPr>
            <p:blipFill>
              <a:blip r:embed="rId3" r:link="rId4" cstate="print"/>
              <a:srcRect/>
              <a:stretch>
                <a:fillRect/>
              </a:stretch>
            </p:blipFill>
            <p:spPr bwMode="auto">
              <a:xfrm>
                <a:off x="2544" y="2736"/>
                <a:ext cx="576" cy="204"/>
              </a:xfrm>
              <a:prstGeom prst="rect">
                <a:avLst/>
              </a:prstGeom>
              <a:noFill/>
              <a:ln w="9525">
                <a:noFill/>
                <a:miter lim="800000"/>
                <a:headEnd/>
                <a:tailEnd/>
              </a:ln>
            </p:spPr>
          </p:pic>
          <p:pic>
            <p:nvPicPr>
              <p:cNvPr id="91181" name="Picture 39" descr="http://www.iconbazaar.com/animals/fish/trout_cutthroat_1b.gif"/>
              <p:cNvPicPr>
                <a:picLocks noChangeAspect="1" noChangeArrowheads="1"/>
              </p:cNvPicPr>
              <p:nvPr/>
            </p:nvPicPr>
            <p:blipFill>
              <a:blip r:embed="rId3" r:link="rId4" cstate="print"/>
              <a:srcRect/>
              <a:stretch>
                <a:fillRect/>
              </a:stretch>
            </p:blipFill>
            <p:spPr bwMode="auto">
              <a:xfrm>
                <a:off x="864" y="2640"/>
                <a:ext cx="576" cy="204"/>
              </a:xfrm>
              <a:prstGeom prst="rect">
                <a:avLst/>
              </a:prstGeom>
              <a:noFill/>
              <a:ln w="9525">
                <a:noFill/>
                <a:miter lim="800000"/>
                <a:headEnd/>
                <a:tailEnd/>
              </a:ln>
            </p:spPr>
          </p:pic>
          <p:pic>
            <p:nvPicPr>
              <p:cNvPr id="91182" name="Picture 40" descr="http://www.iconbazaar.com/animals/fish/trout_cutthroat_1b.gif"/>
              <p:cNvPicPr>
                <a:picLocks noChangeAspect="1" noChangeArrowheads="1"/>
              </p:cNvPicPr>
              <p:nvPr/>
            </p:nvPicPr>
            <p:blipFill>
              <a:blip r:embed="rId3" r:link="rId4" cstate="print"/>
              <a:srcRect/>
              <a:stretch>
                <a:fillRect/>
              </a:stretch>
            </p:blipFill>
            <p:spPr bwMode="auto">
              <a:xfrm>
                <a:off x="1392" y="2736"/>
                <a:ext cx="576" cy="204"/>
              </a:xfrm>
              <a:prstGeom prst="rect">
                <a:avLst/>
              </a:prstGeom>
              <a:noFill/>
              <a:ln w="9525">
                <a:noFill/>
                <a:miter lim="800000"/>
                <a:headEnd/>
                <a:tailEnd/>
              </a:ln>
            </p:spPr>
          </p:pic>
          <p:pic>
            <p:nvPicPr>
              <p:cNvPr id="91183" name="Picture 41" descr="http://www.iconbazaar.com/animals/fish/trout_cutthroat_1b.gif"/>
              <p:cNvPicPr>
                <a:picLocks noChangeAspect="1" noChangeArrowheads="1"/>
              </p:cNvPicPr>
              <p:nvPr/>
            </p:nvPicPr>
            <p:blipFill>
              <a:blip r:embed="rId3" r:link="rId4" cstate="print"/>
              <a:srcRect/>
              <a:stretch>
                <a:fillRect/>
              </a:stretch>
            </p:blipFill>
            <p:spPr bwMode="auto">
              <a:xfrm>
                <a:off x="2640" y="3024"/>
                <a:ext cx="576" cy="204"/>
              </a:xfrm>
              <a:prstGeom prst="rect">
                <a:avLst/>
              </a:prstGeom>
              <a:noFill/>
              <a:ln w="9525">
                <a:noFill/>
                <a:miter lim="800000"/>
                <a:headEnd/>
                <a:tailEnd/>
              </a:ln>
            </p:spPr>
          </p:pic>
          <p:pic>
            <p:nvPicPr>
              <p:cNvPr id="91184" name="Picture 42" descr="http://www.iconbazaar.com/animals/fish/trout_cutthroat_1b.gif"/>
              <p:cNvPicPr>
                <a:picLocks noChangeAspect="1" noChangeArrowheads="1"/>
              </p:cNvPicPr>
              <p:nvPr/>
            </p:nvPicPr>
            <p:blipFill>
              <a:blip r:embed="rId3" r:link="rId4" cstate="print"/>
              <a:srcRect/>
              <a:stretch>
                <a:fillRect/>
              </a:stretch>
            </p:blipFill>
            <p:spPr bwMode="auto">
              <a:xfrm>
                <a:off x="2592" y="3312"/>
                <a:ext cx="576" cy="204"/>
              </a:xfrm>
              <a:prstGeom prst="rect">
                <a:avLst/>
              </a:prstGeom>
              <a:noFill/>
              <a:ln w="9525">
                <a:noFill/>
                <a:miter lim="800000"/>
                <a:headEnd/>
                <a:tailEnd/>
              </a:ln>
            </p:spPr>
          </p:pic>
          <p:pic>
            <p:nvPicPr>
              <p:cNvPr id="91185" name="Picture 43" descr="http://www.iconbazaar.com/animals/fish/trout_cutthroat_1b.gif"/>
              <p:cNvPicPr>
                <a:picLocks noChangeAspect="1" noChangeArrowheads="1"/>
              </p:cNvPicPr>
              <p:nvPr/>
            </p:nvPicPr>
            <p:blipFill>
              <a:blip r:embed="rId3" r:link="rId4" cstate="print"/>
              <a:srcRect/>
              <a:stretch>
                <a:fillRect/>
              </a:stretch>
            </p:blipFill>
            <p:spPr bwMode="auto">
              <a:xfrm>
                <a:off x="2016" y="3216"/>
                <a:ext cx="576" cy="204"/>
              </a:xfrm>
              <a:prstGeom prst="rect">
                <a:avLst/>
              </a:prstGeom>
              <a:noFill/>
              <a:ln w="9525">
                <a:noFill/>
                <a:miter lim="800000"/>
                <a:headEnd/>
                <a:tailEnd/>
              </a:ln>
            </p:spPr>
          </p:pic>
          <p:pic>
            <p:nvPicPr>
              <p:cNvPr id="91186" name="Picture 44" descr="http://www.iconbazaar.com/animals/fish/trout_cutthroat_1b.gif"/>
              <p:cNvPicPr>
                <a:picLocks noChangeAspect="1" noChangeArrowheads="1"/>
              </p:cNvPicPr>
              <p:nvPr/>
            </p:nvPicPr>
            <p:blipFill>
              <a:blip r:embed="rId3" r:link="rId4" cstate="print"/>
              <a:srcRect/>
              <a:stretch>
                <a:fillRect/>
              </a:stretch>
            </p:blipFill>
            <p:spPr bwMode="auto">
              <a:xfrm>
                <a:off x="2640" y="1968"/>
                <a:ext cx="576" cy="204"/>
              </a:xfrm>
              <a:prstGeom prst="rect">
                <a:avLst/>
              </a:prstGeom>
              <a:noFill/>
              <a:ln w="9525">
                <a:noFill/>
                <a:miter lim="800000"/>
                <a:headEnd/>
                <a:tailEnd/>
              </a:ln>
            </p:spPr>
          </p:pic>
          <p:pic>
            <p:nvPicPr>
              <p:cNvPr id="91187" name="Picture 45" descr="http://www.iconbazaar.com/animals/fish/trout_cutthroat_1b.gif"/>
              <p:cNvPicPr>
                <a:picLocks noChangeAspect="1" noChangeArrowheads="1"/>
              </p:cNvPicPr>
              <p:nvPr/>
            </p:nvPicPr>
            <p:blipFill>
              <a:blip r:embed="rId3" r:link="rId4" cstate="print"/>
              <a:srcRect/>
              <a:stretch>
                <a:fillRect/>
              </a:stretch>
            </p:blipFill>
            <p:spPr bwMode="auto">
              <a:xfrm>
                <a:off x="912" y="2928"/>
                <a:ext cx="576" cy="204"/>
              </a:xfrm>
              <a:prstGeom prst="rect">
                <a:avLst/>
              </a:prstGeom>
              <a:noFill/>
              <a:ln w="9525">
                <a:noFill/>
                <a:miter lim="800000"/>
                <a:headEnd/>
                <a:tailEnd/>
              </a:ln>
            </p:spPr>
          </p:pic>
          <p:pic>
            <p:nvPicPr>
              <p:cNvPr id="91188" name="Picture 46" descr="http://www.iconbazaar.com/animals/fish/trout_cutthroat_1b.gif"/>
              <p:cNvPicPr>
                <a:picLocks noChangeAspect="1" noChangeArrowheads="1"/>
              </p:cNvPicPr>
              <p:nvPr/>
            </p:nvPicPr>
            <p:blipFill>
              <a:blip r:embed="rId3" r:link="rId4" cstate="print"/>
              <a:srcRect/>
              <a:stretch>
                <a:fillRect/>
              </a:stretch>
            </p:blipFill>
            <p:spPr bwMode="auto">
              <a:xfrm>
                <a:off x="1536" y="3024"/>
                <a:ext cx="576" cy="204"/>
              </a:xfrm>
              <a:prstGeom prst="rect">
                <a:avLst/>
              </a:prstGeom>
              <a:noFill/>
              <a:ln w="9525">
                <a:noFill/>
                <a:miter lim="800000"/>
                <a:headEnd/>
                <a:tailEnd/>
              </a:ln>
            </p:spPr>
          </p:pic>
        </p:grpSp>
        <p:pic>
          <p:nvPicPr>
            <p:cNvPr id="91163"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943600" y="1447800"/>
              <a:ext cx="533400" cy="188913"/>
            </a:xfrm>
            <a:prstGeom prst="rect">
              <a:avLst/>
            </a:prstGeom>
            <a:noFill/>
            <a:ln w="9525">
              <a:noFill/>
              <a:miter lim="800000"/>
              <a:headEnd/>
              <a:tailEnd/>
            </a:ln>
          </p:spPr>
        </p:pic>
        <p:pic>
          <p:nvPicPr>
            <p:cNvPr id="91164" name="Picture 6" descr="http://www.iconbazaar.com/animals/fish/trout_cutthroat_1b.gif"/>
            <p:cNvPicPr>
              <a:picLocks noChangeAspect="1" noChangeArrowheads="1"/>
            </p:cNvPicPr>
            <p:nvPr/>
          </p:nvPicPr>
          <p:blipFill>
            <a:blip r:embed="rId3" r:link="rId4" cstate="print"/>
            <a:srcRect/>
            <a:stretch>
              <a:fillRect/>
            </a:stretch>
          </p:blipFill>
          <p:spPr bwMode="auto">
            <a:xfrm>
              <a:off x="6019800" y="1752600"/>
              <a:ext cx="533400" cy="188913"/>
            </a:xfrm>
            <a:prstGeom prst="rect">
              <a:avLst/>
            </a:prstGeom>
            <a:noFill/>
            <a:ln w="9525">
              <a:noFill/>
              <a:miter lim="800000"/>
              <a:headEnd/>
              <a:tailEnd/>
            </a:ln>
          </p:spPr>
        </p:pic>
        <p:pic>
          <p:nvPicPr>
            <p:cNvPr id="91165"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943600" y="1219200"/>
              <a:ext cx="533400" cy="188913"/>
            </a:xfrm>
            <a:prstGeom prst="rect">
              <a:avLst/>
            </a:prstGeom>
            <a:noFill/>
            <a:ln w="9525">
              <a:noFill/>
              <a:miter lim="800000"/>
              <a:headEnd/>
              <a:tailEnd/>
            </a:ln>
          </p:spPr>
        </p:pic>
        <p:pic>
          <p:nvPicPr>
            <p:cNvPr id="91166"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867400" y="990600"/>
              <a:ext cx="533400" cy="188913"/>
            </a:xfrm>
            <a:prstGeom prst="rect">
              <a:avLst/>
            </a:prstGeom>
            <a:noFill/>
            <a:ln w="9525">
              <a:noFill/>
              <a:miter lim="800000"/>
              <a:headEnd/>
              <a:tailEnd/>
            </a:ln>
          </p:spPr>
        </p:pic>
        <p:pic>
          <p:nvPicPr>
            <p:cNvPr id="91167" name="Picture 6" descr="http://www.iconbazaar.com/animals/fish/trout_cutthroat_1b.gif"/>
            <p:cNvPicPr>
              <a:picLocks noChangeAspect="1" noChangeArrowheads="1"/>
            </p:cNvPicPr>
            <p:nvPr/>
          </p:nvPicPr>
          <p:blipFill>
            <a:blip r:embed="rId3" r:link="rId4" cstate="print"/>
            <a:srcRect/>
            <a:stretch>
              <a:fillRect/>
            </a:stretch>
          </p:blipFill>
          <p:spPr bwMode="auto">
            <a:xfrm>
              <a:off x="4572000" y="1828800"/>
              <a:ext cx="533400" cy="188913"/>
            </a:xfrm>
            <a:prstGeom prst="rect">
              <a:avLst/>
            </a:prstGeom>
            <a:noFill/>
            <a:ln w="9525">
              <a:noFill/>
              <a:miter lim="800000"/>
              <a:headEnd/>
              <a:tailEnd/>
            </a:ln>
          </p:spPr>
        </p:pic>
        <p:pic>
          <p:nvPicPr>
            <p:cNvPr id="91168" name="Picture 6" descr="http://www.iconbazaar.com/animals/fish/trout_cutthroat_1b.gif"/>
            <p:cNvPicPr>
              <a:picLocks noChangeAspect="1" noChangeArrowheads="1"/>
            </p:cNvPicPr>
            <p:nvPr/>
          </p:nvPicPr>
          <p:blipFill>
            <a:blip r:embed="rId3" r:link="rId4" cstate="print"/>
            <a:srcRect/>
            <a:stretch>
              <a:fillRect/>
            </a:stretch>
          </p:blipFill>
          <p:spPr bwMode="auto">
            <a:xfrm>
              <a:off x="4114800" y="838200"/>
              <a:ext cx="533400" cy="188913"/>
            </a:xfrm>
            <a:prstGeom prst="rect">
              <a:avLst/>
            </a:prstGeom>
            <a:noFill/>
            <a:ln w="9525">
              <a:noFill/>
              <a:miter lim="800000"/>
              <a:headEnd/>
              <a:tailEnd/>
            </a:ln>
          </p:spPr>
        </p:pic>
      </p:grpSp>
      <p:grpSp>
        <p:nvGrpSpPr>
          <p:cNvPr id="91140" name="Group 89"/>
          <p:cNvGrpSpPr>
            <a:grpSpLocks/>
          </p:cNvGrpSpPr>
          <p:nvPr/>
        </p:nvGrpSpPr>
        <p:grpSpPr bwMode="auto">
          <a:xfrm>
            <a:off x="2895600" y="4495800"/>
            <a:ext cx="1676400" cy="1103313"/>
            <a:chOff x="5029200" y="4343400"/>
            <a:chExt cx="1676400" cy="1103313"/>
          </a:xfrm>
        </p:grpSpPr>
        <p:pic>
          <p:nvPicPr>
            <p:cNvPr id="91153"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486400" y="4343400"/>
              <a:ext cx="533400" cy="188913"/>
            </a:xfrm>
            <a:prstGeom prst="rect">
              <a:avLst/>
            </a:prstGeom>
            <a:noFill/>
            <a:ln w="9525">
              <a:noFill/>
              <a:miter lim="800000"/>
              <a:headEnd/>
              <a:tailEnd/>
            </a:ln>
          </p:spPr>
        </p:pic>
        <p:pic>
          <p:nvPicPr>
            <p:cNvPr id="91154"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029200" y="4800600"/>
              <a:ext cx="533400" cy="188913"/>
            </a:xfrm>
            <a:prstGeom prst="rect">
              <a:avLst/>
            </a:prstGeom>
            <a:noFill/>
            <a:ln w="9525">
              <a:noFill/>
              <a:miter lim="800000"/>
              <a:headEnd/>
              <a:tailEnd/>
            </a:ln>
          </p:spPr>
        </p:pic>
        <p:pic>
          <p:nvPicPr>
            <p:cNvPr id="91155"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867400" y="4495800"/>
              <a:ext cx="533400" cy="188913"/>
            </a:xfrm>
            <a:prstGeom prst="rect">
              <a:avLst/>
            </a:prstGeom>
            <a:noFill/>
            <a:ln w="9525">
              <a:noFill/>
              <a:miter lim="800000"/>
              <a:headEnd/>
              <a:tailEnd/>
            </a:ln>
          </p:spPr>
        </p:pic>
        <p:pic>
          <p:nvPicPr>
            <p:cNvPr id="91156"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638800" y="4800600"/>
              <a:ext cx="533400" cy="188913"/>
            </a:xfrm>
            <a:prstGeom prst="rect">
              <a:avLst/>
            </a:prstGeom>
            <a:noFill/>
            <a:ln w="9525">
              <a:noFill/>
              <a:miter lim="800000"/>
              <a:headEnd/>
              <a:tailEnd/>
            </a:ln>
          </p:spPr>
        </p:pic>
        <p:pic>
          <p:nvPicPr>
            <p:cNvPr id="91157"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257800" y="4572000"/>
              <a:ext cx="533400" cy="188913"/>
            </a:xfrm>
            <a:prstGeom prst="rect">
              <a:avLst/>
            </a:prstGeom>
            <a:noFill/>
            <a:ln w="9525">
              <a:noFill/>
              <a:miter lim="800000"/>
              <a:headEnd/>
              <a:tailEnd/>
            </a:ln>
          </p:spPr>
        </p:pic>
        <p:pic>
          <p:nvPicPr>
            <p:cNvPr id="91158"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638800" y="5257800"/>
              <a:ext cx="533400" cy="188913"/>
            </a:xfrm>
            <a:prstGeom prst="rect">
              <a:avLst/>
            </a:prstGeom>
            <a:noFill/>
            <a:ln w="9525">
              <a:noFill/>
              <a:miter lim="800000"/>
              <a:headEnd/>
              <a:tailEnd/>
            </a:ln>
          </p:spPr>
        </p:pic>
        <p:pic>
          <p:nvPicPr>
            <p:cNvPr id="91159" name="Picture 6" descr="http://www.iconbazaar.com/animals/fish/trout_cutthroat_1b.gif"/>
            <p:cNvPicPr>
              <a:picLocks noChangeAspect="1" noChangeArrowheads="1"/>
            </p:cNvPicPr>
            <p:nvPr/>
          </p:nvPicPr>
          <p:blipFill>
            <a:blip r:embed="rId3" r:link="rId4" cstate="print"/>
            <a:srcRect/>
            <a:stretch>
              <a:fillRect/>
            </a:stretch>
          </p:blipFill>
          <p:spPr bwMode="auto">
            <a:xfrm>
              <a:off x="6172200" y="4800600"/>
              <a:ext cx="533400" cy="188913"/>
            </a:xfrm>
            <a:prstGeom prst="rect">
              <a:avLst/>
            </a:prstGeom>
            <a:noFill/>
            <a:ln w="9525">
              <a:noFill/>
              <a:miter lim="800000"/>
              <a:headEnd/>
              <a:tailEnd/>
            </a:ln>
          </p:spPr>
        </p:pic>
        <p:pic>
          <p:nvPicPr>
            <p:cNvPr id="91160" name="Picture 6" descr="http://www.iconbazaar.com/animals/fish/trout_cutthroat_1b.gif"/>
            <p:cNvPicPr>
              <a:picLocks noChangeAspect="1" noChangeArrowheads="1"/>
            </p:cNvPicPr>
            <p:nvPr/>
          </p:nvPicPr>
          <p:blipFill>
            <a:blip r:embed="rId3" r:link="rId4" cstate="print"/>
            <a:srcRect/>
            <a:stretch>
              <a:fillRect/>
            </a:stretch>
          </p:blipFill>
          <p:spPr bwMode="auto">
            <a:xfrm>
              <a:off x="6019800" y="5029200"/>
              <a:ext cx="533400" cy="188913"/>
            </a:xfrm>
            <a:prstGeom prst="rect">
              <a:avLst/>
            </a:prstGeom>
            <a:noFill/>
            <a:ln w="9525">
              <a:noFill/>
              <a:miter lim="800000"/>
              <a:headEnd/>
              <a:tailEnd/>
            </a:ln>
          </p:spPr>
        </p:pic>
        <p:pic>
          <p:nvPicPr>
            <p:cNvPr id="91161" name="Picture 6" descr="http://www.iconbazaar.com/animals/fish/trout_cutthroat_1b.gif"/>
            <p:cNvPicPr>
              <a:picLocks noChangeAspect="1" noChangeArrowheads="1"/>
            </p:cNvPicPr>
            <p:nvPr/>
          </p:nvPicPr>
          <p:blipFill>
            <a:blip r:embed="rId3" r:link="rId4" cstate="print"/>
            <a:srcRect/>
            <a:stretch>
              <a:fillRect/>
            </a:stretch>
          </p:blipFill>
          <p:spPr bwMode="auto">
            <a:xfrm>
              <a:off x="5410200" y="5029200"/>
              <a:ext cx="533400" cy="188913"/>
            </a:xfrm>
            <a:prstGeom prst="rect">
              <a:avLst/>
            </a:prstGeom>
            <a:noFill/>
            <a:ln w="9525">
              <a:noFill/>
              <a:miter lim="800000"/>
              <a:headEnd/>
              <a:tailEnd/>
            </a:ln>
          </p:spPr>
        </p:pic>
      </p:grpSp>
      <p:grpSp>
        <p:nvGrpSpPr>
          <p:cNvPr id="91141" name="Group 48"/>
          <p:cNvGrpSpPr>
            <a:grpSpLocks/>
          </p:cNvGrpSpPr>
          <p:nvPr/>
        </p:nvGrpSpPr>
        <p:grpSpPr bwMode="auto">
          <a:xfrm>
            <a:off x="152400" y="1447800"/>
            <a:ext cx="1752600" cy="1606550"/>
            <a:chOff x="1600200" y="838200"/>
            <a:chExt cx="1752600" cy="1606550"/>
          </a:xfrm>
        </p:grpSpPr>
        <p:pic>
          <p:nvPicPr>
            <p:cNvPr id="91150" name="Picture 6" descr="http://www.iconbazaar.com/animals/fish/trout_cutthroat_1b.gif"/>
            <p:cNvPicPr>
              <a:picLocks noChangeAspect="1" noChangeArrowheads="1"/>
            </p:cNvPicPr>
            <p:nvPr/>
          </p:nvPicPr>
          <p:blipFill>
            <a:blip r:embed="rId3" r:link="rId4" cstate="print"/>
            <a:srcRect/>
            <a:stretch>
              <a:fillRect/>
            </a:stretch>
          </p:blipFill>
          <p:spPr bwMode="auto">
            <a:xfrm>
              <a:off x="1828800" y="1905000"/>
              <a:ext cx="1524000" cy="539750"/>
            </a:xfrm>
            <a:prstGeom prst="rect">
              <a:avLst/>
            </a:prstGeom>
            <a:noFill/>
            <a:ln w="9525">
              <a:noFill/>
              <a:miter lim="800000"/>
              <a:headEnd/>
              <a:tailEnd/>
            </a:ln>
          </p:spPr>
        </p:pic>
        <p:pic>
          <p:nvPicPr>
            <p:cNvPr id="91151" name="Picture 6" descr="http://www.iconbazaar.com/animals/fish/trout_cutthroat_1b.gif"/>
            <p:cNvPicPr>
              <a:picLocks noChangeAspect="1" noChangeArrowheads="1"/>
            </p:cNvPicPr>
            <p:nvPr/>
          </p:nvPicPr>
          <p:blipFill>
            <a:blip r:embed="rId3" r:link="rId4" cstate="print"/>
            <a:srcRect/>
            <a:stretch>
              <a:fillRect/>
            </a:stretch>
          </p:blipFill>
          <p:spPr bwMode="auto">
            <a:xfrm>
              <a:off x="1600200" y="838200"/>
              <a:ext cx="1524000" cy="539750"/>
            </a:xfrm>
            <a:prstGeom prst="rect">
              <a:avLst/>
            </a:prstGeom>
            <a:noFill/>
            <a:ln w="9525">
              <a:noFill/>
              <a:miter lim="800000"/>
              <a:headEnd/>
              <a:tailEnd/>
            </a:ln>
          </p:spPr>
        </p:pic>
        <p:sp>
          <p:nvSpPr>
            <p:cNvPr id="91152" name="TextBox 44"/>
            <p:cNvSpPr txBox="1">
              <a:spLocks noChangeArrowheads="1"/>
            </p:cNvSpPr>
            <p:nvPr/>
          </p:nvSpPr>
          <p:spPr bwMode="auto">
            <a:xfrm>
              <a:off x="2286000" y="1371600"/>
              <a:ext cx="533400" cy="523220"/>
            </a:xfrm>
            <a:prstGeom prst="rect">
              <a:avLst/>
            </a:prstGeom>
            <a:noFill/>
            <a:ln w="9525">
              <a:noFill/>
              <a:miter lim="800000"/>
              <a:headEnd/>
              <a:tailEnd/>
            </a:ln>
          </p:spPr>
          <p:txBody>
            <a:bodyPr>
              <a:spAutoFit/>
            </a:bodyPr>
            <a:lstStyle/>
            <a:p>
              <a:r>
                <a:rPr lang="en-US" sz="2800" b="1">
                  <a:solidFill>
                    <a:srgbClr val="000000"/>
                  </a:solidFill>
                  <a:cs typeface="Arial" charset="0"/>
                </a:rPr>
                <a:t>X</a:t>
              </a:r>
            </a:p>
          </p:txBody>
        </p:sp>
      </p:grpSp>
      <p:grpSp>
        <p:nvGrpSpPr>
          <p:cNvPr id="91142" name="Group 49"/>
          <p:cNvGrpSpPr>
            <a:grpSpLocks/>
          </p:cNvGrpSpPr>
          <p:nvPr/>
        </p:nvGrpSpPr>
        <p:grpSpPr bwMode="auto">
          <a:xfrm>
            <a:off x="152400" y="4267200"/>
            <a:ext cx="1760538" cy="1743075"/>
            <a:chOff x="1600200" y="4191000"/>
            <a:chExt cx="1760538" cy="1743075"/>
          </a:xfrm>
        </p:grpSpPr>
        <p:pic>
          <p:nvPicPr>
            <p:cNvPr id="91147" name="Picture 6" descr="http://www.iconbazaar.com/animals/fish/trout_cutthroat_1b.gif"/>
            <p:cNvPicPr>
              <a:picLocks noChangeAspect="1" noChangeArrowheads="1"/>
            </p:cNvPicPr>
            <p:nvPr/>
          </p:nvPicPr>
          <p:blipFill>
            <a:blip r:embed="rId3" r:link="rId4" cstate="print"/>
            <a:srcRect/>
            <a:stretch>
              <a:fillRect/>
            </a:stretch>
          </p:blipFill>
          <p:spPr bwMode="auto">
            <a:xfrm>
              <a:off x="1600200" y="4191000"/>
              <a:ext cx="1524000" cy="539750"/>
            </a:xfrm>
            <a:prstGeom prst="rect">
              <a:avLst/>
            </a:prstGeom>
            <a:noFill/>
            <a:ln w="9525">
              <a:noFill/>
              <a:miter lim="800000"/>
              <a:headEnd/>
              <a:tailEnd/>
            </a:ln>
          </p:spPr>
        </p:pic>
        <p:pic>
          <p:nvPicPr>
            <p:cNvPr id="91148" name="Picture 3" descr="http://www.iconbazaar.com/animals/fish/trout_steelhead_1b.gif"/>
            <p:cNvPicPr>
              <a:picLocks noChangeAspect="1" noChangeArrowheads="1"/>
            </p:cNvPicPr>
            <p:nvPr/>
          </p:nvPicPr>
          <p:blipFill>
            <a:blip r:embed="rId5" r:link="rId6" cstate="print"/>
            <a:srcRect/>
            <a:stretch>
              <a:fillRect/>
            </a:stretch>
          </p:blipFill>
          <p:spPr bwMode="auto">
            <a:xfrm>
              <a:off x="1828800" y="5334000"/>
              <a:ext cx="1531938" cy="600075"/>
            </a:xfrm>
            <a:prstGeom prst="rect">
              <a:avLst/>
            </a:prstGeom>
            <a:noFill/>
            <a:ln w="9525">
              <a:noFill/>
              <a:miter lim="800000"/>
              <a:headEnd/>
              <a:tailEnd/>
            </a:ln>
          </p:spPr>
        </p:pic>
        <p:sp>
          <p:nvSpPr>
            <p:cNvPr id="91149" name="TextBox 45"/>
            <p:cNvSpPr txBox="1">
              <a:spLocks noChangeArrowheads="1"/>
            </p:cNvSpPr>
            <p:nvPr/>
          </p:nvSpPr>
          <p:spPr bwMode="auto">
            <a:xfrm>
              <a:off x="2286000" y="4800600"/>
              <a:ext cx="533400" cy="523220"/>
            </a:xfrm>
            <a:prstGeom prst="rect">
              <a:avLst/>
            </a:prstGeom>
            <a:noFill/>
            <a:ln w="9525">
              <a:noFill/>
              <a:miter lim="800000"/>
              <a:headEnd/>
              <a:tailEnd/>
            </a:ln>
          </p:spPr>
          <p:txBody>
            <a:bodyPr>
              <a:spAutoFit/>
            </a:bodyPr>
            <a:lstStyle/>
            <a:p>
              <a:r>
                <a:rPr lang="en-US" sz="2800" b="1">
                  <a:solidFill>
                    <a:srgbClr val="000000"/>
                  </a:solidFill>
                  <a:cs typeface="Arial" charset="0"/>
                </a:rPr>
                <a:t>X</a:t>
              </a:r>
            </a:p>
          </p:txBody>
        </p:sp>
      </p:grpSp>
      <p:cxnSp>
        <p:nvCxnSpPr>
          <p:cNvPr id="48" name="Straight Arrow Connector 47"/>
          <p:cNvCxnSpPr/>
          <p:nvPr/>
        </p:nvCxnSpPr>
        <p:spPr>
          <a:xfrm>
            <a:off x="1752600" y="2286000"/>
            <a:ext cx="914400" cy="0"/>
          </a:xfrm>
          <a:prstGeom prst="straightConnector1">
            <a:avLst/>
          </a:prstGeom>
          <a:ln w="698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752600" y="5105400"/>
            <a:ext cx="914400" cy="0"/>
          </a:xfrm>
          <a:prstGeom prst="straightConnector1">
            <a:avLst/>
          </a:prstGeom>
          <a:ln w="698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145" name="TextBox 52"/>
          <p:cNvSpPr txBox="1">
            <a:spLocks noChangeArrowheads="1"/>
          </p:cNvSpPr>
          <p:nvPr/>
        </p:nvSpPr>
        <p:spPr bwMode="auto">
          <a:xfrm>
            <a:off x="1752600" y="228600"/>
            <a:ext cx="5943600" cy="523875"/>
          </a:xfrm>
          <a:prstGeom prst="rect">
            <a:avLst/>
          </a:prstGeom>
          <a:noFill/>
          <a:ln w="9525">
            <a:noFill/>
            <a:miter lim="800000"/>
            <a:headEnd/>
            <a:tailEnd/>
          </a:ln>
        </p:spPr>
        <p:txBody>
          <a:bodyPr>
            <a:spAutoFit/>
          </a:bodyPr>
          <a:lstStyle/>
          <a:p>
            <a:r>
              <a:rPr lang="en-US" sz="2800" b="1">
                <a:solidFill>
                  <a:srgbClr val="000000"/>
                </a:solidFill>
                <a:cs typeface="Arial" charset="0"/>
              </a:rPr>
              <a:t>Effects of hybridization on fitness</a:t>
            </a:r>
          </a:p>
        </p:txBody>
      </p:sp>
      <p:sp>
        <p:nvSpPr>
          <p:cNvPr id="91146" name="TextBox 54"/>
          <p:cNvSpPr txBox="1">
            <a:spLocks noChangeArrowheads="1"/>
          </p:cNvSpPr>
          <p:nvPr/>
        </p:nvSpPr>
        <p:spPr bwMode="auto">
          <a:xfrm>
            <a:off x="5562600" y="2057400"/>
            <a:ext cx="3048000" cy="2308324"/>
          </a:xfrm>
          <a:prstGeom prst="rect">
            <a:avLst/>
          </a:prstGeom>
          <a:noFill/>
          <a:ln w="9525">
            <a:noFill/>
            <a:miter lim="800000"/>
            <a:headEnd/>
            <a:tailEnd/>
          </a:ln>
        </p:spPr>
        <p:txBody>
          <a:bodyPr>
            <a:spAutoFit/>
          </a:bodyPr>
          <a:lstStyle/>
          <a:p>
            <a:r>
              <a:rPr lang="en-US" sz="2400" dirty="0">
                <a:solidFill>
                  <a:srgbClr val="000000"/>
                </a:solidFill>
                <a:cs typeface="Arial" charset="0"/>
              </a:rPr>
              <a:t>Parentage analysis documented </a:t>
            </a:r>
            <a:r>
              <a:rPr lang="en-US" sz="2400">
                <a:solidFill>
                  <a:srgbClr val="000000"/>
                </a:solidFill>
                <a:cs typeface="Arial" charset="0"/>
              </a:rPr>
              <a:t>a </a:t>
            </a:r>
            <a:r>
              <a:rPr lang="en-US" sz="2400" smtClean="0">
                <a:solidFill>
                  <a:srgbClr val="000000"/>
                </a:solidFill>
                <a:cs typeface="Arial" charset="0"/>
              </a:rPr>
              <a:t>decline </a:t>
            </a:r>
            <a:r>
              <a:rPr lang="en-US" sz="2400" dirty="0">
                <a:solidFill>
                  <a:srgbClr val="000000"/>
                </a:solidFill>
                <a:cs typeface="Arial" charset="0"/>
              </a:rPr>
              <a:t>in </a:t>
            </a:r>
            <a:r>
              <a:rPr lang="en-US" sz="2400" dirty="0" err="1" smtClean="0">
                <a:solidFill>
                  <a:srgbClr val="000000"/>
                </a:solidFill>
                <a:cs typeface="Arial" charset="0"/>
              </a:rPr>
              <a:t>smolt</a:t>
            </a:r>
            <a:r>
              <a:rPr lang="en-US" sz="2400" dirty="0" smtClean="0">
                <a:solidFill>
                  <a:srgbClr val="000000"/>
                </a:solidFill>
                <a:cs typeface="Arial" charset="0"/>
              </a:rPr>
              <a:t> production </a:t>
            </a:r>
            <a:r>
              <a:rPr lang="en-US" sz="2400" dirty="0">
                <a:solidFill>
                  <a:srgbClr val="000000"/>
                </a:solidFill>
                <a:cs typeface="Arial" charset="0"/>
              </a:rPr>
              <a:t>resulting from hybridization with rainbow trout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218" name="Object 0"/>
          <p:cNvGraphicFramePr>
            <a:graphicFrameLocks noChangeAspect="1"/>
          </p:cNvGraphicFramePr>
          <p:nvPr/>
        </p:nvGraphicFramePr>
        <p:xfrm>
          <a:off x="1066800" y="228600"/>
          <a:ext cx="7075488" cy="3886200"/>
        </p:xfrm>
        <a:graphic>
          <a:graphicData uri="http://schemas.openxmlformats.org/presentationml/2006/ole">
            <p:oleObj spid="_x0000_s9218" name="Photo Editor Photo" r:id="rId4" imgW="11362405" imgH="6241321" progId="">
              <p:embed/>
            </p:oleObj>
          </a:graphicData>
        </a:graphic>
      </p:graphicFrame>
      <p:sp>
        <p:nvSpPr>
          <p:cNvPr id="9220" name="Text Box 5"/>
          <p:cNvSpPr txBox="1">
            <a:spLocks noChangeArrowheads="1"/>
          </p:cNvSpPr>
          <p:nvPr/>
        </p:nvSpPr>
        <p:spPr bwMode="auto">
          <a:xfrm>
            <a:off x="5486400" y="6172200"/>
            <a:ext cx="3657600" cy="400110"/>
          </a:xfrm>
          <a:prstGeom prst="rect">
            <a:avLst/>
          </a:prstGeom>
          <a:noFill/>
          <a:ln w="9525">
            <a:noFill/>
            <a:miter lim="800000"/>
            <a:headEnd/>
            <a:tailEnd/>
          </a:ln>
        </p:spPr>
        <p:txBody>
          <a:bodyPr wrap="square">
            <a:spAutoFit/>
          </a:bodyPr>
          <a:lstStyle/>
          <a:p>
            <a:pPr>
              <a:spcBef>
                <a:spcPct val="50000"/>
              </a:spcBef>
            </a:pPr>
            <a:r>
              <a:rPr lang="en-US" sz="2000" b="1" dirty="0" err="1">
                <a:solidFill>
                  <a:srgbClr val="000000"/>
                </a:solidFill>
                <a:cs typeface="Arial" charset="0"/>
              </a:rPr>
              <a:t>Muhlfeld</a:t>
            </a:r>
            <a:r>
              <a:rPr lang="en-US" sz="2000" b="1" dirty="0">
                <a:solidFill>
                  <a:srgbClr val="000000"/>
                </a:solidFill>
                <a:cs typeface="Arial" charset="0"/>
              </a:rPr>
              <a:t> et al. </a:t>
            </a:r>
            <a:r>
              <a:rPr lang="en-US" sz="2000" b="1" dirty="0" smtClean="0">
                <a:solidFill>
                  <a:srgbClr val="000000"/>
                </a:solidFill>
                <a:cs typeface="Arial" charset="0"/>
              </a:rPr>
              <a:t>2008 </a:t>
            </a:r>
            <a:r>
              <a:rPr lang="en-US" sz="2000" b="1" i="1" dirty="0" smtClean="0">
                <a:solidFill>
                  <a:srgbClr val="000000"/>
                </a:solidFill>
                <a:cs typeface="Arial" charset="0"/>
              </a:rPr>
              <a:t>TAFS</a:t>
            </a:r>
            <a:endParaRPr lang="en-US" sz="2000" b="1" dirty="0">
              <a:solidFill>
                <a:srgbClr val="000000"/>
              </a:solidFill>
              <a:cs typeface="Arial" charset="0"/>
            </a:endParaRPr>
          </a:p>
        </p:txBody>
      </p:sp>
      <p:sp>
        <p:nvSpPr>
          <p:cNvPr id="9221" name="TextBox 6"/>
          <p:cNvSpPr txBox="1">
            <a:spLocks noChangeArrowheads="1"/>
          </p:cNvSpPr>
          <p:nvPr/>
        </p:nvSpPr>
        <p:spPr bwMode="auto">
          <a:xfrm>
            <a:off x="457200" y="4800600"/>
            <a:ext cx="8382000" cy="1200150"/>
          </a:xfrm>
          <a:prstGeom prst="rect">
            <a:avLst/>
          </a:prstGeom>
          <a:noFill/>
          <a:ln w="9525">
            <a:noFill/>
            <a:miter lim="800000"/>
            <a:headEnd/>
            <a:tailEnd/>
          </a:ln>
        </p:spPr>
        <p:txBody>
          <a:bodyPr>
            <a:spAutoFit/>
          </a:bodyPr>
          <a:lstStyle/>
          <a:p>
            <a:pPr algn="ctr"/>
            <a:r>
              <a:rPr lang="en-US" sz="2400">
                <a:solidFill>
                  <a:srgbClr val="000000"/>
                </a:solidFill>
                <a:cs typeface="Arial" charset="0"/>
              </a:rPr>
              <a:t>Bioenergetics model estimated annual consumption of 13,000 WCT and 3,500 bull trout by introduced northern pike in the Flathead River and sloughs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Rexford relocation 4974.bmp"/>
          <p:cNvPicPr>
            <a:picLocks noChangeAspect="1"/>
          </p:cNvPicPr>
          <p:nvPr/>
        </p:nvPicPr>
        <p:blipFill>
          <a:blip r:embed="rId3" cstate="print"/>
          <a:srcRect/>
          <a:stretch>
            <a:fillRect/>
          </a:stretch>
        </p:blipFill>
        <p:spPr bwMode="auto">
          <a:xfrm>
            <a:off x="0" y="-65088"/>
            <a:ext cx="10153650" cy="7761288"/>
          </a:xfrm>
          <a:prstGeom prst="rect">
            <a:avLst/>
          </a:prstGeom>
          <a:noFill/>
          <a:ln w="9525">
            <a:noFill/>
            <a:miter lim="800000"/>
            <a:headEnd/>
            <a:tailEnd/>
          </a:ln>
        </p:spPr>
      </p:pic>
      <p:sp>
        <p:nvSpPr>
          <p:cNvPr id="62467" name="Rectangle 2"/>
          <p:cNvSpPr>
            <a:spLocks noChangeArrowheads="1"/>
          </p:cNvSpPr>
          <p:nvPr/>
        </p:nvSpPr>
        <p:spPr bwMode="auto">
          <a:xfrm>
            <a:off x="457200" y="-95250"/>
            <a:ext cx="8305800" cy="5694363"/>
          </a:xfrm>
          <a:prstGeom prst="rect">
            <a:avLst/>
          </a:prstGeom>
          <a:noFill/>
          <a:ln w="9525">
            <a:noFill/>
            <a:miter lim="800000"/>
            <a:headEnd/>
            <a:tailEnd/>
          </a:ln>
        </p:spPr>
        <p:txBody>
          <a:bodyPr>
            <a:spAutoFit/>
          </a:bodyPr>
          <a:lstStyle/>
          <a:p>
            <a:pPr algn="ctr"/>
            <a:endParaRPr lang="en-US" sz="3600" b="1">
              <a:solidFill>
                <a:srgbClr val="FFC000"/>
              </a:solidFill>
              <a:latin typeface="Times New Roman" pitchFamily="18" charset="0"/>
              <a:cs typeface="Times New Roman" pitchFamily="18" charset="0"/>
            </a:endParaRPr>
          </a:p>
          <a:p>
            <a:pPr algn="ctr"/>
            <a:r>
              <a:rPr lang="en-US" sz="3600" b="1">
                <a:solidFill>
                  <a:srgbClr val="FFC000"/>
                </a:solidFill>
                <a:cs typeface="Arial" charset="0"/>
              </a:rPr>
              <a:t>Fisheries Losses </a:t>
            </a:r>
            <a:endParaRPr lang="en-US" sz="1600" b="1">
              <a:solidFill>
                <a:srgbClr val="FFC000"/>
              </a:solidFill>
              <a:cs typeface="Arial" charset="0"/>
            </a:endParaRPr>
          </a:p>
          <a:p>
            <a:pPr algn="ctr" eaLnBrk="0" hangingPunct="0"/>
            <a:endParaRPr lang="en-US" sz="2800" b="1">
              <a:solidFill>
                <a:srgbClr val="FFC000"/>
              </a:solidFill>
              <a:latin typeface="Times New Roman" pitchFamily="18" charset="0"/>
              <a:cs typeface="Times New Roman" pitchFamily="18" charset="0"/>
            </a:endParaRPr>
          </a:p>
          <a:p>
            <a:pPr algn="ctr" eaLnBrk="0" hangingPunct="0"/>
            <a:r>
              <a:rPr lang="en-US" sz="2800" b="1">
                <a:solidFill>
                  <a:srgbClr val="FFC000"/>
                </a:solidFill>
                <a:cs typeface="Arial" charset="0"/>
              </a:rPr>
              <a:t>Libby Reservoir</a:t>
            </a:r>
            <a:endParaRPr lang="en-US" sz="1200" b="1">
              <a:solidFill>
                <a:srgbClr val="FFC000"/>
              </a:solidFill>
              <a:cs typeface="Arial" charset="0"/>
            </a:endParaRPr>
          </a:p>
          <a:p>
            <a:pPr algn="ctr" eaLnBrk="0" hangingPunct="0"/>
            <a:r>
              <a:rPr lang="en-US">
                <a:solidFill>
                  <a:srgbClr val="FFC000"/>
                </a:solidFill>
                <a:cs typeface="Arial" charset="0"/>
              </a:rPr>
              <a:t>175 km of the Kootenai River inundated</a:t>
            </a:r>
            <a:endParaRPr lang="en-US" sz="900">
              <a:solidFill>
                <a:srgbClr val="FFC000"/>
              </a:solidFill>
              <a:cs typeface="Arial" charset="0"/>
            </a:endParaRPr>
          </a:p>
          <a:p>
            <a:pPr algn="ctr" eaLnBrk="0" hangingPunct="0"/>
            <a:r>
              <a:rPr lang="en-US">
                <a:solidFill>
                  <a:srgbClr val="FFC000"/>
                </a:solidFill>
                <a:cs typeface="Arial" charset="0"/>
              </a:rPr>
              <a:t>Annually 15,000 trout and 377,000 mountain whitefish lost</a:t>
            </a:r>
            <a:endParaRPr lang="en-US" sz="900">
              <a:solidFill>
                <a:srgbClr val="FFC000"/>
              </a:solidFill>
              <a:cs typeface="Arial" charset="0"/>
            </a:endParaRPr>
          </a:p>
          <a:p>
            <a:pPr algn="ctr" eaLnBrk="0" hangingPunct="0"/>
            <a:r>
              <a:rPr lang="en-US">
                <a:solidFill>
                  <a:srgbClr val="FFC000"/>
                </a:solidFill>
                <a:cs typeface="Arial" charset="0"/>
              </a:rPr>
              <a:t>134 km of tributary stream habitat inundated</a:t>
            </a:r>
            <a:endParaRPr lang="en-US" sz="900">
              <a:solidFill>
                <a:srgbClr val="FFC000"/>
              </a:solidFill>
              <a:cs typeface="Arial" charset="0"/>
            </a:endParaRPr>
          </a:p>
          <a:p>
            <a:pPr algn="ctr" eaLnBrk="0" hangingPunct="0"/>
            <a:r>
              <a:rPr lang="en-US">
                <a:solidFill>
                  <a:srgbClr val="FFC000"/>
                </a:solidFill>
                <a:cs typeface="Arial" charset="0"/>
              </a:rPr>
              <a:t>Annual loss of 57,000 juvenile trout inundated tributaries</a:t>
            </a:r>
            <a:endParaRPr lang="en-US" sz="900">
              <a:solidFill>
                <a:srgbClr val="FFC000"/>
              </a:solidFill>
              <a:cs typeface="Arial" charset="0"/>
            </a:endParaRPr>
          </a:p>
          <a:p>
            <a:pPr algn="ctr" eaLnBrk="0" hangingPunct="0"/>
            <a:r>
              <a:rPr lang="en-US">
                <a:solidFill>
                  <a:srgbClr val="FFC000"/>
                </a:solidFill>
                <a:cs typeface="Arial" charset="0"/>
              </a:rPr>
              <a:t>25 km Tributaries blocked by road construction</a:t>
            </a:r>
            <a:endParaRPr lang="en-US" sz="900">
              <a:solidFill>
                <a:srgbClr val="FFC000"/>
              </a:solidFill>
              <a:cs typeface="Arial" charset="0"/>
            </a:endParaRPr>
          </a:p>
          <a:p>
            <a:pPr algn="ctr" eaLnBrk="0" hangingPunct="0"/>
            <a:r>
              <a:rPr lang="en-US">
                <a:solidFill>
                  <a:srgbClr val="FFC000"/>
                </a:solidFill>
                <a:cs typeface="Arial" charset="0"/>
              </a:rPr>
              <a:t>Annual loss of 5,990 juvenile trout</a:t>
            </a:r>
            <a:r>
              <a:rPr lang="en-US" i="1">
                <a:solidFill>
                  <a:srgbClr val="FFC000"/>
                </a:solidFill>
                <a:cs typeface="Arial" charset="0"/>
              </a:rPr>
              <a:t> </a:t>
            </a:r>
            <a:r>
              <a:rPr lang="en-US">
                <a:solidFill>
                  <a:srgbClr val="FFC000"/>
                </a:solidFill>
                <a:cs typeface="Arial" charset="0"/>
              </a:rPr>
              <a:t>from blocked tributaries</a:t>
            </a:r>
            <a:endParaRPr lang="en-US" sz="900">
              <a:solidFill>
                <a:srgbClr val="FFC000"/>
              </a:solidFill>
              <a:cs typeface="Arial" charset="0"/>
            </a:endParaRPr>
          </a:p>
          <a:p>
            <a:pPr algn="ctr" eaLnBrk="0" hangingPunct="0"/>
            <a:endParaRPr lang="en-US" sz="2800" b="1">
              <a:solidFill>
                <a:srgbClr val="FFC000"/>
              </a:solidFill>
              <a:cs typeface="Arial" charset="0"/>
            </a:endParaRPr>
          </a:p>
          <a:p>
            <a:pPr algn="ctr" eaLnBrk="0" hangingPunct="0"/>
            <a:r>
              <a:rPr lang="en-US" sz="2800" b="1">
                <a:solidFill>
                  <a:srgbClr val="FFC000"/>
                </a:solidFill>
                <a:cs typeface="Arial" charset="0"/>
              </a:rPr>
              <a:t>Kootenai River</a:t>
            </a:r>
            <a:endParaRPr lang="en-US" b="1">
              <a:solidFill>
                <a:srgbClr val="FFC000"/>
              </a:solidFill>
              <a:cs typeface="Arial" charset="0"/>
            </a:endParaRPr>
          </a:p>
          <a:p>
            <a:pPr algn="ctr" eaLnBrk="0" hangingPunct="0"/>
            <a:r>
              <a:rPr lang="en-US">
                <a:solidFill>
                  <a:srgbClr val="FFC000"/>
                </a:solidFill>
                <a:cs typeface="Arial" charset="0"/>
              </a:rPr>
              <a:t>Annual loss of 2,100 juvenile westslope cutthroat trout</a:t>
            </a:r>
            <a:endParaRPr lang="en-US" sz="900">
              <a:solidFill>
                <a:srgbClr val="FFC000"/>
              </a:solidFill>
              <a:cs typeface="Arial" charset="0"/>
            </a:endParaRPr>
          </a:p>
          <a:p>
            <a:pPr algn="ctr" eaLnBrk="0" hangingPunct="0"/>
            <a:r>
              <a:rPr lang="en-US">
                <a:solidFill>
                  <a:srgbClr val="FFC000"/>
                </a:solidFill>
                <a:cs typeface="Arial" charset="0"/>
              </a:rPr>
              <a:t>95+ percent reduction in burbot fishery</a:t>
            </a:r>
            <a:endParaRPr lang="en-US" sz="900">
              <a:solidFill>
                <a:srgbClr val="FFC000"/>
              </a:solidFill>
              <a:cs typeface="Arial" charset="0"/>
            </a:endParaRPr>
          </a:p>
          <a:p>
            <a:pPr algn="ctr" eaLnBrk="0" hangingPunct="0"/>
            <a:r>
              <a:rPr lang="en-US">
                <a:solidFill>
                  <a:srgbClr val="FFC000"/>
                </a:solidFill>
                <a:cs typeface="Arial" charset="0"/>
              </a:rPr>
              <a:t>White sturgeon endangered due to limited recruitment and habitat issues</a:t>
            </a:r>
            <a:endParaRPr lang="en-US" sz="900">
              <a:solidFill>
                <a:srgbClr val="FFC000"/>
              </a:solidFill>
              <a:cs typeface="Arial" charset="0"/>
            </a:endParaRPr>
          </a:p>
          <a:p>
            <a:pPr algn="ctr" eaLnBrk="0" hangingPunct="0"/>
            <a:r>
              <a:rPr lang="en-US">
                <a:solidFill>
                  <a:srgbClr val="FFC000"/>
                </a:solidFill>
                <a:cs typeface="Arial" charset="0"/>
              </a:rPr>
              <a:t>Bull trout threatened</a:t>
            </a:r>
          </a:p>
        </p:txBody>
      </p:sp>
      <p:sp>
        <p:nvSpPr>
          <p:cNvPr id="62468" name="TextBox 3"/>
          <p:cNvSpPr txBox="1">
            <a:spLocks noChangeArrowheads="1"/>
          </p:cNvSpPr>
          <p:nvPr/>
        </p:nvSpPr>
        <p:spPr bwMode="auto">
          <a:xfrm>
            <a:off x="7118350" y="6019800"/>
            <a:ext cx="1946275" cy="523875"/>
          </a:xfrm>
          <a:prstGeom prst="rect">
            <a:avLst/>
          </a:prstGeom>
          <a:noFill/>
          <a:ln w="9525">
            <a:noFill/>
            <a:miter lim="800000"/>
            <a:headEnd/>
            <a:tailEnd/>
          </a:ln>
        </p:spPr>
        <p:txBody>
          <a:bodyPr wrap="none">
            <a:spAutoFit/>
          </a:bodyPr>
          <a:lstStyle/>
          <a:p>
            <a:pPr algn="ctr"/>
            <a:r>
              <a:rPr lang="en-US" sz="1400" b="1">
                <a:solidFill>
                  <a:srgbClr val="FFC000"/>
                </a:solidFill>
              </a:rPr>
              <a:t>Kootenai River 1970 </a:t>
            </a:r>
          </a:p>
          <a:p>
            <a:pPr algn="ctr"/>
            <a:r>
              <a:rPr lang="en-US" sz="1400" b="1">
                <a:solidFill>
                  <a:srgbClr val="FFC000"/>
                </a:solidFill>
              </a:rPr>
              <a:t>(Near Rexford)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13"/>
          <p:cNvGrpSpPr>
            <a:grpSpLocks/>
          </p:cNvGrpSpPr>
          <p:nvPr/>
        </p:nvGrpSpPr>
        <p:grpSpPr bwMode="auto">
          <a:xfrm>
            <a:off x="152400" y="0"/>
            <a:ext cx="8991600" cy="6858000"/>
            <a:chOff x="914400" y="304800"/>
            <a:chExt cx="7010400" cy="5624512"/>
          </a:xfrm>
        </p:grpSpPr>
        <p:pic>
          <p:nvPicPr>
            <p:cNvPr id="92163" name="Picture 2" descr="Bull Trout"/>
            <p:cNvPicPr>
              <a:picLocks noChangeAspect="1" noChangeArrowheads="1"/>
            </p:cNvPicPr>
            <p:nvPr/>
          </p:nvPicPr>
          <p:blipFill>
            <a:blip r:embed="rId3" cstate="print"/>
            <a:srcRect/>
            <a:stretch>
              <a:fillRect/>
            </a:stretch>
          </p:blipFill>
          <p:spPr bwMode="auto">
            <a:xfrm>
              <a:off x="1828800" y="1295400"/>
              <a:ext cx="5216288" cy="3479941"/>
            </a:xfrm>
            <a:prstGeom prst="rect">
              <a:avLst/>
            </a:prstGeom>
            <a:noFill/>
            <a:ln w="9525">
              <a:noFill/>
              <a:miter lim="800000"/>
              <a:headEnd/>
              <a:tailEnd/>
            </a:ln>
          </p:spPr>
        </p:pic>
        <p:graphicFrame>
          <p:nvGraphicFramePr>
            <p:cNvPr id="11" name="Chart 10"/>
            <p:cNvGraphicFramePr>
              <a:graphicFrameLocks/>
            </p:cNvGraphicFramePr>
            <p:nvPr/>
          </p:nvGraphicFramePr>
          <p:xfrm>
            <a:off x="914400" y="304800"/>
            <a:ext cx="7010400" cy="5624512"/>
          </p:xfrm>
          <a:graphic>
            <a:graphicData uri="http://schemas.openxmlformats.org/drawingml/2006/chart">
              <c:chart xmlns:c="http://schemas.openxmlformats.org/drawingml/2006/chart" xmlns:r="http://schemas.openxmlformats.org/officeDocument/2006/relationships" r:id="rId4"/>
            </a:graphicData>
          </a:graphic>
        </p:graphicFrame>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6" name="Picture 2" descr="Bull Trout"/>
          <p:cNvPicPr>
            <a:picLocks noChangeAspect="1" noChangeArrowheads="1"/>
          </p:cNvPicPr>
          <p:nvPr/>
        </p:nvPicPr>
        <p:blipFill>
          <a:blip r:embed="rId3" cstate="print"/>
          <a:srcRect/>
          <a:stretch>
            <a:fillRect/>
          </a:stretch>
        </p:blipFill>
        <p:spPr bwMode="auto">
          <a:xfrm>
            <a:off x="0" y="0"/>
            <a:ext cx="9156700" cy="6858000"/>
          </a:xfrm>
          <a:prstGeom prst="rect">
            <a:avLst/>
          </a:prstGeom>
          <a:noFill/>
          <a:ln w="9525">
            <a:noFill/>
            <a:miter lim="800000"/>
            <a:headEnd/>
            <a:tailEnd/>
          </a:ln>
        </p:spPr>
      </p:pic>
      <p:sp>
        <p:nvSpPr>
          <p:cNvPr id="93187" name="TextBox 4"/>
          <p:cNvSpPr txBox="1">
            <a:spLocks noChangeArrowheads="1"/>
          </p:cNvSpPr>
          <p:nvPr/>
        </p:nvSpPr>
        <p:spPr bwMode="auto">
          <a:xfrm>
            <a:off x="4572000" y="6553200"/>
            <a:ext cx="4572000" cy="276225"/>
          </a:xfrm>
          <a:prstGeom prst="rect">
            <a:avLst/>
          </a:prstGeom>
          <a:noFill/>
          <a:ln w="9525">
            <a:noFill/>
            <a:miter lim="800000"/>
            <a:headEnd/>
            <a:tailEnd/>
          </a:ln>
        </p:spPr>
        <p:txBody>
          <a:bodyPr>
            <a:spAutoFit/>
          </a:bodyPr>
          <a:lstStyle/>
          <a:p>
            <a:r>
              <a:rPr lang="en-US" sz="1200">
                <a:solidFill>
                  <a:srgbClr val="FFFFFF"/>
                </a:solidFill>
                <a:cs typeface="Arial" charset="0"/>
              </a:rPr>
              <a:t>Joel Sartore/National Geographic stock with Wade Fredenberg</a:t>
            </a:r>
          </a:p>
        </p:txBody>
      </p:sp>
      <p:sp>
        <p:nvSpPr>
          <p:cNvPr id="93188" name="TextBox 4"/>
          <p:cNvSpPr txBox="1">
            <a:spLocks noChangeArrowheads="1"/>
          </p:cNvSpPr>
          <p:nvPr/>
        </p:nvSpPr>
        <p:spPr bwMode="auto">
          <a:xfrm>
            <a:off x="457200" y="304800"/>
            <a:ext cx="8077200" cy="5724525"/>
          </a:xfrm>
          <a:prstGeom prst="rect">
            <a:avLst/>
          </a:prstGeom>
          <a:noFill/>
          <a:ln w="9525">
            <a:noFill/>
            <a:miter lim="800000"/>
            <a:headEnd/>
            <a:tailEnd/>
          </a:ln>
        </p:spPr>
        <p:txBody>
          <a:bodyPr>
            <a:spAutoFit/>
          </a:bodyPr>
          <a:lstStyle/>
          <a:p>
            <a:endParaRPr lang="en-US" sz="2400" b="1">
              <a:solidFill>
                <a:srgbClr val="FFFFFF"/>
              </a:solidFill>
              <a:cs typeface="Arial" charset="0"/>
            </a:endParaRPr>
          </a:p>
          <a:p>
            <a:r>
              <a:rPr lang="en-US" sz="2400" b="1">
                <a:solidFill>
                  <a:srgbClr val="FFFFFF"/>
                </a:solidFill>
                <a:cs typeface="Arial" charset="0"/>
              </a:rPr>
              <a:t>Estimated sources of redd count observer error to improve the accuracy and precision of redd counts as a population monitoring tool</a:t>
            </a:r>
          </a:p>
          <a:p>
            <a:pPr algn="r"/>
            <a:r>
              <a:rPr lang="en-US" b="1">
                <a:solidFill>
                  <a:srgbClr val="FFFFFF"/>
                </a:solidFill>
                <a:cs typeface="Arial" charset="0"/>
              </a:rPr>
              <a:t>Muhlfeld et al. 2006 </a:t>
            </a:r>
            <a:r>
              <a:rPr lang="en-US" b="1" i="1">
                <a:solidFill>
                  <a:srgbClr val="FFFFFF"/>
                </a:solidFill>
                <a:cs typeface="Arial" charset="0"/>
              </a:rPr>
              <a:t>TAFS</a:t>
            </a:r>
          </a:p>
          <a:p>
            <a:endParaRPr lang="en-US" sz="2400" b="1">
              <a:solidFill>
                <a:srgbClr val="FFFFFF"/>
              </a:solidFill>
              <a:cs typeface="Arial" charset="0"/>
            </a:endParaRPr>
          </a:p>
          <a:p>
            <a:endParaRPr lang="en-US" sz="2400" b="1">
              <a:solidFill>
                <a:srgbClr val="FFFFFF"/>
              </a:solidFill>
              <a:cs typeface="Arial" charset="0"/>
            </a:endParaRPr>
          </a:p>
          <a:p>
            <a:endParaRPr lang="en-US" sz="2400" b="1">
              <a:solidFill>
                <a:srgbClr val="FFFFFF"/>
              </a:solidFill>
              <a:cs typeface="Arial" charset="0"/>
            </a:endParaRPr>
          </a:p>
          <a:p>
            <a:r>
              <a:rPr lang="en-US" sz="2400" b="1">
                <a:solidFill>
                  <a:srgbClr val="FFFFFF"/>
                </a:solidFill>
                <a:cs typeface="Arial" charset="0"/>
              </a:rPr>
              <a:t>Modeled population viability for Flathead Lake bull trout based on long term redd count trend data</a:t>
            </a:r>
            <a:endParaRPr lang="en-US" b="1">
              <a:solidFill>
                <a:srgbClr val="FFFFFF"/>
              </a:solidFill>
              <a:cs typeface="Arial" charset="0"/>
            </a:endParaRPr>
          </a:p>
          <a:p>
            <a:pPr algn="r"/>
            <a:r>
              <a:rPr lang="en-US" b="1">
                <a:solidFill>
                  <a:srgbClr val="FFFFFF"/>
                </a:solidFill>
                <a:cs typeface="Arial" charset="0"/>
              </a:rPr>
              <a:t>Taper et al. In revision </a:t>
            </a:r>
            <a:r>
              <a:rPr lang="en-US" b="1" i="1">
                <a:solidFill>
                  <a:srgbClr val="FFFFFF"/>
                </a:solidFill>
                <a:cs typeface="Arial" charset="0"/>
              </a:rPr>
              <a:t>Cons. Bio.</a:t>
            </a:r>
          </a:p>
          <a:p>
            <a:endParaRPr lang="en-US" sz="2400">
              <a:solidFill>
                <a:srgbClr val="FFFFFF"/>
              </a:solidFill>
              <a:cs typeface="Arial" charset="0"/>
            </a:endParaRPr>
          </a:p>
          <a:p>
            <a:endParaRPr lang="en-US" sz="2400">
              <a:solidFill>
                <a:srgbClr val="FFFFFF"/>
              </a:solidFill>
              <a:cs typeface="Arial" charset="0"/>
            </a:endParaRPr>
          </a:p>
          <a:p>
            <a:r>
              <a:rPr lang="en-US" sz="2400" b="1">
                <a:solidFill>
                  <a:srgbClr val="FFFFFF"/>
                </a:solidFill>
                <a:cs typeface="Arial" charset="0"/>
              </a:rPr>
              <a:t>Estimated effective number of spawning bull trout from noninvasive genetic samples</a:t>
            </a:r>
          </a:p>
          <a:p>
            <a:pPr algn="r"/>
            <a:r>
              <a:rPr lang="en-US" b="1">
                <a:solidFill>
                  <a:srgbClr val="FFFFFF"/>
                </a:solidFill>
                <a:cs typeface="Arial" charset="0"/>
              </a:rPr>
              <a:t>Leary and Boyer In prep.</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4210" name="Group 35"/>
          <p:cNvGrpSpPr>
            <a:grpSpLocks/>
          </p:cNvGrpSpPr>
          <p:nvPr/>
        </p:nvGrpSpPr>
        <p:grpSpPr bwMode="auto">
          <a:xfrm>
            <a:off x="0" y="228600"/>
            <a:ext cx="9144000" cy="6324600"/>
            <a:chOff x="0" y="228600"/>
            <a:chExt cx="9144000" cy="6324600"/>
          </a:xfrm>
        </p:grpSpPr>
        <p:grpSp>
          <p:nvGrpSpPr>
            <p:cNvPr id="94211" name="Group 27"/>
            <p:cNvGrpSpPr>
              <a:grpSpLocks/>
            </p:cNvGrpSpPr>
            <p:nvPr/>
          </p:nvGrpSpPr>
          <p:grpSpPr bwMode="auto">
            <a:xfrm>
              <a:off x="1676400" y="228600"/>
              <a:ext cx="5562600" cy="2819400"/>
              <a:chOff x="1828800" y="0"/>
              <a:chExt cx="5029200" cy="2366665"/>
            </a:xfrm>
          </p:grpSpPr>
          <p:pic>
            <p:nvPicPr>
              <p:cNvPr id="94221" name="Picture 5" descr="IMG001"/>
              <p:cNvPicPr>
                <a:picLocks noChangeAspect="1" noChangeArrowheads="1"/>
              </p:cNvPicPr>
              <p:nvPr/>
            </p:nvPicPr>
            <p:blipFill>
              <a:blip r:embed="rId3" cstate="print">
                <a:lum contrast="-18000"/>
              </a:blip>
              <a:srcRect t="1373" r="2563" b="2461"/>
              <a:stretch>
                <a:fillRect/>
              </a:stretch>
            </p:blipFill>
            <p:spPr bwMode="auto">
              <a:xfrm>
                <a:off x="1828800" y="0"/>
                <a:ext cx="2616326" cy="1905000"/>
              </a:xfrm>
              <a:prstGeom prst="rect">
                <a:avLst/>
              </a:prstGeom>
              <a:noFill/>
              <a:ln w="9525">
                <a:noFill/>
                <a:miter lim="800000"/>
                <a:headEnd/>
                <a:tailEnd/>
              </a:ln>
            </p:spPr>
          </p:pic>
          <p:pic>
            <p:nvPicPr>
              <p:cNvPr id="94222" name="Picture 6" descr="021_29"/>
              <p:cNvPicPr>
                <a:picLocks noChangeAspect="1" noChangeArrowheads="1"/>
              </p:cNvPicPr>
              <p:nvPr/>
            </p:nvPicPr>
            <p:blipFill>
              <a:blip r:embed="rId4" cstate="print">
                <a:lum bright="18000" contrast="36000"/>
              </a:blip>
              <a:srcRect l="7547" r="16982"/>
              <a:stretch>
                <a:fillRect/>
              </a:stretch>
            </p:blipFill>
            <p:spPr bwMode="auto">
              <a:xfrm>
                <a:off x="4419600" y="0"/>
                <a:ext cx="2438400" cy="1905000"/>
              </a:xfrm>
              <a:prstGeom prst="rect">
                <a:avLst/>
              </a:prstGeom>
              <a:noFill/>
              <a:ln w="9525">
                <a:noFill/>
                <a:miter lim="800000"/>
                <a:headEnd/>
                <a:tailEnd/>
              </a:ln>
            </p:spPr>
          </p:pic>
          <p:cxnSp>
            <p:nvCxnSpPr>
              <p:cNvPr id="14" name="Straight Arrow Connector 13"/>
              <p:cNvCxnSpPr/>
              <p:nvPr/>
            </p:nvCxnSpPr>
            <p:spPr>
              <a:xfrm>
                <a:off x="3809478" y="914151"/>
                <a:ext cx="1600331" cy="0"/>
              </a:xfrm>
              <a:prstGeom prst="straightConnector1">
                <a:avLst/>
              </a:prstGeom>
              <a:ln w="857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224" name="TextBox 16"/>
              <p:cNvSpPr txBox="1">
                <a:spLocks noChangeArrowheads="1"/>
              </p:cNvSpPr>
              <p:nvPr/>
            </p:nvSpPr>
            <p:spPr bwMode="auto">
              <a:xfrm>
                <a:off x="3124200" y="1905000"/>
                <a:ext cx="3124200" cy="461665"/>
              </a:xfrm>
              <a:prstGeom prst="rect">
                <a:avLst/>
              </a:prstGeom>
              <a:noFill/>
              <a:ln w="9525">
                <a:noFill/>
                <a:miter lim="800000"/>
                <a:headEnd/>
                <a:tailEnd/>
              </a:ln>
            </p:spPr>
            <p:txBody>
              <a:bodyPr>
                <a:spAutoFit/>
              </a:bodyPr>
              <a:lstStyle/>
              <a:p>
                <a:r>
                  <a:rPr lang="en-US" sz="2400">
                    <a:solidFill>
                      <a:srgbClr val="000000"/>
                    </a:solidFill>
                    <a:cs typeface="Arial" charset="0"/>
                  </a:rPr>
                  <a:t>Restore connectivity</a:t>
                </a:r>
              </a:p>
            </p:txBody>
          </p:sp>
        </p:grpSp>
        <p:grpSp>
          <p:nvGrpSpPr>
            <p:cNvPr id="94212" name="Group 25"/>
            <p:cNvGrpSpPr>
              <a:grpSpLocks/>
            </p:cNvGrpSpPr>
            <p:nvPr/>
          </p:nvGrpSpPr>
          <p:grpSpPr bwMode="auto">
            <a:xfrm>
              <a:off x="0" y="3429000"/>
              <a:ext cx="3962400" cy="3124200"/>
              <a:chOff x="152400" y="3581400"/>
              <a:chExt cx="3429000" cy="2519065"/>
            </a:xfrm>
          </p:grpSpPr>
          <p:pic>
            <p:nvPicPr>
              <p:cNvPr id="94219" name="Picture 10"/>
              <p:cNvPicPr>
                <a:picLocks noChangeAspect="1" noChangeArrowheads="1"/>
              </p:cNvPicPr>
              <p:nvPr/>
            </p:nvPicPr>
            <p:blipFill>
              <a:blip r:embed="rId5" cstate="print"/>
              <a:srcRect/>
              <a:stretch>
                <a:fillRect/>
              </a:stretch>
            </p:blipFill>
            <p:spPr bwMode="auto">
              <a:xfrm>
                <a:off x="381000" y="3581400"/>
                <a:ext cx="2667000" cy="2057400"/>
              </a:xfrm>
              <a:prstGeom prst="rect">
                <a:avLst/>
              </a:prstGeom>
              <a:noFill/>
              <a:ln w="9525">
                <a:noFill/>
                <a:miter lim="800000"/>
                <a:headEnd/>
                <a:tailEnd/>
              </a:ln>
            </p:spPr>
          </p:pic>
          <p:sp>
            <p:nvSpPr>
              <p:cNvPr id="94220" name="TextBox 17"/>
              <p:cNvSpPr txBox="1">
                <a:spLocks noChangeArrowheads="1"/>
              </p:cNvSpPr>
              <p:nvPr/>
            </p:nvSpPr>
            <p:spPr bwMode="auto">
              <a:xfrm>
                <a:off x="152400" y="5638800"/>
                <a:ext cx="3429000" cy="461665"/>
              </a:xfrm>
              <a:prstGeom prst="rect">
                <a:avLst/>
              </a:prstGeom>
              <a:noFill/>
              <a:ln w="9525">
                <a:noFill/>
                <a:miter lim="800000"/>
                <a:headEnd/>
                <a:tailEnd/>
              </a:ln>
            </p:spPr>
            <p:txBody>
              <a:bodyPr>
                <a:spAutoFit/>
              </a:bodyPr>
              <a:lstStyle/>
              <a:p>
                <a:r>
                  <a:rPr lang="en-US" sz="2400">
                    <a:solidFill>
                      <a:srgbClr val="000000"/>
                    </a:solidFill>
                    <a:cs typeface="Arial" charset="0"/>
                  </a:rPr>
                  <a:t>Isolation management</a:t>
                </a:r>
              </a:p>
            </p:txBody>
          </p:sp>
        </p:grpSp>
        <p:grpSp>
          <p:nvGrpSpPr>
            <p:cNvPr id="94213" name="Group 26"/>
            <p:cNvGrpSpPr>
              <a:grpSpLocks/>
            </p:cNvGrpSpPr>
            <p:nvPr/>
          </p:nvGrpSpPr>
          <p:grpSpPr bwMode="auto">
            <a:xfrm>
              <a:off x="5867400" y="3429000"/>
              <a:ext cx="3276600" cy="3124200"/>
              <a:chOff x="6172200" y="3505200"/>
              <a:chExt cx="2819400" cy="2519065"/>
            </a:xfrm>
          </p:grpSpPr>
          <p:pic>
            <p:nvPicPr>
              <p:cNvPr id="94217" name="Picture 7"/>
              <p:cNvPicPr>
                <a:picLocks noChangeAspect="1" noChangeArrowheads="1"/>
              </p:cNvPicPr>
              <p:nvPr/>
            </p:nvPicPr>
            <p:blipFill>
              <a:blip r:embed="rId6" cstate="print"/>
              <a:srcRect/>
              <a:stretch>
                <a:fillRect/>
              </a:stretch>
            </p:blipFill>
            <p:spPr bwMode="auto">
              <a:xfrm>
                <a:off x="6172200" y="3505200"/>
                <a:ext cx="2667000" cy="2057400"/>
              </a:xfrm>
              <a:prstGeom prst="rect">
                <a:avLst/>
              </a:prstGeom>
              <a:noFill/>
              <a:ln w="9525">
                <a:noFill/>
                <a:miter lim="800000"/>
                <a:headEnd/>
                <a:tailEnd/>
              </a:ln>
            </p:spPr>
          </p:pic>
          <p:sp>
            <p:nvSpPr>
              <p:cNvPr id="94218" name="TextBox 18"/>
              <p:cNvSpPr txBox="1">
                <a:spLocks noChangeArrowheads="1"/>
              </p:cNvSpPr>
              <p:nvPr/>
            </p:nvSpPr>
            <p:spPr bwMode="auto">
              <a:xfrm>
                <a:off x="6172200" y="5562600"/>
                <a:ext cx="2819400" cy="461665"/>
              </a:xfrm>
              <a:prstGeom prst="rect">
                <a:avLst/>
              </a:prstGeom>
              <a:noFill/>
              <a:ln w="9525">
                <a:noFill/>
                <a:miter lim="800000"/>
                <a:headEnd/>
                <a:tailEnd/>
              </a:ln>
            </p:spPr>
            <p:txBody>
              <a:bodyPr>
                <a:spAutoFit/>
              </a:bodyPr>
              <a:lstStyle/>
              <a:p>
                <a:r>
                  <a:rPr lang="en-US" sz="2400">
                    <a:solidFill>
                      <a:srgbClr val="000000"/>
                    </a:solidFill>
                    <a:cs typeface="Arial" charset="0"/>
                  </a:rPr>
                  <a:t>Habitat restoration</a:t>
                </a:r>
              </a:p>
            </p:txBody>
          </p:sp>
        </p:grpSp>
        <p:cxnSp>
          <p:nvCxnSpPr>
            <p:cNvPr id="21" name="Straight Connector 20"/>
            <p:cNvCxnSpPr/>
            <p:nvPr/>
          </p:nvCxnSpPr>
          <p:spPr>
            <a:xfrm flipH="1">
              <a:off x="3581400" y="3124200"/>
              <a:ext cx="838200" cy="1143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724400" y="3124200"/>
              <a:ext cx="914400" cy="1143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657600" y="4648200"/>
              <a:ext cx="1905000" cy="0"/>
            </a:xfrm>
            <a:prstGeom prst="line">
              <a:avLst/>
            </a:prstGeom>
            <a:ln w="635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TextBox 1"/>
          <p:cNvSpPr txBox="1">
            <a:spLocks noChangeArrowheads="1"/>
          </p:cNvSpPr>
          <p:nvPr/>
        </p:nvSpPr>
        <p:spPr bwMode="auto">
          <a:xfrm>
            <a:off x="228600" y="381000"/>
            <a:ext cx="8534400" cy="7602538"/>
          </a:xfrm>
          <a:prstGeom prst="rect">
            <a:avLst/>
          </a:prstGeom>
          <a:noFill/>
          <a:ln w="9525">
            <a:noFill/>
            <a:miter lim="800000"/>
            <a:headEnd/>
            <a:tailEnd/>
          </a:ln>
        </p:spPr>
        <p:txBody>
          <a:bodyPr>
            <a:spAutoFit/>
          </a:bodyPr>
          <a:lstStyle/>
          <a:p>
            <a:pPr algn="ctr"/>
            <a:r>
              <a:rPr lang="en-US" sz="3200" b="1">
                <a:solidFill>
                  <a:srgbClr val="000000"/>
                </a:solidFill>
                <a:cs typeface="Arial" charset="0"/>
              </a:rPr>
              <a:t>Hungry Horse Mitigation Program</a:t>
            </a:r>
          </a:p>
          <a:p>
            <a:endParaRPr lang="en-US" sz="2400">
              <a:solidFill>
                <a:srgbClr val="000000"/>
              </a:solidFill>
              <a:cs typeface="Arial" charset="0"/>
            </a:endParaRPr>
          </a:p>
          <a:p>
            <a:r>
              <a:rPr lang="en-US" sz="3200" b="1" i="1">
                <a:solidFill>
                  <a:srgbClr val="000000"/>
                </a:solidFill>
                <a:cs typeface="Arial" charset="0"/>
              </a:rPr>
              <a:t>Goal:</a:t>
            </a:r>
            <a:r>
              <a:rPr lang="en-US" sz="2400">
                <a:solidFill>
                  <a:srgbClr val="000000"/>
                </a:solidFill>
                <a:cs typeface="Arial" charset="0"/>
              </a:rPr>
              <a:t> conduct applied research and population monitoring to inform adaptive conservation management</a:t>
            </a:r>
          </a:p>
          <a:p>
            <a:endParaRPr lang="en-US" sz="2400">
              <a:solidFill>
                <a:srgbClr val="000000"/>
              </a:solidFill>
              <a:cs typeface="Arial" charset="0"/>
            </a:endParaRPr>
          </a:p>
          <a:p>
            <a:r>
              <a:rPr lang="en-US" sz="3200" b="1" i="1">
                <a:solidFill>
                  <a:srgbClr val="000000"/>
                </a:solidFill>
                <a:cs typeface="Arial" charset="0"/>
              </a:rPr>
              <a:t>Proposed work:</a:t>
            </a:r>
          </a:p>
          <a:p>
            <a:endParaRPr lang="en-US" sz="800">
              <a:solidFill>
                <a:srgbClr val="000000"/>
              </a:solidFill>
              <a:cs typeface="Arial" charset="0"/>
            </a:endParaRPr>
          </a:p>
          <a:p>
            <a:pPr>
              <a:buFontTx/>
              <a:buChar char="-"/>
            </a:pPr>
            <a:r>
              <a:rPr lang="en-US" sz="2400">
                <a:solidFill>
                  <a:srgbClr val="000000"/>
                </a:solidFill>
                <a:cs typeface="Arial" charset="0"/>
              </a:rPr>
              <a:t> Replicate genetically diverse wild populations to aid in WCT conservation</a:t>
            </a:r>
          </a:p>
          <a:p>
            <a:r>
              <a:rPr lang="en-US" sz="2400">
                <a:solidFill>
                  <a:srgbClr val="000000"/>
                </a:solidFill>
                <a:cs typeface="Arial" charset="0"/>
              </a:rPr>
              <a:t> </a:t>
            </a:r>
          </a:p>
          <a:p>
            <a:pPr>
              <a:buFontTx/>
              <a:buChar char="-"/>
            </a:pPr>
            <a:r>
              <a:rPr lang="en-US" sz="2400">
                <a:solidFill>
                  <a:srgbClr val="000000"/>
                </a:solidFill>
                <a:cs typeface="Arial" charset="0"/>
              </a:rPr>
              <a:t> Develop genetic and microelemental tools to improve population monitoring</a:t>
            </a:r>
          </a:p>
          <a:p>
            <a:endParaRPr lang="en-US" sz="2400">
              <a:solidFill>
                <a:srgbClr val="000000"/>
              </a:solidFill>
              <a:cs typeface="Arial" charset="0"/>
            </a:endParaRPr>
          </a:p>
          <a:p>
            <a:pPr>
              <a:buFontTx/>
              <a:buChar char="-"/>
            </a:pPr>
            <a:r>
              <a:rPr lang="en-US" sz="2400">
                <a:solidFill>
                  <a:srgbClr val="000000"/>
                </a:solidFill>
                <a:cs typeface="Arial" charset="0"/>
              </a:rPr>
              <a:t> Refine our understanding of the system’s limiting factors to better direct habitat restoration work.</a:t>
            </a:r>
          </a:p>
          <a:p>
            <a:endParaRPr lang="en-US" sz="3200" b="1">
              <a:solidFill>
                <a:srgbClr val="000000"/>
              </a:solidFill>
              <a:cs typeface="Arial" charset="0"/>
            </a:endParaRPr>
          </a:p>
          <a:p>
            <a:endParaRPr lang="en-US" sz="2400">
              <a:solidFill>
                <a:srgbClr val="000000"/>
              </a:solidFill>
              <a:cs typeface="Arial" charset="0"/>
            </a:endParaRPr>
          </a:p>
          <a:p>
            <a:endParaRPr lang="en-US" sz="2800">
              <a:solidFill>
                <a:srgbClr val="000000"/>
              </a:solidFill>
              <a:cs typeface="Arial" charset="0"/>
            </a:endParaRPr>
          </a:p>
          <a:p>
            <a:endParaRPr lang="en-US" sz="2000">
              <a:solidFill>
                <a:srgbClr val="000000"/>
              </a:solidFill>
              <a:cs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4" descr="http://www.bpa.gov/corporate/bpanews/library/images/dams/Hungry-Hors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Libby Dam 5 kcfs spill.JPG"/>
          <p:cNvPicPr>
            <a:picLocks noChangeAspect="1"/>
          </p:cNvPicPr>
          <p:nvPr/>
        </p:nvPicPr>
        <p:blipFill>
          <a:blip r:embed="rId3" cstate="print"/>
          <a:srcRect/>
          <a:stretch>
            <a:fillRect/>
          </a:stretch>
        </p:blipFill>
        <p:spPr bwMode="auto">
          <a:xfrm>
            <a:off x="0" y="0"/>
            <a:ext cx="9072563" cy="6858000"/>
          </a:xfrm>
          <a:prstGeom prst="rect">
            <a:avLst/>
          </a:prstGeom>
          <a:noFill/>
          <a:ln w="9525">
            <a:noFill/>
            <a:miter lim="800000"/>
            <a:headEnd/>
            <a:tailEnd/>
          </a:ln>
        </p:spPr>
      </p:pic>
      <p:pic>
        <p:nvPicPr>
          <p:cNvPr id="63491" name="Picture 2" descr="dorsal bubbles whitefish.jpg"/>
          <p:cNvPicPr>
            <a:picLocks noChangeAspect="1"/>
          </p:cNvPicPr>
          <p:nvPr/>
        </p:nvPicPr>
        <p:blipFill>
          <a:blip r:embed="rId4" cstate="print"/>
          <a:srcRect/>
          <a:stretch>
            <a:fillRect/>
          </a:stretch>
        </p:blipFill>
        <p:spPr bwMode="auto">
          <a:xfrm>
            <a:off x="3657600" y="228600"/>
            <a:ext cx="2740025" cy="2055813"/>
          </a:xfrm>
          <a:prstGeom prst="rect">
            <a:avLst/>
          </a:prstGeom>
          <a:noFill/>
          <a:ln w="9525">
            <a:noFill/>
            <a:miter lim="800000"/>
            <a:headEnd/>
            <a:tailEnd/>
          </a:ln>
        </p:spPr>
      </p:pic>
      <p:pic>
        <p:nvPicPr>
          <p:cNvPr id="63492" name="Picture 4" descr="RBT 2.jpg"/>
          <p:cNvPicPr>
            <a:picLocks noChangeAspect="1"/>
          </p:cNvPicPr>
          <p:nvPr/>
        </p:nvPicPr>
        <p:blipFill>
          <a:blip r:embed="rId5" cstate="print"/>
          <a:srcRect/>
          <a:stretch>
            <a:fillRect/>
          </a:stretch>
        </p:blipFill>
        <p:spPr bwMode="auto">
          <a:xfrm>
            <a:off x="6324600" y="228600"/>
            <a:ext cx="2601913" cy="2024063"/>
          </a:xfrm>
          <a:prstGeom prst="rect">
            <a:avLst/>
          </a:prstGeom>
          <a:noFill/>
          <a:ln w="9525">
            <a:noFill/>
            <a:miter lim="800000"/>
            <a:headEnd/>
            <a:tailEnd/>
          </a:ln>
        </p:spPr>
      </p:pic>
      <p:sp>
        <p:nvSpPr>
          <p:cNvPr id="63493" name="TextBox 4"/>
          <p:cNvSpPr txBox="1">
            <a:spLocks noChangeArrowheads="1"/>
          </p:cNvSpPr>
          <p:nvPr/>
        </p:nvSpPr>
        <p:spPr bwMode="auto">
          <a:xfrm>
            <a:off x="609600" y="5791200"/>
            <a:ext cx="7924800" cy="830263"/>
          </a:xfrm>
          <a:prstGeom prst="rect">
            <a:avLst/>
          </a:prstGeom>
          <a:noFill/>
          <a:ln w="9525">
            <a:noFill/>
            <a:miter lim="800000"/>
            <a:headEnd/>
            <a:tailEnd/>
          </a:ln>
        </p:spPr>
        <p:txBody>
          <a:bodyPr>
            <a:spAutoFit/>
          </a:bodyPr>
          <a:lstStyle/>
          <a:p>
            <a:pPr algn="ctr"/>
            <a:r>
              <a:rPr lang="en-US" sz="2400" b="1">
                <a:solidFill>
                  <a:srgbClr val="FFFF00"/>
                </a:solidFill>
              </a:rPr>
              <a:t>Spill operations in 2002, 2006, and 2010</a:t>
            </a:r>
          </a:p>
          <a:p>
            <a:pPr algn="ctr"/>
            <a:r>
              <a:rPr lang="en-US" sz="2400" b="1">
                <a:solidFill>
                  <a:srgbClr val="FFFF00"/>
                </a:solidFill>
              </a:rPr>
              <a:t>Sluice gate operations in 1981 and 2011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914400" y="381000"/>
            <a:ext cx="7315200" cy="646113"/>
          </a:xfrm>
          <a:prstGeom prst="rect">
            <a:avLst/>
          </a:prstGeom>
          <a:noFill/>
          <a:ln w="9525">
            <a:noFill/>
            <a:miter lim="800000"/>
            <a:headEnd/>
            <a:tailEnd/>
          </a:ln>
        </p:spPr>
        <p:txBody>
          <a:bodyPr>
            <a:spAutoFit/>
          </a:bodyPr>
          <a:lstStyle/>
          <a:p>
            <a:pPr algn="ctr"/>
            <a:r>
              <a:rPr lang="en-US" sz="3600" b="1">
                <a:solidFill>
                  <a:srgbClr val="FFFF00"/>
                </a:solidFill>
                <a:cs typeface="Arial" charset="0"/>
              </a:rPr>
              <a:t>Libby Mitigation Project History</a:t>
            </a:r>
          </a:p>
        </p:txBody>
      </p:sp>
      <p:sp>
        <p:nvSpPr>
          <p:cNvPr id="64515" name="TextBox 2"/>
          <p:cNvSpPr txBox="1">
            <a:spLocks noChangeArrowheads="1"/>
          </p:cNvSpPr>
          <p:nvPr/>
        </p:nvSpPr>
        <p:spPr bwMode="auto">
          <a:xfrm>
            <a:off x="1828800" y="1219200"/>
            <a:ext cx="7162800" cy="1200150"/>
          </a:xfrm>
          <a:prstGeom prst="rect">
            <a:avLst/>
          </a:prstGeom>
          <a:noFill/>
          <a:ln w="9525">
            <a:noFill/>
            <a:miter lim="800000"/>
            <a:headEnd/>
            <a:tailEnd/>
          </a:ln>
        </p:spPr>
        <p:txBody>
          <a:bodyPr>
            <a:spAutoFit/>
          </a:bodyPr>
          <a:lstStyle/>
          <a:p>
            <a:r>
              <a:rPr lang="en-US" sz="2400" b="1">
                <a:solidFill>
                  <a:srgbClr val="FFFF00"/>
                </a:solidFill>
                <a:cs typeface="Arial" charset="0"/>
              </a:rPr>
              <a:t>Phase I (1983-87):Quantify seasonal water levels and develop ecologically sound operations  </a:t>
            </a:r>
          </a:p>
        </p:txBody>
      </p:sp>
      <p:sp>
        <p:nvSpPr>
          <p:cNvPr id="64516" name="TextBox 3"/>
          <p:cNvSpPr txBox="1">
            <a:spLocks noChangeArrowheads="1"/>
          </p:cNvSpPr>
          <p:nvPr/>
        </p:nvSpPr>
        <p:spPr bwMode="auto">
          <a:xfrm>
            <a:off x="1828800" y="2819400"/>
            <a:ext cx="7010400" cy="830263"/>
          </a:xfrm>
          <a:prstGeom prst="rect">
            <a:avLst/>
          </a:prstGeom>
          <a:noFill/>
          <a:ln w="9525">
            <a:noFill/>
            <a:miter lim="800000"/>
            <a:headEnd/>
            <a:tailEnd/>
          </a:ln>
        </p:spPr>
        <p:txBody>
          <a:bodyPr>
            <a:spAutoFit/>
          </a:bodyPr>
          <a:lstStyle/>
          <a:p>
            <a:r>
              <a:rPr lang="en-US" sz="2400" b="1">
                <a:solidFill>
                  <a:srgbClr val="FFFF00"/>
                </a:solidFill>
                <a:cs typeface="Arial" charset="0"/>
              </a:rPr>
              <a:t>Phase II (1988-96): Determine biologic impacts of construction/operation</a:t>
            </a:r>
          </a:p>
        </p:txBody>
      </p:sp>
      <p:sp>
        <p:nvSpPr>
          <p:cNvPr id="64517" name="TextBox 4"/>
          <p:cNvSpPr txBox="1">
            <a:spLocks noChangeArrowheads="1"/>
          </p:cNvSpPr>
          <p:nvPr/>
        </p:nvSpPr>
        <p:spPr bwMode="auto">
          <a:xfrm>
            <a:off x="1828800" y="4038600"/>
            <a:ext cx="6858000" cy="1938338"/>
          </a:xfrm>
          <a:prstGeom prst="rect">
            <a:avLst/>
          </a:prstGeom>
          <a:noFill/>
          <a:ln w="9525">
            <a:noFill/>
            <a:miter lim="800000"/>
            <a:headEnd/>
            <a:tailEnd/>
          </a:ln>
        </p:spPr>
        <p:txBody>
          <a:bodyPr>
            <a:spAutoFit/>
          </a:bodyPr>
          <a:lstStyle/>
          <a:p>
            <a:r>
              <a:rPr lang="en-US" sz="2400" b="1">
                <a:solidFill>
                  <a:srgbClr val="FFFF00"/>
                </a:solidFill>
                <a:cs typeface="Arial" charset="0"/>
              </a:rPr>
              <a:t>Phase III (1996-present): Implement mitigation  and enhancement measures, and implement associated effectiveness monitoring, population trend/status </a:t>
            </a:r>
          </a:p>
          <a:p>
            <a:r>
              <a:rPr lang="en-US" sz="2400" b="1">
                <a:solidFill>
                  <a:srgbClr val="FFFF00"/>
                </a:solidFill>
                <a:cs typeface="Arial" charset="0"/>
              </a:rPr>
              <a:t>monitoring and applied research.</a:t>
            </a:r>
          </a:p>
        </p:txBody>
      </p:sp>
      <p:grpSp>
        <p:nvGrpSpPr>
          <p:cNvPr id="64518" name="Group 3"/>
          <p:cNvGrpSpPr>
            <a:grpSpLocks/>
          </p:cNvGrpSpPr>
          <p:nvPr/>
        </p:nvGrpSpPr>
        <p:grpSpPr bwMode="auto">
          <a:xfrm>
            <a:off x="457200" y="1220788"/>
            <a:ext cx="1143000" cy="381000"/>
            <a:chOff x="1152" y="2352"/>
            <a:chExt cx="3669" cy="1589"/>
          </a:xfrm>
        </p:grpSpPr>
        <p:sp>
          <p:nvSpPr>
            <p:cNvPr id="64745"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46"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47"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48"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49"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0"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1"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2"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3"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4"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5"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6"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7"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8"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59"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60"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61"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62"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63"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64"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4765"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4766"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4767"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4768"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69"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4770"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771"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72"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773"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4774"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4775"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4776"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777"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778"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79"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780"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4781"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82"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83"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84"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4785"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86"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87"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4788"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89"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90"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91"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92"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4793"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94"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95"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96"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97"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4798"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4799"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4800"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4801"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4802"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4803"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4804"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4805"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4806"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4807"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4808"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4809"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4810"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11"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812"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4813"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814"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15"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16"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17"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18"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19"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0"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1"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2"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3"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4"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5"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6"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7"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8"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29"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0"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1"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2"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3"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4"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5"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6"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7"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8"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39"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40"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41"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42"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43"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44"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845"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846"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847"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48"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49"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50"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51"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52"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53"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54"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55"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856"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grpSp>
        <p:nvGrpSpPr>
          <p:cNvPr id="64519" name="Group 3"/>
          <p:cNvGrpSpPr>
            <a:grpSpLocks/>
          </p:cNvGrpSpPr>
          <p:nvPr/>
        </p:nvGrpSpPr>
        <p:grpSpPr bwMode="auto">
          <a:xfrm>
            <a:off x="457200" y="2819400"/>
            <a:ext cx="1143000" cy="381000"/>
            <a:chOff x="1152" y="2352"/>
            <a:chExt cx="3669" cy="1589"/>
          </a:xfrm>
        </p:grpSpPr>
        <p:sp>
          <p:nvSpPr>
            <p:cNvPr id="64633"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34"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35"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36"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37"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38"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39"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0"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1"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2"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3"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4"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5"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6"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7"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8"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49"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50"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51"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52"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4653"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4654"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4655"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4656"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57"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4658"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659"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60"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661"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4662"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4663"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4664"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665"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666"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67"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668"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4669"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70"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71"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72"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4673"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74"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75"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4676"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77"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78"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79"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80"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4681"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82"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83"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84"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85"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4686"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4687"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4688"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4689"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4690"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4691"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4692"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4693"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4694"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4695"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4696"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4697"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4698"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99"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00"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4701"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02"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03"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04"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05"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06"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07"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08"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09"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0"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1"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2"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3"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4"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5"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6"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7"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8"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19"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0"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1"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2"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3"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4"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5"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6"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7"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8"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29"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30"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31"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32"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733"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734"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735"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36"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37"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38"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39"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40"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41"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42"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43"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744"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grpSp>
        <p:nvGrpSpPr>
          <p:cNvPr id="64520" name="Group 3"/>
          <p:cNvGrpSpPr>
            <a:grpSpLocks/>
          </p:cNvGrpSpPr>
          <p:nvPr/>
        </p:nvGrpSpPr>
        <p:grpSpPr bwMode="auto">
          <a:xfrm>
            <a:off x="457200" y="4038600"/>
            <a:ext cx="1143000" cy="381000"/>
            <a:chOff x="1152" y="2352"/>
            <a:chExt cx="3669" cy="1589"/>
          </a:xfrm>
        </p:grpSpPr>
        <p:sp>
          <p:nvSpPr>
            <p:cNvPr id="64521"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22"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23"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24"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25"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26"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27"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28"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29"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0"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1"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2"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3"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4"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5"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6"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7"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8"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39"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40"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4541"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4542"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4543"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4544"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545"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4546"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547"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548"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549"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4550"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4551"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4552"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4553"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554"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555"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556"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4557"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58"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59"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60"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4561"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62"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63"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4564"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65"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66"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67"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68"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4569"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70"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71"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72"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73"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4574"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4575"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4576"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4577"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4578"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4579"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4580"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4581"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4582"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4583"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4584"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4585"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4586"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87"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88"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4589"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590"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1"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2"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3"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4"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5"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6"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7"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8"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599"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0"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1"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2"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3"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4"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5"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6"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7"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8"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09"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0"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1"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2"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3"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4"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5"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6"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7"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8"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19"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20"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4621"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4622"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4623"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24"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25"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26"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27"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28"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29"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30"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31"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4632"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433388" y="381000"/>
            <a:ext cx="8264525" cy="1200150"/>
          </a:xfrm>
          <a:prstGeom prst="rect">
            <a:avLst/>
          </a:prstGeom>
          <a:noFill/>
          <a:ln w="9525">
            <a:noFill/>
            <a:miter lim="800000"/>
            <a:headEnd/>
            <a:tailEnd/>
          </a:ln>
        </p:spPr>
        <p:txBody>
          <a:bodyPr wrap="none">
            <a:spAutoFit/>
          </a:bodyPr>
          <a:lstStyle/>
          <a:p>
            <a:pPr algn="ctr"/>
            <a:r>
              <a:rPr lang="en-US" sz="3600" b="1">
                <a:solidFill>
                  <a:srgbClr val="FFC000"/>
                </a:solidFill>
                <a:cs typeface="Arial" charset="0"/>
              </a:rPr>
              <a:t>Mitigation Implementation Strategies</a:t>
            </a:r>
          </a:p>
          <a:p>
            <a:pPr algn="ctr"/>
            <a:r>
              <a:rPr lang="en-US" sz="3600" b="1">
                <a:solidFill>
                  <a:srgbClr val="FFC000"/>
                </a:solidFill>
                <a:cs typeface="Arial" charset="0"/>
              </a:rPr>
              <a:t>(Kootenai Sub-basin Plan)</a:t>
            </a:r>
          </a:p>
        </p:txBody>
      </p:sp>
      <p:sp>
        <p:nvSpPr>
          <p:cNvPr id="65539" name="TextBox 2"/>
          <p:cNvSpPr txBox="1">
            <a:spLocks noChangeArrowheads="1"/>
          </p:cNvSpPr>
          <p:nvPr/>
        </p:nvSpPr>
        <p:spPr bwMode="auto">
          <a:xfrm>
            <a:off x="1676400" y="1676400"/>
            <a:ext cx="7086600" cy="1200150"/>
          </a:xfrm>
          <a:prstGeom prst="rect">
            <a:avLst/>
          </a:prstGeom>
          <a:noFill/>
          <a:ln w="9525">
            <a:noFill/>
            <a:miter lim="800000"/>
            <a:headEnd/>
            <a:tailEnd/>
          </a:ln>
        </p:spPr>
        <p:txBody>
          <a:bodyPr>
            <a:spAutoFit/>
          </a:bodyPr>
          <a:lstStyle/>
          <a:p>
            <a:r>
              <a:rPr lang="en-US" sz="2400">
                <a:solidFill>
                  <a:srgbClr val="FFFF00"/>
                </a:solidFill>
                <a:cs typeface="Arial" charset="0"/>
              </a:rPr>
              <a:t>Continue to refine and develop hydro-power operations that promote normative ecological conditions to the extent possible.</a:t>
            </a:r>
          </a:p>
        </p:txBody>
      </p:sp>
      <p:sp>
        <p:nvSpPr>
          <p:cNvPr id="65540" name="TextBox 3"/>
          <p:cNvSpPr txBox="1">
            <a:spLocks noChangeArrowheads="1"/>
          </p:cNvSpPr>
          <p:nvPr/>
        </p:nvSpPr>
        <p:spPr bwMode="auto">
          <a:xfrm>
            <a:off x="1676400" y="3352800"/>
            <a:ext cx="7010400" cy="830263"/>
          </a:xfrm>
          <a:prstGeom prst="rect">
            <a:avLst/>
          </a:prstGeom>
          <a:noFill/>
          <a:ln w="9525">
            <a:noFill/>
            <a:miter lim="800000"/>
            <a:headEnd/>
            <a:tailEnd/>
          </a:ln>
        </p:spPr>
        <p:txBody>
          <a:bodyPr>
            <a:spAutoFit/>
          </a:bodyPr>
          <a:lstStyle/>
          <a:p>
            <a:r>
              <a:rPr lang="en-US" sz="2400">
                <a:solidFill>
                  <a:srgbClr val="FFFF00"/>
                </a:solidFill>
                <a:cs typeface="Arial" charset="0"/>
              </a:rPr>
              <a:t>Prevent the introduction and spread of non-native species</a:t>
            </a:r>
          </a:p>
        </p:txBody>
      </p:sp>
      <p:sp>
        <p:nvSpPr>
          <p:cNvPr id="65541" name="TextBox 4"/>
          <p:cNvSpPr txBox="1">
            <a:spLocks noChangeArrowheads="1"/>
          </p:cNvSpPr>
          <p:nvPr/>
        </p:nvSpPr>
        <p:spPr bwMode="auto">
          <a:xfrm>
            <a:off x="1676400" y="4572000"/>
            <a:ext cx="7162800" cy="1938338"/>
          </a:xfrm>
          <a:prstGeom prst="rect">
            <a:avLst/>
          </a:prstGeom>
          <a:noFill/>
          <a:ln w="9525">
            <a:noFill/>
            <a:miter lim="800000"/>
            <a:headEnd/>
            <a:tailEnd/>
          </a:ln>
        </p:spPr>
        <p:txBody>
          <a:bodyPr>
            <a:spAutoFit/>
          </a:bodyPr>
          <a:lstStyle/>
          <a:p>
            <a:r>
              <a:rPr lang="en-US" sz="2400">
                <a:solidFill>
                  <a:srgbClr val="FFFF00"/>
                </a:solidFill>
                <a:cs typeface="Arial" charset="0"/>
              </a:rPr>
              <a:t>On and Offsite mitigation measures include: </a:t>
            </a:r>
          </a:p>
          <a:p>
            <a:r>
              <a:rPr lang="en-US" sz="2400">
                <a:solidFill>
                  <a:srgbClr val="FFFF00"/>
                </a:solidFill>
                <a:cs typeface="Arial" charset="0"/>
              </a:rPr>
              <a:t>	-improving degraded habitats &amp; water quality</a:t>
            </a:r>
          </a:p>
          <a:p>
            <a:r>
              <a:rPr lang="en-US" sz="2400">
                <a:solidFill>
                  <a:srgbClr val="FFFF00"/>
                </a:solidFill>
                <a:cs typeface="Arial" charset="0"/>
              </a:rPr>
              <a:t>	-providing fish passage</a:t>
            </a:r>
          </a:p>
          <a:p>
            <a:r>
              <a:rPr lang="en-US" sz="2400">
                <a:solidFill>
                  <a:srgbClr val="FFFF00"/>
                </a:solidFill>
                <a:cs typeface="Arial" charset="0"/>
              </a:rPr>
              <a:t>	-reduce introgression/predation/competition </a:t>
            </a:r>
          </a:p>
          <a:p>
            <a:r>
              <a:rPr lang="en-US" sz="2400">
                <a:solidFill>
                  <a:srgbClr val="FFFF00"/>
                </a:solidFill>
                <a:cs typeface="Arial" charset="0"/>
              </a:rPr>
              <a:t>	-providing offsite opportunities for angling</a:t>
            </a:r>
          </a:p>
        </p:txBody>
      </p:sp>
      <p:grpSp>
        <p:nvGrpSpPr>
          <p:cNvPr id="65542" name="Group 3"/>
          <p:cNvGrpSpPr>
            <a:grpSpLocks/>
          </p:cNvGrpSpPr>
          <p:nvPr/>
        </p:nvGrpSpPr>
        <p:grpSpPr bwMode="auto">
          <a:xfrm>
            <a:off x="381000" y="1752600"/>
            <a:ext cx="1143000" cy="381000"/>
            <a:chOff x="1152" y="2352"/>
            <a:chExt cx="3669" cy="1589"/>
          </a:xfrm>
        </p:grpSpPr>
        <p:sp>
          <p:nvSpPr>
            <p:cNvPr id="65769"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0"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1"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2"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3"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4"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5"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6"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7"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8"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79"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0"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1"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2"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3"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4"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5"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6"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7"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88"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5789"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5790"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5791"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5792"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93"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5794"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795"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96"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797"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5798"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5799"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5800"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801"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802"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03"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804"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5805"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806"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807"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808"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5809"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810"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811"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5812"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13"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14"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15"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16"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5817"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18"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19"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20"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21"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5822"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5823"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5824"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5825"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5826"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5827"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5828"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5829"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5830"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5831"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5832"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5833"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5834"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35"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836"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5837"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838"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39"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0"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1"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2"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3"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4"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5"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6"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7"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8"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49"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0"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1"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2"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3"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4"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5"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6"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7"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8"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59"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0"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1"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2"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3"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4"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5"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6"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7"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8"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869"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870"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871"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72"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73"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74"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75"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76"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77"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78"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79"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880"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grpSp>
        <p:nvGrpSpPr>
          <p:cNvPr id="65543" name="Group 3"/>
          <p:cNvGrpSpPr>
            <a:grpSpLocks/>
          </p:cNvGrpSpPr>
          <p:nvPr/>
        </p:nvGrpSpPr>
        <p:grpSpPr bwMode="auto">
          <a:xfrm>
            <a:off x="381000" y="3352800"/>
            <a:ext cx="1143000" cy="381000"/>
            <a:chOff x="1152" y="2352"/>
            <a:chExt cx="3669" cy="1589"/>
          </a:xfrm>
        </p:grpSpPr>
        <p:sp>
          <p:nvSpPr>
            <p:cNvPr id="65657"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58"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59"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0"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1"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2"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3"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4"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5"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6"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7"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8"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69"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70"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71"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72"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73"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74"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75"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76"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5677"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5678"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5679"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5680"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81"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5682"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683"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84"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685"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5686"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5687"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5688"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689"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690"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91"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692"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5693"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94"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95"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96"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5697"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98"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99"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5700"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01"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02"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03"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04"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5705"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06"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07"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08"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09"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5710"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5711"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5712"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5713"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5714"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5715"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5716"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5717"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5718"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5719"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5720"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5721"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5722"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23"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24"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5725"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26"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27"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28"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29"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0"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1"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2"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3"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4"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5"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6"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7"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8"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39"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0"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1"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2"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3"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4"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5"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6"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7"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8"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49"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50"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51"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52"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53"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54"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55"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56"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757"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758"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759"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0"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1"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2"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3"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4"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5"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6"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7"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768"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grpSp>
        <p:nvGrpSpPr>
          <p:cNvPr id="65544" name="Group 3"/>
          <p:cNvGrpSpPr>
            <a:grpSpLocks/>
          </p:cNvGrpSpPr>
          <p:nvPr/>
        </p:nvGrpSpPr>
        <p:grpSpPr bwMode="auto">
          <a:xfrm>
            <a:off x="304800" y="4648200"/>
            <a:ext cx="1143000" cy="381000"/>
            <a:chOff x="1152" y="2352"/>
            <a:chExt cx="3669" cy="1589"/>
          </a:xfrm>
        </p:grpSpPr>
        <p:sp>
          <p:nvSpPr>
            <p:cNvPr id="65545" name="Freeform 4"/>
            <p:cNvSpPr>
              <a:spLocks/>
            </p:cNvSpPr>
            <p:nvPr/>
          </p:nvSpPr>
          <p:spPr bwMode="auto">
            <a:xfrm>
              <a:off x="1152" y="2352"/>
              <a:ext cx="3668" cy="1586"/>
            </a:xfrm>
            <a:custGeom>
              <a:avLst/>
              <a:gdLst>
                <a:gd name="T0" fmla="*/ 108 w 3668"/>
                <a:gd name="T1" fmla="*/ 992 h 1586"/>
                <a:gd name="T2" fmla="*/ 36 w 3668"/>
                <a:gd name="T3" fmla="*/ 957 h 1586"/>
                <a:gd name="T4" fmla="*/ 23 w 3668"/>
                <a:gd name="T5" fmla="*/ 1036 h 1586"/>
                <a:gd name="T6" fmla="*/ 223 w 3668"/>
                <a:gd name="T7" fmla="*/ 1162 h 1586"/>
                <a:gd name="T8" fmla="*/ 317 w 3668"/>
                <a:gd name="T9" fmla="*/ 1186 h 1586"/>
                <a:gd name="T10" fmla="*/ 416 w 3668"/>
                <a:gd name="T11" fmla="*/ 1194 h 1586"/>
                <a:gd name="T12" fmla="*/ 517 w 3668"/>
                <a:gd name="T13" fmla="*/ 1205 h 1586"/>
                <a:gd name="T14" fmla="*/ 602 w 3668"/>
                <a:gd name="T15" fmla="*/ 1222 h 1586"/>
                <a:gd name="T16" fmla="*/ 711 w 3668"/>
                <a:gd name="T17" fmla="*/ 1249 h 1586"/>
                <a:gd name="T18" fmla="*/ 861 w 3668"/>
                <a:gd name="T19" fmla="*/ 1302 h 1586"/>
                <a:gd name="T20" fmla="*/ 877 w 3668"/>
                <a:gd name="T21" fmla="*/ 1408 h 1586"/>
                <a:gd name="T22" fmla="*/ 956 w 3668"/>
                <a:gd name="T23" fmla="*/ 1522 h 1586"/>
                <a:gd name="T24" fmla="*/ 1064 w 3668"/>
                <a:gd name="T25" fmla="*/ 1471 h 1586"/>
                <a:gd name="T26" fmla="*/ 1079 w 3668"/>
                <a:gd name="T27" fmla="*/ 1312 h 1586"/>
                <a:gd name="T28" fmla="*/ 1473 w 3668"/>
                <a:gd name="T29" fmla="*/ 1286 h 1586"/>
                <a:gd name="T30" fmla="*/ 1565 w 3668"/>
                <a:gd name="T31" fmla="*/ 1428 h 1586"/>
                <a:gd name="T32" fmla="*/ 1660 w 3668"/>
                <a:gd name="T33" fmla="*/ 1576 h 1586"/>
                <a:gd name="T34" fmla="*/ 1758 w 3668"/>
                <a:gd name="T35" fmla="*/ 1347 h 1586"/>
                <a:gd name="T36" fmla="*/ 1809 w 3668"/>
                <a:gd name="T37" fmla="*/ 1302 h 1586"/>
                <a:gd name="T38" fmla="*/ 2083 w 3668"/>
                <a:gd name="T39" fmla="*/ 1286 h 1586"/>
                <a:gd name="T40" fmla="*/ 2190 w 3668"/>
                <a:gd name="T41" fmla="*/ 1551 h 1586"/>
                <a:gd name="T42" fmla="*/ 2377 w 3668"/>
                <a:gd name="T43" fmla="*/ 1496 h 1586"/>
                <a:gd name="T44" fmla="*/ 2613 w 3668"/>
                <a:gd name="T45" fmla="*/ 1302 h 1586"/>
                <a:gd name="T46" fmla="*/ 2613 w 3668"/>
                <a:gd name="T47" fmla="*/ 1214 h 1586"/>
                <a:gd name="T48" fmla="*/ 2698 w 3668"/>
                <a:gd name="T49" fmla="*/ 1194 h 1586"/>
                <a:gd name="T50" fmla="*/ 2771 w 3668"/>
                <a:gd name="T51" fmla="*/ 1170 h 1586"/>
                <a:gd name="T52" fmla="*/ 2879 w 3668"/>
                <a:gd name="T53" fmla="*/ 1152 h 1586"/>
                <a:gd name="T54" fmla="*/ 3000 w 3668"/>
                <a:gd name="T55" fmla="*/ 1125 h 1586"/>
                <a:gd name="T56" fmla="*/ 3115 w 3668"/>
                <a:gd name="T57" fmla="*/ 1152 h 1586"/>
                <a:gd name="T58" fmla="*/ 3310 w 3668"/>
                <a:gd name="T59" fmla="*/ 1249 h 1586"/>
                <a:gd name="T60" fmla="*/ 3503 w 3668"/>
                <a:gd name="T61" fmla="*/ 1381 h 1586"/>
                <a:gd name="T62" fmla="*/ 3667 w 3668"/>
                <a:gd name="T63" fmla="*/ 1418 h 1586"/>
                <a:gd name="T64" fmla="*/ 3646 w 3668"/>
                <a:gd name="T65" fmla="*/ 1177 h 1586"/>
                <a:gd name="T66" fmla="*/ 3624 w 3668"/>
                <a:gd name="T67" fmla="*/ 1073 h 1586"/>
                <a:gd name="T68" fmla="*/ 3646 w 3668"/>
                <a:gd name="T69" fmla="*/ 700 h 1586"/>
                <a:gd name="T70" fmla="*/ 3661 w 3668"/>
                <a:gd name="T71" fmla="*/ 513 h 1586"/>
                <a:gd name="T72" fmla="*/ 3653 w 3668"/>
                <a:gd name="T73" fmla="*/ 426 h 1586"/>
                <a:gd name="T74" fmla="*/ 3452 w 3668"/>
                <a:gd name="T75" fmla="*/ 494 h 1586"/>
                <a:gd name="T76" fmla="*/ 3165 w 3668"/>
                <a:gd name="T77" fmla="*/ 709 h 1586"/>
                <a:gd name="T78" fmla="*/ 2965 w 3668"/>
                <a:gd name="T79" fmla="*/ 805 h 1586"/>
                <a:gd name="T80" fmla="*/ 2879 w 3668"/>
                <a:gd name="T81" fmla="*/ 789 h 1586"/>
                <a:gd name="T82" fmla="*/ 2713 w 3668"/>
                <a:gd name="T83" fmla="*/ 700 h 1586"/>
                <a:gd name="T84" fmla="*/ 2756 w 3668"/>
                <a:gd name="T85" fmla="*/ 618 h 1586"/>
                <a:gd name="T86" fmla="*/ 2607 w 3668"/>
                <a:gd name="T87" fmla="*/ 656 h 1586"/>
                <a:gd name="T88" fmla="*/ 2225 w 3668"/>
                <a:gd name="T89" fmla="*/ 531 h 1586"/>
                <a:gd name="T90" fmla="*/ 2023 w 3668"/>
                <a:gd name="T91" fmla="*/ 443 h 1586"/>
                <a:gd name="T92" fmla="*/ 1975 w 3668"/>
                <a:gd name="T93" fmla="*/ 299 h 1586"/>
                <a:gd name="T94" fmla="*/ 1767 w 3668"/>
                <a:gd name="T95" fmla="*/ 116 h 1586"/>
                <a:gd name="T96" fmla="*/ 1673 w 3668"/>
                <a:gd name="T97" fmla="*/ 0 h 1586"/>
                <a:gd name="T98" fmla="*/ 1444 w 3668"/>
                <a:gd name="T99" fmla="*/ 380 h 1586"/>
                <a:gd name="T100" fmla="*/ 1027 w 3668"/>
                <a:gd name="T101" fmla="*/ 398 h 1586"/>
                <a:gd name="T102" fmla="*/ 926 w 3668"/>
                <a:gd name="T103" fmla="*/ 426 h 1586"/>
                <a:gd name="T104" fmla="*/ 848 w 3668"/>
                <a:gd name="T105" fmla="*/ 452 h 1586"/>
                <a:gd name="T106" fmla="*/ 627 w 3668"/>
                <a:gd name="T107" fmla="*/ 558 h 1586"/>
                <a:gd name="T108" fmla="*/ 160 w 3668"/>
                <a:gd name="T109" fmla="*/ 762 h 1586"/>
                <a:gd name="T110" fmla="*/ 30 w 3668"/>
                <a:gd name="T111" fmla="*/ 887 h 1586"/>
                <a:gd name="T112" fmla="*/ 130 w 3668"/>
                <a:gd name="T113" fmla="*/ 938 h 15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68"/>
                <a:gd name="T172" fmla="*/ 0 h 1586"/>
                <a:gd name="T173" fmla="*/ 3668 w 3668"/>
                <a:gd name="T174" fmla="*/ 1586 h 15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68" h="1586">
                  <a:moveTo>
                    <a:pt x="223" y="992"/>
                  </a:moveTo>
                  <a:lnTo>
                    <a:pt x="223" y="992"/>
                  </a:lnTo>
                  <a:lnTo>
                    <a:pt x="172" y="992"/>
                  </a:lnTo>
                  <a:lnTo>
                    <a:pt x="172" y="1002"/>
                  </a:lnTo>
                  <a:lnTo>
                    <a:pt x="108" y="992"/>
                  </a:lnTo>
                  <a:lnTo>
                    <a:pt x="102" y="984"/>
                  </a:lnTo>
                  <a:lnTo>
                    <a:pt x="65" y="984"/>
                  </a:lnTo>
                  <a:lnTo>
                    <a:pt x="65" y="975"/>
                  </a:lnTo>
                  <a:lnTo>
                    <a:pt x="45" y="975"/>
                  </a:lnTo>
                  <a:lnTo>
                    <a:pt x="36" y="957"/>
                  </a:lnTo>
                  <a:lnTo>
                    <a:pt x="15" y="966"/>
                  </a:lnTo>
                  <a:lnTo>
                    <a:pt x="0" y="975"/>
                  </a:lnTo>
                  <a:lnTo>
                    <a:pt x="0" y="992"/>
                  </a:lnTo>
                  <a:lnTo>
                    <a:pt x="9" y="1011"/>
                  </a:lnTo>
                  <a:lnTo>
                    <a:pt x="23" y="1036"/>
                  </a:lnTo>
                  <a:lnTo>
                    <a:pt x="79" y="1090"/>
                  </a:lnTo>
                  <a:lnTo>
                    <a:pt x="144" y="1125"/>
                  </a:lnTo>
                  <a:lnTo>
                    <a:pt x="209" y="1152"/>
                  </a:lnTo>
                  <a:lnTo>
                    <a:pt x="223" y="1152"/>
                  </a:lnTo>
                  <a:lnTo>
                    <a:pt x="223" y="1162"/>
                  </a:lnTo>
                  <a:lnTo>
                    <a:pt x="266" y="1162"/>
                  </a:lnTo>
                  <a:lnTo>
                    <a:pt x="266" y="1170"/>
                  </a:lnTo>
                  <a:lnTo>
                    <a:pt x="302" y="1170"/>
                  </a:lnTo>
                  <a:lnTo>
                    <a:pt x="310" y="1170"/>
                  </a:lnTo>
                  <a:lnTo>
                    <a:pt x="317" y="1186"/>
                  </a:lnTo>
                  <a:lnTo>
                    <a:pt x="360" y="1186"/>
                  </a:lnTo>
                  <a:lnTo>
                    <a:pt x="360" y="1177"/>
                  </a:lnTo>
                  <a:lnTo>
                    <a:pt x="382" y="1177"/>
                  </a:lnTo>
                  <a:lnTo>
                    <a:pt x="388" y="1194"/>
                  </a:lnTo>
                  <a:lnTo>
                    <a:pt x="416" y="1194"/>
                  </a:lnTo>
                  <a:lnTo>
                    <a:pt x="416" y="1205"/>
                  </a:lnTo>
                  <a:lnTo>
                    <a:pt x="475" y="1205"/>
                  </a:lnTo>
                  <a:lnTo>
                    <a:pt x="475" y="1194"/>
                  </a:lnTo>
                  <a:lnTo>
                    <a:pt x="511" y="1194"/>
                  </a:lnTo>
                  <a:lnTo>
                    <a:pt x="517" y="1205"/>
                  </a:lnTo>
                  <a:lnTo>
                    <a:pt x="532" y="1205"/>
                  </a:lnTo>
                  <a:lnTo>
                    <a:pt x="540" y="1214"/>
                  </a:lnTo>
                  <a:lnTo>
                    <a:pt x="566" y="1214"/>
                  </a:lnTo>
                  <a:lnTo>
                    <a:pt x="566" y="1222"/>
                  </a:lnTo>
                  <a:lnTo>
                    <a:pt x="602" y="1222"/>
                  </a:lnTo>
                  <a:lnTo>
                    <a:pt x="602" y="1231"/>
                  </a:lnTo>
                  <a:lnTo>
                    <a:pt x="661" y="1231"/>
                  </a:lnTo>
                  <a:lnTo>
                    <a:pt x="661" y="1240"/>
                  </a:lnTo>
                  <a:lnTo>
                    <a:pt x="711" y="1240"/>
                  </a:lnTo>
                  <a:lnTo>
                    <a:pt x="711" y="1249"/>
                  </a:lnTo>
                  <a:lnTo>
                    <a:pt x="789" y="1249"/>
                  </a:lnTo>
                  <a:lnTo>
                    <a:pt x="789" y="1260"/>
                  </a:lnTo>
                  <a:lnTo>
                    <a:pt x="869" y="1260"/>
                  </a:lnTo>
                  <a:lnTo>
                    <a:pt x="869" y="1302"/>
                  </a:lnTo>
                  <a:lnTo>
                    <a:pt x="861" y="1302"/>
                  </a:lnTo>
                  <a:lnTo>
                    <a:pt x="861" y="1347"/>
                  </a:lnTo>
                  <a:lnTo>
                    <a:pt x="869" y="1347"/>
                  </a:lnTo>
                  <a:lnTo>
                    <a:pt x="869" y="1375"/>
                  </a:lnTo>
                  <a:lnTo>
                    <a:pt x="877" y="1375"/>
                  </a:lnTo>
                  <a:lnTo>
                    <a:pt x="877" y="1408"/>
                  </a:lnTo>
                  <a:lnTo>
                    <a:pt x="884" y="1418"/>
                  </a:lnTo>
                  <a:lnTo>
                    <a:pt x="892" y="1444"/>
                  </a:lnTo>
                  <a:lnTo>
                    <a:pt x="892" y="1462"/>
                  </a:lnTo>
                  <a:lnTo>
                    <a:pt x="913" y="1488"/>
                  </a:lnTo>
                  <a:lnTo>
                    <a:pt x="956" y="1522"/>
                  </a:lnTo>
                  <a:lnTo>
                    <a:pt x="963" y="1534"/>
                  </a:lnTo>
                  <a:lnTo>
                    <a:pt x="992" y="1534"/>
                  </a:lnTo>
                  <a:lnTo>
                    <a:pt x="1022" y="1496"/>
                  </a:lnTo>
                  <a:lnTo>
                    <a:pt x="1047" y="1471"/>
                  </a:lnTo>
                  <a:lnTo>
                    <a:pt x="1064" y="1471"/>
                  </a:lnTo>
                  <a:lnTo>
                    <a:pt x="1064" y="1408"/>
                  </a:lnTo>
                  <a:lnTo>
                    <a:pt x="1071" y="1408"/>
                  </a:lnTo>
                  <a:lnTo>
                    <a:pt x="1071" y="1365"/>
                  </a:lnTo>
                  <a:lnTo>
                    <a:pt x="1079" y="1365"/>
                  </a:lnTo>
                  <a:lnTo>
                    <a:pt x="1079" y="1312"/>
                  </a:lnTo>
                  <a:lnTo>
                    <a:pt x="1084" y="1267"/>
                  </a:lnTo>
                  <a:lnTo>
                    <a:pt x="1143" y="1267"/>
                  </a:lnTo>
                  <a:lnTo>
                    <a:pt x="1143" y="1276"/>
                  </a:lnTo>
                  <a:lnTo>
                    <a:pt x="1473" y="1276"/>
                  </a:lnTo>
                  <a:lnTo>
                    <a:pt x="1473" y="1286"/>
                  </a:lnTo>
                  <a:lnTo>
                    <a:pt x="1552" y="1286"/>
                  </a:lnTo>
                  <a:lnTo>
                    <a:pt x="1552" y="1354"/>
                  </a:lnTo>
                  <a:lnTo>
                    <a:pt x="1558" y="1354"/>
                  </a:lnTo>
                  <a:lnTo>
                    <a:pt x="1558" y="1428"/>
                  </a:lnTo>
                  <a:lnTo>
                    <a:pt x="1565" y="1428"/>
                  </a:lnTo>
                  <a:lnTo>
                    <a:pt x="1588" y="1488"/>
                  </a:lnTo>
                  <a:lnTo>
                    <a:pt x="1602" y="1534"/>
                  </a:lnTo>
                  <a:lnTo>
                    <a:pt x="1630" y="1569"/>
                  </a:lnTo>
                  <a:lnTo>
                    <a:pt x="1651" y="1585"/>
                  </a:lnTo>
                  <a:lnTo>
                    <a:pt x="1660" y="1576"/>
                  </a:lnTo>
                  <a:lnTo>
                    <a:pt x="1673" y="1569"/>
                  </a:lnTo>
                  <a:lnTo>
                    <a:pt x="1694" y="1516"/>
                  </a:lnTo>
                  <a:lnTo>
                    <a:pt x="1745" y="1390"/>
                  </a:lnTo>
                  <a:lnTo>
                    <a:pt x="1751" y="1347"/>
                  </a:lnTo>
                  <a:lnTo>
                    <a:pt x="1758" y="1347"/>
                  </a:lnTo>
                  <a:lnTo>
                    <a:pt x="1758" y="1312"/>
                  </a:lnTo>
                  <a:lnTo>
                    <a:pt x="1767" y="1312"/>
                  </a:lnTo>
                  <a:lnTo>
                    <a:pt x="1767" y="1292"/>
                  </a:lnTo>
                  <a:lnTo>
                    <a:pt x="1809" y="1292"/>
                  </a:lnTo>
                  <a:lnTo>
                    <a:pt x="1809" y="1302"/>
                  </a:lnTo>
                  <a:lnTo>
                    <a:pt x="1896" y="1302"/>
                  </a:lnTo>
                  <a:lnTo>
                    <a:pt x="1896" y="1292"/>
                  </a:lnTo>
                  <a:lnTo>
                    <a:pt x="2010" y="1292"/>
                  </a:lnTo>
                  <a:lnTo>
                    <a:pt x="2010" y="1286"/>
                  </a:lnTo>
                  <a:lnTo>
                    <a:pt x="2083" y="1286"/>
                  </a:lnTo>
                  <a:lnTo>
                    <a:pt x="2111" y="1390"/>
                  </a:lnTo>
                  <a:lnTo>
                    <a:pt x="2140" y="1435"/>
                  </a:lnTo>
                  <a:lnTo>
                    <a:pt x="2174" y="1516"/>
                  </a:lnTo>
                  <a:lnTo>
                    <a:pt x="2190" y="1534"/>
                  </a:lnTo>
                  <a:lnTo>
                    <a:pt x="2190" y="1551"/>
                  </a:lnTo>
                  <a:lnTo>
                    <a:pt x="2241" y="1551"/>
                  </a:lnTo>
                  <a:lnTo>
                    <a:pt x="2241" y="1542"/>
                  </a:lnTo>
                  <a:lnTo>
                    <a:pt x="2298" y="1534"/>
                  </a:lnTo>
                  <a:lnTo>
                    <a:pt x="2355" y="1506"/>
                  </a:lnTo>
                  <a:lnTo>
                    <a:pt x="2377" y="1496"/>
                  </a:lnTo>
                  <a:lnTo>
                    <a:pt x="2427" y="1471"/>
                  </a:lnTo>
                  <a:lnTo>
                    <a:pt x="2485" y="1428"/>
                  </a:lnTo>
                  <a:lnTo>
                    <a:pt x="2533" y="1375"/>
                  </a:lnTo>
                  <a:lnTo>
                    <a:pt x="2583" y="1328"/>
                  </a:lnTo>
                  <a:lnTo>
                    <a:pt x="2613" y="1302"/>
                  </a:lnTo>
                  <a:lnTo>
                    <a:pt x="2648" y="1276"/>
                  </a:lnTo>
                  <a:lnTo>
                    <a:pt x="2607" y="1231"/>
                  </a:lnTo>
                  <a:lnTo>
                    <a:pt x="2598" y="1222"/>
                  </a:lnTo>
                  <a:lnTo>
                    <a:pt x="2607" y="1222"/>
                  </a:lnTo>
                  <a:lnTo>
                    <a:pt x="2613" y="1214"/>
                  </a:lnTo>
                  <a:lnTo>
                    <a:pt x="2635" y="1214"/>
                  </a:lnTo>
                  <a:lnTo>
                    <a:pt x="2642" y="1205"/>
                  </a:lnTo>
                  <a:lnTo>
                    <a:pt x="2662" y="1205"/>
                  </a:lnTo>
                  <a:lnTo>
                    <a:pt x="2662" y="1194"/>
                  </a:lnTo>
                  <a:lnTo>
                    <a:pt x="2698" y="1194"/>
                  </a:lnTo>
                  <a:lnTo>
                    <a:pt x="2698" y="1186"/>
                  </a:lnTo>
                  <a:lnTo>
                    <a:pt x="2728" y="1186"/>
                  </a:lnTo>
                  <a:lnTo>
                    <a:pt x="2728" y="1177"/>
                  </a:lnTo>
                  <a:lnTo>
                    <a:pt x="2771" y="1177"/>
                  </a:lnTo>
                  <a:lnTo>
                    <a:pt x="2771" y="1170"/>
                  </a:lnTo>
                  <a:lnTo>
                    <a:pt x="2814" y="1170"/>
                  </a:lnTo>
                  <a:lnTo>
                    <a:pt x="2822" y="1162"/>
                  </a:lnTo>
                  <a:lnTo>
                    <a:pt x="2850" y="1162"/>
                  </a:lnTo>
                  <a:lnTo>
                    <a:pt x="2857" y="1152"/>
                  </a:lnTo>
                  <a:lnTo>
                    <a:pt x="2879" y="1152"/>
                  </a:lnTo>
                  <a:lnTo>
                    <a:pt x="2879" y="1143"/>
                  </a:lnTo>
                  <a:lnTo>
                    <a:pt x="2936" y="1143"/>
                  </a:lnTo>
                  <a:lnTo>
                    <a:pt x="2936" y="1133"/>
                  </a:lnTo>
                  <a:lnTo>
                    <a:pt x="3000" y="1133"/>
                  </a:lnTo>
                  <a:lnTo>
                    <a:pt x="3000" y="1125"/>
                  </a:lnTo>
                  <a:lnTo>
                    <a:pt x="3051" y="1125"/>
                  </a:lnTo>
                  <a:lnTo>
                    <a:pt x="3051" y="1133"/>
                  </a:lnTo>
                  <a:lnTo>
                    <a:pt x="3079" y="1143"/>
                  </a:lnTo>
                  <a:lnTo>
                    <a:pt x="3115" y="1143"/>
                  </a:lnTo>
                  <a:lnTo>
                    <a:pt x="3115" y="1152"/>
                  </a:lnTo>
                  <a:lnTo>
                    <a:pt x="3144" y="1152"/>
                  </a:lnTo>
                  <a:lnTo>
                    <a:pt x="3144" y="1162"/>
                  </a:lnTo>
                  <a:lnTo>
                    <a:pt x="3173" y="1162"/>
                  </a:lnTo>
                  <a:lnTo>
                    <a:pt x="3244" y="1214"/>
                  </a:lnTo>
                  <a:lnTo>
                    <a:pt x="3310" y="1249"/>
                  </a:lnTo>
                  <a:lnTo>
                    <a:pt x="3316" y="1249"/>
                  </a:lnTo>
                  <a:lnTo>
                    <a:pt x="3323" y="1276"/>
                  </a:lnTo>
                  <a:lnTo>
                    <a:pt x="3404" y="1312"/>
                  </a:lnTo>
                  <a:lnTo>
                    <a:pt x="3460" y="1365"/>
                  </a:lnTo>
                  <a:lnTo>
                    <a:pt x="3503" y="1381"/>
                  </a:lnTo>
                  <a:lnTo>
                    <a:pt x="3539" y="1390"/>
                  </a:lnTo>
                  <a:lnTo>
                    <a:pt x="3567" y="1408"/>
                  </a:lnTo>
                  <a:lnTo>
                    <a:pt x="3604" y="1408"/>
                  </a:lnTo>
                  <a:lnTo>
                    <a:pt x="3610" y="1418"/>
                  </a:lnTo>
                  <a:lnTo>
                    <a:pt x="3667" y="1418"/>
                  </a:lnTo>
                  <a:lnTo>
                    <a:pt x="3667" y="1408"/>
                  </a:lnTo>
                  <a:lnTo>
                    <a:pt x="3653" y="1381"/>
                  </a:lnTo>
                  <a:lnTo>
                    <a:pt x="3653" y="1231"/>
                  </a:lnTo>
                  <a:lnTo>
                    <a:pt x="3646" y="1231"/>
                  </a:lnTo>
                  <a:lnTo>
                    <a:pt x="3646" y="1177"/>
                  </a:lnTo>
                  <a:lnTo>
                    <a:pt x="3639" y="1177"/>
                  </a:lnTo>
                  <a:lnTo>
                    <a:pt x="3639" y="1133"/>
                  </a:lnTo>
                  <a:lnTo>
                    <a:pt x="3633" y="1133"/>
                  </a:lnTo>
                  <a:lnTo>
                    <a:pt x="3633" y="1073"/>
                  </a:lnTo>
                  <a:lnTo>
                    <a:pt x="3624" y="1073"/>
                  </a:lnTo>
                  <a:lnTo>
                    <a:pt x="3617" y="1018"/>
                  </a:lnTo>
                  <a:lnTo>
                    <a:pt x="3610" y="975"/>
                  </a:lnTo>
                  <a:lnTo>
                    <a:pt x="3595" y="920"/>
                  </a:lnTo>
                  <a:lnTo>
                    <a:pt x="3624" y="842"/>
                  </a:lnTo>
                  <a:lnTo>
                    <a:pt x="3646" y="700"/>
                  </a:lnTo>
                  <a:lnTo>
                    <a:pt x="3646" y="656"/>
                  </a:lnTo>
                  <a:lnTo>
                    <a:pt x="3653" y="656"/>
                  </a:lnTo>
                  <a:lnTo>
                    <a:pt x="3653" y="567"/>
                  </a:lnTo>
                  <a:lnTo>
                    <a:pt x="3661" y="567"/>
                  </a:lnTo>
                  <a:lnTo>
                    <a:pt x="3661" y="513"/>
                  </a:lnTo>
                  <a:lnTo>
                    <a:pt x="3653" y="513"/>
                  </a:lnTo>
                  <a:lnTo>
                    <a:pt x="3646" y="494"/>
                  </a:lnTo>
                  <a:lnTo>
                    <a:pt x="3646" y="452"/>
                  </a:lnTo>
                  <a:lnTo>
                    <a:pt x="3653" y="452"/>
                  </a:lnTo>
                  <a:lnTo>
                    <a:pt x="3653" y="426"/>
                  </a:lnTo>
                  <a:lnTo>
                    <a:pt x="3624" y="380"/>
                  </a:lnTo>
                  <a:lnTo>
                    <a:pt x="3610" y="390"/>
                  </a:lnTo>
                  <a:lnTo>
                    <a:pt x="3583" y="390"/>
                  </a:lnTo>
                  <a:lnTo>
                    <a:pt x="3495" y="469"/>
                  </a:lnTo>
                  <a:lnTo>
                    <a:pt x="3452" y="494"/>
                  </a:lnTo>
                  <a:lnTo>
                    <a:pt x="3404" y="531"/>
                  </a:lnTo>
                  <a:lnTo>
                    <a:pt x="3316" y="558"/>
                  </a:lnTo>
                  <a:lnTo>
                    <a:pt x="3244" y="629"/>
                  </a:lnTo>
                  <a:lnTo>
                    <a:pt x="3194" y="673"/>
                  </a:lnTo>
                  <a:lnTo>
                    <a:pt x="3165" y="709"/>
                  </a:lnTo>
                  <a:lnTo>
                    <a:pt x="3158" y="725"/>
                  </a:lnTo>
                  <a:lnTo>
                    <a:pt x="3115" y="779"/>
                  </a:lnTo>
                  <a:lnTo>
                    <a:pt x="3051" y="814"/>
                  </a:lnTo>
                  <a:lnTo>
                    <a:pt x="2965" y="814"/>
                  </a:lnTo>
                  <a:lnTo>
                    <a:pt x="2965" y="805"/>
                  </a:lnTo>
                  <a:lnTo>
                    <a:pt x="2936" y="805"/>
                  </a:lnTo>
                  <a:lnTo>
                    <a:pt x="2936" y="799"/>
                  </a:lnTo>
                  <a:lnTo>
                    <a:pt x="2907" y="799"/>
                  </a:lnTo>
                  <a:lnTo>
                    <a:pt x="2907" y="789"/>
                  </a:lnTo>
                  <a:lnTo>
                    <a:pt x="2879" y="789"/>
                  </a:lnTo>
                  <a:lnTo>
                    <a:pt x="2879" y="779"/>
                  </a:lnTo>
                  <a:lnTo>
                    <a:pt x="2771" y="735"/>
                  </a:lnTo>
                  <a:lnTo>
                    <a:pt x="2743" y="709"/>
                  </a:lnTo>
                  <a:lnTo>
                    <a:pt x="2713" y="709"/>
                  </a:lnTo>
                  <a:lnTo>
                    <a:pt x="2713" y="700"/>
                  </a:lnTo>
                  <a:lnTo>
                    <a:pt x="2678" y="690"/>
                  </a:lnTo>
                  <a:lnTo>
                    <a:pt x="2720" y="656"/>
                  </a:lnTo>
                  <a:lnTo>
                    <a:pt x="2750" y="656"/>
                  </a:lnTo>
                  <a:lnTo>
                    <a:pt x="2756" y="647"/>
                  </a:lnTo>
                  <a:lnTo>
                    <a:pt x="2756" y="618"/>
                  </a:lnTo>
                  <a:lnTo>
                    <a:pt x="2743" y="611"/>
                  </a:lnTo>
                  <a:lnTo>
                    <a:pt x="2707" y="618"/>
                  </a:lnTo>
                  <a:lnTo>
                    <a:pt x="2678" y="629"/>
                  </a:lnTo>
                  <a:lnTo>
                    <a:pt x="2655" y="638"/>
                  </a:lnTo>
                  <a:lnTo>
                    <a:pt x="2607" y="656"/>
                  </a:lnTo>
                  <a:lnTo>
                    <a:pt x="2498" y="629"/>
                  </a:lnTo>
                  <a:lnTo>
                    <a:pt x="2470" y="618"/>
                  </a:lnTo>
                  <a:lnTo>
                    <a:pt x="2397" y="593"/>
                  </a:lnTo>
                  <a:lnTo>
                    <a:pt x="2304" y="567"/>
                  </a:lnTo>
                  <a:lnTo>
                    <a:pt x="2225" y="531"/>
                  </a:lnTo>
                  <a:lnTo>
                    <a:pt x="2190" y="522"/>
                  </a:lnTo>
                  <a:lnTo>
                    <a:pt x="2126" y="478"/>
                  </a:lnTo>
                  <a:lnTo>
                    <a:pt x="2096" y="469"/>
                  </a:lnTo>
                  <a:lnTo>
                    <a:pt x="2053" y="452"/>
                  </a:lnTo>
                  <a:lnTo>
                    <a:pt x="2023" y="443"/>
                  </a:lnTo>
                  <a:lnTo>
                    <a:pt x="2068" y="380"/>
                  </a:lnTo>
                  <a:lnTo>
                    <a:pt x="2060" y="363"/>
                  </a:lnTo>
                  <a:lnTo>
                    <a:pt x="2046" y="353"/>
                  </a:lnTo>
                  <a:lnTo>
                    <a:pt x="2023" y="346"/>
                  </a:lnTo>
                  <a:lnTo>
                    <a:pt x="1975" y="299"/>
                  </a:lnTo>
                  <a:lnTo>
                    <a:pt x="1909" y="248"/>
                  </a:lnTo>
                  <a:lnTo>
                    <a:pt x="1859" y="194"/>
                  </a:lnTo>
                  <a:lnTo>
                    <a:pt x="1809" y="160"/>
                  </a:lnTo>
                  <a:lnTo>
                    <a:pt x="1801" y="160"/>
                  </a:lnTo>
                  <a:lnTo>
                    <a:pt x="1767" y="116"/>
                  </a:lnTo>
                  <a:lnTo>
                    <a:pt x="1767" y="106"/>
                  </a:lnTo>
                  <a:lnTo>
                    <a:pt x="1722" y="54"/>
                  </a:lnTo>
                  <a:lnTo>
                    <a:pt x="1710" y="36"/>
                  </a:lnTo>
                  <a:lnTo>
                    <a:pt x="1702" y="36"/>
                  </a:lnTo>
                  <a:lnTo>
                    <a:pt x="1673" y="0"/>
                  </a:lnTo>
                  <a:lnTo>
                    <a:pt x="1607" y="71"/>
                  </a:lnTo>
                  <a:lnTo>
                    <a:pt x="1535" y="160"/>
                  </a:lnTo>
                  <a:lnTo>
                    <a:pt x="1514" y="186"/>
                  </a:lnTo>
                  <a:lnTo>
                    <a:pt x="1444" y="373"/>
                  </a:lnTo>
                  <a:lnTo>
                    <a:pt x="1444" y="380"/>
                  </a:lnTo>
                  <a:lnTo>
                    <a:pt x="1120" y="380"/>
                  </a:lnTo>
                  <a:lnTo>
                    <a:pt x="1120" y="390"/>
                  </a:lnTo>
                  <a:lnTo>
                    <a:pt x="1064" y="390"/>
                  </a:lnTo>
                  <a:lnTo>
                    <a:pt x="1064" y="398"/>
                  </a:lnTo>
                  <a:lnTo>
                    <a:pt x="1027" y="398"/>
                  </a:lnTo>
                  <a:lnTo>
                    <a:pt x="1022" y="406"/>
                  </a:lnTo>
                  <a:lnTo>
                    <a:pt x="1005" y="415"/>
                  </a:lnTo>
                  <a:lnTo>
                    <a:pt x="970" y="415"/>
                  </a:lnTo>
                  <a:lnTo>
                    <a:pt x="970" y="426"/>
                  </a:lnTo>
                  <a:lnTo>
                    <a:pt x="926" y="426"/>
                  </a:lnTo>
                  <a:lnTo>
                    <a:pt x="920" y="434"/>
                  </a:lnTo>
                  <a:lnTo>
                    <a:pt x="884" y="434"/>
                  </a:lnTo>
                  <a:lnTo>
                    <a:pt x="884" y="443"/>
                  </a:lnTo>
                  <a:lnTo>
                    <a:pt x="855" y="443"/>
                  </a:lnTo>
                  <a:lnTo>
                    <a:pt x="848" y="452"/>
                  </a:lnTo>
                  <a:lnTo>
                    <a:pt x="825" y="452"/>
                  </a:lnTo>
                  <a:lnTo>
                    <a:pt x="825" y="461"/>
                  </a:lnTo>
                  <a:lnTo>
                    <a:pt x="798" y="461"/>
                  </a:lnTo>
                  <a:lnTo>
                    <a:pt x="789" y="469"/>
                  </a:lnTo>
                  <a:lnTo>
                    <a:pt x="627" y="558"/>
                  </a:lnTo>
                  <a:lnTo>
                    <a:pt x="488" y="611"/>
                  </a:lnTo>
                  <a:lnTo>
                    <a:pt x="425" y="638"/>
                  </a:lnTo>
                  <a:lnTo>
                    <a:pt x="337" y="683"/>
                  </a:lnTo>
                  <a:lnTo>
                    <a:pt x="239" y="725"/>
                  </a:lnTo>
                  <a:lnTo>
                    <a:pt x="160" y="762"/>
                  </a:lnTo>
                  <a:lnTo>
                    <a:pt x="79" y="805"/>
                  </a:lnTo>
                  <a:lnTo>
                    <a:pt x="36" y="851"/>
                  </a:lnTo>
                  <a:lnTo>
                    <a:pt x="23" y="851"/>
                  </a:lnTo>
                  <a:lnTo>
                    <a:pt x="23" y="878"/>
                  </a:lnTo>
                  <a:lnTo>
                    <a:pt x="30" y="887"/>
                  </a:lnTo>
                  <a:lnTo>
                    <a:pt x="45" y="887"/>
                  </a:lnTo>
                  <a:lnTo>
                    <a:pt x="51" y="895"/>
                  </a:lnTo>
                  <a:lnTo>
                    <a:pt x="88" y="895"/>
                  </a:lnTo>
                  <a:lnTo>
                    <a:pt x="102" y="913"/>
                  </a:lnTo>
                  <a:lnTo>
                    <a:pt x="130" y="938"/>
                  </a:lnTo>
                  <a:lnTo>
                    <a:pt x="160" y="949"/>
                  </a:lnTo>
                  <a:lnTo>
                    <a:pt x="187" y="949"/>
                  </a:lnTo>
                  <a:lnTo>
                    <a:pt x="223" y="99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46" name="Freeform 5"/>
            <p:cNvSpPr>
              <a:spLocks/>
            </p:cNvSpPr>
            <p:nvPr/>
          </p:nvSpPr>
          <p:spPr bwMode="auto">
            <a:xfrm>
              <a:off x="1567" y="2748"/>
              <a:ext cx="627" cy="241"/>
            </a:xfrm>
            <a:custGeom>
              <a:avLst/>
              <a:gdLst>
                <a:gd name="T0" fmla="*/ 0 w 627"/>
                <a:gd name="T1" fmla="*/ 240 h 241"/>
                <a:gd name="T2" fmla="*/ 179 w 627"/>
                <a:gd name="T3" fmla="*/ 172 h 241"/>
                <a:gd name="T4" fmla="*/ 277 w 627"/>
                <a:gd name="T5" fmla="*/ 124 h 241"/>
                <a:gd name="T6" fmla="*/ 367 w 627"/>
                <a:gd name="T7" fmla="*/ 76 h 241"/>
                <a:gd name="T8" fmla="*/ 488 w 627"/>
                <a:gd name="T9" fmla="*/ 39 h 241"/>
                <a:gd name="T10" fmla="*/ 586 w 627"/>
                <a:gd name="T11" fmla="*/ 16 h 241"/>
                <a:gd name="T12" fmla="*/ 626 w 627"/>
                <a:gd name="T13" fmla="*/ 0 h 241"/>
                <a:gd name="T14" fmla="*/ 0 60000 65536"/>
                <a:gd name="T15" fmla="*/ 0 60000 65536"/>
                <a:gd name="T16" fmla="*/ 0 60000 65536"/>
                <a:gd name="T17" fmla="*/ 0 60000 65536"/>
                <a:gd name="T18" fmla="*/ 0 60000 65536"/>
                <a:gd name="T19" fmla="*/ 0 60000 65536"/>
                <a:gd name="T20" fmla="*/ 0 60000 65536"/>
                <a:gd name="T21" fmla="*/ 0 w 627"/>
                <a:gd name="T22" fmla="*/ 0 h 241"/>
                <a:gd name="T23" fmla="*/ 627 w 62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241">
                  <a:moveTo>
                    <a:pt x="0" y="240"/>
                  </a:moveTo>
                  <a:lnTo>
                    <a:pt x="179" y="172"/>
                  </a:lnTo>
                  <a:lnTo>
                    <a:pt x="277" y="124"/>
                  </a:lnTo>
                  <a:lnTo>
                    <a:pt x="367" y="76"/>
                  </a:lnTo>
                  <a:lnTo>
                    <a:pt x="488" y="39"/>
                  </a:lnTo>
                  <a:lnTo>
                    <a:pt x="586" y="16"/>
                  </a:lnTo>
                  <a:lnTo>
                    <a:pt x="62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47" name="Freeform 6"/>
            <p:cNvSpPr>
              <a:spLocks/>
            </p:cNvSpPr>
            <p:nvPr/>
          </p:nvSpPr>
          <p:spPr bwMode="auto">
            <a:xfrm>
              <a:off x="2189" y="2727"/>
              <a:ext cx="2632" cy="1044"/>
            </a:xfrm>
            <a:custGeom>
              <a:avLst/>
              <a:gdLst>
                <a:gd name="T0" fmla="*/ 0 w 2632"/>
                <a:gd name="T1" fmla="*/ 23 h 1044"/>
                <a:gd name="T2" fmla="*/ 119 w 2632"/>
                <a:gd name="T3" fmla="*/ 5 h 1044"/>
                <a:gd name="T4" fmla="*/ 342 w 2632"/>
                <a:gd name="T5" fmla="*/ 0 h 1044"/>
                <a:gd name="T6" fmla="*/ 579 w 2632"/>
                <a:gd name="T7" fmla="*/ 8 h 1044"/>
                <a:gd name="T8" fmla="*/ 692 w 2632"/>
                <a:gd name="T9" fmla="*/ 15 h 1044"/>
                <a:gd name="T10" fmla="*/ 945 w 2632"/>
                <a:gd name="T11" fmla="*/ 60 h 1044"/>
                <a:gd name="T12" fmla="*/ 1064 w 2632"/>
                <a:gd name="T13" fmla="*/ 97 h 1044"/>
                <a:gd name="T14" fmla="*/ 1137 w 2632"/>
                <a:gd name="T15" fmla="*/ 137 h 1044"/>
                <a:gd name="T16" fmla="*/ 1323 w 2632"/>
                <a:gd name="T17" fmla="*/ 207 h 1044"/>
                <a:gd name="T18" fmla="*/ 1546 w 2632"/>
                <a:gd name="T19" fmla="*/ 281 h 1044"/>
                <a:gd name="T20" fmla="*/ 1658 w 2632"/>
                <a:gd name="T21" fmla="*/ 322 h 1044"/>
                <a:gd name="T22" fmla="*/ 1703 w 2632"/>
                <a:gd name="T23" fmla="*/ 337 h 1044"/>
                <a:gd name="T24" fmla="*/ 1799 w 2632"/>
                <a:gd name="T25" fmla="*/ 392 h 1044"/>
                <a:gd name="T26" fmla="*/ 1882 w 2632"/>
                <a:gd name="T27" fmla="*/ 421 h 1044"/>
                <a:gd name="T28" fmla="*/ 1942 w 2632"/>
                <a:gd name="T29" fmla="*/ 436 h 1044"/>
                <a:gd name="T30" fmla="*/ 2001 w 2632"/>
                <a:gd name="T31" fmla="*/ 436 h 1044"/>
                <a:gd name="T32" fmla="*/ 2082 w 2632"/>
                <a:gd name="T33" fmla="*/ 400 h 1044"/>
                <a:gd name="T34" fmla="*/ 2172 w 2632"/>
                <a:gd name="T35" fmla="*/ 281 h 1044"/>
                <a:gd name="T36" fmla="*/ 2275 w 2632"/>
                <a:gd name="T37" fmla="*/ 193 h 1044"/>
                <a:gd name="T38" fmla="*/ 2395 w 2632"/>
                <a:gd name="T39" fmla="*/ 136 h 1044"/>
                <a:gd name="T40" fmla="*/ 2550 w 2632"/>
                <a:gd name="T41" fmla="*/ 15 h 1044"/>
                <a:gd name="T42" fmla="*/ 2587 w 2632"/>
                <a:gd name="T43" fmla="*/ 6 h 1044"/>
                <a:gd name="T44" fmla="*/ 2616 w 2632"/>
                <a:gd name="T45" fmla="*/ 48 h 1044"/>
                <a:gd name="T46" fmla="*/ 2609 w 2632"/>
                <a:gd name="T47" fmla="*/ 106 h 1044"/>
                <a:gd name="T48" fmla="*/ 2624 w 2632"/>
                <a:gd name="T49" fmla="*/ 153 h 1044"/>
                <a:gd name="T50" fmla="*/ 2617 w 2632"/>
                <a:gd name="T51" fmla="*/ 239 h 1044"/>
                <a:gd name="T52" fmla="*/ 2609 w 2632"/>
                <a:gd name="T53" fmla="*/ 337 h 1044"/>
                <a:gd name="T54" fmla="*/ 2573 w 2632"/>
                <a:gd name="T55" fmla="*/ 500 h 1044"/>
                <a:gd name="T56" fmla="*/ 2557 w 2632"/>
                <a:gd name="T57" fmla="*/ 544 h 1044"/>
                <a:gd name="T58" fmla="*/ 2579 w 2632"/>
                <a:gd name="T59" fmla="*/ 629 h 1044"/>
                <a:gd name="T60" fmla="*/ 2593 w 2632"/>
                <a:gd name="T61" fmla="*/ 727 h 1044"/>
                <a:gd name="T62" fmla="*/ 2617 w 2632"/>
                <a:gd name="T63" fmla="*/ 891 h 1044"/>
                <a:gd name="T64" fmla="*/ 2617 w 2632"/>
                <a:gd name="T65" fmla="*/ 990 h 1044"/>
                <a:gd name="T66" fmla="*/ 2631 w 2632"/>
                <a:gd name="T67" fmla="*/ 1025 h 1044"/>
                <a:gd name="T68" fmla="*/ 2617 w 2632"/>
                <a:gd name="T69" fmla="*/ 1043 h 1044"/>
                <a:gd name="T70" fmla="*/ 2580 w 2632"/>
                <a:gd name="T71" fmla="*/ 1041 h 1044"/>
                <a:gd name="T72" fmla="*/ 2461 w 2632"/>
                <a:gd name="T73" fmla="*/ 1006 h 1044"/>
                <a:gd name="T74" fmla="*/ 2349 w 2632"/>
                <a:gd name="T75" fmla="*/ 935 h 1044"/>
                <a:gd name="T76" fmla="*/ 2274 w 2632"/>
                <a:gd name="T77" fmla="*/ 882 h 10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2"/>
                <a:gd name="T118" fmla="*/ 0 h 1044"/>
                <a:gd name="T119" fmla="*/ 2632 w 2632"/>
                <a:gd name="T120" fmla="*/ 1044 h 10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2" h="1044">
                  <a:moveTo>
                    <a:pt x="0" y="23"/>
                  </a:moveTo>
                  <a:lnTo>
                    <a:pt x="119" y="5"/>
                  </a:lnTo>
                  <a:lnTo>
                    <a:pt x="342" y="0"/>
                  </a:lnTo>
                  <a:lnTo>
                    <a:pt x="579" y="8"/>
                  </a:lnTo>
                  <a:lnTo>
                    <a:pt x="692" y="15"/>
                  </a:lnTo>
                  <a:lnTo>
                    <a:pt x="945" y="60"/>
                  </a:lnTo>
                  <a:lnTo>
                    <a:pt x="1064" y="97"/>
                  </a:lnTo>
                  <a:lnTo>
                    <a:pt x="1137" y="137"/>
                  </a:lnTo>
                  <a:lnTo>
                    <a:pt x="1323" y="207"/>
                  </a:lnTo>
                  <a:lnTo>
                    <a:pt x="1546" y="281"/>
                  </a:lnTo>
                  <a:lnTo>
                    <a:pt x="1658" y="322"/>
                  </a:lnTo>
                  <a:lnTo>
                    <a:pt x="1703" y="337"/>
                  </a:lnTo>
                  <a:lnTo>
                    <a:pt x="1799" y="392"/>
                  </a:lnTo>
                  <a:lnTo>
                    <a:pt x="1882" y="421"/>
                  </a:lnTo>
                  <a:lnTo>
                    <a:pt x="1942" y="436"/>
                  </a:lnTo>
                  <a:lnTo>
                    <a:pt x="2001" y="436"/>
                  </a:lnTo>
                  <a:lnTo>
                    <a:pt x="2082" y="400"/>
                  </a:lnTo>
                  <a:lnTo>
                    <a:pt x="2172" y="281"/>
                  </a:lnTo>
                  <a:lnTo>
                    <a:pt x="2275" y="193"/>
                  </a:lnTo>
                  <a:lnTo>
                    <a:pt x="2395" y="136"/>
                  </a:lnTo>
                  <a:lnTo>
                    <a:pt x="2550" y="15"/>
                  </a:lnTo>
                  <a:lnTo>
                    <a:pt x="2587" y="6"/>
                  </a:lnTo>
                  <a:lnTo>
                    <a:pt x="2616" y="48"/>
                  </a:lnTo>
                  <a:lnTo>
                    <a:pt x="2609" y="106"/>
                  </a:lnTo>
                  <a:lnTo>
                    <a:pt x="2624" y="153"/>
                  </a:lnTo>
                  <a:lnTo>
                    <a:pt x="2617" y="239"/>
                  </a:lnTo>
                  <a:lnTo>
                    <a:pt x="2609" y="337"/>
                  </a:lnTo>
                  <a:lnTo>
                    <a:pt x="2573" y="500"/>
                  </a:lnTo>
                  <a:lnTo>
                    <a:pt x="2557" y="544"/>
                  </a:lnTo>
                  <a:lnTo>
                    <a:pt x="2579" y="629"/>
                  </a:lnTo>
                  <a:lnTo>
                    <a:pt x="2593" y="727"/>
                  </a:lnTo>
                  <a:lnTo>
                    <a:pt x="2617" y="891"/>
                  </a:lnTo>
                  <a:lnTo>
                    <a:pt x="2617" y="990"/>
                  </a:lnTo>
                  <a:lnTo>
                    <a:pt x="2631" y="1025"/>
                  </a:lnTo>
                  <a:lnTo>
                    <a:pt x="2617" y="1043"/>
                  </a:lnTo>
                  <a:lnTo>
                    <a:pt x="2580" y="1041"/>
                  </a:lnTo>
                  <a:lnTo>
                    <a:pt x="2461" y="1006"/>
                  </a:lnTo>
                  <a:lnTo>
                    <a:pt x="2349" y="935"/>
                  </a:lnTo>
                  <a:lnTo>
                    <a:pt x="2274" y="88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48" name="Freeform 7"/>
            <p:cNvSpPr>
              <a:spLocks/>
            </p:cNvSpPr>
            <p:nvPr/>
          </p:nvSpPr>
          <p:spPr bwMode="auto">
            <a:xfrm>
              <a:off x="1156" y="2990"/>
              <a:ext cx="773" cy="550"/>
            </a:xfrm>
            <a:custGeom>
              <a:avLst/>
              <a:gdLst>
                <a:gd name="T0" fmla="*/ 407 w 773"/>
                <a:gd name="T1" fmla="*/ 0 h 550"/>
                <a:gd name="T2" fmla="*/ 368 w 773"/>
                <a:gd name="T3" fmla="*/ 23 h 550"/>
                <a:gd name="T4" fmla="*/ 256 w 773"/>
                <a:gd name="T5" fmla="*/ 78 h 550"/>
                <a:gd name="T6" fmla="*/ 135 w 773"/>
                <a:gd name="T7" fmla="*/ 130 h 550"/>
                <a:gd name="T8" fmla="*/ 44 w 773"/>
                <a:gd name="T9" fmla="*/ 193 h 550"/>
                <a:gd name="T10" fmla="*/ 20 w 773"/>
                <a:gd name="T11" fmla="*/ 223 h 550"/>
                <a:gd name="T12" fmla="*/ 20 w 773"/>
                <a:gd name="T13" fmla="*/ 243 h 550"/>
                <a:gd name="T14" fmla="*/ 51 w 773"/>
                <a:gd name="T15" fmla="*/ 259 h 550"/>
                <a:gd name="T16" fmla="*/ 88 w 773"/>
                <a:gd name="T17" fmla="*/ 266 h 550"/>
                <a:gd name="T18" fmla="*/ 135 w 773"/>
                <a:gd name="T19" fmla="*/ 298 h 550"/>
                <a:gd name="T20" fmla="*/ 188 w 773"/>
                <a:gd name="T21" fmla="*/ 316 h 550"/>
                <a:gd name="T22" fmla="*/ 212 w 773"/>
                <a:gd name="T23" fmla="*/ 343 h 550"/>
                <a:gd name="T24" fmla="*/ 219 w 773"/>
                <a:gd name="T25" fmla="*/ 353 h 550"/>
                <a:gd name="T26" fmla="*/ 135 w 773"/>
                <a:gd name="T27" fmla="*/ 359 h 550"/>
                <a:gd name="T28" fmla="*/ 89 w 773"/>
                <a:gd name="T29" fmla="*/ 343 h 550"/>
                <a:gd name="T30" fmla="*/ 44 w 773"/>
                <a:gd name="T31" fmla="*/ 337 h 550"/>
                <a:gd name="T32" fmla="*/ 30 w 773"/>
                <a:gd name="T33" fmla="*/ 322 h 550"/>
                <a:gd name="T34" fmla="*/ 0 w 773"/>
                <a:gd name="T35" fmla="*/ 337 h 550"/>
                <a:gd name="T36" fmla="*/ 6 w 773"/>
                <a:gd name="T37" fmla="*/ 377 h 550"/>
                <a:gd name="T38" fmla="*/ 20 w 773"/>
                <a:gd name="T39" fmla="*/ 402 h 550"/>
                <a:gd name="T40" fmla="*/ 69 w 773"/>
                <a:gd name="T41" fmla="*/ 445 h 550"/>
                <a:gd name="T42" fmla="*/ 142 w 773"/>
                <a:gd name="T43" fmla="*/ 483 h 550"/>
                <a:gd name="T44" fmla="*/ 225 w 773"/>
                <a:gd name="T45" fmla="*/ 524 h 550"/>
                <a:gd name="T46" fmla="*/ 331 w 773"/>
                <a:gd name="T47" fmla="*/ 549 h 550"/>
                <a:gd name="T48" fmla="*/ 369 w 773"/>
                <a:gd name="T49" fmla="*/ 542 h 550"/>
                <a:gd name="T50" fmla="*/ 408 w 773"/>
                <a:gd name="T51" fmla="*/ 542 h 550"/>
                <a:gd name="T52" fmla="*/ 513 w 773"/>
                <a:gd name="T53" fmla="*/ 518 h 550"/>
                <a:gd name="T54" fmla="*/ 597 w 773"/>
                <a:gd name="T55" fmla="*/ 466 h 550"/>
                <a:gd name="T56" fmla="*/ 666 w 773"/>
                <a:gd name="T57" fmla="*/ 420 h 550"/>
                <a:gd name="T58" fmla="*/ 710 w 773"/>
                <a:gd name="T59" fmla="*/ 374 h 550"/>
                <a:gd name="T60" fmla="*/ 748 w 773"/>
                <a:gd name="T61" fmla="*/ 321 h 550"/>
                <a:gd name="T62" fmla="*/ 772 w 773"/>
                <a:gd name="T63" fmla="*/ 269 h 550"/>
                <a:gd name="T64" fmla="*/ 772 w 773"/>
                <a:gd name="T65" fmla="*/ 237 h 550"/>
                <a:gd name="T66" fmla="*/ 766 w 773"/>
                <a:gd name="T67" fmla="*/ 183 h 550"/>
                <a:gd name="T68" fmla="*/ 734 w 773"/>
                <a:gd name="T69" fmla="*/ 130 h 550"/>
                <a:gd name="T70" fmla="*/ 688 w 773"/>
                <a:gd name="T71" fmla="*/ 94 h 550"/>
                <a:gd name="T72" fmla="*/ 634 w 773"/>
                <a:gd name="T73" fmla="*/ 62 h 5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3"/>
                <a:gd name="T112" fmla="*/ 0 h 550"/>
                <a:gd name="T113" fmla="*/ 773 w 773"/>
                <a:gd name="T114" fmla="*/ 550 h 5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3" h="550">
                  <a:moveTo>
                    <a:pt x="407" y="0"/>
                  </a:moveTo>
                  <a:lnTo>
                    <a:pt x="368" y="23"/>
                  </a:lnTo>
                  <a:lnTo>
                    <a:pt x="256" y="78"/>
                  </a:lnTo>
                  <a:lnTo>
                    <a:pt x="135" y="130"/>
                  </a:lnTo>
                  <a:lnTo>
                    <a:pt x="44" y="193"/>
                  </a:lnTo>
                  <a:lnTo>
                    <a:pt x="20" y="223"/>
                  </a:lnTo>
                  <a:lnTo>
                    <a:pt x="20" y="243"/>
                  </a:lnTo>
                  <a:lnTo>
                    <a:pt x="51" y="259"/>
                  </a:lnTo>
                  <a:lnTo>
                    <a:pt x="88" y="266"/>
                  </a:lnTo>
                  <a:lnTo>
                    <a:pt x="135" y="298"/>
                  </a:lnTo>
                  <a:lnTo>
                    <a:pt x="188" y="316"/>
                  </a:lnTo>
                  <a:lnTo>
                    <a:pt x="212" y="343"/>
                  </a:lnTo>
                  <a:lnTo>
                    <a:pt x="219" y="353"/>
                  </a:lnTo>
                  <a:lnTo>
                    <a:pt x="135" y="359"/>
                  </a:lnTo>
                  <a:lnTo>
                    <a:pt x="89" y="343"/>
                  </a:lnTo>
                  <a:lnTo>
                    <a:pt x="44" y="337"/>
                  </a:lnTo>
                  <a:lnTo>
                    <a:pt x="30" y="322"/>
                  </a:lnTo>
                  <a:lnTo>
                    <a:pt x="0" y="337"/>
                  </a:lnTo>
                  <a:lnTo>
                    <a:pt x="6" y="377"/>
                  </a:lnTo>
                  <a:lnTo>
                    <a:pt x="20" y="402"/>
                  </a:lnTo>
                  <a:lnTo>
                    <a:pt x="69" y="445"/>
                  </a:lnTo>
                  <a:lnTo>
                    <a:pt x="142" y="483"/>
                  </a:lnTo>
                  <a:lnTo>
                    <a:pt x="225" y="524"/>
                  </a:lnTo>
                  <a:lnTo>
                    <a:pt x="331" y="549"/>
                  </a:lnTo>
                  <a:lnTo>
                    <a:pt x="369" y="542"/>
                  </a:lnTo>
                  <a:lnTo>
                    <a:pt x="408" y="542"/>
                  </a:lnTo>
                  <a:lnTo>
                    <a:pt x="513" y="518"/>
                  </a:lnTo>
                  <a:lnTo>
                    <a:pt x="597" y="466"/>
                  </a:lnTo>
                  <a:lnTo>
                    <a:pt x="666" y="420"/>
                  </a:lnTo>
                  <a:lnTo>
                    <a:pt x="710" y="374"/>
                  </a:lnTo>
                  <a:lnTo>
                    <a:pt x="748" y="321"/>
                  </a:lnTo>
                  <a:lnTo>
                    <a:pt x="772" y="269"/>
                  </a:lnTo>
                  <a:lnTo>
                    <a:pt x="772" y="237"/>
                  </a:lnTo>
                  <a:lnTo>
                    <a:pt x="766" y="183"/>
                  </a:lnTo>
                  <a:lnTo>
                    <a:pt x="734" y="130"/>
                  </a:lnTo>
                  <a:lnTo>
                    <a:pt x="688" y="94"/>
                  </a:lnTo>
                  <a:lnTo>
                    <a:pt x="634" y="6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49" name="Freeform 8"/>
            <p:cNvSpPr>
              <a:spLocks/>
            </p:cNvSpPr>
            <p:nvPr/>
          </p:nvSpPr>
          <p:spPr bwMode="auto">
            <a:xfrm>
              <a:off x="1519" y="3532"/>
              <a:ext cx="128" cy="25"/>
            </a:xfrm>
            <a:custGeom>
              <a:avLst/>
              <a:gdLst>
                <a:gd name="T0" fmla="*/ 0 w 128"/>
                <a:gd name="T1" fmla="*/ 0 h 25"/>
                <a:gd name="T2" fmla="*/ 23 w 128"/>
                <a:gd name="T3" fmla="*/ 14 h 25"/>
                <a:gd name="T4" fmla="*/ 66 w 128"/>
                <a:gd name="T5" fmla="*/ 24 h 25"/>
                <a:gd name="T6" fmla="*/ 96 w 128"/>
                <a:gd name="T7" fmla="*/ 23 h 25"/>
                <a:gd name="T8" fmla="*/ 127 w 128"/>
                <a:gd name="T9" fmla="*/ 0 h 25"/>
                <a:gd name="T10" fmla="*/ 0 60000 65536"/>
                <a:gd name="T11" fmla="*/ 0 60000 65536"/>
                <a:gd name="T12" fmla="*/ 0 60000 65536"/>
                <a:gd name="T13" fmla="*/ 0 60000 65536"/>
                <a:gd name="T14" fmla="*/ 0 60000 65536"/>
                <a:gd name="T15" fmla="*/ 0 w 128"/>
                <a:gd name="T16" fmla="*/ 0 h 25"/>
                <a:gd name="T17" fmla="*/ 128 w 128"/>
                <a:gd name="T18" fmla="*/ 25 h 25"/>
              </a:gdLst>
              <a:ahLst/>
              <a:cxnLst>
                <a:cxn ang="T10">
                  <a:pos x="T0" y="T1"/>
                </a:cxn>
                <a:cxn ang="T11">
                  <a:pos x="T2" y="T3"/>
                </a:cxn>
                <a:cxn ang="T12">
                  <a:pos x="T4" y="T5"/>
                </a:cxn>
                <a:cxn ang="T13">
                  <a:pos x="T6" y="T7"/>
                </a:cxn>
                <a:cxn ang="T14">
                  <a:pos x="T8" y="T9"/>
                </a:cxn>
              </a:cxnLst>
              <a:rect l="T15" t="T16" r="T17" b="T18"/>
              <a:pathLst>
                <a:path w="128" h="25">
                  <a:moveTo>
                    <a:pt x="0" y="0"/>
                  </a:moveTo>
                  <a:lnTo>
                    <a:pt x="23" y="14"/>
                  </a:lnTo>
                  <a:lnTo>
                    <a:pt x="66" y="24"/>
                  </a:lnTo>
                  <a:lnTo>
                    <a:pt x="96" y="23"/>
                  </a:lnTo>
                  <a:lnTo>
                    <a:pt x="127"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0" name="Freeform 9"/>
            <p:cNvSpPr>
              <a:spLocks/>
            </p:cNvSpPr>
            <p:nvPr/>
          </p:nvSpPr>
          <p:spPr bwMode="auto">
            <a:xfrm>
              <a:off x="3232" y="3570"/>
              <a:ext cx="569" cy="335"/>
            </a:xfrm>
            <a:custGeom>
              <a:avLst/>
              <a:gdLst>
                <a:gd name="T0" fmla="*/ 0 w 569"/>
                <a:gd name="T1" fmla="*/ 73 h 335"/>
                <a:gd name="T2" fmla="*/ 22 w 569"/>
                <a:gd name="T3" fmla="*/ 157 h 335"/>
                <a:gd name="T4" fmla="*/ 116 w 569"/>
                <a:gd name="T5" fmla="*/ 334 h 335"/>
                <a:gd name="T6" fmla="*/ 195 w 569"/>
                <a:gd name="T7" fmla="*/ 323 h 335"/>
                <a:gd name="T8" fmla="*/ 354 w 569"/>
                <a:gd name="T9" fmla="*/ 253 h 335"/>
                <a:gd name="T10" fmla="*/ 479 w 569"/>
                <a:gd name="T11" fmla="*/ 138 h 335"/>
                <a:gd name="T12" fmla="*/ 568 w 569"/>
                <a:gd name="T13" fmla="*/ 62 h 335"/>
                <a:gd name="T14" fmla="*/ 508 w 569"/>
                <a:gd name="T15" fmla="*/ 0 h 335"/>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5"/>
                <a:gd name="T26" fmla="*/ 569 w 569"/>
                <a:gd name="T27" fmla="*/ 335 h 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5">
                  <a:moveTo>
                    <a:pt x="0" y="73"/>
                  </a:moveTo>
                  <a:lnTo>
                    <a:pt x="22" y="157"/>
                  </a:lnTo>
                  <a:lnTo>
                    <a:pt x="116" y="334"/>
                  </a:lnTo>
                  <a:lnTo>
                    <a:pt x="195" y="323"/>
                  </a:lnTo>
                  <a:lnTo>
                    <a:pt x="354" y="253"/>
                  </a:lnTo>
                  <a:lnTo>
                    <a:pt x="479" y="138"/>
                  </a:lnTo>
                  <a:lnTo>
                    <a:pt x="568" y="62"/>
                  </a:lnTo>
                  <a:lnTo>
                    <a:pt x="508"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1" name="Freeform 10"/>
            <p:cNvSpPr>
              <a:spLocks/>
            </p:cNvSpPr>
            <p:nvPr/>
          </p:nvSpPr>
          <p:spPr bwMode="auto">
            <a:xfrm>
              <a:off x="2995" y="3570"/>
              <a:ext cx="746" cy="82"/>
            </a:xfrm>
            <a:custGeom>
              <a:avLst/>
              <a:gdLst>
                <a:gd name="T0" fmla="*/ 0 w 746"/>
                <a:gd name="T1" fmla="*/ 81 h 82"/>
                <a:gd name="T2" fmla="*/ 94 w 746"/>
                <a:gd name="T3" fmla="*/ 78 h 82"/>
                <a:gd name="T4" fmla="*/ 235 w 746"/>
                <a:gd name="T5" fmla="*/ 68 h 82"/>
                <a:gd name="T6" fmla="*/ 349 w 746"/>
                <a:gd name="T7" fmla="*/ 49 h 82"/>
                <a:gd name="T8" fmla="*/ 489 w 746"/>
                <a:gd name="T9" fmla="*/ 31 h 82"/>
                <a:gd name="T10" fmla="*/ 605 w 746"/>
                <a:gd name="T11" fmla="*/ 7 h 82"/>
                <a:gd name="T12" fmla="*/ 745 w 746"/>
                <a:gd name="T13" fmla="*/ 0 h 82"/>
                <a:gd name="T14" fmla="*/ 0 60000 65536"/>
                <a:gd name="T15" fmla="*/ 0 60000 65536"/>
                <a:gd name="T16" fmla="*/ 0 60000 65536"/>
                <a:gd name="T17" fmla="*/ 0 60000 65536"/>
                <a:gd name="T18" fmla="*/ 0 60000 65536"/>
                <a:gd name="T19" fmla="*/ 0 60000 65536"/>
                <a:gd name="T20" fmla="*/ 0 60000 65536"/>
                <a:gd name="T21" fmla="*/ 0 w 746"/>
                <a:gd name="T22" fmla="*/ 0 h 82"/>
                <a:gd name="T23" fmla="*/ 746 w 74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6" h="82">
                  <a:moveTo>
                    <a:pt x="0" y="81"/>
                  </a:moveTo>
                  <a:lnTo>
                    <a:pt x="94" y="78"/>
                  </a:lnTo>
                  <a:lnTo>
                    <a:pt x="235" y="68"/>
                  </a:lnTo>
                  <a:lnTo>
                    <a:pt x="349" y="49"/>
                  </a:lnTo>
                  <a:lnTo>
                    <a:pt x="489" y="31"/>
                  </a:lnTo>
                  <a:lnTo>
                    <a:pt x="605" y="7"/>
                  </a:lnTo>
                  <a:lnTo>
                    <a:pt x="74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2" name="Freeform 11"/>
            <p:cNvSpPr>
              <a:spLocks/>
            </p:cNvSpPr>
            <p:nvPr/>
          </p:nvSpPr>
          <p:spPr bwMode="auto">
            <a:xfrm>
              <a:off x="3746" y="2966"/>
              <a:ext cx="161" cy="79"/>
            </a:xfrm>
            <a:custGeom>
              <a:avLst/>
              <a:gdLst>
                <a:gd name="T0" fmla="*/ 0 w 161"/>
                <a:gd name="T1" fmla="*/ 53 h 79"/>
                <a:gd name="T2" fmla="*/ 50 w 161"/>
                <a:gd name="T3" fmla="*/ 22 h 79"/>
                <a:gd name="T4" fmla="*/ 92 w 161"/>
                <a:gd name="T5" fmla="*/ 12 h 79"/>
                <a:gd name="T6" fmla="*/ 131 w 161"/>
                <a:gd name="T7" fmla="*/ 0 h 79"/>
                <a:gd name="T8" fmla="*/ 160 w 161"/>
                <a:gd name="T9" fmla="*/ 4 h 79"/>
                <a:gd name="T10" fmla="*/ 160 w 161"/>
                <a:gd name="T11" fmla="*/ 30 h 79"/>
                <a:gd name="T12" fmla="*/ 115 w 161"/>
                <a:gd name="T13" fmla="*/ 53 h 79"/>
                <a:gd name="T14" fmla="*/ 88 w 161"/>
                <a:gd name="T15" fmla="*/ 78 h 7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79"/>
                <a:gd name="T26" fmla="*/ 161 w 161"/>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79">
                  <a:moveTo>
                    <a:pt x="0" y="53"/>
                  </a:moveTo>
                  <a:lnTo>
                    <a:pt x="50" y="22"/>
                  </a:lnTo>
                  <a:lnTo>
                    <a:pt x="92" y="12"/>
                  </a:lnTo>
                  <a:lnTo>
                    <a:pt x="131" y="0"/>
                  </a:lnTo>
                  <a:lnTo>
                    <a:pt x="160" y="4"/>
                  </a:lnTo>
                  <a:lnTo>
                    <a:pt x="160" y="30"/>
                  </a:lnTo>
                  <a:lnTo>
                    <a:pt x="115" y="53"/>
                  </a:lnTo>
                  <a:lnTo>
                    <a:pt x="88" y="7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3" name="Freeform 12"/>
            <p:cNvSpPr>
              <a:spLocks/>
            </p:cNvSpPr>
            <p:nvPr/>
          </p:nvSpPr>
          <p:spPr bwMode="auto">
            <a:xfrm>
              <a:off x="2591" y="2356"/>
              <a:ext cx="630" cy="449"/>
            </a:xfrm>
            <a:custGeom>
              <a:avLst/>
              <a:gdLst>
                <a:gd name="T0" fmla="*/ 0 w 630"/>
                <a:gd name="T1" fmla="*/ 370 h 449"/>
                <a:gd name="T2" fmla="*/ 60 w 630"/>
                <a:gd name="T3" fmla="*/ 224 h 449"/>
                <a:gd name="T4" fmla="*/ 113 w 630"/>
                <a:gd name="T5" fmla="*/ 142 h 449"/>
                <a:gd name="T6" fmla="*/ 172 w 630"/>
                <a:gd name="T7" fmla="*/ 64 h 449"/>
                <a:gd name="T8" fmla="*/ 233 w 630"/>
                <a:gd name="T9" fmla="*/ 0 h 449"/>
                <a:gd name="T10" fmla="*/ 309 w 630"/>
                <a:gd name="T11" fmla="*/ 76 h 449"/>
                <a:gd name="T12" fmla="*/ 355 w 630"/>
                <a:gd name="T13" fmla="*/ 143 h 449"/>
                <a:gd name="T14" fmla="*/ 434 w 630"/>
                <a:gd name="T15" fmla="*/ 213 h 449"/>
                <a:gd name="T16" fmla="*/ 527 w 630"/>
                <a:gd name="T17" fmla="*/ 295 h 449"/>
                <a:gd name="T18" fmla="*/ 629 w 630"/>
                <a:gd name="T19" fmla="*/ 369 h 449"/>
                <a:gd name="T20" fmla="*/ 588 w 630"/>
                <a:gd name="T21" fmla="*/ 448 h 4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449"/>
                <a:gd name="T35" fmla="*/ 630 w 630"/>
                <a:gd name="T36" fmla="*/ 449 h 4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449">
                  <a:moveTo>
                    <a:pt x="0" y="370"/>
                  </a:moveTo>
                  <a:lnTo>
                    <a:pt x="60" y="224"/>
                  </a:lnTo>
                  <a:lnTo>
                    <a:pt x="113" y="142"/>
                  </a:lnTo>
                  <a:lnTo>
                    <a:pt x="172" y="64"/>
                  </a:lnTo>
                  <a:lnTo>
                    <a:pt x="233" y="0"/>
                  </a:lnTo>
                  <a:lnTo>
                    <a:pt x="309" y="76"/>
                  </a:lnTo>
                  <a:lnTo>
                    <a:pt x="355" y="143"/>
                  </a:lnTo>
                  <a:lnTo>
                    <a:pt x="434" y="213"/>
                  </a:lnTo>
                  <a:lnTo>
                    <a:pt x="527" y="295"/>
                  </a:lnTo>
                  <a:lnTo>
                    <a:pt x="629" y="369"/>
                  </a:lnTo>
                  <a:lnTo>
                    <a:pt x="588" y="448"/>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4" name="Freeform 13"/>
            <p:cNvSpPr>
              <a:spLocks/>
            </p:cNvSpPr>
            <p:nvPr/>
          </p:nvSpPr>
          <p:spPr bwMode="auto">
            <a:xfrm>
              <a:off x="1611" y="3127"/>
              <a:ext cx="163" cy="333"/>
            </a:xfrm>
            <a:custGeom>
              <a:avLst/>
              <a:gdLst>
                <a:gd name="T0" fmla="*/ 0 w 163"/>
                <a:gd name="T1" fmla="*/ 332 h 333"/>
                <a:gd name="T2" fmla="*/ 26 w 163"/>
                <a:gd name="T3" fmla="*/ 329 h 333"/>
                <a:gd name="T4" fmla="*/ 55 w 163"/>
                <a:gd name="T5" fmla="*/ 312 h 333"/>
                <a:gd name="T6" fmla="*/ 95 w 163"/>
                <a:gd name="T7" fmla="*/ 285 h 333"/>
                <a:gd name="T8" fmla="*/ 135 w 163"/>
                <a:gd name="T9" fmla="*/ 261 h 333"/>
                <a:gd name="T10" fmla="*/ 151 w 163"/>
                <a:gd name="T11" fmla="*/ 237 h 333"/>
                <a:gd name="T12" fmla="*/ 157 w 163"/>
                <a:gd name="T13" fmla="*/ 197 h 333"/>
                <a:gd name="T14" fmla="*/ 162 w 163"/>
                <a:gd name="T15" fmla="*/ 134 h 333"/>
                <a:gd name="T16" fmla="*/ 151 w 163"/>
                <a:gd name="T17" fmla="*/ 68 h 333"/>
                <a:gd name="T18" fmla="*/ 133 w 163"/>
                <a:gd name="T19" fmla="*/ 30 h 333"/>
                <a:gd name="T20" fmla="*/ 95 w 163"/>
                <a:gd name="T21" fmla="*/ 0 h 3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33"/>
                <a:gd name="T35" fmla="*/ 163 w 163"/>
                <a:gd name="T36" fmla="*/ 333 h 3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33">
                  <a:moveTo>
                    <a:pt x="0" y="332"/>
                  </a:moveTo>
                  <a:lnTo>
                    <a:pt x="26" y="329"/>
                  </a:lnTo>
                  <a:lnTo>
                    <a:pt x="55" y="312"/>
                  </a:lnTo>
                  <a:lnTo>
                    <a:pt x="95" y="285"/>
                  </a:lnTo>
                  <a:lnTo>
                    <a:pt x="135" y="261"/>
                  </a:lnTo>
                  <a:lnTo>
                    <a:pt x="151" y="237"/>
                  </a:lnTo>
                  <a:lnTo>
                    <a:pt x="157" y="197"/>
                  </a:lnTo>
                  <a:lnTo>
                    <a:pt x="162" y="134"/>
                  </a:lnTo>
                  <a:lnTo>
                    <a:pt x="151" y="68"/>
                  </a:lnTo>
                  <a:lnTo>
                    <a:pt x="133" y="30"/>
                  </a:lnTo>
                  <a:lnTo>
                    <a:pt x="95"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5" name="Freeform 14"/>
            <p:cNvSpPr>
              <a:spLocks/>
            </p:cNvSpPr>
            <p:nvPr/>
          </p:nvSpPr>
          <p:spPr bwMode="auto">
            <a:xfrm>
              <a:off x="1302" y="3143"/>
              <a:ext cx="19" cy="30"/>
            </a:xfrm>
            <a:custGeom>
              <a:avLst/>
              <a:gdLst>
                <a:gd name="T0" fmla="*/ 18 w 19"/>
                <a:gd name="T1" fmla="*/ 0 h 30"/>
                <a:gd name="T2" fmla="*/ 4 w 19"/>
                <a:gd name="T3" fmla="*/ 12 h 30"/>
                <a:gd name="T4" fmla="*/ 0 w 19"/>
                <a:gd name="T5" fmla="*/ 23 h 30"/>
                <a:gd name="T6" fmla="*/ 6 w 19"/>
                <a:gd name="T7" fmla="*/ 29 h 30"/>
                <a:gd name="T8" fmla="*/ 0 60000 65536"/>
                <a:gd name="T9" fmla="*/ 0 60000 65536"/>
                <a:gd name="T10" fmla="*/ 0 60000 65536"/>
                <a:gd name="T11" fmla="*/ 0 60000 65536"/>
                <a:gd name="T12" fmla="*/ 0 w 19"/>
                <a:gd name="T13" fmla="*/ 0 h 30"/>
                <a:gd name="T14" fmla="*/ 19 w 19"/>
                <a:gd name="T15" fmla="*/ 30 h 30"/>
              </a:gdLst>
              <a:ahLst/>
              <a:cxnLst>
                <a:cxn ang="T8">
                  <a:pos x="T0" y="T1"/>
                </a:cxn>
                <a:cxn ang="T9">
                  <a:pos x="T2" y="T3"/>
                </a:cxn>
                <a:cxn ang="T10">
                  <a:pos x="T4" y="T5"/>
                </a:cxn>
                <a:cxn ang="T11">
                  <a:pos x="T6" y="T7"/>
                </a:cxn>
              </a:cxnLst>
              <a:rect l="T12" t="T13" r="T14" b="T15"/>
              <a:pathLst>
                <a:path w="19" h="30">
                  <a:moveTo>
                    <a:pt x="18" y="0"/>
                  </a:moveTo>
                  <a:lnTo>
                    <a:pt x="4" y="12"/>
                  </a:lnTo>
                  <a:lnTo>
                    <a:pt x="0" y="23"/>
                  </a:lnTo>
                  <a:lnTo>
                    <a:pt x="6"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6" name="Freeform 15"/>
            <p:cNvSpPr>
              <a:spLocks/>
            </p:cNvSpPr>
            <p:nvPr/>
          </p:nvSpPr>
          <p:spPr bwMode="auto">
            <a:xfrm>
              <a:off x="1374" y="3327"/>
              <a:ext cx="87" cy="43"/>
            </a:xfrm>
            <a:custGeom>
              <a:avLst/>
              <a:gdLst>
                <a:gd name="T0" fmla="*/ 0 w 87"/>
                <a:gd name="T1" fmla="*/ 11 h 43"/>
                <a:gd name="T2" fmla="*/ 10 w 87"/>
                <a:gd name="T3" fmla="*/ 27 h 43"/>
                <a:gd name="T4" fmla="*/ 29 w 87"/>
                <a:gd name="T5" fmla="*/ 37 h 43"/>
                <a:gd name="T6" fmla="*/ 42 w 87"/>
                <a:gd name="T7" fmla="*/ 41 h 43"/>
                <a:gd name="T8" fmla="*/ 60 w 87"/>
                <a:gd name="T9" fmla="*/ 42 h 43"/>
                <a:gd name="T10" fmla="*/ 78 w 87"/>
                <a:gd name="T11" fmla="*/ 33 h 43"/>
                <a:gd name="T12" fmla="*/ 85 w 87"/>
                <a:gd name="T13" fmla="*/ 21 h 43"/>
                <a:gd name="T14" fmla="*/ 86 w 8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43"/>
                <a:gd name="T26" fmla="*/ 87 w 8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43">
                  <a:moveTo>
                    <a:pt x="0" y="11"/>
                  </a:moveTo>
                  <a:lnTo>
                    <a:pt x="10" y="27"/>
                  </a:lnTo>
                  <a:lnTo>
                    <a:pt x="29" y="37"/>
                  </a:lnTo>
                  <a:lnTo>
                    <a:pt x="42" y="41"/>
                  </a:lnTo>
                  <a:lnTo>
                    <a:pt x="60" y="42"/>
                  </a:lnTo>
                  <a:lnTo>
                    <a:pt x="78" y="33"/>
                  </a:lnTo>
                  <a:lnTo>
                    <a:pt x="85" y="21"/>
                  </a:lnTo>
                  <a:lnTo>
                    <a:pt x="86"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7" name="Freeform 16"/>
            <p:cNvSpPr>
              <a:spLocks/>
            </p:cNvSpPr>
            <p:nvPr/>
          </p:nvSpPr>
          <p:spPr bwMode="auto">
            <a:xfrm>
              <a:off x="1330" y="3224"/>
              <a:ext cx="131" cy="108"/>
            </a:xfrm>
            <a:custGeom>
              <a:avLst/>
              <a:gdLst>
                <a:gd name="T0" fmla="*/ 130 w 131"/>
                <a:gd name="T1" fmla="*/ 107 h 108"/>
                <a:gd name="T2" fmla="*/ 126 w 131"/>
                <a:gd name="T3" fmla="*/ 94 h 108"/>
                <a:gd name="T4" fmla="*/ 111 w 131"/>
                <a:gd name="T5" fmla="*/ 72 h 108"/>
                <a:gd name="T6" fmla="*/ 102 w 131"/>
                <a:gd name="T7" fmla="*/ 58 h 108"/>
                <a:gd name="T8" fmla="*/ 88 w 131"/>
                <a:gd name="T9" fmla="*/ 47 h 108"/>
                <a:gd name="T10" fmla="*/ 64 w 131"/>
                <a:gd name="T11" fmla="*/ 41 h 108"/>
                <a:gd name="T12" fmla="*/ 48 w 131"/>
                <a:gd name="T13" fmla="*/ 37 h 108"/>
                <a:gd name="T14" fmla="*/ 31 w 131"/>
                <a:gd name="T15" fmla="*/ 32 h 108"/>
                <a:gd name="T16" fmla="*/ 9 w 131"/>
                <a:gd name="T17" fmla="*/ 20 h 108"/>
                <a:gd name="T18" fmla="*/ 3 w 131"/>
                <a:gd name="T19" fmla="*/ 9 h 108"/>
                <a:gd name="T20" fmla="*/ 0 w 131"/>
                <a:gd name="T21" fmla="*/ 3 h 108"/>
                <a:gd name="T22" fmla="*/ 0 w 131"/>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108"/>
                <a:gd name="T38" fmla="*/ 131 w 13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108">
                  <a:moveTo>
                    <a:pt x="130" y="107"/>
                  </a:moveTo>
                  <a:lnTo>
                    <a:pt x="126" y="94"/>
                  </a:lnTo>
                  <a:lnTo>
                    <a:pt x="111" y="72"/>
                  </a:lnTo>
                  <a:lnTo>
                    <a:pt x="102" y="58"/>
                  </a:lnTo>
                  <a:lnTo>
                    <a:pt x="88" y="47"/>
                  </a:lnTo>
                  <a:lnTo>
                    <a:pt x="64" y="41"/>
                  </a:lnTo>
                  <a:lnTo>
                    <a:pt x="48" y="37"/>
                  </a:lnTo>
                  <a:lnTo>
                    <a:pt x="31" y="32"/>
                  </a:lnTo>
                  <a:lnTo>
                    <a:pt x="9" y="20"/>
                  </a:lnTo>
                  <a:lnTo>
                    <a:pt x="3" y="9"/>
                  </a:lnTo>
                  <a:lnTo>
                    <a:pt x="0" y="3"/>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8" name="Freeform 17"/>
            <p:cNvSpPr>
              <a:spLocks/>
            </p:cNvSpPr>
            <p:nvPr/>
          </p:nvSpPr>
          <p:spPr bwMode="auto">
            <a:xfrm>
              <a:off x="1426" y="3242"/>
              <a:ext cx="135" cy="153"/>
            </a:xfrm>
            <a:custGeom>
              <a:avLst/>
              <a:gdLst>
                <a:gd name="T0" fmla="*/ 0 w 135"/>
                <a:gd name="T1" fmla="*/ 0 h 153"/>
                <a:gd name="T2" fmla="*/ 23 w 135"/>
                <a:gd name="T3" fmla="*/ 13 h 153"/>
                <a:gd name="T4" fmla="*/ 40 w 135"/>
                <a:gd name="T5" fmla="*/ 25 h 153"/>
                <a:gd name="T6" fmla="*/ 61 w 135"/>
                <a:gd name="T7" fmla="*/ 46 h 153"/>
                <a:gd name="T8" fmla="*/ 79 w 135"/>
                <a:gd name="T9" fmla="*/ 72 h 153"/>
                <a:gd name="T10" fmla="*/ 93 w 135"/>
                <a:gd name="T11" fmla="*/ 98 h 153"/>
                <a:gd name="T12" fmla="*/ 103 w 135"/>
                <a:gd name="T13" fmla="*/ 118 h 153"/>
                <a:gd name="T14" fmla="*/ 112 w 135"/>
                <a:gd name="T15" fmla="*/ 134 h 153"/>
                <a:gd name="T16" fmla="*/ 134 w 135"/>
                <a:gd name="T17" fmla="*/ 15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53"/>
                <a:gd name="T29" fmla="*/ 135 w 135"/>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53">
                  <a:moveTo>
                    <a:pt x="0" y="0"/>
                  </a:moveTo>
                  <a:lnTo>
                    <a:pt x="23" y="13"/>
                  </a:lnTo>
                  <a:lnTo>
                    <a:pt x="40" y="25"/>
                  </a:lnTo>
                  <a:lnTo>
                    <a:pt x="61" y="46"/>
                  </a:lnTo>
                  <a:lnTo>
                    <a:pt x="79" y="72"/>
                  </a:lnTo>
                  <a:lnTo>
                    <a:pt x="93" y="98"/>
                  </a:lnTo>
                  <a:lnTo>
                    <a:pt x="103" y="118"/>
                  </a:lnTo>
                  <a:lnTo>
                    <a:pt x="112" y="134"/>
                  </a:lnTo>
                  <a:lnTo>
                    <a:pt x="134" y="152"/>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59" name="Freeform 18"/>
            <p:cNvSpPr>
              <a:spLocks/>
            </p:cNvSpPr>
            <p:nvPr/>
          </p:nvSpPr>
          <p:spPr bwMode="auto">
            <a:xfrm>
              <a:off x="1625" y="3504"/>
              <a:ext cx="66" cy="29"/>
            </a:xfrm>
            <a:custGeom>
              <a:avLst/>
              <a:gdLst>
                <a:gd name="T0" fmla="*/ 0 w 66"/>
                <a:gd name="T1" fmla="*/ 19 h 29"/>
                <a:gd name="T2" fmla="*/ 13 w 66"/>
                <a:gd name="T3" fmla="*/ 28 h 29"/>
                <a:gd name="T4" fmla="*/ 28 w 66"/>
                <a:gd name="T5" fmla="*/ 28 h 29"/>
                <a:gd name="T6" fmla="*/ 46 w 66"/>
                <a:gd name="T7" fmla="*/ 21 h 29"/>
                <a:gd name="T8" fmla="*/ 61 w 66"/>
                <a:gd name="T9" fmla="*/ 16 h 29"/>
                <a:gd name="T10" fmla="*/ 63 w 66"/>
                <a:gd name="T11" fmla="*/ 10 h 29"/>
                <a:gd name="T12" fmla="*/ 65 w 66"/>
                <a:gd name="T13" fmla="*/ 4 h 29"/>
                <a:gd name="T14" fmla="*/ 59 w 6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29"/>
                <a:gd name="T26" fmla="*/ 66 w 6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29">
                  <a:moveTo>
                    <a:pt x="0" y="19"/>
                  </a:moveTo>
                  <a:lnTo>
                    <a:pt x="13" y="28"/>
                  </a:lnTo>
                  <a:lnTo>
                    <a:pt x="28" y="28"/>
                  </a:lnTo>
                  <a:lnTo>
                    <a:pt x="46" y="21"/>
                  </a:lnTo>
                  <a:lnTo>
                    <a:pt x="61" y="16"/>
                  </a:lnTo>
                  <a:lnTo>
                    <a:pt x="63" y="10"/>
                  </a:lnTo>
                  <a:lnTo>
                    <a:pt x="65" y="4"/>
                  </a:lnTo>
                  <a:lnTo>
                    <a:pt x="59"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60" name="Freeform 19"/>
            <p:cNvSpPr>
              <a:spLocks/>
            </p:cNvSpPr>
            <p:nvPr/>
          </p:nvSpPr>
          <p:spPr bwMode="auto">
            <a:xfrm>
              <a:off x="1688" y="3474"/>
              <a:ext cx="47" cy="35"/>
            </a:xfrm>
            <a:custGeom>
              <a:avLst/>
              <a:gdLst>
                <a:gd name="T0" fmla="*/ 0 w 47"/>
                <a:gd name="T1" fmla="*/ 30 h 35"/>
                <a:gd name="T2" fmla="*/ 2 w 47"/>
                <a:gd name="T3" fmla="*/ 34 h 35"/>
                <a:gd name="T4" fmla="*/ 11 w 47"/>
                <a:gd name="T5" fmla="*/ 34 h 35"/>
                <a:gd name="T6" fmla="*/ 34 w 47"/>
                <a:gd name="T7" fmla="*/ 27 h 35"/>
                <a:gd name="T8" fmla="*/ 46 w 47"/>
                <a:gd name="T9" fmla="*/ 14 h 35"/>
                <a:gd name="T10" fmla="*/ 44 w 47"/>
                <a:gd name="T11" fmla="*/ 9 h 35"/>
                <a:gd name="T12" fmla="*/ 42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0" y="30"/>
                  </a:moveTo>
                  <a:lnTo>
                    <a:pt x="2" y="34"/>
                  </a:lnTo>
                  <a:lnTo>
                    <a:pt x="11" y="34"/>
                  </a:lnTo>
                  <a:lnTo>
                    <a:pt x="34" y="27"/>
                  </a:lnTo>
                  <a:lnTo>
                    <a:pt x="46" y="14"/>
                  </a:lnTo>
                  <a:lnTo>
                    <a:pt x="44" y="9"/>
                  </a:lnTo>
                  <a:lnTo>
                    <a:pt x="42"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61" name="Freeform 20"/>
            <p:cNvSpPr>
              <a:spLocks/>
            </p:cNvSpPr>
            <p:nvPr/>
          </p:nvSpPr>
          <p:spPr bwMode="auto">
            <a:xfrm>
              <a:off x="1734" y="3448"/>
              <a:ext cx="35" cy="36"/>
            </a:xfrm>
            <a:custGeom>
              <a:avLst/>
              <a:gdLst>
                <a:gd name="T0" fmla="*/ 0 w 35"/>
                <a:gd name="T1" fmla="*/ 26 h 36"/>
                <a:gd name="T2" fmla="*/ 3 w 35"/>
                <a:gd name="T3" fmla="*/ 35 h 36"/>
                <a:gd name="T4" fmla="*/ 17 w 35"/>
                <a:gd name="T5" fmla="*/ 22 h 36"/>
                <a:gd name="T6" fmla="*/ 28 w 35"/>
                <a:gd name="T7" fmla="*/ 14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26"/>
                  </a:moveTo>
                  <a:lnTo>
                    <a:pt x="3" y="35"/>
                  </a:lnTo>
                  <a:lnTo>
                    <a:pt x="17" y="22"/>
                  </a:lnTo>
                  <a:lnTo>
                    <a:pt x="28" y="14"/>
                  </a:lnTo>
                  <a:lnTo>
                    <a:pt x="3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62" name="Freeform 21"/>
            <p:cNvSpPr>
              <a:spLocks/>
            </p:cNvSpPr>
            <p:nvPr/>
          </p:nvSpPr>
          <p:spPr bwMode="auto">
            <a:xfrm>
              <a:off x="1174" y="3318"/>
              <a:ext cx="101" cy="30"/>
            </a:xfrm>
            <a:custGeom>
              <a:avLst/>
              <a:gdLst>
                <a:gd name="T0" fmla="*/ 0 w 101"/>
                <a:gd name="T1" fmla="*/ 0 h 30"/>
                <a:gd name="T2" fmla="*/ 16 w 101"/>
                <a:gd name="T3" fmla="*/ 7 h 30"/>
                <a:gd name="T4" fmla="*/ 24 w 101"/>
                <a:gd name="T5" fmla="*/ 9 h 30"/>
                <a:gd name="T6" fmla="*/ 40 w 101"/>
                <a:gd name="T7" fmla="*/ 15 h 30"/>
                <a:gd name="T8" fmla="*/ 61 w 101"/>
                <a:gd name="T9" fmla="*/ 20 h 30"/>
                <a:gd name="T10" fmla="*/ 80 w 101"/>
                <a:gd name="T11" fmla="*/ 25 h 30"/>
                <a:gd name="T12" fmla="*/ 100 w 101"/>
                <a:gd name="T13" fmla="*/ 29 h 30"/>
                <a:gd name="T14" fmla="*/ 0 60000 65536"/>
                <a:gd name="T15" fmla="*/ 0 60000 65536"/>
                <a:gd name="T16" fmla="*/ 0 60000 65536"/>
                <a:gd name="T17" fmla="*/ 0 60000 65536"/>
                <a:gd name="T18" fmla="*/ 0 60000 65536"/>
                <a:gd name="T19" fmla="*/ 0 60000 65536"/>
                <a:gd name="T20" fmla="*/ 0 60000 65536"/>
                <a:gd name="T21" fmla="*/ 0 w 101"/>
                <a:gd name="T22" fmla="*/ 0 h 30"/>
                <a:gd name="T23" fmla="*/ 101 w 10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30">
                  <a:moveTo>
                    <a:pt x="0" y="0"/>
                  </a:moveTo>
                  <a:lnTo>
                    <a:pt x="16" y="7"/>
                  </a:lnTo>
                  <a:lnTo>
                    <a:pt x="24" y="9"/>
                  </a:lnTo>
                  <a:lnTo>
                    <a:pt x="40" y="15"/>
                  </a:lnTo>
                  <a:lnTo>
                    <a:pt x="61" y="20"/>
                  </a:lnTo>
                  <a:lnTo>
                    <a:pt x="80" y="25"/>
                  </a:lnTo>
                  <a:lnTo>
                    <a:pt x="100" y="29"/>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63" name="Freeform 22"/>
            <p:cNvSpPr>
              <a:spLocks/>
            </p:cNvSpPr>
            <p:nvPr/>
          </p:nvSpPr>
          <p:spPr bwMode="auto">
            <a:xfrm>
              <a:off x="2700" y="3555"/>
              <a:ext cx="29" cy="20"/>
            </a:xfrm>
            <a:custGeom>
              <a:avLst/>
              <a:gdLst>
                <a:gd name="T0" fmla="*/ 28 w 29"/>
                <a:gd name="T1" fmla="*/ 19 h 20"/>
                <a:gd name="T2" fmla="*/ 22 w 29"/>
                <a:gd name="T3" fmla="*/ 19 h 20"/>
                <a:gd name="T4" fmla="*/ 13 w 29"/>
                <a:gd name="T5" fmla="*/ 14 h 20"/>
                <a:gd name="T6" fmla="*/ 0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28" y="19"/>
                  </a:moveTo>
                  <a:lnTo>
                    <a:pt x="22" y="19"/>
                  </a:lnTo>
                  <a:lnTo>
                    <a:pt x="13" y="14"/>
                  </a:lnTo>
                  <a:lnTo>
                    <a:pt x="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64" name="Line 23"/>
            <p:cNvSpPr>
              <a:spLocks noChangeShapeType="1"/>
            </p:cNvSpPr>
            <p:nvPr/>
          </p:nvSpPr>
          <p:spPr bwMode="auto">
            <a:xfrm>
              <a:off x="1566" y="2988"/>
              <a:ext cx="1" cy="0"/>
            </a:xfrm>
            <a:prstGeom prst="line">
              <a:avLst/>
            </a:prstGeom>
            <a:noFill/>
            <a:ln w="31750">
              <a:solidFill>
                <a:srgbClr val="000000"/>
              </a:solidFill>
              <a:round/>
              <a:headEnd/>
              <a:tailEnd/>
            </a:ln>
          </p:spPr>
          <p:txBody>
            <a:bodyPr wrap="none" anchor="ctr"/>
            <a:lstStyle/>
            <a:p>
              <a:endParaRPr lang="en-US"/>
            </a:p>
          </p:txBody>
        </p:sp>
        <p:sp>
          <p:nvSpPr>
            <p:cNvPr id="65565" name="Oval 24"/>
            <p:cNvSpPr>
              <a:spLocks noChangeArrowheads="1"/>
            </p:cNvSpPr>
            <p:nvPr/>
          </p:nvSpPr>
          <p:spPr bwMode="auto">
            <a:xfrm>
              <a:off x="2496" y="2912"/>
              <a:ext cx="66" cy="37"/>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5566" name="Oval 25"/>
            <p:cNvSpPr>
              <a:spLocks noChangeArrowheads="1"/>
            </p:cNvSpPr>
            <p:nvPr/>
          </p:nvSpPr>
          <p:spPr bwMode="auto">
            <a:xfrm>
              <a:off x="2644" y="2961"/>
              <a:ext cx="33" cy="43"/>
            </a:xfrm>
            <a:prstGeom prst="ellipse">
              <a:avLst/>
            </a:prstGeom>
            <a:solidFill>
              <a:srgbClr val="333399"/>
            </a:solidFill>
            <a:ln w="12700">
              <a:solidFill>
                <a:srgbClr val="000000"/>
              </a:solidFill>
              <a:round/>
              <a:headEnd/>
              <a:tailEnd/>
            </a:ln>
          </p:spPr>
          <p:txBody>
            <a:bodyPr wrap="none" anchor="ctr"/>
            <a:lstStyle/>
            <a:p>
              <a:endParaRPr lang="en-US">
                <a:latin typeface="Calibri" pitchFamily="34" charset="0"/>
              </a:endParaRPr>
            </a:p>
          </p:txBody>
        </p:sp>
        <p:sp>
          <p:nvSpPr>
            <p:cNvPr id="65567" name="Oval 26"/>
            <p:cNvSpPr>
              <a:spLocks noChangeArrowheads="1"/>
            </p:cNvSpPr>
            <p:nvPr/>
          </p:nvSpPr>
          <p:spPr bwMode="auto">
            <a:xfrm>
              <a:off x="2909" y="3025"/>
              <a:ext cx="15" cy="2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5568" name="Oval 27"/>
            <p:cNvSpPr>
              <a:spLocks noChangeArrowheads="1"/>
            </p:cNvSpPr>
            <p:nvPr/>
          </p:nvSpPr>
          <p:spPr bwMode="auto">
            <a:xfrm>
              <a:off x="4244" y="3217"/>
              <a:ext cx="53" cy="6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569" name="Oval 28"/>
            <p:cNvSpPr>
              <a:spLocks noChangeArrowheads="1"/>
            </p:cNvSpPr>
            <p:nvPr/>
          </p:nvSpPr>
          <p:spPr bwMode="auto">
            <a:xfrm>
              <a:off x="2972" y="2846"/>
              <a:ext cx="35" cy="44"/>
            </a:xfrm>
            <a:prstGeom prst="ellipse">
              <a:avLst/>
            </a:prstGeom>
            <a:solidFill>
              <a:srgbClr val="333399"/>
            </a:solidFill>
            <a:ln w="25400">
              <a:solidFill>
                <a:srgbClr val="000000"/>
              </a:solidFill>
              <a:round/>
              <a:headEnd/>
              <a:tailEnd/>
            </a:ln>
          </p:spPr>
          <p:txBody>
            <a:bodyPr wrap="none" anchor="ctr"/>
            <a:lstStyle/>
            <a:p>
              <a:endParaRPr lang="en-US">
                <a:latin typeface="Calibri" pitchFamily="34" charset="0"/>
              </a:endParaRPr>
            </a:p>
          </p:txBody>
        </p:sp>
        <p:sp>
          <p:nvSpPr>
            <p:cNvPr id="65570" name="Oval 29"/>
            <p:cNvSpPr>
              <a:spLocks noChangeArrowheads="1"/>
            </p:cNvSpPr>
            <p:nvPr/>
          </p:nvSpPr>
          <p:spPr bwMode="auto">
            <a:xfrm>
              <a:off x="3174" y="3046"/>
              <a:ext cx="14" cy="21"/>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571" name="Oval 30"/>
            <p:cNvSpPr>
              <a:spLocks noChangeArrowheads="1"/>
            </p:cNvSpPr>
            <p:nvPr/>
          </p:nvSpPr>
          <p:spPr bwMode="auto">
            <a:xfrm>
              <a:off x="4034" y="3200"/>
              <a:ext cx="51"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572" name="Oval 31"/>
            <p:cNvSpPr>
              <a:spLocks noChangeArrowheads="1"/>
            </p:cNvSpPr>
            <p:nvPr/>
          </p:nvSpPr>
          <p:spPr bwMode="auto">
            <a:xfrm>
              <a:off x="3179" y="2880"/>
              <a:ext cx="33" cy="4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573" name="Oval 32"/>
            <p:cNvSpPr>
              <a:spLocks noChangeArrowheads="1"/>
            </p:cNvSpPr>
            <p:nvPr/>
          </p:nvSpPr>
          <p:spPr bwMode="auto">
            <a:xfrm>
              <a:off x="3278" y="3034"/>
              <a:ext cx="16" cy="20"/>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5574" name="Oval 33"/>
            <p:cNvSpPr>
              <a:spLocks noChangeArrowheads="1"/>
            </p:cNvSpPr>
            <p:nvPr/>
          </p:nvSpPr>
          <p:spPr bwMode="auto">
            <a:xfrm>
              <a:off x="3456" y="3089"/>
              <a:ext cx="51" cy="67"/>
            </a:xfrm>
            <a:prstGeom prst="ellipse">
              <a:avLst/>
            </a:prstGeom>
            <a:solidFill>
              <a:srgbClr val="333399"/>
            </a:solidFill>
            <a:ln w="28575">
              <a:solidFill>
                <a:srgbClr val="000000"/>
              </a:solidFill>
              <a:round/>
              <a:headEnd/>
              <a:tailEnd/>
            </a:ln>
          </p:spPr>
          <p:txBody>
            <a:bodyPr wrap="none" anchor="ctr"/>
            <a:lstStyle/>
            <a:p>
              <a:endParaRPr lang="en-US">
                <a:latin typeface="Calibri" pitchFamily="34" charset="0"/>
              </a:endParaRPr>
            </a:p>
          </p:txBody>
        </p:sp>
        <p:sp>
          <p:nvSpPr>
            <p:cNvPr id="65575" name="Oval 34"/>
            <p:cNvSpPr>
              <a:spLocks noChangeArrowheads="1"/>
            </p:cNvSpPr>
            <p:nvPr/>
          </p:nvSpPr>
          <p:spPr bwMode="auto">
            <a:xfrm>
              <a:off x="3608" y="3059"/>
              <a:ext cx="33" cy="41"/>
            </a:xfrm>
            <a:prstGeom prst="ellipse">
              <a:avLst/>
            </a:prstGeom>
            <a:solidFill>
              <a:srgbClr val="333399"/>
            </a:solidFill>
            <a:ln w="15875">
              <a:solidFill>
                <a:srgbClr val="000000"/>
              </a:solidFill>
              <a:round/>
              <a:headEnd/>
              <a:tailEnd/>
            </a:ln>
          </p:spPr>
          <p:txBody>
            <a:bodyPr wrap="none" anchor="ctr"/>
            <a:lstStyle/>
            <a:p>
              <a:endParaRPr lang="en-US">
                <a:latin typeface="Calibri" pitchFamily="34" charset="0"/>
              </a:endParaRPr>
            </a:p>
          </p:txBody>
        </p:sp>
        <p:sp>
          <p:nvSpPr>
            <p:cNvPr id="65576" name="Oval 35"/>
            <p:cNvSpPr>
              <a:spLocks noChangeArrowheads="1"/>
            </p:cNvSpPr>
            <p:nvPr/>
          </p:nvSpPr>
          <p:spPr bwMode="auto">
            <a:xfrm>
              <a:off x="3378" y="2964"/>
              <a:ext cx="16" cy="22"/>
            </a:xfrm>
            <a:prstGeom prst="ellipse">
              <a:avLst/>
            </a:prstGeom>
            <a:solidFill>
              <a:srgbClr val="333399"/>
            </a:solidFill>
            <a:ln w="19050">
              <a:solidFill>
                <a:srgbClr val="000000"/>
              </a:solidFill>
              <a:round/>
              <a:headEnd/>
              <a:tailEnd/>
            </a:ln>
          </p:spPr>
          <p:txBody>
            <a:bodyPr wrap="none" anchor="ctr"/>
            <a:lstStyle/>
            <a:p>
              <a:endParaRPr lang="en-US">
                <a:latin typeface="Calibri" pitchFamily="34" charset="0"/>
              </a:endParaRPr>
            </a:p>
          </p:txBody>
        </p:sp>
        <p:sp>
          <p:nvSpPr>
            <p:cNvPr id="65577" name="Oval 36"/>
            <p:cNvSpPr>
              <a:spLocks noChangeArrowheads="1"/>
            </p:cNvSpPr>
            <p:nvPr/>
          </p:nvSpPr>
          <p:spPr bwMode="auto">
            <a:xfrm>
              <a:off x="3641" y="3168"/>
              <a:ext cx="15" cy="20"/>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578" name="Oval 37"/>
            <p:cNvSpPr>
              <a:spLocks noChangeArrowheads="1"/>
            </p:cNvSpPr>
            <p:nvPr/>
          </p:nvSpPr>
          <p:spPr bwMode="auto">
            <a:xfrm>
              <a:off x="3809" y="3120"/>
              <a:ext cx="53" cy="6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579" name="Oval 38"/>
            <p:cNvSpPr>
              <a:spLocks noChangeArrowheads="1"/>
            </p:cNvSpPr>
            <p:nvPr/>
          </p:nvSpPr>
          <p:spPr bwMode="auto">
            <a:xfrm>
              <a:off x="3721" y="3183"/>
              <a:ext cx="4" cy="41"/>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580" name="Oval 39"/>
            <p:cNvSpPr>
              <a:spLocks noChangeArrowheads="1"/>
            </p:cNvSpPr>
            <p:nvPr/>
          </p:nvSpPr>
          <p:spPr bwMode="auto">
            <a:xfrm>
              <a:off x="3796" y="3109"/>
              <a:ext cx="17" cy="21"/>
            </a:xfrm>
            <a:prstGeom prst="ellipse">
              <a:avLst/>
            </a:prstGeom>
            <a:solidFill>
              <a:srgbClr val="333399"/>
            </a:solidFill>
            <a:ln w="22225">
              <a:solidFill>
                <a:srgbClr val="000000"/>
              </a:solidFill>
              <a:round/>
              <a:headEnd/>
              <a:tailEnd/>
            </a:ln>
          </p:spPr>
          <p:txBody>
            <a:bodyPr wrap="none" anchor="ctr"/>
            <a:lstStyle/>
            <a:p>
              <a:endParaRPr lang="en-US">
                <a:latin typeface="Calibri" pitchFamily="34" charset="0"/>
              </a:endParaRPr>
            </a:p>
          </p:txBody>
        </p:sp>
        <p:sp>
          <p:nvSpPr>
            <p:cNvPr id="65581" name="Freeform 40"/>
            <p:cNvSpPr>
              <a:spLocks/>
            </p:cNvSpPr>
            <p:nvPr/>
          </p:nvSpPr>
          <p:spPr bwMode="auto">
            <a:xfrm>
              <a:off x="2013" y="3430"/>
              <a:ext cx="227" cy="459"/>
            </a:xfrm>
            <a:custGeom>
              <a:avLst/>
              <a:gdLst>
                <a:gd name="T0" fmla="*/ 23 w 227"/>
                <a:gd name="T1" fmla="*/ 112 h 459"/>
                <a:gd name="T2" fmla="*/ 0 w 227"/>
                <a:gd name="T3" fmla="*/ 255 h 459"/>
                <a:gd name="T4" fmla="*/ 35 w 227"/>
                <a:gd name="T5" fmla="*/ 393 h 459"/>
                <a:gd name="T6" fmla="*/ 95 w 227"/>
                <a:gd name="T7" fmla="*/ 458 h 459"/>
                <a:gd name="T8" fmla="*/ 121 w 227"/>
                <a:gd name="T9" fmla="*/ 458 h 459"/>
                <a:gd name="T10" fmla="*/ 205 w 227"/>
                <a:gd name="T11" fmla="*/ 384 h 459"/>
                <a:gd name="T12" fmla="*/ 226 w 227"/>
                <a:gd name="T13" fmla="*/ 207 h 459"/>
                <a:gd name="T14" fmla="*/ 193 w 227"/>
                <a:gd name="T15" fmla="*/ 101 h 459"/>
                <a:gd name="T16" fmla="*/ 133 w 227"/>
                <a:gd name="T17" fmla="*/ 0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
                <a:gd name="T28" fmla="*/ 0 h 459"/>
                <a:gd name="T29" fmla="*/ 227 w 227"/>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 h="459">
                  <a:moveTo>
                    <a:pt x="23" y="112"/>
                  </a:moveTo>
                  <a:lnTo>
                    <a:pt x="0" y="255"/>
                  </a:lnTo>
                  <a:lnTo>
                    <a:pt x="35" y="393"/>
                  </a:lnTo>
                  <a:lnTo>
                    <a:pt x="95" y="458"/>
                  </a:lnTo>
                  <a:lnTo>
                    <a:pt x="121" y="458"/>
                  </a:lnTo>
                  <a:lnTo>
                    <a:pt x="205" y="384"/>
                  </a:lnTo>
                  <a:lnTo>
                    <a:pt x="226" y="207"/>
                  </a:lnTo>
                  <a:lnTo>
                    <a:pt x="193" y="101"/>
                  </a:lnTo>
                  <a:lnTo>
                    <a:pt x="133"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82" name="Freeform 41"/>
            <p:cNvSpPr>
              <a:spLocks/>
            </p:cNvSpPr>
            <p:nvPr/>
          </p:nvSpPr>
          <p:spPr bwMode="auto">
            <a:xfrm>
              <a:off x="1625" y="3552"/>
              <a:ext cx="401" cy="62"/>
            </a:xfrm>
            <a:custGeom>
              <a:avLst/>
              <a:gdLst>
                <a:gd name="T0" fmla="*/ 0 w 401"/>
                <a:gd name="T1" fmla="*/ 0 h 62"/>
                <a:gd name="T2" fmla="*/ 41 w 401"/>
                <a:gd name="T3" fmla="*/ 0 h 62"/>
                <a:gd name="T4" fmla="*/ 41 w 401"/>
                <a:gd name="T5" fmla="*/ 5 h 62"/>
                <a:gd name="T6" fmla="*/ 63 w 401"/>
                <a:gd name="T7" fmla="*/ 5 h 62"/>
                <a:gd name="T8" fmla="*/ 63 w 401"/>
                <a:gd name="T9" fmla="*/ 10 h 62"/>
                <a:gd name="T10" fmla="*/ 83 w 401"/>
                <a:gd name="T11" fmla="*/ 10 h 62"/>
                <a:gd name="T12" fmla="*/ 83 w 401"/>
                <a:gd name="T13" fmla="*/ 15 h 62"/>
                <a:gd name="T14" fmla="*/ 104 w 401"/>
                <a:gd name="T15" fmla="*/ 15 h 62"/>
                <a:gd name="T16" fmla="*/ 104 w 401"/>
                <a:gd name="T17" fmla="*/ 21 h 62"/>
                <a:gd name="T18" fmla="*/ 123 w 401"/>
                <a:gd name="T19" fmla="*/ 21 h 62"/>
                <a:gd name="T20" fmla="*/ 123 w 401"/>
                <a:gd name="T21" fmla="*/ 25 h 62"/>
                <a:gd name="T22" fmla="*/ 139 w 401"/>
                <a:gd name="T23" fmla="*/ 25 h 62"/>
                <a:gd name="T24" fmla="*/ 139 w 401"/>
                <a:gd name="T25" fmla="*/ 31 h 62"/>
                <a:gd name="T26" fmla="*/ 162 w 401"/>
                <a:gd name="T27" fmla="*/ 31 h 62"/>
                <a:gd name="T28" fmla="*/ 166 w 401"/>
                <a:gd name="T29" fmla="*/ 36 h 62"/>
                <a:gd name="T30" fmla="*/ 196 w 401"/>
                <a:gd name="T31" fmla="*/ 36 h 62"/>
                <a:gd name="T32" fmla="*/ 196 w 401"/>
                <a:gd name="T33" fmla="*/ 42 h 62"/>
                <a:gd name="T34" fmla="*/ 238 w 401"/>
                <a:gd name="T35" fmla="*/ 42 h 62"/>
                <a:gd name="T36" fmla="*/ 238 w 401"/>
                <a:gd name="T37" fmla="*/ 47 h 62"/>
                <a:gd name="T38" fmla="*/ 278 w 401"/>
                <a:gd name="T39" fmla="*/ 47 h 62"/>
                <a:gd name="T40" fmla="*/ 278 w 401"/>
                <a:gd name="T41" fmla="*/ 51 h 62"/>
                <a:gd name="T42" fmla="*/ 320 w 401"/>
                <a:gd name="T43" fmla="*/ 51 h 62"/>
                <a:gd name="T44" fmla="*/ 320 w 401"/>
                <a:gd name="T45" fmla="*/ 58 h 62"/>
                <a:gd name="T46" fmla="*/ 377 w 401"/>
                <a:gd name="T47" fmla="*/ 58 h 62"/>
                <a:gd name="T48" fmla="*/ 377 w 401"/>
                <a:gd name="T49" fmla="*/ 61 h 62"/>
                <a:gd name="T50" fmla="*/ 400 w 401"/>
                <a:gd name="T51" fmla="*/ 6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62"/>
                <a:gd name="T80" fmla="*/ 401 w 401"/>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62">
                  <a:moveTo>
                    <a:pt x="0" y="0"/>
                  </a:moveTo>
                  <a:lnTo>
                    <a:pt x="41" y="0"/>
                  </a:lnTo>
                  <a:lnTo>
                    <a:pt x="41" y="5"/>
                  </a:lnTo>
                  <a:lnTo>
                    <a:pt x="63" y="5"/>
                  </a:lnTo>
                  <a:lnTo>
                    <a:pt x="63" y="10"/>
                  </a:lnTo>
                  <a:lnTo>
                    <a:pt x="83" y="10"/>
                  </a:lnTo>
                  <a:lnTo>
                    <a:pt x="83" y="15"/>
                  </a:lnTo>
                  <a:lnTo>
                    <a:pt x="104" y="15"/>
                  </a:lnTo>
                  <a:lnTo>
                    <a:pt x="104" y="21"/>
                  </a:lnTo>
                  <a:lnTo>
                    <a:pt x="123" y="21"/>
                  </a:lnTo>
                  <a:lnTo>
                    <a:pt x="123" y="25"/>
                  </a:lnTo>
                  <a:lnTo>
                    <a:pt x="139" y="25"/>
                  </a:lnTo>
                  <a:lnTo>
                    <a:pt x="139" y="31"/>
                  </a:lnTo>
                  <a:lnTo>
                    <a:pt x="162" y="31"/>
                  </a:lnTo>
                  <a:lnTo>
                    <a:pt x="166" y="36"/>
                  </a:lnTo>
                  <a:lnTo>
                    <a:pt x="196" y="36"/>
                  </a:lnTo>
                  <a:lnTo>
                    <a:pt x="196" y="42"/>
                  </a:lnTo>
                  <a:lnTo>
                    <a:pt x="238" y="42"/>
                  </a:lnTo>
                  <a:lnTo>
                    <a:pt x="238" y="47"/>
                  </a:lnTo>
                  <a:lnTo>
                    <a:pt x="278" y="47"/>
                  </a:lnTo>
                  <a:lnTo>
                    <a:pt x="278" y="51"/>
                  </a:lnTo>
                  <a:lnTo>
                    <a:pt x="320" y="51"/>
                  </a:lnTo>
                  <a:lnTo>
                    <a:pt x="320" y="58"/>
                  </a:lnTo>
                  <a:lnTo>
                    <a:pt x="377" y="58"/>
                  </a:lnTo>
                  <a:lnTo>
                    <a:pt x="377" y="61"/>
                  </a:lnTo>
                  <a:lnTo>
                    <a:pt x="400" y="61"/>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83" name="Freeform 42"/>
            <p:cNvSpPr>
              <a:spLocks/>
            </p:cNvSpPr>
            <p:nvPr/>
          </p:nvSpPr>
          <p:spPr bwMode="auto">
            <a:xfrm>
              <a:off x="2234" y="3620"/>
              <a:ext cx="467" cy="18"/>
            </a:xfrm>
            <a:custGeom>
              <a:avLst/>
              <a:gdLst>
                <a:gd name="T0" fmla="*/ 0 w 467"/>
                <a:gd name="T1" fmla="*/ 0 h 18"/>
                <a:gd name="T2" fmla="*/ 61 w 467"/>
                <a:gd name="T3" fmla="*/ 0 h 18"/>
                <a:gd name="T4" fmla="*/ 61 w 467"/>
                <a:gd name="T5" fmla="*/ 5 h 18"/>
                <a:gd name="T6" fmla="*/ 227 w 467"/>
                <a:gd name="T7" fmla="*/ 5 h 18"/>
                <a:gd name="T8" fmla="*/ 227 w 467"/>
                <a:gd name="T9" fmla="*/ 12 h 18"/>
                <a:gd name="T10" fmla="*/ 394 w 467"/>
                <a:gd name="T11" fmla="*/ 12 h 18"/>
                <a:gd name="T12" fmla="*/ 394 w 467"/>
                <a:gd name="T13" fmla="*/ 17 h 18"/>
                <a:gd name="T14" fmla="*/ 466 w 46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18"/>
                <a:gd name="T26" fmla="*/ 467 w 46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18">
                  <a:moveTo>
                    <a:pt x="0" y="0"/>
                  </a:moveTo>
                  <a:lnTo>
                    <a:pt x="61" y="0"/>
                  </a:lnTo>
                  <a:lnTo>
                    <a:pt x="61" y="5"/>
                  </a:lnTo>
                  <a:lnTo>
                    <a:pt x="227" y="5"/>
                  </a:lnTo>
                  <a:lnTo>
                    <a:pt x="227" y="12"/>
                  </a:lnTo>
                  <a:lnTo>
                    <a:pt x="394" y="12"/>
                  </a:lnTo>
                  <a:lnTo>
                    <a:pt x="394" y="17"/>
                  </a:lnTo>
                  <a:lnTo>
                    <a:pt x="466"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84" name="Freeform 43"/>
            <p:cNvSpPr>
              <a:spLocks/>
            </p:cNvSpPr>
            <p:nvPr/>
          </p:nvSpPr>
          <p:spPr bwMode="auto">
            <a:xfrm>
              <a:off x="2013" y="3428"/>
              <a:ext cx="225" cy="461"/>
            </a:xfrm>
            <a:custGeom>
              <a:avLst/>
              <a:gdLst>
                <a:gd name="T0" fmla="*/ 23 w 225"/>
                <a:gd name="T1" fmla="*/ 114 h 461"/>
                <a:gd name="T2" fmla="*/ 22 w 225"/>
                <a:gd name="T3" fmla="*/ 122 h 461"/>
                <a:gd name="T4" fmla="*/ 19 w 225"/>
                <a:gd name="T5" fmla="*/ 134 h 461"/>
                <a:gd name="T6" fmla="*/ 19 w 225"/>
                <a:gd name="T7" fmla="*/ 145 h 461"/>
                <a:gd name="T8" fmla="*/ 16 w 225"/>
                <a:gd name="T9" fmla="*/ 158 h 461"/>
                <a:gd name="T10" fmla="*/ 13 w 225"/>
                <a:gd name="T11" fmla="*/ 170 h 461"/>
                <a:gd name="T12" fmla="*/ 12 w 225"/>
                <a:gd name="T13" fmla="*/ 181 h 461"/>
                <a:gd name="T14" fmla="*/ 12 w 225"/>
                <a:gd name="T15" fmla="*/ 190 h 461"/>
                <a:gd name="T16" fmla="*/ 7 w 225"/>
                <a:gd name="T17" fmla="*/ 203 h 461"/>
                <a:gd name="T18" fmla="*/ 7 w 225"/>
                <a:gd name="T19" fmla="*/ 215 h 461"/>
                <a:gd name="T20" fmla="*/ 3 w 225"/>
                <a:gd name="T21" fmla="*/ 228 h 461"/>
                <a:gd name="T22" fmla="*/ 3 w 225"/>
                <a:gd name="T23" fmla="*/ 241 h 461"/>
                <a:gd name="T24" fmla="*/ 0 w 225"/>
                <a:gd name="T25" fmla="*/ 252 h 461"/>
                <a:gd name="T26" fmla="*/ 34 w 225"/>
                <a:gd name="T27" fmla="*/ 393 h 461"/>
                <a:gd name="T28" fmla="*/ 49 w 225"/>
                <a:gd name="T29" fmla="*/ 405 h 461"/>
                <a:gd name="T30" fmla="*/ 87 w 225"/>
                <a:gd name="T31" fmla="*/ 449 h 461"/>
                <a:gd name="T32" fmla="*/ 121 w 225"/>
                <a:gd name="T33" fmla="*/ 460 h 461"/>
                <a:gd name="T34" fmla="*/ 205 w 225"/>
                <a:gd name="T35" fmla="*/ 377 h 461"/>
                <a:gd name="T36" fmla="*/ 208 w 225"/>
                <a:gd name="T37" fmla="*/ 356 h 461"/>
                <a:gd name="T38" fmla="*/ 210 w 225"/>
                <a:gd name="T39" fmla="*/ 340 h 461"/>
                <a:gd name="T40" fmla="*/ 211 w 225"/>
                <a:gd name="T41" fmla="*/ 321 h 461"/>
                <a:gd name="T42" fmla="*/ 214 w 225"/>
                <a:gd name="T43" fmla="*/ 304 h 461"/>
                <a:gd name="T44" fmla="*/ 216 w 225"/>
                <a:gd name="T45" fmla="*/ 286 h 461"/>
                <a:gd name="T46" fmla="*/ 218 w 225"/>
                <a:gd name="T47" fmla="*/ 269 h 461"/>
                <a:gd name="T48" fmla="*/ 219 w 225"/>
                <a:gd name="T49" fmla="*/ 248 h 461"/>
                <a:gd name="T50" fmla="*/ 222 w 225"/>
                <a:gd name="T51" fmla="*/ 234 h 461"/>
                <a:gd name="T52" fmla="*/ 223 w 225"/>
                <a:gd name="T53" fmla="*/ 215 h 461"/>
                <a:gd name="T54" fmla="*/ 224 w 225"/>
                <a:gd name="T55" fmla="*/ 203 h 461"/>
                <a:gd name="T56" fmla="*/ 218 w 225"/>
                <a:gd name="T57" fmla="*/ 190 h 461"/>
                <a:gd name="T58" fmla="*/ 196 w 225"/>
                <a:gd name="T59" fmla="*/ 109 h 461"/>
                <a:gd name="T60" fmla="*/ 186 w 225"/>
                <a:gd name="T61" fmla="*/ 90 h 461"/>
                <a:gd name="T62" fmla="*/ 137 w 225"/>
                <a:gd name="T63" fmla="*/ 9 h 461"/>
                <a:gd name="T64" fmla="*/ 124 w 225"/>
                <a:gd name="T65" fmla="*/ 24 h 461"/>
                <a:gd name="T66" fmla="*/ 102 w 225"/>
                <a:gd name="T67" fmla="*/ 76 h 461"/>
                <a:gd name="T68" fmla="*/ 59 w 225"/>
                <a:gd name="T69" fmla="*/ 111 h 461"/>
                <a:gd name="T70" fmla="*/ 23 w 225"/>
                <a:gd name="T71" fmla="*/ 114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461"/>
                <a:gd name="T110" fmla="*/ 225 w 225"/>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461">
                  <a:moveTo>
                    <a:pt x="23" y="114"/>
                  </a:moveTo>
                  <a:lnTo>
                    <a:pt x="23" y="114"/>
                  </a:lnTo>
                  <a:lnTo>
                    <a:pt x="23" y="122"/>
                  </a:lnTo>
                  <a:lnTo>
                    <a:pt x="22" y="122"/>
                  </a:lnTo>
                  <a:lnTo>
                    <a:pt x="22" y="134"/>
                  </a:lnTo>
                  <a:lnTo>
                    <a:pt x="19" y="134"/>
                  </a:lnTo>
                  <a:lnTo>
                    <a:pt x="19" y="145"/>
                  </a:lnTo>
                  <a:lnTo>
                    <a:pt x="19" y="158"/>
                  </a:lnTo>
                  <a:lnTo>
                    <a:pt x="16" y="158"/>
                  </a:lnTo>
                  <a:lnTo>
                    <a:pt x="16" y="170"/>
                  </a:lnTo>
                  <a:lnTo>
                    <a:pt x="13" y="170"/>
                  </a:lnTo>
                  <a:lnTo>
                    <a:pt x="13" y="181"/>
                  </a:lnTo>
                  <a:lnTo>
                    <a:pt x="12" y="181"/>
                  </a:lnTo>
                  <a:lnTo>
                    <a:pt x="12" y="190"/>
                  </a:lnTo>
                  <a:lnTo>
                    <a:pt x="12" y="203"/>
                  </a:lnTo>
                  <a:lnTo>
                    <a:pt x="7" y="203"/>
                  </a:lnTo>
                  <a:lnTo>
                    <a:pt x="7" y="215"/>
                  </a:lnTo>
                  <a:lnTo>
                    <a:pt x="7" y="228"/>
                  </a:lnTo>
                  <a:lnTo>
                    <a:pt x="3" y="228"/>
                  </a:lnTo>
                  <a:lnTo>
                    <a:pt x="3" y="241"/>
                  </a:lnTo>
                  <a:lnTo>
                    <a:pt x="3" y="252"/>
                  </a:lnTo>
                  <a:lnTo>
                    <a:pt x="0" y="252"/>
                  </a:lnTo>
                  <a:lnTo>
                    <a:pt x="0" y="261"/>
                  </a:lnTo>
                  <a:lnTo>
                    <a:pt x="34" y="393"/>
                  </a:lnTo>
                  <a:lnTo>
                    <a:pt x="47" y="408"/>
                  </a:lnTo>
                  <a:lnTo>
                    <a:pt x="49" y="405"/>
                  </a:lnTo>
                  <a:lnTo>
                    <a:pt x="67" y="433"/>
                  </a:lnTo>
                  <a:lnTo>
                    <a:pt x="87" y="449"/>
                  </a:lnTo>
                  <a:lnTo>
                    <a:pt x="93" y="460"/>
                  </a:lnTo>
                  <a:lnTo>
                    <a:pt x="121" y="460"/>
                  </a:lnTo>
                  <a:lnTo>
                    <a:pt x="205" y="386"/>
                  </a:lnTo>
                  <a:lnTo>
                    <a:pt x="205" y="377"/>
                  </a:lnTo>
                  <a:lnTo>
                    <a:pt x="208" y="377"/>
                  </a:lnTo>
                  <a:lnTo>
                    <a:pt x="208" y="356"/>
                  </a:lnTo>
                  <a:lnTo>
                    <a:pt x="210" y="356"/>
                  </a:lnTo>
                  <a:lnTo>
                    <a:pt x="210" y="340"/>
                  </a:lnTo>
                  <a:lnTo>
                    <a:pt x="211" y="340"/>
                  </a:lnTo>
                  <a:lnTo>
                    <a:pt x="211" y="321"/>
                  </a:lnTo>
                  <a:lnTo>
                    <a:pt x="214" y="321"/>
                  </a:lnTo>
                  <a:lnTo>
                    <a:pt x="214" y="304"/>
                  </a:lnTo>
                  <a:lnTo>
                    <a:pt x="216" y="304"/>
                  </a:lnTo>
                  <a:lnTo>
                    <a:pt x="216" y="286"/>
                  </a:lnTo>
                  <a:lnTo>
                    <a:pt x="218" y="286"/>
                  </a:lnTo>
                  <a:lnTo>
                    <a:pt x="218" y="269"/>
                  </a:lnTo>
                  <a:lnTo>
                    <a:pt x="219" y="269"/>
                  </a:lnTo>
                  <a:lnTo>
                    <a:pt x="219" y="248"/>
                  </a:lnTo>
                  <a:lnTo>
                    <a:pt x="222" y="248"/>
                  </a:lnTo>
                  <a:lnTo>
                    <a:pt x="222" y="234"/>
                  </a:lnTo>
                  <a:lnTo>
                    <a:pt x="223" y="234"/>
                  </a:lnTo>
                  <a:lnTo>
                    <a:pt x="223" y="215"/>
                  </a:lnTo>
                  <a:lnTo>
                    <a:pt x="224" y="215"/>
                  </a:lnTo>
                  <a:lnTo>
                    <a:pt x="224" y="203"/>
                  </a:lnTo>
                  <a:lnTo>
                    <a:pt x="223" y="203"/>
                  </a:lnTo>
                  <a:lnTo>
                    <a:pt x="218" y="190"/>
                  </a:lnTo>
                  <a:lnTo>
                    <a:pt x="214" y="170"/>
                  </a:lnTo>
                  <a:lnTo>
                    <a:pt x="196" y="109"/>
                  </a:lnTo>
                  <a:lnTo>
                    <a:pt x="196" y="104"/>
                  </a:lnTo>
                  <a:lnTo>
                    <a:pt x="186" y="90"/>
                  </a:lnTo>
                  <a:lnTo>
                    <a:pt x="162" y="49"/>
                  </a:lnTo>
                  <a:lnTo>
                    <a:pt x="137" y="9"/>
                  </a:lnTo>
                  <a:lnTo>
                    <a:pt x="133" y="0"/>
                  </a:lnTo>
                  <a:lnTo>
                    <a:pt x="124" y="24"/>
                  </a:lnTo>
                  <a:lnTo>
                    <a:pt x="115" y="49"/>
                  </a:lnTo>
                  <a:lnTo>
                    <a:pt x="102" y="76"/>
                  </a:lnTo>
                  <a:lnTo>
                    <a:pt x="89" y="96"/>
                  </a:lnTo>
                  <a:lnTo>
                    <a:pt x="59" y="111"/>
                  </a:lnTo>
                  <a:lnTo>
                    <a:pt x="23" y="122"/>
                  </a:lnTo>
                  <a:lnTo>
                    <a:pt x="23" y="114"/>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5585" name="Freeform 44"/>
            <p:cNvSpPr>
              <a:spLocks/>
            </p:cNvSpPr>
            <p:nvPr/>
          </p:nvSpPr>
          <p:spPr bwMode="auto">
            <a:xfrm>
              <a:off x="2702" y="3558"/>
              <a:ext cx="215" cy="378"/>
            </a:xfrm>
            <a:custGeom>
              <a:avLst/>
              <a:gdLst>
                <a:gd name="T0" fmla="*/ 30 w 215"/>
                <a:gd name="T1" fmla="*/ 18 h 378"/>
                <a:gd name="T2" fmla="*/ 13 w 215"/>
                <a:gd name="T3" fmla="*/ 42 h 378"/>
                <a:gd name="T4" fmla="*/ 2 w 215"/>
                <a:gd name="T5" fmla="*/ 77 h 378"/>
                <a:gd name="T6" fmla="*/ 0 w 215"/>
                <a:gd name="T7" fmla="*/ 113 h 378"/>
                <a:gd name="T8" fmla="*/ 17 w 215"/>
                <a:gd name="T9" fmla="*/ 222 h 378"/>
                <a:gd name="T10" fmla="*/ 36 w 215"/>
                <a:gd name="T11" fmla="*/ 286 h 378"/>
                <a:gd name="T12" fmla="*/ 79 w 215"/>
                <a:gd name="T13" fmla="*/ 367 h 378"/>
                <a:gd name="T14" fmla="*/ 94 w 215"/>
                <a:gd name="T15" fmla="*/ 377 h 378"/>
                <a:gd name="T16" fmla="*/ 121 w 215"/>
                <a:gd name="T17" fmla="*/ 357 h 378"/>
                <a:gd name="T18" fmla="*/ 191 w 215"/>
                <a:gd name="T19" fmla="*/ 178 h 378"/>
                <a:gd name="T20" fmla="*/ 214 w 215"/>
                <a:gd name="T21" fmla="*/ 96 h 378"/>
                <a:gd name="T22" fmla="*/ 208 w 215"/>
                <a:gd name="T23" fmla="*/ 73 h 378"/>
                <a:gd name="T24" fmla="*/ 180 w 215"/>
                <a:gd name="T25" fmla="*/ 48 h 378"/>
                <a:gd name="T26" fmla="*/ 113 w 215"/>
                <a:gd name="T27" fmla="*/ 23 h 378"/>
                <a:gd name="T28" fmla="*/ 183 w 215"/>
                <a:gd name="T29" fmla="*/ 24 h 378"/>
                <a:gd name="T30" fmla="*/ 208 w 215"/>
                <a:gd name="T31" fmla="*/ 23 h 378"/>
                <a:gd name="T32" fmla="*/ 160 w 215"/>
                <a:gd name="T33" fmla="*/ 9 h 378"/>
                <a:gd name="T34" fmla="*/ 94 w 215"/>
                <a:gd name="T35" fmla="*/ 0 h 3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
                <a:gd name="T55" fmla="*/ 0 h 378"/>
                <a:gd name="T56" fmla="*/ 215 w 215"/>
                <a:gd name="T57" fmla="*/ 378 h 3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 h="378">
                  <a:moveTo>
                    <a:pt x="30" y="18"/>
                  </a:moveTo>
                  <a:lnTo>
                    <a:pt x="13" y="42"/>
                  </a:lnTo>
                  <a:lnTo>
                    <a:pt x="2" y="77"/>
                  </a:lnTo>
                  <a:lnTo>
                    <a:pt x="0" y="113"/>
                  </a:lnTo>
                  <a:lnTo>
                    <a:pt x="17" y="222"/>
                  </a:lnTo>
                  <a:lnTo>
                    <a:pt x="36" y="286"/>
                  </a:lnTo>
                  <a:lnTo>
                    <a:pt x="79" y="367"/>
                  </a:lnTo>
                  <a:lnTo>
                    <a:pt x="94" y="377"/>
                  </a:lnTo>
                  <a:lnTo>
                    <a:pt x="121" y="357"/>
                  </a:lnTo>
                  <a:lnTo>
                    <a:pt x="191" y="178"/>
                  </a:lnTo>
                  <a:lnTo>
                    <a:pt x="214" y="96"/>
                  </a:lnTo>
                  <a:lnTo>
                    <a:pt x="208" y="73"/>
                  </a:lnTo>
                  <a:lnTo>
                    <a:pt x="180" y="48"/>
                  </a:lnTo>
                  <a:lnTo>
                    <a:pt x="113" y="23"/>
                  </a:lnTo>
                  <a:lnTo>
                    <a:pt x="183" y="24"/>
                  </a:lnTo>
                  <a:lnTo>
                    <a:pt x="208" y="23"/>
                  </a:lnTo>
                  <a:lnTo>
                    <a:pt x="160" y="9"/>
                  </a:lnTo>
                  <a:lnTo>
                    <a:pt x="94"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86" name="Freeform 45"/>
            <p:cNvSpPr>
              <a:spLocks/>
            </p:cNvSpPr>
            <p:nvPr/>
          </p:nvSpPr>
          <p:spPr bwMode="auto">
            <a:xfrm>
              <a:off x="2702" y="3578"/>
              <a:ext cx="220" cy="363"/>
            </a:xfrm>
            <a:custGeom>
              <a:avLst/>
              <a:gdLst>
                <a:gd name="T0" fmla="*/ 30 w 220"/>
                <a:gd name="T1" fmla="*/ 0 h 363"/>
                <a:gd name="T2" fmla="*/ 30 w 220"/>
                <a:gd name="T3" fmla="*/ 0 h 363"/>
                <a:gd name="T4" fmla="*/ 26 w 220"/>
                <a:gd name="T5" fmla="*/ 0 h 363"/>
                <a:gd name="T6" fmla="*/ 13 w 220"/>
                <a:gd name="T7" fmla="*/ 23 h 363"/>
                <a:gd name="T8" fmla="*/ 6 w 220"/>
                <a:gd name="T9" fmla="*/ 40 h 363"/>
                <a:gd name="T10" fmla="*/ 2 w 220"/>
                <a:gd name="T11" fmla="*/ 53 h 363"/>
                <a:gd name="T12" fmla="*/ 2 w 220"/>
                <a:gd name="T13" fmla="*/ 57 h 363"/>
                <a:gd name="T14" fmla="*/ 2 w 220"/>
                <a:gd name="T15" fmla="*/ 79 h 363"/>
                <a:gd name="T16" fmla="*/ 0 w 220"/>
                <a:gd name="T17" fmla="*/ 79 h 363"/>
                <a:gd name="T18" fmla="*/ 0 w 220"/>
                <a:gd name="T19" fmla="*/ 102 h 363"/>
                <a:gd name="T20" fmla="*/ 2 w 220"/>
                <a:gd name="T21" fmla="*/ 102 h 363"/>
                <a:gd name="T22" fmla="*/ 2 w 220"/>
                <a:gd name="T23" fmla="*/ 116 h 363"/>
                <a:gd name="T24" fmla="*/ 4 w 220"/>
                <a:gd name="T25" fmla="*/ 116 h 363"/>
                <a:gd name="T26" fmla="*/ 4 w 220"/>
                <a:gd name="T27" fmla="*/ 127 h 363"/>
                <a:gd name="T28" fmla="*/ 5 w 220"/>
                <a:gd name="T29" fmla="*/ 127 h 363"/>
                <a:gd name="T30" fmla="*/ 5 w 220"/>
                <a:gd name="T31" fmla="*/ 140 h 363"/>
                <a:gd name="T32" fmla="*/ 6 w 220"/>
                <a:gd name="T33" fmla="*/ 140 h 363"/>
                <a:gd name="T34" fmla="*/ 6 w 220"/>
                <a:gd name="T35" fmla="*/ 153 h 363"/>
                <a:gd name="T36" fmla="*/ 10 w 220"/>
                <a:gd name="T37" fmla="*/ 153 h 363"/>
                <a:gd name="T38" fmla="*/ 10 w 220"/>
                <a:gd name="T39" fmla="*/ 166 h 363"/>
                <a:gd name="T40" fmla="*/ 11 w 220"/>
                <a:gd name="T41" fmla="*/ 166 h 363"/>
                <a:gd name="T42" fmla="*/ 13 w 220"/>
                <a:gd name="T43" fmla="*/ 182 h 363"/>
                <a:gd name="T44" fmla="*/ 13 w 220"/>
                <a:gd name="T45" fmla="*/ 190 h 363"/>
                <a:gd name="T46" fmla="*/ 15 w 220"/>
                <a:gd name="T47" fmla="*/ 190 h 363"/>
                <a:gd name="T48" fmla="*/ 15 w 220"/>
                <a:gd name="T49" fmla="*/ 202 h 363"/>
                <a:gd name="T50" fmla="*/ 15 w 220"/>
                <a:gd name="T51" fmla="*/ 202 h 363"/>
                <a:gd name="T52" fmla="*/ 15 w 220"/>
                <a:gd name="T53" fmla="*/ 210 h 363"/>
                <a:gd name="T54" fmla="*/ 30 w 220"/>
                <a:gd name="T55" fmla="*/ 248 h 363"/>
                <a:gd name="T56" fmla="*/ 40 w 220"/>
                <a:gd name="T57" fmla="*/ 283 h 363"/>
                <a:gd name="T58" fmla="*/ 70 w 220"/>
                <a:gd name="T59" fmla="*/ 328 h 363"/>
                <a:gd name="T60" fmla="*/ 76 w 220"/>
                <a:gd name="T61" fmla="*/ 343 h 363"/>
                <a:gd name="T62" fmla="*/ 78 w 220"/>
                <a:gd name="T63" fmla="*/ 343 h 363"/>
                <a:gd name="T64" fmla="*/ 78 w 220"/>
                <a:gd name="T65" fmla="*/ 348 h 363"/>
                <a:gd name="T66" fmla="*/ 94 w 220"/>
                <a:gd name="T67" fmla="*/ 362 h 363"/>
                <a:gd name="T68" fmla="*/ 116 w 220"/>
                <a:gd name="T69" fmla="*/ 348 h 363"/>
                <a:gd name="T70" fmla="*/ 122 w 220"/>
                <a:gd name="T71" fmla="*/ 347 h 363"/>
                <a:gd name="T72" fmla="*/ 170 w 220"/>
                <a:gd name="T73" fmla="*/ 229 h 363"/>
                <a:gd name="T74" fmla="*/ 198 w 220"/>
                <a:gd name="T75" fmla="*/ 160 h 363"/>
                <a:gd name="T76" fmla="*/ 198 w 220"/>
                <a:gd name="T77" fmla="*/ 151 h 363"/>
                <a:gd name="T78" fmla="*/ 199 w 220"/>
                <a:gd name="T79" fmla="*/ 151 h 363"/>
                <a:gd name="T80" fmla="*/ 199 w 220"/>
                <a:gd name="T81" fmla="*/ 144 h 363"/>
                <a:gd name="T82" fmla="*/ 201 w 220"/>
                <a:gd name="T83" fmla="*/ 144 h 363"/>
                <a:gd name="T84" fmla="*/ 201 w 220"/>
                <a:gd name="T85" fmla="*/ 136 h 363"/>
                <a:gd name="T86" fmla="*/ 202 w 220"/>
                <a:gd name="T87" fmla="*/ 136 h 363"/>
                <a:gd name="T88" fmla="*/ 202 w 220"/>
                <a:gd name="T89" fmla="*/ 127 h 363"/>
                <a:gd name="T90" fmla="*/ 205 w 220"/>
                <a:gd name="T91" fmla="*/ 127 h 363"/>
                <a:gd name="T92" fmla="*/ 214 w 220"/>
                <a:gd name="T93" fmla="*/ 88 h 363"/>
                <a:gd name="T94" fmla="*/ 219 w 220"/>
                <a:gd name="T95" fmla="*/ 77 h 363"/>
                <a:gd name="T96" fmla="*/ 212 w 220"/>
                <a:gd name="T97" fmla="*/ 60 h 363"/>
                <a:gd name="T98" fmla="*/ 211 w 220"/>
                <a:gd name="T99" fmla="*/ 53 h 363"/>
                <a:gd name="T100" fmla="*/ 189 w 220"/>
                <a:gd name="T101" fmla="*/ 34 h 363"/>
                <a:gd name="T102" fmla="*/ 170 w 220"/>
                <a:gd name="T103" fmla="*/ 21 h 363"/>
                <a:gd name="T104" fmla="*/ 158 w 220"/>
                <a:gd name="T105" fmla="*/ 20 h 363"/>
                <a:gd name="T106" fmla="*/ 131 w 220"/>
                <a:gd name="T107" fmla="*/ 8 h 363"/>
                <a:gd name="T108" fmla="*/ 119 w 220"/>
                <a:gd name="T109" fmla="*/ 5 h 363"/>
                <a:gd name="T110" fmla="*/ 116 w 220"/>
                <a:gd name="T111" fmla="*/ 3 h 363"/>
                <a:gd name="T112" fmla="*/ 89 w 220"/>
                <a:gd name="T113" fmla="*/ 8 h 363"/>
                <a:gd name="T114" fmla="*/ 63 w 220"/>
                <a:gd name="T115" fmla="*/ 8 h 363"/>
                <a:gd name="T116" fmla="*/ 30 w 220"/>
                <a:gd name="T117" fmla="*/ 5 h 363"/>
                <a:gd name="T118" fmla="*/ 24 w 220"/>
                <a:gd name="T119" fmla="*/ 3 h 363"/>
                <a:gd name="T120" fmla="*/ 30 w 220"/>
                <a:gd name="T121" fmla="*/ 0 h 363"/>
                <a:gd name="T122" fmla="*/ 30 w 220"/>
                <a:gd name="T123" fmla="*/ 0 h 3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63"/>
                <a:gd name="T188" fmla="*/ 220 w 220"/>
                <a:gd name="T189" fmla="*/ 363 h 3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63">
                  <a:moveTo>
                    <a:pt x="30" y="0"/>
                  </a:moveTo>
                  <a:lnTo>
                    <a:pt x="30" y="0"/>
                  </a:lnTo>
                  <a:lnTo>
                    <a:pt x="26" y="0"/>
                  </a:lnTo>
                  <a:lnTo>
                    <a:pt x="13" y="23"/>
                  </a:lnTo>
                  <a:lnTo>
                    <a:pt x="6" y="40"/>
                  </a:lnTo>
                  <a:lnTo>
                    <a:pt x="2" y="53"/>
                  </a:lnTo>
                  <a:lnTo>
                    <a:pt x="2" y="57"/>
                  </a:lnTo>
                  <a:lnTo>
                    <a:pt x="2" y="79"/>
                  </a:lnTo>
                  <a:lnTo>
                    <a:pt x="0" y="79"/>
                  </a:lnTo>
                  <a:lnTo>
                    <a:pt x="0" y="102"/>
                  </a:lnTo>
                  <a:lnTo>
                    <a:pt x="2" y="102"/>
                  </a:lnTo>
                  <a:lnTo>
                    <a:pt x="2" y="116"/>
                  </a:lnTo>
                  <a:lnTo>
                    <a:pt x="4" y="116"/>
                  </a:lnTo>
                  <a:lnTo>
                    <a:pt x="4" y="127"/>
                  </a:lnTo>
                  <a:lnTo>
                    <a:pt x="5" y="127"/>
                  </a:lnTo>
                  <a:lnTo>
                    <a:pt x="5" y="140"/>
                  </a:lnTo>
                  <a:lnTo>
                    <a:pt x="6" y="140"/>
                  </a:lnTo>
                  <a:lnTo>
                    <a:pt x="6" y="153"/>
                  </a:lnTo>
                  <a:lnTo>
                    <a:pt x="10" y="153"/>
                  </a:lnTo>
                  <a:lnTo>
                    <a:pt x="10" y="166"/>
                  </a:lnTo>
                  <a:lnTo>
                    <a:pt x="11" y="166"/>
                  </a:lnTo>
                  <a:lnTo>
                    <a:pt x="13" y="182"/>
                  </a:lnTo>
                  <a:lnTo>
                    <a:pt x="13" y="190"/>
                  </a:lnTo>
                  <a:lnTo>
                    <a:pt x="15" y="190"/>
                  </a:lnTo>
                  <a:lnTo>
                    <a:pt x="15" y="202"/>
                  </a:lnTo>
                  <a:lnTo>
                    <a:pt x="15" y="210"/>
                  </a:lnTo>
                  <a:lnTo>
                    <a:pt x="30" y="248"/>
                  </a:lnTo>
                  <a:lnTo>
                    <a:pt x="40" y="283"/>
                  </a:lnTo>
                  <a:lnTo>
                    <a:pt x="70" y="328"/>
                  </a:lnTo>
                  <a:lnTo>
                    <a:pt x="76" y="343"/>
                  </a:lnTo>
                  <a:lnTo>
                    <a:pt x="78" y="343"/>
                  </a:lnTo>
                  <a:lnTo>
                    <a:pt x="78" y="348"/>
                  </a:lnTo>
                  <a:lnTo>
                    <a:pt x="94" y="362"/>
                  </a:lnTo>
                  <a:lnTo>
                    <a:pt x="116" y="348"/>
                  </a:lnTo>
                  <a:lnTo>
                    <a:pt x="122" y="347"/>
                  </a:lnTo>
                  <a:lnTo>
                    <a:pt x="170" y="229"/>
                  </a:lnTo>
                  <a:lnTo>
                    <a:pt x="198" y="160"/>
                  </a:lnTo>
                  <a:lnTo>
                    <a:pt x="198" y="151"/>
                  </a:lnTo>
                  <a:lnTo>
                    <a:pt x="199" y="151"/>
                  </a:lnTo>
                  <a:lnTo>
                    <a:pt x="199" y="144"/>
                  </a:lnTo>
                  <a:lnTo>
                    <a:pt x="201" y="144"/>
                  </a:lnTo>
                  <a:lnTo>
                    <a:pt x="201" y="136"/>
                  </a:lnTo>
                  <a:lnTo>
                    <a:pt x="202" y="136"/>
                  </a:lnTo>
                  <a:lnTo>
                    <a:pt x="202" y="127"/>
                  </a:lnTo>
                  <a:lnTo>
                    <a:pt x="205" y="127"/>
                  </a:lnTo>
                  <a:lnTo>
                    <a:pt x="214" y="88"/>
                  </a:lnTo>
                  <a:lnTo>
                    <a:pt x="219" y="77"/>
                  </a:lnTo>
                  <a:lnTo>
                    <a:pt x="212" y="60"/>
                  </a:lnTo>
                  <a:lnTo>
                    <a:pt x="211" y="53"/>
                  </a:lnTo>
                  <a:lnTo>
                    <a:pt x="189" y="34"/>
                  </a:lnTo>
                  <a:lnTo>
                    <a:pt x="170" y="21"/>
                  </a:lnTo>
                  <a:lnTo>
                    <a:pt x="158" y="20"/>
                  </a:lnTo>
                  <a:lnTo>
                    <a:pt x="131" y="8"/>
                  </a:lnTo>
                  <a:lnTo>
                    <a:pt x="119" y="5"/>
                  </a:lnTo>
                  <a:lnTo>
                    <a:pt x="116" y="3"/>
                  </a:lnTo>
                  <a:lnTo>
                    <a:pt x="89" y="8"/>
                  </a:lnTo>
                  <a:lnTo>
                    <a:pt x="63" y="8"/>
                  </a:lnTo>
                  <a:lnTo>
                    <a:pt x="30" y="5"/>
                  </a:lnTo>
                  <a:lnTo>
                    <a:pt x="24" y="3"/>
                  </a:lnTo>
                  <a:lnTo>
                    <a:pt x="30" y="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587" name="Line 46"/>
            <p:cNvSpPr>
              <a:spLocks noChangeShapeType="1"/>
            </p:cNvSpPr>
            <p:nvPr/>
          </p:nvSpPr>
          <p:spPr bwMode="auto">
            <a:xfrm flipH="1" flipV="1">
              <a:off x="2916" y="3643"/>
              <a:ext cx="79" cy="8"/>
            </a:xfrm>
            <a:prstGeom prst="line">
              <a:avLst/>
            </a:prstGeom>
            <a:noFill/>
            <a:ln w="31750">
              <a:solidFill>
                <a:srgbClr val="000000"/>
              </a:solidFill>
              <a:round/>
              <a:headEnd/>
              <a:tailEnd/>
            </a:ln>
          </p:spPr>
          <p:txBody>
            <a:bodyPr wrap="none" anchor="ctr"/>
            <a:lstStyle/>
            <a:p>
              <a:endParaRPr lang="en-US"/>
            </a:p>
          </p:txBody>
        </p:sp>
        <p:sp>
          <p:nvSpPr>
            <p:cNvPr id="65588" name="Freeform 47"/>
            <p:cNvSpPr>
              <a:spLocks/>
            </p:cNvSpPr>
            <p:nvPr/>
          </p:nvSpPr>
          <p:spPr bwMode="auto">
            <a:xfrm>
              <a:off x="2744" y="3630"/>
              <a:ext cx="43" cy="245"/>
            </a:xfrm>
            <a:custGeom>
              <a:avLst/>
              <a:gdLst>
                <a:gd name="T0" fmla="*/ 11 w 43"/>
                <a:gd name="T1" fmla="*/ 0 h 245"/>
                <a:gd name="T2" fmla="*/ 4 w 43"/>
                <a:gd name="T3" fmla="*/ 21 h 245"/>
                <a:gd name="T4" fmla="*/ 0 w 43"/>
                <a:gd name="T5" fmla="*/ 66 h 245"/>
                <a:gd name="T6" fmla="*/ 10 w 43"/>
                <a:gd name="T7" fmla="*/ 148 h 245"/>
                <a:gd name="T8" fmla="*/ 24 w 43"/>
                <a:gd name="T9" fmla="*/ 203 h 245"/>
                <a:gd name="T10" fmla="*/ 42 w 43"/>
                <a:gd name="T11" fmla="*/ 244 h 245"/>
                <a:gd name="T12" fmla="*/ 0 60000 65536"/>
                <a:gd name="T13" fmla="*/ 0 60000 65536"/>
                <a:gd name="T14" fmla="*/ 0 60000 65536"/>
                <a:gd name="T15" fmla="*/ 0 60000 65536"/>
                <a:gd name="T16" fmla="*/ 0 60000 65536"/>
                <a:gd name="T17" fmla="*/ 0 60000 65536"/>
                <a:gd name="T18" fmla="*/ 0 w 43"/>
                <a:gd name="T19" fmla="*/ 0 h 245"/>
                <a:gd name="T20" fmla="*/ 43 w 43"/>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43" h="245">
                  <a:moveTo>
                    <a:pt x="11" y="0"/>
                  </a:moveTo>
                  <a:lnTo>
                    <a:pt x="4" y="21"/>
                  </a:lnTo>
                  <a:lnTo>
                    <a:pt x="0" y="66"/>
                  </a:lnTo>
                  <a:lnTo>
                    <a:pt x="10" y="148"/>
                  </a:lnTo>
                  <a:lnTo>
                    <a:pt x="24" y="203"/>
                  </a:lnTo>
                  <a:lnTo>
                    <a:pt x="42" y="24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589" name="Freeform 48"/>
            <p:cNvSpPr>
              <a:spLocks/>
            </p:cNvSpPr>
            <p:nvPr/>
          </p:nvSpPr>
          <p:spPr bwMode="auto">
            <a:xfrm>
              <a:off x="2772" y="3631"/>
              <a:ext cx="30" cy="194"/>
            </a:xfrm>
            <a:custGeom>
              <a:avLst/>
              <a:gdLst>
                <a:gd name="T0" fmla="*/ 0 w 30"/>
                <a:gd name="T1" fmla="*/ 0 h 194"/>
                <a:gd name="T2" fmla="*/ 1 w 30"/>
                <a:gd name="T3" fmla="*/ 33 h 194"/>
                <a:gd name="T4" fmla="*/ 4 w 30"/>
                <a:gd name="T5" fmla="*/ 71 h 194"/>
                <a:gd name="T6" fmla="*/ 14 w 30"/>
                <a:gd name="T7" fmla="*/ 137 h 194"/>
                <a:gd name="T8" fmla="*/ 29 w 30"/>
                <a:gd name="T9" fmla="*/ 193 h 194"/>
                <a:gd name="T10" fmla="*/ 0 60000 65536"/>
                <a:gd name="T11" fmla="*/ 0 60000 65536"/>
                <a:gd name="T12" fmla="*/ 0 60000 65536"/>
                <a:gd name="T13" fmla="*/ 0 60000 65536"/>
                <a:gd name="T14" fmla="*/ 0 60000 65536"/>
                <a:gd name="T15" fmla="*/ 0 w 30"/>
                <a:gd name="T16" fmla="*/ 0 h 194"/>
                <a:gd name="T17" fmla="*/ 30 w 30"/>
                <a:gd name="T18" fmla="*/ 194 h 194"/>
              </a:gdLst>
              <a:ahLst/>
              <a:cxnLst>
                <a:cxn ang="T10">
                  <a:pos x="T0" y="T1"/>
                </a:cxn>
                <a:cxn ang="T11">
                  <a:pos x="T2" y="T3"/>
                </a:cxn>
                <a:cxn ang="T12">
                  <a:pos x="T4" y="T5"/>
                </a:cxn>
                <a:cxn ang="T13">
                  <a:pos x="T6" y="T7"/>
                </a:cxn>
                <a:cxn ang="T14">
                  <a:pos x="T8" y="T9"/>
                </a:cxn>
              </a:cxnLst>
              <a:rect l="T15" t="T16" r="T17" b="T18"/>
              <a:pathLst>
                <a:path w="30" h="194">
                  <a:moveTo>
                    <a:pt x="0" y="0"/>
                  </a:moveTo>
                  <a:lnTo>
                    <a:pt x="1" y="33"/>
                  </a:lnTo>
                  <a:lnTo>
                    <a:pt x="4" y="71"/>
                  </a:lnTo>
                  <a:lnTo>
                    <a:pt x="14" y="137"/>
                  </a:lnTo>
                  <a:lnTo>
                    <a:pt x="29" y="193"/>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590" name="Freeform 49"/>
            <p:cNvSpPr>
              <a:spLocks/>
            </p:cNvSpPr>
            <p:nvPr/>
          </p:nvSpPr>
          <p:spPr bwMode="auto">
            <a:xfrm>
              <a:off x="2796" y="3630"/>
              <a:ext cx="35" cy="153"/>
            </a:xfrm>
            <a:custGeom>
              <a:avLst/>
              <a:gdLst>
                <a:gd name="T0" fmla="*/ 0 w 35"/>
                <a:gd name="T1" fmla="*/ 0 h 153"/>
                <a:gd name="T2" fmla="*/ 5 w 35"/>
                <a:gd name="T3" fmla="*/ 50 h 153"/>
                <a:gd name="T4" fmla="*/ 16 w 35"/>
                <a:gd name="T5" fmla="*/ 89 h 153"/>
                <a:gd name="T6" fmla="*/ 28 w 35"/>
                <a:gd name="T7" fmla="*/ 143 h 153"/>
                <a:gd name="T8" fmla="*/ 34 w 35"/>
                <a:gd name="T9" fmla="*/ 152 h 153"/>
                <a:gd name="T10" fmla="*/ 0 60000 65536"/>
                <a:gd name="T11" fmla="*/ 0 60000 65536"/>
                <a:gd name="T12" fmla="*/ 0 60000 65536"/>
                <a:gd name="T13" fmla="*/ 0 60000 65536"/>
                <a:gd name="T14" fmla="*/ 0 60000 65536"/>
                <a:gd name="T15" fmla="*/ 0 w 35"/>
                <a:gd name="T16" fmla="*/ 0 h 153"/>
                <a:gd name="T17" fmla="*/ 35 w 35"/>
                <a:gd name="T18" fmla="*/ 153 h 153"/>
              </a:gdLst>
              <a:ahLst/>
              <a:cxnLst>
                <a:cxn ang="T10">
                  <a:pos x="T0" y="T1"/>
                </a:cxn>
                <a:cxn ang="T11">
                  <a:pos x="T2" y="T3"/>
                </a:cxn>
                <a:cxn ang="T12">
                  <a:pos x="T4" y="T5"/>
                </a:cxn>
                <a:cxn ang="T13">
                  <a:pos x="T6" y="T7"/>
                </a:cxn>
                <a:cxn ang="T14">
                  <a:pos x="T8" y="T9"/>
                </a:cxn>
              </a:cxnLst>
              <a:rect l="T15" t="T16" r="T17" b="T18"/>
              <a:pathLst>
                <a:path w="35" h="153">
                  <a:moveTo>
                    <a:pt x="0" y="0"/>
                  </a:moveTo>
                  <a:lnTo>
                    <a:pt x="5" y="50"/>
                  </a:lnTo>
                  <a:lnTo>
                    <a:pt x="16" y="89"/>
                  </a:lnTo>
                  <a:lnTo>
                    <a:pt x="28" y="143"/>
                  </a:lnTo>
                  <a:lnTo>
                    <a:pt x="34" y="15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591" name="Freeform 50"/>
            <p:cNvSpPr>
              <a:spLocks/>
            </p:cNvSpPr>
            <p:nvPr/>
          </p:nvSpPr>
          <p:spPr bwMode="auto">
            <a:xfrm>
              <a:off x="2816" y="3633"/>
              <a:ext cx="37" cy="110"/>
            </a:xfrm>
            <a:custGeom>
              <a:avLst/>
              <a:gdLst>
                <a:gd name="T0" fmla="*/ 0 w 37"/>
                <a:gd name="T1" fmla="*/ 0 h 110"/>
                <a:gd name="T2" fmla="*/ 4 w 37"/>
                <a:gd name="T3" fmla="*/ 33 h 110"/>
                <a:gd name="T4" fmla="*/ 10 w 37"/>
                <a:gd name="T5" fmla="*/ 56 h 110"/>
                <a:gd name="T6" fmla="*/ 24 w 37"/>
                <a:gd name="T7" fmla="*/ 81 h 110"/>
                <a:gd name="T8" fmla="*/ 36 w 37"/>
                <a:gd name="T9" fmla="*/ 109 h 110"/>
                <a:gd name="T10" fmla="*/ 0 60000 65536"/>
                <a:gd name="T11" fmla="*/ 0 60000 65536"/>
                <a:gd name="T12" fmla="*/ 0 60000 65536"/>
                <a:gd name="T13" fmla="*/ 0 60000 65536"/>
                <a:gd name="T14" fmla="*/ 0 60000 65536"/>
                <a:gd name="T15" fmla="*/ 0 w 37"/>
                <a:gd name="T16" fmla="*/ 0 h 110"/>
                <a:gd name="T17" fmla="*/ 37 w 37"/>
                <a:gd name="T18" fmla="*/ 110 h 110"/>
              </a:gdLst>
              <a:ahLst/>
              <a:cxnLst>
                <a:cxn ang="T10">
                  <a:pos x="T0" y="T1"/>
                </a:cxn>
                <a:cxn ang="T11">
                  <a:pos x="T2" y="T3"/>
                </a:cxn>
                <a:cxn ang="T12">
                  <a:pos x="T4" y="T5"/>
                </a:cxn>
                <a:cxn ang="T13">
                  <a:pos x="T6" y="T7"/>
                </a:cxn>
                <a:cxn ang="T14">
                  <a:pos x="T8" y="T9"/>
                </a:cxn>
              </a:cxnLst>
              <a:rect l="T15" t="T16" r="T17" b="T18"/>
              <a:pathLst>
                <a:path w="37" h="110">
                  <a:moveTo>
                    <a:pt x="0" y="0"/>
                  </a:moveTo>
                  <a:lnTo>
                    <a:pt x="4" y="33"/>
                  </a:lnTo>
                  <a:lnTo>
                    <a:pt x="10" y="56"/>
                  </a:lnTo>
                  <a:lnTo>
                    <a:pt x="24" y="81"/>
                  </a:lnTo>
                  <a:lnTo>
                    <a:pt x="36" y="10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592" name="Line 51"/>
            <p:cNvSpPr>
              <a:spLocks noChangeShapeType="1"/>
            </p:cNvSpPr>
            <p:nvPr/>
          </p:nvSpPr>
          <p:spPr bwMode="auto">
            <a:xfrm flipH="1" flipV="1">
              <a:off x="4448" y="3500"/>
              <a:ext cx="314" cy="238"/>
            </a:xfrm>
            <a:prstGeom prst="line">
              <a:avLst/>
            </a:prstGeom>
            <a:noFill/>
            <a:ln w="31750">
              <a:solidFill>
                <a:srgbClr val="000000"/>
              </a:solidFill>
              <a:prstDash val="dash"/>
              <a:round/>
              <a:headEnd/>
              <a:tailEnd/>
            </a:ln>
          </p:spPr>
          <p:txBody>
            <a:bodyPr wrap="none" anchor="ctr"/>
            <a:lstStyle/>
            <a:p>
              <a:endParaRPr lang="en-US"/>
            </a:p>
          </p:txBody>
        </p:sp>
        <p:sp>
          <p:nvSpPr>
            <p:cNvPr id="65593" name="Freeform 52"/>
            <p:cNvSpPr>
              <a:spLocks/>
            </p:cNvSpPr>
            <p:nvPr/>
          </p:nvSpPr>
          <p:spPr bwMode="auto">
            <a:xfrm>
              <a:off x="4400" y="2910"/>
              <a:ext cx="90" cy="107"/>
            </a:xfrm>
            <a:custGeom>
              <a:avLst/>
              <a:gdLst>
                <a:gd name="T0" fmla="*/ 0 w 90"/>
                <a:gd name="T1" fmla="*/ 106 h 107"/>
                <a:gd name="T2" fmla="*/ 32 w 90"/>
                <a:gd name="T3" fmla="*/ 60 h 107"/>
                <a:gd name="T4" fmla="*/ 60 w 90"/>
                <a:gd name="T5" fmla="*/ 27 h 107"/>
                <a:gd name="T6" fmla="*/ 89 w 90"/>
                <a:gd name="T7" fmla="*/ 0 h 107"/>
                <a:gd name="T8" fmla="*/ 0 60000 65536"/>
                <a:gd name="T9" fmla="*/ 0 60000 65536"/>
                <a:gd name="T10" fmla="*/ 0 60000 65536"/>
                <a:gd name="T11" fmla="*/ 0 60000 65536"/>
                <a:gd name="T12" fmla="*/ 0 w 90"/>
                <a:gd name="T13" fmla="*/ 0 h 107"/>
                <a:gd name="T14" fmla="*/ 90 w 90"/>
                <a:gd name="T15" fmla="*/ 107 h 107"/>
              </a:gdLst>
              <a:ahLst/>
              <a:cxnLst>
                <a:cxn ang="T8">
                  <a:pos x="T0" y="T1"/>
                </a:cxn>
                <a:cxn ang="T9">
                  <a:pos x="T2" y="T3"/>
                </a:cxn>
                <a:cxn ang="T10">
                  <a:pos x="T4" y="T5"/>
                </a:cxn>
                <a:cxn ang="T11">
                  <a:pos x="T6" y="T7"/>
                </a:cxn>
              </a:cxnLst>
              <a:rect l="T12" t="T13" r="T14" b="T15"/>
              <a:pathLst>
                <a:path w="90" h="107">
                  <a:moveTo>
                    <a:pt x="0" y="106"/>
                  </a:moveTo>
                  <a:lnTo>
                    <a:pt x="32" y="60"/>
                  </a:lnTo>
                  <a:lnTo>
                    <a:pt x="60" y="27"/>
                  </a:lnTo>
                  <a:lnTo>
                    <a:pt x="8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594" name="Freeform 53"/>
            <p:cNvSpPr>
              <a:spLocks/>
            </p:cNvSpPr>
            <p:nvPr/>
          </p:nvSpPr>
          <p:spPr bwMode="auto">
            <a:xfrm>
              <a:off x="4428" y="2846"/>
              <a:ext cx="220" cy="180"/>
            </a:xfrm>
            <a:custGeom>
              <a:avLst/>
              <a:gdLst>
                <a:gd name="T0" fmla="*/ 0 w 220"/>
                <a:gd name="T1" fmla="*/ 179 h 180"/>
                <a:gd name="T2" fmla="*/ 32 w 220"/>
                <a:gd name="T3" fmla="*/ 140 h 180"/>
                <a:gd name="T4" fmla="*/ 58 w 220"/>
                <a:gd name="T5" fmla="*/ 109 h 180"/>
                <a:gd name="T6" fmla="*/ 93 w 220"/>
                <a:gd name="T7" fmla="*/ 73 h 180"/>
                <a:gd name="T8" fmla="*/ 144 w 220"/>
                <a:gd name="T9" fmla="*/ 55 h 180"/>
                <a:gd name="T10" fmla="*/ 219 w 220"/>
                <a:gd name="T11" fmla="*/ 0 h 180"/>
                <a:gd name="T12" fmla="*/ 0 60000 65536"/>
                <a:gd name="T13" fmla="*/ 0 60000 65536"/>
                <a:gd name="T14" fmla="*/ 0 60000 65536"/>
                <a:gd name="T15" fmla="*/ 0 60000 65536"/>
                <a:gd name="T16" fmla="*/ 0 60000 65536"/>
                <a:gd name="T17" fmla="*/ 0 60000 65536"/>
                <a:gd name="T18" fmla="*/ 0 w 220"/>
                <a:gd name="T19" fmla="*/ 0 h 180"/>
                <a:gd name="T20" fmla="*/ 220 w 22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220" h="180">
                  <a:moveTo>
                    <a:pt x="0" y="179"/>
                  </a:moveTo>
                  <a:lnTo>
                    <a:pt x="32" y="140"/>
                  </a:lnTo>
                  <a:lnTo>
                    <a:pt x="58" y="109"/>
                  </a:lnTo>
                  <a:lnTo>
                    <a:pt x="93" y="73"/>
                  </a:lnTo>
                  <a:lnTo>
                    <a:pt x="144" y="55"/>
                  </a:lnTo>
                  <a:lnTo>
                    <a:pt x="21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595" name="Freeform 54"/>
            <p:cNvSpPr>
              <a:spLocks/>
            </p:cNvSpPr>
            <p:nvPr/>
          </p:nvSpPr>
          <p:spPr bwMode="auto">
            <a:xfrm>
              <a:off x="4454" y="2902"/>
              <a:ext cx="210" cy="136"/>
            </a:xfrm>
            <a:custGeom>
              <a:avLst/>
              <a:gdLst>
                <a:gd name="T0" fmla="*/ 0 w 210"/>
                <a:gd name="T1" fmla="*/ 135 h 136"/>
                <a:gd name="T2" fmla="*/ 32 w 210"/>
                <a:gd name="T3" fmla="*/ 106 h 136"/>
                <a:gd name="T4" fmla="*/ 67 w 210"/>
                <a:gd name="T5" fmla="*/ 82 h 136"/>
                <a:gd name="T6" fmla="*/ 122 w 210"/>
                <a:gd name="T7" fmla="*/ 37 h 136"/>
                <a:gd name="T8" fmla="*/ 209 w 210"/>
                <a:gd name="T9" fmla="*/ 0 h 136"/>
                <a:gd name="T10" fmla="*/ 0 60000 65536"/>
                <a:gd name="T11" fmla="*/ 0 60000 65536"/>
                <a:gd name="T12" fmla="*/ 0 60000 65536"/>
                <a:gd name="T13" fmla="*/ 0 60000 65536"/>
                <a:gd name="T14" fmla="*/ 0 60000 65536"/>
                <a:gd name="T15" fmla="*/ 0 w 210"/>
                <a:gd name="T16" fmla="*/ 0 h 136"/>
                <a:gd name="T17" fmla="*/ 210 w 210"/>
                <a:gd name="T18" fmla="*/ 136 h 136"/>
              </a:gdLst>
              <a:ahLst/>
              <a:cxnLst>
                <a:cxn ang="T10">
                  <a:pos x="T0" y="T1"/>
                </a:cxn>
                <a:cxn ang="T11">
                  <a:pos x="T2" y="T3"/>
                </a:cxn>
                <a:cxn ang="T12">
                  <a:pos x="T4" y="T5"/>
                </a:cxn>
                <a:cxn ang="T13">
                  <a:pos x="T6" y="T7"/>
                </a:cxn>
                <a:cxn ang="T14">
                  <a:pos x="T8" y="T9"/>
                </a:cxn>
              </a:cxnLst>
              <a:rect l="T15" t="T16" r="T17" b="T18"/>
              <a:pathLst>
                <a:path w="210" h="136">
                  <a:moveTo>
                    <a:pt x="0" y="135"/>
                  </a:moveTo>
                  <a:lnTo>
                    <a:pt x="32" y="106"/>
                  </a:lnTo>
                  <a:lnTo>
                    <a:pt x="67" y="82"/>
                  </a:lnTo>
                  <a:lnTo>
                    <a:pt x="122" y="37"/>
                  </a:lnTo>
                  <a:lnTo>
                    <a:pt x="209"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596" name="Freeform 55"/>
            <p:cNvSpPr>
              <a:spLocks/>
            </p:cNvSpPr>
            <p:nvPr/>
          </p:nvSpPr>
          <p:spPr bwMode="auto">
            <a:xfrm>
              <a:off x="4483" y="2978"/>
              <a:ext cx="168" cy="80"/>
            </a:xfrm>
            <a:custGeom>
              <a:avLst/>
              <a:gdLst>
                <a:gd name="T0" fmla="*/ 0 w 168"/>
                <a:gd name="T1" fmla="*/ 79 h 80"/>
                <a:gd name="T2" fmla="*/ 43 w 168"/>
                <a:gd name="T3" fmla="*/ 47 h 80"/>
                <a:gd name="T4" fmla="*/ 97 w 168"/>
                <a:gd name="T5" fmla="*/ 29 h 80"/>
                <a:gd name="T6" fmla="*/ 167 w 168"/>
                <a:gd name="T7" fmla="*/ 0 h 80"/>
                <a:gd name="T8" fmla="*/ 0 60000 65536"/>
                <a:gd name="T9" fmla="*/ 0 60000 65536"/>
                <a:gd name="T10" fmla="*/ 0 60000 65536"/>
                <a:gd name="T11" fmla="*/ 0 60000 65536"/>
                <a:gd name="T12" fmla="*/ 0 w 168"/>
                <a:gd name="T13" fmla="*/ 0 h 80"/>
                <a:gd name="T14" fmla="*/ 168 w 168"/>
                <a:gd name="T15" fmla="*/ 80 h 80"/>
              </a:gdLst>
              <a:ahLst/>
              <a:cxnLst>
                <a:cxn ang="T8">
                  <a:pos x="T0" y="T1"/>
                </a:cxn>
                <a:cxn ang="T9">
                  <a:pos x="T2" y="T3"/>
                </a:cxn>
                <a:cxn ang="T10">
                  <a:pos x="T4" y="T5"/>
                </a:cxn>
                <a:cxn ang="T11">
                  <a:pos x="T6" y="T7"/>
                </a:cxn>
              </a:cxnLst>
              <a:rect l="T12" t="T13" r="T14" b="T15"/>
              <a:pathLst>
                <a:path w="168" h="80">
                  <a:moveTo>
                    <a:pt x="0" y="79"/>
                  </a:moveTo>
                  <a:lnTo>
                    <a:pt x="43" y="47"/>
                  </a:lnTo>
                  <a:lnTo>
                    <a:pt x="97" y="29"/>
                  </a:lnTo>
                  <a:lnTo>
                    <a:pt x="16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597" name="Line 56"/>
            <p:cNvSpPr>
              <a:spLocks noChangeShapeType="1"/>
            </p:cNvSpPr>
            <p:nvPr/>
          </p:nvSpPr>
          <p:spPr bwMode="auto">
            <a:xfrm>
              <a:off x="4418" y="3539"/>
              <a:ext cx="225" cy="171"/>
            </a:xfrm>
            <a:prstGeom prst="line">
              <a:avLst/>
            </a:prstGeom>
            <a:noFill/>
            <a:ln w="31750">
              <a:solidFill>
                <a:srgbClr val="000000"/>
              </a:solidFill>
              <a:prstDash val="dash"/>
              <a:round/>
              <a:headEnd/>
              <a:tailEnd/>
            </a:ln>
          </p:spPr>
          <p:txBody>
            <a:bodyPr wrap="none" anchor="ctr"/>
            <a:lstStyle/>
            <a:p>
              <a:endParaRPr lang="en-US"/>
            </a:p>
          </p:txBody>
        </p:sp>
        <p:sp>
          <p:nvSpPr>
            <p:cNvPr id="65598" name="Line 57"/>
            <p:cNvSpPr>
              <a:spLocks noChangeShapeType="1"/>
            </p:cNvSpPr>
            <p:nvPr/>
          </p:nvSpPr>
          <p:spPr bwMode="auto">
            <a:xfrm>
              <a:off x="4502" y="3403"/>
              <a:ext cx="185" cy="27"/>
            </a:xfrm>
            <a:prstGeom prst="line">
              <a:avLst/>
            </a:prstGeom>
            <a:noFill/>
            <a:ln w="31750">
              <a:solidFill>
                <a:srgbClr val="000000"/>
              </a:solidFill>
              <a:prstDash val="dash"/>
              <a:round/>
              <a:headEnd/>
              <a:tailEnd/>
            </a:ln>
          </p:spPr>
          <p:txBody>
            <a:bodyPr wrap="none" anchor="ctr"/>
            <a:lstStyle/>
            <a:p>
              <a:endParaRPr lang="en-US"/>
            </a:p>
          </p:txBody>
        </p:sp>
        <p:sp>
          <p:nvSpPr>
            <p:cNvPr id="65599" name="Line 58"/>
            <p:cNvSpPr>
              <a:spLocks noChangeShapeType="1"/>
            </p:cNvSpPr>
            <p:nvPr/>
          </p:nvSpPr>
          <p:spPr bwMode="auto">
            <a:xfrm>
              <a:off x="4494" y="3440"/>
              <a:ext cx="177" cy="39"/>
            </a:xfrm>
            <a:prstGeom prst="line">
              <a:avLst/>
            </a:prstGeom>
            <a:noFill/>
            <a:ln w="31750">
              <a:solidFill>
                <a:srgbClr val="000000"/>
              </a:solidFill>
              <a:prstDash val="dash"/>
              <a:round/>
              <a:headEnd/>
              <a:tailEnd/>
            </a:ln>
          </p:spPr>
          <p:txBody>
            <a:bodyPr wrap="none" anchor="ctr"/>
            <a:lstStyle/>
            <a:p>
              <a:endParaRPr lang="en-US"/>
            </a:p>
          </p:txBody>
        </p:sp>
        <p:sp>
          <p:nvSpPr>
            <p:cNvPr id="65600" name="Line 59"/>
            <p:cNvSpPr>
              <a:spLocks noChangeShapeType="1"/>
            </p:cNvSpPr>
            <p:nvPr/>
          </p:nvSpPr>
          <p:spPr bwMode="auto">
            <a:xfrm>
              <a:off x="4471" y="3470"/>
              <a:ext cx="239" cy="76"/>
            </a:xfrm>
            <a:prstGeom prst="line">
              <a:avLst/>
            </a:prstGeom>
            <a:noFill/>
            <a:ln w="31750">
              <a:solidFill>
                <a:srgbClr val="000000"/>
              </a:solidFill>
              <a:prstDash val="dash"/>
              <a:round/>
              <a:headEnd/>
              <a:tailEnd/>
            </a:ln>
          </p:spPr>
          <p:txBody>
            <a:bodyPr wrap="none" anchor="ctr"/>
            <a:lstStyle/>
            <a:p>
              <a:endParaRPr lang="en-US"/>
            </a:p>
          </p:txBody>
        </p:sp>
        <p:sp>
          <p:nvSpPr>
            <p:cNvPr id="65601" name="Line 60"/>
            <p:cNvSpPr>
              <a:spLocks noChangeShapeType="1"/>
            </p:cNvSpPr>
            <p:nvPr/>
          </p:nvSpPr>
          <p:spPr bwMode="auto">
            <a:xfrm>
              <a:off x="4471" y="3483"/>
              <a:ext cx="239" cy="140"/>
            </a:xfrm>
            <a:prstGeom prst="line">
              <a:avLst/>
            </a:prstGeom>
            <a:noFill/>
            <a:ln w="31750">
              <a:solidFill>
                <a:srgbClr val="000000"/>
              </a:solidFill>
              <a:prstDash val="dash"/>
              <a:round/>
              <a:headEnd/>
              <a:tailEnd/>
            </a:ln>
          </p:spPr>
          <p:txBody>
            <a:bodyPr wrap="none" anchor="ctr"/>
            <a:lstStyle/>
            <a:p>
              <a:endParaRPr lang="en-US"/>
            </a:p>
          </p:txBody>
        </p:sp>
        <p:sp>
          <p:nvSpPr>
            <p:cNvPr id="65602" name="Line 61"/>
            <p:cNvSpPr>
              <a:spLocks noChangeShapeType="1"/>
            </p:cNvSpPr>
            <p:nvPr/>
          </p:nvSpPr>
          <p:spPr bwMode="auto">
            <a:xfrm flipV="1">
              <a:off x="4494" y="2986"/>
              <a:ext cx="223" cy="101"/>
            </a:xfrm>
            <a:prstGeom prst="line">
              <a:avLst/>
            </a:prstGeom>
            <a:noFill/>
            <a:ln w="31750">
              <a:solidFill>
                <a:srgbClr val="000000"/>
              </a:solidFill>
              <a:prstDash val="dash"/>
              <a:round/>
              <a:headEnd/>
              <a:tailEnd/>
            </a:ln>
          </p:spPr>
          <p:txBody>
            <a:bodyPr wrap="none" anchor="ctr"/>
            <a:lstStyle/>
            <a:p>
              <a:endParaRPr lang="en-US"/>
            </a:p>
          </p:txBody>
        </p:sp>
        <p:sp>
          <p:nvSpPr>
            <p:cNvPr id="65603" name="Line 62"/>
            <p:cNvSpPr>
              <a:spLocks noChangeShapeType="1"/>
            </p:cNvSpPr>
            <p:nvPr/>
          </p:nvSpPr>
          <p:spPr bwMode="auto">
            <a:xfrm flipV="1">
              <a:off x="4502" y="3052"/>
              <a:ext cx="196" cy="78"/>
            </a:xfrm>
            <a:prstGeom prst="line">
              <a:avLst/>
            </a:prstGeom>
            <a:noFill/>
            <a:ln w="31750">
              <a:solidFill>
                <a:srgbClr val="000000"/>
              </a:solidFill>
              <a:prstDash val="dash"/>
              <a:round/>
              <a:headEnd/>
              <a:tailEnd/>
            </a:ln>
          </p:spPr>
          <p:txBody>
            <a:bodyPr wrap="none" anchor="ctr"/>
            <a:lstStyle/>
            <a:p>
              <a:endParaRPr lang="en-US"/>
            </a:p>
          </p:txBody>
        </p:sp>
        <p:sp>
          <p:nvSpPr>
            <p:cNvPr id="65604" name="Line 63"/>
            <p:cNvSpPr>
              <a:spLocks noChangeShapeType="1"/>
            </p:cNvSpPr>
            <p:nvPr/>
          </p:nvSpPr>
          <p:spPr bwMode="auto">
            <a:xfrm flipV="1">
              <a:off x="4502" y="3100"/>
              <a:ext cx="196" cy="63"/>
            </a:xfrm>
            <a:prstGeom prst="line">
              <a:avLst/>
            </a:prstGeom>
            <a:noFill/>
            <a:ln w="31750">
              <a:solidFill>
                <a:srgbClr val="000000"/>
              </a:solidFill>
              <a:prstDash val="dash"/>
              <a:round/>
              <a:headEnd/>
              <a:tailEnd/>
            </a:ln>
          </p:spPr>
          <p:txBody>
            <a:bodyPr wrap="none" anchor="ctr"/>
            <a:lstStyle/>
            <a:p>
              <a:endParaRPr lang="en-US"/>
            </a:p>
          </p:txBody>
        </p:sp>
        <p:sp>
          <p:nvSpPr>
            <p:cNvPr id="65605" name="Line 64"/>
            <p:cNvSpPr>
              <a:spLocks noChangeShapeType="1"/>
            </p:cNvSpPr>
            <p:nvPr/>
          </p:nvSpPr>
          <p:spPr bwMode="auto">
            <a:xfrm flipV="1">
              <a:off x="4508" y="3157"/>
              <a:ext cx="171" cy="50"/>
            </a:xfrm>
            <a:prstGeom prst="line">
              <a:avLst/>
            </a:prstGeom>
            <a:noFill/>
            <a:ln w="31750">
              <a:solidFill>
                <a:srgbClr val="000000"/>
              </a:solidFill>
              <a:prstDash val="dash"/>
              <a:round/>
              <a:headEnd/>
              <a:tailEnd/>
            </a:ln>
          </p:spPr>
          <p:txBody>
            <a:bodyPr wrap="none" anchor="ctr"/>
            <a:lstStyle/>
            <a:p>
              <a:endParaRPr lang="en-US"/>
            </a:p>
          </p:txBody>
        </p:sp>
        <p:sp>
          <p:nvSpPr>
            <p:cNvPr id="65606" name="Line 65"/>
            <p:cNvSpPr>
              <a:spLocks noChangeShapeType="1"/>
            </p:cNvSpPr>
            <p:nvPr/>
          </p:nvSpPr>
          <p:spPr bwMode="auto">
            <a:xfrm>
              <a:off x="4514" y="3280"/>
              <a:ext cx="196" cy="27"/>
            </a:xfrm>
            <a:prstGeom prst="line">
              <a:avLst/>
            </a:prstGeom>
            <a:noFill/>
            <a:ln w="31750">
              <a:solidFill>
                <a:srgbClr val="000000"/>
              </a:solidFill>
              <a:prstDash val="dash"/>
              <a:round/>
              <a:headEnd/>
              <a:tailEnd/>
            </a:ln>
          </p:spPr>
          <p:txBody>
            <a:bodyPr wrap="none" anchor="ctr"/>
            <a:lstStyle/>
            <a:p>
              <a:endParaRPr lang="en-US"/>
            </a:p>
          </p:txBody>
        </p:sp>
        <p:sp>
          <p:nvSpPr>
            <p:cNvPr id="65607" name="Line 66"/>
            <p:cNvSpPr>
              <a:spLocks noChangeShapeType="1"/>
            </p:cNvSpPr>
            <p:nvPr/>
          </p:nvSpPr>
          <p:spPr bwMode="auto">
            <a:xfrm>
              <a:off x="4512" y="3313"/>
              <a:ext cx="193" cy="36"/>
            </a:xfrm>
            <a:prstGeom prst="line">
              <a:avLst/>
            </a:prstGeom>
            <a:noFill/>
            <a:ln w="31750">
              <a:solidFill>
                <a:srgbClr val="000000"/>
              </a:solidFill>
              <a:prstDash val="dash"/>
              <a:round/>
              <a:headEnd/>
              <a:tailEnd/>
            </a:ln>
          </p:spPr>
          <p:txBody>
            <a:bodyPr wrap="none" anchor="ctr"/>
            <a:lstStyle/>
            <a:p>
              <a:endParaRPr lang="en-US"/>
            </a:p>
          </p:txBody>
        </p:sp>
        <p:sp>
          <p:nvSpPr>
            <p:cNvPr id="65608" name="Line 67"/>
            <p:cNvSpPr>
              <a:spLocks noChangeShapeType="1"/>
            </p:cNvSpPr>
            <p:nvPr/>
          </p:nvSpPr>
          <p:spPr bwMode="auto">
            <a:xfrm>
              <a:off x="4506" y="3349"/>
              <a:ext cx="201" cy="43"/>
            </a:xfrm>
            <a:prstGeom prst="line">
              <a:avLst/>
            </a:prstGeom>
            <a:noFill/>
            <a:ln w="31750">
              <a:solidFill>
                <a:srgbClr val="000000"/>
              </a:solidFill>
              <a:prstDash val="dash"/>
              <a:round/>
              <a:headEnd/>
              <a:tailEnd/>
            </a:ln>
          </p:spPr>
          <p:txBody>
            <a:bodyPr wrap="none" anchor="ctr"/>
            <a:lstStyle/>
            <a:p>
              <a:endParaRPr lang="en-US"/>
            </a:p>
          </p:txBody>
        </p:sp>
        <p:sp>
          <p:nvSpPr>
            <p:cNvPr id="65609" name="Line 68"/>
            <p:cNvSpPr>
              <a:spLocks noChangeShapeType="1"/>
            </p:cNvSpPr>
            <p:nvPr/>
          </p:nvSpPr>
          <p:spPr bwMode="auto">
            <a:xfrm flipV="1">
              <a:off x="4514" y="3207"/>
              <a:ext cx="174" cy="34"/>
            </a:xfrm>
            <a:prstGeom prst="line">
              <a:avLst/>
            </a:prstGeom>
            <a:noFill/>
            <a:ln w="31750">
              <a:solidFill>
                <a:srgbClr val="000000"/>
              </a:solidFill>
              <a:prstDash val="dash"/>
              <a:round/>
              <a:headEnd/>
              <a:tailEnd/>
            </a:ln>
          </p:spPr>
          <p:txBody>
            <a:bodyPr wrap="none" anchor="ctr"/>
            <a:lstStyle/>
            <a:p>
              <a:endParaRPr lang="en-US"/>
            </a:p>
          </p:txBody>
        </p:sp>
        <p:sp>
          <p:nvSpPr>
            <p:cNvPr id="65610" name="Freeform 69"/>
            <p:cNvSpPr>
              <a:spLocks/>
            </p:cNvSpPr>
            <p:nvPr/>
          </p:nvSpPr>
          <p:spPr bwMode="auto">
            <a:xfrm>
              <a:off x="1909" y="3080"/>
              <a:ext cx="2318" cy="228"/>
            </a:xfrm>
            <a:custGeom>
              <a:avLst/>
              <a:gdLst>
                <a:gd name="T0" fmla="*/ 0 w 2318"/>
                <a:gd name="T1" fmla="*/ 0 h 228"/>
                <a:gd name="T2" fmla="*/ 36 w 2318"/>
                <a:gd name="T3" fmla="*/ 34 h 228"/>
                <a:gd name="T4" fmla="*/ 99 w 2318"/>
                <a:gd name="T5" fmla="*/ 66 h 228"/>
                <a:gd name="T6" fmla="*/ 166 w 2318"/>
                <a:gd name="T7" fmla="*/ 77 h 228"/>
                <a:gd name="T8" fmla="*/ 491 w 2318"/>
                <a:gd name="T9" fmla="*/ 55 h 228"/>
                <a:gd name="T10" fmla="*/ 859 w 2318"/>
                <a:gd name="T11" fmla="*/ 34 h 228"/>
                <a:gd name="T12" fmla="*/ 1350 w 2318"/>
                <a:gd name="T13" fmla="*/ 68 h 228"/>
                <a:gd name="T14" fmla="*/ 1822 w 2318"/>
                <a:gd name="T15" fmla="*/ 126 h 228"/>
                <a:gd name="T16" fmla="*/ 2097 w 2318"/>
                <a:gd name="T17" fmla="*/ 204 h 228"/>
                <a:gd name="T18" fmla="*/ 2317 w 2318"/>
                <a:gd name="T19" fmla="*/ 22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8"/>
                <a:gd name="T31" fmla="*/ 0 h 228"/>
                <a:gd name="T32" fmla="*/ 2318 w 2318"/>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8" h="228">
                  <a:moveTo>
                    <a:pt x="0" y="0"/>
                  </a:moveTo>
                  <a:lnTo>
                    <a:pt x="36" y="34"/>
                  </a:lnTo>
                  <a:lnTo>
                    <a:pt x="99" y="66"/>
                  </a:lnTo>
                  <a:lnTo>
                    <a:pt x="166" y="77"/>
                  </a:lnTo>
                  <a:lnTo>
                    <a:pt x="491" y="55"/>
                  </a:lnTo>
                  <a:lnTo>
                    <a:pt x="859" y="34"/>
                  </a:lnTo>
                  <a:lnTo>
                    <a:pt x="1350" y="68"/>
                  </a:lnTo>
                  <a:lnTo>
                    <a:pt x="1822" y="126"/>
                  </a:lnTo>
                  <a:lnTo>
                    <a:pt x="2097" y="204"/>
                  </a:lnTo>
                  <a:lnTo>
                    <a:pt x="2317" y="22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11" name="Freeform 70"/>
            <p:cNvSpPr>
              <a:spLocks/>
            </p:cNvSpPr>
            <p:nvPr/>
          </p:nvSpPr>
          <p:spPr bwMode="auto">
            <a:xfrm>
              <a:off x="3225" y="3572"/>
              <a:ext cx="566" cy="333"/>
            </a:xfrm>
            <a:custGeom>
              <a:avLst/>
              <a:gdLst>
                <a:gd name="T0" fmla="*/ 0 w 566"/>
                <a:gd name="T1" fmla="*/ 66 h 333"/>
                <a:gd name="T2" fmla="*/ 113 w 566"/>
                <a:gd name="T3" fmla="*/ 332 h 333"/>
                <a:gd name="T4" fmla="*/ 123 w 566"/>
                <a:gd name="T5" fmla="*/ 330 h 333"/>
                <a:gd name="T6" fmla="*/ 137 w 566"/>
                <a:gd name="T7" fmla="*/ 326 h 333"/>
                <a:gd name="T8" fmla="*/ 156 w 566"/>
                <a:gd name="T9" fmla="*/ 325 h 333"/>
                <a:gd name="T10" fmla="*/ 168 w 566"/>
                <a:gd name="T11" fmla="*/ 322 h 333"/>
                <a:gd name="T12" fmla="*/ 184 w 566"/>
                <a:gd name="T13" fmla="*/ 321 h 333"/>
                <a:gd name="T14" fmla="*/ 354 w 566"/>
                <a:gd name="T15" fmla="*/ 249 h 333"/>
                <a:gd name="T16" fmla="*/ 565 w 566"/>
                <a:gd name="T17" fmla="*/ 59 h 333"/>
                <a:gd name="T18" fmla="*/ 471 w 566"/>
                <a:gd name="T19" fmla="*/ 0 h 333"/>
                <a:gd name="T20" fmla="*/ 400 w 566"/>
                <a:gd name="T21" fmla="*/ 1 h 333"/>
                <a:gd name="T22" fmla="*/ 359 w 566"/>
                <a:gd name="T23" fmla="*/ 4 h 333"/>
                <a:gd name="T24" fmla="*/ 347 w 566"/>
                <a:gd name="T25" fmla="*/ 6 h 333"/>
                <a:gd name="T26" fmla="*/ 337 w 566"/>
                <a:gd name="T27" fmla="*/ 9 h 333"/>
                <a:gd name="T28" fmla="*/ 329 w 566"/>
                <a:gd name="T29" fmla="*/ 11 h 333"/>
                <a:gd name="T30" fmla="*/ 317 w 566"/>
                <a:gd name="T31" fmla="*/ 14 h 333"/>
                <a:gd name="T32" fmla="*/ 306 w 566"/>
                <a:gd name="T33" fmla="*/ 16 h 333"/>
                <a:gd name="T34" fmla="*/ 298 w 566"/>
                <a:gd name="T35" fmla="*/ 16 h 333"/>
                <a:gd name="T36" fmla="*/ 286 w 566"/>
                <a:gd name="T37" fmla="*/ 20 h 333"/>
                <a:gd name="T38" fmla="*/ 276 w 566"/>
                <a:gd name="T39" fmla="*/ 22 h 333"/>
                <a:gd name="T40" fmla="*/ 267 w 566"/>
                <a:gd name="T41" fmla="*/ 26 h 333"/>
                <a:gd name="T42" fmla="*/ 256 w 566"/>
                <a:gd name="T43" fmla="*/ 29 h 333"/>
                <a:gd name="T44" fmla="*/ 239 w 566"/>
                <a:gd name="T45" fmla="*/ 31 h 333"/>
                <a:gd name="T46" fmla="*/ 221 w 566"/>
                <a:gd name="T47" fmla="*/ 34 h 333"/>
                <a:gd name="T48" fmla="*/ 202 w 566"/>
                <a:gd name="T49" fmla="*/ 37 h 333"/>
                <a:gd name="T50" fmla="*/ 180 w 566"/>
                <a:gd name="T51" fmla="*/ 38 h 333"/>
                <a:gd name="T52" fmla="*/ 159 w 566"/>
                <a:gd name="T53" fmla="*/ 41 h 333"/>
                <a:gd name="T54" fmla="*/ 137 w 566"/>
                <a:gd name="T55" fmla="*/ 43 h 333"/>
                <a:gd name="T56" fmla="*/ 119 w 566"/>
                <a:gd name="T57" fmla="*/ 46 h 333"/>
                <a:gd name="T58" fmla="*/ 101 w 566"/>
                <a:gd name="T59" fmla="*/ 48 h 333"/>
                <a:gd name="T60" fmla="*/ 89 w 566"/>
                <a:gd name="T61" fmla="*/ 51 h 333"/>
                <a:gd name="T62" fmla="*/ 77 w 566"/>
                <a:gd name="T63" fmla="*/ 53 h 333"/>
                <a:gd name="T64" fmla="*/ 62 w 566"/>
                <a:gd name="T65" fmla="*/ 56 h 333"/>
                <a:gd name="T66" fmla="*/ 49 w 566"/>
                <a:gd name="T67" fmla="*/ 59 h 333"/>
                <a:gd name="T68" fmla="*/ 37 w 566"/>
                <a:gd name="T69" fmla="*/ 61 h 333"/>
                <a:gd name="T70" fmla="*/ 24 w 566"/>
                <a:gd name="T71" fmla="*/ 63 h 333"/>
                <a:gd name="T72" fmla="*/ 11 w 566"/>
                <a:gd name="T73" fmla="*/ 66 h 333"/>
                <a:gd name="T74" fmla="*/ 0 w 566"/>
                <a:gd name="T75" fmla="*/ 66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333"/>
                <a:gd name="T116" fmla="*/ 566 w 566"/>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333">
                  <a:moveTo>
                    <a:pt x="0" y="66"/>
                  </a:moveTo>
                  <a:lnTo>
                    <a:pt x="0" y="66"/>
                  </a:lnTo>
                  <a:lnTo>
                    <a:pt x="21" y="152"/>
                  </a:lnTo>
                  <a:lnTo>
                    <a:pt x="113" y="332"/>
                  </a:lnTo>
                  <a:lnTo>
                    <a:pt x="123" y="332"/>
                  </a:lnTo>
                  <a:lnTo>
                    <a:pt x="123" y="330"/>
                  </a:lnTo>
                  <a:lnTo>
                    <a:pt x="137" y="330"/>
                  </a:lnTo>
                  <a:lnTo>
                    <a:pt x="137" y="326"/>
                  </a:lnTo>
                  <a:lnTo>
                    <a:pt x="156" y="326"/>
                  </a:lnTo>
                  <a:lnTo>
                    <a:pt x="156" y="325"/>
                  </a:lnTo>
                  <a:lnTo>
                    <a:pt x="168" y="325"/>
                  </a:lnTo>
                  <a:lnTo>
                    <a:pt x="168" y="322"/>
                  </a:lnTo>
                  <a:lnTo>
                    <a:pt x="184" y="322"/>
                  </a:lnTo>
                  <a:lnTo>
                    <a:pt x="184" y="321"/>
                  </a:lnTo>
                  <a:lnTo>
                    <a:pt x="197" y="321"/>
                  </a:lnTo>
                  <a:lnTo>
                    <a:pt x="354" y="249"/>
                  </a:lnTo>
                  <a:lnTo>
                    <a:pt x="471" y="142"/>
                  </a:lnTo>
                  <a:lnTo>
                    <a:pt x="565" y="59"/>
                  </a:lnTo>
                  <a:lnTo>
                    <a:pt x="506" y="0"/>
                  </a:lnTo>
                  <a:lnTo>
                    <a:pt x="471" y="0"/>
                  </a:lnTo>
                  <a:lnTo>
                    <a:pt x="471" y="1"/>
                  </a:lnTo>
                  <a:lnTo>
                    <a:pt x="400" y="1"/>
                  </a:lnTo>
                  <a:lnTo>
                    <a:pt x="400" y="4"/>
                  </a:lnTo>
                  <a:lnTo>
                    <a:pt x="359" y="4"/>
                  </a:lnTo>
                  <a:lnTo>
                    <a:pt x="359" y="6"/>
                  </a:lnTo>
                  <a:lnTo>
                    <a:pt x="347" y="6"/>
                  </a:lnTo>
                  <a:lnTo>
                    <a:pt x="347" y="9"/>
                  </a:lnTo>
                  <a:lnTo>
                    <a:pt x="337" y="9"/>
                  </a:lnTo>
                  <a:lnTo>
                    <a:pt x="337" y="11"/>
                  </a:lnTo>
                  <a:lnTo>
                    <a:pt x="329" y="11"/>
                  </a:lnTo>
                  <a:lnTo>
                    <a:pt x="329" y="14"/>
                  </a:lnTo>
                  <a:lnTo>
                    <a:pt x="317" y="14"/>
                  </a:lnTo>
                  <a:lnTo>
                    <a:pt x="317" y="16"/>
                  </a:lnTo>
                  <a:lnTo>
                    <a:pt x="306" y="16"/>
                  </a:lnTo>
                  <a:lnTo>
                    <a:pt x="298" y="16"/>
                  </a:lnTo>
                  <a:lnTo>
                    <a:pt x="298" y="20"/>
                  </a:lnTo>
                  <a:lnTo>
                    <a:pt x="286" y="20"/>
                  </a:lnTo>
                  <a:lnTo>
                    <a:pt x="284" y="22"/>
                  </a:lnTo>
                  <a:lnTo>
                    <a:pt x="276" y="22"/>
                  </a:lnTo>
                  <a:lnTo>
                    <a:pt x="276" y="26"/>
                  </a:lnTo>
                  <a:lnTo>
                    <a:pt x="267" y="26"/>
                  </a:lnTo>
                  <a:lnTo>
                    <a:pt x="256" y="27"/>
                  </a:lnTo>
                  <a:lnTo>
                    <a:pt x="256" y="29"/>
                  </a:lnTo>
                  <a:lnTo>
                    <a:pt x="239" y="29"/>
                  </a:lnTo>
                  <a:lnTo>
                    <a:pt x="239" y="31"/>
                  </a:lnTo>
                  <a:lnTo>
                    <a:pt x="221" y="31"/>
                  </a:lnTo>
                  <a:lnTo>
                    <a:pt x="221" y="34"/>
                  </a:lnTo>
                  <a:lnTo>
                    <a:pt x="202" y="34"/>
                  </a:lnTo>
                  <a:lnTo>
                    <a:pt x="202" y="37"/>
                  </a:lnTo>
                  <a:lnTo>
                    <a:pt x="180" y="37"/>
                  </a:lnTo>
                  <a:lnTo>
                    <a:pt x="180" y="38"/>
                  </a:lnTo>
                  <a:lnTo>
                    <a:pt x="159" y="38"/>
                  </a:lnTo>
                  <a:lnTo>
                    <a:pt x="159" y="41"/>
                  </a:lnTo>
                  <a:lnTo>
                    <a:pt x="137" y="41"/>
                  </a:lnTo>
                  <a:lnTo>
                    <a:pt x="137" y="43"/>
                  </a:lnTo>
                  <a:lnTo>
                    <a:pt x="119" y="43"/>
                  </a:lnTo>
                  <a:lnTo>
                    <a:pt x="119" y="46"/>
                  </a:lnTo>
                  <a:lnTo>
                    <a:pt x="101" y="46"/>
                  </a:lnTo>
                  <a:lnTo>
                    <a:pt x="101" y="48"/>
                  </a:lnTo>
                  <a:lnTo>
                    <a:pt x="89" y="48"/>
                  </a:lnTo>
                  <a:lnTo>
                    <a:pt x="89" y="51"/>
                  </a:lnTo>
                  <a:lnTo>
                    <a:pt x="77" y="51"/>
                  </a:lnTo>
                  <a:lnTo>
                    <a:pt x="77" y="53"/>
                  </a:lnTo>
                  <a:lnTo>
                    <a:pt x="62" y="53"/>
                  </a:lnTo>
                  <a:lnTo>
                    <a:pt x="62" y="56"/>
                  </a:lnTo>
                  <a:lnTo>
                    <a:pt x="49" y="56"/>
                  </a:lnTo>
                  <a:lnTo>
                    <a:pt x="49" y="59"/>
                  </a:lnTo>
                  <a:lnTo>
                    <a:pt x="37" y="59"/>
                  </a:lnTo>
                  <a:lnTo>
                    <a:pt x="37" y="61"/>
                  </a:lnTo>
                  <a:lnTo>
                    <a:pt x="24" y="61"/>
                  </a:lnTo>
                  <a:lnTo>
                    <a:pt x="24" y="63"/>
                  </a:lnTo>
                  <a:lnTo>
                    <a:pt x="11" y="63"/>
                  </a:lnTo>
                  <a:lnTo>
                    <a:pt x="11" y="66"/>
                  </a:lnTo>
                  <a:lnTo>
                    <a:pt x="0" y="66"/>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12" name="Freeform 71"/>
            <p:cNvSpPr>
              <a:spLocks/>
            </p:cNvSpPr>
            <p:nvPr/>
          </p:nvSpPr>
          <p:spPr bwMode="auto">
            <a:xfrm>
              <a:off x="2591" y="2354"/>
              <a:ext cx="630" cy="449"/>
            </a:xfrm>
            <a:custGeom>
              <a:avLst/>
              <a:gdLst>
                <a:gd name="T0" fmla="*/ 0 w 630"/>
                <a:gd name="T1" fmla="*/ 372 h 449"/>
                <a:gd name="T2" fmla="*/ 0 w 630"/>
                <a:gd name="T3" fmla="*/ 372 h 449"/>
                <a:gd name="T4" fmla="*/ 61 w 630"/>
                <a:gd name="T5" fmla="*/ 226 h 449"/>
                <a:gd name="T6" fmla="*/ 116 w 630"/>
                <a:gd name="T7" fmla="*/ 137 h 449"/>
                <a:gd name="T8" fmla="*/ 174 w 630"/>
                <a:gd name="T9" fmla="*/ 62 h 449"/>
                <a:gd name="T10" fmla="*/ 177 w 630"/>
                <a:gd name="T11" fmla="*/ 58 h 449"/>
                <a:gd name="T12" fmla="*/ 183 w 630"/>
                <a:gd name="T13" fmla="*/ 58 h 449"/>
                <a:gd name="T14" fmla="*/ 233 w 630"/>
                <a:gd name="T15" fmla="*/ 0 h 449"/>
                <a:gd name="T16" fmla="*/ 304 w 630"/>
                <a:gd name="T17" fmla="*/ 77 h 449"/>
                <a:gd name="T18" fmla="*/ 350 w 630"/>
                <a:gd name="T19" fmla="*/ 137 h 449"/>
                <a:gd name="T20" fmla="*/ 355 w 630"/>
                <a:gd name="T21" fmla="*/ 145 h 449"/>
                <a:gd name="T22" fmla="*/ 362 w 630"/>
                <a:gd name="T23" fmla="*/ 148 h 449"/>
                <a:gd name="T24" fmla="*/ 476 w 630"/>
                <a:gd name="T25" fmla="*/ 252 h 449"/>
                <a:gd name="T26" fmla="*/ 530 w 630"/>
                <a:gd name="T27" fmla="*/ 303 h 449"/>
                <a:gd name="T28" fmla="*/ 629 w 630"/>
                <a:gd name="T29" fmla="*/ 371 h 449"/>
                <a:gd name="T30" fmla="*/ 588 w 630"/>
                <a:gd name="T31" fmla="*/ 448 h 449"/>
                <a:gd name="T32" fmla="*/ 537 w 630"/>
                <a:gd name="T33" fmla="*/ 429 h 449"/>
                <a:gd name="T34" fmla="*/ 521 w 630"/>
                <a:gd name="T35" fmla="*/ 429 h 449"/>
                <a:gd name="T36" fmla="*/ 521 w 630"/>
                <a:gd name="T37" fmla="*/ 428 h 449"/>
                <a:gd name="T38" fmla="*/ 499 w 630"/>
                <a:gd name="T39" fmla="*/ 428 h 449"/>
                <a:gd name="T40" fmla="*/ 499 w 630"/>
                <a:gd name="T41" fmla="*/ 426 h 449"/>
                <a:gd name="T42" fmla="*/ 490 w 630"/>
                <a:gd name="T43" fmla="*/ 426 h 449"/>
                <a:gd name="T44" fmla="*/ 490 w 630"/>
                <a:gd name="T45" fmla="*/ 424 h 449"/>
                <a:gd name="T46" fmla="*/ 476 w 630"/>
                <a:gd name="T47" fmla="*/ 424 h 449"/>
                <a:gd name="T48" fmla="*/ 476 w 630"/>
                <a:gd name="T49" fmla="*/ 421 h 449"/>
                <a:gd name="T50" fmla="*/ 460 w 630"/>
                <a:gd name="T51" fmla="*/ 421 h 449"/>
                <a:gd name="T52" fmla="*/ 460 w 630"/>
                <a:gd name="T53" fmla="*/ 416 h 449"/>
                <a:gd name="T54" fmla="*/ 448 w 630"/>
                <a:gd name="T55" fmla="*/ 416 h 449"/>
                <a:gd name="T56" fmla="*/ 448 w 630"/>
                <a:gd name="T57" fmla="*/ 414 h 449"/>
                <a:gd name="T58" fmla="*/ 267 w 630"/>
                <a:gd name="T59" fmla="*/ 386 h 449"/>
                <a:gd name="T60" fmla="*/ 234 w 630"/>
                <a:gd name="T61" fmla="*/ 386 h 449"/>
                <a:gd name="T62" fmla="*/ 234 w 630"/>
                <a:gd name="T63" fmla="*/ 383 h 449"/>
                <a:gd name="T64" fmla="*/ 197 w 630"/>
                <a:gd name="T65" fmla="*/ 383 h 449"/>
                <a:gd name="T66" fmla="*/ 197 w 630"/>
                <a:gd name="T67" fmla="*/ 381 h 449"/>
                <a:gd name="T68" fmla="*/ 146 w 630"/>
                <a:gd name="T69" fmla="*/ 381 h 449"/>
                <a:gd name="T70" fmla="*/ 146 w 630"/>
                <a:gd name="T71" fmla="*/ 378 h 449"/>
                <a:gd name="T72" fmla="*/ 82 w 630"/>
                <a:gd name="T73" fmla="*/ 378 h 449"/>
                <a:gd name="T74" fmla="*/ 82 w 630"/>
                <a:gd name="T75" fmla="*/ 376 h 449"/>
                <a:gd name="T76" fmla="*/ 15 w 630"/>
                <a:gd name="T77" fmla="*/ 376 h 449"/>
                <a:gd name="T78" fmla="*/ 15 w 630"/>
                <a:gd name="T79" fmla="*/ 372 h 449"/>
                <a:gd name="T80" fmla="*/ 0 w 630"/>
                <a:gd name="T81" fmla="*/ 372 h 449"/>
                <a:gd name="T82" fmla="*/ 0 w 630"/>
                <a:gd name="T83" fmla="*/ 372 h 4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0"/>
                <a:gd name="T127" fmla="*/ 0 h 449"/>
                <a:gd name="T128" fmla="*/ 630 w 630"/>
                <a:gd name="T129" fmla="*/ 449 h 4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0" h="449">
                  <a:moveTo>
                    <a:pt x="0" y="372"/>
                  </a:moveTo>
                  <a:lnTo>
                    <a:pt x="0" y="372"/>
                  </a:lnTo>
                  <a:lnTo>
                    <a:pt x="61" y="226"/>
                  </a:lnTo>
                  <a:lnTo>
                    <a:pt x="116" y="137"/>
                  </a:lnTo>
                  <a:lnTo>
                    <a:pt x="174" y="62"/>
                  </a:lnTo>
                  <a:lnTo>
                    <a:pt x="177" y="58"/>
                  </a:lnTo>
                  <a:lnTo>
                    <a:pt x="183" y="58"/>
                  </a:lnTo>
                  <a:lnTo>
                    <a:pt x="233" y="0"/>
                  </a:lnTo>
                  <a:lnTo>
                    <a:pt x="304" y="77"/>
                  </a:lnTo>
                  <a:lnTo>
                    <a:pt x="350" y="137"/>
                  </a:lnTo>
                  <a:lnTo>
                    <a:pt x="355" y="145"/>
                  </a:lnTo>
                  <a:lnTo>
                    <a:pt x="362" y="148"/>
                  </a:lnTo>
                  <a:lnTo>
                    <a:pt x="476" y="252"/>
                  </a:lnTo>
                  <a:lnTo>
                    <a:pt x="530" y="303"/>
                  </a:lnTo>
                  <a:lnTo>
                    <a:pt x="629" y="371"/>
                  </a:lnTo>
                  <a:lnTo>
                    <a:pt x="588" y="448"/>
                  </a:lnTo>
                  <a:lnTo>
                    <a:pt x="537" y="429"/>
                  </a:lnTo>
                  <a:lnTo>
                    <a:pt x="521" y="429"/>
                  </a:lnTo>
                  <a:lnTo>
                    <a:pt x="521" y="428"/>
                  </a:lnTo>
                  <a:lnTo>
                    <a:pt x="499" y="428"/>
                  </a:lnTo>
                  <a:lnTo>
                    <a:pt x="499" y="426"/>
                  </a:lnTo>
                  <a:lnTo>
                    <a:pt x="490" y="426"/>
                  </a:lnTo>
                  <a:lnTo>
                    <a:pt x="490" y="424"/>
                  </a:lnTo>
                  <a:lnTo>
                    <a:pt x="476" y="424"/>
                  </a:lnTo>
                  <a:lnTo>
                    <a:pt x="476" y="421"/>
                  </a:lnTo>
                  <a:lnTo>
                    <a:pt x="460" y="421"/>
                  </a:lnTo>
                  <a:lnTo>
                    <a:pt x="460" y="416"/>
                  </a:lnTo>
                  <a:lnTo>
                    <a:pt x="448" y="416"/>
                  </a:lnTo>
                  <a:lnTo>
                    <a:pt x="448" y="414"/>
                  </a:lnTo>
                  <a:lnTo>
                    <a:pt x="267" y="386"/>
                  </a:lnTo>
                  <a:lnTo>
                    <a:pt x="234" y="386"/>
                  </a:lnTo>
                  <a:lnTo>
                    <a:pt x="234" y="383"/>
                  </a:lnTo>
                  <a:lnTo>
                    <a:pt x="197" y="383"/>
                  </a:lnTo>
                  <a:lnTo>
                    <a:pt x="197" y="381"/>
                  </a:lnTo>
                  <a:lnTo>
                    <a:pt x="146" y="381"/>
                  </a:lnTo>
                  <a:lnTo>
                    <a:pt x="146" y="378"/>
                  </a:lnTo>
                  <a:lnTo>
                    <a:pt x="82" y="378"/>
                  </a:lnTo>
                  <a:lnTo>
                    <a:pt x="82" y="376"/>
                  </a:lnTo>
                  <a:lnTo>
                    <a:pt x="15" y="376"/>
                  </a:lnTo>
                  <a:lnTo>
                    <a:pt x="15" y="372"/>
                  </a:lnTo>
                  <a:lnTo>
                    <a:pt x="0" y="372"/>
                  </a:lnTo>
                </a:path>
              </a:pathLst>
            </a:custGeom>
            <a:gradFill rotWithShape="0">
              <a:gsLst>
                <a:gs pos="0">
                  <a:srgbClr val="595959"/>
                </a:gs>
                <a:gs pos="100000">
                  <a:srgbClr val="C0C0C0"/>
                </a:gs>
              </a:gsLst>
              <a:lin ang="5400000" scaled="1"/>
            </a:gradFill>
            <a:ln w="47625" cap="flat" cmpd="sng">
              <a:solidFill>
                <a:srgbClr val="000000"/>
              </a:solidFill>
              <a:prstDash val="solid"/>
              <a:round/>
              <a:headEnd type="none" w="med" len="med"/>
              <a:tailEnd type="none" w="med" len="med"/>
            </a:ln>
          </p:spPr>
          <p:txBody>
            <a:bodyPr/>
            <a:lstStyle/>
            <a:p>
              <a:endParaRPr lang="en-US"/>
            </a:p>
          </p:txBody>
        </p:sp>
        <p:sp>
          <p:nvSpPr>
            <p:cNvPr id="65613" name="Freeform 72"/>
            <p:cNvSpPr>
              <a:spLocks/>
            </p:cNvSpPr>
            <p:nvPr/>
          </p:nvSpPr>
          <p:spPr bwMode="auto">
            <a:xfrm>
              <a:off x="3753" y="2966"/>
              <a:ext cx="154" cy="79"/>
            </a:xfrm>
            <a:custGeom>
              <a:avLst/>
              <a:gdLst>
                <a:gd name="T0" fmla="*/ 0 w 154"/>
                <a:gd name="T1" fmla="*/ 50 h 79"/>
                <a:gd name="T2" fmla="*/ 0 w 154"/>
                <a:gd name="T3" fmla="*/ 50 h 79"/>
                <a:gd name="T4" fmla="*/ 43 w 154"/>
                <a:gd name="T5" fmla="*/ 22 h 79"/>
                <a:gd name="T6" fmla="*/ 123 w 154"/>
                <a:gd name="T7" fmla="*/ 2 h 79"/>
                <a:gd name="T8" fmla="*/ 123 w 154"/>
                <a:gd name="T9" fmla="*/ 0 h 79"/>
                <a:gd name="T10" fmla="*/ 127 w 154"/>
                <a:gd name="T11" fmla="*/ 0 h 79"/>
                <a:gd name="T12" fmla="*/ 127 w 154"/>
                <a:gd name="T13" fmla="*/ 2 h 79"/>
                <a:gd name="T14" fmla="*/ 131 w 154"/>
                <a:gd name="T15" fmla="*/ 2 h 79"/>
                <a:gd name="T16" fmla="*/ 131 w 154"/>
                <a:gd name="T17" fmla="*/ 2 h 79"/>
                <a:gd name="T18" fmla="*/ 134 w 154"/>
                <a:gd name="T19" fmla="*/ 2 h 79"/>
                <a:gd name="T20" fmla="*/ 134 w 154"/>
                <a:gd name="T21" fmla="*/ 3 h 79"/>
                <a:gd name="T22" fmla="*/ 139 w 154"/>
                <a:gd name="T23" fmla="*/ 3 h 79"/>
                <a:gd name="T24" fmla="*/ 139 w 154"/>
                <a:gd name="T25" fmla="*/ 4 h 79"/>
                <a:gd name="T26" fmla="*/ 153 w 154"/>
                <a:gd name="T27" fmla="*/ 6 h 79"/>
                <a:gd name="T28" fmla="*/ 153 w 154"/>
                <a:gd name="T29" fmla="*/ 30 h 79"/>
                <a:gd name="T30" fmla="*/ 106 w 154"/>
                <a:gd name="T31" fmla="*/ 54 h 79"/>
                <a:gd name="T32" fmla="*/ 81 w 154"/>
                <a:gd name="T33" fmla="*/ 78 h 79"/>
                <a:gd name="T34" fmla="*/ 14 w 154"/>
                <a:gd name="T35" fmla="*/ 53 h 79"/>
                <a:gd name="T36" fmla="*/ 1 w 154"/>
                <a:gd name="T37" fmla="*/ 50 h 79"/>
                <a:gd name="T38" fmla="*/ 0 w 154"/>
                <a:gd name="T39" fmla="*/ 50 h 79"/>
                <a:gd name="T40" fmla="*/ 0 w 154"/>
                <a:gd name="T41" fmla="*/ 5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79"/>
                <a:gd name="T65" fmla="*/ 154 w 15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79">
                  <a:moveTo>
                    <a:pt x="0" y="50"/>
                  </a:moveTo>
                  <a:lnTo>
                    <a:pt x="0" y="50"/>
                  </a:lnTo>
                  <a:lnTo>
                    <a:pt x="43" y="22"/>
                  </a:lnTo>
                  <a:lnTo>
                    <a:pt x="123" y="2"/>
                  </a:lnTo>
                  <a:lnTo>
                    <a:pt x="123" y="0"/>
                  </a:lnTo>
                  <a:lnTo>
                    <a:pt x="127" y="0"/>
                  </a:lnTo>
                  <a:lnTo>
                    <a:pt x="127" y="2"/>
                  </a:lnTo>
                  <a:lnTo>
                    <a:pt x="131" y="2"/>
                  </a:lnTo>
                  <a:lnTo>
                    <a:pt x="134" y="2"/>
                  </a:lnTo>
                  <a:lnTo>
                    <a:pt x="134" y="3"/>
                  </a:lnTo>
                  <a:lnTo>
                    <a:pt x="139" y="3"/>
                  </a:lnTo>
                  <a:lnTo>
                    <a:pt x="139" y="4"/>
                  </a:lnTo>
                  <a:lnTo>
                    <a:pt x="153" y="6"/>
                  </a:lnTo>
                  <a:lnTo>
                    <a:pt x="153" y="30"/>
                  </a:lnTo>
                  <a:lnTo>
                    <a:pt x="106" y="54"/>
                  </a:lnTo>
                  <a:lnTo>
                    <a:pt x="81" y="78"/>
                  </a:lnTo>
                  <a:lnTo>
                    <a:pt x="14" y="53"/>
                  </a:lnTo>
                  <a:lnTo>
                    <a:pt x="1" y="50"/>
                  </a:lnTo>
                  <a:lnTo>
                    <a:pt x="0" y="50"/>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14" name="Freeform 73"/>
            <p:cNvSpPr>
              <a:spLocks/>
            </p:cNvSpPr>
            <p:nvPr/>
          </p:nvSpPr>
          <p:spPr bwMode="auto">
            <a:xfrm>
              <a:off x="2047" y="3603"/>
              <a:ext cx="60" cy="212"/>
            </a:xfrm>
            <a:custGeom>
              <a:avLst/>
              <a:gdLst>
                <a:gd name="T0" fmla="*/ 59 w 60"/>
                <a:gd name="T1" fmla="*/ 211 h 212"/>
                <a:gd name="T2" fmla="*/ 0 w 60"/>
                <a:gd name="T3" fmla="*/ 105 h 212"/>
                <a:gd name="T4" fmla="*/ 23 w 60"/>
                <a:gd name="T5" fmla="*/ 0 h 212"/>
                <a:gd name="T6" fmla="*/ 0 60000 65536"/>
                <a:gd name="T7" fmla="*/ 0 60000 65536"/>
                <a:gd name="T8" fmla="*/ 0 60000 65536"/>
                <a:gd name="T9" fmla="*/ 0 w 60"/>
                <a:gd name="T10" fmla="*/ 0 h 212"/>
                <a:gd name="T11" fmla="*/ 60 w 60"/>
                <a:gd name="T12" fmla="*/ 212 h 212"/>
              </a:gdLst>
              <a:ahLst/>
              <a:cxnLst>
                <a:cxn ang="T6">
                  <a:pos x="T0" y="T1"/>
                </a:cxn>
                <a:cxn ang="T7">
                  <a:pos x="T2" y="T3"/>
                </a:cxn>
                <a:cxn ang="T8">
                  <a:pos x="T4" y="T5"/>
                </a:cxn>
              </a:cxnLst>
              <a:rect l="T9" t="T10" r="T11" b="T12"/>
              <a:pathLst>
                <a:path w="60" h="212">
                  <a:moveTo>
                    <a:pt x="59" y="211"/>
                  </a:moveTo>
                  <a:lnTo>
                    <a:pt x="0" y="105"/>
                  </a:lnTo>
                  <a:lnTo>
                    <a:pt x="2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15" name="Freeform 74"/>
            <p:cNvSpPr>
              <a:spLocks/>
            </p:cNvSpPr>
            <p:nvPr/>
          </p:nvSpPr>
          <p:spPr bwMode="auto">
            <a:xfrm>
              <a:off x="2075" y="3566"/>
              <a:ext cx="60" cy="245"/>
            </a:xfrm>
            <a:custGeom>
              <a:avLst/>
              <a:gdLst>
                <a:gd name="T0" fmla="*/ 59 w 60"/>
                <a:gd name="T1" fmla="*/ 244 h 245"/>
                <a:gd name="T2" fmla="*/ 0 w 60"/>
                <a:gd name="T3" fmla="*/ 125 h 245"/>
                <a:gd name="T4" fmla="*/ 21 w 60"/>
                <a:gd name="T5" fmla="*/ 0 h 245"/>
                <a:gd name="T6" fmla="*/ 0 60000 65536"/>
                <a:gd name="T7" fmla="*/ 0 60000 65536"/>
                <a:gd name="T8" fmla="*/ 0 60000 65536"/>
                <a:gd name="T9" fmla="*/ 0 w 60"/>
                <a:gd name="T10" fmla="*/ 0 h 245"/>
                <a:gd name="T11" fmla="*/ 60 w 60"/>
                <a:gd name="T12" fmla="*/ 245 h 245"/>
              </a:gdLst>
              <a:ahLst/>
              <a:cxnLst>
                <a:cxn ang="T6">
                  <a:pos x="T0" y="T1"/>
                </a:cxn>
                <a:cxn ang="T7">
                  <a:pos x="T2" y="T3"/>
                </a:cxn>
                <a:cxn ang="T8">
                  <a:pos x="T4" y="T5"/>
                </a:cxn>
              </a:cxnLst>
              <a:rect l="T9" t="T10" r="T11" b="T12"/>
              <a:pathLst>
                <a:path w="60" h="245">
                  <a:moveTo>
                    <a:pt x="59" y="244"/>
                  </a:moveTo>
                  <a:lnTo>
                    <a:pt x="0" y="125"/>
                  </a:lnTo>
                  <a:lnTo>
                    <a:pt x="21"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16" name="Freeform 75"/>
            <p:cNvSpPr>
              <a:spLocks/>
            </p:cNvSpPr>
            <p:nvPr/>
          </p:nvSpPr>
          <p:spPr bwMode="auto">
            <a:xfrm>
              <a:off x="2153" y="3526"/>
              <a:ext cx="38" cy="245"/>
            </a:xfrm>
            <a:custGeom>
              <a:avLst/>
              <a:gdLst>
                <a:gd name="T0" fmla="*/ 37 w 38"/>
                <a:gd name="T1" fmla="*/ 244 h 245"/>
                <a:gd name="T2" fmla="*/ 33 w 38"/>
                <a:gd name="T3" fmla="*/ 105 h 245"/>
                <a:gd name="T4" fmla="*/ 0 w 38"/>
                <a:gd name="T5" fmla="*/ 0 h 245"/>
                <a:gd name="T6" fmla="*/ 0 60000 65536"/>
                <a:gd name="T7" fmla="*/ 0 60000 65536"/>
                <a:gd name="T8" fmla="*/ 0 60000 65536"/>
                <a:gd name="T9" fmla="*/ 0 w 38"/>
                <a:gd name="T10" fmla="*/ 0 h 245"/>
                <a:gd name="T11" fmla="*/ 38 w 38"/>
                <a:gd name="T12" fmla="*/ 245 h 245"/>
              </a:gdLst>
              <a:ahLst/>
              <a:cxnLst>
                <a:cxn ang="T6">
                  <a:pos x="T0" y="T1"/>
                </a:cxn>
                <a:cxn ang="T7">
                  <a:pos x="T2" y="T3"/>
                </a:cxn>
                <a:cxn ang="T8">
                  <a:pos x="T4" y="T5"/>
                </a:cxn>
              </a:cxnLst>
              <a:rect l="T9" t="T10" r="T11" b="T12"/>
              <a:pathLst>
                <a:path w="38" h="245">
                  <a:moveTo>
                    <a:pt x="37" y="244"/>
                  </a:moveTo>
                  <a:lnTo>
                    <a:pt x="33" y="105"/>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17" name="Freeform 76"/>
            <p:cNvSpPr>
              <a:spLocks/>
            </p:cNvSpPr>
            <p:nvPr/>
          </p:nvSpPr>
          <p:spPr bwMode="auto">
            <a:xfrm>
              <a:off x="2124" y="3529"/>
              <a:ext cx="39" cy="246"/>
            </a:xfrm>
            <a:custGeom>
              <a:avLst/>
              <a:gdLst>
                <a:gd name="T0" fmla="*/ 38 w 39"/>
                <a:gd name="T1" fmla="*/ 245 h 246"/>
                <a:gd name="T2" fmla="*/ 35 w 39"/>
                <a:gd name="T3" fmla="*/ 104 h 246"/>
                <a:gd name="T4" fmla="*/ 0 w 39"/>
                <a:gd name="T5" fmla="*/ 0 h 246"/>
                <a:gd name="T6" fmla="*/ 0 60000 65536"/>
                <a:gd name="T7" fmla="*/ 0 60000 65536"/>
                <a:gd name="T8" fmla="*/ 0 60000 65536"/>
                <a:gd name="T9" fmla="*/ 0 w 39"/>
                <a:gd name="T10" fmla="*/ 0 h 246"/>
                <a:gd name="T11" fmla="*/ 39 w 39"/>
                <a:gd name="T12" fmla="*/ 246 h 246"/>
              </a:gdLst>
              <a:ahLst/>
              <a:cxnLst>
                <a:cxn ang="T6">
                  <a:pos x="T0" y="T1"/>
                </a:cxn>
                <a:cxn ang="T7">
                  <a:pos x="T2" y="T3"/>
                </a:cxn>
                <a:cxn ang="T8">
                  <a:pos x="T4" y="T5"/>
                </a:cxn>
              </a:cxnLst>
              <a:rect l="T9" t="T10" r="T11" b="T12"/>
              <a:pathLst>
                <a:path w="39" h="246">
                  <a:moveTo>
                    <a:pt x="38" y="245"/>
                  </a:moveTo>
                  <a:lnTo>
                    <a:pt x="35" y="10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18" name="Freeform 77"/>
            <p:cNvSpPr>
              <a:spLocks/>
            </p:cNvSpPr>
            <p:nvPr/>
          </p:nvSpPr>
          <p:spPr bwMode="auto">
            <a:xfrm>
              <a:off x="2172" y="3598"/>
              <a:ext cx="27" cy="133"/>
            </a:xfrm>
            <a:custGeom>
              <a:avLst/>
              <a:gdLst>
                <a:gd name="T0" fmla="*/ 26 w 27"/>
                <a:gd name="T1" fmla="*/ 132 h 133"/>
                <a:gd name="T2" fmla="*/ 9 w 27"/>
                <a:gd name="T3" fmla="*/ 34 h 133"/>
                <a:gd name="T4" fmla="*/ 0 w 27"/>
                <a:gd name="T5" fmla="*/ 0 h 133"/>
                <a:gd name="T6" fmla="*/ 0 60000 65536"/>
                <a:gd name="T7" fmla="*/ 0 60000 65536"/>
                <a:gd name="T8" fmla="*/ 0 60000 65536"/>
                <a:gd name="T9" fmla="*/ 0 w 27"/>
                <a:gd name="T10" fmla="*/ 0 h 133"/>
                <a:gd name="T11" fmla="*/ 27 w 27"/>
                <a:gd name="T12" fmla="*/ 133 h 133"/>
              </a:gdLst>
              <a:ahLst/>
              <a:cxnLst>
                <a:cxn ang="T6">
                  <a:pos x="T0" y="T1"/>
                </a:cxn>
                <a:cxn ang="T7">
                  <a:pos x="T2" y="T3"/>
                </a:cxn>
                <a:cxn ang="T8">
                  <a:pos x="T4" y="T5"/>
                </a:cxn>
              </a:cxnLst>
              <a:rect l="T9" t="T10" r="T11" b="T12"/>
              <a:pathLst>
                <a:path w="27" h="133">
                  <a:moveTo>
                    <a:pt x="26" y="132"/>
                  </a:moveTo>
                  <a:lnTo>
                    <a:pt x="9" y="34"/>
                  </a:lnTo>
                  <a:lnTo>
                    <a:pt x="0"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19" name="Freeform 78"/>
            <p:cNvSpPr>
              <a:spLocks/>
            </p:cNvSpPr>
            <p:nvPr/>
          </p:nvSpPr>
          <p:spPr bwMode="auto">
            <a:xfrm>
              <a:off x="3253" y="3674"/>
              <a:ext cx="96" cy="181"/>
            </a:xfrm>
            <a:custGeom>
              <a:avLst/>
              <a:gdLst>
                <a:gd name="T0" fmla="*/ 0 w 96"/>
                <a:gd name="T1" fmla="*/ 0 h 181"/>
                <a:gd name="T2" fmla="*/ 16 w 96"/>
                <a:gd name="T3" fmla="*/ 37 h 181"/>
                <a:gd name="T4" fmla="*/ 39 w 96"/>
                <a:gd name="T5" fmla="*/ 81 h 181"/>
                <a:gd name="T6" fmla="*/ 54 w 96"/>
                <a:gd name="T7" fmla="*/ 108 h 181"/>
                <a:gd name="T8" fmla="*/ 95 w 96"/>
                <a:gd name="T9" fmla="*/ 180 h 181"/>
                <a:gd name="T10" fmla="*/ 0 60000 65536"/>
                <a:gd name="T11" fmla="*/ 0 60000 65536"/>
                <a:gd name="T12" fmla="*/ 0 60000 65536"/>
                <a:gd name="T13" fmla="*/ 0 60000 65536"/>
                <a:gd name="T14" fmla="*/ 0 60000 65536"/>
                <a:gd name="T15" fmla="*/ 0 w 96"/>
                <a:gd name="T16" fmla="*/ 0 h 181"/>
                <a:gd name="T17" fmla="*/ 96 w 96"/>
                <a:gd name="T18" fmla="*/ 181 h 181"/>
              </a:gdLst>
              <a:ahLst/>
              <a:cxnLst>
                <a:cxn ang="T10">
                  <a:pos x="T0" y="T1"/>
                </a:cxn>
                <a:cxn ang="T11">
                  <a:pos x="T2" y="T3"/>
                </a:cxn>
                <a:cxn ang="T12">
                  <a:pos x="T4" y="T5"/>
                </a:cxn>
                <a:cxn ang="T13">
                  <a:pos x="T6" y="T7"/>
                </a:cxn>
                <a:cxn ang="T14">
                  <a:pos x="T8" y="T9"/>
                </a:cxn>
              </a:cxnLst>
              <a:rect l="T15" t="T16" r="T17" b="T18"/>
              <a:pathLst>
                <a:path w="96" h="181">
                  <a:moveTo>
                    <a:pt x="0" y="0"/>
                  </a:moveTo>
                  <a:lnTo>
                    <a:pt x="16" y="37"/>
                  </a:lnTo>
                  <a:lnTo>
                    <a:pt x="39" y="81"/>
                  </a:lnTo>
                  <a:lnTo>
                    <a:pt x="54" y="108"/>
                  </a:lnTo>
                  <a:lnTo>
                    <a:pt x="95" y="18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0" name="Freeform 79"/>
            <p:cNvSpPr>
              <a:spLocks/>
            </p:cNvSpPr>
            <p:nvPr/>
          </p:nvSpPr>
          <p:spPr bwMode="auto">
            <a:xfrm>
              <a:off x="3282" y="3671"/>
              <a:ext cx="95" cy="162"/>
            </a:xfrm>
            <a:custGeom>
              <a:avLst/>
              <a:gdLst>
                <a:gd name="T0" fmla="*/ 0 w 95"/>
                <a:gd name="T1" fmla="*/ 0 h 162"/>
                <a:gd name="T2" fmla="*/ 17 w 95"/>
                <a:gd name="T3" fmla="*/ 34 h 162"/>
                <a:gd name="T4" fmla="*/ 30 w 95"/>
                <a:gd name="T5" fmla="*/ 57 h 162"/>
                <a:gd name="T6" fmla="*/ 50 w 95"/>
                <a:gd name="T7" fmla="*/ 89 h 162"/>
                <a:gd name="T8" fmla="*/ 69 w 95"/>
                <a:gd name="T9" fmla="*/ 121 h 162"/>
                <a:gd name="T10" fmla="*/ 84 w 95"/>
                <a:gd name="T11" fmla="*/ 152 h 162"/>
                <a:gd name="T12" fmla="*/ 94 w 95"/>
                <a:gd name="T13" fmla="*/ 161 h 162"/>
                <a:gd name="T14" fmla="*/ 0 60000 65536"/>
                <a:gd name="T15" fmla="*/ 0 60000 65536"/>
                <a:gd name="T16" fmla="*/ 0 60000 65536"/>
                <a:gd name="T17" fmla="*/ 0 60000 65536"/>
                <a:gd name="T18" fmla="*/ 0 60000 65536"/>
                <a:gd name="T19" fmla="*/ 0 60000 65536"/>
                <a:gd name="T20" fmla="*/ 0 60000 65536"/>
                <a:gd name="T21" fmla="*/ 0 w 95"/>
                <a:gd name="T22" fmla="*/ 0 h 162"/>
                <a:gd name="T23" fmla="*/ 95 w 95"/>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62">
                  <a:moveTo>
                    <a:pt x="0" y="0"/>
                  </a:moveTo>
                  <a:lnTo>
                    <a:pt x="17" y="34"/>
                  </a:lnTo>
                  <a:lnTo>
                    <a:pt x="30" y="57"/>
                  </a:lnTo>
                  <a:lnTo>
                    <a:pt x="50" y="89"/>
                  </a:lnTo>
                  <a:lnTo>
                    <a:pt x="69" y="121"/>
                  </a:lnTo>
                  <a:lnTo>
                    <a:pt x="84" y="152"/>
                  </a:lnTo>
                  <a:lnTo>
                    <a:pt x="94" y="161"/>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1" name="Freeform 80"/>
            <p:cNvSpPr>
              <a:spLocks/>
            </p:cNvSpPr>
            <p:nvPr/>
          </p:nvSpPr>
          <p:spPr bwMode="auto">
            <a:xfrm>
              <a:off x="3312" y="3668"/>
              <a:ext cx="98" cy="151"/>
            </a:xfrm>
            <a:custGeom>
              <a:avLst/>
              <a:gdLst>
                <a:gd name="T0" fmla="*/ 0 w 98"/>
                <a:gd name="T1" fmla="*/ 0 h 151"/>
                <a:gd name="T2" fmla="*/ 18 w 98"/>
                <a:gd name="T3" fmla="*/ 31 h 151"/>
                <a:gd name="T4" fmla="*/ 42 w 98"/>
                <a:gd name="T5" fmla="*/ 70 h 151"/>
                <a:gd name="T6" fmla="*/ 69 w 98"/>
                <a:gd name="T7" fmla="*/ 114 h 151"/>
                <a:gd name="T8" fmla="*/ 97 w 98"/>
                <a:gd name="T9" fmla="*/ 150 h 151"/>
                <a:gd name="T10" fmla="*/ 0 60000 65536"/>
                <a:gd name="T11" fmla="*/ 0 60000 65536"/>
                <a:gd name="T12" fmla="*/ 0 60000 65536"/>
                <a:gd name="T13" fmla="*/ 0 60000 65536"/>
                <a:gd name="T14" fmla="*/ 0 60000 65536"/>
                <a:gd name="T15" fmla="*/ 0 w 98"/>
                <a:gd name="T16" fmla="*/ 0 h 151"/>
                <a:gd name="T17" fmla="*/ 98 w 98"/>
                <a:gd name="T18" fmla="*/ 151 h 151"/>
              </a:gdLst>
              <a:ahLst/>
              <a:cxnLst>
                <a:cxn ang="T10">
                  <a:pos x="T0" y="T1"/>
                </a:cxn>
                <a:cxn ang="T11">
                  <a:pos x="T2" y="T3"/>
                </a:cxn>
                <a:cxn ang="T12">
                  <a:pos x="T4" y="T5"/>
                </a:cxn>
                <a:cxn ang="T13">
                  <a:pos x="T6" y="T7"/>
                </a:cxn>
                <a:cxn ang="T14">
                  <a:pos x="T8" y="T9"/>
                </a:cxn>
              </a:cxnLst>
              <a:rect l="T15" t="T16" r="T17" b="T18"/>
              <a:pathLst>
                <a:path w="98" h="151">
                  <a:moveTo>
                    <a:pt x="0" y="0"/>
                  </a:moveTo>
                  <a:lnTo>
                    <a:pt x="18" y="31"/>
                  </a:lnTo>
                  <a:lnTo>
                    <a:pt x="42" y="70"/>
                  </a:lnTo>
                  <a:lnTo>
                    <a:pt x="69" y="114"/>
                  </a:lnTo>
                  <a:lnTo>
                    <a:pt x="97" y="15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2" name="Freeform 81"/>
            <p:cNvSpPr>
              <a:spLocks/>
            </p:cNvSpPr>
            <p:nvPr/>
          </p:nvSpPr>
          <p:spPr bwMode="auto">
            <a:xfrm>
              <a:off x="3342" y="3662"/>
              <a:ext cx="95" cy="146"/>
            </a:xfrm>
            <a:custGeom>
              <a:avLst/>
              <a:gdLst>
                <a:gd name="T0" fmla="*/ 0 w 95"/>
                <a:gd name="T1" fmla="*/ 0 h 146"/>
                <a:gd name="T2" fmla="*/ 20 w 95"/>
                <a:gd name="T3" fmla="*/ 34 h 146"/>
                <a:gd name="T4" fmla="*/ 39 w 95"/>
                <a:gd name="T5" fmla="*/ 60 h 146"/>
                <a:gd name="T6" fmla="*/ 62 w 95"/>
                <a:gd name="T7" fmla="*/ 99 h 146"/>
                <a:gd name="T8" fmla="*/ 94 w 95"/>
                <a:gd name="T9" fmla="*/ 145 h 146"/>
                <a:gd name="T10" fmla="*/ 0 60000 65536"/>
                <a:gd name="T11" fmla="*/ 0 60000 65536"/>
                <a:gd name="T12" fmla="*/ 0 60000 65536"/>
                <a:gd name="T13" fmla="*/ 0 60000 65536"/>
                <a:gd name="T14" fmla="*/ 0 60000 65536"/>
                <a:gd name="T15" fmla="*/ 0 w 95"/>
                <a:gd name="T16" fmla="*/ 0 h 146"/>
                <a:gd name="T17" fmla="*/ 95 w 95"/>
                <a:gd name="T18" fmla="*/ 146 h 146"/>
              </a:gdLst>
              <a:ahLst/>
              <a:cxnLst>
                <a:cxn ang="T10">
                  <a:pos x="T0" y="T1"/>
                </a:cxn>
                <a:cxn ang="T11">
                  <a:pos x="T2" y="T3"/>
                </a:cxn>
                <a:cxn ang="T12">
                  <a:pos x="T4" y="T5"/>
                </a:cxn>
                <a:cxn ang="T13">
                  <a:pos x="T6" y="T7"/>
                </a:cxn>
                <a:cxn ang="T14">
                  <a:pos x="T8" y="T9"/>
                </a:cxn>
              </a:cxnLst>
              <a:rect l="T15" t="T16" r="T17" b="T18"/>
              <a:pathLst>
                <a:path w="95" h="146">
                  <a:moveTo>
                    <a:pt x="0" y="0"/>
                  </a:moveTo>
                  <a:lnTo>
                    <a:pt x="20" y="34"/>
                  </a:lnTo>
                  <a:lnTo>
                    <a:pt x="39" y="60"/>
                  </a:lnTo>
                  <a:lnTo>
                    <a:pt x="62" y="99"/>
                  </a:lnTo>
                  <a:lnTo>
                    <a:pt x="94" y="145"/>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3" name="Freeform 82"/>
            <p:cNvSpPr>
              <a:spLocks/>
            </p:cNvSpPr>
            <p:nvPr/>
          </p:nvSpPr>
          <p:spPr bwMode="auto">
            <a:xfrm>
              <a:off x="3370" y="3659"/>
              <a:ext cx="87" cy="127"/>
            </a:xfrm>
            <a:custGeom>
              <a:avLst/>
              <a:gdLst>
                <a:gd name="T0" fmla="*/ 0 w 87"/>
                <a:gd name="T1" fmla="*/ 0 h 127"/>
                <a:gd name="T2" fmla="*/ 27 w 87"/>
                <a:gd name="T3" fmla="*/ 37 h 127"/>
                <a:gd name="T4" fmla="*/ 52 w 87"/>
                <a:gd name="T5" fmla="*/ 69 h 127"/>
                <a:gd name="T6" fmla="*/ 86 w 87"/>
                <a:gd name="T7" fmla="*/ 126 h 127"/>
                <a:gd name="T8" fmla="*/ 0 60000 65536"/>
                <a:gd name="T9" fmla="*/ 0 60000 65536"/>
                <a:gd name="T10" fmla="*/ 0 60000 65536"/>
                <a:gd name="T11" fmla="*/ 0 60000 65536"/>
                <a:gd name="T12" fmla="*/ 0 w 87"/>
                <a:gd name="T13" fmla="*/ 0 h 127"/>
                <a:gd name="T14" fmla="*/ 87 w 87"/>
                <a:gd name="T15" fmla="*/ 127 h 127"/>
              </a:gdLst>
              <a:ahLst/>
              <a:cxnLst>
                <a:cxn ang="T8">
                  <a:pos x="T0" y="T1"/>
                </a:cxn>
                <a:cxn ang="T9">
                  <a:pos x="T2" y="T3"/>
                </a:cxn>
                <a:cxn ang="T10">
                  <a:pos x="T4" y="T5"/>
                </a:cxn>
                <a:cxn ang="T11">
                  <a:pos x="T6" y="T7"/>
                </a:cxn>
              </a:cxnLst>
              <a:rect l="T12" t="T13" r="T14" b="T15"/>
              <a:pathLst>
                <a:path w="87" h="127">
                  <a:moveTo>
                    <a:pt x="0" y="0"/>
                  </a:moveTo>
                  <a:lnTo>
                    <a:pt x="27" y="37"/>
                  </a:lnTo>
                  <a:lnTo>
                    <a:pt x="52" y="69"/>
                  </a:lnTo>
                  <a:lnTo>
                    <a:pt x="86" y="12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4" name="Freeform 83"/>
            <p:cNvSpPr>
              <a:spLocks/>
            </p:cNvSpPr>
            <p:nvPr/>
          </p:nvSpPr>
          <p:spPr bwMode="auto">
            <a:xfrm>
              <a:off x="3397" y="3651"/>
              <a:ext cx="90" cy="113"/>
            </a:xfrm>
            <a:custGeom>
              <a:avLst/>
              <a:gdLst>
                <a:gd name="T0" fmla="*/ 0 w 90"/>
                <a:gd name="T1" fmla="*/ 0 h 113"/>
                <a:gd name="T2" fmla="*/ 32 w 90"/>
                <a:gd name="T3" fmla="*/ 31 h 113"/>
                <a:gd name="T4" fmla="*/ 54 w 90"/>
                <a:gd name="T5" fmla="*/ 59 h 113"/>
                <a:gd name="T6" fmla="*/ 89 w 90"/>
                <a:gd name="T7" fmla="*/ 112 h 113"/>
                <a:gd name="T8" fmla="*/ 0 60000 65536"/>
                <a:gd name="T9" fmla="*/ 0 60000 65536"/>
                <a:gd name="T10" fmla="*/ 0 60000 65536"/>
                <a:gd name="T11" fmla="*/ 0 60000 65536"/>
                <a:gd name="T12" fmla="*/ 0 w 90"/>
                <a:gd name="T13" fmla="*/ 0 h 113"/>
                <a:gd name="T14" fmla="*/ 90 w 90"/>
                <a:gd name="T15" fmla="*/ 113 h 113"/>
              </a:gdLst>
              <a:ahLst/>
              <a:cxnLst>
                <a:cxn ang="T8">
                  <a:pos x="T0" y="T1"/>
                </a:cxn>
                <a:cxn ang="T9">
                  <a:pos x="T2" y="T3"/>
                </a:cxn>
                <a:cxn ang="T10">
                  <a:pos x="T4" y="T5"/>
                </a:cxn>
                <a:cxn ang="T11">
                  <a:pos x="T6" y="T7"/>
                </a:cxn>
              </a:cxnLst>
              <a:rect l="T12" t="T13" r="T14" b="T15"/>
              <a:pathLst>
                <a:path w="90" h="113">
                  <a:moveTo>
                    <a:pt x="0" y="0"/>
                  </a:moveTo>
                  <a:lnTo>
                    <a:pt x="32" y="31"/>
                  </a:lnTo>
                  <a:lnTo>
                    <a:pt x="54" y="59"/>
                  </a:lnTo>
                  <a:lnTo>
                    <a:pt x="89"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5" name="Freeform 84"/>
            <p:cNvSpPr>
              <a:spLocks/>
            </p:cNvSpPr>
            <p:nvPr/>
          </p:nvSpPr>
          <p:spPr bwMode="auto">
            <a:xfrm>
              <a:off x="3431" y="3651"/>
              <a:ext cx="87" cy="113"/>
            </a:xfrm>
            <a:custGeom>
              <a:avLst/>
              <a:gdLst>
                <a:gd name="T0" fmla="*/ 0 w 87"/>
                <a:gd name="T1" fmla="*/ 0 h 113"/>
                <a:gd name="T2" fmla="*/ 28 w 87"/>
                <a:gd name="T3" fmla="*/ 31 h 113"/>
                <a:gd name="T4" fmla="*/ 51 w 87"/>
                <a:gd name="T5" fmla="*/ 59 h 113"/>
                <a:gd name="T6" fmla="*/ 86 w 87"/>
                <a:gd name="T7" fmla="*/ 112 h 113"/>
                <a:gd name="T8" fmla="*/ 0 60000 65536"/>
                <a:gd name="T9" fmla="*/ 0 60000 65536"/>
                <a:gd name="T10" fmla="*/ 0 60000 65536"/>
                <a:gd name="T11" fmla="*/ 0 60000 65536"/>
                <a:gd name="T12" fmla="*/ 0 w 87"/>
                <a:gd name="T13" fmla="*/ 0 h 113"/>
                <a:gd name="T14" fmla="*/ 87 w 87"/>
                <a:gd name="T15" fmla="*/ 113 h 113"/>
              </a:gdLst>
              <a:ahLst/>
              <a:cxnLst>
                <a:cxn ang="T8">
                  <a:pos x="T0" y="T1"/>
                </a:cxn>
                <a:cxn ang="T9">
                  <a:pos x="T2" y="T3"/>
                </a:cxn>
                <a:cxn ang="T10">
                  <a:pos x="T4" y="T5"/>
                </a:cxn>
                <a:cxn ang="T11">
                  <a:pos x="T6" y="T7"/>
                </a:cxn>
              </a:cxnLst>
              <a:rect l="T12" t="T13" r="T14" b="T15"/>
              <a:pathLst>
                <a:path w="87" h="113">
                  <a:moveTo>
                    <a:pt x="0" y="0"/>
                  </a:moveTo>
                  <a:lnTo>
                    <a:pt x="28" y="31"/>
                  </a:lnTo>
                  <a:lnTo>
                    <a:pt x="51" y="59"/>
                  </a:lnTo>
                  <a:lnTo>
                    <a:pt x="86" y="11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6" name="Freeform 85"/>
            <p:cNvSpPr>
              <a:spLocks/>
            </p:cNvSpPr>
            <p:nvPr/>
          </p:nvSpPr>
          <p:spPr bwMode="auto">
            <a:xfrm>
              <a:off x="3459" y="3643"/>
              <a:ext cx="85" cy="119"/>
            </a:xfrm>
            <a:custGeom>
              <a:avLst/>
              <a:gdLst>
                <a:gd name="T0" fmla="*/ 0 w 85"/>
                <a:gd name="T1" fmla="*/ 0 h 119"/>
                <a:gd name="T2" fmla="*/ 28 w 85"/>
                <a:gd name="T3" fmla="*/ 33 h 119"/>
                <a:gd name="T4" fmla="*/ 52 w 85"/>
                <a:gd name="T5" fmla="*/ 62 h 119"/>
                <a:gd name="T6" fmla="*/ 84 w 85"/>
                <a:gd name="T7" fmla="*/ 118 h 119"/>
                <a:gd name="T8" fmla="*/ 0 60000 65536"/>
                <a:gd name="T9" fmla="*/ 0 60000 65536"/>
                <a:gd name="T10" fmla="*/ 0 60000 65536"/>
                <a:gd name="T11" fmla="*/ 0 60000 65536"/>
                <a:gd name="T12" fmla="*/ 0 w 85"/>
                <a:gd name="T13" fmla="*/ 0 h 119"/>
                <a:gd name="T14" fmla="*/ 85 w 85"/>
                <a:gd name="T15" fmla="*/ 119 h 119"/>
              </a:gdLst>
              <a:ahLst/>
              <a:cxnLst>
                <a:cxn ang="T8">
                  <a:pos x="T0" y="T1"/>
                </a:cxn>
                <a:cxn ang="T9">
                  <a:pos x="T2" y="T3"/>
                </a:cxn>
                <a:cxn ang="T10">
                  <a:pos x="T4" y="T5"/>
                </a:cxn>
                <a:cxn ang="T11">
                  <a:pos x="T6" y="T7"/>
                </a:cxn>
              </a:cxnLst>
              <a:rect l="T12" t="T13" r="T14" b="T15"/>
              <a:pathLst>
                <a:path w="85" h="119">
                  <a:moveTo>
                    <a:pt x="0" y="0"/>
                  </a:moveTo>
                  <a:lnTo>
                    <a:pt x="28" y="33"/>
                  </a:lnTo>
                  <a:lnTo>
                    <a:pt x="52" y="62"/>
                  </a:lnTo>
                  <a:lnTo>
                    <a:pt x="84" y="11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7" name="Freeform 86"/>
            <p:cNvSpPr>
              <a:spLocks/>
            </p:cNvSpPr>
            <p:nvPr/>
          </p:nvSpPr>
          <p:spPr bwMode="auto">
            <a:xfrm>
              <a:off x="3482" y="3638"/>
              <a:ext cx="81" cy="105"/>
            </a:xfrm>
            <a:custGeom>
              <a:avLst/>
              <a:gdLst>
                <a:gd name="T0" fmla="*/ 0 w 81"/>
                <a:gd name="T1" fmla="*/ 0 h 105"/>
                <a:gd name="T2" fmla="*/ 29 w 81"/>
                <a:gd name="T3" fmla="*/ 26 h 105"/>
                <a:gd name="T4" fmla="*/ 49 w 81"/>
                <a:gd name="T5" fmla="*/ 53 h 105"/>
                <a:gd name="T6" fmla="*/ 80 w 81"/>
                <a:gd name="T7" fmla="*/ 104 h 105"/>
                <a:gd name="T8" fmla="*/ 0 60000 65536"/>
                <a:gd name="T9" fmla="*/ 0 60000 65536"/>
                <a:gd name="T10" fmla="*/ 0 60000 65536"/>
                <a:gd name="T11" fmla="*/ 0 60000 65536"/>
                <a:gd name="T12" fmla="*/ 0 w 81"/>
                <a:gd name="T13" fmla="*/ 0 h 105"/>
                <a:gd name="T14" fmla="*/ 81 w 81"/>
                <a:gd name="T15" fmla="*/ 105 h 105"/>
              </a:gdLst>
              <a:ahLst/>
              <a:cxnLst>
                <a:cxn ang="T8">
                  <a:pos x="T0" y="T1"/>
                </a:cxn>
                <a:cxn ang="T9">
                  <a:pos x="T2" y="T3"/>
                </a:cxn>
                <a:cxn ang="T10">
                  <a:pos x="T4" y="T5"/>
                </a:cxn>
                <a:cxn ang="T11">
                  <a:pos x="T6" y="T7"/>
                </a:cxn>
              </a:cxnLst>
              <a:rect l="T12" t="T13" r="T14" b="T15"/>
              <a:pathLst>
                <a:path w="81" h="105">
                  <a:moveTo>
                    <a:pt x="0" y="0"/>
                  </a:moveTo>
                  <a:lnTo>
                    <a:pt x="29" y="26"/>
                  </a:lnTo>
                  <a:lnTo>
                    <a:pt x="49" y="53"/>
                  </a:lnTo>
                  <a:lnTo>
                    <a:pt x="80" y="104"/>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8" name="Freeform 87"/>
            <p:cNvSpPr>
              <a:spLocks/>
            </p:cNvSpPr>
            <p:nvPr/>
          </p:nvSpPr>
          <p:spPr bwMode="auto">
            <a:xfrm>
              <a:off x="3512" y="3625"/>
              <a:ext cx="79" cy="108"/>
            </a:xfrm>
            <a:custGeom>
              <a:avLst/>
              <a:gdLst>
                <a:gd name="T0" fmla="*/ 0 w 79"/>
                <a:gd name="T1" fmla="*/ 0 h 108"/>
                <a:gd name="T2" fmla="*/ 26 w 79"/>
                <a:gd name="T3" fmla="*/ 32 h 108"/>
                <a:gd name="T4" fmla="*/ 48 w 79"/>
                <a:gd name="T5" fmla="*/ 57 h 108"/>
                <a:gd name="T6" fmla="*/ 78 w 79"/>
                <a:gd name="T7" fmla="*/ 107 h 108"/>
                <a:gd name="T8" fmla="*/ 0 60000 65536"/>
                <a:gd name="T9" fmla="*/ 0 60000 65536"/>
                <a:gd name="T10" fmla="*/ 0 60000 65536"/>
                <a:gd name="T11" fmla="*/ 0 60000 65536"/>
                <a:gd name="T12" fmla="*/ 0 w 79"/>
                <a:gd name="T13" fmla="*/ 0 h 108"/>
                <a:gd name="T14" fmla="*/ 79 w 79"/>
                <a:gd name="T15" fmla="*/ 108 h 108"/>
              </a:gdLst>
              <a:ahLst/>
              <a:cxnLst>
                <a:cxn ang="T8">
                  <a:pos x="T0" y="T1"/>
                </a:cxn>
                <a:cxn ang="T9">
                  <a:pos x="T2" y="T3"/>
                </a:cxn>
                <a:cxn ang="T10">
                  <a:pos x="T4" y="T5"/>
                </a:cxn>
                <a:cxn ang="T11">
                  <a:pos x="T6" y="T7"/>
                </a:cxn>
              </a:cxnLst>
              <a:rect l="T12" t="T13" r="T14" b="T15"/>
              <a:pathLst>
                <a:path w="79" h="108">
                  <a:moveTo>
                    <a:pt x="0" y="0"/>
                  </a:moveTo>
                  <a:lnTo>
                    <a:pt x="26" y="32"/>
                  </a:lnTo>
                  <a:lnTo>
                    <a:pt x="48" y="57"/>
                  </a:lnTo>
                  <a:lnTo>
                    <a:pt x="78" y="10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29" name="Freeform 88"/>
            <p:cNvSpPr>
              <a:spLocks/>
            </p:cNvSpPr>
            <p:nvPr/>
          </p:nvSpPr>
          <p:spPr bwMode="auto">
            <a:xfrm>
              <a:off x="3538" y="3625"/>
              <a:ext cx="80" cy="100"/>
            </a:xfrm>
            <a:custGeom>
              <a:avLst/>
              <a:gdLst>
                <a:gd name="T0" fmla="*/ 0 w 80"/>
                <a:gd name="T1" fmla="*/ 0 h 100"/>
                <a:gd name="T2" fmla="*/ 27 w 80"/>
                <a:gd name="T3" fmla="*/ 29 h 100"/>
                <a:gd name="T4" fmla="*/ 48 w 80"/>
                <a:gd name="T5" fmla="*/ 51 h 100"/>
                <a:gd name="T6" fmla="*/ 79 w 80"/>
                <a:gd name="T7" fmla="*/ 99 h 100"/>
                <a:gd name="T8" fmla="*/ 0 60000 65536"/>
                <a:gd name="T9" fmla="*/ 0 60000 65536"/>
                <a:gd name="T10" fmla="*/ 0 60000 65536"/>
                <a:gd name="T11" fmla="*/ 0 60000 65536"/>
                <a:gd name="T12" fmla="*/ 0 w 80"/>
                <a:gd name="T13" fmla="*/ 0 h 100"/>
                <a:gd name="T14" fmla="*/ 80 w 80"/>
                <a:gd name="T15" fmla="*/ 100 h 100"/>
              </a:gdLst>
              <a:ahLst/>
              <a:cxnLst>
                <a:cxn ang="T8">
                  <a:pos x="T0" y="T1"/>
                </a:cxn>
                <a:cxn ang="T9">
                  <a:pos x="T2" y="T3"/>
                </a:cxn>
                <a:cxn ang="T10">
                  <a:pos x="T4" y="T5"/>
                </a:cxn>
                <a:cxn ang="T11">
                  <a:pos x="T6" y="T7"/>
                </a:cxn>
              </a:cxnLst>
              <a:rect l="T12" t="T13" r="T14" b="T15"/>
              <a:pathLst>
                <a:path w="80" h="100">
                  <a:moveTo>
                    <a:pt x="0" y="0"/>
                  </a:moveTo>
                  <a:lnTo>
                    <a:pt x="27" y="29"/>
                  </a:lnTo>
                  <a:lnTo>
                    <a:pt x="48" y="51"/>
                  </a:lnTo>
                  <a:lnTo>
                    <a:pt x="79" y="99"/>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0" name="Freeform 89"/>
            <p:cNvSpPr>
              <a:spLocks/>
            </p:cNvSpPr>
            <p:nvPr/>
          </p:nvSpPr>
          <p:spPr bwMode="auto">
            <a:xfrm>
              <a:off x="3566" y="3620"/>
              <a:ext cx="76" cy="103"/>
            </a:xfrm>
            <a:custGeom>
              <a:avLst/>
              <a:gdLst>
                <a:gd name="T0" fmla="*/ 0 w 76"/>
                <a:gd name="T1" fmla="*/ 0 h 103"/>
                <a:gd name="T2" fmla="*/ 28 w 76"/>
                <a:gd name="T3" fmla="*/ 28 h 103"/>
                <a:gd name="T4" fmla="*/ 46 w 76"/>
                <a:gd name="T5" fmla="*/ 51 h 103"/>
                <a:gd name="T6" fmla="*/ 75 w 76"/>
                <a:gd name="T7" fmla="*/ 102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0" y="0"/>
                  </a:moveTo>
                  <a:lnTo>
                    <a:pt x="28" y="28"/>
                  </a:lnTo>
                  <a:lnTo>
                    <a:pt x="46" y="51"/>
                  </a:lnTo>
                  <a:lnTo>
                    <a:pt x="75" y="102"/>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1" name="Freeform 90"/>
            <p:cNvSpPr>
              <a:spLocks/>
            </p:cNvSpPr>
            <p:nvPr/>
          </p:nvSpPr>
          <p:spPr bwMode="auto">
            <a:xfrm>
              <a:off x="3600" y="3613"/>
              <a:ext cx="77" cy="98"/>
            </a:xfrm>
            <a:custGeom>
              <a:avLst/>
              <a:gdLst>
                <a:gd name="T0" fmla="*/ 0 w 77"/>
                <a:gd name="T1" fmla="*/ 0 h 98"/>
                <a:gd name="T2" fmla="*/ 25 w 77"/>
                <a:gd name="T3" fmla="*/ 28 h 98"/>
                <a:gd name="T4" fmla="*/ 46 w 77"/>
                <a:gd name="T5" fmla="*/ 49 h 98"/>
                <a:gd name="T6" fmla="*/ 76 w 77"/>
                <a:gd name="T7" fmla="*/ 97 h 98"/>
                <a:gd name="T8" fmla="*/ 0 60000 65536"/>
                <a:gd name="T9" fmla="*/ 0 60000 65536"/>
                <a:gd name="T10" fmla="*/ 0 60000 65536"/>
                <a:gd name="T11" fmla="*/ 0 60000 65536"/>
                <a:gd name="T12" fmla="*/ 0 w 77"/>
                <a:gd name="T13" fmla="*/ 0 h 98"/>
                <a:gd name="T14" fmla="*/ 77 w 77"/>
                <a:gd name="T15" fmla="*/ 98 h 98"/>
              </a:gdLst>
              <a:ahLst/>
              <a:cxnLst>
                <a:cxn ang="T8">
                  <a:pos x="T0" y="T1"/>
                </a:cxn>
                <a:cxn ang="T9">
                  <a:pos x="T2" y="T3"/>
                </a:cxn>
                <a:cxn ang="T10">
                  <a:pos x="T4" y="T5"/>
                </a:cxn>
                <a:cxn ang="T11">
                  <a:pos x="T6" y="T7"/>
                </a:cxn>
              </a:cxnLst>
              <a:rect l="T12" t="T13" r="T14" b="T15"/>
              <a:pathLst>
                <a:path w="77" h="98">
                  <a:moveTo>
                    <a:pt x="0" y="0"/>
                  </a:moveTo>
                  <a:lnTo>
                    <a:pt x="25" y="28"/>
                  </a:lnTo>
                  <a:lnTo>
                    <a:pt x="46" y="49"/>
                  </a:lnTo>
                  <a:lnTo>
                    <a:pt x="76" y="97"/>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2" name="Freeform 91"/>
            <p:cNvSpPr>
              <a:spLocks/>
            </p:cNvSpPr>
            <p:nvPr/>
          </p:nvSpPr>
          <p:spPr bwMode="auto">
            <a:xfrm>
              <a:off x="3630" y="3609"/>
              <a:ext cx="75" cy="97"/>
            </a:xfrm>
            <a:custGeom>
              <a:avLst/>
              <a:gdLst>
                <a:gd name="T0" fmla="*/ 0 w 75"/>
                <a:gd name="T1" fmla="*/ 0 h 97"/>
                <a:gd name="T2" fmla="*/ 26 w 75"/>
                <a:gd name="T3" fmla="*/ 25 h 97"/>
                <a:gd name="T4" fmla="*/ 46 w 75"/>
                <a:gd name="T5" fmla="*/ 50 h 97"/>
                <a:gd name="T6" fmla="*/ 74 w 75"/>
                <a:gd name="T7" fmla="*/ 96 h 97"/>
                <a:gd name="T8" fmla="*/ 0 60000 65536"/>
                <a:gd name="T9" fmla="*/ 0 60000 65536"/>
                <a:gd name="T10" fmla="*/ 0 60000 65536"/>
                <a:gd name="T11" fmla="*/ 0 60000 65536"/>
                <a:gd name="T12" fmla="*/ 0 w 75"/>
                <a:gd name="T13" fmla="*/ 0 h 97"/>
                <a:gd name="T14" fmla="*/ 75 w 75"/>
                <a:gd name="T15" fmla="*/ 97 h 97"/>
              </a:gdLst>
              <a:ahLst/>
              <a:cxnLst>
                <a:cxn ang="T8">
                  <a:pos x="T0" y="T1"/>
                </a:cxn>
                <a:cxn ang="T9">
                  <a:pos x="T2" y="T3"/>
                </a:cxn>
                <a:cxn ang="T10">
                  <a:pos x="T4" y="T5"/>
                </a:cxn>
                <a:cxn ang="T11">
                  <a:pos x="T6" y="T7"/>
                </a:cxn>
              </a:cxnLst>
              <a:rect l="T12" t="T13" r="T14" b="T15"/>
              <a:pathLst>
                <a:path w="75" h="97">
                  <a:moveTo>
                    <a:pt x="0" y="0"/>
                  </a:moveTo>
                  <a:lnTo>
                    <a:pt x="26" y="25"/>
                  </a:lnTo>
                  <a:lnTo>
                    <a:pt x="46" y="50"/>
                  </a:lnTo>
                  <a:lnTo>
                    <a:pt x="74" y="9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3" name="Freeform 92"/>
            <p:cNvSpPr>
              <a:spLocks/>
            </p:cNvSpPr>
            <p:nvPr/>
          </p:nvSpPr>
          <p:spPr bwMode="auto">
            <a:xfrm>
              <a:off x="3662" y="3613"/>
              <a:ext cx="73" cy="79"/>
            </a:xfrm>
            <a:custGeom>
              <a:avLst/>
              <a:gdLst>
                <a:gd name="T0" fmla="*/ 0 w 73"/>
                <a:gd name="T1" fmla="*/ 0 h 79"/>
                <a:gd name="T2" fmla="*/ 26 w 73"/>
                <a:gd name="T3" fmla="*/ 22 h 79"/>
                <a:gd name="T4" fmla="*/ 44 w 73"/>
                <a:gd name="T5" fmla="*/ 42 h 79"/>
                <a:gd name="T6" fmla="*/ 72 w 73"/>
                <a:gd name="T7" fmla="*/ 78 h 79"/>
                <a:gd name="T8" fmla="*/ 0 60000 65536"/>
                <a:gd name="T9" fmla="*/ 0 60000 65536"/>
                <a:gd name="T10" fmla="*/ 0 60000 65536"/>
                <a:gd name="T11" fmla="*/ 0 60000 65536"/>
                <a:gd name="T12" fmla="*/ 0 w 73"/>
                <a:gd name="T13" fmla="*/ 0 h 79"/>
                <a:gd name="T14" fmla="*/ 73 w 73"/>
                <a:gd name="T15" fmla="*/ 79 h 79"/>
              </a:gdLst>
              <a:ahLst/>
              <a:cxnLst>
                <a:cxn ang="T8">
                  <a:pos x="T0" y="T1"/>
                </a:cxn>
                <a:cxn ang="T9">
                  <a:pos x="T2" y="T3"/>
                </a:cxn>
                <a:cxn ang="T10">
                  <a:pos x="T4" y="T5"/>
                </a:cxn>
                <a:cxn ang="T11">
                  <a:pos x="T6" y="T7"/>
                </a:cxn>
              </a:cxnLst>
              <a:rect l="T12" t="T13" r="T14" b="T15"/>
              <a:pathLst>
                <a:path w="73" h="79">
                  <a:moveTo>
                    <a:pt x="0" y="0"/>
                  </a:moveTo>
                  <a:lnTo>
                    <a:pt x="26" y="22"/>
                  </a:lnTo>
                  <a:lnTo>
                    <a:pt x="44" y="42"/>
                  </a:lnTo>
                  <a:lnTo>
                    <a:pt x="72" y="78"/>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4" name="Freeform 93"/>
            <p:cNvSpPr>
              <a:spLocks/>
            </p:cNvSpPr>
            <p:nvPr/>
          </p:nvSpPr>
          <p:spPr bwMode="auto">
            <a:xfrm>
              <a:off x="3693" y="3604"/>
              <a:ext cx="68" cy="77"/>
            </a:xfrm>
            <a:custGeom>
              <a:avLst/>
              <a:gdLst>
                <a:gd name="T0" fmla="*/ 0 w 68"/>
                <a:gd name="T1" fmla="*/ 0 h 77"/>
                <a:gd name="T2" fmla="*/ 23 w 68"/>
                <a:gd name="T3" fmla="*/ 22 h 77"/>
                <a:gd name="T4" fmla="*/ 41 w 68"/>
                <a:gd name="T5" fmla="*/ 39 h 77"/>
                <a:gd name="T6" fmla="*/ 67 w 68"/>
                <a:gd name="T7" fmla="*/ 76 h 77"/>
                <a:gd name="T8" fmla="*/ 0 60000 65536"/>
                <a:gd name="T9" fmla="*/ 0 60000 65536"/>
                <a:gd name="T10" fmla="*/ 0 60000 65536"/>
                <a:gd name="T11" fmla="*/ 0 60000 65536"/>
                <a:gd name="T12" fmla="*/ 0 w 68"/>
                <a:gd name="T13" fmla="*/ 0 h 77"/>
                <a:gd name="T14" fmla="*/ 68 w 68"/>
                <a:gd name="T15" fmla="*/ 77 h 77"/>
              </a:gdLst>
              <a:ahLst/>
              <a:cxnLst>
                <a:cxn ang="T8">
                  <a:pos x="T0" y="T1"/>
                </a:cxn>
                <a:cxn ang="T9">
                  <a:pos x="T2" y="T3"/>
                </a:cxn>
                <a:cxn ang="T10">
                  <a:pos x="T4" y="T5"/>
                </a:cxn>
                <a:cxn ang="T11">
                  <a:pos x="T6" y="T7"/>
                </a:cxn>
              </a:cxnLst>
              <a:rect l="T12" t="T13" r="T14" b="T15"/>
              <a:pathLst>
                <a:path w="68" h="77">
                  <a:moveTo>
                    <a:pt x="0" y="0"/>
                  </a:moveTo>
                  <a:lnTo>
                    <a:pt x="23" y="22"/>
                  </a:lnTo>
                  <a:lnTo>
                    <a:pt x="41" y="39"/>
                  </a:lnTo>
                  <a:lnTo>
                    <a:pt x="67" y="76"/>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5" name="Freeform 94"/>
            <p:cNvSpPr>
              <a:spLocks/>
            </p:cNvSpPr>
            <p:nvPr/>
          </p:nvSpPr>
          <p:spPr bwMode="auto">
            <a:xfrm>
              <a:off x="2658" y="2481"/>
              <a:ext cx="117" cy="225"/>
            </a:xfrm>
            <a:custGeom>
              <a:avLst/>
              <a:gdLst>
                <a:gd name="T0" fmla="*/ 0 w 117"/>
                <a:gd name="T1" fmla="*/ 224 h 225"/>
                <a:gd name="T2" fmla="*/ 16 w 117"/>
                <a:gd name="T3" fmla="*/ 186 h 225"/>
                <a:gd name="T4" fmla="*/ 48 w 117"/>
                <a:gd name="T5" fmla="*/ 116 h 225"/>
                <a:gd name="T6" fmla="*/ 70 w 117"/>
                <a:gd name="T7" fmla="*/ 76 h 225"/>
                <a:gd name="T8" fmla="*/ 97 w 117"/>
                <a:gd name="T9" fmla="*/ 27 h 225"/>
                <a:gd name="T10" fmla="*/ 116 w 117"/>
                <a:gd name="T11" fmla="*/ 0 h 225"/>
                <a:gd name="T12" fmla="*/ 0 60000 65536"/>
                <a:gd name="T13" fmla="*/ 0 60000 65536"/>
                <a:gd name="T14" fmla="*/ 0 60000 65536"/>
                <a:gd name="T15" fmla="*/ 0 60000 65536"/>
                <a:gd name="T16" fmla="*/ 0 60000 65536"/>
                <a:gd name="T17" fmla="*/ 0 60000 65536"/>
                <a:gd name="T18" fmla="*/ 0 w 117"/>
                <a:gd name="T19" fmla="*/ 0 h 225"/>
                <a:gd name="T20" fmla="*/ 117 w 117"/>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17" h="225">
                  <a:moveTo>
                    <a:pt x="0" y="224"/>
                  </a:moveTo>
                  <a:lnTo>
                    <a:pt x="16" y="186"/>
                  </a:lnTo>
                  <a:lnTo>
                    <a:pt x="48" y="116"/>
                  </a:lnTo>
                  <a:lnTo>
                    <a:pt x="70" y="76"/>
                  </a:lnTo>
                  <a:lnTo>
                    <a:pt x="97" y="27"/>
                  </a:lnTo>
                  <a:lnTo>
                    <a:pt x="116"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6" name="Freeform 95"/>
            <p:cNvSpPr>
              <a:spLocks/>
            </p:cNvSpPr>
            <p:nvPr/>
          </p:nvSpPr>
          <p:spPr bwMode="auto">
            <a:xfrm>
              <a:off x="2695" y="2484"/>
              <a:ext cx="114" cy="222"/>
            </a:xfrm>
            <a:custGeom>
              <a:avLst/>
              <a:gdLst>
                <a:gd name="T0" fmla="*/ 0 w 114"/>
                <a:gd name="T1" fmla="*/ 221 h 222"/>
                <a:gd name="T2" fmla="*/ 13 w 114"/>
                <a:gd name="T3" fmla="*/ 183 h 222"/>
                <a:gd name="T4" fmla="*/ 49 w 114"/>
                <a:gd name="T5" fmla="*/ 112 h 222"/>
                <a:gd name="T6" fmla="*/ 70 w 114"/>
                <a:gd name="T7" fmla="*/ 73 h 222"/>
                <a:gd name="T8" fmla="*/ 96 w 114"/>
                <a:gd name="T9" fmla="*/ 23 h 222"/>
                <a:gd name="T10" fmla="*/ 113 w 114"/>
                <a:gd name="T11" fmla="*/ 0 h 222"/>
                <a:gd name="T12" fmla="*/ 0 60000 65536"/>
                <a:gd name="T13" fmla="*/ 0 60000 65536"/>
                <a:gd name="T14" fmla="*/ 0 60000 65536"/>
                <a:gd name="T15" fmla="*/ 0 60000 65536"/>
                <a:gd name="T16" fmla="*/ 0 60000 65536"/>
                <a:gd name="T17" fmla="*/ 0 60000 65536"/>
                <a:gd name="T18" fmla="*/ 0 w 114"/>
                <a:gd name="T19" fmla="*/ 0 h 222"/>
                <a:gd name="T20" fmla="*/ 114 w 114"/>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114" h="222">
                  <a:moveTo>
                    <a:pt x="0" y="221"/>
                  </a:moveTo>
                  <a:lnTo>
                    <a:pt x="13" y="183"/>
                  </a:lnTo>
                  <a:lnTo>
                    <a:pt x="49" y="112"/>
                  </a:lnTo>
                  <a:lnTo>
                    <a:pt x="70" y="73"/>
                  </a:lnTo>
                  <a:lnTo>
                    <a:pt x="96" y="2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7" name="Freeform 96"/>
            <p:cNvSpPr>
              <a:spLocks/>
            </p:cNvSpPr>
            <p:nvPr/>
          </p:nvSpPr>
          <p:spPr bwMode="auto">
            <a:xfrm>
              <a:off x="2732" y="2501"/>
              <a:ext cx="113" cy="205"/>
            </a:xfrm>
            <a:custGeom>
              <a:avLst/>
              <a:gdLst>
                <a:gd name="T0" fmla="*/ 0 w 113"/>
                <a:gd name="T1" fmla="*/ 204 h 205"/>
                <a:gd name="T2" fmla="*/ 14 w 113"/>
                <a:gd name="T3" fmla="*/ 166 h 205"/>
                <a:gd name="T4" fmla="*/ 46 w 113"/>
                <a:gd name="T5" fmla="*/ 101 h 205"/>
                <a:gd name="T6" fmla="*/ 67 w 113"/>
                <a:gd name="T7" fmla="*/ 69 h 205"/>
                <a:gd name="T8" fmla="*/ 98 w 113"/>
                <a:gd name="T9" fmla="*/ 23 h 205"/>
                <a:gd name="T10" fmla="*/ 112 w 113"/>
                <a:gd name="T11" fmla="*/ 0 h 205"/>
                <a:gd name="T12" fmla="*/ 0 60000 65536"/>
                <a:gd name="T13" fmla="*/ 0 60000 65536"/>
                <a:gd name="T14" fmla="*/ 0 60000 65536"/>
                <a:gd name="T15" fmla="*/ 0 60000 65536"/>
                <a:gd name="T16" fmla="*/ 0 60000 65536"/>
                <a:gd name="T17" fmla="*/ 0 60000 65536"/>
                <a:gd name="T18" fmla="*/ 0 w 113"/>
                <a:gd name="T19" fmla="*/ 0 h 205"/>
                <a:gd name="T20" fmla="*/ 113 w 113"/>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113" h="205">
                  <a:moveTo>
                    <a:pt x="0" y="204"/>
                  </a:moveTo>
                  <a:lnTo>
                    <a:pt x="14" y="166"/>
                  </a:lnTo>
                  <a:lnTo>
                    <a:pt x="46" y="101"/>
                  </a:lnTo>
                  <a:lnTo>
                    <a:pt x="67" y="69"/>
                  </a:lnTo>
                  <a:lnTo>
                    <a:pt x="98" y="2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8" name="Freeform 97"/>
            <p:cNvSpPr>
              <a:spLocks/>
            </p:cNvSpPr>
            <p:nvPr/>
          </p:nvSpPr>
          <p:spPr bwMode="auto">
            <a:xfrm>
              <a:off x="2768" y="2510"/>
              <a:ext cx="114" cy="196"/>
            </a:xfrm>
            <a:custGeom>
              <a:avLst/>
              <a:gdLst>
                <a:gd name="T0" fmla="*/ 0 w 114"/>
                <a:gd name="T1" fmla="*/ 195 h 196"/>
                <a:gd name="T2" fmla="*/ 13 w 114"/>
                <a:gd name="T3" fmla="*/ 158 h 196"/>
                <a:gd name="T4" fmla="*/ 46 w 114"/>
                <a:gd name="T5" fmla="*/ 99 h 196"/>
                <a:gd name="T6" fmla="*/ 67 w 114"/>
                <a:gd name="T7" fmla="*/ 67 h 196"/>
                <a:gd name="T8" fmla="*/ 95 w 114"/>
                <a:gd name="T9" fmla="*/ 22 h 196"/>
                <a:gd name="T10" fmla="*/ 113 w 114"/>
                <a:gd name="T11" fmla="*/ 0 h 196"/>
                <a:gd name="T12" fmla="*/ 0 60000 65536"/>
                <a:gd name="T13" fmla="*/ 0 60000 65536"/>
                <a:gd name="T14" fmla="*/ 0 60000 65536"/>
                <a:gd name="T15" fmla="*/ 0 60000 65536"/>
                <a:gd name="T16" fmla="*/ 0 60000 65536"/>
                <a:gd name="T17" fmla="*/ 0 60000 65536"/>
                <a:gd name="T18" fmla="*/ 0 w 114"/>
                <a:gd name="T19" fmla="*/ 0 h 196"/>
                <a:gd name="T20" fmla="*/ 114 w 114"/>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114" h="196">
                  <a:moveTo>
                    <a:pt x="0" y="195"/>
                  </a:moveTo>
                  <a:lnTo>
                    <a:pt x="13" y="158"/>
                  </a:lnTo>
                  <a:lnTo>
                    <a:pt x="46" y="99"/>
                  </a:lnTo>
                  <a:lnTo>
                    <a:pt x="67" y="67"/>
                  </a:lnTo>
                  <a:lnTo>
                    <a:pt x="95" y="22"/>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39" name="Freeform 98"/>
            <p:cNvSpPr>
              <a:spLocks/>
            </p:cNvSpPr>
            <p:nvPr/>
          </p:nvSpPr>
          <p:spPr bwMode="auto">
            <a:xfrm>
              <a:off x="2814" y="2557"/>
              <a:ext cx="116" cy="154"/>
            </a:xfrm>
            <a:custGeom>
              <a:avLst/>
              <a:gdLst>
                <a:gd name="T0" fmla="*/ 0 w 116"/>
                <a:gd name="T1" fmla="*/ 153 h 154"/>
                <a:gd name="T2" fmla="*/ 16 w 116"/>
                <a:gd name="T3" fmla="*/ 126 h 154"/>
                <a:gd name="T4" fmla="*/ 45 w 116"/>
                <a:gd name="T5" fmla="*/ 77 h 154"/>
                <a:gd name="T6" fmla="*/ 67 w 116"/>
                <a:gd name="T7" fmla="*/ 52 h 154"/>
                <a:gd name="T8" fmla="*/ 96 w 116"/>
                <a:gd name="T9" fmla="*/ 20 h 154"/>
                <a:gd name="T10" fmla="*/ 115 w 116"/>
                <a:gd name="T11" fmla="*/ 0 h 154"/>
                <a:gd name="T12" fmla="*/ 0 60000 65536"/>
                <a:gd name="T13" fmla="*/ 0 60000 65536"/>
                <a:gd name="T14" fmla="*/ 0 60000 65536"/>
                <a:gd name="T15" fmla="*/ 0 60000 65536"/>
                <a:gd name="T16" fmla="*/ 0 60000 65536"/>
                <a:gd name="T17" fmla="*/ 0 60000 65536"/>
                <a:gd name="T18" fmla="*/ 0 w 116"/>
                <a:gd name="T19" fmla="*/ 0 h 154"/>
                <a:gd name="T20" fmla="*/ 116 w 116"/>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16" h="154">
                  <a:moveTo>
                    <a:pt x="0" y="153"/>
                  </a:moveTo>
                  <a:lnTo>
                    <a:pt x="16" y="126"/>
                  </a:lnTo>
                  <a:lnTo>
                    <a:pt x="45" y="77"/>
                  </a:lnTo>
                  <a:lnTo>
                    <a:pt x="67" y="52"/>
                  </a:lnTo>
                  <a:lnTo>
                    <a:pt x="96" y="20"/>
                  </a:lnTo>
                  <a:lnTo>
                    <a:pt x="115"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40" name="Freeform 99"/>
            <p:cNvSpPr>
              <a:spLocks/>
            </p:cNvSpPr>
            <p:nvPr/>
          </p:nvSpPr>
          <p:spPr bwMode="auto">
            <a:xfrm>
              <a:off x="2859" y="2601"/>
              <a:ext cx="114" cy="118"/>
            </a:xfrm>
            <a:custGeom>
              <a:avLst/>
              <a:gdLst>
                <a:gd name="T0" fmla="*/ 0 w 114"/>
                <a:gd name="T1" fmla="*/ 117 h 118"/>
                <a:gd name="T2" fmla="*/ 13 w 114"/>
                <a:gd name="T3" fmla="*/ 95 h 118"/>
                <a:gd name="T4" fmla="*/ 45 w 114"/>
                <a:gd name="T5" fmla="*/ 59 h 118"/>
                <a:gd name="T6" fmla="*/ 66 w 114"/>
                <a:gd name="T7" fmla="*/ 37 h 118"/>
                <a:gd name="T8" fmla="*/ 94 w 114"/>
                <a:gd name="T9" fmla="*/ 13 h 118"/>
                <a:gd name="T10" fmla="*/ 113 w 114"/>
                <a:gd name="T11" fmla="*/ 0 h 118"/>
                <a:gd name="T12" fmla="*/ 0 60000 65536"/>
                <a:gd name="T13" fmla="*/ 0 60000 65536"/>
                <a:gd name="T14" fmla="*/ 0 60000 65536"/>
                <a:gd name="T15" fmla="*/ 0 60000 65536"/>
                <a:gd name="T16" fmla="*/ 0 60000 65536"/>
                <a:gd name="T17" fmla="*/ 0 60000 65536"/>
                <a:gd name="T18" fmla="*/ 0 w 114"/>
                <a:gd name="T19" fmla="*/ 0 h 118"/>
                <a:gd name="T20" fmla="*/ 114 w 1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4" h="118">
                  <a:moveTo>
                    <a:pt x="0" y="117"/>
                  </a:moveTo>
                  <a:lnTo>
                    <a:pt x="13" y="95"/>
                  </a:lnTo>
                  <a:lnTo>
                    <a:pt x="45" y="59"/>
                  </a:lnTo>
                  <a:lnTo>
                    <a:pt x="66" y="37"/>
                  </a:lnTo>
                  <a:lnTo>
                    <a:pt x="94" y="1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41" name="Freeform 100"/>
            <p:cNvSpPr>
              <a:spLocks/>
            </p:cNvSpPr>
            <p:nvPr/>
          </p:nvSpPr>
          <p:spPr bwMode="auto">
            <a:xfrm>
              <a:off x="2910" y="2630"/>
              <a:ext cx="115" cy="92"/>
            </a:xfrm>
            <a:custGeom>
              <a:avLst/>
              <a:gdLst>
                <a:gd name="T0" fmla="*/ 0 w 115"/>
                <a:gd name="T1" fmla="*/ 91 h 92"/>
                <a:gd name="T2" fmla="*/ 14 w 115"/>
                <a:gd name="T3" fmla="*/ 74 h 92"/>
                <a:gd name="T4" fmla="*/ 46 w 115"/>
                <a:gd name="T5" fmla="*/ 46 h 92"/>
                <a:gd name="T6" fmla="*/ 70 w 115"/>
                <a:gd name="T7" fmla="*/ 28 h 92"/>
                <a:gd name="T8" fmla="*/ 98 w 115"/>
                <a:gd name="T9" fmla="*/ 8 h 92"/>
                <a:gd name="T10" fmla="*/ 114 w 115"/>
                <a:gd name="T11" fmla="*/ 0 h 92"/>
                <a:gd name="T12" fmla="*/ 0 60000 65536"/>
                <a:gd name="T13" fmla="*/ 0 60000 65536"/>
                <a:gd name="T14" fmla="*/ 0 60000 65536"/>
                <a:gd name="T15" fmla="*/ 0 60000 65536"/>
                <a:gd name="T16" fmla="*/ 0 60000 65536"/>
                <a:gd name="T17" fmla="*/ 0 60000 65536"/>
                <a:gd name="T18" fmla="*/ 0 w 115"/>
                <a:gd name="T19" fmla="*/ 0 h 92"/>
                <a:gd name="T20" fmla="*/ 115 w 115"/>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15" h="92">
                  <a:moveTo>
                    <a:pt x="0" y="91"/>
                  </a:moveTo>
                  <a:lnTo>
                    <a:pt x="14" y="74"/>
                  </a:lnTo>
                  <a:lnTo>
                    <a:pt x="46" y="46"/>
                  </a:lnTo>
                  <a:lnTo>
                    <a:pt x="70" y="28"/>
                  </a:lnTo>
                  <a:lnTo>
                    <a:pt x="98" y="8"/>
                  </a:lnTo>
                  <a:lnTo>
                    <a:pt x="114"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42" name="Freeform 101"/>
            <p:cNvSpPr>
              <a:spLocks/>
            </p:cNvSpPr>
            <p:nvPr/>
          </p:nvSpPr>
          <p:spPr bwMode="auto">
            <a:xfrm>
              <a:off x="2959" y="2657"/>
              <a:ext cx="113" cy="70"/>
            </a:xfrm>
            <a:custGeom>
              <a:avLst/>
              <a:gdLst>
                <a:gd name="T0" fmla="*/ 0 w 113"/>
                <a:gd name="T1" fmla="*/ 69 h 70"/>
                <a:gd name="T2" fmla="*/ 11 w 113"/>
                <a:gd name="T3" fmla="*/ 58 h 70"/>
                <a:gd name="T4" fmla="*/ 44 w 113"/>
                <a:gd name="T5" fmla="*/ 35 h 70"/>
                <a:gd name="T6" fmla="*/ 69 w 113"/>
                <a:gd name="T7" fmla="*/ 22 h 70"/>
                <a:gd name="T8" fmla="*/ 93 w 113"/>
                <a:gd name="T9" fmla="*/ 3 h 70"/>
                <a:gd name="T10" fmla="*/ 112 w 113"/>
                <a:gd name="T11" fmla="*/ 0 h 70"/>
                <a:gd name="T12" fmla="*/ 0 60000 65536"/>
                <a:gd name="T13" fmla="*/ 0 60000 65536"/>
                <a:gd name="T14" fmla="*/ 0 60000 65536"/>
                <a:gd name="T15" fmla="*/ 0 60000 65536"/>
                <a:gd name="T16" fmla="*/ 0 60000 65536"/>
                <a:gd name="T17" fmla="*/ 0 60000 65536"/>
                <a:gd name="T18" fmla="*/ 0 w 113"/>
                <a:gd name="T19" fmla="*/ 0 h 70"/>
                <a:gd name="T20" fmla="*/ 113 w 113"/>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113" h="70">
                  <a:moveTo>
                    <a:pt x="0" y="69"/>
                  </a:moveTo>
                  <a:lnTo>
                    <a:pt x="11" y="58"/>
                  </a:lnTo>
                  <a:lnTo>
                    <a:pt x="44" y="35"/>
                  </a:lnTo>
                  <a:lnTo>
                    <a:pt x="69" y="22"/>
                  </a:lnTo>
                  <a:lnTo>
                    <a:pt x="93" y="3"/>
                  </a:lnTo>
                  <a:lnTo>
                    <a:pt x="112"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43" name="Freeform 102"/>
            <p:cNvSpPr>
              <a:spLocks/>
            </p:cNvSpPr>
            <p:nvPr/>
          </p:nvSpPr>
          <p:spPr bwMode="auto">
            <a:xfrm>
              <a:off x="3002" y="2685"/>
              <a:ext cx="114" cy="51"/>
            </a:xfrm>
            <a:custGeom>
              <a:avLst/>
              <a:gdLst>
                <a:gd name="T0" fmla="*/ 0 w 114"/>
                <a:gd name="T1" fmla="*/ 50 h 51"/>
                <a:gd name="T2" fmla="*/ 13 w 114"/>
                <a:gd name="T3" fmla="*/ 41 h 51"/>
                <a:gd name="T4" fmla="*/ 46 w 114"/>
                <a:gd name="T5" fmla="*/ 25 h 51"/>
                <a:gd name="T6" fmla="*/ 68 w 114"/>
                <a:gd name="T7" fmla="*/ 15 h 51"/>
                <a:gd name="T8" fmla="*/ 96 w 114"/>
                <a:gd name="T9" fmla="*/ 3 h 51"/>
                <a:gd name="T10" fmla="*/ 113 w 114"/>
                <a:gd name="T11" fmla="*/ 0 h 51"/>
                <a:gd name="T12" fmla="*/ 0 60000 65536"/>
                <a:gd name="T13" fmla="*/ 0 60000 65536"/>
                <a:gd name="T14" fmla="*/ 0 60000 65536"/>
                <a:gd name="T15" fmla="*/ 0 60000 65536"/>
                <a:gd name="T16" fmla="*/ 0 60000 65536"/>
                <a:gd name="T17" fmla="*/ 0 60000 65536"/>
                <a:gd name="T18" fmla="*/ 0 w 114"/>
                <a:gd name="T19" fmla="*/ 0 h 51"/>
                <a:gd name="T20" fmla="*/ 114 w 1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4" h="51">
                  <a:moveTo>
                    <a:pt x="0" y="50"/>
                  </a:moveTo>
                  <a:lnTo>
                    <a:pt x="13" y="41"/>
                  </a:lnTo>
                  <a:lnTo>
                    <a:pt x="46" y="25"/>
                  </a:lnTo>
                  <a:lnTo>
                    <a:pt x="68" y="15"/>
                  </a:lnTo>
                  <a:lnTo>
                    <a:pt x="96" y="3"/>
                  </a:lnTo>
                  <a:lnTo>
                    <a:pt x="113"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44" name="Freeform 103"/>
            <p:cNvSpPr>
              <a:spLocks/>
            </p:cNvSpPr>
            <p:nvPr/>
          </p:nvSpPr>
          <p:spPr bwMode="auto">
            <a:xfrm>
              <a:off x="3078" y="2700"/>
              <a:ext cx="88" cy="56"/>
            </a:xfrm>
            <a:custGeom>
              <a:avLst/>
              <a:gdLst>
                <a:gd name="T0" fmla="*/ 0 w 88"/>
                <a:gd name="T1" fmla="*/ 55 h 56"/>
                <a:gd name="T2" fmla="*/ 12 w 88"/>
                <a:gd name="T3" fmla="*/ 45 h 56"/>
                <a:gd name="T4" fmla="*/ 36 w 88"/>
                <a:gd name="T5" fmla="*/ 26 h 56"/>
                <a:gd name="T6" fmla="*/ 54 w 88"/>
                <a:gd name="T7" fmla="*/ 18 h 56"/>
                <a:gd name="T8" fmla="*/ 72 w 88"/>
                <a:gd name="T9" fmla="*/ 7 h 56"/>
                <a:gd name="T10" fmla="*/ 87 w 88"/>
                <a:gd name="T11" fmla="*/ 0 h 56"/>
                <a:gd name="T12" fmla="*/ 0 60000 65536"/>
                <a:gd name="T13" fmla="*/ 0 60000 65536"/>
                <a:gd name="T14" fmla="*/ 0 60000 65536"/>
                <a:gd name="T15" fmla="*/ 0 60000 65536"/>
                <a:gd name="T16" fmla="*/ 0 60000 65536"/>
                <a:gd name="T17" fmla="*/ 0 60000 65536"/>
                <a:gd name="T18" fmla="*/ 0 w 88"/>
                <a:gd name="T19" fmla="*/ 0 h 56"/>
                <a:gd name="T20" fmla="*/ 88 w 8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8" h="56">
                  <a:moveTo>
                    <a:pt x="0" y="55"/>
                  </a:moveTo>
                  <a:lnTo>
                    <a:pt x="12" y="45"/>
                  </a:lnTo>
                  <a:lnTo>
                    <a:pt x="36" y="26"/>
                  </a:lnTo>
                  <a:lnTo>
                    <a:pt x="54" y="18"/>
                  </a:lnTo>
                  <a:lnTo>
                    <a:pt x="72" y="7"/>
                  </a:lnTo>
                  <a:lnTo>
                    <a:pt x="87" y="0"/>
                  </a:lnTo>
                </a:path>
              </a:pathLst>
            </a:custGeom>
            <a:gradFill rotWithShape="0">
              <a:gsLst>
                <a:gs pos="0">
                  <a:srgbClr val="595959"/>
                </a:gs>
                <a:gs pos="100000">
                  <a:srgbClr val="C0C0C0"/>
                </a:gs>
              </a:gsLst>
              <a:lin ang="5400000" scaled="1"/>
            </a:gradFill>
            <a:ln w="31750" cap="flat">
              <a:solidFill>
                <a:srgbClr val="000000"/>
              </a:solidFill>
              <a:prstDash val="dash"/>
              <a:round/>
              <a:headEnd type="none" w="med" len="med"/>
              <a:tailEnd type="none" w="med" len="med"/>
            </a:ln>
          </p:spPr>
          <p:txBody>
            <a:bodyPr/>
            <a:lstStyle/>
            <a:p>
              <a:endParaRPr lang="en-US"/>
            </a:p>
          </p:txBody>
        </p:sp>
        <p:sp>
          <p:nvSpPr>
            <p:cNvPr id="65645" name="Oval 104"/>
            <p:cNvSpPr>
              <a:spLocks noChangeArrowheads="1"/>
            </p:cNvSpPr>
            <p:nvPr/>
          </p:nvSpPr>
          <p:spPr bwMode="auto">
            <a:xfrm>
              <a:off x="1512" y="3103"/>
              <a:ext cx="92" cy="125"/>
            </a:xfrm>
            <a:prstGeom prst="ellipse">
              <a:avLst/>
            </a:prstGeom>
            <a:gradFill rotWithShape="0">
              <a:gsLst>
                <a:gs pos="0">
                  <a:srgbClr val="595959"/>
                </a:gs>
                <a:gs pos="100000">
                  <a:srgbClr val="C0C0C0"/>
                </a:gs>
              </a:gsLst>
              <a:lin ang="5400000" scaled="1"/>
            </a:gradFill>
            <a:ln w="31750">
              <a:solidFill>
                <a:srgbClr val="000000"/>
              </a:solidFill>
              <a:round/>
              <a:headEnd/>
              <a:tailEnd/>
            </a:ln>
          </p:spPr>
          <p:txBody>
            <a:bodyPr wrap="none" anchor="ctr"/>
            <a:lstStyle/>
            <a:p>
              <a:endParaRPr lang="en-US">
                <a:latin typeface="Calibri" pitchFamily="34" charset="0"/>
              </a:endParaRPr>
            </a:p>
          </p:txBody>
        </p:sp>
        <p:sp>
          <p:nvSpPr>
            <p:cNvPr id="65646" name="Freeform 105"/>
            <p:cNvSpPr>
              <a:spLocks/>
            </p:cNvSpPr>
            <p:nvPr/>
          </p:nvSpPr>
          <p:spPr bwMode="auto">
            <a:xfrm>
              <a:off x="1529" y="3131"/>
              <a:ext cx="45" cy="74"/>
            </a:xfrm>
            <a:custGeom>
              <a:avLst/>
              <a:gdLst>
                <a:gd name="T0" fmla="*/ 3 w 45"/>
                <a:gd name="T1" fmla="*/ 17 h 74"/>
                <a:gd name="T2" fmla="*/ 3 w 45"/>
                <a:gd name="T3" fmla="*/ 17 h 74"/>
                <a:gd name="T4" fmla="*/ 11 w 45"/>
                <a:gd name="T5" fmla="*/ 5 h 74"/>
                <a:gd name="T6" fmla="*/ 26 w 45"/>
                <a:gd name="T7" fmla="*/ 0 h 74"/>
                <a:gd name="T8" fmla="*/ 32 w 45"/>
                <a:gd name="T9" fmla="*/ 10 h 74"/>
                <a:gd name="T10" fmla="*/ 39 w 45"/>
                <a:gd name="T11" fmla="*/ 24 h 74"/>
                <a:gd name="T12" fmla="*/ 44 w 45"/>
                <a:gd name="T13" fmla="*/ 35 h 74"/>
                <a:gd name="T14" fmla="*/ 40 w 45"/>
                <a:gd name="T15" fmla="*/ 62 h 74"/>
                <a:gd name="T16" fmla="*/ 29 w 45"/>
                <a:gd name="T17" fmla="*/ 73 h 74"/>
                <a:gd name="T18" fmla="*/ 8 w 45"/>
                <a:gd name="T19" fmla="*/ 72 h 74"/>
                <a:gd name="T20" fmla="*/ 0 w 45"/>
                <a:gd name="T21" fmla="*/ 61 h 74"/>
                <a:gd name="T22" fmla="*/ 0 w 45"/>
                <a:gd name="T23" fmla="*/ 45 h 74"/>
                <a:gd name="T24" fmla="*/ 3 w 45"/>
                <a:gd name="T25" fmla="*/ 42 h 74"/>
                <a:gd name="T26" fmla="*/ 15 w 45"/>
                <a:gd name="T27" fmla="*/ 35 h 74"/>
                <a:gd name="T28" fmla="*/ 19 w 45"/>
                <a:gd name="T29" fmla="*/ 28 h 74"/>
                <a:gd name="T30" fmla="*/ 19 w 45"/>
                <a:gd name="T31" fmla="*/ 26 h 74"/>
                <a:gd name="T32" fmla="*/ 8 w 45"/>
                <a:gd name="T33" fmla="*/ 25 h 74"/>
                <a:gd name="T34" fmla="*/ 1 w 45"/>
                <a:gd name="T35" fmla="*/ 22 h 74"/>
                <a:gd name="T36" fmla="*/ 3 w 45"/>
                <a:gd name="T37" fmla="*/ 17 h 74"/>
                <a:gd name="T38" fmla="*/ 3 w 45"/>
                <a:gd name="T39" fmla="*/ 17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74"/>
                <a:gd name="T62" fmla="*/ 45 w 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74">
                  <a:moveTo>
                    <a:pt x="3" y="17"/>
                  </a:moveTo>
                  <a:lnTo>
                    <a:pt x="3" y="17"/>
                  </a:lnTo>
                  <a:lnTo>
                    <a:pt x="11" y="5"/>
                  </a:lnTo>
                  <a:lnTo>
                    <a:pt x="26" y="0"/>
                  </a:lnTo>
                  <a:lnTo>
                    <a:pt x="32" y="10"/>
                  </a:lnTo>
                  <a:lnTo>
                    <a:pt x="39" y="24"/>
                  </a:lnTo>
                  <a:lnTo>
                    <a:pt x="44" y="35"/>
                  </a:lnTo>
                  <a:lnTo>
                    <a:pt x="40" y="62"/>
                  </a:lnTo>
                  <a:lnTo>
                    <a:pt x="29" y="73"/>
                  </a:lnTo>
                  <a:lnTo>
                    <a:pt x="8" y="72"/>
                  </a:lnTo>
                  <a:lnTo>
                    <a:pt x="0" y="61"/>
                  </a:lnTo>
                  <a:lnTo>
                    <a:pt x="0" y="45"/>
                  </a:lnTo>
                  <a:lnTo>
                    <a:pt x="3" y="42"/>
                  </a:lnTo>
                  <a:lnTo>
                    <a:pt x="15" y="35"/>
                  </a:lnTo>
                  <a:lnTo>
                    <a:pt x="19" y="28"/>
                  </a:lnTo>
                  <a:lnTo>
                    <a:pt x="19" y="26"/>
                  </a:lnTo>
                  <a:lnTo>
                    <a:pt x="8" y="25"/>
                  </a:lnTo>
                  <a:lnTo>
                    <a:pt x="1" y="22"/>
                  </a:lnTo>
                  <a:lnTo>
                    <a:pt x="3" y="17"/>
                  </a:lnTo>
                </a:path>
              </a:pathLst>
            </a:custGeom>
            <a:gradFill rotWithShape="0">
              <a:gsLst>
                <a:gs pos="0">
                  <a:srgbClr val="595959"/>
                </a:gs>
                <a:gs pos="100000">
                  <a:srgbClr val="C0C0C0"/>
                </a:gs>
              </a:gsLst>
              <a:lin ang="5400000" scaled="1"/>
            </a:gradFill>
            <a:ln w="31750" cap="flat" cmpd="sng">
              <a:solidFill>
                <a:srgbClr val="000000"/>
              </a:solidFill>
              <a:prstDash val="solid"/>
              <a:round/>
              <a:headEnd type="none" w="med" len="med"/>
              <a:tailEnd type="none" w="med" len="med"/>
            </a:ln>
          </p:spPr>
          <p:txBody>
            <a:bodyPr/>
            <a:lstStyle/>
            <a:p>
              <a:endParaRPr lang="en-US"/>
            </a:p>
          </p:txBody>
        </p:sp>
        <p:sp>
          <p:nvSpPr>
            <p:cNvPr id="65647" name="Oval 106"/>
            <p:cNvSpPr>
              <a:spLocks noChangeArrowheads="1"/>
            </p:cNvSpPr>
            <p:nvPr/>
          </p:nvSpPr>
          <p:spPr bwMode="auto">
            <a:xfrm>
              <a:off x="2015" y="2880"/>
              <a:ext cx="68" cy="4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48" name="Oval 107"/>
            <p:cNvSpPr>
              <a:spLocks noChangeArrowheads="1"/>
            </p:cNvSpPr>
            <p:nvPr/>
          </p:nvSpPr>
          <p:spPr bwMode="auto">
            <a:xfrm>
              <a:off x="2241" y="2849"/>
              <a:ext cx="71" cy="4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49" name="Oval 108"/>
            <p:cNvSpPr>
              <a:spLocks noChangeArrowheads="1"/>
            </p:cNvSpPr>
            <p:nvPr/>
          </p:nvSpPr>
          <p:spPr bwMode="auto">
            <a:xfrm>
              <a:off x="2119" y="2806"/>
              <a:ext cx="48" cy="32"/>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50" name="Oval 109"/>
            <p:cNvSpPr>
              <a:spLocks noChangeArrowheads="1"/>
            </p:cNvSpPr>
            <p:nvPr/>
          </p:nvSpPr>
          <p:spPr bwMode="auto">
            <a:xfrm>
              <a:off x="2586" y="2803"/>
              <a:ext cx="94" cy="40"/>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51" name="Oval 110"/>
            <p:cNvSpPr>
              <a:spLocks noChangeArrowheads="1"/>
            </p:cNvSpPr>
            <p:nvPr/>
          </p:nvSpPr>
          <p:spPr bwMode="auto">
            <a:xfrm>
              <a:off x="2451" y="2816"/>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52" name="Oval 111"/>
            <p:cNvSpPr>
              <a:spLocks noChangeArrowheads="1"/>
            </p:cNvSpPr>
            <p:nvPr/>
          </p:nvSpPr>
          <p:spPr bwMode="auto">
            <a:xfrm>
              <a:off x="2728" y="2884"/>
              <a:ext cx="77"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53" name="Oval 112"/>
            <p:cNvSpPr>
              <a:spLocks noChangeArrowheads="1"/>
            </p:cNvSpPr>
            <p:nvPr/>
          </p:nvSpPr>
          <p:spPr bwMode="auto">
            <a:xfrm>
              <a:off x="2346" y="2925"/>
              <a:ext cx="68" cy="63"/>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54" name="Oval 113"/>
            <p:cNvSpPr>
              <a:spLocks noChangeArrowheads="1"/>
            </p:cNvSpPr>
            <p:nvPr/>
          </p:nvSpPr>
          <p:spPr bwMode="auto">
            <a:xfrm>
              <a:off x="2336" y="2806"/>
              <a:ext cx="78" cy="46"/>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55" name="Oval 114"/>
            <p:cNvSpPr>
              <a:spLocks noChangeArrowheads="1"/>
            </p:cNvSpPr>
            <p:nvPr/>
          </p:nvSpPr>
          <p:spPr bwMode="auto">
            <a:xfrm>
              <a:off x="3070" y="2942"/>
              <a:ext cx="76" cy="75"/>
            </a:xfrm>
            <a:prstGeom prst="ellipse">
              <a:avLst/>
            </a:prstGeom>
            <a:solidFill>
              <a:srgbClr val="333399"/>
            </a:solidFill>
            <a:ln w="31750">
              <a:solidFill>
                <a:srgbClr val="000000"/>
              </a:solidFill>
              <a:round/>
              <a:headEnd/>
              <a:tailEnd/>
            </a:ln>
          </p:spPr>
          <p:txBody>
            <a:bodyPr wrap="none" anchor="ctr"/>
            <a:lstStyle/>
            <a:p>
              <a:endParaRPr lang="en-US">
                <a:latin typeface="Calibri" pitchFamily="34" charset="0"/>
              </a:endParaRPr>
            </a:p>
          </p:txBody>
        </p:sp>
        <p:sp>
          <p:nvSpPr>
            <p:cNvPr id="65656" name="Oval 115"/>
            <p:cNvSpPr>
              <a:spLocks noChangeArrowheads="1"/>
            </p:cNvSpPr>
            <p:nvPr/>
          </p:nvSpPr>
          <p:spPr bwMode="auto">
            <a:xfrm>
              <a:off x="1880" y="2884"/>
              <a:ext cx="78" cy="75"/>
            </a:xfrm>
            <a:prstGeom prst="ellipse">
              <a:avLst/>
            </a:prstGeom>
            <a:solidFill>
              <a:srgbClr val="333399"/>
            </a:solidFill>
            <a:ln w="34925">
              <a:solidFill>
                <a:srgbClr val="000000"/>
              </a:solidFill>
              <a:round/>
              <a:headEnd/>
              <a:tailEnd/>
            </a:ln>
          </p:spPr>
          <p:txBody>
            <a:bodyPr wrap="none" anchor="ctr"/>
            <a:lstStyle/>
            <a:p>
              <a:endParaRPr lang="en-US">
                <a:latin typeface="Calibri" pitchFamily="34"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6563" name="TextBox 1"/>
          <p:cNvSpPr txBox="1">
            <a:spLocks noChangeArrowheads="1"/>
          </p:cNvSpPr>
          <p:nvPr/>
        </p:nvSpPr>
        <p:spPr bwMode="auto">
          <a:xfrm>
            <a:off x="2667000" y="228600"/>
            <a:ext cx="4083050" cy="646113"/>
          </a:xfrm>
          <a:prstGeom prst="rect">
            <a:avLst/>
          </a:prstGeom>
          <a:noFill/>
          <a:ln w="9525">
            <a:noFill/>
            <a:miter lim="800000"/>
            <a:headEnd/>
            <a:tailEnd/>
          </a:ln>
        </p:spPr>
        <p:txBody>
          <a:bodyPr wrap="none">
            <a:spAutoFit/>
          </a:bodyPr>
          <a:lstStyle/>
          <a:p>
            <a:r>
              <a:rPr lang="en-US" sz="3600" b="1">
                <a:solidFill>
                  <a:schemeClr val="bg1"/>
                </a:solidFill>
                <a:cs typeface="Arial" charset="0"/>
              </a:rPr>
              <a:t>Mitigation History</a:t>
            </a:r>
          </a:p>
        </p:txBody>
      </p:sp>
      <p:sp>
        <p:nvSpPr>
          <p:cNvPr id="66564" name="TextBox 2"/>
          <p:cNvSpPr txBox="1">
            <a:spLocks noChangeArrowheads="1"/>
          </p:cNvSpPr>
          <p:nvPr/>
        </p:nvSpPr>
        <p:spPr bwMode="auto">
          <a:xfrm>
            <a:off x="381000" y="1066800"/>
            <a:ext cx="3717925" cy="646113"/>
          </a:xfrm>
          <a:prstGeom prst="rect">
            <a:avLst/>
          </a:prstGeom>
          <a:noFill/>
          <a:ln w="9525">
            <a:noFill/>
            <a:miter lim="800000"/>
            <a:headEnd/>
            <a:tailEnd/>
          </a:ln>
        </p:spPr>
        <p:txBody>
          <a:bodyPr>
            <a:spAutoFit/>
          </a:bodyPr>
          <a:lstStyle/>
          <a:p>
            <a:r>
              <a:rPr lang="en-US" b="1">
                <a:solidFill>
                  <a:schemeClr val="bg1"/>
                </a:solidFill>
              </a:rPr>
              <a:t>Conservation Easement</a:t>
            </a:r>
          </a:p>
          <a:p>
            <a:r>
              <a:rPr lang="en-US">
                <a:solidFill>
                  <a:srgbClr val="FFC000"/>
                </a:solidFill>
              </a:rPr>
              <a:t> </a:t>
            </a:r>
            <a:r>
              <a:rPr lang="en-US" b="1">
                <a:solidFill>
                  <a:srgbClr val="FFFF00"/>
                </a:solidFill>
              </a:rPr>
              <a:t>-Fisher River CE (RB, BT)</a:t>
            </a:r>
            <a:endParaRPr lang="en-US">
              <a:solidFill>
                <a:srgbClr val="5ED14F"/>
              </a:solidFill>
            </a:endParaRPr>
          </a:p>
        </p:txBody>
      </p:sp>
      <p:sp>
        <p:nvSpPr>
          <p:cNvPr id="66565" name="Rectangle 3"/>
          <p:cNvSpPr>
            <a:spLocks noChangeArrowheads="1"/>
          </p:cNvSpPr>
          <p:nvPr/>
        </p:nvSpPr>
        <p:spPr bwMode="auto">
          <a:xfrm>
            <a:off x="381000" y="2209800"/>
            <a:ext cx="3810000" cy="2400300"/>
          </a:xfrm>
          <a:prstGeom prst="rect">
            <a:avLst/>
          </a:prstGeom>
          <a:noFill/>
          <a:ln w="9525">
            <a:noFill/>
            <a:miter lim="800000"/>
            <a:headEnd/>
            <a:tailEnd/>
          </a:ln>
        </p:spPr>
        <p:txBody>
          <a:bodyPr>
            <a:spAutoFit/>
          </a:bodyPr>
          <a:lstStyle/>
          <a:p>
            <a:r>
              <a:rPr lang="en-US" b="1">
                <a:solidFill>
                  <a:schemeClr val="bg1"/>
                </a:solidFill>
              </a:rPr>
              <a:t>Non-Native Species Control</a:t>
            </a:r>
          </a:p>
          <a:p>
            <a:r>
              <a:rPr lang="en-US" b="1">
                <a:solidFill>
                  <a:srgbClr val="FFFF00"/>
                </a:solidFill>
              </a:rPr>
              <a:t> -Loon Lake (WCT)</a:t>
            </a:r>
          </a:p>
          <a:p>
            <a:r>
              <a:rPr lang="en-US" b="1">
                <a:solidFill>
                  <a:srgbClr val="C00000"/>
                </a:solidFill>
              </a:rPr>
              <a:t> -Boulder Lake (WCT)</a:t>
            </a:r>
          </a:p>
          <a:p>
            <a:r>
              <a:rPr lang="en-US" b="1">
                <a:solidFill>
                  <a:srgbClr val="FFFF00"/>
                </a:solidFill>
              </a:rPr>
              <a:t> -Kilbrennan Lake (RB)</a:t>
            </a:r>
          </a:p>
          <a:p>
            <a:r>
              <a:rPr lang="en-US" b="1">
                <a:solidFill>
                  <a:srgbClr val="FFFF00"/>
                </a:solidFill>
              </a:rPr>
              <a:t> -Libby Area Office Spring (RB)</a:t>
            </a:r>
          </a:p>
          <a:p>
            <a:endParaRPr lang="en-US">
              <a:solidFill>
                <a:srgbClr val="FFC000"/>
              </a:solidFill>
            </a:endParaRPr>
          </a:p>
          <a:p>
            <a:r>
              <a:rPr lang="en-US">
                <a:solidFill>
                  <a:srgbClr val="FFC000"/>
                </a:solidFill>
              </a:rPr>
              <a:t> </a:t>
            </a:r>
          </a:p>
          <a:p>
            <a:endParaRPr lang="en-US" sz="1200">
              <a:solidFill>
                <a:srgbClr val="FFC000"/>
              </a:solidFill>
            </a:endParaRPr>
          </a:p>
          <a:p>
            <a:endParaRPr lang="en-US" sz="1200">
              <a:solidFill>
                <a:srgbClr val="FFC000"/>
              </a:solidFill>
            </a:endParaRPr>
          </a:p>
        </p:txBody>
      </p:sp>
      <p:sp>
        <p:nvSpPr>
          <p:cNvPr id="66566" name="TextBox 5"/>
          <p:cNvSpPr txBox="1">
            <a:spLocks noChangeArrowheads="1"/>
          </p:cNvSpPr>
          <p:nvPr/>
        </p:nvSpPr>
        <p:spPr bwMode="auto">
          <a:xfrm>
            <a:off x="304800" y="4038600"/>
            <a:ext cx="4419600" cy="2308225"/>
          </a:xfrm>
          <a:prstGeom prst="rect">
            <a:avLst/>
          </a:prstGeom>
          <a:noFill/>
          <a:ln w="9525">
            <a:noFill/>
            <a:miter lim="800000"/>
            <a:headEnd/>
            <a:tailEnd/>
          </a:ln>
        </p:spPr>
        <p:txBody>
          <a:bodyPr>
            <a:spAutoFit/>
          </a:bodyPr>
          <a:lstStyle/>
          <a:p>
            <a:r>
              <a:rPr lang="en-US" b="1">
                <a:solidFill>
                  <a:schemeClr val="bg1"/>
                </a:solidFill>
              </a:rPr>
              <a:t>Offsite Mitigation</a:t>
            </a:r>
          </a:p>
          <a:p>
            <a:r>
              <a:rPr lang="en-US">
                <a:solidFill>
                  <a:srgbClr val="FFC000"/>
                </a:solidFill>
              </a:rPr>
              <a:t> </a:t>
            </a:r>
            <a:r>
              <a:rPr lang="en-US" b="1">
                <a:solidFill>
                  <a:srgbClr val="FFFF00"/>
                </a:solidFill>
              </a:rPr>
              <a:t>-Bootjack Lake (WCT)</a:t>
            </a:r>
          </a:p>
          <a:p>
            <a:r>
              <a:rPr lang="en-US" b="1">
                <a:solidFill>
                  <a:srgbClr val="FFFF00"/>
                </a:solidFill>
              </a:rPr>
              <a:t> -Topless Lake (WCT)</a:t>
            </a:r>
          </a:p>
          <a:p>
            <a:r>
              <a:rPr lang="en-US" b="1">
                <a:solidFill>
                  <a:srgbClr val="FFFF00"/>
                </a:solidFill>
              </a:rPr>
              <a:t> -Cibid Lake (WCT)</a:t>
            </a:r>
          </a:p>
          <a:p>
            <a:r>
              <a:rPr lang="en-US" b="1">
                <a:solidFill>
                  <a:srgbClr val="FFFF00"/>
                </a:solidFill>
              </a:rPr>
              <a:t> -Banana Lake (RB)</a:t>
            </a:r>
          </a:p>
          <a:p>
            <a:r>
              <a:rPr lang="en-US" b="1">
                <a:solidFill>
                  <a:srgbClr val="FFFF00"/>
                </a:solidFill>
              </a:rPr>
              <a:t>-Troy Community Fishing Pond (WCT)</a:t>
            </a:r>
          </a:p>
          <a:p>
            <a:r>
              <a:rPr lang="en-US" b="1">
                <a:solidFill>
                  <a:srgbClr val="FFFF00"/>
                </a:solidFill>
              </a:rPr>
              <a:t>-Eureka Community Fishing Pond (WCT)</a:t>
            </a:r>
          </a:p>
        </p:txBody>
      </p:sp>
      <p:sp>
        <p:nvSpPr>
          <p:cNvPr id="66567" name="TextBox 6"/>
          <p:cNvSpPr txBox="1">
            <a:spLocks noChangeArrowheads="1"/>
          </p:cNvSpPr>
          <p:nvPr/>
        </p:nvSpPr>
        <p:spPr bwMode="auto">
          <a:xfrm>
            <a:off x="4419600" y="990600"/>
            <a:ext cx="4467225" cy="2862263"/>
          </a:xfrm>
          <a:prstGeom prst="rect">
            <a:avLst/>
          </a:prstGeom>
          <a:noFill/>
          <a:ln w="9525">
            <a:noFill/>
            <a:miter lim="800000"/>
            <a:headEnd/>
            <a:tailEnd/>
          </a:ln>
        </p:spPr>
        <p:txBody>
          <a:bodyPr wrap="none">
            <a:spAutoFit/>
          </a:bodyPr>
          <a:lstStyle/>
          <a:p>
            <a:r>
              <a:rPr lang="en-US" b="1">
                <a:solidFill>
                  <a:schemeClr val="bg1"/>
                </a:solidFill>
              </a:rPr>
              <a:t>Habitat improvement</a:t>
            </a:r>
          </a:p>
          <a:p>
            <a:r>
              <a:rPr lang="en-US" b="1">
                <a:solidFill>
                  <a:srgbClr val="FFFF00"/>
                </a:solidFill>
              </a:rPr>
              <a:t> -Pipe Creek (WCT, BT)</a:t>
            </a:r>
          </a:p>
          <a:p>
            <a:r>
              <a:rPr lang="en-US" b="1">
                <a:solidFill>
                  <a:srgbClr val="FFFF00"/>
                </a:solidFill>
              </a:rPr>
              <a:t>-Sinclair Creek (WCT)</a:t>
            </a:r>
          </a:p>
          <a:p>
            <a:r>
              <a:rPr lang="en-US" b="1">
                <a:solidFill>
                  <a:srgbClr val="FFFF00"/>
                </a:solidFill>
              </a:rPr>
              <a:t>-Parmenter Creek (WCT)</a:t>
            </a:r>
          </a:p>
          <a:p>
            <a:r>
              <a:rPr lang="en-US" b="1">
                <a:solidFill>
                  <a:srgbClr val="FFFF00"/>
                </a:solidFill>
              </a:rPr>
              <a:t>-O’Brien Creek (WCT, BT)</a:t>
            </a:r>
          </a:p>
          <a:p>
            <a:r>
              <a:rPr lang="en-US" b="1">
                <a:solidFill>
                  <a:srgbClr val="FFFF00"/>
                </a:solidFill>
              </a:rPr>
              <a:t>-Libby Demo (RB, BT)</a:t>
            </a:r>
          </a:p>
          <a:p>
            <a:r>
              <a:rPr lang="en-US" b="1">
                <a:solidFill>
                  <a:srgbClr val="CC3300"/>
                </a:solidFill>
              </a:rPr>
              <a:t>-</a:t>
            </a:r>
            <a:r>
              <a:rPr lang="en-US" b="1">
                <a:solidFill>
                  <a:srgbClr val="C00000"/>
                </a:solidFill>
              </a:rPr>
              <a:t>Grave Creek Demonstration (BT, WCT)</a:t>
            </a:r>
          </a:p>
          <a:p>
            <a:r>
              <a:rPr lang="en-US" b="1">
                <a:solidFill>
                  <a:srgbClr val="C00000"/>
                </a:solidFill>
              </a:rPr>
              <a:t>-Grave Creek Phases I &amp; II (BT, WCT)</a:t>
            </a:r>
          </a:p>
          <a:p>
            <a:r>
              <a:rPr lang="en-US" b="1">
                <a:solidFill>
                  <a:srgbClr val="FFFF00"/>
                </a:solidFill>
              </a:rPr>
              <a:t>-Libby Cleveland (3 Phases) (RB, BT)</a:t>
            </a:r>
          </a:p>
          <a:p>
            <a:r>
              <a:rPr lang="en-US" b="1">
                <a:solidFill>
                  <a:srgbClr val="FFFF00"/>
                </a:solidFill>
              </a:rPr>
              <a:t>-Young Creek (WCT) </a:t>
            </a:r>
          </a:p>
        </p:txBody>
      </p:sp>
      <p:sp>
        <p:nvSpPr>
          <p:cNvPr id="66568" name="TextBox 7"/>
          <p:cNvSpPr txBox="1">
            <a:spLocks noChangeArrowheads="1"/>
          </p:cNvSpPr>
          <p:nvPr/>
        </p:nvSpPr>
        <p:spPr bwMode="auto">
          <a:xfrm>
            <a:off x="4648200" y="4191000"/>
            <a:ext cx="3509963" cy="1754188"/>
          </a:xfrm>
          <a:prstGeom prst="rect">
            <a:avLst/>
          </a:prstGeom>
          <a:noFill/>
          <a:ln w="9525">
            <a:noFill/>
            <a:miter lim="800000"/>
            <a:headEnd/>
            <a:tailEnd/>
          </a:ln>
        </p:spPr>
        <p:txBody>
          <a:bodyPr wrap="none">
            <a:spAutoFit/>
          </a:bodyPr>
          <a:lstStyle/>
          <a:p>
            <a:r>
              <a:rPr lang="en-US" b="1">
                <a:solidFill>
                  <a:schemeClr val="bg1"/>
                </a:solidFill>
                <a:cs typeface="Arial" charset="0"/>
              </a:rPr>
              <a:t>Fish Screens</a:t>
            </a:r>
          </a:p>
          <a:p>
            <a:r>
              <a:rPr lang="en-US">
                <a:solidFill>
                  <a:srgbClr val="FFC000"/>
                </a:solidFill>
                <a:cs typeface="Arial" charset="0"/>
              </a:rPr>
              <a:t> </a:t>
            </a:r>
            <a:r>
              <a:rPr lang="en-US" b="1">
                <a:solidFill>
                  <a:srgbClr val="FFFF00"/>
                </a:solidFill>
                <a:cs typeface="Arial" charset="0"/>
              </a:rPr>
              <a:t>-O’Brien Creek (WCT, BT)</a:t>
            </a:r>
          </a:p>
          <a:p>
            <a:r>
              <a:rPr lang="en-US" b="1">
                <a:solidFill>
                  <a:srgbClr val="FFFF00"/>
                </a:solidFill>
                <a:cs typeface="Arial" charset="0"/>
              </a:rPr>
              <a:t>-Libby Creek (RB, BT)</a:t>
            </a:r>
          </a:p>
          <a:p>
            <a:r>
              <a:rPr lang="en-US" b="1">
                <a:solidFill>
                  <a:srgbClr val="C00000"/>
                </a:solidFill>
                <a:cs typeface="Arial" charset="0"/>
              </a:rPr>
              <a:t>-Young Creek (WCT)</a:t>
            </a:r>
          </a:p>
          <a:p>
            <a:r>
              <a:rPr lang="en-US" b="1">
                <a:solidFill>
                  <a:srgbClr val="FFFF00"/>
                </a:solidFill>
                <a:cs typeface="Arial" charset="0"/>
              </a:rPr>
              <a:t>-Deep Creek (WCT, BT)</a:t>
            </a:r>
          </a:p>
          <a:p>
            <a:r>
              <a:rPr lang="en-US" b="1">
                <a:solidFill>
                  <a:srgbClr val="FFFF00"/>
                </a:solidFill>
                <a:cs typeface="Arial" charset="0"/>
              </a:rPr>
              <a:t>-Libby Area Office Spring (RB</a:t>
            </a:r>
            <a:r>
              <a:rPr lang="en-US" b="1">
                <a:solidFill>
                  <a:srgbClr val="FFFF00"/>
                </a:solidFill>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144000" cy="6981825"/>
        </p:xfrm>
        <a:graphic>
          <a:graphicData uri="http://schemas.openxmlformats.org/presentationml/2006/ole">
            <p:oleObj spid="_x0000_s3074" name="Photo Editor Photo" r:id="rId4" imgW="11590476" imgH="8849960" progId="">
              <p:embed/>
            </p:oleObj>
          </a:graphicData>
        </a:graphic>
      </p:graphicFrame>
      <p:sp>
        <p:nvSpPr>
          <p:cNvPr id="3075" name="Freeform 4"/>
          <p:cNvSpPr>
            <a:spLocks/>
          </p:cNvSpPr>
          <p:nvPr/>
        </p:nvSpPr>
        <p:spPr bwMode="auto">
          <a:xfrm>
            <a:off x="7823200" y="819150"/>
            <a:ext cx="725488" cy="895350"/>
          </a:xfrm>
          <a:custGeom>
            <a:avLst/>
            <a:gdLst>
              <a:gd name="T0" fmla="*/ 2147483647 w 457"/>
              <a:gd name="T1" fmla="*/ 2147483647 h 564"/>
              <a:gd name="T2" fmla="*/ 2147483647 w 457"/>
              <a:gd name="T3" fmla="*/ 2147483647 h 564"/>
              <a:gd name="T4" fmla="*/ 2147483647 w 457"/>
              <a:gd name="T5" fmla="*/ 2147483647 h 564"/>
              <a:gd name="T6" fmla="*/ 2147483647 w 457"/>
              <a:gd name="T7" fmla="*/ 2147483647 h 564"/>
              <a:gd name="T8" fmla="*/ 2147483647 w 457"/>
              <a:gd name="T9" fmla="*/ 2147483647 h 564"/>
              <a:gd name="T10" fmla="*/ 2147483647 w 457"/>
              <a:gd name="T11" fmla="*/ 2147483647 h 564"/>
              <a:gd name="T12" fmla="*/ 2147483647 w 457"/>
              <a:gd name="T13" fmla="*/ 2147483647 h 564"/>
              <a:gd name="T14" fmla="*/ 2147483647 w 457"/>
              <a:gd name="T15" fmla="*/ 2147483647 h 564"/>
              <a:gd name="T16" fmla="*/ 2147483647 w 457"/>
              <a:gd name="T17" fmla="*/ 2147483647 h 564"/>
              <a:gd name="T18" fmla="*/ 2147483647 w 457"/>
              <a:gd name="T19" fmla="*/ 2147483647 h 564"/>
              <a:gd name="T20" fmla="*/ 2147483647 w 457"/>
              <a:gd name="T21" fmla="*/ 2147483647 h 564"/>
              <a:gd name="T22" fmla="*/ 2147483647 w 457"/>
              <a:gd name="T23" fmla="*/ 2147483647 h 564"/>
              <a:gd name="T24" fmla="*/ 2147483647 w 457"/>
              <a:gd name="T25" fmla="*/ 2147483647 h 564"/>
              <a:gd name="T26" fmla="*/ 2147483647 w 457"/>
              <a:gd name="T27" fmla="*/ 2147483647 h 564"/>
              <a:gd name="T28" fmla="*/ 2147483647 w 457"/>
              <a:gd name="T29" fmla="*/ 2147483647 h 564"/>
              <a:gd name="T30" fmla="*/ 2147483647 w 457"/>
              <a:gd name="T31" fmla="*/ 2147483647 h 564"/>
              <a:gd name="T32" fmla="*/ 0 w 457"/>
              <a:gd name="T33" fmla="*/ 2147483647 h 5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7"/>
              <a:gd name="T52" fmla="*/ 0 h 564"/>
              <a:gd name="T53" fmla="*/ 457 w 457"/>
              <a:gd name="T54" fmla="*/ 564 h 5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7" h="564">
                <a:moveTo>
                  <a:pt x="340" y="12"/>
                </a:moveTo>
                <a:cubicBezTo>
                  <a:pt x="453" y="22"/>
                  <a:pt x="404" y="0"/>
                  <a:pt x="448" y="44"/>
                </a:cubicBezTo>
                <a:cubicBezTo>
                  <a:pt x="457" y="78"/>
                  <a:pt x="446" y="120"/>
                  <a:pt x="416" y="140"/>
                </a:cubicBezTo>
                <a:cubicBezTo>
                  <a:pt x="404" y="158"/>
                  <a:pt x="400" y="159"/>
                  <a:pt x="396" y="176"/>
                </a:cubicBezTo>
                <a:cubicBezTo>
                  <a:pt x="394" y="183"/>
                  <a:pt x="397" y="191"/>
                  <a:pt x="392" y="196"/>
                </a:cubicBezTo>
                <a:cubicBezTo>
                  <a:pt x="392" y="196"/>
                  <a:pt x="362" y="206"/>
                  <a:pt x="356" y="208"/>
                </a:cubicBezTo>
                <a:cubicBezTo>
                  <a:pt x="352" y="209"/>
                  <a:pt x="344" y="212"/>
                  <a:pt x="344" y="212"/>
                </a:cubicBezTo>
                <a:cubicBezTo>
                  <a:pt x="329" y="257"/>
                  <a:pt x="318" y="298"/>
                  <a:pt x="284" y="332"/>
                </a:cubicBezTo>
                <a:cubicBezTo>
                  <a:pt x="274" y="362"/>
                  <a:pt x="289" y="326"/>
                  <a:pt x="268" y="352"/>
                </a:cubicBezTo>
                <a:cubicBezTo>
                  <a:pt x="252" y="372"/>
                  <a:pt x="264" y="412"/>
                  <a:pt x="248" y="432"/>
                </a:cubicBezTo>
                <a:cubicBezTo>
                  <a:pt x="225" y="461"/>
                  <a:pt x="186" y="464"/>
                  <a:pt x="152" y="468"/>
                </a:cubicBezTo>
                <a:cubicBezTo>
                  <a:pt x="144" y="471"/>
                  <a:pt x="136" y="473"/>
                  <a:pt x="128" y="476"/>
                </a:cubicBezTo>
                <a:cubicBezTo>
                  <a:pt x="124" y="477"/>
                  <a:pt x="116" y="480"/>
                  <a:pt x="116" y="480"/>
                </a:cubicBezTo>
                <a:cubicBezTo>
                  <a:pt x="113" y="484"/>
                  <a:pt x="112" y="489"/>
                  <a:pt x="108" y="492"/>
                </a:cubicBezTo>
                <a:cubicBezTo>
                  <a:pt x="105" y="495"/>
                  <a:pt x="99" y="493"/>
                  <a:pt x="96" y="496"/>
                </a:cubicBezTo>
                <a:cubicBezTo>
                  <a:pt x="62" y="530"/>
                  <a:pt x="88" y="535"/>
                  <a:pt x="36" y="544"/>
                </a:cubicBezTo>
                <a:cubicBezTo>
                  <a:pt x="26" y="551"/>
                  <a:pt x="0" y="553"/>
                  <a:pt x="0" y="564"/>
                </a:cubicBezTo>
              </a:path>
            </a:pathLst>
          </a:custGeom>
          <a:noFill/>
          <a:ln w="38100" cap="flat" cmpd="sng">
            <a:solidFill>
              <a:srgbClr val="0000FF"/>
            </a:solidFill>
            <a:prstDash val="solid"/>
            <a:round/>
            <a:headEnd/>
            <a:tailEnd/>
          </a:ln>
        </p:spPr>
        <p:txBody>
          <a:bodyPr wrap="none" anchor="ctr"/>
          <a:lstStyle/>
          <a:p>
            <a:endParaRPr lang="en-US"/>
          </a:p>
        </p:txBody>
      </p:sp>
      <p:sp>
        <p:nvSpPr>
          <p:cNvPr id="3076" name="Freeform 5"/>
          <p:cNvSpPr>
            <a:spLocks/>
          </p:cNvSpPr>
          <p:nvPr/>
        </p:nvSpPr>
        <p:spPr bwMode="auto">
          <a:xfrm>
            <a:off x="8451850" y="1130300"/>
            <a:ext cx="254000" cy="330200"/>
          </a:xfrm>
          <a:custGeom>
            <a:avLst/>
            <a:gdLst>
              <a:gd name="T0" fmla="*/ 0 w 160"/>
              <a:gd name="T1" fmla="*/ 0 h 208"/>
              <a:gd name="T2" fmla="*/ 2147483647 w 160"/>
              <a:gd name="T3" fmla="*/ 2147483647 h 208"/>
              <a:gd name="T4" fmla="*/ 2147483647 w 160"/>
              <a:gd name="T5" fmla="*/ 2147483647 h 208"/>
              <a:gd name="T6" fmla="*/ 2147483647 w 160"/>
              <a:gd name="T7" fmla="*/ 2147483647 h 208"/>
              <a:gd name="T8" fmla="*/ 2147483647 w 160"/>
              <a:gd name="T9" fmla="*/ 2147483647 h 208"/>
              <a:gd name="T10" fmla="*/ 2147483647 w 160"/>
              <a:gd name="T11" fmla="*/ 2147483647 h 208"/>
              <a:gd name="T12" fmla="*/ 2147483647 w 160"/>
              <a:gd name="T13" fmla="*/ 2147483647 h 208"/>
              <a:gd name="T14" fmla="*/ 2147483647 w 160"/>
              <a:gd name="T15" fmla="*/ 2147483647 h 208"/>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208"/>
              <a:gd name="T26" fmla="*/ 160 w 160"/>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208">
                <a:moveTo>
                  <a:pt x="0" y="0"/>
                </a:moveTo>
                <a:cubicBezTo>
                  <a:pt x="33" y="11"/>
                  <a:pt x="65" y="21"/>
                  <a:pt x="96" y="36"/>
                </a:cubicBezTo>
                <a:cubicBezTo>
                  <a:pt x="104" y="40"/>
                  <a:pt x="112" y="44"/>
                  <a:pt x="120" y="48"/>
                </a:cubicBezTo>
                <a:cubicBezTo>
                  <a:pt x="128" y="51"/>
                  <a:pt x="144" y="56"/>
                  <a:pt x="144" y="56"/>
                </a:cubicBezTo>
                <a:cubicBezTo>
                  <a:pt x="148" y="69"/>
                  <a:pt x="156" y="79"/>
                  <a:pt x="160" y="92"/>
                </a:cubicBezTo>
                <a:cubicBezTo>
                  <a:pt x="159" y="115"/>
                  <a:pt x="159" y="137"/>
                  <a:pt x="156" y="160"/>
                </a:cubicBezTo>
                <a:cubicBezTo>
                  <a:pt x="155" y="168"/>
                  <a:pt x="151" y="176"/>
                  <a:pt x="148" y="184"/>
                </a:cubicBezTo>
                <a:cubicBezTo>
                  <a:pt x="145" y="193"/>
                  <a:pt x="132" y="208"/>
                  <a:pt x="132" y="208"/>
                </a:cubicBezTo>
              </a:path>
            </a:pathLst>
          </a:custGeom>
          <a:noFill/>
          <a:ln w="25400" cap="flat" cmpd="sng">
            <a:solidFill>
              <a:srgbClr val="0000FF"/>
            </a:solidFill>
            <a:prstDash val="solid"/>
            <a:round/>
            <a:headEnd/>
            <a:tailEnd/>
          </a:ln>
        </p:spPr>
        <p:txBody>
          <a:bodyPr wrap="none" anchor="ctr"/>
          <a:lstStyle/>
          <a:p>
            <a:endParaRPr lang="en-US"/>
          </a:p>
        </p:txBody>
      </p:sp>
      <p:sp>
        <p:nvSpPr>
          <p:cNvPr id="3077" name="Freeform 6"/>
          <p:cNvSpPr>
            <a:spLocks/>
          </p:cNvSpPr>
          <p:nvPr/>
        </p:nvSpPr>
        <p:spPr bwMode="auto">
          <a:xfrm>
            <a:off x="8559800" y="939800"/>
            <a:ext cx="138113" cy="209550"/>
          </a:xfrm>
          <a:custGeom>
            <a:avLst/>
            <a:gdLst>
              <a:gd name="T0" fmla="*/ 0 w 87"/>
              <a:gd name="T1" fmla="*/ 0 h 132"/>
              <a:gd name="T2" fmla="*/ 2147483647 w 87"/>
              <a:gd name="T3" fmla="*/ 2147483647 h 132"/>
              <a:gd name="T4" fmla="*/ 2147483647 w 87"/>
              <a:gd name="T5" fmla="*/ 2147483647 h 132"/>
              <a:gd name="T6" fmla="*/ 2147483647 w 87"/>
              <a:gd name="T7" fmla="*/ 2147483647 h 132"/>
              <a:gd name="T8" fmla="*/ 0 60000 65536"/>
              <a:gd name="T9" fmla="*/ 0 60000 65536"/>
              <a:gd name="T10" fmla="*/ 0 60000 65536"/>
              <a:gd name="T11" fmla="*/ 0 60000 65536"/>
              <a:gd name="T12" fmla="*/ 0 w 87"/>
              <a:gd name="T13" fmla="*/ 0 h 132"/>
              <a:gd name="T14" fmla="*/ 87 w 87"/>
              <a:gd name="T15" fmla="*/ 132 h 132"/>
            </a:gdLst>
            <a:ahLst/>
            <a:cxnLst>
              <a:cxn ang="T8">
                <a:pos x="T0" y="T1"/>
              </a:cxn>
              <a:cxn ang="T9">
                <a:pos x="T2" y="T3"/>
              </a:cxn>
              <a:cxn ang="T10">
                <a:pos x="T4" y="T5"/>
              </a:cxn>
              <a:cxn ang="T11">
                <a:pos x="T6" y="T7"/>
              </a:cxn>
            </a:cxnLst>
            <a:rect l="T12" t="T13" r="T14" b="T15"/>
            <a:pathLst>
              <a:path w="87" h="132">
                <a:moveTo>
                  <a:pt x="0" y="0"/>
                </a:moveTo>
                <a:cubicBezTo>
                  <a:pt x="46" y="6"/>
                  <a:pt x="25" y="1"/>
                  <a:pt x="52" y="24"/>
                </a:cubicBezTo>
                <a:cubicBezTo>
                  <a:pt x="59" y="30"/>
                  <a:pt x="76" y="40"/>
                  <a:pt x="76" y="40"/>
                </a:cubicBezTo>
                <a:cubicBezTo>
                  <a:pt x="87" y="72"/>
                  <a:pt x="84" y="95"/>
                  <a:pt x="84" y="132"/>
                </a:cubicBezTo>
              </a:path>
            </a:pathLst>
          </a:custGeom>
          <a:noFill/>
          <a:ln w="25400" cap="flat" cmpd="sng">
            <a:solidFill>
              <a:srgbClr val="0000FF"/>
            </a:solidFill>
            <a:prstDash val="solid"/>
            <a:round/>
            <a:headEnd/>
            <a:tailEnd/>
          </a:ln>
        </p:spPr>
        <p:txBody>
          <a:bodyPr wrap="none" anchor="ctr"/>
          <a:lstStyle/>
          <a:p>
            <a:endParaRPr lang="en-US"/>
          </a:p>
        </p:txBody>
      </p:sp>
      <p:sp>
        <p:nvSpPr>
          <p:cNvPr id="3078" name="Freeform 7"/>
          <p:cNvSpPr>
            <a:spLocks/>
          </p:cNvSpPr>
          <p:nvPr/>
        </p:nvSpPr>
        <p:spPr bwMode="auto">
          <a:xfrm>
            <a:off x="8305800" y="1320800"/>
            <a:ext cx="306388" cy="279400"/>
          </a:xfrm>
          <a:custGeom>
            <a:avLst/>
            <a:gdLst>
              <a:gd name="T0" fmla="*/ 0 w 193"/>
              <a:gd name="T1" fmla="*/ 0 h 176"/>
              <a:gd name="T2" fmla="*/ 2147483647 w 193"/>
              <a:gd name="T3" fmla="*/ 2147483647 h 176"/>
              <a:gd name="T4" fmla="*/ 2147483647 w 193"/>
              <a:gd name="T5" fmla="*/ 2147483647 h 176"/>
              <a:gd name="T6" fmla="*/ 2147483647 w 193"/>
              <a:gd name="T7" fmla="*/ 2147483647 h 176"/>
              <a:gd name="T8" fmla="*/ 2147483647 w 193"/>
              <a:gd name="T9" fmla="*/ 2147483647 h 176"/>
              <a:gd name="T10" fmla="*/ 2147483647 w 193"/>
              <a:gd name="T11" fmla="*/ 2147483647 h 176"/>
              <a:gd name="T12" fmla="*/ 2147483647 w 193"/>
              <a:gd name="T13" fmla="*/ 2147483647 h 176"/>
              <a:gd name="T14" fmla="*/ 0 60000 65536"/>
              <a:gd name="T15" fmla="*/ 0 60000 65536"/>
              <a:gd name="T16" fmla="*/ 0 60000 65536"/>
              <a:gd name="T17" fmla="*/ 0 60000 65536"/>
              <a:gd name="T18" fmla="*/ 0 60000 65536"/>
              <a:gd name="T19" fmla="*/ 0 60000 65536"/>
              <a:gd name="T20" fmla="*/ 0 60000 65536"/>
              <a:gd name="T21" fmla="*/ 0 w 193"/>
              <a:gd name="T22" fmla="*/ 0 h 176"/>
              <a:gd name="T23" fmla="*/ 193 w 193"/>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76">
                <a:moveTo>
                  <a:pt x="0" y="0"/>
                </a:moveTo>
                <a:cubicBezTo>
                  <a:pt x="32" y="11"/>
                  <a:pt x="18" y="13"/>
                  <a:pt x="64" y="8"/>
                </a:cubicBezTo>
                <a:cubicBezTo>
                  <a:pt x="71" y="9"/>
                  <a:pt x="79" y="8"/>
                  <a:pt x="84" y="12"/>
                </a:cubicBezTo>
                <a:cubicBezTo>
                  <a:pt x="113" y="34"/>
                  <a:pt x="122" y="90"/>
                  <a:pt x="152" y="120"/>
                </a:cubicBezTo>
                <a:cubicBezTo>
                  <a:pt x="154" y="127"/>
                  <a:pt x="157" y="140"/>
                  <a:pt x="164" y="144"/>
                </a:cubicBezTo>
                <a:cubicBezTo>
                  <a:pt x="171" y="148"/>
                  <a:pt x="188" y="152"/>
                  <a:pt x="188" y="152"/>
                </a:cubicBezTo>
                <a:cubicBezTo>
                  <a:pt x="193" y="168"/>
                  <a:pt x="192" y="160"/>
                  <a:pt x="192" y="176"/>
                </a:cubicBezTo>
              </a:path>
            </a:pathLst>
          </a:custGeom>
          <a:noFill/>
          <a:ln w="25400" cap="flat" cmpd="sng">
            <a:solidFill>
              <a:srgbClr val="0000FF"/>
            </a:solidFill>
            <a:prstDash val="solid"/>
            <a:round/>
            <a:headEnd/>
            <a:tailEnd/>
          </a:ln>
        </p:spPr>
        <p:txBody>
          <a:bodyPr wrap="none" anchor="ctr"/>
          <a:lstStyle/>
          <a:p>
            <a:endParaRPr lang="en-US"/>
          </a:p>
        </p:txBody>
      </p:sp>
      <p:sp>
        <p:nvSpPr>
          <p:cNvPr id="3079" name="Freeform 8"/>
          <p:cNvSpPr>
            <a:spLocks/>
          </p:cNvSpPr>
          <p:nvPr/>
        </p:nvSpPr>
        <p:spPr bwMode="auto">
          <a:xfrm>
            <a:off x="8178800" y="908050"/>
            <a:ext cx="203200" cy="247650"/>
          </a:xfrm>
          <a:custGeom>
            <a:avLst/>
            <a:gdLst>
              <a:gd name="T0" fmla="*/ 0 w 128"/>
              <a:gd name="T1" fmla="*/ 0 h 156"/>
              <a:gd name="T2" fmla="*/ 2147483647 w 128"/>
              <a:gd name="T3" fmla="*/ 2147483647 h 156"/>
              <a:gd name="T4" fmla="*/ 2147483647 w 128"/>
              <a:gd name="T5" fmla="*/ 2147483647 h 156"/>
              <a:gd name="T6" fmla="*/ 2147483647 w 128"/>
              <a:gd name="T7" fmla="*/ 2147483647 h 156"/>
              <a:gd name="T8" fmla="*/ 2147483647 w 128"/>
              <a:gd name="T9" fmla="*/ 2147483647 h 156"/>
              <a:gd name="T10" fmla="*/ 2147483647 w 128"/>
              <a:gd name="T11" fmla="*/ 2147483647 h 156"/>
              <a:gd name="T12" fmla="*/ 0 60000 65536"/>
              <a:gd name="T13" fmla="*/ 0 60000 65536"/>
              <a:gd name="T14" fmla="*/ 0 60000 65536"/>
              <a:gd name="T15" fmla="*/ 0 60000 65536"/>
              <a:gd name="T16" fmla="*/ 0 60000 65536"/>
              <a:gd name="T17" fmla="*/ 0 60000 65536"/>
              <a:gd name="T18" fmla="*/ 0 w 128"/>
              <a:gd name="T19" fmla="*/ 0 h 156"/>
              <a:gd name="T20" fmla="*/ 128 w 12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28" h="156">
                <a:moveTo>
                  <a:pt x="0" y="0"/>
                </a:moveTo>
                <a:cubicBezTo>
                  <a:pt x="8" y="12"/>
                  <a:pt x="32" y="28"/>
                  <a:pt x="32" y="28"/>
                </a:cubicBezTo>
                <a:cubicBezTo>
                  <a:pt x="39" y="27"/>
                  <a:pt x="84" y="19"/>
                  <a:pt x="96" y="28"/>
                </a:cubicBezTo>
                <a:cubicBezTo>
                  <a:pt x="108" y="36"/>
                  <a:pt x="115" y="50"/>
                  <a:pt x="120" y="64"/>
                </a:cubicBezTo>
                <a:cubicBezTo>
                  <a:pt x="123" y="72"/>
                  <a:pt x="128" y="88"/>
                  <a:pt x="128" y="88"/>
                </a:cubicBezTo>
                <a:cubicBezTo>
                  <a:pt x="124" y="151"/>
                  <a:pt x="124" y="128"/>
                  <a:pt x="124" y="156"/>
                </a:cubicBezTo>
              </a:path>
            </a:pathLst>
          </a:custGeom>
          <a:noFill/>
          <a:ln w="25400" cap="flat" cmpd="sng">
            <a:solidFill>
              <a:srgbClr val="0000FF"/>
            </a:solidFill>
            <a:prstDash val="solid"/>
            <a:round/>
            <a:headEnd/>
            <a:tailEnd/>
          </a:ln>
        </p:spPr>
        <p:txBody>
          <a:bodyPr wrap="none" anchor="ctr"/>
          <a:lstStyle/>
          <a:p>
            <a:endParaRPr lang="en-US"/>
          </a:p>
        </p:txBody>
      </p:sp>
      <p:sp>
        <p:nvSpPr>
          <p:cNvPr id="3080" name="Freeform 9"/>
          <p:cNvSpPr>
            <a:spLocks/>
          </p:cNvSpPr>
          <p:nvPr/>
        </p:nvSpPr>
        <p:spPr bwMode="auto">
          <a:xfrm>
            <a:off x="7607300" y="1714500"/>
            <a:ext cx="493713" cy="2190750"/>
          </a:xfrm>
          <a:custGeom>
            <a:avLst/>
            <a:gdLst>
              <a:gd name="T0" fmla="*/ 0 w 311"/>
              <a:gd name="T1" fmla="*/ 2147483647 h 1380"/>
              <a:gd name="T2" fmla="*/ 2147483647 w 311"/>
              <a:gd name="T3" fmla="*/ 2147483647 h 1380"/>
              <a:gd name="T4" fmla="*/ 2147483647 w 311"/>
              <a:gd name="T5" fmla="*/ 2147483647 h 1380"/>
              <a:gd name="T6" fmla="*/ 2147483647 w 311"/>
              <a:gd name="T7" fmla="*/ 2147483647 h 1380"/>
              <a:gd name="T8" fmla="*/ 2147483647 w 311"/>
              <a:gd name="T9" fmla="*/ 2147483647 h 1380"/>
              <a:gd name="T10" fmla="*/ 2147483647 w 311"/>
              <a:gd name="T11" fmla="*/ 2147483647 h 1380"/>
              <a:gd name="T12" fmla="*/ 2147483647 w 311"/>
              <a:gd name="T13" fmla="*/ 2147483647 h 1380"/>
              <a:gd name="T14" fmla="*/ 2147483647 w 311"/>
              <a:gd name="T15" fmla="*/ 2147483647 h 1380"/>
              <a:gd name="T16" fmla="*/ 2147483647 w 311"/>
              <a:gd name="T17" fmla="*/ 2147483647 h 1380"/>
              <a:gd name="T18" fmla="*/ 2147483647 w 311"/>
              <a:gd name="T19" fmla="*/ 2147483647 h 1380"/>
              <a:gd name="T20" fmla="*/ 2147483647 w 311"/>
              <a:gd name="T21" fmla="*/ 2147483647 h 1380"/>
              <a:gd name="T22" fmla="*/ 2147483647 w 311"/>
              <a:gd name="T23" fmla="*/ 2147483647 h 1380"/>
              <a:gd name="T24" fmla="*/ 2147483647 w 311"/>
              <a:gd name="T25" fmla="*/ 2147483647 h 1380"/>
              <a:gd name="T26" fmla="*/ 2147483647 w 311"/>
              <a:gd name="T27" fmla="*/ 2147483647 h 1380"/>
              <a:gd name="T28" fmla="*/ 2147483647 w 311"/>
              <a:gd name="T29" fmla="*/ 2147483647 h 1380"/>
              <a:gd name="T30" fmla="*/ 2147483647 w 311"/>
              <a:gd name="T31" fmla="*/ 2147483647 h 1380"/>
              <a:gd name="T32" fmla="*/ 2147483647 w 311"/>
              <a:gd name="T33" fmla="*/ 2147483647 h 1380"/>
              <a:gd name="T34" fmla="*/ 2147483647 w 311"/>
              <a:gd name="T35" fmla="*/ 2147483647 h 1380"/>
              <a:gd name="T36" fmla="*/ 2147483647 w 311"/>
              <a:gd name="T37" fmla="*/ 2147483647 h 1380"/>
              <a:gd name="T38" fmla="*/ 2147483647 w 311"/>
              <a:gd name="T39" fmla="*/ 2147483647 h 1380"/>
              <a:gd name="T40" fmla="*/ 2147483647 w 311"/>
              <a:gd name="T41" fmla="*/ 2147483647 h 1380"/>
              <a:gd name="T42" fmla="*/ 2147483647 w 311"/>
              <a:gd name="T43" fmla="*/ 2147483647 h 1380"/>
              <a:gd name="T44" fmla="*/ 2147483647 w 311"/>
              <a:gd name="T45" fmla="*/ 2147483647 h 1380"/>
              <a:gd name="T46" fmla="*/ 2147483647 w 311"/>
              <a:gd name="T47" fmla="*/ 2147483647 h 1380"/>
              <a:gd name="T48" fmla="*/ 2147483647 w 311"/>
              <a:gd name="T49" fmla="*/ 2147483647 h 1380"/>
              <a:gd name="T50" fmla="*/ 2147483647 w 311"/>
              <a:gd name="T51" fmla="*/ 0 h 13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1"/>
              <a:gd name="T79" fmla="*/ 0 h 1380"/>
              <a:gd name="T80" fmla="*/ 311 w 311"/>
              <a:gd name="T81" fmla="*/ 1380 h 13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1" h="1380">
                <a:moveTo>
                  <a:pt x="0" y="1380"/>
                </a:moveTo>
                <a:cubicBezTo>
                  <a:pt x="4" y="1344"/>
                  <a:pt x="21" y="1322"/>
                  <a:pt x="32" y="1288"/>
                </a:cubicBezTo>
                <a:cubicBezTo>
                  <a:pt x="40" y="1265"/>
                  <a:pt x="37" y="1285"/>
                  <a:pt x="48" y="1252"/>
                </a:cubicBezTo>
                <a:cubicBezTo>
                  <a:pt x="49" y="1248"/>
                  <a:pt x="52" y="1240"/>
                  <a:pt x="52" y="1240"/>
                </a:cubicBezTo>
                <a:cubicBezTo>
                  <a:pt x="57" y="1166"/>
                  <a:pt x="56" y="1170"/>
                  <a:pt x="92" y="1116"/>
                </a:cubicBezTo>
                <a:cubicBezTo>
                  <a:pt x="105" y="1097"/>
                  <a:pt x="98" y="1109"/>
                  <a:pt x="108" y="1080"/>
                </a:cubicBezTo>
                <a:cubicBezTo>
                  <a:pt x="111" y="1071"/>
                  <a:pt x="132" y="1064"/>
                  <a:pt x="132" y="1064"/>
                </a:cubicBezTo>
                <a:cubicBezTo>
                  <a:pt x="140" y="1052"/>
                  <a:pt x="144" y="1040"/>
                  <a:pt x="152" y="1028"/>
                </a:cubicBezTo>
                <a:cubicBezTo>
                  <a:pt x="163" y="986"/>
                  <a:pt x="166" y="942"/>
                  <a:pt x="152" y="900"/>
                </a:cubicBezTo>
                <a:cubicBezTo>
                  <a:pt x="146" y="799"/>
                  <a:pt x="150" y="855"/>
                  <a:pt x="140" y="732"/>
                </a:cubicBezTo>
                <a:cubicBezTo>
                  <a:pt x="139" y="716"/>
                  <a:pt x="132" y="684"/>
                  <a:pt x="132" y="684"/>
                </a:cubicBezTo>
                <a:cubicBezTo>
                  <a:pt x="137" y="668"/>
                  <a:pt x="144" y="665"/>
                  <a:pt x="160" y="660"/>
                </a:cubicBezTo>
                <a:cubicBezTo>
                  <a:pt x="167" y="638"/>
                  <a:pt x="179" y="617"/>
                  <a:pt x="196" y="600"/>
                </a:cubicBezTo>
                <a:cubicBezTo>
                  <a:pt x="204" y="577"/>
                  <a:pt x="203" y="562"/>
                  <a:pt x="224" y="548"/>
                </a:cubicBezTo>
                <a:cubicBezTo>
                  <a:pt x="235" y="531"/>
                  <a:pt x="244" y="503"/>
                  <a:pt x="264" y="496"/>
                </a:cubicBezTo>
                <a:cubicBezTo>
                  <a:pt x="268" y="483"/>
                  <a:pt x="276" y="473"/>
                  <a:pt x="280" y="460"/>
                </a:cubicBezTo>
                <a:cubicBezTo>
                  <a:pt x="281" y="445"/>
                  <a:pt x="280" y="430"/>
                  <a:pt x="284" y="416"/>
                </a:cubicBezTo>
                <a:cubicBezTo>
                  <a:pt x="290" y="397"/>
                  <a:pt x="303" y="385"/>
                  <a:pt x="308" y="364"/>
                </a:cubicBezTo>
                <a:cubicBezTo>
                  <a:pt x="304" y="317"/>
                  <a:pt x="311" y="315"/>
                  <a:pt x="284" y="288"/>
                </a:cubicBezTo>
                <a:cubicBezTo>
                  <a:pt x="277" y="267"/>
                  <a:pt x="272" y="246"/>
                  <a:pt x="260" y="228"/>
                </a:cubicBezTo>
                <a:cubicBezTo>
                  <a:pt x="262" y="193"/>
                  <a:pt x="275" y="143"/>
                  <a:pt x="260" y="108"/>
                </a:cubicBezTo>
                <a:cubicBezTo>
                  <a:pt x="257" y="102"/>
                  <a:pt x="247" y="72"/>
                  <a:pt x="244" y="68"/>
                </a:cubicBezTo>
                <a:cubicBezTo>
                  <a:pt x="238" y="61"/>
                  <a:pt x="220" y="52"/>
                  <a:pt x="220" y="52"/>
                </a:cubicBezTo>
                <a:cubicBezTo>
                  <a:pt x="196" y="54"/>
                  <a:pt x="173" y="65"/>
                  <a:pt x="152" y="60"/>
                </a:cubicBezTo>
                <a:cubicBezTo>
                  <a:pt x="132" y="40"/>
                  <a:pt x="144" y="57"/>
                  <a:pt x="136" y="24"/>
                </a:cubicBezTo>
                <a:cubicBezTo>
                  <a:pt x="134" y="16"/>
                  <a:pt x="128" y="0"/>
                  <a:pt x="128" y="0"/>
                </a:cubicBezTo>
              </a:path>
            </a:pathLst>
          </a:custGeom>
          <a:noFill/>
          <a:ln w="12700" cap="flat" cmpd="sng">
            <a:solidFill>
              <a:srgbClr val="0000FF"/>
            </a:solidFill>
            <a:prstDash val="solid"/>
            <a:round/>
            <a:headEnd/>
            <a:tailEnd/>
          </a:ln>
        </p:spPr>
        <p:txBody>
          <a:bodyPr wrap="none" anchor="ctr"/>
          <a:lstStyle/>
          <a:p>
            <a:endParaRPr lang="en-US"/>
          </a:p>
        </p:txBody>
      </p:sp>
      <p:sp>
        <p:nvSpPr>
          <p:cNvPr id="3081" name="Freeform 10"/>
          <p:cNvSpPr>
            <a:spLocks/>
          </p:cNvSpPr>
          <p:nvPr/>
        </p:nvSpPr>
        <p:spPr bwMode="auto">
          <a:xfrm>
            <a:off x="7150100" y="1143000"/>
            <a:ext cx="660400" cy="571500"/>
          </a:xfrm>
          <a:custGeom>
            <a:avLst/>
            <a:gdLst>
              <a:gd name="T0" fmla="*/ 2147483647 w 416"/>
              <a:gd name="T1" fmla="*/ 2147483647 h 360"/>
              <a:gd name="T2" fmla="*/ 2147483647 w 416"/>
              <a:gd name="T3" fmla="*/ 2147483647 h 360"/>
              <a:gd name="T4" fmla="*/ 2147483647 w 416"/>
              <a:gd name="T5" fmla="*/ 2147483647 h 360"/>
              <a:gd name="T6" fmla="*/ 2147483647 w 416"/>
              <a:gd name="T7" fmla="*/ 2147483647 h 360"/>
              <a:gd name="T8" fmla="*/ 2147483647 w 416"/>
              <a:gd name="T9" fmla="*/ 2147483647 h 360"/>
              <a:gd name="T10" fmla="*/ 2147483647 w 416"/>
              <a:gd name="T11" fmla="*/ 2147483647 h 360"/>
              <a:gd name="T12" fmla="*/ 2147483647 w 416"/>
              <a:gd name="T13" fmla="*/ 2147483647 h 360"/>
              <a:gd name="T14" fmla="*/ 2147483647 w 416"/>
              <a:gd name="T15" fmla="*/ 2147483647 h 360"/>
              <a:gd name="T16" fmla="*/ 2147483647 w 416"/>
              <a:gd name="T17" fmla="*/ 2147483647 h 360"/>
              <a:gd name="T18" fmla="*/ 2147483647 w 416"/>
              <a:gd name="T19" fmla="*/ 2147483647 h 360"/>
              <a:gd name="T20" fmla="*/ 0 w 416"/>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6"/>
              <a:gd name="T34" fmla="*/ 0 h 360"/>
              <a:gd name="T35" fmla="*/ 416 w 416"/>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6" h="360">
                <a:moveTo>
                  <a:pt x="416" y="360"/>
                </a:moveTo>
                <a:cubicBezTo>
                  <a:pt x="413" y="306"/>
                  <a:pt x="414" y="291"/>
                  <a:pt x="400" y="248"/>
                </a:cubicBezTo>
                <a:cubicBezTo>
                  <a:pt x="397" y="240"/>
                  <a:pt x="395" y="232"/>
                  <a:pt x="392" y="224"/>
                </a:cubicBezTo>
                <a:cubicBezTo>
                  <a:pt x="389" y="215"/>
                  <a:pt x="368" y="208"/>
                  <a:pt x="368" y="208"/>
                </a:cubicBezTo>
                <a:cubicBezTo>
                  <a:pt x="347" y="176"/>
                  <a:pt x="307" y="172"/>
                  <a:pt x="272" y="168"/>
                </a:cubicBezTo>
                <a:cubicBezTo>
                  <a:pt x="259" y="164"/>
                  <a:pt x="236" y="148"/>
                  <a:pt x="236" y="148"/>
                </a:cubicBezTo>
                <a:cubicBezTo>
                  <a:pt x="230" y="131"/>
                  <a:pt x="223" y="114"/>
                  <a:pt x="208" y="104"/>
                </a:cubicBezTo>
                <a:cubicBezTo>
                  <a:pt x="206" y="102"/>
                  <a:pt x="189" y="81"/>
                  <a:pt x="188" y="80"/>
                </a:cubicBezTo>
                <a:cubicBezTo>
                  <a:pt x="186" y="76"/>
                  <a:pt x="187" y="71"/>
                  <a:pt x="184" y="68"/>
                </a:cubicBezTo>
                <a:cubicBezTo>
                  <a:pt x="172" y="52"/>
                  <a:pt x="139" y="49"/>
                  <a:pt x="120" y="44"/>
                </a:cubicBezTo>
                <a:cubicBezTo>
                  <a:pt x="77" y="1"/>
                  <a:pt x="70" y="0"/>
                  <a:pt x="0" y="0"/>
                </a:cubicBezTo>
              </a:path>
            </a:pathLst>
          </a:custGeom>
          <a:noFill/>
          <a:ln w="63500" cap="flat" cmpd="sng">
            <a:solidFill>
              <a:srgbClr val="0000FF"/>
            </a:solidFill>
            <a:prstDash val="solid"/>
            <a:round/>
            <a:headEnd/>
            <a:tailEnd/>
          </a:ln>
        </p:spPr>
        <p:txBody>
          <a:bodyPr wrap="none" anchor="ctr"/>
          <a:lstStyle/>
          <a:p>
            <a:endParaRPr lang="en-US"/>
          </a:p>
        </p:txBody>
      </p:sp>
      <p:sp>
        <p:nvSpPr>
          <p:cNvPr id="3082" name="Oval 11"/>
          <p:cNvSpPr>
            <a:spLocks noChangeArrowheads="1"/>
          </p:cNvSpPr>
          <p:nvPr/>
        </p:nvSpPr>
        <p:spPr bwMode="auto">
          <a:xfrm>
            <a:off x="7391400" y="1066800"/>
            <a:ext cx="152400" cy="152400"/>
          </a:xfrm>
          <a:prstGeom prst="ellipse">
            <a:avLst/>
          </a:prstGeom>
          <a:solidFill>
            <a:srgbClr val="FF6600"/>
          </a:solidFill>
          <a:ln w="9525">
            <a:solidFill>
              <a:srgbClr val="FF6600"/>
            </a:solidFill>
            <a:round/>
            <a:headEnd/>
            <a:tailEnd/>
          </a:ln>
        </p:spPr>
        <p:txBody>
          <a:bodyPr wrap="none" anchor="ctr"/>
          <a:lstStyle/>
          <a:p>
            <a:endParaRPr lang="en-US"/>
          </a:p>
        </p:txBody>
      </p:sp>
      <p:sp>
        <p:nvSpPr>
          <p:cNvPr id="3083" name="Text Box 12"/>
          <p:cNvSpPr txBox="1">
            <a:spLocks noChangeArrowheads="1"/>
          </p:cNvSpPr>
          <p:nvPr/>
        </p:nvSpPr>
        <p:spPr bwMode="auto">
          <a:xfrm>
            <a:off x="7113588" y="760413"/>
            <a:ext cx="860425" cy="336550"/>
          </a:xfrm>
          <a:prstGeom prst="rect">
            <a:avLst/>
          </a:prstGeom>
          <a:noFill/>
          <a:ln w="9525">
            <a:noFill/>
            <a:miter lim="800000"/>
            <a:headEnd/>
            <a:tailEnd/>
          </a:ln>
        </p:spPr>
        <p:txBody>
          <a:bodyPr wrap="none">
            <a:spAutoFit/>
          </a:bodyPr>
          <a:lstStyle/>
          <a:p>
            <a:r>
              <a:rPr lang="en-US" sz="1600" b="1">
                <a:solidFill>
                  <a:srgbClr val="FF9933"/>
                </a:solidFill>
              </a:rPr>
              <a:t>Eureka</a:t>
            </a:r>
          </a:p>
        </p:txBody>
      </p:sp>
      <p:sp>
        <p:nvSpPr>
          <p:cNvPr id="14" name="Rectangle 13"/>
          <p:cNvSpPr/>
          <p:nvPr/>
        </p:nvSpPr>
        <p:spPr>
          <a:xfrm>
            <a:off x="0" y="4419600"/>
            <a:ext cx="14478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772400" y="609600"/>
            <a:ext cx="1066800" cy="13716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2011</TotalTime>
  <Words>2285</Words>
  <Application>Microsoft Office PowerPoint</Application>
  <PresentationFormat>On-screen Show (4:3)</PresentationFormat>
  <Paragraphs>388</Paragraphs>
  <Slides>44</Slides>
  <Notes>37</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44</vt:i4>
      </vt:variant>
    </vt:vector>
  </HeadingPairs>
  <TitlesOfParts>
    <vt:vector size="51" baseType="lpstr">
      <vt:lpstr>Office Theme</vt:lpstr>
      <vt:lpstr>1_Office Theme</vt:lpstr>
      <vt:lpstr>2_Default Design</vt:lpstr>
      <vt:lpstr>1_Default Design</vt:lpstr>
      <vt:lpstr>Default Design</vt:lpstr>
      <vt:lpstr>2_Office Theme</vt:lpstr>
      <vt:lpstr>Photo Editor Photo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Mainstem Amendment Monitoring      BPA Project 200600800 </vt:lpstr>
      <vt:lpstr>Slide 21</vt:lpstr>
      <vt:lpstr>Mainstem Amendments</vt:lpstr>
      <vt:lpstr>Pre-Dam vs. Post Dam</vt:lpstr>
      <vt:lpstr>Slide 24</vt:lpstr>
      <vt:lpstr>Slide 25</vt:lpstr>
      <vt:lpstr>Slide 26</vt:lpstr>
      <vt:lpstr>Biology below Hungry Horse Dam</vt:lpstr>
      <vt:lpstr>Biology below Hungry Horse Dam</vt:lpstr>
      <vt:lpstr>Downstream dynamics</vt:lpstr>
      <vt:lpstr>Mainstem Amendment Monitoring        Questions?</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State of Montana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CF0268</dc:creator>
  <cp:lastModifiedBy>Palensky</cp:lastModifiedBy>
  <cp:revision>187</cp:revision>
  <dcterms:created xsi:type="dcterms:W3CDTF">2011-10-17T15:39:49Z</dcterms:created>
  <dcterms:modified xsi:type="dcterms:W3CDTF">2012-01-18T18:38:35Z</dcterms:modified>
</cp:coreProperties>
</file>