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5" r:id="rId1"/>
  </p:sldMasterIdLst>
  <p:notesMasterIdLst>
    <p:notesMasterId r:id="rId36"/>
  </p:notesMasterIdLst>
  <p:handoutMasterIdLst>
    <p:handoutMasterId r:id="rId37"/>
  </p:handoutMasterIdLst>
  <p:sldIdLst>
    <p:sldId id="264" r:id="rId2"/>
    <p:sldId id="282" r:id="rId3"/>
    <p:sldId id="294" r:id="rId4"/>
    <p:sldId id="291" r:id="rId5"/>
    <p:sldId id="296" r:id="rId6"/>
    <p:sldId id="300" r:id="rId7"/>
    <p:sldId id="283" r:id="rId8"/>
    <p:sldId id="284" r:id="rId9"/>
    <p:sldId id="269" r:id="rId10"/>
    <p:sldId id="270" r:id="rId11"/>
    <p:sldId id="301" r:id="rId12"/>
    <p:sldId id="271" r:id="rId13"/>
    <p:sldId id="302" r:id="rId14"/>
    <p:sldId id="298" r:id="rId15"/>
    <p:sldId id="280" r:id="rId16"/>
    <p:sldId id="299" r:id="rId17"/>
    <p:sldId id="273" r:id="rId18"/>
    <p:sldId id="272" r:id="rId19"/>
    <p:sldId id="277" r:id="rId20"/>
    <p:sldId id="285" r:id="rId21"/>
    <p:sldId id="288" r:id="rId22"/>
    <p:sldId id="303" r:id="rId23"/>
    <p:sldId id="304" r:id="rId24"/>
    <p:sldId id="305" r:id="rId25"/>
    <p:sldId id="306" r:id="rId26"/>
    <p:sldId id="307" r:id="rId27"/>
    <p:sldId id="308" r:id="rId28"/>
    <p:sldId id="279" r:id="rId29"/>
    <p:sldId id="292" r:id="rId30"/>
    <p:sldId id="290" r:id="rId31"/>
    <p:sldId id="293" r:id="rId32"/>
    <p:sldId id="297" r:id="rId33"/>
    <p:sldId id="295" r:id="rId34"/>
    <p:sldId id="286" r:id="rId35"/>
  </p:sldIdLst>
  <p:sldSz cx="9144000" cy="6858000" type="screen4x3"/>
  <p:notesSz cx="70104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FFFF66"/>
    <a:srgbClr val="000099"/>
    <a:srgbClr val="99CCFF"/>
    <a:srgbClr val="6D6DFF"/>
    <a:srgbClr val="000000"/>
    <a:srgbClr val="339933"/>
    <a:srgbClr val="00CC00"/>
    <a:srgbClr val="52F81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060" autoAdjust="0"/>
    <p:restoredTop sz="94660"/>
  </p:normalViewPr>
  <p:slideViewPr>
    <p:cSldViewPr>
      <p:cViewPr>
        <p:scale>
          <a:sx n="70" d="100"/>
          <a:sy n="70" d="100"/>
        </p:scale>
        <p:origin x="-1764" y="-8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78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STM</c:v>
                </c:pt>
              </c:strCache>
            </c:strRef>
          </c:tx>
          <c:spPr>
            <a:solidFill>
              <a:srgbClr val="000099"/>
            </a:solidFill>
          </c:spPr>
          <c:cat>
            <c:strRef>
              <c:f>Sheet1!$A$2:$A$7</c:f>
              <c:strCache>
                <c:ptCount val="6"/>
                <c:pt idx="0">
                  <c:v>Dec</c:v>
                </c:pt>
                <c:pt idx="1">
                  <c:v>Jan</c:v>
                </c:pt>
                <c:pt idx="2">
                  <c:v>Feb</c:v>
                </c:pt>
                <c:pt idx="3">
                  <c:v>Jul</c:v>
                </c:pt>
                <c:pt idx="4">
                  <c:v>Aug</c:v>
                </c:pt>
                <c:pt idx="5">
                  <c:v>Sep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22999</c:v>
                </c:pt>
                <c:pt idx="1">
                  <c:v>25984</c:v>
                </c:pt>
                <c:pt idx="2">
                  <c:v>20862</c:v>
                </c:pt>
                <c:pt idx="3">
                  <c:v>20469</c:v>
                </c:pt>
                <c:pt idx="4">
                  <c:v>21014</c:v>
                </c:pt>
                <c:pt idx="5">
                  <c:v>18651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HELM</c:v>
                </c:pt>
              </c:strCache>
            </c:strRef>
          </c:tx>
          <c:spPr>
            <a:solidFill>
              <a:srgbClr val="FFFF66"/>
            </a:solidFill>
          </c:spPr>
          <c:cat>
            <c:strRef>
              <c:f>Sheet1!$A$2:$A$7</c:f>
              <c:strCache>
                <c:ptCount val="6"/>
                <c:pt idx="0">
                  <c:v>Dec</c:v>
                </c:pt>
                <c:pt idx="1">
                  <c:v>Jan</c:v>
                </c:pt>
                <c:pt idx="2">
                  <c:v>Feb</c:v>
                </c:pt>
                <c:pt idx="3">
                  <c:v>Jul</c:v>
                </c:pt>
                <c:pt idx="4">
                  <c:v>Aug</c:v>
                </c:pt>
                <c:pt idx="5">
                  <c:v>Sep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21740</c:v>
                </c:pt>
                <c:pt idx="1">
                  <c:v>24799</c:v>
                </c:pt>
                <c:pt idx="2">
                  <c:v>24111</c:v>
                </c:pt>
                <c:pt idx="3">
                  <c:v>18344</c:v>
                </c:pt>
                <c:pt idx="4">
                  <c:v>18569</c:v>
                </c:pt>
                <c:pt idx="5">
                  <c:v>18504</c:v>
                </c:pt>
              </c:numCache>
            </c:numRef>
          </c:val>
        </c:ser>
        <c:axId val="91477120"/>
        <c:axId val="91478656"/>
      </c:barChart>
      <c:catAx>
        <c:axId val="91477120"/>
        <c:scaling>
          <c:orientation val="minMax"/>
        </c:scaling>
        <c:axPos val="b"/>
        <c:tickLblPos val="nextTo"/>
        <c:crossAx val="91478656"/>
        <c:crosses val="autoZero"/>
        <c:auto val="1"/>
        <c:lblAlgn val="ctr"/>
        <c:lblOffset val="100"/>
      </c:catAx>
      <c:valAx>
        <c:axId val="91478656"/>
        <c:scaling>
          <c:orientation val="minMax"/>
          <c:max val="27000"/>
          <c:min val="170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Average MW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9147712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STM</c:v>
                </c:pt>
              </c:strCache>
            </c:strRef>
          </c:tx>
          <c:spPr>
            <a:solidFill>
              <a:srgbClr val="000099"/>
            </a:solidFill>
          </c:spPr>
          <c:cat>
            <c:strRef>
              <c:f>Sheet1!$A$2:$A$7</c:f>
              <c:strCache>
                <c:ptCount val="6"/>
                <c:pt idx="0">
                  <c:v>Dec</c:v>
                </c:pt>
                <c:pt idx="1">
                  <c:v>Jan</c:v>
                </c:pt>
                <c:pt idx="2">
                  <c:v>Feb</c:v>
                </c:pt>
                <c:pt idx="3">
                  <c:v>Jul</c:v>
                </c:pt>
                <c:pt idx="4">
                  <c:v>Aug</c:v>
                </c:pt>
                <c:pt idx="5">
                  <c:v>Sep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28673</c:v>
                </c:pt>
                <c:pt idx="1">
                  <c:v>33903</c:v>
                </c:pt>
                <c:pt idx="2">
                  <c:v>26109</c:v>
                </c:pt>
                <c:pt idx="3">
                  <c:v>25972</c:v>
                </c:pt>
                <c:pt idx="4">
                  <c:v>27029</c:v>
                </c:pt>
                <c:pt idx="5">
                  <c:v>22879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HELM</c:v>
                </c:pt>
              </c:strCache>
            </c:strRef>
          </c:tx>
          <c:spPr>
            <a:solidFill>
              <a:srgbClr val="FFFF66"/>
            </a:solidFill>
          </c:spPr>
          <c:cat>
            <c:strRef>
              <c:f>Sheet1!$A$2:$A$7</c:f>
              <c:strCache>
                <c:ptCount val="6"/>
                <c:pt idx="0">
                  <c:v>Dec</c:v>
                </c:pt>
                <c:pt idx="1">
                  <c:v>Jan</c:v>
                </c:pt>
                <c:pt idx="2">
                  <c:v>Feb</c:v>
                </c:pt>
                <c:pt idx="3">
                  <c:v>Jul</c:v>
                </c:pt>
                <c:pt idx="4">
                  <c:v>Aug</c:v>
                </c:pt>
                <c:pt idx="5">
                  <c:v>Sep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26876</c:v>
                </c:pt>
                <c:pt idx="1">
                  <c:v>32543</c:v>
                </c:pt>
                <c:pt idx="2">
                  <c:v>33046</c:v>
                </c:pt>
                <c:pt idx="3">
                  <c:v>21745</c:v>
                </c:pt>
                <c:pt idx="4">
                  <c:v>22168</c:v>
                </c:pt>
                <c:pt idx="5">
                  <c:v>22812</c:v>
                </c:pt>
              </c:numCache>
            </c:numRef>
          </c:val>
        </c:ser>
        <c:axId val="99771904"/>
        <c:axId val="99773440"/>
      </c:barChart>
      <c:catAx>
        <c:axId val="99771904"/>
        <c:scaling>
          <c:orientation val="minMax"/>
        </c:scaling>
        <c:axPos val="b"/>
        <c:tickLblPos val="nextTo"/>
        <c:crossAx val="99773440"/>
        <c:crosses val="autoZero"/>
        <c:auto val="1"/>
        <c:lblAlgn val="ctr"/>
        <c:lblOffset val="100"/>
      </c:catAx>
      <c:valAx>
        <c:axId val="99773440"/>
        <c:scaling>
          <c:orientation val="minMax"/>
          <c:min val="20000"/>
        </c:scaling>
        <c:axPos val="l"/>
        <c:majorGridlines/>
        <c:numFmt formatCode="General" sourceLinked="1"/>
        <c:tickLblPos val="nextTo"/>
        <c:crossAx val="9977190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Committed to PNW Loads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Sheet1!$B$1:$C$1</c:f>
              <c:strCache>
                <c:ptCount val="2"/>
                <c:pt idx="0">
                  <c:v>2008 (2013 Status)</c:v>
                </c:pt>
                <c:pt idx="1">
                  <c:v>2010 (2015 Status)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12012</c:v>
                </c:pt>
                <c:pt idx="1">
                  <c:v>12266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Uncommitted IPP</c:v>
                </c:pt>
              </c:strCache>
            </c:strRef>
          </c:tx>
          <c:spPr>
            <a:solidFill>
              <a:srgbClr val="92D050"/>
            </a:solidFill>
          </c:spPr>
          <c:cat>
            <c:strRef>
              <c:f>Sheet1!$B$1:$C$1</c:f>
              <c:strCache>
                <c:ptCount val="2"/>
                <c:pt idx="0">
                  <c:v>2008 (2013 Status)</c:v>
                </c:pt>
                <c:pt idx="1">
                  <c:v>2010 (2015 Status)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3703</c:v>
                </c:pt>
                <c:pt idx="1">
                  <c:v>3486</c:v>
                </c:pt>
              </c:numCache>
            </c:numRef>
          </c:val>
        </c:ser>
        <c:ser>
          <c:idx val="7"/>
          <c:order val="2"/>
          <c:tx>
            <c:strRef>
              <c:f>Sheet1!$A$4</c:f>
              <c:strCache>
                <c:ptCount val="1"/>
                <c:pt idx="0">
                  <c:v>Wind (Available to PNW)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cat>
            <c:strRef>
              <c:f>Sheet1!$B$1:$C$1</c:f>
              <c:strCache>
                <c:ptCount val="2"/>
                <c:pt idx="0">
                  <c:v>2008 (2013 Status)</c:v>
                </c:pt>
                <c:pt idx="1">
                  <c:v>2010 (2015 Status)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2170</c:v>
                </c:pt>
                <c:pt idx="1">
                  <c:v>3098</c:v>
                </c:pt>
              </c:numCache>
            </c:numRef>
          </c:val>
        </c:ser>
        <c:dLbls>
          <c:showVal val="1"/>
        </c:dLbls>
        <c:gapWidth val="75"/>
        <c:overlap val="100"/>
        <c:axId val="100280192"/>
        <c:axId val="100281728"/>
      </c:barChart>
      <c:catAx>
        <c:axId val="100280192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31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48" b="1" i="0" u="none" strike="noStrike" baseline="0">
                <a:solidFill>
                  <a:schemeClr val="tx1"/>
                </a:solidFill>
                <a:latin typeface="Century Schoolbook"/>
                <a:ea typeface="Century Schoolbook"/>
                <a:cs typeface="Century Schoolbook"/>
              </a:defRPr>
            </a:pPr>
            <a:endParaRPr lang="en-US"/>
          </a:p>
        </c:txPr>
        <c:crossAx val="100281728"/>
        <c:crosses val="autoZero"/>
        <c:auto val="1"/>
        <c:lblAlgn val="ctr"/>
        <c:lblOffset val="100"/>
        <c:tickLblSkip val="1"/>
        <c:tickMarkSkip val="1"/>
      </c:catAx>
      <c:valAx>
        <c:axId val="10028172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Megawatts</a:t>
                </a:r>
                <a:endParaRPr lang="en-US" dirty="0"/>
              </a:p>
            </c:rich>
          </c:tx>
          <c:layout/>
        </c:title>
        <c:numFmt formatCode="General" sourceLinked="1"/>
        <c:majorTickMark val="none"/>
        <c:tickLblPos val="nextTo"/>
        <c:spPr>
          <a:ln w="31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48" b="1" i="0" u="none" strike="noStrike" baseline="0">
                <a:solidFill>
                  <a:schemeClr val="tx1"/>
                </a:solidFill>
                <a:latin typeface="Century Schoolbook"/>
                <a:ea typeface="Century Schoolbook"/>
                <a:cs typeface="Century Schoolbook"/>
              </a:defRPr>
            </a:pPr>
            <a:endParaRPr lang="en-US"/>
          </a:p>
        </c:txPr>
        <c:crossAx val="100280192"/>
        <c:crosses val="autoZero"/>
        <c:crossBetween val="between"/>
      </c:valAx>
      <c:spPr>
        <a:noFill/>
        <a:ln w="12682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772" b="1" i="0" u="none" strike="noStrike" baseline="0">
          <a:solidFill>
            <a:schemeClr val="tx1"/>
          </a:solidFill>
          <a:latin typeface="Century Schoolbook"/>
          <a:ea typeface="Century Schoolbook"/>
          <a:cs typeface="Century Schoolbook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Committed to PNW Loads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Sheet1!$B$1:$C$1</c:f>
              <c:strCache>
                <c:ptCount val="2"/>
                <c:pt idx="0">
                  <c:v>2008 (2013 Status)</c:v>
                </c:pt>
                <c:pt idx="1">
                  <c:v>2010 (2015 Status)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12012</c:v>
                </c:pt>
                <c:pt idx="1">
                  <c:v>12698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Uncommitted thermal IPP</c:v>
                </c:pt>
              </c:strCache>
            </c:strRef>
          </c:tx>
          <c:spPr>
            <a:solidFill>
              <a:srgbClr val="92D050"/>
            </a:solidFill>
          </c:spPr>
          <c:cat>
            <c:strRef>
              <c:f>Sheet1!$B$1:$C$1</c:f>
              <c:strCache>
                <c:ptCount val="2"/>
                <c:pt idx="0">
                  <c:v>2008 (2013 Status)</c:v>
                </c:pt>
                <c:pt idx="1">
                  <c:v>2010 (2015 Status)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3703</c:v>
                </c:pt>
                <c:pt idx="1">
                  <c:v>3486</c:v>
                </c:pt>
              </c:numCache>
            </c:numRef>
          </c:val>
        </c:ser>
        <c:ser>
          <c:idx val="7"/>
          <c:order val="2"/>
          <c:tx>
            <c:strRef>
              <c:f>Sheet1!$A$4</c:f>
              <c:strCache>
                <c:ptCount val="1"/>
                <c:pt idx="0">
                  <c:v>Wind (Available to PNW)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cat>
            <c:strRef>
              <c:f>Sheet1!$B$1:$C$1</c:f>
              <c:strCache>
                <c:ptCount val="2"/>
                <c:pt idx="0">
                  <c:v>2008 (2013 Status)</c:v>
                </c:pt>
                <c:pt idx="1">
                  <c:v>2010 (2015 Status)</c:v>
                </c:pt>
              </c:strCache>
            </c:strRef>
          </c:cat>
          <c:val>
            <c:numRef>
              <c:f>Sheet1!$B$4:$C$4</c:f>
              <c:numCache>
                <c:formatCode>General</c:formatCode>
                <c:ptCount val="2"/>
                <c:pt idx="0">
                  <c:v>2170</c:v>
                </c:pt>
                <c:pt idx="1">
                  <c:v>3567</c:v>
                </c:pt>
              </c:numCache>
            </c:numRef>
          </c:val>
        </c:ser>
        <c:dLbls>
          <c:showVal val="1"/>
        </c:dLbls>
        <c:gapWidth val="75"/>
        <c:overlap val="100"/>
        <c:axId val="116197248"/>
        <c:axId val="116198784"/>
      </c:barChart>
      <c:catAx>
        <c:axId val="116197248"/>
        <c:scaling>
          <c:orientation val="minMax"/>
        </c:scaling>
        <c:axPos val="b"/>
        <c:numFmt formatCode="General" sourceLinked="1"/>
        <c:majorTickMark val="none"/>
        <c:tickLblPos val="nextTo"/>
        <c:spPr>
          <a:ln w="31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48" b="1" i="0" u="none" strike="noStrike" baseline="0">
                <a:solidFill>
                  <a:schemeClr val="tx1"/>
                </a:solidFill>
                <a:latin typeface="Century Schoolbook"/>
                <a:ea typeface="Century Schoolbook"/>
                <a:cs typeface="Century Schoolbook"/>
              </a:defRPr>
            </a:pPr>
            <a:endParaRPr lang="en-US"/>
          </a:p>
        </c:txPr>
        <c:crossAx val="116198784"/>
        <c:crosses val="autoZero"/>
        <c:auto val="1"/>
        <c:lblAlgn val="ctr"/>
        <c:lblOffset val="100"/>
        <c:tickLblSkip val="1"/>
        <c:tickMarkSkip val="1"/>
      </c:catAx>
      <c:valAx>
        <c:axId val="116198784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Megawatts</a:t>
                </a:r>
                <a:endParaRPr lang="en-US" dirty="0"/>
              </a:p>
            </c:rich>
          </c:tx>
          <c:layout/>
        </c:title>
        <c:numFmt formatCode="General" sourceLinked="1"/>
        <c:majorTickMark val="none"/>
        <c:tickLblPos val="nextTo"/>
        <c:spPr>
          <a:ln w="317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448" b="1" i="0" u="none" strike="noStrike" baseline="0">
                <a:solidFill>
                  <a:schemeClr val="tx1"/>
                </a:solidFill>
                <a:latin typeface="Century Schoolbook"/>
                <a:ea typeface="Century Schoolbook"/>
                <a:cs typeface="Century Schoolbook"/>
              </a:defRPr>
            </a:pPr>
            <a:endParaRPr lang="en-US"/>
          </a:p>
        </c:txPr>
        <c:crossAx val="116197248"/>
        <c:crosses val="autoZero"/>
        <c:crossBetween val="between"/>
      </c:valAx>
      <c:spPr>
        <a:noFill/>
        <a:ln w="12682">
          <a:solidFill>
            <a:schemeClr val="tx1"/>
          </a:solidFill>
          <a:prstDash val="solid"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772" b="1" i="0" u="none" strike="noStrike" baseline="0">
          <a:solidFill>
            <a:schemeClr val="tx1"/>
          </a:solidFill>
          <a:latin typeface="Century Schoolbook"/>
          <a:ea typeface="Century Schoolbook"/>
          <a:cs typeface="Century Schoolbook"/>
        </a:defRPr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0.50527</cdr:x>
      <cdr:y>0.60512</cdr:y>
    </cdr:from>
    <cdr:to>
      <cdr:x>0.63433</cdr:x>
      <cdr:y>0.7198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878262" y="2814637"/>
          <a:ext cx="9906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185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AB5D31B3-91C0-41A4-9EEF-F04DF8F64EF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0075"/>
            <a:ext cx="514032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015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04" tIns="46552" rIns="93104" bIns="4655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itchFamily="18" charset="0"/>
              </a:defRPr>
            </a:lvl1pPr>
          </a:lstStyle>
          <a:p>
            <a:fld id="{A498C667-4399-4938-8B44-9803FC67A1A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59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609600" y="1676400"/>
            <a:ext cx="7772400" cy="2362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0660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419600"/>
            <a:ext cx="6400800" cy="1143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0661" name="Rectangle 6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110662" name="Rectangle 7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10663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F3F5666E-D814-4605-8930-AF46EB1BB13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RA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52400"/>
            <a:ext cx="1636776" cy="13804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524000"/>
            <a:ext cx="7772400" cy="41910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524000"/>
            <a:ext cx="7772400" cy="4191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100000">
              <a:schemeClr val="hlink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31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9632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9633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109634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</a:defRPr>
      </a:lvl9pPr>
    </p:titleStyle>
    <p:bodyStyle>
      <a:lvl1pPr marL="609600" indent="-609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3200">
          <a:solidFill>
            <a:srgbClr val="000099"/>
          </a:solidFill>
          <a:latin typeface="+mn-lt"/>
          <a:ea typeface="+mn-ea"/>
          <a:cs typeface="+mn-cs"/>
        </a:defRPr>
      </a:lvl1pPr>
      <a:lvl2pPr marL="990600" indent="-5334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800">
          <a:solidFill>
            <a:srgbClr val="000099"/>
          </a:solidFill>
          <a:latin typeface="+mn-lt"/>
        </a:defRPr>
      </a:lvl2pPr>
      <a:lvl3pPr marL="1371600" indent="-4572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400">
          <a:solidFill>
            <a:srgbClr val="000099"/>
          </a:solidFill>
          <a:latin typeface="+mn-lt"/>
        </a:defRPr>
      </a:lvl3pPr>
      <a:lvl4pPr marL="17526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000">
          <a:solidFill>
            <a:srgbClr val="000099"/>
          </a:solidFill>
          <a:latin typeface="+mn-lt"/>
        </a:defRPr>
      </a:lvl4pPr>
      <a:lvl5pPr marL="22098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000">
          <a:solidFill>
            <a:srgbClr val="000099"/>
          </a:solidFill>
          <a:latin typeface="+mn-lt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rgbClr val="000099"/>
          </a:solidFill>
          <a:latin typeface="+mn-lt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rgbClr val="000099"/>
          </a:solidFill>
          <a:latin typeface="+mn-lt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rgbClr val="000099"/>
          </a:solidFill>
          <a:latin typeface="+mn-lt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5105400"/>
          </a:xfrm>
        </p:spPr>
        <p:txBody>
          <a:bodyPr>
            <a:normAutofit/>
          </a:bodyPr>
          <a:lstStyle/>
          <a:p>
            <a:r>
              <a:rPr lang="en-US" sz="5400" dirty="0">
                <a:solidFill>
                  <a:srgbClr val="000099"/>
                </a:solidFill>
                <a:effectLst/>
              </a:rPr>
              <a:t>Resource Adequacy Assessment for </a:t>
            </a:r>
            <a:r>
              <a:rPr lang="en-US" sz="5400" dirty="0" smtClean="0">
                <a:solidFill>
                  <a:srgbClr val="000099"/>
                </a:solidFill>
                <a:effectLst/>
              </a:rPr>
              <a:t>2015</a:t>
            </a:r>
            <a:r>
              <a:rPr lang="en-US" sz="3200" b="0" dirty="0">
                <a:solidFill>
                  <a:srgbClr val="000099"/>
                </a:solidFill>
                <a:effectLst/>
              </a:rPr>
              <a:t/>
            </a:r>
            <a:br>
              <a:rPr lang="en-US" sz="3200" b="0" dirty="0">
                <a:solidFill>
                  <a:srgbClr val="000099"/>
                </a:solidFill>
                <a:effectLst/>
              </a:rPr>
            </a:br>
            <a:r>
              <a:rPr lang="en-US" b="0" dirty="0">
                <a:solidFill>
                  <a:srgbClr val="000099"/>
                </a:solidFill>
                <a:effectLst/>
              </a:rPr>
              <a:t/>
            </a:r>
            <a:br>
              <a:rPr lang="en-US" b="0" dirty="0">
                <a:solidFill>
                  <a:srgbClr val="000099"/>
                </a:solidFill>
                <a:effectLst/>
              </a:rPr>
            </a:br>
            <a:r>
              <a:rPr lang="en-US" dirty="0">
                <a:solidFill>
                  <a:srgbClr val="000099"/>
                </a:solidFill>
                <a:effectLst/>
              </a:rPr>
              <a:t/>
            </a:r>
            <a:br>
              <a:rPr lang="en-US" dirty="0">
                <a:solidFill>
                  <a:srgbClr val="000099"/>
                </a:solidFill>
                <a:effectLst/>
              </a:rPr>
            </a:br>
            <a:r>
              <a:rPr lang="en-US" sz="2400" b="0" dirty="0">
                <a:solidFill>
                  <a:srgbClr val="000099"/>
                </a:solidFill>
                <a:effectLst/>
              </a:rPr>
              <a:t>Resource Adequacy Forum</a:t>
            </a:r>
            <a:br>
              <a:rPr lang="en-US" sz="2400" b="0" dirty="0">
                <a:solidFill>
                  <a:srgbClr val="000099"/>
                </a:solidFill>
                <a:effectLst/>
              </a:rPr>
            </a:br>
            <a:r>
              <a:rPr lang="en-US" sz="2400" b="0" dirty="0">
                <a:solidFill>
                  <a:srgbClr val="000099"/>
                </a:solidFill>
                <a:effectLst/>
              </a:rPr>
              <a:t>Technical Committee Meeting</a:t>
            </a:r>
            <a:br>
              <a:rPr lang="en-US" sz="2400" b="0" dirty="0">
                <a:solidFill>
                  <a:srgbClr val="000099"/>
                </a:solidFill>
                <a:effectLst/>
              </a:rPr>
            </a:br>
            <a:r>
              <a:rPr lang="en-US" sz="2400" b="0" dirty="0" smtClean="0">
                <a:solidFill>
                  <a:srgbClr val="000099"/>
                </a:solidFill>
                <a:effectLst/>
              </a:rPr>
              <a:t>October 1, </a:t>
            </a:r>
            <a:r>
              <a:rPr lang="en-US" sz="2400" b="0" dirty="0">
                <a:solidFill>
                  <a:srgbClr val="000099"/>
                </a:solidFill>
                <a:effectLst/>
              </a:rPr>
              <a:t>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Monthly </a:t>
            </a:r>
            <a:r>
              <a:rPr lang="en-US" sz="3600" dirty="0" smtClean="0"/>
              <a:t>Loads w/conservation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700" dirty="0"/>
              <a:t>Forecast for 2015 using 1929 Temperatures</a:t>
            </a:r>
          </a:p>
        </p:txBody>
      </p:sp>
      <p:graphicFrame>
        <p:nvGraphicFramePr>
          <p:cNvPr id="100443" name="Group 91"/>
          <p:cNvGraphicFramePr>
            <a:graphicFrameLocks noGrp="1"/>
          </p:cNvGraphicFramePr>
          <p:nvPr>
            <p:ph type="tbl" idx="1"/>
          </p:nvPr>
        </p:nvGraphicFramePr>
        <p:xfrm>
          <a:off x="685800" y="1219200"/>
          <a:ext cx="7924800" cy="4191000"/>
        </p:xfrm>
        <a:graphic>
          <a:graphicData uri="http://schemas.openxmlformats.org/drawingml/2006/table">
            <a:tbl>
              <a:tblPr/>
              <a:tblGrid>
                <a:gridCol w="1676400"/>
                <a:gridCol w="2057400"/>
                <a:gridCol w="2057400"/>
                <a:gridCol w="2133600"/>
              </a:tblGrid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STM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HELM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</a:rPr>
                        <a:t>Diff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Dec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22999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21740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</a:rPr>
                        <a:t>1259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Jan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25984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24799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</a:rPr>
                        <a:t>1185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Feb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20862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24111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</a:rPr>
                        <a:t>-3249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Jul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20469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18344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</a:rPr>
                        <a:t>2125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Aug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21014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18569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</a:rPr>
                        <a:t>2445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Sep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18651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18504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</a:rPr>
                        <a:t>147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Annual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20340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20340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sp>
        <p:nvSpPr>
          <p:cNvPr id="100424" name="Text Box 72"/>
          <p:cNvSpPr txBox="1">
            <a:spLocks noChangeArrowheads="1"/>
          </p:cNvSpPr>
          <p:nvPr/>
        </p:nvSpPr>
        <p:spPr bwMode="auto">
          <a:xfrm>
            <a:off x="838200" y="5562600"/>
            <a:ext cx="57150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00"/>
                </a:solidFill>
              </a:rPr>
              <a:t>HELM = EPRI’s Hourly Energy Load </a:t>
            </a:r>
            <a:r>
              <a:rPr lang="en-US" sz="1800" dirty="0" smtClean="0">
                <a:solidFill>
                  <a:srgbClr val="000000"/>
                </a:solidFill>
              </a:rPr>
              <a:t>Model</a:t>
            </a:r>
            <a:br>
              <a:rPr lang="en-US" sz="1800" dirty="0" smtClean="0">
                <a:solidFill>
                  <a:srgbClr val="000000"/>
                </a:solidFill>
              </a:rPr>
            </a:br>
            <a:r>
              <a:rPr lang="en-US" sz="1800" dirty="0" smtClean="0">
                <a:solidFill>
                  <a:srgbClr val="000000"/>
                </a:solidFill>
              </a:rPr>
              <a:t>STM   </a:t>
            </a:r>
            <a:r>
              <a:rPr lang="en-US" sz="1800" dirty="0">
                <a:solidFill>
                  <a:srgbClr val="000000"/>
                </a:solidFill>
              </a:rPr>
              <a:t>= Council’s Short-term Load Forecasting Model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Monthly Loads w/conservation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2400" dirty="0" smtClean="0"/>
              <a:t>Forecast for 2015 using 1929 Temperatures</a:t>
            </a:r>
            <a:endParaRPr lang="en-US" sz="2400" dirty="0"/>
          </a:p>
        </p:txBody>
      </p:sp>
      <p:graphicFrame>
        <p:nvGraphicFramePr>
          <p:cNvPr id="5" name="Chart Placeholder 4"/>
          <p:cNvGraphicFramePr>
            <a:graphicFrameLocks noGrp="1"/>
          </p:cNvGraphicFramePr>
          <p:nvPr>
            <p:ph type="chart" idx="1"/>
          </p:nvPr>
        </p:nvGraphicFramePr>
        <p:xfrm>
          <a:off x="685800" y="1524000"/>
          <a:ext cx="77724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4724400" y="3276600"/>
            <a:ext cx="1752600" cy="160020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rot="5400000">
            <a:off x="6019800" y="2667000"/>
            <a:ext cx="762000" cy="304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4876800" y="19050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Big Change in Summer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Hourly Peak </a:t>
            </a:r>
            <a:r>
              <a:rPr lang="en-US" sz="3200" dirty="0" smtClean="0"/>
              <a:t>Loads w/conservation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/>
              <a:t>Forecast for 2015 using 1929 Temperatures</a:t>
            </a:r>
          </a:p>
        </p:txBody>
      </p:sp>
      <p:graphicFrame>
        <p:nvGraphicFramePr>
          <p:cNvPr id="102451" name="Group 51"/>
          <p:cNvGraphicFramePr>
            <a:graphicFrameLocks noGrp="1"/>
          </p:cNvGraphicFramePr>
          <p:nvPr>
            <p:ph type="tbl" idx="1"/>
          </p:nvPr>
        </p:nvGraphicFramePr>
        <p:xfrm>
          <a:off x="685800" y="1524000"/>
          <a:ext cx="7924800" cy="3667125"/>
        </p:xfrm>
        <a:graphic>
          <a:graphicData uri="http://schemas.openxmlformats.org/drawingml/2006/table">
            <a:tbl>
              <a:tblPr/>
              <a:tblGrid>
                <a:gridCol w="1676400"/>
                <a:gridCol w="2057400"/>
                <a:gridCol w="2057400"/>
                <a:gridCol w="2133600"/>
              </a:tblGrid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STM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HELM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</a:rPr>
                        <a:t>Diff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Dec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28673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26876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</a:rPr>
                        <a:t>1797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Jan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33903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32543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</a:rPr>
                        <a:t>1360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Feb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26109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33046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</a:rPr>
                        <a:t>-6937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Jul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25972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21745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</a:rPr>
                        <a:t>4227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Aug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27029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22168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</a:rPr>
                        <a:t>4861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Unicode MS" pitchFamily="34" charset="-128"/>
                        </a:rPr>
                        <a:t>Sep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22879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22812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 Unicode MS" pitchFamily="34" charset="-128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2450" name="Text Box 50"/>
          <p:cNvSpPr txBox="1">
            <a:spLocks noChangeArrowheads="1"/>
          </p:cNvSpPr>
          <p:nvPr/>
        </p:nvSpPr>
        <p:spPr bwMode="auto">
          <a:xfrm>
            <a:off x="838200" y="5562600"/>
            <a:ext cx="5715000" cy="779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</a:rPr>
              <a:t>HELM = EPRI’s Hourly Energy Load Model</a:t>
            </a:r>
          </a:p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</a:rPr>
              <a:t>STM   = Council’s Short-term Load Forecasting Model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Placeholder 5"/>
          <p:cNvGraphicFramePr>
            <a:graphicFrameLocks noGrp="1"/>
          </p:cNvGraphicFramePr>
          <p:nvPr>
            <p:ph type="chart" idx="1"/>
          </p:nvPr>
        </p:nvGraphicFramePr>
        <p:xfrm>
          <a:off x="685800" y="1524000"/>
          <a:ext cx="77724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Hourly Peak </a:t>
            </a:r>
            <a:r>
              <a:rPr lang="en-US" sz="3200" dirty="0" smtClean="0"/>
              <a:t>Loads w/conservation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/>
              <a:t>Forecast for 2015 using 1929 Temperatures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4343400" y="3124200"/>
            <a:ext cx="2057400" cy="190500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rot="5400000">
            <a:off x="6096000" y="2590800"/>
            <a:ext cx="685800" cy="5334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5105400" y="20574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Big Change in Summer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r>
              <a:rPr lang="en-US" dirty="0" smtClean="0"/>
              <a:t>Changes since 2008</a:t>
            </a:r>
            <a:endParaRPr lang="en-US" dirty="0"/>
          </a:p>
        </p:txBody>
      </p:sp>
      <p:sp>
        <p:nvSpPr>
          <p:cNvPr id="993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85800" y="1066800"/>
            <a:ext cx="7772400" cy="4876800"/>
          </a:xfrm>
        </p:spPr>
        <p:txBody>
          <a:bodyPr/>
          <a:lstStyle/>
          <a:p>
            <a:r>
              <a:rPr lang="en-US" sz="2400" b="1" dirty="0" smtClean="0">
                <a:solidFill>
                  <a:srgbClr val="6D6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Load: </a:t>
            </a:r>
            <a:r>
              <a:rPr lang="en-US" sz="2400" dirty="0" smtClean="0">
                <a:solidFill>
                  <a:srgbClr val="6D6DFF"/>
                </a:solidFill>
              </a:rPr>
              <a:t>New short-term load model</a:t>
            </a:r>
            <a:br>
              <a:rPr lang="en-US" sz="2400" dirty="0" smtClean="0">
                <a:solidFill>
                  <a:srgbClr val="6D6DFF"/>
                </a:solidFill>
              </a:rPr>
            </a:br>
            <a:r>
              <a:rPr lang="en-US" sz="2400" dirty="0" smtClean="0">
                <a:solidFill>
                  <a:srgbClr val="6D6DFF"/>
                </a:solidFill>
              </a:rPr>
              <a:t>Yields higher monthly average and peak loads in Dec, Jan, Jul, Aug and Sep</a:t>
            </a: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Non-hydro resources: </a:t>
            </a: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 smtClean="0"/>
              <a:t>254 MW more thermal, 928 MW more wind, </a:t>
            </a:r>
            <a:br>
              <a:rPr lang="en-US" sz="2400" dirty="0" smtClean="0"/>
            </a:br>
            <a:r>
              <a:rPr lang="en-US" sz="2400" dirty="0" smtClean="0"/>
              <a:t>217 MW less IPP</a:t>
            </a:r>
            <a:endParaRPr lang="en-US" sz="2400" dirty="0"/>
          </a:p>
          <a:p>
            <a:r>
              <a:rPr lang="en-US" sz="2400" b="1" dirty="0" smtClean="0">
                <a:solidFill>
                  <a:srgbClr val="6D6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Hydro: </a:t>
            </a:r>
            <a:r>
              <a:rPr lang="en-US" sz="2400" dirty="0" smtClean="0">
                <a:solidFill>
                  <a:srgbClr val="6D6DFF"/>
                </a:solidFill>
              </a:rPr>
              <a:t>Loss of energy and capacity due to wind DEC reserves and new BiOp constraints, </a:t>
            </a:r>
            <a:r>
              <a:rPr lang="en-US" sz="2400" dirty="0">
                <a:solidFill>
                  <a:srgbClr val="6D6DFF"/>
                </a:solidFill>
              </a:rPr>
              <a:t>better bypass spill </a:t>
            </a:r>
            <a:r>
              <a:rPr lang="en-US" sz="2400" dirty="0" smtClean="0">
                <a:solidFill>
                  <a:srgbClr val="6D6DFF"/>
                </a:solidFill>
              </a:rPr>
              <a:t>simulation for peak capacity </a:t>
            </a:r>
          </a:p>
          <a:p>
            <a:r>
              <a:rPr lang="en-US" sz="2400" b="1" dirty="0" smtClean="0">
                <a:solidFill>
                  <a:srgbClr val="6D6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Model: </a:t>
            </a:r>
            <a:r>
              <a:rPr lang="en-US" sz="2400" dirty="0" smtClean="0">
                <a:solidFill>
                  <a:srgbClr val="6D6DFF"/>
                </a:solidFill>
              </a:rPr>
              <a:t>Better provisional</a:t>
            </a:r>
            <a:r>
              <a:rPr lang="en-US" sz="2400" baseline="30000" dirty="0" smtClean="0">
                <a:solidFill>
                  <a:srgbClr val="6D6DFF"/>
                </a:solidFill>
              </a:rPr>
              <a:t> </a:t>
            </a:r>
            <a:r>
              <a:rPr lang="en-US" sz="2400" dirty="0" smtClean="0">
                <a:solidFill>
                  <a:srgbClr val="6D6DFF"/>
                </a:solidFill>
              </a:rPr>
              <a:t>hydro simulation and revised hourly hydro shaping logic (also added an option for light-load hour purchases)</a:t>
            </a:r>
            <a:endParaRPr lang="en-US" sz="1000" dirty="0">
              <a:solidFill>
                <a:srgbClr val="6D6DFF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Net  Existing  Resource Capacity for 2015</a:t>
            </a:r>
            <a:br>
              <a:rPr lang="en-US" sz="2800" dirty="0" smtClean="0"/>
            </a:br>
            <a:r>
              <a:rPr lang="en-US" sz="2800" dirty="0" smtClean="0"/>
              <a:t>2008 Database vs. 2010 Database</a:t>
            </a:r>
          </a:p>
        </p:txBody>
      </p:sp>
      <p:graphicFrame>
        <p:nvGraphicFramePr>
          <p:cNvPr id="4" name="Object 5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693738" y="1452563"/>
          <a:ext cx="7675562" cy="4651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191000" y="3733800"/>
            <a:ext cx="17526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Thermal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114800" y="25908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IPP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38600" y="19050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Wind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r>
              <a:rPr lang="en-US" dirty="0" smtClean="0"/>
              <a:t>Changes since 2008</a:t>
            </a:r>
            <a:endParaRPr lang="en-US" dirty="0"/>
          </a:p>
        </p:txBody>
      </p:sp>
      <p:sp>
        <p:nvSpPr>
          <p:cNvPr id="993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85800" y="1066800"/>
            <a:ext cx="7772400" cy="4876800"/>
          </a:xfrm>
        </p:spPr>
        <p:txBody>
          <a:bodyPr/>
          <a:lstStyle/>
          <a:p>
            <a:r>
              <a:rPr lang="en-US" sz="2400" b="1" dirty="0" smtClean="0">
                <a:solidFill>
                  <a:srgbClr val="6D6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Load: </a:t>
            </a:r>
            <a:r>
              <a:rPr lang="en-US" sz="2400" dirty="0" smtClean="0">
                <a:solidFill>
                  <a:srgbClr val="6D6DFF"/>
                </a:solidFill>
              </a:rPr>
              <a:t>New short-term load model</a:t>
            </a:r>
            <a:br>
              <a:rPr lang="en-US" sz="2400" dirty="0" smtClean="0">
                <a:solidFill>
                  <a:srgbClr val="6D6DFF"/>
                </a:solidFill>
              </a:rPr>
            </a:br>
            <a:r>
              <a:rPr lang="en-US" sz="2400" dirty="0" smtClean="0">
                <a:solidFill>
                  <a:srgbClr val="6D6DFF"/>
                </a:solidFill>
              </a:rPr>
              <a:t>Yields higher monthly average and peak loads in Dec, Jan, Jul, Aug and Sep</a:t>
            </a:r>
          </a:p>
          <a:p>
            <a:r>
              <a:rPr lang="en-US" sz="2400" b="1" dirty="0" smtClean="0">
                <a:solidFill>
                  <a:srgbClr val="6D6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Non-hydro resources: </a:t>
            </a:r>
            <a:br>
              <a:rPr lang="en-US" sz="2400" b="1" dirty="0" smtClean="0">
                <a:solidFill>
                  <a:srgbClr val="6D6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 smtClean="0">
                <a:solidFill>
                  <a:srgbClr val="6D6DFF"/>
                </a:solidFill>
              </a:rPr>
              <a:t>254 MW more thermal, 928 MW more wind, </a:t>
            </a:r>
            <a:br>
              <a:rPr lang="en-US" sz="2400" dirty="0" smtClean="0">
                <a:solidFill>
                  <a:srgbClr val="6D6DFF"/>
                </a:solidFill>
              </a:rPr>
            </a:br>
            <a:r>
              <a:rPr lang="en-US" sz="2400" dirty="0" smtClean="0">
                <a:solidFill>
                  <a:srgbClr val="6D6DFF"/>
                </a:solidFill>
              </a:rPr>
              <a:t>217 MW less IPP</a:t>
            </a:r>
            <a:endParaRPr lang="en-US" sz="2400" dirty="0">
              <a:solidFill>
                <a:srgbClr val="6D6DFF"/>
              </a:solidFill>
            </a:endParaRPr>
          </a:p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Hydro: </a:t>
            </a:r>
            <a:r>
              <a:rPr lang="en-US" sz="2400" dirty="0" smtClean="0"/>
              <a:t>Loss of energy and capacity due to wind DEC reserves and new BiOp constraints, </a:t>
            </a:r>
            <a:r>
              <a:rPr lang="en-US" sz="2400" dirty="0"/>
              <a:t>better bypass spill </a:t>
            </a:r>
            <a:r>
              <a:rPr lang="en-US" sz="2400" dirty="0" smtClean="0"/>
              <a:t>simulation for peak capacity </a:t>
            </a:r>
          </a:p>
          <a:p>
            <a:r>
              <a:rPr lang="en-US" sz="2400" b="1" dirty="0" smtClean="0">
                <a:solidFill>
                  <a:srgbClr val="6D6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Model: </a:t>
            </a:r>
            <a:r>
              <a:rPr lang="en-US" sz="2400" dirty="0" smtClean="0">
                <a:solidFill>
                  <a:srgbClr val="6D6DFF"/>
                </a:solidFill>
              </a:rPr>
              <a:t>Better provisional</a:t>
            </a:r>
            <a:r>
              <a:rPr lang="en-US" sz="2400" baseline="30000" dirty="0" smtClean="0">
                <a:solidFill>
                  <a:srgbClr val="6D6DFF"/>
                </a:solidFill>
              </a:rPr>
              <a:t> </a:t>
            </a:r>
            <a:r>
              <a:rPr lang="en-US" sz="2400" dirty="0" smtClean="0">
                <a:solidFill>
                  <a:srgbClr val="6D6DFF"/>
                </a:solidFill>
              </a:rPr>
              <a:t>hydro simulation and revised hourly hydro shaping logic (also added an option for light-load hour purchases)</a:t>
            </a:r>
            <a:endParaRPr lang="en-US" sz="1000" dirty="0">
              <a:solidFill>
                <a:srgbClr val="6D6DFF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sz="3600" dirty="0"/>
              <a:t>Hydro Peaking </a:t>
            </a:r>
            <a:r>
              <a:rPr lang="en-US" sz="3600" dirty="0" smtClean="0"/>
              <a:t>Capacity Change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Compared to 2008 Data (MW)</a:t>
            </a:r>
          </a:p>
        </p:txBody>
      </p:sp>
      <p:graphicFrame>
        <p:nvGraphicFramePr>
          <p:cNvPr id="109164" name="Group 620"/>
          <p:cNvGraphicFramePr>
            <a:graphicFrameLocks noGrp="1"/>
          </p:cNvGraphicFramePr>
          <p:nvPr>
            <p:ph type="tbl" idx="1"/>
          </p:nvPr>
        </p:nvGraphicFramePr>
        <p:xfrm>
          <a:off x="685800" y="1676400"/>
          <a:ext cx="7924800" cy="4038603"/>
        </p:xfrm>
        <a:graphic>
          <a:graphicData uri="http://schemas.openxmlformats.org/drawingml/2006/table">
            <a:tbl>
              <a:tblPr/>
              <a:tblGrid>
                <a:gridCol w="1133475"/>
                <a:gridCol w="1096963"/>
                <a:gridCol w="1098550"/>
                <a:gridCol w="1096962"/>
                <a:gridCol w="1098550"/>
                <a:gridCol w="1198563"/>
                <a:gridCol w="1201737"/>
              </a:tblGrid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 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Peak Hour Duration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Period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2-Hr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4-Hr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6-Hr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8-Hr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10-Hr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12-Hr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Dec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-1423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-1383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-1566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-1564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-1550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-1525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Jan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-1561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-1629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-1670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-1591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-1507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-1431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Feb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-836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-432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-43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110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Jul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-2682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-2568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-2244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-2101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-2051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-1965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Aug 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-2996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-2759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-2236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-2144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-2120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-1961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Aug 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-3250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-3297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-3423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-3343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-3129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-2912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Sep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-1201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-1097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-1047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-1016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-853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-706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51" name="Rectangle 503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Peaking Capacity Change due </a:t>
            </a:r>
            <a:r>
              <a:rPr lang="en-US" sz="3600" dirty="0"/>
              <a:t>to Wind Reserve Requirements (MW)</a:t>
            </a:r>
          </a:p>
        </p:txBody>
      </p:sp>
      <p:graphicFrame>
        <p:nvGraphicFramePr>
          <p:cNvPr id="105040" name="Group 592"/>
          <p:cNvGraphicFramePr>
            <a:graphicFrameLocks noGrp="1"/>
          </p:cNvGraphicFramePr>
          <p:nvPr>
            <p:ph type="tbl" idx="1"/>
          </p:nvPr>
        </p:nvGraphicFramePr>
        <p:xfrm>
          <a:off x="685800" y="1676400"/>
          <a:ext cx="7848600" cy="3981452"/>
        </p:xfrm>
        <a:graphic>
          <a:graphicData uri="http://schemas.openxmlformats.org/drawingml/2006/table">
            <a:tbl>
              <a:tblPr/>
              <a:tblGrid>
                <a:gridCol w="1120775"/>
                <a:gridCol w="1122363"/>
                <a:gridCol w="1120775"/>
                <a:gridCol w="1120775"/>
                <a:gridCol w="1120775"/>
                <a:gridCol w="1122362"/>
                <a:gridCol w="1120775"/>
              </a:tblGrid>
              <a:tr h="381000"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</a:rPr>
                        <a:t>Peak Hour Duration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Period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2-Hr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4-Hr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6-Hr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8-Hr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10-Hr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12-Hr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Dec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-149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-404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-387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-365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-325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Jan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-186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-406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-407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-393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-341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Feb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-192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-274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-512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-509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-472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-416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Jul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-41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-169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-255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-321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-318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Aug 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-149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-295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-316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Aug 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-227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-652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-951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-942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-820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-669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Sep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-33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-444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-699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-778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-742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09600" marR="0" lvl="0" indent="-6096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Unicode MS" pitchFamily="34" charset="-128"/>
                          <a:cs typeface="Arial" charset="0"/>
                        </a:rPr>
                        <a:t>-612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NW Power Supply LOLP (%)</a:t>
            </a:r>
            <a:br>
              <a:rPr lang="en-US" dirty="0" smtClean="0"/>
            </a:br>
            <a:r>
              <a:rPr lang="en-US" sz="2400" dirty="0" smtClean="0"/>
              <a:t>(new model, existing resources, no new conservation)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1676400"/>
          <a:ext cx="8382000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524000"/>
                <a:gridCol w="1447800"/>
                <a:gridCol w="1676400"/>
                <a:gridCol w="1676400"/>
              </a:tblGrid>
              <a:tr h="914400">
                <a:tc>
                  <a:txBody>
                    <a:bodyPr/>
                    <a:lstStyle/>
                    <a:p>
                      <a:endParaRPr lang="en-US" sz="2800" b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For 2015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Winter</a:t>
                      </a:r>
                      <a:b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Winter Energy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Summer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Summer Energy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Current</a:t>
                      </a:r>
                      <a:r>
                        <a:rPr lang="en-US" sz="28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Std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68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Old Loads</a:t>
                      </a:r>
                      <a:r>
                        <a:rPr lang="en-US" sz="2800" b="0" baseline="30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800" b="0" baseline="300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68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Old</a:t>
                      </a:r>
                      <a:r>
                        <a:rPr lang="en-US" sz="28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Hydro</a:t>
                      </a:r>
                      <a:r>
                        <a:rPr lang="en-US" sz="2800" b="0" baseline="30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800" b="0" baseline="300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4.8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6.7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1.9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4495800"/>
            <a:ext cx="8305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aseline="30000" dirty="0" smtClean="0">
                <a:solidFill>
                  <a:srgbClr val="000000"/>
                </a:solidFill>
              </a:rPr>
              <a:t>1</a:t>
            </a:r>
            <a:r>
              <a:rPr lang="en-US" sz="2000" dirty="0" smtClean="0">
                <a:solidFill>
                  <a:srgbClr val="000000"/>
                </a:solidFill>
              </a:rPr>
              <a:t>Same as “Current Std” but using old load forecasting model (HELM), same annual average load but different monthly and hourly shapes</a:t>
            </a:r>
          </a:p>
          <a:p>
            <a:r>
              <a:rPr lang="en-US" sz="2000" baseline="30000" dirty="0" smtClean="0">
                <a:solidFill>
                  <a:srgbClr val="000000"/>
                </a:solidFill>
              </a:rPr>
              <a:t>2</a:t>
            </a:r>
            <a:r>
              <a:rPr lang="en-US" sz="2000" dirty="0" smtClean="0">
                <a:solidFill>
                  <a:srgbClr val="000000"/>
                </a:solidFill>
              </a:rPr>
              <a:t>Same as “Current Std” but using 2008 BiOp and no hydro reserve requirement for wind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  <p:pic>
        <p:nvPicPr>
          <p:cNvPr id="3" name="Picture 2" descr="blackout 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152400"/>
            <a:ext cx="8128000" cy="62738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load forecast has greatest effect on both winter and summer LOLP</a:t>
            </a:r>
          </a:p>
          <a:p>
            <a:r>
              <a:rPr lang="en-US" dirty="0" smtClean="0"/>
              <a:t>New hydro peaking data has little effect in winter but large effect in summer</a:t>
            </a:r>
          </a:p>
          <a:p>
            <a:r>
              <a:rPr lang="en-US" dirty="0" smtClean="0"/>
              <a:t>New resources have less effect overall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 Affecting LOLP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LLH purchase ahead option</a:t>
            </a:r>
          </a:p>
          <a:p>
            <a:r>
              <a:rPr lang="en-US" dirty="0" smtClean="0"/>
              <a:t>New conservation</a:t>
            </a:r>
          </a:p>
          <a:p>
            <a:r>
              <a:rPr lang="en-US" dirty="0" smtClean="0"/>
              <a:t>Provisional draft</a:t>
            </a:r>
          </a:p>
          <a:p>
            <a:r>
              <a:rPr lang="en-US" dirty="0" smtClean="0"/>
              <a:t>IPP availability</a:t>
            </a:r>
          </a:p>
          <a:p>
            <a:r>
              <a:rPr lang="en-US" dirty="0" smtClean="0"/>
              <a:t>Stochastic forced outages</a:t>
            </a:r>
          </a:p>
          <a:p>
            <a:r>
              <a:rPr lang="en-US" dirty="0" smtClean="0"/>
              <a:t>Winter spot market</a:t>
            </a:r>
          </a:p>
          <a:p>
            <a:r>
              <a:rPr lang="en-US" dirty="0" smtClean="0"/>
              <a:t>Wind DEC reserve requirement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LOLP Sensitivity (%) </a:t>
            </a:r>
            <a:br>
              <a:rPr lang="en-US" dirty="0" smtClean="0"/>
            </a:br>
            <a:r>
              <a:rPr lang="en-US" dirty="0" smtClean="0"/>
              <a:t>to Provisional Draft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1828800"/>
          <a:ext cx="838200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1524000"/>
                <a:gridCol w="1524000"/>
                <a:gridCol w="1371600"/>
                <a:gridCol w="15240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8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 Eng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 Eng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Current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Std (2K)</a:t>
                      </a:r>
                      <a:endParaRPr lang="en-US" sz="20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1K </a:t>
                      </a:r>
                      <a:r>
                        <a:rPr lang="en-US" sz="2000" b="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Prov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Draft</a:t>
                      </a:r>
                      <a:endParaRPr lang="en-US" sz="2000" b="0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5.3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8.6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1.4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No </a:t>
                      </a:r>
                      <a:r>
                        <a:rPr lang="en-US" sz="2000" b="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Prov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Draft</a:t>
                      </a:r>
                      <a:endParaRPr lang="en-US" sz="2000" b="0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9.6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13.9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36.8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1, 2010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447800"/>
          </a:xfrm>
        </p:spPr>
        <p:txBody>
          <a:bodyPr>
            <a:normAutofit/>
          </a:bodyPr>
          <a:lstStyle/>
          <a:p>
            <a:r>
              <a:rPr lang="en-US" dirty="0" smtClean="0"/>
              <a:t>LOLP Sensitivity (%)</a:t>
            </a:r>
            <a:br>
              <a:rPr lang="en-US" dirty="0" smtClean="0"/>
            </a:br>
            <a:r>
              <a:rPr lang="en-US" dirty="0" smtClean="0"/>
              <a:t>to New Conservation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2286000"/>
          <a:ext cx="83820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1524000"/>
                <a:gridCol w="1524000"/>
                <a:gridCol w="1371600"/>
                <a:gridCol w="15240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8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 Eng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 Eng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Current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Standard</a:t>
                      </a:r>
                      <a:endParaRPr lang="en-US" sz="20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2192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New Conservation</a:t>
                      </a:r>
                      <a:endParaRPr lang="en-US" sz="2000" b="0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1.9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1, 2010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LOLP Sensitivity (%)</a:t>
            </a:r>
            <a:br>
              <a:rPr lang="en-US" dirty="0" smtClean="0"/>
            </a:br>
            <a:r>
              <a:rPr lang="en-US" dirty="0" smtClean="0"/>
              <a:t>to NW and SW Markets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905000"/>
          <a:ext cx="83820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1524000"/>
                <a:gridCol w="1524000"/>
                <a:gridCol w="1371600"/>
                <a:gridCol w="15240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8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 Eng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 Eng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Current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Standard</a:t>
                      </a:r>
                      <a:endParaRPr lang="en-US" sz="20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LLH Purchase</a:t>
                      </a:r>
                      <a:endParaRPr lang="en-US" sz="2000" b="0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6.7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7.7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Full IPP (NW </a:t>
                      </a:r>
                      <a:r>
                        <a:rPr lang="en-US" sz="2000" b="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Mkt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2000" b="0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68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No Spot MKT</a:t>
                      </a:r>
                      <a:endParaRPr lang="en-US" sz="2000" b="0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9.6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19.6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1, 2010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LOLP Sensitivity (%)</a:t>
            </a:r>
            <a:br>
              <a:rPr lang="en-US" dirty="0" smtClean="0"/>
            </a:br>
            <a:r>
              <a:rPr lang="en-US" dirty="0" smtClean="0"/>
              <a:t>to Stochastic Forced Outage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2209800"/>
          <a:ext cx="83820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1524000"/>
                <a:gridCol w="1524000"/>
                <a:gridCol w="1371600"/>
                <a:gridCol w="15240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8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 Eng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 Eng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Current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Standard</a:t>
                      </a:r>
                      <a:endParaRPr lang="en-US" sz="20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Fixed FOR</a:t>
                      </a:r>
                      <a:endParaRPr lang="en-US" sz="2000" b="0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4.4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5.8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1, 2010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LOLP Sensitivity (%)</a:t>
            </a:r>
            <a:br>
              <a:rPr lang="en-US" dirty="0" smtClean="0"/>
            </a:br>
            <a:r>
              <a:rPr lang="en-US" sz="3600" dirty="0" smtClean="0"/>
              <a:t>to Hydro Wind Reserve Requirement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905000"/>
          <a:ext cx="83820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1447800"/>
                <a:gridCol w="1447800"/>
                <a:gridCol w="1371600"/>
                <a:gridCol w="15240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8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 Eng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 Eng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Current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Standard</a:t>
                      </a:r>
                      <a:endParaRPr lang="en-US" sz="20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No Wind Reserves</a:t>
                      </a:r>
                      <a:r>
                        <a:rPr lang="en-US" sz="2000" b="0" baseline="30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000" b="0" baseline="300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3.8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5.7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1, 2010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38862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 smtClean="0">
                <a:solidFill>
                  <a:srgbClr val="003300"/>
                </a:solidFill>
              </a:rPr>
              <a:t>1</a:t>
            </a:r>
            <a:r>
              <a:rPr lang="en-US" dirty="0" smtClean="0">
                <a:solidFill>
                  <a:srgbClr val="003300"/>
                </a:solidFill>
              </a:rPr>
              <a:t>Hydro sustained-peaking capacities for this study are calculated without the wind DEC requirement</a:t>
            </a:r>
            <a:endParaRPr lang="en-US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LOLP Sensitivity (%)</a:t>
            </a:r>
            <a:br>
              <a:rPr lang="en-US" dirty="0" smtClean="0"/>
            </a:br>
            <a:r>
              <a:rPr lang="en-US" dirty="0" smtClean="0"/>
              <a:t>Conservation and Provisional</a:t>
            </a:r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905000"/>
          <a:ext cx="838200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1524000"/>
                <a:gridCol w="1524000"/>
                <a:gridCol w="1371600"/>
                <a:gridCol w="15240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8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 Eng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 Eng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Current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Standard</a:t>
                      </a:r>
                      <a:r>
                        <a:rPr lang="en-US" sz="2000" b="0" baseline="300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20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baseline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Proposed Case</a:t>
                      </a:r>
                      <a:r>
                        <a:rPr lang="en-US" sz="2000" b="0" baseline="3000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000" b="0" baseline="3000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Proposed No </a:t>
                      </a:r>
                      <a:r>
                        <a:rPr lang="en-US" sz="2000" b="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Prov</a:t>
                      </a:r>
                      <a:endParaRPr lang="en-US" sz="2000" b="0" baseline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1.4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3.8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3.4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1, 2010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42672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aseline="30000" dirty="0" smtClean="0">
                <a:solidFill>
                  <a:srgbClr val="003300"/>
                </a:solidFill>
              </a:rPr>
              <a:t>1</a:t>
            </a:r>
            <a:r>
              <a:rPr lang="en-US" dirty="0" smtClean="0">
                <a:solidFill>
                  <a:srgbClr val="003300"/>
                </a:solidFill>
              </a:rPr>
              <a:t>Existing resources only, no new conservation, no LLH purchase, 2000 MWa maximum provisional draft</a:t>
            </a:r>
          </a:p>
          <a:p>
            <a:r>
              <a:rPr lang="en-US" baseline="30000" dirty="0" smtClean="0">
                <a:solidFill>
                  <a:srgbClr val="003300"/>
                </a:solidFill>
              </a:rPr>
              <a:t>2</a:t>
            </a:r>
            <a:r>
              <a:rPr lang="en-US" dirty="0" smtClean="0">
                <a:solidFill>
                  <a:srgbClr val="003300"/>
                </a:solidFill>
              </a:rPr>
              <a:t>Proposed case adds new conservation and LLH purchases to Current Standard case</a:t>
            </a:r>
            <a:endParaRPr lang="en-US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686800" cy="990600"/>
          </a:xfrm>
        </p:spPr>
        <p:txBody>
          <a:bodyPr/>
          <a:lstStyle/>
          <a:p>
            <a:r>
              <a:rPr lang="en-US" dirty="0" smtClean="0"/>
              <a:t>LOLP Sensitivities</a:t>
            </a:r>
            <a:br>
              <a:rPr lang="en-US" dirty="0" smtClean="0"/>
            </a:br>
            <a:r>
              <a:rPr lang="en-US" sz="2000" dirty="0" smtClean="0"/>
              <a:t>(Changes the specified parameters from the Current Standard case)</a:t>
            </a:r>
            <a:endParaRPr lang="en-US" sz="20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219200"/>
            <a:ext cx="8013804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800600" y="5029200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3300"/>
                </a:solidFill>
              </a:rPr>
              <a:t>Inadequate when LOLP &gt; 5%</a:t>
            </a:r>
            <a:endParaRPr lang="en-US" sz="20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critical period is summer in terms of energy needs (especially in August)</a:t>
            </a:r>
          </a:p>
          <a:p>
            <a:r>
              <a:rPr lang="en-US" dirty="0" smtClean="0"/>
              <a:t>Implementation of 6</a:t>
            </a:r>
            <a:r>
              <a:rPr lang="en-US" baseline="30000" dirty="0" smtClean="0"/>
              <a:t>th</a:t>
            </a:r>
            <a:r>
              <a:rPr lang="en-US" dirty="0" smtClean="0"/>
              <a:t> Plan, especially conservation, alleviates problems</a:t>
            </a:r>
          </a:p>
          <a:p>
            <a:r>
              <a:rPr lang="en-US" dirty="0" smtClean="0"/>
              <a:t>Maintaining adequacy without the use of provisional draft would be very </a:t>
            </a:r>
            <a:r>
              <a:rPr lang="en-US" dirty="0" smtClean="0"/>
              <a:t>expensive (study pending)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2015 Power Supply Adequacy</a:t>
            </a:r>
          </a:p>
          <a:p>
            <a:r>
              <a:rPr lang="en-US" dirty="0" smtClean="0"/>
              <a:t>Review of current adequacy standard</a:t>
            </a:r>
          </a:p>
          <a:p>
            <a:r>
              <a:rPr lang="en-US" dirty="0" smtClean="0"/>
              <a:t>Changes since 2008</a:t>
            </a:r>
          </a:p>
          <a:p>
            <a:r>
              <a:rPr lang="en-US" dirty="0" smtClean="0"/>
              <a:t>LOLP sensitivities</a:t>
            </a:r>
          </a:p>
          <a:p>
            <a:r>
              <a:rPr lang="en-US" dirty="0" smtClean="0"/>
              <a:t>Observations</a:t>
            </a:r>
          </a:p>
          <a:p>
            <a:r>
              <a:rPr lang="en-US" dirty="0" smtClean="0"/>
              <a:t>Proposed Changes</a:t>
            </a:r>
          </a:p>
          <a:p>
            <a:r>
              <a:rPr lang="en-US" dirty="0" smtClean="0"/>
              <a:t>Next Steps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371600"/>
          </a:xfrm>
        </p:spPr>
        <p:txBody>
          <a:bodyPr/>
          <a:lstStyle/>
          <a:p>
            <a:r>
              <a:rPr lang="en-US" dirty="0" smtClean="0"/>
              <a:t>Proposed Changes</a:t>
            </a:r>
            <a:br>
              <a:rPr lang="en-US" dirty="0" smtClean="0"/>
            </a:br>
            <a:r>
              <a:rPr lang="en-US" sz="2800" dirty="0" smtClean="0"/>
              <a:t>(for Steering Committee consideration)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86000"/>
            <a:ext cx="7772400" cy="3429000"/>
          </a:xfrm>
        </p:spPr>
        <p:txBody>
          <a:bodyPr/>
          <a:lstStyle/>
          <a:p>
            <a:r>
              <a:rPr lang="en-US" dirty="0" smtClean="0"/>
              <a:t>Add some level of new conservation</a:t>
            </a:r>
          </a:p>
          <a:p>
            <a:r>
              <a:rPr lang="en-US" dirty="0" smtClean="0"/>
              <a:t>Add required new RPS resources</a:t>
            </a:r>
          </a:p>
          <a:p>
            <a:r>
              <a:rPr lang="en-US" dirty="0" smtClean="0"/>
              <a:t>Allow light-load-hour purchases (up to 3,000 MW year round)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r>
              <a:rPr lang="en-US" dirty="0" smtClean="0"/>
              <a:t>Next Steps</a:t>
            </a:r>
            <a:r>
              <a:rPr lang="en-US" baseline="30000" dirty="0" smtClean="0"/>
              <a:t>1</a:t>
            </a:r>
            <a:endParaRPr lang="en-US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572000"/>
          </a:xfrm>
        </p:spPr>
        <p:txBody>
          <a:bodyPr/>
          <a:lstStyle/>
          <a:p>
            <a:r>
              <a:rPr lang="en-US" sz="2800" dirty="0" smtClean="0"/>
              <a:t>Review adequacy methodology and assumptions (underway)</a:t>
            </a:r>
          </a:p>
          <a:p>
            <a:r>
              <a:rPr lang="en-US" sz="2800" dirty="0" smtClean="0"/>
              <a:t>Explore ways to improve capacity analysis</a:t>
            </a:r>
          </a:p>
          <a:p>
            <a:r>
              <a:rPr lang="en-US" sz="2800" dirty="0" smtClean="0"/>
              <a:t>Find ways to incorporate adequacy standard into long-term resource planning process</a:t>
            </a:r>
          </a:p>
          <a:p>
            <a:r>
              <a:rPr lang="en-US" sz="2800" b="1" dirty="0" smtClean="0">
                <a:solidFill>
                  <a:srgbClr val="003300"/>
                </a:solidFill>
              </a:rPr>
              <a:t>Provide a clear explanation of the relationship between minimum build levels to maintain adequacy and higher build levels for economic purposes    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90600" y="5867400"/>
            <a:ext cx="754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aseline="30000" dirty="0" smtClean="0">
                <a:solidFill>
                  <a:srgbClr val="000099"/>
                </a:solidFill>
              </a:rPr>
              <a:t>1</a:t>
            </a:r>
            <a:r>
              <a:rPr lang="en-US" sz="2000" dirty="0" smtClean="0">
                <a:solidFill>
                  <a:srgbClr val="000099"/>
                </a:solidFill>
              </a:rPr>
              <a:t>See Adequacy Forum Work Plan for more details</a:t>
            </a:r>
            <a:endParaRPr lang="en-US" sz="2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Slides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4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2192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Revised</a:t>
            </a:r>
            <a:r>
              <a:rPr lang="en-US" sz="2800" dirty="0" smtClean="0"/>
              <a:t> Existing  Resource Capacity for 2015</a:t>
            </a:r>
            <a:br>
              <a:rPr lang="en-US" sz="2800" dirty="0" smtClean="0"/>
            </a:br>
            <a:r>
              <a:rPr lang="en-US" sz="2800" dirty="0" smtClean="0"/>
              <a:t>2008 Database vs. 2010 </a:t>
            </a:r>
            <a:r>
              <a:rPr lang="en-US" sz="2800" dirty="0" smtClean="0"/>
              <a:t>Database</a:t>
            </a:r>
            <a:br>
              <a:rPr lang="en-US" sz="2800" dirty="0" smtClean="0"/>
            </a:br>
            <a:r>
              <a:rPr lang="en-US" sz="2000" dirty="0" smtClean="0"/>
              <a:t>(Still Being Reviewed)</a:t>
            </a:r>
            <a:endParaRPr lang="en-US" sz="2000" dirty="0" smtClean="0"/>
          </a:p>
        </p:txBody>
      </p:sp>
      <p:graphicFrame>
        <p:nvGraphicFramePr>
          <p:cNvPr id="4" name="Object 5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693738" y="1452563"/>
          <a:ext cx="7675562" cy="4651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95800" y="3124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IPP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62400" y="4191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Thermal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43400" y="2590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Wind</a:t>
            </a:r>
            <a:endParaRPr lang="en-US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LOLP Sensitivities (%)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685800"/>
          <a:ext cx="8382000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1524000"/>
                <a:gridCol w="1524000"/>
                <a:gridCol w="1371600"/>
                <a:gridCol w="15240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2015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</a:t>
                      </a:r>
                      <a:r>
                        <a:rPr lang="en-US" sz="28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 Eng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 Eng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en-US" sz="20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Current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Std</a:t>
                      </a:r>
                      <a:endParaRPr lang="en-US" sz="20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LLH Purchase</a:t>
                      </a:r>
                      <a:endParaRPr lang="en-US" sz="2000" b="0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6.7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7.7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192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New Cons</a:t>
                      </a:r>
                      <a:endParaRPr lang="en-US" sz="2000" b="0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1.9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No </a:t>
                      </a:r>
                      <a:r>
                        <a:rPr lang="en-US" sz="2000" b="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Prov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Draft</a:t>
                      </a:r>
                      <a:endParaRPr lang="en-US" sz="2000" b="0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9.6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13.9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36.8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240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1K </a:t>
                      </a:r>
                      <a:r>
                        <a:rPr lang="en-US" sz="2000" b="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Prov</a:t>
                      </a:r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Draft</a:t>
                      </a:r>
                      <a:endParaRPr lang="en-US" sz="2000" b="0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5.3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8.6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1.4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22.0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Full IPP</a:t>
                      </a:r>
                      <a:endParaRPr lang="en-US" sz="2000" b="0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Fixed FOR</a:t>
                      </a:r>
                      <a:endParaRPr lang="en-US" sz="2000" b="0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4.4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5.8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68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No Spot MKT</a:t>
                      </a:r>
                      <a:endParaRPr lang="en-US" sz="2000" b="0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9.6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19.6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No Wind Res Mar</a:t>
                      </a:r>
                      <a:endParaRPr lang="en-US" sz="2000" b="0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3.8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5.7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7160">
                <a:tc>
                  <a:txBody>
                    <a:bodyPr/>
                    <a:lstStyle/>
                    <a:p>
                      <a:r>
                        <a:rPr lang="en-US" sz="20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Cons/LLH/No </a:t>
                      </a:r>
                      <a:r>
                        <a:rPr lang="en-US" sz="2000" b="0" baseline="0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Prov</a:t>
                      </a:r>
                      <a:endParaRPr lang="en-US" sz="2000" b="0" baseline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1.4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3.8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3.4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24.5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October 1, 2010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295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2015 Power Supply Adequacy</a:t>
            </a:r>
            <a:br>
              <a:rPr lang="en-US" dirty="0" smtClean="0"/>
            </a:br>
            <a:r>
              <a:rPr lang="en-US" dirty="0" smtClean="0"/>
              <a:t>(Inadequate if LOLP &gt; 5%)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1905000"/>
          <a:ext cx="838200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524000"/>
                <a:gridCol w="1447800"/>
                <a:gridCol w="1676400"/>
                <a:gridCol w="1676400"/>
              </a:tblGrid>
              <a:tr h="914400">
                <a:tc>
                  <a:txBody>
                    <a:bodyPr/>
                    <a:lstStyle/>
                    <a:p>
                      <a:endParaRPr lang="en-US" sz="2800" b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LOLP (%)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Winter</a:t>
                      </a:r>
                      <a:b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Winter Energy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Summer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Summer Energy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Current</a:t>
                      </a:r>
                      <a:b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Standard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800" b="0" dirty="0" smtClean="0">
                          <a:solidFill>
                            <a:srgbClr val="003300"/>
                          </a:solidFill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  <a:endParaRPr lang="en-US" sz="2800" b="0" dirty="0">
                        <a:solidFill>
                          <a:srgbClr val="0033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2015 Power Supply Adequacy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standard, no new resources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Supply is inadequate</a:t>
            </a:r>
          </a:p>
          <a:p>
            <a:r>
              <a:rPr lang="en-US" dirty="0" smtClean="0"/>
              <a:t>Flawed conclusion – adding no new conservation is wrong</a:t>
            </a:r>
          </a:p>
          <a:p>
            <a:r>
              <a:rPr lang="en-US" dirty="0" smtClean="0"/>
              <a:t>With new conservation  (~1,400 MWa)</a:t>
            </a:r>
            <a:br>
              <a:rPr lang="en-US" dirty="0" smtClean="0"/>
            </a:br>
            <a:r>
              <a:rPr lang="en-US" b="1" dirty="0" smtClean="0">
                <a:solidFill>
                  <a:srgbClr val="33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Supply is adequate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295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2015 Power Supply Adequacy</a:t>
            </a:r>
            <a:br>
              <a:rPr lang="en-US" dirty="0" smtClean="0"/>
            </a:br>
            <a:r>
              <a:rPr lang="en-US" dirty="0" smtClean="0"/>
              <a:t>(Inadequate if LOLP &gt; 5%)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1905000"/>
          <a:ext cx="83820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524000"/>
                <a:gridCol w="1447800"/>
                <a:gridCol w="1676400"/>
                <a:gridCol w="1676400"/>
              </a:tblGrid>
              <a:tr h="914400">
                <a:tc>
                  <a:txBody>
                    <a:bodyPr/>
                    <a:lstStyle/>
                    <a:p>
                      <a:endParaRPr lang="en-US" sz="2800" b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28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LOLP (%)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Winter</a:t>
                      </a:r>
                      <a:b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Winter Energy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Summer Cap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Summer Energy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Current</a:t>
                      </a:r>
                      <a:b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Standard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800" b="0" dirty="0" smtClean="0">
                          <a:solidFill>
                            <a:srgbClr val="003300"/>
                          </a:solidFill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  <a:endParaRPr lang="en-US" sz="2800" b="0" dirty="0">
                        <a:solidFill>
                          <a:srgbClr val="0033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n-US" sz="28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</a:tr>
              <a:tr h="360680">
                <a:tc>
                  <a:txBody>
                    <a:bodyPr/>
                    <a:lstStyle/>
                    <a:p>
                      <a:r>
                        <a:rPr lang="en-US" sz="28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With</a:t>
                      </a:r>
                      <a:br>
                        <a:rPr lang="en-US" sz="28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2800" b="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Cons </a:t>
                      </a:r>
                      <a:endParaRPr lang="en-US" sz="2800" b="0" baseline="300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0.0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2800" b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1.9</a:t>
                      </a:r>
                      <a:endParaRPr lang="en-US" sz="2800" b="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838200"/>
          </a:xfrm>
        </p:spPr>
        <p:txBody>
          <a:bodyPr/>
          <a:lstStyle/>
          <a:p>
            <a:r>
              <a:rPr lang="en-US" sz="4400" dirty="0" smtClean="0"/>
              <a:t>Current Adequacy Standard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181600"/>
          </a:xfrm>
        </p:spPr>
        <p:txBody>
          <a:bodyPr/>
          <a:lstStyle/>
          <a:p>
            <a:r>
              <a:rPr lang="en-US" dirty="0" smtClean="0"/>
              <a:t>5% Loss of Load Probability (LOLP)</a:t>
            </a:r>
          </a:p>
          <a:p>
            <a:r>
              <a:rPr lang="en-US" dirty="0" smtClean="0"/>
              <a:t>Winter energy, winter capacity and summer capacity </a:t>
            </a:r>
            <a:r>
              <a:rPr lang="en-US" dirty="0" smtClean="0">
                <a:solidFill>
                  <a:srgbClr val="FFFF00"/>
                </a:solidFill>
              </a:rPr>
              <a:t>(no summer energy)</a:t>
            </a:r>
          </a:p>
          <a:p>
            <a:r>
              <a:rPr lang="en-US" dirty="0" smtClean="0"/>
              <a:t>LOLP = # games with problems divided by the total number of games</a:t>
            </a:r>
          </a:p>
          <a:p>
            <a:r>
              <a:rPr lang="en-US" dirty="0" smtClean="0"/>
              <a:t>Games with problems </a:t>
            </a:r>
          </a:p>
          <a:p>
            <a:pPr lvl="1"/>
            <a:r>
              <a:rPr lang="en-US" dirty="0" smtClean="0"/>
              <a:t>Winter Energy: When total Dec-Feb curtailment &gt; 28,800 MW-hrs</a:t>
            </a:r>
          </a:p>
          <a:p>
            <a:pPr lvl="1"/>
            <a:r>
              <a:rPr lang="en-US" dirty="0" smtClean="0"/>
              <a:t>Winter and Summer Capacity: When curtailment in any hour &gt; 3,000 MW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838200"/>
          </a:xfrm>
        </p:spPr>
        <p:txBody>
          <a:bodyPr/>
          <a:lstStyle/>
          <a:p>
            <a:r>
              <a:rPr lang="en-US" dirty="0" smtClean="0"/>
              <a:t>Resource &amp; Load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3810000"/>
          </a:xfrm>
        </p:spPr>
        <p:txBody>
          <a:bodyPr/>
          <a:lstStyle/>
          <a:p>
            <a:r>
              <a:rPr lang="en-US" sz="2800" dirty="0" smtClean="0"/>
              <a:t>Existing resources only</a:t>
            </a:r>
            <a:r>
              <a:rPr lang="en-US" sz="2800" baseline="30000" dirty="0" smtClean="0"/>
              <a:t>1</a:t>
            </a:r>
          </a:p>
          <a:p>
            <a:r>
              <a:rPr lang="en-US" sz="2800" dirty="0" smtClean="0"/>
              <a:t>No new conservation</a:t>
            </a:r>
            <a:r>
              <a:rPr lang="en-US" sz="2800" baseline="30000" dirty="0" smtClean="0"/>
              <a:t>1</a:t>
            </a:r>
          </a:p>
          <a:p>
            <a:r>
              <a:rPr lang="en-US" sz="2800" dirty="0" smtClean="0"/>
              <a:t>Full IPP in winter, 1000 MW in summer</a:t>
            </a:r>
          </a:p>
          <a:p>
            <a:r>
              <a:rPr lang="en-US" sz="2800" dirty="0" smtClean="0"/>
              <a:t>3000 MW market in winter, none in summer</a:t>
            </a:r>
          </a:p>
          <a:p>
            <a:r>
              <a:rPr lang="en-US" sz="2800" dirty="0" smtClean="0"/>
              <a:t>Allow use of provisional draft (water below PDP) 2000 MW winter, 1000 MW summer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5181600"/>
            <a:ext cx="6781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aseline="30000" dirty="0" smtClean="0">
                <a:solidFill>
                  <a:srgbClr val="000099"/>
                </a:solidFill>
              </a:rPr>
              <a:t>1</a:t>
            </a:r>
            <a:r>
              <a:rPr lang="en-US" sz="2000" dirty="0" smtClean="0">
                <a:solidFill>
                  <a:srgbClr val="000099"/>
                </a:solidFill>
              </a:rPr>
              <a:t>Assumed in the analysis but not specified in the standard, included resources under construction</a:t>
            </a:r>
            <a:br>
              <a:rPr lang="en-US" sz="2000" dirty="0" smtClean="0">
                <a:solidFill>
                  <a:srgbClr val="000099"/>
                </a:solidFill>
              </a:rPr>
            </a:br>
            <a:r>
              <a:rPr lang="en-US" sz="2000" baseline="30000" dirty="0" smtClean="0">
                <a:solidFill>
                  <a:srgbClr val="000099"/>
                </a:solidFill>
              </a:rPr>
              <a:t>2</a:t>
            </a:r>
            <a:r>
              <a:rPr lang="en-US" sz="2000" dirty="0" smtClean="0">
                <a:solidFill>
                  <a:srgbClr val="000099"/>
                </a:solidFill>
              </a:rPr>
              <a:t>These amounts were not linked directly to the analysis</a:t>
            </a:r>
            <a:endParaRPr lang="en-US" sz="2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r>
              <a:rPr lang="en-US" dirty="0" smtClean="0"/>
              <a:t>Changes since 2008</a:t>
            </a:r>
            <a:endParaRPr lang="en-US" dirty="0"/>
          </a:p>
        </p:txBody>
      </p:sp>
      <p:sp>
        <p:nvSpPr>
          <p:cNvPr id="993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685800" y="1066800"/>
            <a:ext cx="7772400" cy="4876800"/>
          </a:xfrm>
        </p:spPr>
        <p:txBody>
          <a:bodyPr/>
          <a:lstStyle/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Load: </a:t>
            </a:r>
            <a:r>
              <a:rPr lang="en-US" sz="2400" dirty="0" smtClean="0"/>
              <a:t>New short-term load model</a:t>
            </a:r>
            <a:br>
              <a:rPr lang="en-US" sz="2400" dirty="0" smtClean="0"/>
            </a:br>
            <a:r>
              <a:rPr lang="en-US" sz="2400" dirty="0" smtClean="0"/>
              <a:t>Yields higher monthly average and peak loads in Dec, Jan, Jul, Aug and Sep</a:t>
            </a:r>
          </a:p>
          <a:p>
            <a:r>
              <a:rPr lang="en-US" sz="2400" b="1" dirty="0" smtClean="0">
                <a:solidFill>
                  <a:srgbClr val="6D6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Non-hydro resources: </a:t>
            </a:r>
            <a:br>
              <a:rPr lang="en-US" sz="2400" b="1" dirty="0" smtClean="0">
                <a:solidFill>
                  <a:srgbClr val="6D6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 smtClean="0">
                <a:solidFill>
                  <a:srgbClr val="6D6DFF"/>
                </a:solidFill>
              </a:rPr>
              <a:t>254 MW more thermal, 928 MW more wind, </a:t>
            </a:r>
            <a:br>
              <a:rPr lang="en-US" sz="2400" dirty="0" smtClean="0">
                <a:solidFill>
                  <a:srgbClr val="6D6DFF"/>
                </a:solidFill>
              </a:rPr>
            </a:br>
            <a:r>
              <a:rPr lang="en-US" sz="2400" dirty="0" smtClean="0">
                <a:solidFill>
                  <a:srgbClr val="6D6DFF"/>
                </a:solidFill>
              </a:rPr>
              <a:t>217 MW less IPP</a:t>
            </a:r>
            <a:endParaRPr lang="en-US" sz="2400" dirty="0">
              <a:solidFill>
                <a:srgbClr val="6D6DFF"/>
              </a:solidFill>
            </a:endParaRPr>
          </a:p>
          <a:p>
            <a:r>
              <a:rPr lang="en-US" sz="2400" b="1" dirty="0" smtClean="0">
                <a:solidFill>
                  <a:srgbClr val="6D6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Hydro: </a:t>
            </a:r>
            <a:r>
              <a:rPr lang="en-US" sz="2400" dirty="0" smtClean="0">
                <a:solidFill>
                  <a:srgbClr val="6D6DFF"/>
                </a:solidFill>
              </a:rPr>
              <a:t>Loss of energy and capacity due to wind DEC reserves and new BiOp constraints, </a:t>
            </a:r>
            <a:r>
              <a:rPr lang="en-US" sz="2400" dirty="0">
                <a:solidFill>
                  <a:srgbClr val="6D6DFF"/>
                </a:solidFill>
              </a:rPr>
              <a:t>better bypass spill </a:t>
            </a:r>
            <a:r>
              <a:rPr lang="en-US" sz="2400" dirty="0" smtClean="0">
                <a:solidFill>
                  <a:srgbClr val="6D6DFF"/>
                </a:solidFill>
              </a:rPr>
              <a:t>simulation for peak capacity </a:t>
            </a:r>
          </a:p>
          <a:p>
            <a:r>
              <a:rPr lang="en-US" sz="2400" b="1" dirty="0" smtClean="0">
                <a:solidFill>
                  <a:srgbClr val="6D6D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Model: </a:t>
            </a:r>
            <a:r>
              <a:rPr lang="en-US" sz="2400" dirty="0" smtClean="0">
                <a:solidFill>
                  <a:srgbClr val="6D6DFF"/>
                </a:solidFill>
              </a:rPr>
              <a:t>Better provisional</a:t>
            </a:r>
            <a:r>
              <a:rPr lang="en-US" sz="2400" baseline="30000" dirty="0" smtClean="0">
                <a:solidFill>
                  <a:srgbClr val="6D6DFF"/>
                </a:solidFill>
              </a:rPr>
              <a:t> </a:t>
            </a:r>
            <a:r>
              <a:rPr lang="en-US" sz="2400" dirty="0" smtClean="0">
                <a:solidFill>
                  <a:srgbClr val="6D6DFF"/>
                </a:solidFill>
              </a:rPr>
              <a:t>hydro simulation and revised hourly hydro shaping logic (also added an option for light-load hour purchases)</a:t>
            </a:r>
            <a:endParaRPr lang="en-US" sz="1000" dirty="0">
              <a:solidFill>
                <a:srgbClr val="6D6DFF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October 1, 2010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dequacy Forum">
  <a:themeElements>
    <a:clrScheme name="Office Theme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Office Theme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Adequacy Forum</Template>
  <TotalTime>3564</TotalTime>
  <Words>1273</Words>
  <Application>Microsoft Office PowerPoint</Application>
  <PresentationFormat>On-screen Show (4:3)</PresentationFormat>
  <Paragraphs>537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Adequacy Forum</vt:lpstr>
      <vt:lpstr>Resource Adequacy Assessment for 2015   Resource Adequacy Forum Technical Committee Meeting October 1, 2010</vt:lpstr>
      <vt:lpstr>Slide 2</vt:lpstr>
      <vt:lpstr>Outline</vt:lpstr>
      <vt:lpstr>2015 Power Supply Adequacy (Inadequate if LOLP &gt; 5%)</vt:lpstr>
      <vt:lpstr>2015 Power Supply Adequacy</vt:lpstr>
      <vt:lpstr>2015 Power Supply Adequacy (Inadequate if LOLP &gt; 5%)</vt:lpstr>
      <vt:lpstr>Current Adequacy Standard</vt:lpstr>
      <vt:lpstr>Resource &amp; Load Assumptions</vt:lpstr>
      <vt:lpstr>Changes since 2008</vt:lpstr>
      <vt:lpstr>Monthly Loads w/conservation Forecast for 2015 using 1929 Temperatures</vt:lpstr>
      <vt:lpstr>Monthly Loads w/conservation Forecast for 2015 using 1929 Temperatures</vt:lpstr>
      <vt:lpstr>Hourly Peak Loads w/conservation Forecast for 2015 using 1929 Temperatures</vt:lpstr>
      <vt:lpstr>Hourly Peak Loads w/conservation Forecast for 2015 using 1929 Temperatures</vt:lpstr>
      <vt:lpstr>Changes since 2008</vt:lpstr>
      <vt:lpstr>Net  Existing  Resource Capacity for 2015 2008 Database vs. 2010 Database</vt:lpstr>
      <vt:lpstr>Changes since 2008</vt:lpstr>
      <vt:lpstr>Hydro Peaking Capacity Change Compared to 2008 Data (MW)</vt:lpstr>
      <vt:lpstr>Peaking Capacity Change due to Wind Reserve Requirements (MW)</vt:lpstr>
      <vt:lpstr>NW Power Supply LOLP (%) (new model, existing resources, no new conservation)</vt:lpstr>
      <vt:lpstr>Observations</vt:lpstr>
      <vt:lpstr>Parameters Affecting LOLP</vt:lpstr>
      <vt:lpstr>LOLP Sensitivity (%)  to Provisional Draft</vt:lpstr>
      <vt:lpstr>LOLP Sensitivity (%) to New Conservation</vt:lpstr>
      <vt:lpstr>LOLP Sensitivity (%) to NW and SW Markets</vt:lpstr>
      <vt:lpstr>LOLP Sensitivity (%) to Stochastic Forced Outage</vt:lpstr>
      <vt:lpstr>LOLP Sensitivity (%) to Hydro Wind Reserve Requirement</vt:lpstr>
      <vt:lpstr>LOLP Sensitivity (%) Conservation and Provisional</vt:lpstr>
      <vt:lpstr>LOLP Sensitivities (Changes the specified parameters from the Current Standard case)</vt:lpstr>
      <vt:lpstr>Observations</vt:lpstr>
      <vt:lpstr>Proposed Changes (for Steering Committee consideration)</vt:lpstr>
      <vt:lpstr>Next Steps1</vt:lpstr>
      <vt:lpstr>Additional Slides</vt:lpstr>
      <vt:lpstr>Revised Existing  Resource Capacity for 2015 2008 Database vs. 2010 Database (Still Being Reviewed)</vt:lpstr>
      <vt:lpstr>LOLP Sensitivities (%)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Loads and Out-of-Region Contracts</dc:title>
  <dc:creator>John Fazio</dc:creator>
  <cp:lastModifiedBy> John Fazio</cp:lastModifiedBy>
  <cp:revision>472</cp:revision>
  <dcterms:created xsi:type="dcterms:W3CDTF">2004-07-27T23:56:44Z</dcterms:created>
  <dcterms:modified xsi:type="dcterms:W3CDTF">2010-09-29T22:30:17Z</dcterms:modified>
</cp:coreProperties>
</file>