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4"/>
  </p:notesMasterIdLst>
  <p:handoutMasterIdLst>
    <p:handoutMasterId r:id="rId15"/>
  </p:handoutMasterIdLst>
  <p:sldIdLst>
    <p:sldId id="264" r:id="rId2"/>
    <p:sldId id="265" r:id="rId3"/>
    <p:sldId id="267" r:id="rId4"/>
    <p:sldId id="269" r:id="rId5"/>
    <p:sldId id="270" r:id="rId6"/>
    <p:sldId id="266" r:id="rId7"/>
    <p:sldId id="271" r:id="rId8"/>
    <p:sldId id="272" r:id="rId9"/>
    <p:sldId id="273" r:id="rId10"/>
    <p:sldId id="268" r:id="rId11"/>
    <p:sldId id="274" r:id="rId12"/>
    <p:sldId id="275" r:id="rId13"/>
  </p:sldIdLst>
  <p:sldSz cx="9144000" cy="6858000" type="screen4x3"/>
  <p:notesSz cx="70104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99"/>
    <a:srgbClr val="000000"/>
    <a:srgbClr val="FFFF00"/>
    <a:srgbClr val="FF0000"/>
    <a:srgbClr val="000099"/>
    <a:srgbClr val="99CC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060" autoAdjust="0"/>
    <p:restoredTop sz="94660"/>
  </p:normalViewPr>
  <p:slideViewPr>
    <p:cSldViewPr>
      <p:cViewPr varScale="1">
        <p:scale>
          <a:sx n="105" d="100"/>
          <a:sy n="105" d="100"/>
        </p:scale>
        <p:origin x="-7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185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B5D31B3-91C0-41A4-9EEF-F04DF8F64E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0075"/>
            <a:ext cx="51403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01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18" charset="0"/>
              </a:defRPr>
            </a:lvl1pPr>
          </a:lstStyle>
          <a:p>
            <a:fld id="{A498C667-4399-4938-8B44-9803FC67A1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59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609600" y="1676400"/>
            <a:ext cx="7772400" cy="2362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0660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19600"/>
            <a:ext cx="6400800" cy="1143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0661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1, 2010</a:t>
            </a:r>
            <a:endParaRPr lang="en-US"/>
          </a:p>
        </p:txBody>
      </p:sp>
      <p:sp>
        <p:nvSpPr>
          <p:cNvPr id="110662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066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3F5666E-D814-4605-8930-AF46EB1BB1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RA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636776" cy="1380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1,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1,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524000"/>
            <a:ext cx="7772400" cy="41910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1,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1,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1,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1,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1,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1,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1,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1,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1,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31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9632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9633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October 1, 2010</a:t>
            </a:r>
            <a:endParaRPr lang="en-US"/>
          </a:p>
        </p:txBody>
      </p:sp>
      <p:sp>
        <p:nvSpPr>
          <p:cNvPr id="109634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pic>
        <p:nvPicPr>
          <p:cNvPr id="7" name="Picture 6" descr="RA Log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62800" y="5334000"/>
            <a:ext cx="1560576" cy="13162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34" charset="-128"/>
        </a:defRPr>
      </a:lvl9pPr>
    </p:titleStyle>
    <p:bodyStyle>
      <a:lvl1pPr marL="609600" indent="-609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990600" indent="-5334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800">
          <a:solidFill>
            <a:srgbClr val="000099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rgbClr val="000099"/>
          </a:solidFill>
          <a:latin typeface="+mn-lt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rgbClr val="000099"/>
          </a:solidFill>
          <a:latin typeface="+mn-lt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rgbClr val="000099"/>
          </a:solidFill>
          <a:latin typeface="+mn-lt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rgbClr val="000099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rgbClr val="000099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rgbClr val="000099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5105400"/>
          </a:xfrm>
        </p:spPr>
        <p:txBody>
          <a:bodyPr/>
          <a:lstStyle/>
          <a:p>
            <a:r>
              <a:rPr lang="en-US" sz="5400" dirty="0" smtClean="0">
                <a:solidFill>
                  <a:srgbClr val="000099"/>
                </a:solidFill>
                <a:effectLst/>
              </a:rPr>
              <a:t>Simulated vs. Real</a:t>
            </a:r>
            <a:br>
              <a:rPr lang="en-US" sz="5400" dirty="0" smtClean="0">
                <a:solidFill>
                  <a:srgbClr val="000099"/>
                </a:solidFill>
                <a:effectLst/>
              </a:rPr>
            </a:br>
            <a:r>
              <a:rPr lang="en-US" sz="5400" smtClean="0">
                <a:solidFill>
                  <a:srgbClr val="000099"/>
                </a:solidFill>
                <a:effectLst/>
              </a:rPr>
              <a:t>Hourly Dispatch</a:t>
            </a:r>
            <a:r>
              <a:rPr lang="en-US" sz="3200" b="0" dirty="0">
                <a:solidFill>
                  <a:srgbClr val="000099"/>
                </a:solidFill>
                <a:effectLst/>
              </a:rPr>
              <a:t/>
            </a:r>
            <a:br>
              <a:rPr lang="en-US" sz="3200" b="0" dirty="0">
                <a:solidFill>
                  <a:srgbClr val="000099"/>
                </a:solidFill>
                <a:effectLst/>
              </a:rPr>
            </a:br>
            <a:r>
              <a:rPr lang="en-US" b="0" dirty="0">
                <a:solidFill>
                  <a:srgbClr val="000099"/>
                </a:solidFill>
                <a:effectLst/>
              </a:rPr>
              <a:t/>
            </a:r>
            <a:br>
              <a:rPr lang="en-US" b="0" dirty="0">
                <a:solidFill>
                  <a:srgbClr val="000099"/>
                </a:solidFill>
                <a:effectLst/>
              </a:rPr>
            </a:br>
            <a:r>
              <a:rPr lang="en-US" dirty="0">
                <a:solidFill>
                  <a:srgbClr val="000099"/>
                </a:solidFill>
                <a:effectLst/>
              </a:rPr>
              <a:t/>
            </a:r>
            <a:br>
              <a:rPr lang="en-US" dirty="0">
                <a:solidFill>
                  <a:srgbClr val="000099"/>
                </a:solidFill>
                <a:effectLst/>
              </a:rPr>
            </a:br>
            <a:r>
              <a:rPr lang="en-US" sz="2400" b="0" dirty="0">
                <a:solidFill>
                  <a:srgbClr val="000099"/>
                </a:solidFill>
                <a:effectLst/>
              </a:rPr>
              <a:t>Resource Adequacy Forum</a:t>
            </a:r>
            <a:br>
              <a:rPr lang="en-US" sz="2400" b="0" dirty="0">
                <a:solidFill>
                  <a:srgbClr val="000099"/>
                </a:solidFill>
                <a:effectLst/>
              </a:rPr>
            </a:br>
            <a:r>
              <a:rPr lang="en-US" sz="2400" b="0" dirty="0">
                <a:solidFill>
                  <a:srgbClr val="000099"/>
                </a:solidFill>
                <a:effectLst/>
              </a:rPr>
              <a:t>Technical Committee Meeting</a:t>
            </a:r>
            <a:br>
              <a:rPr lang="en-US" sz="2400" b="0" dirty="0">
                <a:solidFill>
                  <a:srgbClr val="000099"/>
                </a:solidFill>
                <a:effectLst/>
              </a:rPr>
            </a:br>
            <a:r>
              <a:rPr lang="en-US" sz="2400" b="0" dirty="0" smtClean="0">
                <a:solidFill>
                  <a:srgbClr val="000099"/>
                </a:solidFill>
                <a:effectLst/>
              </a:rPr>
              <a:t>October 1, </a:t>
            </a:r>
            <a:r>
              <a:rPr lang="en-US" sz="2400" b="0" dirty="0">
                <a:solidFill>
                  <a:srgbClr val="000099"/>
                </a:solidFill>
                <a:effectLst/>
              </a:rPr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2010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457200"/>
          </a:xfrm>
        </p:spPr>
        <p:txBody>
          <a:bodyPr/>
          <a:lstStyle/>
          <a:p>
            <a:r>
              <a:rPr lang="en-US" sz="2400" dirty="0" smtClean="0"/>
              <a:t>Historic Resource </a:t>
            </a:r>
            <a:r>
              <a:rPr lang="en-US" sz="2400" dirty="0" smtClean="0"/>
              <a:t>Dispatch (BPA Balancing Area)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594725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533400"/>
          </a:xfrm>
        </p:spPr>
        <p:txBody>
          <a:bodyPr/>
          <a:lstStyle/>
          <a:p>
            <a:r>
              <a:rPr lang="en-US" sz="2400" dirty="0" smtClean="0"/>
              <a:t>Historic Resource </a:t>
            </a:r>
            <a:r>
              <a:rPr lang="en-US" sz="2400" dirty="0" smtClean="0"/>
              <a:t>Dispatch (BPA Balancing Area)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2010</a:t>
            </a:r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594725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dirty="0" smtClean="0"/>
              <a:t>A Few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sz="2800" dirty="0" smtClean="0"/>
              <a:t>Thermal dispatch is situational and can vary substantially by month</a:t>
            </a:r>
          </a:p>
          <a:p>
            <a:r>
              <a:rPr lang="en-US" sz="2800" dirty="0" smtClean="0"/>
              <a:t>Difficult to make direct comparisons</a:t>
            </a:r>
          </a:p>
          <a:p>
            <a:r>
              <a:rPr lang="en-US" sz="2800" dirty="0" smtClean="0"/>
              <a:t>Could conclude that thermal is base loaded in winter, displaced in June, and used for peaking in summer </a:t>
            </a:r>
          </a:p>
          <a:p>
            <a:r>
              <a:rPr lang="en-US" sz="2800" dirty="0" smtClean="0"/>
              <a:t>Overall there doesn’t appear to be anything in the simulated dispatch that stands out as being non-representative of real operations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2010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2010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457200"/>
          </a:xfrm>
        </p:spPr>
        <p:txBody>
          <a:bodyPr/>
          <a:lstStyle/>
          <a:p>
            <a:r>
              <a:rPr lang="en-US" sz="2400" dirty="0" smtClean="0"/>
              <a:t>Historic Resource </a:t>
            </a:r>
            <a:r>
              <a:rPr lang="en-US" sz="2400" dirty="0" smtClean="0"/>
              <a:t>Dispatch (BPA Balancing Area)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594725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 sz="2800" dirty="0" smtClean="0"/>
              <a:t>Simulated </a:t>
            </a:r>
            <a:r>
              <a:rPr lang="en-US" sz="2800" dirty="0" smtClean="0"/>
              <a:t>Regional Resource </a:t>
            </a:r>
            <a:r>
              <a:rPr lang="en-US" sz="2800" dirty="0" smtClean="0"/>
              <a:t>Dispatch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2010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701088" cy="382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 sz="2800" dirty="0" smtClean="0"/>
              <a:t>Simulated </a:t>
            </a:r>
            <a:r>
              <a:rPr lang="en-US" sz="2800" dirty="0" smtClean="0"/>
              <a:t>Regional Resource </a:t>
            </a:r>
            <a:r>
              <a:rPr lang="en-US" sz="2800" dirty="0" smtClean="0"/>
              <a:t>Dispatch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2010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" y="1133881"/>
            <a:ext cx="8777288" cy="386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 sz="2800" dirty="0" smtClean="0"/>
              <a:t>Simulated </a:t>
            </a:r>
            <a:r>
              <a:rPr lang="en-US" sz="2800" dirty="0" smtClean="0"/>
              <a:t>Regional Resource </a:t>
            </a:r>
            <a:r>
              <a:rPr lang="en-US" sz="2800" dirty="0" smtClean="0"/>
              <a:t>Dispatch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2010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50" y="1143001"/>
            <a:ext cx="882893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2010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457200"/>
          </a:xfrm>
        </p:spPr>
        <p:txBody>
          <a:bodyPr/>
          <a:lstStyle/>
          <a:p>
            <a:r>
              <a:rPr lang="en-US" sz="2400" dirty="0" smtClean="0"/>
              <a:t>Historic Resource </a:t>
            </a:r>
            <a:r>
              <a:rPr lang="en-US" sz="2400" dirty="0" smtClean="0"/>
              <a:t>Dispatch (BPA Balancing Area)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594725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 sz="2800" dirty="0" smtClean="0"/>
              <a:t>Simulated </a:t>
            </a:r>
            <a:r>
              <a:rPr lang="en-US" sz="2800" dirty="0" smtClean="0"/>
              <a:t>Regional Resource </a:t>
            </a:r>
            <a:r>
              <a:rPr lang="en-US" sz="2800" dirty="0" smtClean="0"/>
              <a:t>Dispatch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2010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50" y="1066801"/>
            <a:ext cx="882893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 sz="2800" dirty="0" smtClean="0"/>
              <a:t>Simulated </a:t>
            </a:r>
            <a:r>
              <a:rPr lang="en-US" sz="2800" dirty="0" smtClean="0"/>
              <a:t>Regional Resource </a:t>
            </a:r>
            <a:r>
              <a:rPr lang="en-US" sz="2800" dirty="0" smtClean="0"/>
              <a:t>Dispatch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2010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8853487" cy="389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 sz="2800" dirty="0" smtClean="0"/>
              <a:t>Simulated Regional Resource </a:t>
            </a:r>
            <a:r>
              <a:rPr lang="en-US" sz="2800" dirty="0" smtClean="0"/>
              <a:t>Dispatch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2010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777288" cy="386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dequacy Forum">
  <a:themeElements>
    <a:clrScheme name="Office Theme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 Theme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2473</TotalTime>
  <Words>162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Adequacy Forum</vt:lpstr>
      <vt:lpstr>Simulated vs. Real Hourly Dispatch   Resource Adequacy Forum Technical Committee Meeting October 1, 2010</vt:lpstr>
      <vt:lpstr>Historic Resource Dispatch (BPA Balancing Area)</vt:lpstr>
      <vt:lpstr>Simulated Regional Resource Dispatch</vt:lpstr>
      <vt:lpstr>Simulated Regional Resource Dispatch</vt:lpstr>
      <vt:lpstr>Simulated Regional Resource Dispatch</vt:lpstr>
      <vt:lpstr>Historic Resource Dispatch (BPA Balancing Area)</vt:lpstr>
      <vt:lpstr>Simulated Regional Resource Dispatch</vt:lpstr>
      <vt:lpstr>Simulated Regional Resource Dispatch</vt:lpstr>
      <vt:lpstr>Simulated Regional Resource Dispatch</vt:lpstr>
      <vt:lpstr>Historic Resource Dispatch (BPA Balancing Area)</vt:lpstr>
      <vt:lpstr>Historic Resource Dispatch (BPA Balancing Area)</vt:lpstr>
      <vt:lpstr>A Few Observations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Loads and Out-of-Region Contracts</dc:title>
  <dc:creator>John Fazio</dc:creator>
  <cp:lastModifiedBy> John Fazio</cp:lastModifiedBy>
  <cp:revision>321</cp:revision>
  <dcterms:created xsi:type="dcterms:W3CDTF">2004-07-27T23:56:44Z</dcterms:created>
  <dcterms:modified xsi:type="dcterms:W3CDTF">2010-09-29T21:36:25Z</dcterms:modified>
</cp:coreProperties>
</file>