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2" r:id="rId1"/>
  </p:sldMasterIdLst>
  <p:notesMasterIdLst>
    <p:notesMasterId r:id="rId8"/>
  </p:notesMasterIdLst>
  <p:handoutMasterIdLst>
    <p:handoutMasterId r:id="rId9"/>
  </p:handoutMasterIdLst>
  <p:sldIdLst>
    <p:sldId id="264" r:id="rId2"/>
    <p:sldId id="265" r:id="rId3"/>
    <p:sldId id="266" r:id="rId4"/>
    <p:sldId id="267" r:id="rId5"/>
    <p:sldId id="268" r:id="rId6"/>
    <p:sldId id="269" r:id="rId7"/>
  </p:sldIdLst>
  <p:sldSz cx="9144000" cy="6858000" type="screen4x3"/>
  <p:notesSz cx="7010400" cy="9283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CCECFF"/>
    <a:srgbClr val="FFFF99"/>
    <a:srgbClr val="000000"/>
    <a:srgbClr val="FF0000"/>
    <a:srgbClr val="000099"/>
    <a:srgbClr val="99CCFF"/>
    <a:srgbClr val="FF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4060" autoAdjust="0"/>
    <p:restoredTop sz="94660"/>
  </p:normalViewPr>
  <p:slideViewPr>
    <p:cSldViewPr>
      <p:cViewPr varScale="1">
        <p:scale>
          <a:sx n="74" d="100"/>
          <a:sy n="74" d="100"/>
        </p:scale>
        <p:origin x="-164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737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85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737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185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AB5D31B3-91C0-41A4-9EEF-F04DF8F64EF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04" tIns="46552" rIns="93104" bIns="46552" numCol="1" anchor="t" anchorCtr="0" compatLnSpc="1">
            <a:prstTxWarp prst="textNoShape">
              <a:avLst/>
            </a:prstTxWarp>
          </a:bodyPr>
          <a:lstStyle>
            <a:lvl1pPr defTabSz="930275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04" tIns="46552" rIns="93104" bIns="46552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0075"/>
            <a:ext cx="5140325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04" tIns="46552" rIns="93104" bIns="4655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015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04" tIns="46552" rIns="93104" bIns="46552" numCol="1" anchor="b" anchorCtr="0" compatLnSpc="1">
            <a:prstTxWarp prst="textNoShape">
              <a:avLst/>
            </a:prstTxWarp>
          </a:bodyPr>
          <a:lstStyle>
            <a:lvl1pPr defTabSz="930275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2015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04" tIns="46552" rIns="93104" bIns="46552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>
                <a:latin typeface="Times New Roman" pitchFamily="18" charset="0"/>
              </a:defRPr>
            </a:lvl1pPr>
          </a:lstStyle>
          <a:p>
            <a:fld id="{A498C667-4399-4938-8B44-9803FC67A1A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659" name="Rectangle 67"/>
          <p:cNvSpPr>
            <a:spLocks noGrp="1" noChangeArrowheads="1"/>
          </p:cNvSpPr>
          <p:nvPr>
            <p:ph type="ctrTitle"/>
          </p:nvPr>
        </p:nvSpPr>
        <p:spPr>
          <a:xfrm>
            <a:off x="609600" y="1676400"/>
            <a:ext cx="7772400" cy="2362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0660" name="Rectangle 6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4419600"/>
            <a:ext cx="6400800" cy="11430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2400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10661" name="Rectangle 69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October 1, 2010</a:t>
            </a:r>
            <a:endParaRPr lang="en-US"/>
          </a:p>
        </p:txBody>
      </p:sp>
      <p:sp>
        <p:nvSpPr>
          <p:cNvPr id="110662" name="Rectangle 7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10663" name="Rectangle 7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F3F5666E-D814-4605-8930-AF46EB1BB13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 descr="RA 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600" y="152400"/>
            <a:ext cx="1636776" cy="138048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October 1, 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04800"/>
            <a:ext cx="19431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04800"/>
            <a:ext cx="56769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October 1, 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685800" y="1524000"/>
            <a:ext cx="7772400" cy="4191000"/>
          </a:xfrm>
        </p:spPr>
        <p:txBody>
          <a:bodyPr/>
          <a:lstStyle/>
          <a:p>
            <a:r>
              <a:rPr lang="en-US" smtClean="0"/>
              <a:t>Click icon to add chart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October 1, 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October 1, 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October 1, 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524000"/>
            <a:ext cx="38100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38100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October 1, 2010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October 1, 2010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October 1, 2010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October 1, 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October 1, 2010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October 1, 2010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folHlink"/>
            </a:gs>
            <a:gs pos="100000">
              <a:schemeClr val="hlink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631" name="Rectangle 6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4800"/>
            <a:ext cx="7772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9632" name="Rectangle 64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524000"/>
            <a:ext cx="77724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09633" name="Rectangle 6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en-US" smtClean="0"/>
              <a:t>October 1, 2010</a:t>
            </a:r>
            <a:endParaRPr lang="en-US"/>
          </a:p>
        </p:txBody>
      </p:sp>
      <p:sp>
        <p:nvSpPr>
          <p:cNvPr id="109634" name="Rectangle 6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pic>
        <p:nvPicPr>
          <p:cNvPr id="7" name="Picture 6" descr="RA Logo.jp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7162800" y="5334000"/>
            <a:ext cx="1560576" cy="131621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hf hdr="0" ft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 Unicode MS" pitchFamily="34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 Unicode MS" pitchFamily="34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 Unicode MS" pitchFamily="34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 Unicode MS" pitchFamily="3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 Unicode MS" pitchFamily="34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 Unicode MS" pitchFamily="34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 Unicode MS" pitchFamily="34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 Unicode MS" pitchFamily="34" charset="-128"/>
        </a:defRPr>
      </a:lvl9pPr>
    </p:titleStyle>
    <p:bodyStyle>
      <a:lvl1pPr marL="609600" indent="-609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Arial" pitchFamily="34" charset="0"/>
        <a:buChar char="•"/>
        <a:defRPr sz="3200">
          <a:solidFill>
            <a:srgbClr val="000099"/>
          </a:solidFill>
          <a:latin typeface="+mn-lt"/>
          <a:ea typeface="+mn-ea"/>
          <a:cs typeface="+mn-cs"/>
        </a:defRPr>
      </a:lvl1pPr>
      <a:lvl2pPr marL="990600" indent="-5334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Arial" pitchFamily="34" charset="0"/>
        <a:buChar char="•"/>
        <a:defRPr sz="2800">
          <a:solidFill>
            <a:srgbClr val="000099"/>
          </a:solidFill>
          <a:latin typeface="+mn-lt"/>
        </a:defRPr>
      </a:lvl2pPr>
      <a:lvl3pPr marL="1371600" indent="-4572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Arial" pitchFamily="34" charset="0"/>
        <a:buChar char="•"/>
        <a:defRPr sz="2400">
          <a:solidFill>
            <a:srgbClr val="000099"/>
          </a:solidFill>
          <a:latin typeface="+mn-lt"/>
        </a:defRPr>
      </a:lvl3pPr>
      <a:lvl4pPr marL="1752600" indent="-3810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Arial" pitchFamily="34" charset="0"/>
        <a:buChar char="•"/>
        <a:defRPr sz="2000">
          <a:solidFill>
            <a:srgbClr val="000099"/>
          </a:solidFill>
          <a:latin typeface="+mn-lt"/>
        </a:defRPr>
      </a:lvl4pPr>
      <a:lvl5pPr marL="2209800" indent="-3810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Arial" pitchFamily="34" charset="0"/>
        <a:buChar char="•"/>
        <a:defRPr sz="2000">
          <a:solidFill>
            <a:srgbClr val="000099"/>
          </a:solidFill>
          <a:latin typeface="+mn-lt"/>
        </a:defRPr>
      </a:lvl5pPr>
      <a:lvl6pPr marL="2667000" indent="-3810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000">
          <a:solidFill>
            <a:srgbClr val="000099"/>
          </a:solidFill>
          <a:latin typeface="+mn-lt"/>
        </a:defRPr>
      </a:lvl6pPr>
      <a:lvl7pPr marL="3124200" indent="-3810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000">
          <a:solidFill>
            <a:srgbClr val="000099"/>
          </a:solidFill>
          <a:latin typeface="+mn-lt"/>
        </a:defRPr>
      </a:lvl7pPr>
      <a:lvl8pPr marL="3581400" indent="-3810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000">
          <a:solidFill>
            <a:srgbClr val="000099"/>
          </a:solidFill>
          <a:latin typeface="+mn-lt"/>
        </a:defRPr>
      </a:lvl8pPr>
      <a:lvl9pPr marL="4038600" indent="-3810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000">
          <a:solidFill>
            <a:srgbClr val="00009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5105400"/>
          </a:xfrm>
        </p:spPr>
        <p:txBody>
          <a:bodyPr/>
          <a:lstStyle/>
          <a:p>
            <a:r>
              <a:rPr lang="en-US" sz="5400" dirty="0" smtClean="0">
                <a:solidFill>
                  <a:srgbClr val="000099"/>
                </a:solidFill>
                <a:effectLst/>
              </a:rPr>
              <a:t>Random Variable Configuration for Stochastic Analysis</a:t>
            </a:r>
            <a:r>
              <a:rPr lang="en-US" sz="3200" b="0" dirty="0">
                <a:solidFill>
                  <a:srgbClr val="000099"/>
                </a:solidFill>
                <a:effectLst/>
              </a:rPr>
              <a:t/>
            </a:r>
            <a:br>
              <a:rPr lang="en-US" sz="3200" b="0" dirty="0">
                <a:solidFill>
                  <a:srgbClr val="000099"/>
                </a:solidFill>
                <a:effectLst/>
              </a:rPr>
            </a:br>
            <a:r>
              <a:rPr lang="en-US" dirty="0">
                <a:solidFill>
                  <a:srgbClr val="000099"/>
                </a:solidFill>
                <a:effectLst/>
              </a:rPr>
              <a:t/>
            </a:r>
            <a:br>
              <a:rPr lang="en-US" dirty="0">
                <a:solidFill>
                  <a:srgbClr val="000099"/>
                </a:solidFill>
                <a:effectLst/>
              </a:rPr>
            </a:br>
            <a:r>
              <a:rPr lang="en-US" sz="2400" b="0" dirty="0">
                <a:solidFill>
                  <a:srgbClr val="000099"/>
                </a:solidFill>
                <a:effectLst/>
              </a:rPr>
              <a:t>Resource Adequacy Forum</a:t>
            </a:r>
            <a:br>
              <a:rPr lang="en-US" sz="2400" b="0" dirty="0">
                <a:solidFill>
                  <a:srgbClr val="000099"/>
                </a:solidFill>
                <a:effectLst/>
              </a:rPr>
            </a:br>
            <a:r>
              <a:rPr lang="en-US" sz="2400" b="0" dirty="0">
                <a:solidFill>
                  <a:srgbClr val="000099"/>
                </a:solidFill>
                <a:effectLst/>
              </a:rPr>
              <a:t>Technical Committee Meeting</a:t>
            </a:r>
            <a:br>
              <a:rPr lang="en-US" sz="2400" b="0" dirty="0">
                <a:solidFill>
                  <a:srgbClr val="000099"/>
                </a:solidFill>
                <a:effectLst/>
              </a:rPr>
            </a:br>
            <a:r>
              <a:rPr lang="en-US" sz="2400" b="0" dirty="0" smtClean="0">
                <a:solidFill>
                  <a:srgbClr val="000099"/>
                </a:solidFill>
                <a:effectLst/>
              </a:rPr>
              <a:t>October 1, </a:t>
            </a:r>
            <a:r>
              <a:rPr lang="en-US" sz="2400" b="0" dirty="0">
                <a:solidFill>
                  <a:srgbClr val="000099"/>
                </a:solidFill>
                <a:effectLst/>
              </a:rPr>
              <a:t>2010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Minimum Number of Games to Converge</a:t>
            </a:r>
            <a:endParaRPr lang="en-US" sz="32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October 1, 2010</a:t>
            </a:r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295400"/>
            <a:ext cx="8382000" cy="533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Minimum Number of Games to Converge</a:t>
            </a:r>
            <a:endParaRPr lang="en-US" sz="32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October 1, 2010</a:t>
            </a:r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524000"/>
            <a:ext cx="8608238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Minimum Number of Games to Converge</a:t>
            </a:r>
            <a:endParaRPr lang="en-US" sz="32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October 1, 2010</a:t>
            </a:r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1447800"/>
            <a:ext cx="873483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October 1, 2010</a:t>
            </a:r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143000"/>
            <a:ext cx="8763000" cy="5580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457200" y="304800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LOLP Values at Convergence Point</a:t>
            </a:r>
            <a:endParaRPr lang="en-US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Recommendations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sensitivity studies – run 210 games with sequential hydro and lockstep temperature (30 min/study)</a:t>
            </a:r>
          </a:p>
          <a:p>
            <a:r>
              <a:rPr lang="en-US" dirty="0" smtClean="0"/>
              <a:t>For final studies – run 1,500 games with random hydro and random temperature (4 hrs/study)</a:t>
            </a:r>
          </a:p>
          <a:p>
            <a:r>
              <a:rPr lang="en-US" dirty="0" smtClean="0"/>
              <a:t>Reevaluate when temperature-correlated wind data is ready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October 1, 2010</a:t>
            </a: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dequacy Forum">
  <a:themeElements>
    <a:clrScheme name="Office Theme 2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353A77"/>
      </a:accent4>
      <a:accent5>
        <a:srgbClr val="F4E9C1"/>
      </a:accent5>
      <a:accent6>
        <a:srgbClr val="A1A1A1"/>
      </a:accent6>
      <a:hlink>
        <a:srgbClr val="6F89F7"/>
      </a:hlink>
      <a:folHlink>
        <a:srgbClr val="CFDBFD"/>
      </a:folHlink>
    </a:clrScheme>
    <a:fontScheme name="Office Theme">
      <a:majorFont>
        <a:latin typeface="Arial Unicode MS"/>
        <a:ea typeface=""/>
        <a:cs typeface=""/>
      </a:majorFont>
      <a:minorFont>
        <a:latin typeface="Arial Unicode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2508</TotalTime>
  <Words>91</Words>
  <Application>Microsoft Office PowerPoint</Application>
  <PresentationFormat>On-screen Show (4:3)</PresentationFormat>
  <Paragraphs>14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Adequacy Forum</vt:lpstr>
      <vt:lpstr>Random Variable Configuration for Stochastic Analysis  Resource Adequacy Forum Technical Committee Meeting October 1, 2010</vt:lpstr>
      <vt:lpstr>Minimum Number of Games to Converge</vt:lpstr>
      <vt:lpstr>Minimum Number of Games to Converge</vt:lpstr>
      <vt:lpstr>Minimum Number of Games to Converge</vt:lpstr>
      <vt:lpstr>Slide 5</vt:lpstr>
      <vt:lpstr>Recommendations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Loads and Out-of-Region Contracts</dc:title>
  <dc:creator>John Fazio</dc:creator>
  <cp:lastModifiedBy> John Fazio</cp:lastModifiedBy>
  <cp:revision>323</cp:revision>
  <dcterms:created xsi:type="dcterms:W3CDTF">2004-07-27T23:56:44Z</dcterms:created>
  <dcterms:modified xsi:type="dcterms:W3CDTF">2010-09-28T23:53:07Z</dcterms:modified>
</cp:coreProperties>
</file>