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4" r:id="rId6"/>
    <p:sldId id="265" r:id="rId7"/>
    <p:sldId id="262" r:id="rId8"/>
    <p:sldId id="261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ally Gibson" initials="WG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7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59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609600" y="1676400"/>
            <a:ext cx="7772400" cy="2362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0660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419600"/>
            <a:ext cx="6400800" cy="1143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0661" name="Rectangle 6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0662" name="Rectangle 7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10663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50324C11-8CD3-4EDA-A2E4-E999C69462A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RA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152400"/>
            <a:ext cx="1636776" cy="13804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524000"/>
            <a:ext cx="7772400" cy="41910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100000">
              <a:schemeClr val="hlink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31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9632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9633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9634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9pPr>
    </p:titleStyle>
    <p:bodyStyle>
      <a:lvl1pPr marL="609600" indent="-609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3200">
          <a:solidFill>
            <a:srgbClr val="000099"/>
          </a:solidFill>
          <a:latin typeface="+mn-lt"/>
          <a:ea typeface="+mn-ea"/>
          <a:cs typeface="+mn-cs"/>
        </a:defRPr>
      </a:lvl1pPr>
      <a:lvl2pPr marL="990600" indent="-5334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2800">
          <a:solidFill>
            <a:srgbClr val="000099"/>
          </a:solidFill>
          <a:latin typeface="+mn-lt"/>
        </a:defRPr>
      </a:lvl2pPr>
      <a:lvl3pPr marL="1371600" indent="-4572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2400">
          <a:solidFill>
            <a:srgbClr val="000099"/>
          </a:solidFill>
          <a:latin typeface="+mn-lt"/>
        </a:defRPr>
      </a:lvl3pPr>
      <a:lvl4pPr marL="1752600" indent="-3810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2000">
          <a:solidFill>
            <a:srgbClr val="000099"/>
          </a:solidFill>
          <a:latin typeface="+mn-lt"/>
        </a:defRPr>
      </a:lvl4pPr>
      <a:lvl5pPr marL="2209800" indent="-3810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2000">
          <a:solidFill>
            <a:srgbClr val="000099"/>
          </a:solidFill>
          <a:latin typeface="+mn-lt"/>
        </a:defRPr>
      </a:lvl5pPr>
      <a:lvl6pPr marL="2667000" indent="-3810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rgbClr val="000099"/>
          </a:solidFill>
          <a:latin typeface="+mn-lt"/>
        </a:defRPr>
      </a:lvl6pPr>
      <a:lvl7pPr marL="3124200" indent="-3810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rgbClr val="000099"/>
          </a:solidFill>
          <a:latin typeface="+mn-lt"/>
        </a:defRPr>
      </a:lvl7pPr>
      <a:lvl8pPr marL="3581400" indent="-3810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rgbClr val="000099"/>
          </a:solidFill>
          <a:latin typeface="+mn-lt"/>
        </a:defRPr>
      </a:lvl8pPr>
      <a:lvl9pPr marL="4038600" indent="-3810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2514600"/>
          </a:xfrm>
        </p:spPr>
        <p:txBody>
          <a:bodyPr/>
          <a:lstStyle/>
          <a:p>
            <a:r>
              <a:rPr lang="en-US" sz="4400" dirty="0" smtClean="0"/>
              <a:t>Power System Research, Inc.</a:t>
            </a:r>
            <a:br>
              <a:rPr lang="en-US" sz="4400" dirty="0" smtClean="0"/>
            </a:br>
            <a:r>
              <a:rPr lang="en-US" sz="4400" dirty="0" smtClean="0"/>
              <a:t>Review of the PNW</a:t>
            </a:r>
            <a:br>
              <a:rPr lang="en-US" sz="4400" dirty="0" smtClean="0"/>
            </a:br>
            <a:r>
              <a:rPr lang="en-US" sz="4400" dirty="0" smtClean="0"/>
              <a:t>Adequacy Standard 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715000"/>
            <a:ext cx="6400800" cy="990600"/>
          </a:xfrm>
        </p:spPr>
        <p:txBody>
          <a:bodyPr/>
          <a:lstStyle/>
          <a:p>
            <a:r>
              <a:rPr lang="en-US" sz="2000" dirty="0" smtClean="0"/>
              <a:t>Resource Adequacy Forum</a:t>
            </a:r>
            <a:br>
              <a:rPr lang="en-US" sz="2000" dirty="0" smtClean="0"/>
            </a:br>
            <a:r>
              <a:rPr lang="en-US" sz="2000" dirty="0" smtClean="0"/>
              <a:t>Technical Committee Meeting</a:t>
            </a:r>
            <a:br>
              <a:rPr lang="en-US" sz="2000" dirty="0" smtClean="0"/>
            </a:br>
            <a:r>
              <a:rPr lang="en-US" sz="2000" dirty="0" smtClean="0"/>
              <a:t>October 1, 2010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 of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0">
              <a:buFont typeface="+mj-lt"/>
              <a:buAutoNum type="arabicPeriod"/>
            </a:pPr>
            <a:r>
              <a:rPr lang="en-US" sz="2000" dirty="0" smtClean="0"/>
              <a:t>Summarize probabilistic </a:t>
            </a:r>
            <a:r>
              <a:rPr lang="en-US" sz="2000" dirty="0" smtClean="0"/>
              <a:t>adequacy metrics</a:t>
            </a:r>
            <a:endParaRPr lang="en-US" sz="2000" dirty="0" smtClean="0"/>
          </a:p>
          <a:p>
            <a:pPr lvl="0" hangingPunct="0">
              <a:buFont typeface="+mj-lt"/>
              <a:buAutoNum type="arabicPeriod"/>
            </a:pPr>
            <a:r>
              <a:rPr lang="en-US" sz="2000" dirty="0" smtClean="0"/>
              <a:t>Critique the NW methodology – provide an alternative	</a:t>
            </a:r>
          </a:p>
          <a:p>
            <a:pPr lvl="0" hangingPunct="0">
              <a:buFont typeface="+mj-lt"/>
              <a:buAutoNum type="arabicPeriod"/>
            </a:pPr>
            <a:r>
              <a:rPr lang="en-US" sz="2000" dirty="0" smtClean="0"/>
              <a:t>Critique the use of deterministic metrics  </a:t>
            </a:r>
          </a:p>
          <a:p>
            <a:pPr lvl="0" hangingPunct="0">
              <a:buFont typeface="+mj-lt"/>
              <a:buAutoNum type="arabicPeriod"/>
            </a:pPr>
            <a:r>
              <a:rPr lang="en-US" sz="2000" dirty="0" smtClean="0"/>
              <a:t>Critique BPA’s proposed methodology </a:t>
            </a:r>
          </a:p>
          <a:p>
            <a:pPr lvl="0" hangingPunct="0">
              <a:buFont typeface="+mj-lt"/>
              <a:buAutoNum type="arabicPeriod"/>
            </a:pPr>
            <a:r>
              <a:rPr lang="en-US" sz="2000" dirty="0" smtClean="0"/>
              <a:t>Summarize how adequacy standards are incorporated into long-term resource planning</a:t>
            </a:r>
          </a:p>
          <a:p>
            <a:pPr lvl="0" hangingPunct="0">
              <a:buFont typeface="+mj-lt"/>
              <a:buAutoNum type="arabicPeriod"/>
            </a:pPr>
            <a:r>
              <a:rPr lang="en-US" sz="2000" dirty="0" smtClean="0"/>
              <a:t>Suggest how the NW standard can be incorporated into our long-term resource planning tools </a:t>
            </a:r>
          </a:p>
          <a:p>
            <a:pPr lvl="0" hangingPunct="0">
              <a:buFont typeface="+mj-lt"/>
              <a:buAutoNum type="arabicPeriod"/>
            </a:pPr>
            <a:r>
              <a:rPr lang="en-US" sz="2000" dirty="0" smtClean="0"/>
              <a:t>Meet with regional planners to discuss results (if needed)</a:t>
            </a:r>
          </a:p>
          <a:p>
            <a:pPr lvl="0" hangingPunct="0">
              <a:buFont typeface="+mj-lt"/>
              <a:buAutoNum type="arabicPeriod"/>
            </a:pPr>
            <a:r>
              <a:rPr lang="en-US" sz="2000" dirty="0" smtClean="0"/>
              <a:t>Provide a final written report on findings and recommendations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Draft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Introduction</a:t>
            </a:r>
          </a:p>
          <a:p>
            <a:pPr lvl="1"/>
            <a:r>
              <a:rPr lang="en-US" sz="2000" dirty="0" smtClean="0"/>
              <a:t>Power supply adequacy metrics</a:t>
            </a:r>
          </a:p>
          <a:p>
            <a:pPr lvl="1"/>
            <a:r>
              <a:rPr lang="en-US" sz="2000" dirty="0" smtClean="0"/>
              <a:t>Adequacy standards</a:t>
            </a:r>
          </a:p>
          <a:p>
            <a:pPr lvl="1"/>
            <a:r>
              <a:rPr lang="en-US" sz="2000" dirty="0" smtClean="0"/>
              <a:t>Translating results into reserve margins</a:t>
            </a:r>
          </a:p>
          <a:p>
            <a:r>
              <a:rPr lang="en-US" sz="2400" dirty="0" smtClean="0"/>
              <a:t>Metrics for Hydro-dominated Systems</a:t>
            </a:r>
          </a:p>
          <a:p>
            <a:r>
              <a:rPr lang="en-US" sz="2400" dirty="0" smtClean="0"/>
              <a:t>Current NW Methodology</a:t>
            </a:r>
          </a:p>
          <a:p>
            <a:r>
              <a:rPr lang="en-US" sz="2400" dirty="0" smtClean="0"/>
              <a:t>Using Deterministic Metrics</a:t>
            </a:r>
          </a:p>
          <a:p>
            <a:r>
              <a:rPr lang="en-US" sz="2400" dirty="0" smtClean="0"/>
              <a:t>BPA’s Proposed Methodology</a:t>
            </a:r>
          </a:p>
          <a:p>
            <a:r>
              <a:rPr lang="en-US" sz="2400" dirty="0" smtClean="0"/>
              <a:t>Using Adequacy Standards in Resource Planning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Report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572000"/>
          </a:xfrm>
        </p:spPr>
        <p:txBody>
          <a:bodyPr/>
          <a:lstStyle/>
          <a:p>
            <a:r>
              <a:rPr lang="en-US" sz="2400" dirty="0" smtClean="0"/>
              <a:t>Report is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draft – much more detail to be added</a:t>
            </a:r>
          </a:p>
          <a:p>
            <a:endParaRPr lang="en-US" sz="2400" dirty="0" smtClean="0"/>
          </a:p>
          <a:p>
            <a:r>
              <a:rPr lang="en-US" sz="2400" dirty="0" smtClean="0"/>
              <a:t>NW standard is OK</a:t>
            </a:r>
          </a:p>
          <a:p>
            <a:endParaRPr lang="en-US" sz="2400" dirty="0" smtClean="0"/>
          </a:p>
          <a:p>
            <a:r>
              <a:rPr lang="en-US" sz="2400" dirty="0" smtClean="0"/>
              <a:t>But could be better</a:t>
            </a:r>
          </a:p>
          <a:p>
            <a:pPr lvl="1">
              <a:buFont typeface="+mj-lt"/>
              <a:buAutoNum type="arabicPeriod"/>
            </a:pPr>
            <a:r>
              <a:rPr lang="en-US" sz="2000" dirty="0" smtClean="0"/>
              <a:t>Capture magnitude of problems</a:t>
            </a:r>
          </a:p>
          <a:p>
            <a:pPr lvl="1">
              <a:buFont typeface="+mj-lt"/>
              <a:buAutoNum type="arabicPeriod"/>
            </a:pPr>
            <a:r>
              <a:rPr lang="en-US" sz="2000" dirty="0" smtClean="0"/>
              <a:t>Better ways to incorporate into resource planning</a:t>
            </a:r>
          </a:p>
          <a:p>
            <a:pPr lvl="1">
              <a:buFont typeface="+mj-lt"/>
              <a:buAutoNum type="arabicPeriod"/>
            </a:pPr>
            <a:r>
              <a:rPr lang="en-US" sz="2000" dirty="0" smtClean="0"/>
              <a:t>Easier ways to “translate” into deterministic metrics</a:t>
            </a:r>
          </a:p>
          <a:p>
            <a:pPr lvl="1">
              <a:buFont typeface="+mj-lt"/>
              <a:buAutoNum type="arabicPeriod"/>
            </a:pPr>
            <a:r>
              <a:rPr lang="en-US" sz="2000" dirty="0" smtClean="0"/>
              <a:t>More information that could aid in developing solutions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Report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3434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Implies 2 stages for adequacy </a:t>
            </a:r>
            <a:r>
              <a:rPr lang="en-US" sz="2400" dirty="0" smtClean="0"/>
              <a:t>assessment</a:t>
            </a:r>
          </a:p>
          <a:p>
            <a:pPr>
              <a:buNone/>
            </a:pPr>
            <a:endParaRPr lang="en-US" sz="2400" dirty="0" smtClean="0"/>
          </a:p>
          <a:p>
            <a:pPr lvl="1">
              <a:buFont typeface="+mj-lt"/>
              <a:buAutoNum type="arabicPeriod"/>
            </a:pPr>
            <a:r>
              <a:rPr lang="en-US" sz="2000" dirty="0" smtClean="0"/>
              <a:t>Likelihood of having to use contingency resources (i.e. how often are we willing to call on them)</a:t>
            </a:r>
          </a:p>
          <a:p>
            <a:pPr lvl="1">
              <a:buFont typeface="+mj-lt"/>
              <a:buAutoNum type="arabicPeriod"/>
            </a:pPr>
            <a:endParaRPr lang="en-US" sz="2000" dirty="0" smtClean="0"/>
          </a:p>
          <a:p>
            <a:pPr lvl="1">
              <a:buFont typeface="+mj-lt"/>
              <a:buAutoNum type="arabicPeriod"/>
            </a:pPr>
            <a:r>
              <a:rPr lang="en-US" sz="2000" dirty="0" smtClean="0"/>
              <a:t>Likelihood of actual curtailment (i.e. how often are we willing to allow curtailments)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/>
          <a:lstStyle/>
          <a:p>
            <a:r>
              <a:rPr lang="en-US" dirty="0" smtClean="0"/>
              <a:t>Summary of Report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029200"/>
          </a:xfrm>
        </p:spPr>
        <p:txBody>
          <a:bodyPr/>
          <a:lstStyle/>
          <a:p>
            <a:r>
              <a:rPr lang="en-US" sz="2400" dirty="0" smtClean="0"/>
              <a:t>Implies that adequacy assessments can be tied more directly to economic system expansion</a:t>
            </a:r>
          </a:p>
          <a:p>
            <a:pPr lvl="1"/>
            <a:r>
              <a:rPr lang="en-US" sz="2000" dirty="0" smtClean="0"/>
              <a:t>Portfolio model shows higher build level than standard</a:t>
            </a:r>
          </a:p>
          <a:p>
            <a:pPr lvl="1"/>
            <a:r>
              <a:rPr lang="en-US" sz="2000" dirty="0" smtClean="0"/>
              <a:t>Which means the </a:t>
            </a:r>
            <a:r>
              <a:rPr lang="en-US" sz="2000" dirty="0" smtClean="0">
                <a:solidFill>
                  <a:srgbClr val="FF0000"/>
                </a:solidFill>
              </a:rPr>
              <a:t>implied</a:t>
            </a:r>
            <a:r>
              <a:rPr lang="en-US" sz="2000" dirty="0" smtClean="0"/>
              <a:t> curtailment cost in the standard is too low</a:t>
            </a:r>
          </a:p>
          <a:p>
            <a:pPr lvl="1"/>
            <a:r>
              <a:rPr lang="en-US" sz="2000" dirty="0" smtClean="0"/>
              <a:t>Use the RPM to “calibrate” the standard to get same result</a:t>
            </a:r>
          </a:p>
          <a:p>
            <a:pPr lvl="1"/>
            <a:endParaRPr lang="en-US" sz="2000" dirty="0" smtClean="0"/>
          </a:p>
          <a:p>
            <a:r>
              <a:rPr lang="en-US" sz="2400" dirty="0" smtClean="0"/>
              <a:t>Not sure we want to do this for the NW because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There may be a useful distinction between physical  adequacy and economic system expansion</a:t>
            </a:r>
          </a:p>
          <a:p>
            <a:pPr lvl="1"/>
            <a:r>
              <a:rPr lang="en-US" sz="2000" dirty="0" smtClean="0"/>
              <a:t>Other parameters (besides curtailment cost) come into play (i.e. greenhouse gas emissions, etc.)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Report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LOLP provides </a:t>
            </a:r>
            <a:r>
              <a:rPr lang="en-US" sz="2800" dirty="0" smtClean="0">
                <a:solidFill>
                  <a:srgbClr val="FF0000"/>
                </a:solidFill>
              </a:rPr>
              <a:t>probability</a:t>
            </a:r>
            <a:r>
              <a:rPr lang="en-US" sz="2800" dirty="0" smtClean="0"/>
              <a:t> of curtailment but not magnitude</a:t>
            </a:r>
          </a:p>
          <a:p>
            <a:r>
              <a:rPr lang="en-US" sz="2800" dirty="0" smtClean="0"/>
              <a:t>Expected Unserved Energy (EUE) provides </a:t>
            </a:r>
            <a:r>
              <a:rPr lang="en-US" sz="2800" dirty="0" smtClean="0">
                <a:solidFill>
                  <a:srgbClr val="FF0000"/>
                </a:solidFill>
              </a:rPr>
              <a:t>magnitude</a:t>
            </a:r>
            <a:r>
              <a:rPr lang="en-US" sz="2800" dirty="0" smtClean="0"/>
              <a:t> but not probability</a:t>
            </a:r>
            <a:endParaRPr lang="en-US" sz="2800" b="1" dirty="0" smtClean="0"/>
          </a:p>
          <a:p>
            <a:r>
              <a:rPr lang="en-US" sz="2800" dirty="0" smtClean="0"/>
              <a:t>CVaR provides the magnitude of extreme (but relatively unlikely) events plus;</a:t>
            </a:r>
          </a:p>
          <a:p>
            <a:pPr lvl="1"/>
            <a:r>
              <a:rPr lang="en-US" sz="2400" dirty="0" smtClean="0"/>
              <a:t>Has good properties (coherence)</a:t>
            </a:r>
          </a:p>
          <a:p>
            <a:pPr lvl="1"/>
            <a:r>
              <a:rPr lang="en-US" sz="2400" dirty="0" smtClean="0"/>
              <a:t>Easier to interpret</a:t>
            </a:r>
          </a:p>
          <a:p>
            <a:pPr lvl="1"/>
            <a:r>
              <a:rPr lang="en-US" sz="2400" dirty="0" smtClean="0"/>
              <a:t>Easier to incorporate into planning models 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Value at Risk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An assessment used to reduce the probability of incurring large losses</a:t>
            </a:r>
          </a:p>
          <a:p>
            <a:r>
              <a:rPr lang="en-US" sz="2800" dirty="0" smtClean="0"/>
              <a:t>It assesses the likelihood that a loss will exceed the value at risk</a:t>
            </a:r>
          </a:p>
          <a:p>
            <a:r>
              <a:rPr lang="en-US" sz="2800" dirty="0" smtClean="0"/>
              <a:t>Similar to the TVar90 metric used in the Regional Portfolio Model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CVaR Illustration</a:t>
            </a:r>
            <a:endParaRPr lang="en-US" dirty="0"/>
          </a:p>
        </p:txBody>
      </p:sp>
      <p:pic>
        <p:nvPicPr>
          <p:cNvPr id="5" name="Picture 4" descr="CV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0200" y="1447800"/>
            <a:ext cx="5943600" cy="5003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dequacy Forum">
  <a:themeElements>
    <a:clrScheme name="Office Theme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Office Theme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Adequacy Forum</Template>
  <TotalTime>244</TotalTime>
  <Words>318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Adequacy Forum</vt:lpstr>
      <vt:lpstr>Power System Research, Inc. Review of the PNW Adequacy Standard </vt:lpstr>
      <vt:lpstr>Statement of Work</vt:lpstr>
      <vt:lpstr>Outline of Draft Report</vt:lpstr>
      <vt:lpstr>Summary of Report (1)</vt:lpstr>
      <vt:lpstr>Summary of Report (2)</vt:lpstr>
      <vt:lpstr>Summary of Report (3)</vt:lpstr>
      <vt:lpstr>Summary of Report (4)</vt:lpstr>
      <vt:lpstr>Conditional Value at Risk </vt:lpstr>
      <vt:lpstr>CVaR Illustration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John Fazio</dc:creator>
  <cp:lastModifiedBy> John Fazio</cp:lastModifiedBy>
  <cp:revision>29</cp:revision>
  <dcterms:created xsi:type="dcterms:W3CDTF">2010-09-29T22:30:45Z</dcterms:created>
  <dcterms:modified xsi:type="dcterms:W3CDTF">2010-09-30T18:45:00Z</dcterms:modified>
</cp:coreProperties>
</file>