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3" r:id="rId1"/>
  </p:sldMasterIdLst>
  <p:notesMasterIdLst>
    <p:notesMasterId r:id="rId27"/>
  </p:notesMasterIdLst>
  <p:handoutMasterIdLst>
    <p:handoutMasterId r:id="rId28"/>
  </p:handoutMasterIdLst>
  <p:sldIdLst>
    <p:sldId id="285" r:id="rId2"/>
    <p:sldId id="286" r:id="rId3"/>
    <p:sldId id="305" r:id="rId4"/>
    <p:sldId id="306" r:id="rId5"/>
    <p:sldId id="304" r:id="rId6"/>
    <p:sldId id="287" r:id="rId7"/>
    <p:sldId id="309" r:id="rId8"/>
    <p:sldId id="300" r:id="rId9"/>
    <p:sldId id="301" r:id="rId10"/>
    <p:sldId id="302" r:id="rId11"/>
    <p:sldId id="303" r:id="rId12"/>
    <p:sldId id="30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6" r:id="rId22"/>
    <p:sldId id="297" r:id="rId23"/>
    <p:sldId id="298" r:id="rId24"/>
    <p:sldId id="299" r:id="rId25"/>
    <p:sldId id="308" r:id="rId26"/>
  </p:sldIdLst>
  <p:sldSz cx="9144000" cy="6858000" type="screen4x3"/>
  <p:notesSz cx="6934200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ally Gibson" initials="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0000"/>
    <a:srgbClr val="FF7C80"/>
    <a:srgbClr val="FFCC00"/>
    <a:srgbClr val="CC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91" autoAdjust="0"/>
    <p:restoredTop sz="94689" autoAdjust="0"/>
  </p:normalViewPr>
  <p:slideViewPr>
    <p:cSldViewPr>
      <p:cViewPr>
        <p:scale>
          <a:sx n="90" d="100"/>
          <a:sy n="90" d="100"/>
        </p:scale>
        <p:origin x="-3114" y="-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7475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CF2F5ADF-213E-47C3-9288-BD7E184B8933}" type="datetimeFigureOut">
              <a:rPr lang="en-US"/>
              <a:pPr>
                <a:defRPr/>
              </a:pPr>
              <a:t>9/28/2011</a:t>
            </a:fld>
            <a:endParaRPr lang="en-US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7475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BCB05595-387B-4016-BE43-0ED08EE63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defTabSz="922338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27475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 defTabSz="922338" eaLnBrk="0" hangingPunct="0">
              <a:defRPr sz="1200"/>
            </a:lvl1pPr>
          </a:lstStyle>
          <a:p>
            <a:pPr>
              <a:defRPr/>
            </a:pPr>
            <a:fld id="{17674EFB-5105-4721-A44B-4926F3142907}" type="datetimeFigureOut">
              <a:rPr lang="en-US"/>
              <a:pPr>
                <a:defRPr/>
              </a:pPr>
              <a:t>9/28/2011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93738" y="4379913"/>
            <a:ext cx="5546725" cy="414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defTabSz="922338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27475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 defTabSz="922338" eaLnBrk="0" hangingPunct="0">
              <a:defRPr sz="1200"/>
            </a:lvl1pPr>
          </a:lstStyle>
          <a:p>
            <a:pPr>
              <a:defRPr/>
            </a:pPr>
            <a:fld id="{0FFDBCF5-FC0A-4072-838F-71B0347D8A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10/04/11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4, 2011</a:t>
            </a:r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FA8E17E4-8ECC-4D36-A2AD-115E2A1FC29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10/04/11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4,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DDFA4-95E1-46E2-AEA4-99B7F8F3FC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10/04/11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4,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F4BE86-F260-4BA1-98CF-6E687C64F8B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10/04/11</a:t>
            </a: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r>
              <a:rPr lang="en-US" smtClean="0"/>
              <a:t>October 4, 2011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6FFDDFA4-95E1-46E2-AEA4-99B7F8F3FC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10/04/11</a:t>
            </a:r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4, 2011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DF98CA-2A3F-44A9-BC8C-CBD19EAC22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10/04/11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4, 2011</a:t>
            </a: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DDFA4-95E1-46E2-AEA4-99B7F8F3FC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10/04/11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4,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C20F72ED-CC1C-421F-BC8F-008452F47B6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10/04/11</a:t>
            </a:r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4, 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DDFA4-95E1-46E2-AEA4-99B7F8F3FC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10/04/11</a:t>
            </a:r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4,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DDFA4-95E1-46E2-AEA4-99B7F8F3FC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10/04/11</a:t>
            </a:r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4, 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A6C0D1-4FE4-4E0E-984B-38BCA1C9F38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10/04/11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4, 2011</a:t>
            </a: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384315-4ADB-474B-AC6D-E73DA222A6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10/04/11</a:t>
            </a:r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October 4,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6FFDDFA4-95E1-46E2-AEA4-99B7F8F3FC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/>
          </p:cNvSpPr>
          <p:nvPr>
            <p:ph type="ctrTitle"/>
          </p:nvPr>
        </p:nvSpPr>
        <p:spPr bwMode="auto">
          <a:xfrm>
            <a:off x="685800" y="2438400"/>
            <a:ext cx="7772400" cy="2362200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sz="4000" cap="none" dirty="0" smtClean="0">
                <a:effectLst/>
                <a:latin typeface="Franklin Gothic Medium" pitchFamily="34" charset="0"/>
              </a:rPr>
              <a:t>A Resource Adequacy Standard</a:t>
            </a:r>
            <a:br>
              <a:rPr lang="en-US" sz="4000" cap="none" dirty="0" smtClean="0">
                <a:effectLst/>
                <a:latin typeface="Franklin Gothic Medium" pitchFamily="34" charset="0"/>
              </a:rPr>
            </a:br>
            <a:r>
              <a:rPr lang="en-US" sz="4000" cap="none" dirty="0" smtClean="0">
                <a:effectLst/>
                <a:latin typeface="Franklin Gothic Medium" pitchFamily="34" charset="0"/>
              </a:rPr>
              <a:t>for the</a:t>
            </a:r>
            <a:br>
              <a:rPr lang="en-US" sz="4000" cap="none" dirty="0" smtClean="0">
                <a:effectLst/>
                <a:latin typeface="Franklin Gothic Medium" pitchFamily="34" charset="0"/>
              </a:rPr>
            </a:br>
            <a:r>
              <a:rPr lang="en-US" sz="4000" cap="none" dirty="0" smtClean="0">
                <a:effectLst/>
                <a:latin typeface="Franklin Gothic Medium" pitchFamily="34" charset="0"/>
              </a:rPr>
              <a:t>Pacific Northwest</a:t>
            </a:r>
          </a:p>
        </p:txBody>
      </p:sp>
      <p:sp>
        <p:nvSpPr>
          <p:cNvPr id="10242" name="Rectangle 3"/>
          <p:cNvSpPr>
            <a:spLocks noGrp="1"/>
          </p:cNvSpPr>
          <p:nvPr>
            <p:ph type="subTitle" idx="1"/>
          </p:nvPr>
        </p:nvSpPr>
        <p:spPr>
          <a:xfrm>
            <a:off x="1295400" y="5486400"/>
            <a:ext cx="6400800" cy="1219200"/>
          </a:xfrm>
        </p:spPr>
        <p:txBody>
          <a:bodyPr/>
          <a:lstStyle/>
          <a:p>
            <a:pPr marL="0" indent="0" algn="ctr" eaLnBrk="1" hangingPunct="1">
              <a:buFont typeface="Wingdings 2" pitchFamily="18" charset="2"/>
              <a:buNone/>
            </a:pPr>
            <a:r>
              <a:rPr lang="en-US" sz="2400" dirty="0" smtClean="0">
                <a:latin typeface="Franklin Gothic Book" pitchFamily="34" charset="0"/>
              </a:rPr>
              <a:t>Resource Adequacy Steering Committee</a:t>
            </a:r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en-US" sz="2400" dirty="0" smtClean="0">
                <a:latin typeface="Franklin Gothic Book" pitchFamily="34" charset="0"/>
              </a:rPr>
              <a:t>October 4, 2011</a:t>
            </a:r>
          </a:p>
        </p:txBody>
      </p:sp>
      <p:pic>
        <p:nvPicPr>
          <p:cNvPr id="10243" name="Picture 3" descr="RA 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228600"/>
            <a:ext cx="2165350" cy="182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Adequacy summary – Borrowed hydro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Availability:</a:t>
            </a:r>
          </a:p>
          <a:p>
            <a:pPr lvl="1"/>
            <a:r>
              <a:rPr lang="en-US" dirty="0" smtClean="0"/>
              <a:t>1,000 MW-months all months</a:t>
            </a:r>
            <a:endParaRPr lang="en-US" dirty="0" smtClean="0"/>
          </a:p>
          <a:p>
            <a:r>
              <a:rPr lang="en-US" dirty="0" smtClean="0"/>
              <a:t>Percent of time used:</a:t>
            </a:r>
          </a:p>
          <a:p>
            <a:pPr lvl="1"/>
            <a:r>
              <a:rPr lang="en-US" dirty="0" smtClean="0"/>
              <a:t>M</a:t>
            </a:r>
            <a:r>
              <a:rPr lang="en-US" dirty="0" smtClean="0"/>
              <a:t>ostly </a:t>
            </a:r>
            <a:r>
              <a:rPr lang="en-US" dirty="0" smtClean="0"/>
              <a:t>in </a:t>
            </a:r>
            <a:r>
              <a:rPr lang="en-US" dirty="0" smtClean="0"/>
              <a:t>summer, about 90</a:t>
            </a:r>
            <a:r>
              <a:rPr lang="en-US" dirty="0" smtClean="0"/>
              <a:t>% of the </a:t>
            </a:r>
            <a:r>
              <a:rPr lang="en-US" dirty="0" smtClean="0"/>
              <a:t>time in Aug</a:t>
            </a:r>
            <a:endParaRPr lang="en-US" dirty="0" smtClean="0"/>
          </a:p>
          <a:p>
            <a:pPr lvl="1"/>
            <a:r>
              <a:rPr lang="en-US" dirty="0" smtClean="0"/>
              <a:t>L</a:t>
            </a:r>
            <a:r>
              <a:rPr lang="en-US" dirty="0" smtClean="0"/>
              <a:t>ess </a:t>
            </a:r>
            <a:r>
              <a:rPr lang="en-US" dirty="0" smtClean="0"/>
              <a:t>in winter, about 14% in Dec</a:t>
            </a:r>
          </a:p>
          <a:p>
            <a:r>
              <a:rPr lang="en-US" dirty="0" smtClean="0"/>
              <a:t>Dispatch:</a:t>
            </a:r>
            <a:endParaRPr lang="en-US" dirty="0" smtClean="0"/>
          </a:p>
          <a:p>
            <a:pPr lvl="1"/>
            <a:r>
              <a:rPr lang="en-US" dirty="0" smtClean="0"/>
              <a:t>About </a:t>
            </a:r>
            <a:r>
              <a:rPr lang="en-US" dirty="0" smtClean="0"/>
              <a:t>700 </a:t>
            </a:r>
            <a:r>
              <a:rPr lang="en-US" dirty="0" smtClean="0"/>
              <a:t>MW-months </a:t>
            </a:r>
            <a:r>
              <a:rPr lang="en-US" dirty="0" smtClean="0"/>
              <a:t>in one August</a:t>
            </a:r>
          </a:p>
          <a:p>
            <a:pPr lvl="1"/>
            <a:r>
              <a:rPr lang="en-US" dirty="0" smtClean="0"/>
              <a:t>About 400 </a:t>
            </a:r>
            <a:r>
              <a:rPr lang="en-US" dirty="0" smtClean="0"/>
              <a:t>MW-months </a:t>
            </a:r>
            <a:r>
              <a:rPr lang="en-US" dirty="0" smtClean="0"/>
              <a:t>in one </a:t>
            </a:r>
            <a:r>
              <a:rPr lang="en-US" dirty="0" smtClean="0"/>
              <a:t>December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DDFA4-95E1-46E2-AEA4-99B7F8F3FCB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Adequacy summary – </a:t>
            </a:r>
            <a:r>
              <a:rPr lang="en-US" dirty="0" err="1" smtClean="0"/>
              <a:t>dr</a:t>
            </a:r>
            <a:r>
              <a:rPr lang="en-US" dirty="0" smtClean="0"/>
              <a:t>, </a:t>
            </a:r>
            <a:r>
              <a:rPr lang="en-US" dirty="0" err="1" smtClean="0"/>
              <a:t>sr</a:t>
            </a:r>
            <a:r>
              <a:rPr lang="en-US" dirty="0" smtClean="0"/>
              <a:t> and </a:t>
            </a:r>
            <a:r>
              <a:rPr lang="en-US" dirty="0" err="1" smtClean="0"/>
              <a:t>lolp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Availability:</a:t>
            </a:r>
          </a:p>
          <a:p>
            <a:pPr lvl="1"/>
            <a:r>
              <a:rPr lang="en-US" dirty="0" smtClean="0"/>
              <a:t>DR capacity only, 60 MW winter, 120 MW summer</a:t>
            </a:r>
          </a:p>
          <a:p>
            <a:pPr lvl="1"/>
            <a:r>
              <a:rPr lang="en-US" dirty="0" smtClean="0"/>
              <a:t>SR 602 MW capacity, 83,000 MW-hrs all year</a:t>
            </a:r>
          </a:p>
          <a:p>
            <a:r>
              <a:rPr lang="en-US" dirty="0" smtClean="0"/>
              <a:t>Percent of time used:</a:t>
            </a:r>
          </a:p>
          <a:p>
            <a:pPr lvl="1"/>
            <a:r>
              <a:rPr lang="en-US" dirty="0" smtClean="0"/>
              <a:t>DR is used to some degree in 8.6</a:t>
            </a:r>
            <a:r>
              <a:rPr lang="en-US" dirty="0" smtClean="0"/>
              <a:t>% of the </a:t>
            </a:r>
            <a:r>
              <a:rPr lang="en-US" dirty="0" smtClean="0"/>
              <a:t>years </a:t>
            </a:r>
          </a:p>
          <a:p>
            <a:pPr lvl="1"/>
            <a:r>
              <a:rPr lang="en-US" dirty="0" smtClean="0"/>
              <a:t>SR is used somewhat less (no approx yet)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Dispatch:</a:t>
            </a:r>
          </a:p>
          <a:p>
            <a:pPr lvl="1"/>
            <a:r>
              <a:rPr lang="en-US" dirty="0" smtClean="0"/>
              <a:t>DR is generally used up to its availability</a:t>
            </a:r>
          </a:p>
          <a:p>
            <a:pPr lvl="1"/>
            <a:r>
              <a:rPr lang="en-US" dirty="0" smtClean="0"/>
              <a:t>SR energy may be used up before summer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DDFA4-95E1-46E2-AEA4-99B7F8F3FCB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Adequacy metrics and values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DDFA4-95E1-46E2-AEA4-99B7F8F3FCB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371600"/>
          <a:ext cx="8305800" cy="5230188"/>
        </p:xfrm>
        <a:graphic>
          <a:graphicData uri="http://schemas.openxmlformats.org/drawingml/2006/table">
            <a:tbl>
              <a:tblPr/>
              <a:tblGrid>
                <a:gridCol w="2743200"/>
                <a:gridCol w="5562600"/>
              </a:tblGrid>
              <a:tr h="655982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"/>
                          <a:ea typeface="Times New Roman"/>
                          <a:cs typeface="Times New Roman"/>
                        </a:rPr>
                        <a:t>Adequacy Metrics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466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"/>
                          <a:ea typeface="Times New Roman"/>
                          <a:cs typeface="Times New Roman"/>
                        </a:rPr>
                        <a:t>Metric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Description</a:t>
                      </a:r>
                      <a:endParaRPr lang="en-US" sz="24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66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"/>
                          <a:ea typeface="Times New Roman"/>
                          <a:cs typeface="Times New Roman"/>
                        </a:rPr>
                        <a:t>LOLP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Loss of load probability = number of games with a problem divided by</a:t>
                      </a:r>
                      <a:r>
                        <a:rPr lang="en-US" sz="20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the total number of games</a:t>
                      </a:r>
                      <a:endParaRPr lang="en-US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66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Arial"/>
                          <a:ea typeface="Times New Roman"/>
                          <a:cs typeface="Times New Roman"/>
                        </a:rPr>
                        <a:t>DR </a:t>
                      </a:r>
                      <a:r>
                        <a:rPr lang="en-US" sz="2400" dirty="0">
                          <a:latin typeface="Arial"/>
                          <a:ea typeface="Times New Roman"/>
                          <a:cs typeface="Times New Roman"/>
                        </a:rPr>
                        <a:t>and SR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Demand response</a:t>
                      </a:r>
                      <a:r>
                        <a:rPr lang="en-US" sz="20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and standby resources that are contractually available = measure of </a:t>
                      </a:r>
                      <a:endParaRPr lang="en-US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66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"/>
                          <a:ea typeface="Times New Roman"/>
                          <a:cs typeface="Times New Roman"/>
                        </a:rPr>
                        <a:t>CVaR (energy)  </a:t>
                      </a:r>
                      <a:endParaRPr lang="en-US" sz="24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Conditional</a:t>
                      </a:r>
                      <a:r>
                        <a:rPr lang="en-US" sz="20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value at risk = average annual curtailment for 5% worst games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66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"/>
                          <a:ea typeface="Times New Roman"/>
                          <a:cs typeface="Times New Roman"/>
                        </a:rPr>
                        <a:t>CVaR (peak)</a:t>
                      </a:r>
                      <a:endParaRPr lang="en-US" sz="24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Conditional</a:t>
                      </a:r>
                      <a:r>
                        <a:rPr lang="en-US" sz="20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value at risk = average single-hour curtailment for worst 5% of games </a:t>
                      </a:r>
                      <a:endParaRPr lang="en-US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66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"/>
                          <a:ea typeface="Times New Roman"/>
                          <a:cs typeface="Times New Roman"/>
                        </a:rPr>
                        <a:t>EUE</a:t>
                      </a:r>
                      <a:endParaRPr lang="en-US" sz="24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Expected unserved energy = total curtailment</a:t>
                      </a:r>
                      <a:r>
                        <a:rPr lang="en-US" sz="20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divided by the total number of games</a:t>
                      </a:r>
                      <a:endParaRPr lang="en-US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66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"/>
                          <a:ea typeface="Times New Roman"/>
                          <a:cs typeface="Times New Roman"/>
                        </a:rPr>
                        <a:t>LOLE</a:t>
                      </a:r>
                      <a:endParaRPr lang="en-US" sz="24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Loss of load expectation = total number of hours of curtailment divided</a:t>
                      </a:r>
                      <a:r>
                        <a:rPr lang="en-US" sz="20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by total number of games</a:t>
                      </a:r>
                      <a:endParaRPr lang="en-US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Adequacy metrics and values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DDFA4-95E1-46E2-AEA4-99B7F8F3FCBB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19200" y="1371600"/>
          <a:ext cx="6705601" cy="4482546"/>
        </p:xfrm>
        <a:graphic>
          <a:graphicData uri="http://schemas.openxmlformats.org/drawingml/2006/table">
            <a:tbl>
              <a:tblPr/>
              <a:tblGrid>
                <a:gridCol w="3169773"/>
                <a:gridCol w="1336261"/>
                <a:gridCol w="2199567"/>
              </a:tblGrid>
              <a:tr h="655982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"/>
                          <a:ea typeface="Times New Roman"/>
                          <a:cs typeface="Times New Roman"/>
                        </a:rPr>
                        <a:t>Adequacy Metrics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466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"/>
                          <a:ea typeface="Times New Roman"/>
                          <a:cs typeface="Times New Roman"/>
                        </a:rPr>
                        <a:t>Metric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"/>
                          <a:ea typeface="Times New Roman"/>
                          <a:cs typeface="Times New Roman"/>
                        </a:rPr>
                        <a:t>Value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"/>
                          <a:ea typeface="Times New Roman"/>
                          <a:cs typeface="Times New Roman"/>
                        </a:rPr>
                        <a:t>Units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66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"/>
                          <a:ea typeface="Times New Roman"/>
                          <a:cs typeface="Times New Roman"/>
                        </a:rPr>
                        <a:t>LOLP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"/>
                          <a:ea typeface="Times New Roman"/>
                          <a:cs typeface="Times New Roman"/>
                        </a:rPr>
                        <a:t>6.7</a:t>
                      </a:r>
                      <a:endParaRPr lang="en-US" sz="24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"/>
                          <a:ea typeface="Times New Roman"/>
                          <a:cs typeface="Times New Roman"/>
                        </a:rPr>
                        <a:t>Percent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66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"/>
                          <a:ea typeface="Times New Roman"/>
                          <a:cs typeface="Times New Roman"/>
                        </a:rPr>
                        <a:t>Use of DR and SR</a:t>
                      </a:r>
                      <a:endParaRPr lang="en-US" sz="24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"/>
                          <a:ea typeface="Times New Roman"/>
                          <a:cs typeface="Times New Roman"/>
                        </a:rPr>
                        <a:t>8.6</a:t>
                      </a:r>
                      <a:endParaRPr lang="en-US" sz="24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"/>
                          <a:ea typeface="Times New Roman"/>
                          <a:cs typeface="Times New Roman"/>
                        </a:rPr>
                        <a:t>Percent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66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"/>
                          <a:ea typeface="Times New Roman"/>
                          <a:cs typeface="Times New Roman"/>
                        </a:rPr>
                        <a:t>CVaR (energy)  </a:t>
                      </a:r>
                      <a:endParaRPr lang="en-US" sz="24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Arial"/>
                          <a:ea typeface="Times New Roman"/>
                          <a:cs typeface="Times New Roman"/>
                        </a:rPr>
                        <a:t>67,618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"/>
                          <a:ea typeface="Times New Roman"/>
                          <a:cs typeface="Times New Roman"/>
                        </a:rPr>
                        <a:t>MW-hours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66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"/>
                          <a:ea typeface="Times New Roman"/>
                          <a:cs typeface="Times New Roman"/>
                        </a:rPr>
                        <a:t>CVaR (peak)</a:t>
                      </a:r>
                      <a:endParaRPr lang="en-US" sz="24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Arial"/>
                          <a:ea typeface="Times New Roman"/>
                          <a:cs typeface="Times New Roman"/>
                        </a:rPr>
                        <a:t>2,277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"/>
                          <a:ea typeface="Times New Roman"/>
                          <a:cs typeface="Times New Roman"/>
                        </a:rPr>
                        <a:t>MW 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66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"/>
                          <a:ea typeface="Times New Roman"/>
                          <a:cs typeface="Times New Roman"/>
                        </a:rPr>
                        <a:t>EUE</a:t>
                      </a:r>
                      <a:endParaRPr lang="en-US" sz="24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Arial"/>
                          <a:ea typeface="Times New Roman"/>
                          <a:cs typeface="Times New Roman"/>
                        </a:rPr>
                        <a:t>3,399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"/>
                          <a:ea typeface="Times New Roman"/>
                          <a:cs typeface="Times New Roman"/>
                        </a:rPr>
                        <a:t>MW-hours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66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"/>
                          <a:ea typeface="Times New Roman"/>
                          <a:cs typeface="Times New Roman"/>
                        </a:rPr>
                        <a:t>LOLE</a:t>
                      </a:r>
                      <a:endParaRPr lang="en-US" sz="24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"/>
                          <a:ea typeface="Times New Roman"/>
                          <a:cs typeface="Times New Roman"/>
                        </a:rPr>
                        <a:t>3.3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Arial"/>
                          <a:ea typeface="Times New Roman"/>
                          <a:cs typeface="Times New Roman"/>
                        </a:rPr>
                        <a:t>Hours/year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Annual curtailment energy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DDFA4-95E1-46E2-AEA4-99B7F8F3FCBB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371600"/>
            <a:ext cx="8153400" cy="5105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Annual highest hour peak curtailment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DDFA4-95E1-46E2-AEA4-99B7F8F3FCBB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295400"/>
            <a:ext cx="8534400" cy="4953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Non-firm </a:t>
            </a:r>
            <a:r>
              <a:rPr lang="en-US" dirty="0" smtClean="0"/>
              <a:t>resources: % of time used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DDFA4-95E1-46E2-AEA4-99B7F8F3FCBB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524000"/>
            <a:ext cx="8534400" cy="480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Non-firm </a:t>
            </a:r>
            <a:r>
              <a:rPr lang="en-US" dirty="0" smtClean="0"/>
              <a:t>resources: </a:t>
            </a:r>
            <a:r>
              <a:rPr lang="en-US" dirty="0" smtClean="0"/>
              <a:t>dispatch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DDFA4-95E1-46E2-AEA4-99B7F8F3FCBB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524000"/>
            <a:ext cx="8458200" cy="480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Independent power producers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DDFA4-95E1-46E2-AEA4-99B7F8F3FCB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447800"/>
            <a:ext cx="8534400" cy="487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 market purchases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DDFA4-95E1-46E2-AEA4-99B7F8F3FCBB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447800"/>
            <a:ext cx="8534400" cy="4953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Adequacy Standard</a:t>
            </a:r>
          </a:p>
          <a:p>
            <a:r>
              <a:rPr lang="en-US" dirty="0" smtClean="0"/>
              <a:t>Proposed Revisions</a:t>
            </a:r>
            <a:endParaRPr lang="en-US" dirty="0" smtClean="0"/>
          </a:p>
          <a:p>
            <a:r>
              <a:rPr lang="en-US" dirty="0" smtClean="0"/>
              <a:t>State </a:t>
            </a:r>
            <a:r>
              <a:rPr lang="en-US" dirty="0" smtClean="0"/>
              <a:t>of the System </a:t>
            </a:r>
            <a:r>
              <a:rPr lang="en-US" dirty="0" smtClean="0"/>
              <a:t>Report</a:t>
            </a:r>
          </a:p>
          <a:p>
            <a:r>
              <a:rPr lang="en-US" dirty="0" smtClean="0"/>
              <a:t>Sample Report</a:t>
            </a:r>
            <a:endParaRPr lang="en-US" dirty="0" smtClean="0"/>
          </a:p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DDFA4-95E1-46E2-AEA4-99B7F8F3FCB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 off-peak purchases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DDFA4-95E1-46E2-AEA4-99B7F8F3FCBB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447800"/>
            <a:ext cx="8458200" cy="487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Borrowed hydro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DDFA4-95E1-46E2-AEA4-99B7F8F3FCBB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524000"/>
            <a:ext cx="8534400" cy="4953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Energy – Dr, </a:t>
            </a:r>
            <a:r>
              <a:rPr lang="en-US" dirty="0" err="1" smtClean="0"/>
              <a:t>sr</a:t>
            </a:r>
            <a:r>
              <a:rPr lang="en-US" dirty="0" smtClean="0"/>
              <a:t> and LOLP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DDFA4-95E1-46E2-AEA4-99B7F8F3FCBB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447800"/>
            <a:ext cx="8610600" cy="487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Peak – </a:t>
            </a:r>
            <a:r>
              <a:rPr lang="en-US" dirty="0" err="1" smtClean="0"/>
              <a:t>dr</a:t>
            </a:r>
            <a:r>
              <a:rPr lang="en-US" dirty="0" smtClean="0"/>
              <a:t>, </a:t>
            </a:r>
            <a:r>
              <a:rPr lang="en-US" dirty="0" err="1" smtClean="0"/>
              <a:t>sr</a:t>
            </a:r>
            <a:r>
              <a:rPr lang="en-US" dirty="0" smtClean="0"/>
              <a:t> and </a:t>
            </a:r>
            <a:r>
              <a:rPr lang="en-US" dirty="0" err="1" smtClean="0"/>
              <a:t>lolp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DDFA4-95E1-46E2-AEA4-99B7F8F3FCBB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524000"/>
            <a:ext cx="8610600" cy="480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Curtailment statistics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DDFA4-95E1-46E2-AEA4-99B7F8F3FCBB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43000" y="1295400"/>
          <a:ext cx="6705600" cy="4832604"/>
        </p:xfrm>
        <a:graphic>
          <a:graphicData uri="http://schemas.openxmlformats.org/drawingml/2006/table">
            <a:tbl>
              <a:tblPr/>
              <a:tblGrid>
                <a:gridCol w="3530968"/>
                <a:gridCol w="1587316"/>
                <a:gridCol w="1587316"/>
              </a:tblGrid>
              <a:tr h="762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Arial"/>
                          <a:ea typeface="Times New Roman"/>
                          <a:cs typeface="Times New Roman"/>
                        </a:rPr>
                        <a:t>Expected </a:t>
                      </a:r>
                      <a:r>
                        <a:rPr lang="en-US" sz="2400" dirty="0" smtClean="0">
                          <a:latin typeface="Arial"/>
                          <a:ea typeface="Times New Roman"/>
                          <a:cs typeface="Times New Roman"/>
                        </a:rPr>
                        <a:t>Number of Events*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"/>
                          <a:ea typeface="Times New Roman"/>
                          <a:cs typeface="Times New Roman"/>
                        </a:rPr>
                        <a:t>0.23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en-US" sz="2400" dirty="0" smtClean="0">
                          <a:latin typeface="Arial"/>
                          <a:ea typeface="Times New Roman"/>
                          <a:cs typeface="Times New Roman"/>
                        </a:rPr>
                        <a:t>per year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Arial"/>
                          <a:ea typeface="Times New Roman"/>
                          <a:cs typeface="Times New Roman"/>
                        </a:rPr>
                        <a:t>Average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Arial"/>
                          <a:ea typeface="Times New Roman"/>
                          <a:cs typeface="Times New Roman"/>
                        </a:rPr>
                        <a:t>Event </a:t>
                      </a:r>
                      <a:r>
                        <a:rPr lang="en-US" sz="2400" dirty="0">
                          <a:latin typeface="Arial"/>
                          <a:ea typeface="Times New Roman"/>
                          <a:cs typeface="Times New Roman"/>
                        </a:rPr>
                        <a:t>Duration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"/>
                          <a:ea typeface="Times New Roman"/>
                          <a:cs typeface="Times New Roman"/>
                        </a:rPr>
                        <a:t>14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"/>
                          <a:ea typeface="Times New Roman"/>
                          <a:cs typeface="Times New Roman"/>
                        </a:rPr>
                        <a:t>Hours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Arial"/>
                          <a:ea typeface="Times New Roman"/>
                          <a:cs typeface="Times New Roman"/>
                        </a:rPr>
                        <a:t>Average </a:t>
                      </a:r>
                      <a:r>
                        <a:rPr lang="en-US" sz="2400" dirty="0">
                          <a:latin typeface="Arial"/>
                          <a:ea typeface="Times New Roman"/>
                          <a:cs typeface="Times New Roman"/>
                        </a:rPr>
                        <a:t>Event Magnitude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"/>
                          <a:ea typeface="Times New Roman"/>
                          <a:cs typeface="Times New Roman"/>
                        </a:rPr>
                        <a:t>14569</a:t>
                      </a:r>
                      <a:endParaRPr lang="en-US" sz="24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"/>
                          <a:ea typeface="Times New Roman"/>
                          <a:cs typeface="Times New Roman"/>
                        </a:rPr>
                        <a:t>MW-hrs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Arial"/>
                          <a:ea typeface="Times New Roman"/>
                          <a:cs typeface="Times New Roman"/>
                        </a:rPr>
                        <a:t>Average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Arial"/>
                          <a:ea typeface="Times New Roman"/>
                          <a:cs typeface="Times New Roman"/>
                        </a:rPr>
                        <a:t>Event Peak Shortfall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"/>
                          <a:ea typeface="Times New Roman"/>
                          <a:cs typeface="Times New Roman"/>
                        </a:rPr>
                        <a:t>1098</a:t>
                      </a:r>
                      <a:endParaRPr lang="en-US" sz="24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"/>
                          <a:ea typeface="Times New Roman"/>
                          <a:cs typeface="Times New Roman"/>
                        </a:rPr>
                        <a:t>MW 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Arial"/>
                          <a:ea typeface="Times New Roman"/>
                          <a:cs typeface="Times New Roman"/>
                        </a:rPr>
                        <a:t>Expected Number of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Arial"/>
                          <a:ea typeface="Times New Roman"/>
                          <a:cs typeface="Times New Roman"/>
                        </a:rPr>
                        <a:t>Shortfall</a:t>
                      </a:r>
                      <a:r>
                        <a:rPr lang="en-US" sz="2400" baseline="0" dirty="0" smtClean="0">
                          <a:latin typeface="Arial"/>
                          <a:ea typeface="Times New Roman"/>
                          <a:cs typeface="Times New Roman"/>
                        </a:rPr>
                        <a:t> Hours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"/>
                          <a:ea typeface="Times New Roman"/>
                          <a:cs typeface="Times New Roman"/>
                        </a:rPr>
                        <a:t>3.3</a:t>
                      </a:r>
                      <a:endParaRPr lang="en-US" sz="24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en-US" sz="2400" dirty="0" smtClean="0">
                          <a:latin typeface="Arial"/>
                          <a:ea typeface="Times New Roman"/>
                          <a:cs typeface="Times New Roman"/>
                        </a:rPr>
                        <a:t>per year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Arial"/>
                          <a:ea typeface="Times New Roman"/>
                          <a:cs typeface="Times New Roman"/>
                        </a:rPr>
                        <a:t>Percent of Games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Arial"/>
                          <a:ea typeface="Times New Roman"/>
                          <a:cs typeface="Times New Roman"/>
                        </a:rPr>
                        <a:t>With an Event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Arial"/>
                          <a:ea typeface="Times New Roman"/>
                          <a:cs typeface="Times New Roman"/>
                        </a:rPr>
                        <a:t>8.6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en-US" sz="2400" dirty="0" smtClean="0">
                          <a:latin typeface="Arial"/>
                          <a:ea typeface="Times New Roman"/>
                          <a:cs typeface="Times New Roman"/>
                        </a:rPr>
                        <a:t>percent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19200" y="6248400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Arial" pitchFamily="34" charset="0"/>
                <a:cs typeface="Arial" pitchFamily="34" charset="0"/>
              </a:rPr>
              <a:t>*An event is defined as a contiguous set of hours of shortfall. 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Forum approves revised standard (namely the elements on slide number 4)</a:t>
            </a:r>
          </a:p>
          <a:p>
            <a:r>
              <a:rPr lang="en-US" dirty="0" smtClean="0"/>
              <a:t>Forward proposed revisions to Council</a:t>
            </a:r>
          </a:p>
          <a:p>
            <a:r>
              <a:rPr lang="en-US" dirty="0" smtClean="0"/>
              <a:t>Work continues on better defining non-firm resource assumptions, use of borrowed hydro, demand response and standby resources</a:t>
            </a:r>
          </a:p>
          <a:p>
            <a:r>
              <a:rPr lang="en-US" dirty="0" smtClean="0"/>
              <a:t>Debate using off-peak summer purchases</a:t>
            </a:r>
          </a:p>
          <a:p>
            <a:r>
              <a:rPr lang="en-US" dirty="0" smtClean="0"/>
              <a:t>2012: Forum approves revised assumptions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DDFA4-95E1-46E2-AEA4-99B7F8F3FCBB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Adequacy standard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standard in use for 3 years</a:t>
            </a:r>
          </a:p>
          <a:p>
            <a:r>
              <a:rPr lang="en-US" dirty="0" smtClean="0"/>
              <a:t>Led to some confusion – L/R balance</a:t>
            </a:r>
          </a:p>
          <a:p>
            <a:r>
              <a:rPr lang="en-US" dirty="0" smtClean="0"/>
              <a:t>Peer reviewed in 2010</a:t>
            </a:r>
          </a:p>
          <a:p>
            <a:pPr lvl="1"/>
            <a:r>
              <a:rPr lang="en-US" dirty="0" smtClean="0"/>
              <a:t>Eliminate translation to static measures</a:t>
            </a:r>
          </a:p>
          <a:p>
            <a:pPr lvl="1"/>
            <a:r>
              <a:rPr lang="en-US" dirty="0" smtClean="0"/>
              <a:t>Eliminate seasonal assessments</a:t>
            </a:r>
          </a:p>
          <a:p>
            <a:pPr lvl="1"/>
            <a:r>
              <a:rPr lang="en-US" dirty="0" smtClean="0"/>
              <a:t>Add measure for size of problem</a:t>
            </a:r>
          </a:p>
          <a:p>
            <a:pPr lvl="1"/>
            <a:r>
              <a:rPr lang="en-US" dirty="0" smtClean="0"/>
              <a:t>Measure use of standby resources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DDFA4-95E1-46E2-AEA4-99B7F8F3FCB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Proposed Revisions</a:t>
            </a:r>
            <a:br>
              <a:rPr lang="en-US" dirty="0" smtClean="0"/>
            </a:br>
            <a:r>
              <a:rPr lang="en-US" sz="2700" dirty="0" smtClean="0">
                <a:solidFill>
                  <a:srgbClr val="FF0000"/>
                </a:solidFill>
              </a:rPr>
              <a:t>to be approved by the forum</a:t>
            </a:r>
            <a:endParaRPr lang="en-US" sz="27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Keep the current methodology, which includes non-firm resources</a:t>
            </a:r>
          </a:p>
          <a:p>
            <a:r>
              <a:rPr lang="en-US" dirty="0" smtClean="0"/>
              <a:t>Keep the LOLP metric and the 5% threshold</a:t>
            </a:r>
          </a:p>
          <a:p>
            <a:r>
              <a:rPr lang="en-US" dirty="0" smtClean="0"/>
              <a:t>Annual assessment (all months)</a:t>
            </a:r>
            <a:endParaRPr lang="en-US" dirty="0" smtClean="0"/>
          </a:p>
          <a:p>
            <a:r>
              <a:rPr lang="en-US" dirty="0" smtClean="0"/>
              <a:t>Quantify demand response (DR) and standby resources (SR) that are contractually available</a:t>
            </a:r>
          </a:p>
          <a:p>
            <a:r>
              <a:rPr lang="en-US" dirty="0" smtClean="0"/>
              <a:t>Count events that exceed the energy and capacity limits of DR and SR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DDFA4-95E1-46E2-AEA4-99B7F8F3FCB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of the system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Adequacy assessment</a:t>
            </a:r>
          </a:p>
          <a:p>
            <a:pPr lvl="0"/>
            <a:r>
              <a:rPr lang="en-US" dirty="0" smtClean="0"/>
              <a:t>Other commonly used adequacy measures</a:t>
            </a:r>
            <a:endParaRPr lang="en-US" dirty="0" smtClean="0"/>
          </a:p>
          <a:p>
            <a:pPr lvl="0"/>
            <a:r>
              <a:rPr lang="en-US" dirty="0" smtClean="0"/>
              <a:t>R</a:t>
            </a:r>
            <a:r>
              <a:rPr lang="en-US" dirty="0" smtClean="0"/>
              <a:t>eliance </a:t>
            </a:r>
            <a:r>
              <a:rPr lang="en-US" dirty="0" smtClean="0"/>
              <a:t>on non-firm </a:t>
            </a:r>
            <a:r>
              <a:rPr lang="en-US" dirty="0" smtClean="0"/>
              <a:t>and standby resources</a:t>
            </a:r>
            <a:endParaRPr lang="en-US" dirty="0" smtClean="0"/>
          </a:p>
          <a:p>
            <a:pPr lvl="0"/>
            <a:r>
              <a:rPr lang="en-US" dirty="0" smtClean="0"/>
              <a:t>Monthly assessment of potential shortfalls</a:t>
            </a:r>
          </a:p>
          <a:p>
            <a:pPr lvl="0"/>
            <a:r>
              <a:rPr lang="en-US" dirty="0" smtClean="0"/>
              <a:t>Frequency, duration and magnitude of events </a:t>
            </a:r>
            <a:endParaRPr lang="en-US" dirty="0" smtClean="0"/>
          </a:p>
          <a:p>
            <a:pPr lvl="0"/>
            <a:r>
              <a:rPr lang="en-US" dirty="0" smtClean="0"/>
              <a:t>Conditions </a:t>
            </a:r>
            <a:r>
              <a:rPr lang="en-US" dirty="0" smtClean="0"/>
              <a:t>under which </a:t>
            </a:r>
            <a:r>
              <a:rPr lang="en-US" dirty="0" smtClean="0"/>
              <a:t>events occur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DDFA4-95E1-46E2-AEA4-99B7F8F3FCB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Sample </a:t>
            </a:r>
            <a:r>
              <a:rPr lang="en-US" dirty="0" smtClean="0"/>
              <a:t>Report – </a:t>
            </a:r>
            <a:r>
              <a:rPr lang="en-US" dirty="0" smtClean="0">
                <a:solidFill>
                  <a:srgbClr val="FF0000"/>
                </a:solidFill>
              </a:rPr>
              <a:t>for illustration only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Not an official assessment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LOLP </a:t>
            </a:r>
            <a:r>
              <a:rPr lang="en-US" dirty="0" smtClean="0"/>
              <a:t>is 6.7% = inadequate supply</a:t>
            </a:r>
          </a:p>
          <a:p>
            <a:r>
              <a:rPr lang="en-US" dirty="0" smtClean="0"/>
              <a:t>Dec, Jan and Aug only months with shortfalls</a:t>
            </a:r>
          </a:p>
          <a:p>
            <a:r>
              <a:rPr lang="en-US" dirty="0" smtClean="0"/>
              <a:t>LOLP driven by peak shortfalls in </a:t>
            </a:r>
            <a:r>
              <a:rPr lang="en-US" dirty="0" smtClean="0"/>
              <a:t>August</a:t>
            </a:r>
            <a:br>
              <a:rPr lang="en-US" dirty="0" smtClean="0"/>
            </a:br>
            <a:r>
              <a:rPr lang="en-US" dirty="0" smtClean="0"/>
              <a:t>(LOLP </a:t>
            </a:r>
            <a:r>
              <a:rPr lang="en-US" dirty="0" smtClean="0"/>
              <a:t>= 1.4</a:t>
            </a:r>
            <a:r>
              <a:rPr lang="en-US" dirty="0" smtClean="0"/>
              <a:t>% not counting peak events)</a:t>
            </a:r>
            <a:endParaRPr lang="en-US" dirty="0" smtClean="0"/>
          </a:p>
          <a:p>
            <a:r>
              <a:rPr lang="en-US" dirty="0" smtClean="0"/>
              <a:t>Adding 400 MW of capacity in August will bring LOLP below 5%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DDFA4-95E1-46E2-AEA4-99B7F8F3FCB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to old standard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Old standard</a:t>
            </a:r>
          </a:p>
          <a:p>
            <a:pPr lvl="1"/>
            <a:r>
              <a:rPr lang="en-US" dirty="0" smtClean="0"/>
              <a:t>Winter capacity LOLP      	= 2.4%</a:t>
            </a:r>
          </a:p>
          <a:p>
            <a:pPr lvl="1"/>
            <a:r>
              <a:rPr lang="en-US" dirty="0" smtClean="0"/>
              <a:t>Winter energy LOLP    	= 1.0%</a:t>
            </a:r>
          </a:p>
          <a:p>
            <a:pPr lvl="1"/>
            <a:r>
              <a:rPr lang="en-US" dirty="0" smtClean="0"/>
              <a:t>Summer capacity LOLP	= 4.3%</a:t>
            </a:r>
          </a:p>
          <a:p>
            <a:pPr lvl="1"/>
            <a:r>
              <a:rPr lang="en-US" dirty="0" smtClean="0"/>
              <a:t>Summer energy LOLP	= 1.9%</a:t>
            </a:r>
          </a:p>
          <a:p>
            <a:pPr lvl="1"/>
            <a:r>
              <a:rPr lang="en-US" dirty="0" smtClean="0"/>
              <a:t>Interpretation – </a:t>
            </a:r>
            <a:r>
              <a:rPr lang="en-US" b="1" dirty="0" smtClean="0">
                <a:solidFill>
                  <a:srgbClr val="FF0000"/>
                </a:solidFill>
              </a:rPr>
              <a:t>Adequate</a:t>
            </a:r>
          </a:p>
          <a:p>
            <a:r>
              <a:rPr lang="en-US" dirty="0" smtClean="0"/>
              <a:t>New standard</a:t>
            </a:r>
          </a:p>
          <a:p>
            <a:pPr lvl="1"/>
            <a:r>
              <a:rPr lang="en-US" dirty="0" smtClean="0"/>
              <a:t>LOLP = 6.7%</a:t>
            </a:r>
          </a:p>
          <a:p>
            <a:pPr lvl="1"/>
            <a:r>
              <a:rPr lang="en-US" dirty="0" smtClean="0"/>
              <a:t>Interpretation – 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en-US" b="1" dirty="0" smtClean="0">
                <a:solidFill>
                  <a:srgbClr val="FF0000"/>
                </a:solidFill>
              </a:rPr>
              <a:t>nadequate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DDFA4-95E1-46E2-AEA4-99B7F8F3FCB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9600" y="6019800"/>
            <a:ext cx="800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Winter and summer capacity problems occur in different games thus, seasonal assessment will underestimate overall adequacy.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Adequacy summary - IPP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Availability:</a:t>
            </a:r>
          </a:p>
          <a:p>
            <a:pPr lvl="1"/>
            <a:r>
              <a:rPr lang="en-US" dirty="0" smtClean="0"/>
              <a:t>3,500 MW winter (approximate)</a:t>
            </a:r>
          </a:p>
          <a:p>
            <a:pPr lvl="1"/>
            <a:r>
              <a:rPr lang="en-US" dirty="0" smtClean="0"/>
              <a:t>1,000 MW summer</a:t>
            </a:r>
          </a:p>
          <a:p>
            <a:r>
              <a:rPr lang="en-US" dirty="0" smtClean="0"/>
              <a:t>Percent of time used:</a:t>
            </a:r>
          </a:p>
          <a:p>
            <a:pPr lvl="1"/>
            <a:r>
              <a:rPr lang="en-US" dirty="0" smtClean="0"/>
              <a:t>To some degree every winter</a:t>
            </a:r>
          </a:p>
          <a:p>
            <a:pPr lvl="1"/>
            <a:r>
              <a:rPr lang="en-US" dirty="0" smtClean="0"/>
              <a:t>To some degree every summer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Dispatch:</a:t>
            </a:r>
          </a:p>
          <a:p>
            <a:pPr lvl="1"/>
            <a:r>
              <a:rPr lang="en-US" dirty="0" smtClean="0"/>
              <a:t>Winter months (avg): 7</a:t>
            </a:r>
            <a:r>
              <a:rPr lang="en-US" dirty="0" smtClean="0"/>
              <a:t>50 </a:t>
            </a:r>
            <a:r>
              <a:rPr lang="en-US" dirty="0" smtClean="0"/>
              <a:t>to 1,500 </a:t>
            </a:r>
            <a:r>
              <a:rPr lang="en-US" dirty="0" smtClean="0"/>
              <a:t>MW-months</a:t>
            </a:r>
            <a:endParaRPr lang="en-US" dirty="0" smtClean="0"/>
          </a:p>
          <a:p>
            <a:pPr lvl="1"/>
            <a:r>
              <a:rPr lang="en-US" dirty="0" smtClean="0"/>
              <a:t>Summer months (avg): 250 </a:t>
            </a:r>
            <a:r>
              <a:rPr lang="en-US" dirty="0" smtClean="0"/>
              <a:t>to 600 </a:t>
            </a:r>
            <a:r>
              <a:rPr lang="en-US" dirty="0" smtClean="0"/>
              <a:t>MW-months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DDFA4-95E1-46E2-AEA4-99B7F8F3FCB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Adequacy summary – </a:t>
            </a:r>
            <a:r>
              <a:rPr lang="en-US" dirty="0" err="1" smtClean="0"/>
              <a:t>sw</a:t>
            </a:r>
            <a:r>
              <a:rPr lang="en-US" dirty="0" smtClean="0"/>
              <a:t> 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Availability:</a:t>
            </a:r>
          </a:p>
          <a:p>
            <a:pPr lvl="1"/>
            <a:r>
              <a:rPr lang="en-US" dirty="0" smtClean="0"/>
              <a:t>On peak (3,000 MW winter , 0 MW summer)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Proposed</a:t>
            </a:r>
            <a:r>
              <a:rPr lang="en-US" dirty="0" smtClean="0"/>
              <a:t> Off peak (1,000 MW year round) </a:t>
            </a:r>
          </a:p>
          <a:p>
            <a:r>
              <a:rPr lang="en-US" dirty="0" smtClean="0"/>
              <a:t>Percent of time used:</a:t>
            </a:r>
            <a:endParaRPr lang="en-US" dirty="0" smtClean="0"/>
          </a:p>
          <a:p>
            <a:pPr lvl="1"/>
            <a:r>
              <a:rPr lang="en-US" dirty="0" smtClean="0"/>
              <a:t>On peak used up </a:t>
            </a:r>
            <a:r>
              <a:rPr lang="en-US" dirty="0" smtClean="0"/>
              <a:t>to 11% </a:t>
            </a:r>
            <a:r>
              <a:rPr lang="en-US" dirty="0" smtClean="0"/>
              <a:t>of the time in winter</a:t>
            </a:r>
          </a:p>
          <a:p>
            <a:pPr lvl="1"/>
            <a:r>
              <a:rPr lang="en-US" dirty="0" smtClean="0"/>
              <a:t>Off peak used up to </a:t>
            </a:r>
            <a:r>
              <a:rPr lang="en-US" dirty="0" smtClean="0"/>
              <a:t>27</a:t>
            </a:r>
            <a:r>
              <a:rPr lang="en-US" dirty="0" smtClean="0"/>
              <a:t>% </a:t>
            </a:r>
            <a:r>
              <a:rPr lang="en-US" dirty="0" smtClean="0"/>
              <a:t>of the time in summer</a:t>
            </a:r>
            <a:endParaRPr lang="en-US" dirty="0" smtClean="0"/>
          </a:p>
          <a:p>
            <a:r>
              <a:rPr lang="en-US" dirty="0" smtClean="0"/>
              <a:t>Dispatch:</a:t>
            </a:r>
          </a:p>
          <a:p>
            <a:pPr lvl="1"/>
            <a:r>
              <a:rPr lang="en-US" dirty="0" smtClean="0"/>
              <a:t>Highest on-peak: 1000 </a:t>
            </a:r>
            <a:r>
              <a:rPr lang="en-US" dirty="0" smtClean="0"/>
              <a:t>MW-months in one Dec</a:t>
            </a:r>
          </a:p>
          <a:p>
            <a:pPr lvl="1"/>
            <a:r>
              <a:rPr lang="en-US" dirty="0" smtClean="0"/>
              <a:t>Highest </a:t>
            </a:r>
            <a:r>
              <a:rPr lang="en-US" dirty="0" smtClean="0"/>
              <a:t>off-peak: 400 </a:t>
            </a:r>
            <a:r>
              <a:rPr lang="en-US" dirty="0" smtClean="0"/>
              <a:t>MW-months in one Aug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DDFA4-95E1-46E2-AEA4-99B7F8F3FCB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1583</TotalTime>
  <Words>782</Words>
  <Application>Microsoft Office PowerPoint</Application>
  <PresentationFormat>On-screen Show (4:3)</PresentationFormat>
  <Paragraphs>189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Trek</vt:lpstr>
      <vt:lpstr>A Resource Adequacy Standard for the Pacific Northwest</vt:lpstr>
      <vt:lpstr>outline</vt:lpstr>
      <vt:lpstr>Current Adequacy standard</vt:lpstr>
      <vt:lpstr>Proposed Revisions to be approved by the forum</vt:lpstr>
      <vt:lpstr>State of the system report</vt:lpstr>
      <vt:lpstr>Sample Report – for illustration only</vt:lpstr>
      <vt:lpstr>Comparison to old standard</vt:lpstr>
      <vt:lpstr>Adequacy summary - IPP</vt:lpstr>
      <vt:lpstr>Adequacy summary – sw market</vt:lpstr>
      <vt:lpstr>Adequacy summary – Borrowed hydro</vt:lpstr>
      <vt:lpstr>Adequacy summary – dr, sr and lolp</vt:lpstr>
      <vt:lpstr>Adequacy metrics and values</vt:lpstr>
      <vt:lpstr>Adequacy metrics and values</vt:lpstr>
      <vt:lpstr>Annual curtailment energy</vt:lpstr>
      <vt:lpstr>Annual highest hour peak curtailment</vt:lpstr>
      <vt:lpstr>Non-firm resources: % of time used</vt:lpstr>
      <vt:lpstr>Non-firm resources: dispatch</vt:lpstr>
      <vt:lpstr>Independent power producers</vt:lpstr>
      <vt:lpstr>SW market purchases</vt:lpstr>
      <vt:lpstr>SW off-peak purchases</vt:lpstr>
      <vt:lpstr>Borrowed hydro</vt:lpstr>
      <vt:lpstr>Energy – Dr, sr and LOLP</vt:lpstr>
      <vt:lpstr>Peak – dr, sr and lolp</vt:lpstr>
      <vt:lpstr>Curtailment statistics</vt:lpstr>
      <vt:lpstr>Next steps</vt:lpstr>
    </vt:vector>
  </TitlesOfParts>
  <Company>Northwest Power and Conservation Council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John Fazio</dc:creator>
  <cp:lastModifiedBy> John Fazio</cp:lastModifiedBy>
  <cp:revision>201</cp:revision>
  <dcterms:created xsi:type="dcterms:W3CDTF">2010-09-29T22:30:45Z</dcterms:created>
  <dcterms:modified xsi:type="dcterms:W3CDTF">2011-09-28T17:27:52Z</dcterms:modified>
</cp:coreProperties>
</file>