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3" r:id="rId2"/>
    <p:sldId id="409" r:id="rId3"/>
    <p:sldId id="410" r:id="rId4"/>
    <p:sldId id="411" r:id="rId5"/>
    <p:sldId id="412" r:id="rId6"/>
    <p:sldId id="324" r:id="rId7"/>
    <p:sldId id="375" r:id="rId8"/>
    <p:sldId id="277" r:id="rId9"/>
    <p:sldId id="316" r:id="rId10"/>
    <p:sldId id="359" r:id="rId11"/>
    <p:sldId id="360" r:id="rId12"/>
    <p:sldId id="395" r:id="rId13"/>
    <p:sldId id="396" r:id="rId14"/>
    <p:sldId id="41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n, Teresa A" initials="T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420" autoAdjust="0"/>
  </p:normalViewPr>
  <p:slideViewPr>
    <p:cSldViewPr>
      <p:cViewPr varScale="1">
        <p:scale>
          <a:sx n="58" d="100"/>
          <a:sy n="58" d="100"/>
        </p:scale>
        <p:origin x="-3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4-23T13:15:19.558" idx="1">
    <p:pos x="5493" y="2743"/>
    <p:text>I believe Kim caught this typo - Norwest vs Northwest.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EDB53-2063-4377-840A-8A8D3F0D84BA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C53781-11AF-4D4B-8CED-A1769A6DF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F8166-0F31-42EA-BB9B-2CD8837F1949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59D2-61D4-42E3-AA6D-13ACFCCF1E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id_abstract_shutterstock_4983027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763"/>
            <a:ext cx="9144000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-14084300" y="133350"/>
            <a:ext cx="23225125" cy="2195513"/>
          </a:xfrm>
          <a:custGeom>
            <a:avLst/>
            <a:gdLst>
              <a:gd name="T0" fmla="*/ 2147483647 w 5771"/>
              <a:gd name="T1" fmla="*/ 2147483647 h 383"/>
              <a:gd name="T2" fmla="*/ 2147483647 w 5771"/>
              <a:gd name="T3" fmla="*/ 2147483647 h 383"/>
              <a:gd name="T4" fmla="*/ 2147483647 w 5771"/>
              <a:gd name="T5" fmla="*/ 2147483647 h 383"/>
              <a:gd name="T6" fmla="*/ 2147483647 w 5771"/>
              <a:gd name="T7" fmla="*/ 2147483647 h 383"/>
              <a:gd name="T8" fmla="*/ 2147483647 w 5771"/>
              <a:gd name="T9" fmla="*/ 2147483647 h 383"/>
              <a:gd name="T10" fmla="*/ 0 w 5771"/>
              <a:gd name="T11" fmla="*/ 0 h 383"/>
              <a:gd name="T12" fmla="*/ 2147483647 w 5771"/>
              <a:gd name="T13" fmla="*/ 2147483647 h 3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1"/>
              <a:gd name="T22" fmla="*/ 0 h 383"/>
              <a:gd name="T23" fmla="*/ 5771 w 5771"/>
              <a:gd name="T24" fmla="*/ 383 h 3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1" h="383">
                <a:moveTo>
                  <a:pt x="3" y="117"/>
                </a:moveTo>
                <a:lnTo>
                  <a:pt x="4634" y="116"/>
                </a:lnTo>
                <a:lnTo>
                  <a:pt x="4877" y="382"/>
                </a:lnTo>
                <a:lnTo>
                  <a:pt x="5771" y="383"/>
                </a:lnTo>
                <a:lnTo>
                  <a:pt x="5769" y="6"/>
                </a:lnTo>
                <a:lnTo>
                  <a:pt x="0" y="0"/>
                </a:lnTo>
                <a:lnTo>
                  <a:pt x="3" y="117"/>
                </a:lnTo>
                <a:close/>
              </a:path>
            </a:pathLst>
          </a:cu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13716000" y="-26988"/>
            <a:ext cx="22860000" cy="2193926"/>
          </a:xfrm>
          <a:custGeom>
            <a:avLst/>
            <a:gdLst>
              <a:gd name="T0" fmla="*/ 2147483647 w 5771"/>
              <a:gd name="T1" fmla="*/ 2147483647 h 383"/>
              <a:gd name="T2" fmla="*/ 2147483647 w 5771"/>
              <a:gd name="T3" fmla="*/ 2147483647 h 383"/>
              <a:gd name="T4" fmla="*/ 2147483647 w 5771"/>
              <a:gd name="T5" fmla="*/ 2147483647 h 383"/>
              <a:gd name="T6" fmla="*/ 2147483647 w 5771"/>
              <a:gd name="T7" fmla="*/ 2147483647 h 383"/>
              <a:gd name="T8" fmla="*/ 2147483647 w 5771"/>
              <a:gd name="T9" fmla="*/ 2147483647 h 383"/>
              <a:gd name="T10" fmla="*/ 0 w 5771"/>
              <a:gd name="T11" fmla="*/ 0 h 383"/>
              <a:gd name="T12" fmla="*/ 2147483647 w 5771"/>
              <a:gd name="T13" fmla="*/ 2147483647 h 3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71"/>
              <a:gd name="T22" fmla="*/ 0 h 383"/>
              <a:gd name="T23" fmla="*/ 5771 w 5771"/>
              <a:gd name="T24" fmla="*/ 383 h 3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71" h="383">
                <a:moveTo>
                  <a:pt x="3" y="117"/>
                </a:moveTo>
                <a:lnTo>
                  <a:pt x="4634" y="116"/>
                </a:lnTo>
                <a:lnTo>
                  <a:pt x="4877" y="382"/>
                </a:lnTo>
                <a:lnTo>
                  <a:pt x="5771" y="383"/>
                </a:lnTo>
                <a:lnTo>
                  <a:pt x="5769" y="6"/>
                </a:lnTo>
                <a:lnTo>
                  <a:pt x="0" y="0"/>
                </a:lnTo>
                <a:lnTo>
                  <a:pt x="3" y="11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7" name="Content Placeholder 12" descr="PNW-SGDPlogo_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350" y="101600"/>
            <a:ext cx="26606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" y="2798064"/>
            <a:ext cx="7772400" cy="1232154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1200"/>
              </a:spcAft>
              <a:defRPr sz="40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" y="4315968"/>
            <a:ext cx="6400800" cy="118872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7938" y="-28575"/>
            <a:ext cx="9161463" cy="6877050"/>
            <a:chOff x="-7938" y="-28194"/>
            <a:chExt cx="9161463" cy="6877050"/>
          </a:xfrm>
        </p:grpSpPr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-7938" y="-28194"/>
              <a:ext cx="9161463" cy="1371600"/>
              <a:chOff x="-7938" y="-28194"/>
              <a:chExt cx="9161463" cy="1371600"/>
            </a:xfrm>
          </p:grpSpPr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-7938" y="-28194"/>
                <a:ext cx="9161463" cy="1371600"/>
              </a:xfrm>
              <a:custGeom>
                <a:avLst/>
                <a:gdLst>
                  <a:gd name="T0" fmla="*/ 2147483647 w 5771"/>
                  <a:gd name="T1" fmla="*/ 2147483647 h 383"/>
                  <a:gd name="T2" fmla="*/ 2147483647 w 5771"/>
                  <a:gd name="T3" fmla="*/ 2147483647 h 383"/>
                  <a:gd name="T4" fmla="*/ 2147483647 w 5771"/>
                  <a:gd name="T5" fmla="*/ 2147483647 h 383"/>
                  <a:gd name="T6" fmla="*/ 2147483647 w 5771"/>
                  <a:gd name="T7" fmla="*/ 2147483647 h 383"/>
                  <a:gd name="T8" fmla="*/ 2147483647 w 5771"/>
                  <a:gd name="T9" fmla="*/ 2147483647 h 383"/>
                  <a:gd name="T10" fmla="*/ 0 w 5771"/>
                  <a:gd name="T11" fmla="*/ 0 h 383"/>
                  <a:gd name="T12" fmla="*/ 2147483647 w 5771"/>
                  <a:gd name="T13" fmla="*/ 2147483647 h 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71"/>
                  <a:gd name="T22" fmla="*/ 0 h 383"/>
                  <a:gd name="T23" fmla="*/ 5771 w 5771"/>
                  <a:gd name="T24" fmla="*/ 383 h 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71" h="383">
                    <a:moveTo>
                      <a:pt x="3" y="117"/>
                    </a:moveTo>
                    <a:lnTo>
                      <a:pt x="4634" y="116"/>
                    </a:lnTo>
                    <a:lnTo>
                      <a:pt x="4877" y="382"/>
                    </a:lnTo>
                    <a:lnTo>
                      <a:pt x="5771" y="383"/>
                    </a:lnTo>
                    <a:lnTo>
                      <a:pt x="5769" y="6"/>
                    </a:lnTo>
                    <a:lnTo>
                      <a:pt x="0" y="0"/>
                    </a:lnTo>
                    <a:lnTo>
                      <a:pt x="3" y="11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  <p:pic>
            <p:nvPicPr>
              <p:cNvPr id="13" name="Picture 5" descr="PNW-SGDPlogo_reverse.png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12050" y="112713"/>
                <a:ext cx="1631950" cy="119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>
              <a:off x="0" y="392494"/>
              <a:ext cx="128588" cy="6456362"/>
              <a:chOff x="0" y="392494"/>
              <a:chExt cx="128588" cy="6456362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392494"/>
                <a:ext cx="128588" cy="132715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1675194"/>
                <a:ext cx="128588" cy="1325562"/>
              </a:xfrm>
              <a:prstGeom prst="rect">
                <a:avLst/>
              </a:prstGeom>
              <a:solidFill>
                <a:srgbClr val="27AA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2957894"/>
                <a:ext cx="128588" cy="1325562"/>
              </a:xfrm>
              <a:prstGeom prst="rect">
                <a:avLst/>
              </a:prstGeom>
              <a:solidFill>
                <a:srgbClr val="9E1F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0" y="4240594"/>
                <a:ext cx="128588" cy="1325562"/>
              </a:xfrm>
              <a:prstGeom prst="rect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0" y="5523294"/>
                <a:ext cx="128588" cy="1325562"/>
              </a:xfrm>
              <a:prstGeom prst="rect">
                <a:avLst/>
              </a:prstGeom>
              <a:solidFill>
                <a:srgbClr val="FFD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366"/>
            <a:ext cx="6867144" cy="1143000"/>
          </a:xfrm>
        </p:spPr>
        <p:txBody>
          <a:bodyPr/>
          <a:lstStyle>
            <a:lvl1pPr algn="l">
              <a:lnSpc>
                <a:spcPct val="85000"/>
              </a:lnSpc>
              <a:spcBef>
                <a:spcPts val="800"/>
              </a:spcBef>
              <a:defRPr sz="3200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85000"/>
              </a:lnSpc>
              <a:spcBef>
                <a:spcPts val="800"/>
              </a:spcBef>
              <a:defRPr sz="2400">
                <a:latin typeface="Adobe Garamond Pro" pitchFamily="18" charset="0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 sz="2000">
                <a:latin typeface="Adobe Garamond Pro" pitchFamily="18" charset="0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 sz="1800">
                <a:latin typeface="Adobe Garamond Pro" pitchFamily="18" charset="0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 sz="1600">
                <a:latin typeface="Adobe Garamond Pro" pitchFamily="18" charset="0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 sz="1600">
                <a:latin typeface="Adobe Garamond Pro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>
                <a:latin typeface="Myriad Pro" pitchFamily="34" charset="0"/>
              </a:defRPr>
            </a:lvl1pPr>
          </a:lstStyle>
          <a:p>
            <a:pPr>
              <a:defRPr/>
            </a:pPr>
            <a:fld id="{0A883BDE-9336-48D4-B65F-46DC0F32B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609600" y="64770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0008-3536-41F0-85F4-7FE762BFF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95EB-21AF-49BE-A477-DBB45A70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557213"/>
            <a:ext cx="7456487" cy="411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5750" y="1377950"/>
            <a:ext cx="8532813" cy="19780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" y="65119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2F897F-41F7-4A4C-969B-2BCBEB712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93700"/>
            <a:ext cx="6867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75" y="6575425"/>
            <a:ext cx="387350" cy="28257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A02AC880-F270-46A0-8F87-C6744DE99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4" r:id="rId4"/>
    <p:sldLayoutId id="2147483695" r:id="rId5"/>
    <p:sldLayoutId id="214748369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DC63F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63F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63F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63F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DC63F"/>
          </a:solidFill>
          <a:latin typeface="Myriad Pro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dobe Garamond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dwise.pnl.gov/" TargetMode="External"/><Relationship Id="rId2" Type="http://schemas.openxmlformats.org/officeDocument/2006/relationships/hyperlink" Target="mailto:don.hammerstrom@battell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idwiseac.org/pdfs/forum_papers09/don-busines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Pacific Northwest Smart Grid Demonstration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" y="4315968"/>
            <a:ext cx="8741664" cy="1188720"/>
          </a:xfrm>
        </p:spPr>
        <p:txBody>
          <a:bodyPr/>
          <a:lstStyle/>
          <a:p>
            <a:r>
              <a:rPr lang="en-US" dirty="0" smtClean="0"/>
              <a:t>Presented to the Pacific Northwest Demand Response Project, </a:t>
            </a:r>
            <a:r>
              <a:rPr lang="en-US" dirty="0" smtClean="0"/>
              <a:t>Northwest </a:t>
            </a:r>
            <a:r>
              <a:rPr lang="en-US" dirty="0" smtClean="0"/>
              <a:t>Power and Conservation Council, Portland, Oregon</a:t>
            </a:r>
          </a:p>
          <a:p>
            <a:r>
              <a:rPr lang="en-US" dirty="0" smtClean="0"/>
              <a:t>Don Hammerstrom, Principal Investigator, Pacific Northwest Smart Grid Demonstration, Battelle, </a:t>
            </a:r>
            <a:r>
              <a:rPr lang="en-US" dirty="0" err="1" smtClean="0"/>
              <a:t>PNWD</a:t>
            </a:r>
            <a:endParaRPr lang="en-US" dirty="0" smtClean="0"/>
          </a:p>
          <a:p>
            <a:r>
              <a:rPr lang="en-US" dirty="0" smtClean="0"/>
              <a:t>April 27, 2010</a:t>
            </a: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2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– Regional Perspective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Don Hammerstrom 509-372-4087 don.hammerstrom@battelle.org</a:t>
            </a:r>
            <a:endParaRPr lang="en-US" b="1" dirty="0">
              <a:solidFill>
                <a:srgbClr val="92D050"/>
              </a:solidFill>
            </a:endParaRP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381000" y="1524000"/>
          <a:ext cx="8305800" cy="5029200"/>
        </p:xfrm>
        <a:graphic>
          <a:graphicData uri="http://schemas.openxmlformats.org/presentationml/2006/ole">
            <p:oleObj spid="_x0000_s78850" name="Acrobat Document" r:id="rId3" imgW="7543571" imgH="5829271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– Utility Perspective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Don Hammerstrom 509-372-4087 don.hammerstrom@battelle.org</a:t>
            </a:r>
            <a:endParaRPr lang="en-US" b="1" dirty="0">
              <a:solidFill>
                <a:srgbClr val="92D05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03338" y="1371600"/>
          <a:ext cx="7102475" cy="5073650"/>
        </p:xfrm>
        <a:graphic>
          <a:graphicData uri="http://schemas.openxmlformats.org/presentationml/2006/ole">
            <p:oleObj spid="_x0000_s79875" name="Acrobat Document" r:id="rId3" imgW="7543571" imgH="5829271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990600"/>
          </a:xfrm>
        </p:spPr>
        <p:txBody>
          <a:bodyPr anchor="ctr" anchorCtr="0"/>
          <a:lstStyle/>
          <a:p>
            <a:r>
              <a:rPr lang="en-US" sz="3600" dirty="0" smtClean="0">
                <a:solidFill>
                  <a:srgbClr val="92D050"/>
                </a:solidFill>
              </a:rPr>
              <a:t>Smart Grid Myths and Misconceptions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6738" cy="4184650"/>
          </a:xfrm>
        </p:spPr>
        <p:txBody>
          <a:bodyPr/>
          <a:lstStyle/>
          <a:p>
            <a:r>
              <a:rPr lang="en-US" sz="3600" dirty="0" smtClean="0"/>
              <a:t>We would like to buy a smart grid, please</a:t>
            </a:r>
          </a:p>
          <a:p>
            <a:r>
              <a:rPr lang="en-US" sz="3600" dirty="0" smtClean="0"/>
              <a:t>The efficiency department is down the hall</a:t>
            </a:r>
          </a:p>
          <a:p>
            <a:r>
              <a:rPr lang="en-US" sz="3600" dirty="0" smtClean="0"/>
              <a:t>All we need are more standards</a:t>
            </a:r>
          </a:p>
          <a:p>
            <a:r>
              <a:rPr lang="en-US" sz="3600" dirty="0" smtClean="0"/>
              <a:t>Our customers need more reliable service</a:t>
            </a:r>
          </a:p>
          <a:p>
            <a:r>
              <a:rPr lang="en-US" sz="3600" dirty="0" smtClean="0"/>
              <a:t>Smart grid is the Internet overlaid on the power grid</a:t>
            </a:r>
          </a:p>
          <a:p>
            <a:r>
              <a:rPr lang="en-US" sz="3600" dirty="0" smtClean="0"/>
              <a:t>We need a “big red button” to push</a:t>
            </a:r>
          </a:p>
          <a:p>
            <a:r>
              <a:rPr lang="en-US" sz="3600" dirty="0" smtClean="0"/>
              <a:t>Loads have to act like generators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CCAA-2CD5-4362-BBC7-CA9C6B6832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92D050"/>
                </a:solidFill>
              </a:rPr>
              <a:t>Myths that are Holding us Back (continued)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184650"/>
          </a:xfrm>
        </p:spPr>
        <p:txBody>
          <a:bodyPr/>
          <a:lstStyle/>
          <a:p>
            <a:r>
              <a:rPr lang="en-US" sz="3200" dirty="0" smtClean="0"/>
              <a:t>Electrical customers</a:t>
            </a:r>
          </a:p>
          <a:p>
            <a:pPr lvl="1"/>
            <a:r>
              <a:rPr lang="en-US" sz="2800" dirty="0" smtClean="0"/>
              <a:t>Want to know more about their electrical consumption</a:t>
            </a:r>
          </a:p>
          <a:p>
            <a:pPr lvl="1"/>
            <a:r>
              <a:rPr lang="en-US" sz="2800" dirty="0" smtClean="0"/>
              <a:t>Will change their behaviors for a few cents/kWh</a:t>
            </a:r>
          </a:p>
          <a:p>
            <a:pPr lvl="1"/>
            <a:r>
              <a:rPr lang="en-US" sz="2800" dirty="0" smtClean="0"/>
              <a:t>Will not respond unless they are paid</a:t>
            </a:r>
          </a:p>
          <a:p>
            <a:r>
              <a:rPr lang="en-US" sz="3200" dirty="0" smtClean="0"/>
              <a:t>Only a couple residential appliances are worth controlling</a:t>
            </a:r>
          </a:p>
          <a:p>
            <a:r>
              <a:rPr lang="en-US" sz="3200" dirty="0" smtClean="0"/>
              <a:t>My dryer just called and wants to know the electricity price</a:t>
            </a:r>
          </a:p>
          <a:p>
            <a:r>
              <a:rPr lang="en-US" sz="3200" dirty="0" smtClean="0"/>
              <a:t>Loads cannot provide down-regulation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FCCAA-2CD5-4362-BBC7-CA9C6B6832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and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Don Hammerstrom, PI, Pacific Northwest Smart Grid Demonstration Project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Battelle, Pacific Northwest Division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902 Battelle Blvd.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P.O. Box 999, MSIN: K1-85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hlinkClick r:id="rId2"/>
              </a:rPr>
              <a:t>don.hammerstrom@battelle.org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(509) 372-4087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Relevant links and references: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Olympic Peninsula Project final report: </a:t>
            </a:r>
            <a:r>
              <a:rPr lang="en-US" sz="2000" dirty="0" smtClean="0">
                <a:hlinkClick r:id="rId3"/>
              </a:rPr>
              <a:t>www.gridwise.pnl.gov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“Standardization of a Hierarchical Transactive Control System” conference paper: </a:t>
            </a:r>
            <a:r>
              <a:rPr lang="en-US" sz="2000" i="1" dirty="0" smtClean="0">
                <a:hlinkClick r:id="rId4"/>
              </a:rPr>
              <a:t>www.gridwiseac.org/pdfs/forum_papers09/don-business.pdf</a:t>
            </a:r>
            <a:r>
              <a:rPr lang="en-US" sz="2000" i="1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Hammerstrom DJ.  2010.  "Smart Grid Load Management."  Presented by Don Hammerstrom (Invited Speaker) at 2010 Northwest Energy Systems Symposium, Seattle , WA on February 17, 2010.  PNNL-SA-70842. 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6950" y="923925"/>
            <a:ext cx="4610100" cy="3792538"/>
            <a:chOff x="1428" y="582"/>
            <a:chExt cx="2904" cy="2389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1428" y="582"/>
              <a:ext cx="2904" cy="2389"/>
            </a:xfrm>
            <a:prstGeom prst="cloudCallout">
              <a:avLst>
                <a:gd name="adj1" fmla="val 24639"/>
                <a:gd name="adj2" fmla="val 54551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1444" name="Text Box 4"/>
            <p:cNvSpPr txBox="1">
              <a:spLocks noChangeArrowheads="1"/>
            </p:cNvSpPr>
            <p:nvPr/>
          </p:nvSpPr>
          <p:spPr bwMode="auto">
            <a:xfrm>
              <a:off x="2650" y="793"/>
              <a:ext cx="45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folHlink"/>
                  </a:solidFill>
                </a:rPr>
                <a:t>IBM</a:t>
              </a:r>
            </a:p>
          </p:txBody>
        </p:sp>
      </p:grp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295650" y="2181225"/>
            <a:ext cx="2505075" cy="1647825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86125" y="2447925"/>
            <a:ext cx="4605338" cy="1381125"/>
            <a:chOff x="1422" y="2250"/>
            <a:chExt cx="2901" cy="870"/>
          </a:xfrm>
        </p:grpSpPr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1422" y="2250"/>
              <a:ext cx="1584" cy="870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6" y="306"/>
                </a:cxn>
                <a:cxn ang="0">
                  <a:pos x="108" y="258"/>
                </a:cxn>
                <a:cxn ang="0">
                  <a:pos x="150" y="168"/>
                </a:cxn>
                <a:cxn ang="0">
                  <a:pos x="204" y="84"/>
                </a:cxn>
                <a:cxn ang="0">
                  <a:pos x="264" y="18"/>
                </a:cxn>
                <a:cxn ang="0">
                  <a:pos x="312" y="198"/>
                </a:cxn>
                <a:cxn ang="0">
                  <a:pos x="408" y="270"/>
                </a:cxn>
                <a:cxn ang="0">
                  <a:pos x="504" y="264"/>
                </a:cxn>
                <a:cxn ang="0">
                  <a:pos x="570" y="234"/>
                </a:cxn>
                <a:cxn ang="0">
                  <a:pos x="642" y="138"/>
                </a:cxn>
                <a:cxn ang="0">
                  <a:pos x="672" y="66"/>
                </a:cxn>
                <a:cxn ang="0">
                  <a:pos x="702" y="24"/>
                </a:cxn>
                <a:cxn ang="0">
                  <a:pos x="804" y="0"/>
                </a:cxn>
                <a:cxn ang="0">
                  <a:pos x="882" y="102"/>
                </a:cxn>
                <a:cxn ang="0">
                  <a:pos x="1020" y="132"/>
                </a:cxn>
                <a:cxn ang="0">
                  <a:pos x="1080" y="162"/>
                </a:cxn>
                <a:cxn ang="0">
                  <a:pos x="1182" y="180"/>
                </a:cxn>
                <a:cxn ang="0">
                  <a:pos x="1278" y="270"/>
                </a:cxn>
                <a:cxn ang="0">
                  <a:pos x="1476" y="336"/>
                </a:cxn>
                <a:cxn ang="0">
                  <a:pos x="1584" y="336"/>
                </a:cxn>
                <a:cxn ang="0">
                  <a:pos x="1578" y="588"/>
                </a:cxn>
                <a:cxn ang="0">
                  <a:pos x="0" y="588"/>
                </a:cxn>
              </a:cxnLst>
              <a:rect l="0" t="0" r="r" b="b"/>
              <a:pathLst>
                <a:path w="1584" h="588">
                  <a:moveTo>
                    <a:pt x="0" y="588"/>
                  </a:moveTo>
                  <a:lnTo>
                    <a:pt x="6" y="306"/>
                  </a:lnTo>
                  <a:lnTo>
                    <a:pt x="108" y="258"/>
                  </a:lnTo>
                  <a:lnTo>
                    <a:pt x="150" y="168"/>
                  </a:lnTo>
                  <a:lnTo>
                    <a:pt x="204" y="84"/>
                  </a:lnTo>
                  <a:lnTo>
                    <a:pt x="264" y="18"/>
                  </a:lnTo>
                  <a:lnTo>
                    <a:pt x="312" y="198"/>
                  </a:lnTo>
                  <a:lnTo>
                    <a:pt x="408" y="270"/>
                  </a:lnTo>
                  <a:lnTo>
                    <a:pt x="504" y="264"/>
                  </a:lnTo>
                  <a:lnTo>
                    <a:pt x="570" y="234"/>
                  </a:lnTo>
                  <a:lnTo>
                    <a:pt x="642" y="138"/>
                  </a:lnTo>
                  <a:lnTo>
                    <a:pt x="672" y="66"/>
                  </a:lnTo>
                  <a:lnTo>
                    <a:pt x="702" y="24"/>
                  </a:lnTo>
                  <a:lnTo>
                    <a:pt x="804" y="0"/>
                  </a:lnTo>
                  <a:lnTo>
                    <a:pt x="882" y="102"/>
                  </a:lnTo>
                  <a:lnTo>
                    <a:pt x="1020" y="132"/>
                  </a:lnTo>
                  <a:lnTo>
                    <a:pt x="1080" y="162"/>
                  </a:lnTo>
                  <a:lnTo>
                    <a:pt x="1182" y="180"/>
                  </a:lnTo>
                  <a:lnTo>
                    <a:pt x="1278" y="270"/>
                  </a:lnTo>
                  <a:lnTo>
                    <a:pt x="1476" y="336"/>
                  </a:lnTo>
                  <a:lnTo>
                    <a:pt x="1584" y="336"/>
                  </a:lnTo>
                  <a:lnTo>
                    <a:pt x="1578" y="588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3111" y="2253"/>
              <a:ext cx="121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ancillary services</a:t>
              </a:r>
            </a:p>
          </p:txBody>
        </p:sp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 flipH="1" flipV="1">
              <a:off x="2274" y="2382"/>
              <a:ext cx="846" cy="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95650" y="2609850"/>
            <a:ext cx="5110163" cy="1219200"/>
            <a:chOff x="1428" y="2352"/>
            <a:chExt cx="3219" cy="768"/>
          </a:xfrm>
        </p:grpSpPr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1428" y="2352"/>
              <a:ext cx="1584" cy="768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6" y="306"/>
                </a:cxn>
                <a:cxn ang="0">
                  <a:pos x="108" y="258"/>
                </a:cxn>
                <a:cxn ang="0">
                  <a:pos x="150" y="168"/>
                </a:cxn>
                <a:cxn ang="0">
                  <a:pos x="204" y="84"/>
                </a:cxn>
                <a:cxn ang="0">
                  <a:pos x="264" y="18"/>
                </a:cxn>
                <a:cxn ang="0">
                  <a:pos x="312" y="198"/>
                </a:cxn>
                <a:cxn ang="0">
                  <a:pos x="408" y="270"/>
                </a:cxn>
                <a:cxn ang="0">
                  <a:pos x="504" y="264"/>
                </a:cxn>
                <a:cxn ang="0">
                  <a:pos x="570" y="234"/>
                </a:cxn>
                <a:cxn ang="0">
                  <a:pos x="642" y="138"/>
                </a:cxn>
                <a:cxn ang="0">
                  <a:pos x="672" y="66"/>
                </a:cxn>
                <a:cxn ang="0">
                  <a:pos x="702" y="24"/>
                </a:cxn>
                <a:cxn ang="0">
                  <a:pos x="804" y="0"/>
                </a:cxn>
                <a:cxn ang="0">
                  <a:pos x="882" y="102"/>
                </a:cxn>
                <a:cxn ang="0">
                  <a:pos x="1020" y="132"/>
                </a:cxn>
                <a:cxn ang="0">
                  <a:pos x="1080" y="162"/>
                </a:cxn>
                <a:cxn ang="0">
                  <a:pos x="1182" y="180"/>
                </a:cxn>
                <a:cxn ang="0">
                  <a:pos x="1278" y="270"/>
                </a:cxn>
                <a:cxn ang="0">
                  <a:pos x="1476" y="336"/>
                </a:cxn>
                <a:cxn ang="0">
                  <a:pos x="1584" y="336"/>
                </a:cxn>
                <a:cxn ang="0">
                  <a:pos x="1578" y="588"/>
                </a:cxn>
                <a:cxn ang="0">
                  <a:pos x="0" y="588"/>
                </a:cxn>
              </a:cxnLst>
              <a:rect l="0" t="0" r="r" b="b"/>
              <a:pathLst>
                <a:path w="1584" h="588">
                  <a:moveTo>
                    <a:pt x="0" y="588"/>
                  </a:moveTo>
                  <a:lnTo>
                    <a:pt x="6" y="306"/>
                  </a:lnTo>
                  <a:lnTo>
                    <a:pt x="108" y="258"/>
                  </a:lnTo>
                  <a:lnTo>
                    <a:pt x="150" y="168"/>
                  </a:lnTo>
                  <a:lnTo>
                    <a:pt x="204" y="84"/>
                  </a:lnTo>
                  <a:lnTo>
                    <a:pt x="264" y="18"/>
                  </a:lnTo>
                  <a:lnTo>
                    <a:pt x="312" y="198"/>
                  </a:lnTo>
                  <a:lnTo>
                    <a:pt x="408" y="270"/>
                  </a:lnTo>
                  <a:lnTo>
                    <a:pt x="504" y="264"/>
                  </a:lnTo>
                  <a:lnTo>
                    <a:pt x="570" y="234"/>
                  </a:lnTo>
                  <a:lnTo>
                    <a:pt x="642" y="138"/>
                  </a:lnTo>
                  <a:lnTo>
                    <a:pt x="672" y="66"/>
                  </a:lnTo>
                  <a:lnTo>
                    <a:pt x="702" y="24"/>
                  </a:lnTo>
                  <a:lnTo>
                    <a:pt x="804" y="0"/>
                  </a:lnTo>
                  <a:lnTo>
                    <a:pt x="882" y="102"/>
                  </a:lnTo>
                  <a:lnTo>
                    <a:pt x="1020" y="132"/>
                  </a:lnTo>
                  <a:lnTo>
                    <a:pt x="1080" y="162"/>
                  </a:lnTo>
                  <a:lnTo>
                    <a:pt x="1182" y="180"/>
                  </a:lnTo>
                  <a:lnTo>
                    <a:pt x="1278" y="270"/>
                  </a:lnTo>
                  <a:lnTo>
                    <a:pt x="1476" y="336"/>
                  </a:lnTo>
                  <a:lnTo>
                    <a:pt x="1584" y="336"/>
                  </a:lnTo>
                  <a:lnTo>
                    <a:pt x="1578" y="588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2" name="Text Box 12"/>
            <p:cNvSpPr txBox="1">
              <a:spLocks noChangeArrowheads="1"/>
            </p:cNvSpPr>
            <p:nvPr/>
          </p:nvSpPr>
          <p:spPr bwMode="auto">
            <a:xfrm>
              <a:off x="3099" y="2463"/>
              <a:ext cx="1548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distribution congestion</a:t>
              </a:r>
            </a:p>
          </p:txBody>
        </p:sp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 flipH="1" flipV="1">
              <a:off x="2412" y="2586"/>
              <a:ext cx="708" cy="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86125" y="2981325"/>
            <a:ext cx="5326063" cy="847725"/>
            <a:chOff x="1422" y="2586"/>
            <a:chExt cx="3355" cy="534"/>
          </a:xfrm>
        </p:grpSpPr>
        <p:sp>
          <p:nvSpPr>
            <p:cNvPr id="61455" name="Freeform 15"/>
            <p:cNvSpPr>
              <a:spLocks/>
            </p:cNvSpPr>
            <p:nvPr/>
          </p:nvSpPr>
          <p:spPr bwMode="auto">
            <a:xfrm>
              <a:off x="1422" y="2586"/>
              <a:ext cx="1578" cy="534"/>
            </a:xfrm>
            <a:custGeom>
              <a:avLst/>
              <a:gdLst/>
              <a:ahLst/>
              <a:cxnLst>
                <a:cxn ang="0">
                  <a:pos x="6" y="462"/>
                </a:cxn>
                <a:cxn ang="0">
                  <a:pos x="0" y="294"/>
                </a:cxn>
                <a:cxn ang="0">
                  <a:pos x="96" y="270"/>
                </a:cxn>
                <a:cxn ang="0">
                  <a:pos x="144" y="222"/>
                </a:cxn>
                <a:cxn ang="0">
                  <a:pos x="204" y="186"/>
                </a:cxn>
                <a:cxn ang="0">
                  <a:pos x="228" y="102"/>
                </a:cxn>
                <a:cxn ang="0">
                  <a:pos x="264" y="126"/>
                </a:cxn>
                <a:cxn ang="0">
                  <a:pos x="324" y="156"/>
                </a:cxn>
                <a:cxn ang="0">
                  <a:pos x="402" y="192"/>
                </a:cxn>
                <a:cxn ang="0">
                  <a:pos x="552" y="186"/>
                </a:cxn>
                <a:cxn ang="0">
                  <a:pos x="678" y="102"/>
                </a:cxn>
                <a:cxn ang="0">
                  <a:pos x="756" y="0"/>
                </a:cxn>
                <a:cxn ang="0">
                  <a:pos x="846" y="24"/>
                </a:cxn>
                <a:cxn ang="0">
                  <a:pos x="954" y="78"/>
                </a:cxn>
                <a:cxn ang="0">
                  <a:pos x="1050" y="126"/>
                </a:cxn>
                <a:cxn ang="0">
                  <a:pos x="1188" y="102"/>
                </a:cxn>
                <a:cxn ang="0">
                  <a:pos x="1266" y="240"/>
                </a:cxn>
                <a:cxn ang="0">
                  <a:pos x="1434" y="306"/>
                </a:cxn>
                <a:cxn ang="0">
                  <a:pos x="1578" y="306"/>
                </a:cxn>
                <a:cxn ang="0">
                  <a:pos x="1578" y="468"/>
                </a:cxn>
                <a:cxn ang="0">
                  <a:pos x="6" y="462"/>
                </a:cxn>
              </a:cxnLst>
              <a:rect l="0" t="0" r="r" b="b"/>
              <a:pathLst>
                <a:path w="1578" h="468">
                  <a:moveTo>
                    <a:pt x="6" y="462"/>
                  </a:moveTo>
                  <a:lnTo>
                    <a:pt x="0" y="294"/>
                  </a:lnTo>
                  <a:lnTo>
                    <a:pt x="96" y="270"/>
                  </a:lnTo>
                  <a:lnTo>
                    <a:pt x="144" y="222"/>
                  </a:lnTo>
                  <a:lnTo>
                    <a:pt x="204" y="186"/>
                  </a:lnTo>
                  <a:lnTo>
                    <a:pt x="228" y="102"/>
                  </a:lnTo>
                  <a:lnTo>
                    <a:pt x="264" y="126"/>
                  </a:lnTo>
                  <a:lnTo>
                    <a:pt x="324" y="156"/>
                  </a:lnTo>
                  <a:lnTo>
                    <a:pt x="402" y="192"/>
                  </a:lnTo>
                  <a:lnTo>
                    <a:pt x="552" y="186"/>
                  </a:lnTo>
                  <a:lnTo>
                    <a:pt x="678" y="102"/>
                  </a:lnTo>
                  <a:lnTo>
                    <a:pt x="756" y="0"/>
                  </a:lnTo>
                  <a:lnTo>
                    <a:pt x="846" y="24"/>
                  </a:lnTo>
                  <a:lnTo>
                    <a:pt x="954" y="78"/>
                  </a:lnTo>
                  <a:lnTo>
                    <a:pt x="1050" y="126"/>
                  </a:lnTo>
                  <a:lnTo>
                    <a:pt x="1188" y="102"/>
                  </a:lnTo>
                  <a:lnTo>
                    <a:pt x="1266" y="240"/>
                  </a:lnTo>
                  <a:lnTo>
                    <a:pt x="1434" y="306"/>
                  </a:lnTo>
                  <a:lnTo>
                    <a:pt x="1578" y="306"/>
                  </a:lnTo>
                  <a:lnTo>
                    <a:pt x="1578" y="468"/>
                  </a:lnTo>
                  <a:lnTo>
                    <a:pt x="6" y="462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3117" y="2691"/>
              <a:ext cx="166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transmission congestion</a:t>
              </a:r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H="1" flipV="1">
              <a:off x="2622" y="2814"/>
              <a:ext cx="5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86125" y="3267075"/>
            <a:ext cx="4383088" cy="628650"/>
            <a:chOff x="1422" y="2766"/>
            <a:chExt cx="2761" cy="396"/>
          </a:xfrm>
        </p:grpSpPr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1422" y="2766"/>
              <a:ext cx="1584" cy="354"/>
            </a:xfrm>
            <a:custGeom>
              <a:avLst/>
              <a:gdLst/>
              <a:ahLst/>
              <a:cxnLst>
                <a:cxn ang="0">
                  <a:pos x="6" y="348"/>
                </a:cxn>
                <a:cxn ang="0">
                  <a:pos x="0" y="228"/>
                </a:cxn>
                <a:cxn ang="0">
                  <a:pos x="90" y="198"/>
                </a:cxn>
                <a:cxn ang="0">
                  <a:pos x="162" y="138"/>
                </a:cxn>
                <a:cxn ang="0">
                  <a:pos x="240" y="72"/>
                </a:cxn>
                <a:cxn ang="0">
                  <a:pos x="294" y="96"/>
                </a:cxn>
                <a:cxn ang="0">
                  <a:pos x="378" y="120"/>
                </a:cxn>
                <a:cxn ang="0">
                  <a:pos x="534" y="120"/>
                </a:cxn>
                <a:cxn ang="0">
                  <a:pos x="600" y="72"/>
                </a:cxn>
                <a:cxn ang="0">
                  <a:pos x="708" y="12"/>
                </a:cxn>
                <a:cxn ang="0">
                  <a:pos x="774" y="0"/>
                </a:cxn>
                <a:cxn ang="0">
                  <a:pos x="864" y="0"/>
                </a:cxn>
                <a:cxn ang="0">
                  <a:pos x="972" y="36"/>
                </a:cxn>
                <a:cxn ang="0">
                  <a:pos x="1110" y="60"/>
                </a:cxn>
                <a:cxn ang="0">
                  <a:pos x="1170" y="84"/>
                </a:cxn>
                <a:cxn ang="0">
                  <a:pos x="1236" y="144"/>
                </a:cxn>
                <a:cxn ang="0">
                  <a:pos x="1350" y="216"/>
                </a:cxn>
                <a:cxn ang="0">
                  <a:pos x="1446" y="240"/>
                </a:cxn>
                <a:cxn ang="0">
                  <a:pos x="1512" y="240"/>
                </a:cxn>
                <a:cxn ang="0">
                  <a:pos x="1578" y="234"/>
                </a:cxn>
                <a:cxn ang="0">
                  <a:pos x="1584" y="354"/>
                </a:cxn>
                <a:cxn ang="0">
                  <a:pos x="6" y="348"/>
                </a:cxn>
              </a:cxnLst>
              <a:rect l="0" t="0" r="r" b="b"/>
              <a:pathLst>
                <a:path w="1584" h="354">
                  <a:moveTo>
                    <a:pt x="6" y="348"/>
                  </a:moveTo>
                  <a:lnTo>
                    <a:pt x="0" y="228"/>
                  </a:lnTo>
                  <a:lnTo>
                    <a:pt x="90" y="198"/>
                  </a:lnTo>
                  <a:lnTo>
                    <a:pt x="162" y="138"/>
                  </a:lnTo>
                  <a:lnTo>
                    <a:pt x="240" y="72"/>
                  </a:lnTo>
                  <a:lnTo>
                    <a:pt x="294" y="96"/>
                  </a:lnTo>
                  <a:lnTo>
                    <a:pt x="378" y="120"/>
                  </a:lnTo>
                  <a:lnTo>
                    <a:pt x="534" y="120"/>
                  </a:lnTo>
                  <a:lnTo>
                    <a:pt x="600" y="72"/>
                  </a:lnTo>
                  <a:lnTo>
                    <a:pt x="708" y="12"/>
                  </a:lnTo>
                  <a:lnTo>
                    <a:pt x="774" y="0"/>
                  </a:lnTo>
                  <a:lnTo>
                    <a:pt x="864" y="0"/>
                  </a:lnTo>
                  <a:lnTo>
                    <a:pt x="972" y="36"/>
                  </a:lnTo>
                  <a:lnTo>
                    <a:pt x="1110" y="60"/>
                  </a:lnTo>
                  <a:lnTo>
                    <a:pt x="1170" y="84"/>
                  </a:lnTo>
                  <a:lnTo>
                    <a:pt x="1236" y="144"/>
                  </a:lnTo>
                  <a:lnTo>
                    <a:pt x="1350" y="216"/>
                  </a:lnTo>
                  <a:lnTo>
                    <a:pt x="1446" y="240"/>
                  </a:lnTo>
                  <a:lnTo>
                    <a:pt x="1512" y="240"/>
                  </a:lnTo>
                  <a:lnTo>
                    <a:pt x="1578" y="234"/>
                  </a:lnTo>
                  <a:lnTo>
                    <a:pt x="1584" y="354"/>
                  </a:lnTo>
                  <a:lnTo>
                    <a:pt x="6" y="34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123" y="2931"/>
              <a:ext cx="106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wholesale cost</a:t>
              </a:r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H="1">
              <a:off x="2886" y="3054"/>
              <a:ext cx="25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771900" y="2454275"/>
            <a:ext cx="5922963" cy="3943350"/>
            <a:chOff x="2376" y="1546"/>
            <a:chExt cx="3731" cy="2484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2376" y="1546"/>
              <a:ext cx="3731" cy="2484"/>
              <a:chOff x="2586" y="1546"/>
              <a:chExt cx="3521" cy="2352"/>
            </a:xfrm>
          </p:grpSpPr>
          <p:sp>
            <p:nvSpPr>
              <p:cNvPr id="61464" name="AutoShape 24"/>
              <p:cNvSpPr>
                <a:spLocks noChangeArrowheads="1"/>
              </p:cNvSpPr>
              <p:nvPr/>
            </p:nvSpPr>
            <p:spPr bwMode="auto">
              <a:xfrm rot="-2015157">
                <a:off x="2586" y="1546"/>
                <a:ext cx="3521" cy="2320"/>
              </a:xfrm>
              <a:prstGeom prst="cloudCallout">
                <a:avLst>
                  <a:gd name="adj1" fmla="val 21782"/>
                  <a:gd name="adj2" fmla="val 65273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465" name="Oval 25"/>
              <p:cNvSpPr>
                <a:spLocks noChangeArrowheads="1"/>
              </p:cNvSpPr>
              <p:nvPr/>
            </p:nvSpPr>
            <p:spPr bwMode="auto">
              <a:xfrm rot="1961406">
                <a:off x="5226" y="3136"/>
                <a:ext cx="864" cy="762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466" name="Text Box 26"/>
            <p:cNvSpPr txBox="1">
              <a:spLocks noChangeArrowheads="1"/>
            </p:cNvSpPr>
            <p:nvPr/>
          </p:nvSpPr>
          <p:spPr bwMode="auto">
            <a:xfrm>
              <a:off x="3935" y="3282"/>
              <a:ext cx="843" cy="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folHlink"/>
                  </a:solidFill>
                </a:rPr>
                <a:t>Johnson</a:t>
              </a:r>
              <a:br>
                <a:rPr lang="en-US" sz="2400" i="1">
                  <a:solidFill>
                    <a:schemeClr val="folHlink"/>
                  </a:solidFill>
                </a:rPr>
              </a:br>
              <a:r>
                <a:rPr lang="en-US" sz="2400" i="1">
                  <a:solidFill>
                    <a:schemeClr val="folHlink"/>
                  </a:solidFill>
                </a:rPr>
                <a:t>Controls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-333375" y="1533525"/>
            <a:ext cx="3357563" cy="3514725"/>
            <a:chOff x="-72" y="1008"/>
            <a:chExt cx="2115" cy="2214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-72" y="1008"/>
              <a:ext cx="2115" cy="2214"/>
              <a:chOff x="-72" y="1008"/>
              <a:chExt cx="2115" cy="2214"/>
            </a:xfrm>
          </p:grpSpPr>
          <p:sp>
            <p:nvSpPr>
              <p:cNvPr id="61469" name="AutoShape 29"/>
              <p:cNvSpPr>
                <a:spLocks noChangeArrowheads="1"/>
              </p:cNvSpPr>
              <p:nvPr/>
            </p:nvSpPr>
            <p:spPr bwMode="auto">
              <a:xfrm>
                <a:off x="-72" y="1008"/>
                <a:ext cx="2028" cy="1968"/>
              </a:xfrm>
              <a:prstGeom prst="cloudCallout">
                <a:avLst>
                  <a:gd name="adj1" fmla="val 51134"/>
                  <a:gd name="adj2" fmla="val 52796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470" name="Oval 30"/>
              <p:cNvSpPr>
                <a:spLocks noChangeArrowheads="1"/>
              </p:cNvSpPr>
              <p:nvPr/>
            </p:nvSpPr>
            <p:spPr bwMode="auto">
              <a:xfrm rot="3296582">
                <a:off x="1488" y="2666"/>
                <a:ext cx="650" cy="461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471" name="Text Box 31"/>
            <p:cNvSpPr txBox="1">
              <a:spLocks noChangeArrowheads="1"/>
            </p:cNvSpPr>
            <p:nvPr/>
          </p:nvSpPr>
          <p:spPr bwMode="auto">
            <a:xfrm>
              <a:off x="620" y="1171"/>
              <a:ext cx="87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folHlink"/>
                  </a:solidFill>
                </a:rPr>
                <a:t>Invensys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282700" y="3951288"/>
            <a:ext cx="3436938" cy="3730625"/>
            <a:chOff x="406" y="2423"/>
            <a:chExt cx="2501" cy="2536"/>
          </a:xfrm>
        </p:grpSpPr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406" y="2423"/>
              <a:ext cx="2501" cy="2536"/>
              <a:chOff x="682" y="2423"/>
              <a:chExt cx="2225" cy="2536"/>
            </a:xfrm>
          </p:grpSpPr>
          <p:sp>
            <p:nvSpPr>
              <p:cNvPr id="61474" name="AutoShape 34"/>
              <p:cNvSpPr>
                <a:spLocks noChangeArrowheads="1"/>
              </p:cNvSpPr>
              <p:nvPr/>
            </p:nvSpPr>
            <p:spPr bwMode="auto">
              <a:xfrm rot="817620">
                <a:off x="682" y="2423"/>
                <a:ext cx="2214" cy="2035"/>
              </a:xfrm>
              <a:prstGeom prst="cloudCallout">
                <a:avLst>
                  <a:gd name="adj1" fmla="val 58171"/>
                  <a:gd name="adj2" fmla="val 53625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auto">
              <a:xfrm rot="3248687">
                <a:off x="2226" y="4278"/>
                <a:ext cx="774" cy="588"/>
              </a:xfrm>
              <a:prstGeom prst="ellipse">
                <a:avLst/>
              </a:prstGeom>
              <a:solidFill>
                <a:srgbClr val="DDDDD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476" name="Text Box 36"/>
            <p:cNvSpPr txBox="1">
              <a:spLocks noChangeArrowheads="1"/>
            </p:cNvSpPr>
            <p:nvPr/>
          </p:nvSpPr>
          <p:spPr bwMode="auto">
            <a:xfrm>
              <a:off x="488" y="3163"/>
              <a:ext cx="1019" cy="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chemeClr val="folHlink"/>
                  </a:solidFill>
                </a:rPr>
                <a:t>Johnson</a:t>
              </a:r>
            </a:p>
            <a:p>
              <a:r>
                <a:rPr lang="en-US" sz="2400" i="1">
                  <a:solidFill>
                    <a:schemeClr val="folHlink"/>
                  </a:solidFill>
                </a:rPr>
                <a:t>Controls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3228975" y="2181225"/>
            <a:ext cx="2571750" cy="1692275"/>
            <a:chOff x="2034" y="1380"/>
            <a:chExt cx="1620" cy="1066"/>
          </a:xfrm>
        </p:grpSpPr>
        <p:sp>
          <p:nvSpPr>
            <p:cNvPr id="61478" name="Rectangle 38"/>
            <p:cNvSpPr>
              <a:spLocks noChangeArrowheads="1"/>
            </p:cNvSpPr>
            <p:nvPr/>
          </p:nvSpPr>
          <p:spPr bwMode="auto">
            <a:xfrm>
              <a:off x="2076" y="1380"/>
              <a:ext cx="1578" cy="1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79" name="Freeform 39"/>
            <p:cNvSpPr>
              <a:spLocks/>
            </p:cNvSpPr>
            <p:nvPr/>
          </p:nvSpPr>
          <p:spPr bwMode="auto">
            <a:xfrm>
              <a:off x="2232" y="1446"/>
              <a:ext cx="1266" cy="900"/>
            </a:xfrm>
            <a:custGeom>
              <a:avLst/>
              <a:gdLst/>
              <a:ahLst/>
              <a:cxnLst>
                <a:cxn ang="0">
                  <a:pos x="0" y="1164"/>
                </a:cxn>
                <a:cxn ang="0">
                  <a:pos x="0" y="960"/>
                </a:cxn>
                <a:cxn ang="0">
                  <a:pos x="480" y="960"/>
                </a:cxn>
                <a:cxn ang="0">
                  <a:pos x="480" y="756"/>
                </a:cxn>
                <a:cxn ang="0">
                  <a:pos x="996" y="756"/>
                </a:cxn>
                <a:cxn ang="0">
                  <a:pos x="996" y="444"/>
                </a:cxn>
                <a:cxn ang="0">
                  <a:pos x="1536" y="450"/>
                </a:cxn>
                <a:cxn ang="0">
                  <a:pos x="1548" y="0"/>
                </a:cxn>
              </a:cxnLst>
              <a:rect l="0" t="0" r="r" b="b"/>
              <a:pathLst>
                <a:path w="1548" h="1164">
                  <a:moveTo>
                    <a:pt x="0" y="1164"/>
                  </a:moveTo>
                  <a:lnTo>
                    <a:pt x="0" y="960"/>
                  </a:lnTo>
                  <a:lnTo>
                    <a:pt x="480" y="960"/>
                  </a:lnTo>
                  <a:lnTo>
                    <a:pt x="480" y="756"/>
                  </a:lnTo>
                  <a:lnTo>
                    <a:pt x="996" y="756"/>
                  </a:lnTo>
                  <a:lnTo>
                    <a:pt x="996" y="444"/>
                  </a:lnTo>
                  <a:lnTo>
                    <a:pt x="1536" y="450"/>
                  </a:lnTo>
                  <a:lnTo>
                    <a:pt x="1548" y="0"/>
                  </a:lnTo>
                </a:path>
              </a:pathLst>
            </a:custGeom>
            <a:noFill/>
            <a:ln w="76200" cmpd="sng">
              <a:solidFill>
                <a:srgbClr val="008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auto">
            <a:xfrm>
              <a:off x="2178" y="1476"/>
              <a:ext cx="1284" cy="8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210"/>
                </a:cxn>
                <a:cxn ang="0">
                  <a:pos x="282" y="210"/>
                </a:cxn>
                <a:cxn ang="0">
                  <a:pos x="282" y="396"/>
                </a:cxn>
                <a:cxn ang="0">
                  <a:pos x="552" y="396"/>
                </a:cxn>
                <a:cxn ang="0">
                  <a:pos x="552" y="468"/>
                </a:cxn>
                <a:cxn ang="0">
                  <a:pos x="720" y="468"/>
                </a:cxn>
                <a:cxn ang="0">
                  <a:pos x="720" y="666"/>
                </a:cxn>
                <a:cxn ang="0">
                  <a:pos x="984" y="666"/>
                </a:cxn>
                <a:cxn ang="0">
                  <a:pos x="984" y="858"/>
                </a:cxn>
                <a:cxn ang="0">
                  <a:pos x="1284" y="858"/>
                </a:cxn>
              </a:cxnLst>
              <a:rect l="0" t="0" r="r" b="b"/>
              <a:pathLst>
                <a:path w="1284" h="858">
                  <a:moveTo>
                    <a:pt x="0" y="0"/>
                  </a:moveTo>
                  <a:lnTo>
                    <a:pt x="144" y="0"/>
                  </a:lnTo>
                  <a:lnTo>
                    <a:pt x="144" y="210"/>
                  </a:lnTo>
                  <a:lnTo>
                    <a:pt x="282" y="210"/>
                  </a:lnTo>
                  <a:lnTo>
                    <a:pt x="282" y="396"/>
                  </a:lnTo>
                  <a:lnTo>
                    <a:pt x="552" y="396"/>
                  </a:lnTo>
                  <a:lnTo>
                    <a:pt x="552" y="468"/>
                  </a:lnTo>
                  <a:lnTo>
                    <a:pt x="720" y="468"/>
                  </a:lnTo>
                  <a:lnTo>
                    <a:pt x="720" y="666"/>
                  </a:lnTo>
                  <a:lnTo>
                    <a:pt x="984" y="666"/>
                  </a:lnTo>
                  <a:lnTo>
                    <a:pt x="984" y="858"/>
                  </a:lnTo>
                  <a:lnTo>
                    <a:pt x="1284" y="858"/>
                  </a:lnTo>
                </a:path>
              </a:pathLst>
            </a:custGeom>
            <a:noFill/>
            <a:ln w="762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auto">
            <a:xfrm>
              <a:off x="2034" y="1686"/>
              <a:ext cx="18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$</a:t>
              </a:r>
            </a:p>
          </p:txBody>
        </p:sp>
        <p:sp>
          <p:nvSpPr>
            <p:cNvPr id="61482" name="Text Box 42"/>
            <p:cNvSpPr txBox="1">
              <a:spLocks noChangeArrowheads="1"/>
            </p:cNvSpPr>
            <p:nvPr/>
          </p:nvSpPr>
          <p:spPr bwMode="auto">
            <a:xfrm>
              <a:off x="2664" y="2196"/>
              <a:ext cx="52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MW</a:t>
              </a:r>
            </a:p>
          </p:txBody>
        </p:sp>
      </p:grpSp>
      <p:sp>
        <p:nvSpPr>
          <p:cNvPr id="61483" name="Rectangle 43"/>
          <p:cNvSpPr>
            <a:spLocks noGrp="1"/>
          </p:cNvSpPr>
          <p:nvPr>
            <p:ph type="title"/>
          </p:nvPr>
        </p:nvSpPr>
        <p:spPr>
          <a:xfrm>
            <a:off x="457200" y="384366"/>
            <a:ext cx="7086600" cy="911034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Olympic Peninsula GridWise® Demonstration</a:t>
            </a:r>
          </a:p>
        </p:txBody>
      </p:sp>
      <p:sp>
        <p:nvSpPr>
          <p:cNvPr id="61484" name="Line 44"/>
          <p:cNvSpPr>
            <a:spLocks noChangeShapeType="1"/>
          </p:cNvSpPr>
          <p:nvPr/>
        </p:nvSpPr>
        <p:spPr bwMode="auto">
          <a:xfrm flipH="1">
            <a:off x="2020888" y="2776538"/>
            <a:ext cx="1265237" cy="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>
            <a:off x="5834063" y="2757488"/>
            <a:ext cx="1311275" cy="11112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176213" y="2663825"/>
            <a:ext cx="1651000" cy="1284288"/>
            <a:chOff x="111" y="1678"/>
            <a:chExt cx="1040" cy="809"/>
          </a:xfrm>
        </p:grpSpPr>
        <p:sp>
          <p:nvSpPr>
            <p:cNvPr id="61487" name="AutoShape 47"/>
            <p:cNvSpPr>
              <a:spLocks noChangeArrowheads="1"/>
            </p:cNvSpPr>
            <p:nvPr/>
          </p:nvSpPr>
          <p:spPr bwMode="auto">
            <a:xfrm rot="1082171">
              <a:off x="292" y="1693"/>
              <a:ext cx="160" cy="484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AutoShape 48"/>
            <p:cNvSpPr>
              <a:spLocks noChangeArrowheads="1"/>
            </p:cNvSpPr>
            <p:nvPr/>
          </p:nvSpPr>
          <p:spPr bwMode="auto">
            <a:xfrm rot="-239065">
              <a:off x="629" y="1717"/>
              <a:ext cx="160" cy="488"/>
            </a:xfrm>
            <a:prstGeom prst="triangle">
              <a:avLst>
                <a:gd name="adj" fmla="val 65148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AutoShape 49"/>
            <p:cNvSpPr>
              <a:spLocks noChangeArrowheads="1"/>
            </p:cNvSpPr>
            <p:nvPr/>
          </p:nvSpPr>
          <p:spPr bwMode="auto">
            <a:xfrm rot="-1259591">
              <a:off x="923" y="1678"/>
              <a:ext cx="143" cy="506"/>
            </a:xfrm>
            <a:prstGeom prst="triangle">
              <a:avLst>
                <a:gd name="adj" fmla="val 0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501" y="2140"/>
              <a:ext cx="387" cy="347"/>
              <a:chOff x="501" y="2140"/>
              <a:chExt cx="387" cy="347"/>
            </a:xfrm>
          </p:grpSpPr>
          <p:sp>
            <p:nvSpPr>
              <p:cNvPr id="61491" name="AutoShape 51"/>
              <p:cNvSpPr>
                <a:spLocks noChangeArrowheads="1"/>
              </p:cNvSpPr>
              <p:nvPr/>
            </p:nvSpPr>
            <p:spPr bwMode="auto">
              <a:xfrm>
                <a:off x="501" y="2140"/>
                <a:ext cx="387" cy="347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2" name="Line 52"/>
              <p:cNvSpPr>
                <a:spLocks noChangeShapeType="1"/>
              </p:cNvSpPr>
              <p:nvPr/>
            </p:nvSpPr>
            <p:spPr bwMode="auto">
              <a:xfrm>
                <a:off x="542" y="2275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Line 53"/>
              <p:cNvSpPr>
                <a:spLocks noChangeShapeType="1"/>
              </p:cNvSpPr>
              <p:nvPr/>
            </p:nvSpPr>
            <p:spPr bwMode="auto">
              <a:xfrm>
                <a:off x="541" y="2308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4" name="Line 54"/>
              <p:cNvSpPr>
                <a:spLocks noChangeShapeType="1"/>
              </p:cNvSpPr>
              <p:nvPr/>
            </p:nvSpPr>
            <p:spPr bwMode="auto">
              <a:xfrm>
                <a:off x="539" y="2341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5" name="Line 55"/>
              <p:cNvSpPr>
                <a:spLocks noChangeShapeType="1"/>
              </p:cNvSpPr>
              <p:nvPr/>
            </p:nvSpPr>
            <p:spPr bwMode="auto">
              <a:xfrm>
                <a:off x="538" y="2373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6" name="Line 56"/>
              <p:cNvSpPr>
                <a:spLocks noChangeShapeType="1"/>
              </p:cNvSpPr>
              <p:nvPr/>
            </p:nvSpPr>
            <p:spPr bwMode="auto">
              <a:xfrm>
                <a:off x="536" y="2406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7" name="Line 57"/>
              <p:cNvSpPr>
                <a:spLocks noChangeShapeType="1"/>
              </p:cNvSpPr>
              <p:nvPr/>
            </p:nvSpPr>
            <p:spPr bwMode="auto">
              <a:xfrm>
                <a:off x="534" y="2438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8" name="Line 58"/>
              <p:cNvSpPr>
                <a:spLocks noChangeShapeType="1"/>
              </p:cNvSpPr>
              <p:nvPr/>
            </p:nvSpPr>
            <p:spPr bwMode="auto">
              <a:xfrm flipV="1">
                <a:off x="828" y="2203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9" name="Line 59"/>
              <p:cNvSpPr>
                <a:spLocks noChangeShapeType="1"/>
              </p:cNvSpPr>
              <p:nvPr/>
            </p:nvSpPr>
            <p:spPr bwMode="auto">
              <a:xfrm flipV="1">
                <a:off x="828" y="2241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60"/>
              <p:cNvSpPr>
                <a:spLocks noChangeShapeType="1"/>
              </p:cNvSpPr>
              <p:nvPr/>
            </p:nvSpPr>
            <p:spPr bwMode="auto">
              <a:xfrm flipV="1">
                <a:off x="828" y="2283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1" name="Line 61"/>
              <p:cNvSpPr>
                <a:spLocks noChangeShapeType="1"/>
              </p:cNvSpPr>
              <p:nvPr/>
            </p:nvSpPr>
            <p:spPr bwMode="auto">
              <a:xfrm flipV="1">
                <a:off x="828" y="2324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2" name="Line 62"/>
              <p:cNvSpPr>
                <a:spLocks noChangeShapeType="1"/>
              </p:cNvSpPr>
              <p:nvPr/>
            </p:nvSpPr>
            <p:spPr bwMode="auto">
              <a:xfrm flipV="1">
                <a:off x="828" y="2366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111" y="2134"/>
              <a:ext cx="341" cy="336"/>
              <a:chOff x="111" y="2134"/>
              <a:chExt cx="341" cy="336"/>
            </a:xfrm>
          </p:grpSpPr>
          <p:sp>
            <p:nvSpPr>
              <p:cNvPr id="61504" name="AutoShape 64"/>
              <p:cNvSpPr>
                <a:spLocks noChangeArrowheads="1"/>
              </p:cNvSpPr>
              <p:nvPr/>
            </p:nvSpPr>
            <p:spPr bwMode="auto">
              <a:xfrm>
                <a:off x="111" y="2134"/>
                <a:ext cx="341" cy="336"/>
              </a:xfrm>
              <a:prstGeom prst="cube">
                <a:avLst>
                  <a:gd name="adj" fmla="val 2522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5" name="Rectangle 65"/>
              <p:cNvSpPr>
                <a:spLocks noChangeArrowheads="1"/>
              </p:cNvSpPr>
              <p:nvPr/>
            </p:nvSpPr>
            <p:spPr bwMode="auto">
              <a:xfrm>
                <a:off x="166" y="2260"/>
                <a:ext cx="151" cy="1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1011" y="2014"/>
              <a:ext cx="140" cy="461"/>
              <a:chOff x="15866" y="12816"/>
              <a:chExt cx="590" cy="1842"/>
            </a:xfrm>
          </p:grpSpPr>
          <p:sp>
            <p:nvSpPr>
              <p:cNvPr id="61507" name="AutoShape 67"/>
              <p:cNvSpPr>
                <a:spLocks noChangeArrowheads="1"/>
              </p:cNvSpPr>
              <p:nvPr/>
            </p:nvSpPr>
            <p:spPr bwMode="auto">
              <a:xfrm>
                <a:off x="15866" y="13007"/>
                <a:ext cx="590" cy="1651"/>
              </a:xfrm>
              <a:prstGeom prst="can">
                <a:avLst>
                  <a:gd name="adj" fmla="val 3928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8" name="Line 68"/>
              <p:cNvSpPr>
                <a:spLocks noChangeShapeType="1"/>
              </p:cNvSpPr>
              <p:nvPr/>
            </p:nvSpPr>
            <p:spPr bwMode="auto">
              <a:xfrm>
                <a:off x="16080" y="12816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9" name="Line 69"/>
              <p:cNvSpPr>
                <a:spLocks noChangeShapeType="1"/>
              </p:cNvSpPr>
              <p:nvPr/>
            </p:nvSpPr>
            <p:spPr bwMode="auto">
              <a:xfrm>
                <a:off x="16272" y="12864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279400" y="2365375"/>
            <a:ext cx="1744663" cy="617538"/>
            <a:chOff x="4634" y="3212"/>
            <a:chExt cx="493" cy="95"/>
          </a:xfrm>
        </p:grpSpPr>
        <p:sp>
          <p:nvSpPr>
            <p:cNvPr id="61511" name="Rectangle 71"/>
            <p:cNvSpPr>
              <a:spLocks noChangeArrowheads="1"/>
            </p:cNvSpPr>
            <p:nvPr/>
          </p:nvSpPr>
          <p:spPr bwMode="auto">
            <a:xfrm>
              <a:off x="4987" y="3249"/>
              <a:ext cx="136" cy="56"/>
            </a:xfrm>
            <a:prstGeom prst="rect">
              <a:avLst/>
            </a:prstGeom>
            <a:solidFill>
              <a:srgbClr val="FFA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Rectangle 72"/>
            <p:cNvSpPr>
              <a:spLocks noChangeArrowheads="1"/>
            </p:cNvSpPr>
            <p:nvPr/>
          </p:nvSpPr>
          <p:spPr bwMode="auto">
            <a:xfrm>
              <a:off x="4987" y="3275"/>
              <a:ext cx="136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Rectangle 73"/>
            <p:cNvSpPr>
              <a:spLocks noChangeArrowheads="1"/>
            </p:cNvSpPr>
            <p:nvPr/>
          </p:nvSpPr>
          <p:spPr bwMode="auto">
            <a:xfrm>
              <a:off x="4987" y="3283"/>
              <a:ext cx="136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74"/>
            <p:cNvSpPr>
              <a:spLocks noChangeArrowheads="1"/>
            </p:cNvSpPr>
            <p:nvPr/>
          </p:nvSpPr>
          <p:spPr bwMode="auto">
            <a:xfrm>
              <a:off x="4987" y="3291"/>
              <a:ext cx="136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Rectangle 75"/>
            <p:cNvSpPr>
              <a:spLocks noChangeArrowheads="1"/>
            </p:cNvSpPr>
            <p:nvPr/>
          </p:nvSpPr>
          <p:spPr bwMode="auto">
            <a:xfrm>
              <a:off x="4987" y="3299"/>
              <a:ext cx="136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Rectangle 76"/>
            <p:cNvSpPr>
              <a:spLocks noChangeArrowheads="1"/>
            </p:cNvSpPr>
            <p:nvPr/>
          </p:nvSpPr>
          <p:spPr bwMode="auto">
            <a:xfrm>
              <a:off x="4987" y="3267"/>
              <a:ext cx="136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Rectangle 77"/>
            <p:cNvSpPr>
              <a:spLocks noChangeArrowheads="1"/>
            </p:cNvSpPr>
            <p:nvPr/>
          </p:nvSpPr>
          <p:spPr bwMode="auto">
            <a:xfrm>
              <a:off x="4987" y="3249"/>
              <a:ext cx="4" cy="56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Rectangle 78"/>
            <p:cNvSpPr>
              <a:spLocks noChangeArrowheads="1"/>
            </p:cNvSpPr>
            <p:nvPr/>
          </p:nvSpPr>
          <p:spPr bwMode="auto">
            <a:xfrm>
              <a:off x="5119" y="3249"/>
              <a:ext cx="4" cy="56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Rectangle 79"/>
            <p:cNvSpPr>
              <a:spLocks noChangeArrowheads="1"/>
            </p:cNvSpPr>
            <p:nvPr/>
          </p:nvSpPr>
          <p:spPr bwMode="auto">
            <a:xfrm>
              <a:off x="4987" y="3222"/>
              <a:ext cx="140" cy="3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Rectangle 80"/>
            <p:cNvSpPr>
              <a:spLocks noChangeArrowheads="1"/>
            </p:cNvSpPr>
            <p:nvPr/>
          </p:nvSpPr>
          <p:spPr bwMode="auto">
            <a:xfrm>
              <a:off x="4987" y="3222"/>
              <a:ext cx="140" cy="32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Rectangle 81"/>
            <p:cNvSpPr>
              <a:spLocks noChangeArrowheads="1"/>
            </p:cNvSpPr>
            <p:nvPr/>
          </p:nvSpPr>
          <p:spPr bwMode="auto">
            <a:xfrm>
              <a:off x="4987" y="3256"/>
              <a:ext cx="136" cy="8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Rectangle 82"/>
            <p:cNvSpPr>
              <a:spLocks noChangeArrowheads="1"/>
            </p:cNvSpPr>
            <p:nvPr/>
          </p:nvSpPr>
          <p:spPr bwMode="auto">
            <a:xfrm>
              <a:off x="5004" y="3264"/>
              <a:ext cx="101" cy="41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83"/>
            <p:cNvSpPr>
              <a:spLocks noChangeArrowheads="1"/>
            </p:cNvSpPr>
            <p:nvPr/>
          </p:nvSpPr>
          <p:spPr bwMode="auto">
            <a:xfrm>
              <a:off x="5004" y="3264"/>
              <a:ext cx="101" cy="41"/>
            </a:xfrm>
            <a:prstGeom prst="rect">
              <a:avLst/>
            </a:prstGeom>
            <a:noFill/>
            <a:ln w="0">
              <a:solidFill>
                <a:srgbClr val="FF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Rectangle 84"/>
            <p:cNvSpPr>
              <a:spLocks noChangeArrowheads="1"/>
            </p:cNvSpPr>
            <p:nvPr/>
          </p:nvSpPr>
          <p:spPr bwMode="auto">
            <a:xfrm>
              <a:off x="5009" y="3294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Rectangle 85"/>
            <p:cNvSpPr>
              <a:spLocks noChangeArrowheads="1"/>
            </p:cNvSpPr>
            <p:nvPr/>
          </p:nvSpPr>
          <p:spPr bwMode="auto">
            <a:xfrm>
              <a:off x="5009" y="3294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Rectangle 86"/>
            <p:cNvSpPr>
              <a:spLocks noChangeArrowheads="1"/>
            </p:cNvSpPr>
            <p:nvPr/>
          </p:nvSpPr>
          <p:spPr bwMode="auto">
            <a:xfrm>
              <a:off x="5032" y="3294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Rectangle 87"/>
            <p:cNvSpPr>
              <a:spLocks noChangeArrowheads="1"/>
            </p:cNvSpPr>
            <p:nvPr/>
          </p:nvSpPr>
          <p:spPr bwMode="auto">
            <a:xfrm>
              <a:off x="5032" y="3294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Rectangle 88"/>
            <p:cNvSpPr>
              <a:spLocks noChangeArrowheads="1"/>
            </p:cNvSpPr>
            <p:nvPr/>
          </p:nvSpPr>
          <p:spPr bwMode="auto">
            <a:xfrm>
              <a:off x="5056" y="3294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Rectangle 89"/>
            <p:cNvSpPr>
              <a:spLocks noChangeArrowheads="1"/>
            </p:cNvSpPr>
            <p:nvPr/>
          </p:nvSpPr>
          <p:spPr bwMode="auto">
            <a:xfrm>
              <a:off x="5056" y="3294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Rectangle 90"/>
            <p:cNvSpPr>
              <a:spLocks noChangeArrowheads="1"/>
            </p:cNvSpPr>
            <p:nvPr/>
          </p:nvSpPr>
          <p:spPr bwMode="auto">
            <a:xfrm>
              <a:off x="5080" y="3294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Rectangle 91"/>
            <p:cNvSpPr>
              <a:spLocks noChangeArrowheads="1"/>
            </p:cNvSpPr>
            <p:nvPr/>
          </p:nvSpPr>
          <p:spPr bwMode="auto">
            <a:xfrm>
              <a:off x="5080" y="3294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Rectangle 92"/>
            <p:cNvSpPr>
              <a:spLocks noChangeArrowheads="1"/>
            </p:cNvSpPr>
            <p:nvPr/>
          </p:nvSpPr>
          <p:spPr bwMode="auto">
            <a:xfrm>
              <a:off x="5009" y="3267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Rectangle 93"/>
            <p:cNvSpPr>
              <a:spLocks noChangeArrowheads="1"/>
            </p:cNvSpPr>
            <p:nvPr/>
          </p:nvSpPr>
          <p:spPr bwMode="auto">
            <a:xfrm>
              <a:off x="5009" y="3267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Rectangle 94"/>
            <p:cNvSpPr>
              <a:spLocks noChangeArrowheads="1"/>
            </p:cNvSpPr>
            <p:nvPr/>
          </p:nvSpPr>
          <p:spPr bwMode="auto">
            <a:xfrm>
              <a:off x="5032" y="3267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Rectangle 95"/>
            <p:cNvSpPr>
              <a:spLocks noChangeArrowheads="1"/>
            </p:cNvSpPr>
            <p:nvPr/>
          </p:nvSpPr>
          <p:spPr bwMode="auto">
            <a:xfrm>
              <a:off x="5032" y="3267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96"/>
            <p:cNvSpPr>
              <a:spLocks noChangeArrowheads="1"/>
            </p:cNvSpPr>
            <p:nvPr/>
          </p:nvSpPr>
          <p:spPr bwMode="auto">
            <a:xfrm>
              <a:off x="5056" y="3267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Rectangle 97"/>
            <p:cNvSpPr>
              <a:spLocks noChangeArrowheads="1"/>
            </p:cNvSpPr>
            <p:nvPr/>
          </p:nvSpPr>
          <p:spPr bwMode="auto">
            <a:xfrm>
              <a:off x="5056" y="3267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8" name="Rectangle 98"/>
            <p:cNvSpPr>
              <a:spLocks noChangeArrowheads="1"/>
            </p:cNvSpPr>
            <p:nvPr/>
          </p:nvSpPr>
          <p:spPr bwMode="auto">
            <a:xfrm>
              <a:off x="5080" y="3267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9" name="Rectangle 99"/>
            <p:cNvSpPr>
              <a:spLocks noChangeArrowheads="1"/>
            </p:cNvSpPr>
            <p:nvPr/>
          </p:nvSpPr>
          <p:spPr bwMode="auto">
            <a:xfrm>
              <a:off x="5080" y="3267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Rectangle 100"/>
            <p:cNvSpPr>
              <a:spLocks noChangeArrowheads="1"/>
            </p:cNvSpPr>
            <p:nvPr/>
          </p:nvSpPr>
          <p:spPr bwMode="auto">
            <a:xfrm>
              <a:off x="5009" y="3276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1" name="Rectangle 101"/>
            <p:cNvSpPr>
              <a:spLocks noChangeArrowheads="1"/>
            </p:cNvSpPr>
            <p:nvPr/>
          </p:nvSpPr>
          <p:spPr bwMode="auto">
            <a:xfrm>
              <a:off x="5009" y="3276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2" name="Rectangle 102"/>
            <p:cNvSpPr>
              <a:spLocks noChangeArrowheads="1"/>
            </p:cNvSpPr>
            <p:nvPr/>
          </p:nvSpPr>
          <p:spPr bwMode="auto">
            <a:xfrm>
              <a:off x="5032" y="3276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3" name="Rectangle 103"/>
            <p:cNvSpPr>
              <a:spLocks noChangeArrowheads="1"/>
            </p:cNvSpPr>
            <p:nvPr/>
          </p:nvSpPr>
          <p:spPr bwMode="auto">
            <a:xfrm>
              <a:off x="5032" y="3276"/>
              <a:ext cx="22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Rectangle 104"/>
            <p:cNvSpPr>
              <a:spLocks noChangeArrowheads="1"/>
            </p:cNvSpPr>
            <p:nvPr/>
          </p:nvSpPr>
          <p:spPr bwMode="auto">
            <a:xfrm>
              <a:off x="5056" y="3276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Rectangle 105"/>
            <p:cNvSpPr>
              <a:spLocks noChangeArrowheads="1"/>
            </p:cNvSpPr>
            <p:nvPr/>
          </p:nvSpPr>
          <p:spPr bwMode="auto">
            <a:xfrm>
              <a:off x="5056" y="3276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6" name="Rectangle 106"/>
            <p:cNvSpPr>
              <a:spLocks noChangeArrowheads="1"/>
            </p:cNvSpPr>
            <p:nvPr/>
          </p:nvSpPr>
          <p:spPr bwMode="auto">
            <a:xfrm>
              <a:off x="5080" y="3276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7" name="Rectangle 107"/>
            <p:cNvSpPr>
              <a:spLocks noChangeArrowheads="1"/>
            </p:cNvSpPr>
            <p:nvPr/>
          </p:nvSpPr>
          <p:spPr bwMode="auto">
            <a:xfrm>
              <a:off x="5080" y="3276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8" name="Rectangle 108"/>
            <p:cNvSpPr>
              <a:spLocks noChangeArrowheads="1"/>
            </p:cNvSpPr>
            <p:nvPr/>
          </p:nvSpPr>
          <p:spPr bwMode="auto">
            <a:xfrm>
              <a:off x="5009" y="3285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9" name="Rectangle 109"/>
            <p:cNvSpPr>
              <a:spLocks noChangeArrowheads="1"/>
            </p:cNvSpPr>
            <p:nvPr/>
          </p:nvSpPr>
          <p:spPr bwMode="auto">
            <a:xfrm>
              <a:off x="5009" y="3285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Rectangle 110"/>
            <p:cNvSpPr>
              <a:spLocks noChangeArrowheads="1"/>
            </p:cNvSpPr>
            <p:nvPr/>
          </p:nvSpPr>
          <p:spPr bwMode="auto">
            <a:xfrm>
              <a:off x="5032" y="3285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Rectangle 111"/>
            <p:cNvSpPr>
              <a:spLocks noChangeArrowheads="1"/>
            </p:cNvSpPr>
            <p:nvPr/>
          </p:nvSpPr>
          <p:spPr bwMode="auto">
            <a:xfrm>
              <a:off x="5032" y="3285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Rectangle 112"/>
            <p:cNvSpPr>
              <a:spLocks noChangeArrowheads="1"/>
            </p:cNvSpPr>
            <p:nvPr/>
          </p:nvSpPr>
          <p:spPr bwMode="auto">
            <a:xfrm>
              <a:off x="5056" y="3285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Rectangle 113"/>
            <p:cNvSpPr>
              <a:spLocks noChangeArrowheads="1"/>
            </p:cNvSpPr>
            <p:nvPr/>
          </p:nvSpPr>
          <p:spPr bwMode="auto">
            <a:xfrm>
              <a:off x="5056" y="3285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Rectangle 114"/>
            <p:cNvSpPr>
              <a:spLocks noChangeArrowheads="1"/>
            </p:cNvSpPr>
            <p:nvPr/>
          </p:nvSpPr>
          <p:spPr bwMode="auto">
            <a:xfrm>
              <a:off x="5080" y="3285"/>
              <a:ext cx="20" cy="7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Rectangle 115"/>
            <p:cNvSpPr>
              <a:spLocks noChangeArrowheads="1"/>
            </p:cNvSpPr>
            <p:nvPr/>
          </p:nvSpPr>
          <p:spPr bwMode="auto">
            <a:xfrm>
              <a:off x="5080" y="3285"/>
              <a:ext cx="20" cy="7"/>
            </a:xfrm>
            <a:prstGeom prst="rect">
              <a:avLst/>
            </a:prstGeom>
            <a:solidFill>
              <a:srgbClr val="FFC080"/>
            </a:solidFill>
            <a:ln w="0">
              <a:solidFill>
                <a:srgbClr val="FFA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Rectangle 116"/>
            <p:cNvSpPr>
              <a:spLocks noChangeArrowheads="1"/>
            </p:cNvSpPr>
            <p:nvPr/>
          </p:nvSpPr>
          <p:spPr bwMode="auto">
            <a:xfrm>
              <a:off x="4987" y="3254"/>
              <a:ext cx="140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Rectangle 117"/>
            <p:cNvSpPr>
              <a:spLocks noChangeArrowheads="1"/>
            </p:cNvSpPr>
            <p:nvPr/>
          </p:nvSpPr>
          <p:spPr bwMode="auto">
            <a:xfrm>
              <a:off x="4787" y="3249"/>
              <a:ext cx="200" cy="56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Rectangle 118"/>
            <p:cNvSpPr>
              <a:spLocks noChangeArrowheads="1"/>
            </p:cNvSpPr>
            <p:nvPr/>
          </p:nvSpPr>
          <p:spPr bwMode="auto">
            <a:xfrm>
              <a:off x="4837" y="3249"/>
              <a:ext cx="150" cy="56"/>
            </a:xfrm>
            <a:prstGeom prst="rect">
              <a:avLst/>
            </a:prstGeom>
            <a:solidFill>
              <a:srgbClr val="FFA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Rectangle 119"/>
            <p:cNvSpPr>
              <a:spLocks noChangeArrowheads="1"/>
            </p:cNvSpPr>
            <p:nvPr/>
          </p:nvSpPr>
          <p:spPr bwMode="auto">
            <a:xfrm>
              <a:off x="4841" y="3249"/>
              <a:ext cx="1" cy="56"/>
            </a:xfrm>
            <a:prstGeom prst="rect">
              <a:avLst/>
            </a:prstGeom>
            <a:solidFill>
              <a:srgbClr val="A46E0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Rectangle 120"/>
            <p:cNvSpPr>
              <a:spLocks noChangeArrowheads="1"/>
            </p:cNvSpPr>
            <p:nvPr/>
          </p:nvSpPr>
          <p:spPr bwMode="auto">
            <a:xfrm>
              <a:off x="4850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Rectangle 121"/>
            <p:cNvSpPr>
              <a:spLocks noChangeArrowheads="1"/>
            </p:cNvSpPr>
            <p:nvPr/>
          </p:nvSpPr>
          <p:spPr bwMode="auto">
            <a:xfrm>
              <a:off x="4860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Rectangle 122"/>
            <p:cNvSpPr>
              <a:spLocks noChangeArrowheads="1"/>
            </p:cNvSpPr>
            <p:nvPr/>
          </p:nvSpPr>
          <p:spPr bwMode="auto">
            <a:xfrm>
              <a:off x="4869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Rectangle 123"/>
            <p:cNvSpPr>
              <a:spLocks noChangeArrowheads="1"/>
            </p:cNvSpPr>
            <p:nvPr/>
          </p:nvSpPr>
          <p:spPr bwMode="auto">
            <a:xfrm>
              <a:off x="4878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Rectangle 124"/>
            <p:cNvSpPr>
              <a:spLocks noChangeArrowheads="1"/>
            </p:cNvSpPr>
            <p:nvPr/>
          </p:nvSpPr>
          <p:spPr bwMode="auto">
            <a:xfrm>
              <a:off x="4888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5" name="Rectangle 125"/>
            <p:cNvSpPr>
              <a:spLocks noChangeArrowheads="1"/>
            </p:cNvSpPr>
            <p:nvPr/>
          </p:nvSpPr>
          <p:spPr bwMode="auto">
            <a:xfrm>
              <a:off x="4897" y="3249"/>
              <a:ext cx="1" cy="56"/>
            </a:xfrm>
            <a:prstGeom prst="rect">
              <a:avLst/>
            </a:prstGeom>
            <a:solidFill>
              <a:srgbClr val="A46E0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6" name="Rectangle 126"/>
            <p:cNvSpPr>
              <a:spLocks noChangeArrowheads="1"/>
            </p:cNvSpPr>
            <p:nvPr/>
          </p:nvSpPr>
          <p:spPr bwMode="auto">
            <a:xfrm>
              <a:off x="4906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7" name="Rectangle 127"/>
            <p:cNvSpPr>
              <a:spLocks noChangeArrowheads="1"/>
            </p:cNvSpPr>
            <p:nvPr/>
          </p:nvSpPr>
          <p:spPr bwMode="auto">
            <a:xfrm>
              <a:off x="4916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8" name="Rectangle 128"/>
            <p:cNvSpPr>
              <a:spLocks noChangeArrowheads="1"/>
            </p:cNvSpPr>
            <p:nvPr/>
          </p:nvSpPr>
          <p:spPr bwMode="auto">
            <a:xfrm>
              <a:off x="4925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9" name="Rectangle 129"/>
            <p:cNvSpPr>
              <a:spLocks noChangeArrowheads="1"/>
            </p:cNvSpPr>
            <p:nvPr/>
          </p:nvSpPr>
          <p:spPr bwMode="auto">
            <a:xfrm>
              <a:off x="4934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0" name="Rectangle 130"/>
            <p:cNvSpPr>
              <a:spLocks noChangeArrowheads="1"/>
            </p:cNvSpPr>
            <p:nvPr/>
          </p:nvSpPr>
          <p:spPr bwMode="auto">
            <a:xfrm>
              <a:off x="4944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1" name="Rectangle 131"/>
            <p:cNvSpPr>
              <a:spLocks noChangeArrowheads="1"/>
            </p:cNvSpPr>
            <p:nvPr/>
          </p:nvSpPr>
          <p:spPr bwMode="auto">
            <a:xfrm>
              <a:off x="4953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2" name="Rectangle 132"/>
            <p:cNvSpPr>
              <a:spLocks noChangeArrowheads="1"/>
            </p:cNvSpPr>
            <p:nvPr/>
          </p:nvSpPr>
          <p:spPr bwMode="auto">
            <a:xfrm>
              <a:off x="4962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3" name="Rectangle 133"/>
            <p:cNvSpPr>
              <a:spLocks noChangeArrowheads="1"/>
            </p:cNvSpPr>
            <p:nvPr/>
          </p:nvSpPr>
          <p:spPr bwMode="auto">
            <a:xfrm>
              <a:off x="4972" y="3249"/>
              <a:ext cx="1" cy="56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4" name="Rectangle 134"/>
            <p:cNvSpPr>
              <a:spLocks noChangeArrowheads="1"/>
            </p:cNvSpPr>
            <p:nvPr/>
          </p:nvSpPr>
          <p:spPr bwMode="auto">
            <a:xfrm>
              <a:off x="4846" y="3255"/>
              <a:ext cx="48" cy="20"/>
            </a:xfrm>
            <a:prstGeom prst="rect">
              <a:avLst/>
            </a:prstGeom>
            <a:solidFill>
              <a:srgbClr val="6A6371"/>
            </a:solidFill>
            <a:ln w="0">
              <a:solidFill>
                <a:srgbClr val="606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5" name="Rectangle 135"/>
            <p:cNvSpPr>
              <a:spLocks noChangeArrowheads="1"/>
            </p:cNvSpPr>
            <p:nvPr/>
          </p:nvSpPr>
          <p:spPr bwMode="auto">
            <a:xfrm>
              <a:off x="4848" y="3257"/>
              <a:ext cx="44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Rectangle 136"/>
            <p:cNvSpPr>
              <a:spLocks noChangeArrowheads="1"/>
            </p:cNvSpPr>
            <p:nvPr/>
          </p:nvSpPr>
          <p:spPr bwMode="auto">
            <a:xfrm>
              <a:off x="4862" y="3257"/>
              <a:ext cx="1" cy="16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Rectangle 137"/>
            <p:cNvSpPr>
              <a:spLocks noChangeArrowheads="1"/>
            </p:cNvSpPr>
            <p:nvPr/>
          </p:nvSpPr>
          <p:spPr bwMode="auto">
            <a:xfrm>
              <a:off x="4877" y="3257"/>
              <a:ext cx="1" cy="16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Rectangle 138"/>
            <p:cNvSpPr>
              <a:spLocks noChangeArrowheads="1"/>
            </p:cNvSpPr>
            <p:nvPr/>
          </p:nvSpPr>
          <p:spPr bwMode="auto">
            <a:xfrm>
              <a:off x="4840" y="3249"/>
              <a:ext cx="5" cy="56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9" name="Rectangle 139"/>
            <p:cNvSpPr>
              <a:spLocks noChangeArrowheads="1"/>
            </p:cNvSpPr>
            <p:nvPr/>
          </p:nvSpPr>
          <p:spPr bwMode="auto">
            <a:xfrm>
              <a:off x="4896" y="3249"/>
              <a:ext cx="4" cy="56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Freeform 140"/>
            <p:cNvSpPr>
              <a:spLocks/>
            </p:cNvSpPr>
            <p:nvPr/>
          </p:nvSpPr>
          <p:spPr bwMode="auto">
            <a:xfrm>
              <a:off x="4889" y="3254"/>
              <a:ext cx="1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75"/>
                </a:cxn>
                <a:cxn ang="0">
                  <a:pos x="89" y="75"/>
                </a:cxn>
                <a:cxn ang="0">
                  <a:pos x="141" y="0"/>
                </a:cxn>
                <a:cxn ang="0">
                  <a:pos x="0" y="0"/>
                </a:cxn>
              </a:cxnLst>
              <a:rect l="0" t="0" r="r" b="b"/>
              <a:pathLst>
                <a:path w="141" h="75">
                  <a:moveTo>
                    <a:pt x="0" y="0"/>
                  </a:moveTo>
                  <a:lnTo>
                    <a:pt x="51" y="75"/>
                  </a:lnTo>
                  <a:lnTo>
                    <a:pt x="89" y="75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Freeform 141"/>
            <p:cNvSpPr>
              <a:spLocks/>
            </p:cNvSpPr>
            <p:nvPr/>
          </p:nvSpPr>
          <p:spPr bwMode="auto">
            <a:xfrm>
              <a:off x="4834" y="3254"/>
              <a:ext cx="1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75"/>
                </a:cxn>
                <a:cxn ang="0">
                  <a:pos x="89" y="75"/>
                </a:cxn>
                <a:cxn ang="0">
                  <a:pos x="141" y="0"/>
                </a:cxn>
                <a:cxn ang="0">
                  <a:pos x="0" y="0"/>
                </a:cxn>
              </a:cxnLst>
              <a:rect l="0" t="0" r="r" b="b"/>
              <a:pathLst>
                <a:path w="141" h="75">
                  <a:moveTo>
                    <a:pt x="0" y="0"/>
                  </a:moveTo>
                  <a:lnTo>
                    <a:pt x="52" y="75"/>
                  </a:lnTo>
                  <a:lnTo>
                    <a:pt x="89" y="75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2" name="Rectangle 142"/>
            <p:cNvSpPr>
              <a:spLocks noChangeArrowheads="1"/>
            </p:cNvSpPr>
            <p:nvPr/>
          </p:nvSpPr>
          <p:spPr bwMode="auto">
            <a:xfrm>
              <a:off x="4652" y="3249"/>
              <a:ext cx="135" cy="56"/>
            </a:xfrm>
            <a:prstGeom prst="rect">
              <a:avLst/>
            </a:prstGeom>
            <a:solidFill>
              <a:srgbClr val="FFA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3" name="Rectangle 143"/>
            <p:cNvSpPr>
              <a:spLocks noChangeArrowheads="1"/>
            </p:cNvSpPr>
            <p:nvPr/>
          </p:nvSpPr>
          <p:spPr bwMode="auto">
            <a:xfrm>
              <a:off x="4652" y="3263"/>
              <a:ext cx="135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4" name="Rectangle 144"/>
            <p:cNvSpPr>
              <a:spLocks noChangeArrowheads="1"/>
            </p:cNvSpPr>
            <p:nvPr/>
          </p:nvSpPr>
          <p:spPr bwMode="auto">
            <a:xfrm>
              <a:off x="4652" y="3270"/>
              <a:ext cx="135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5" name="Rectangle 145"/>
            <p:cNvSpPr>
              <a:spLocks noChangeArrowheads="1"/>
            </p:cNvSpPr>
            <p:nvPr/>
          </p:nvSpPr>
          <p:spPr bwMode="auto">
            <a:xfrm>
              <a:off x="4652" y="3277"/>
              <a:ext cx="135" cy="2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6" name="Rectangle 146"/>
            <p:cNvSpPr>
              <a:spLocks noChangeArrowheads="1"/>
            </p:cNvSpPr>
            <p:nvPr/>
          </p:nvSpPr>
          <p:spPr bwMode="auto">
            <a:xfrm>
              <a:off x="4652" y="3285"/>
              <a:ext cx="135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7" name="Rectangle 147"/>
            <p:cNvSpPr>
              <a:spLocks noChangeArrowheads="1"/>
            </p:cNvSpPr>
            <p:nvPr/>
          </p:nvSpPr>
          <p:spPr bwMode="auto">
            <a:xfrm>
              <a:off x="4652" y="3292"/>
              <a:ext cx="135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8" name="Rectangle 148"/>
            <p:cNvSpPr>
              <a:spLocks noChangeArrowheads="1"/>
            </p:cNvSpPr>
            <p:nvPr/>
          </p:nvSpPr>
          <p:spPr bwMode="auto">
            <a:xfrm>
              <a:off x="4652" y="3299"/>
              <a:ext cx="135" cy="1"/>
            </a:xfrm>
            <a:prstGeom prst="rect">
              <a:avLst/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9" name="Rectangle 149"/>
            <p:cNvSpPr>
              <a:spLocks noChangeArrowheads="1"/>
            </p:cNvSpPr>
            <p:nvPr/>
          </p:nvSpPr>
          <p:spPr bwMode="auto">
            <a:xfrm>
              <a:off x="4652" y="3249"/>
              <a:ext cx="6" cy="56"/>
            </a:xfrm>
            <a:prstGeom prst="rect">
              <a:avLst/>
            </a:prstGeom>
            <a:solidFill>
              <a:srgbClr val="FAC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0" name="Rectangle 150"/>
            <p:cNvSpPr>
              <a:spLocks noChangeArrowheads="1"/>
            </p:cNvSpPr>
            <p:nvPr/>
          </p:nvSpPr>
          <p:spPr bwMode="auto">
            <a:xfrm>
              <a:off x="4907" y="3256"/>
              <a:ext cx="66" cy="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1" name="Rectangle 151"/>
            <p:cNvSpPr>
              <a:spLocks noChangeArrowheads="1"/>
            </p:cNvSpPr>
            <p:nvPr/>
          </p:nvSpPr>
          <p:spPr bwMode="auto">
            <a:xfrm>
              <a:off x="4910" y="3259"/>
              <a:ext cx="59" cy="27"/>
            </a:xfrm>
            <a:prstGeom prst="rect">
              <a:avLst/>
            </a:prstGeom>
            <a:solidFill>
              <a:srgbClr val="20202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2" name="Rectangle 152"/>
            <p:cNvSpPr>
              <a:spLocks noChangeArrowheads="1"/>
            </p:cNvSpPr>
            <p:nvPr/>
          </p:nvSpPr>
          <p:spPr bwMode="auto">
            <a:xfrm>
              <a:off x="4928" y="3259"/>
              <a:ext cx="2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3" name="Rectangle 153"/>
            <p:cNvSpPr>
              <a:spLocks noChangeArrowheads="1"/>
            </p:cNvSpPr>
            <p:nvPr/>
          </p:nvSpPr>
          <p:spPr bwMode="auto">
            <a:xfrm>
              <a:off x="4949" y="3259"/>
              <a:ext cx="2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Rectangle 154"/>
            <p:cNvSpPr>
              <a:spLocks noChangeArrowheads="1"/>
            </p:cNvSpPr>
            <p:nvPr/>
          </p:nvSpPr>
          <p:spPr bwMode="auto">
            <a:xfrm>
              <a:off x="4979" y="3249"/>
              <a:ext cx="5" cy="56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5" name="Freeform 155"/>
            <p:cNvSpPr>
              <a:spLocks/>
            </p:cNvSpPr>
            <p:nvPr/>
          </p:nvSpPr>
          <p:spPr bwMode="auto">
            <a:xfrm>
              <a:off x="4973" y="3254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75"/>
                </a:cxn>
                <a:cxn ang="0">
                  <a:pos x="89" y="75"/>
                </a:cxn>
                <a:cxn ang="0">
                  <a:pos x="141" y="0"/>
                </a:cxn>
                <a:cxn ang="0">
                  <a:pos x="0" y="0"/>
                </a:cxn>
              </a:cxnLst>
              <a:rect l="0" t="0" r="r" b="b"/>
              <a:pathLst>
                <a:path w="141" h="75">
                  <a:moveTo>
                    <a:pt x="0" y="0"/>
                  </a:moveTo>
                  <a:lnTo>
                    <a:pt x="52" y="75"/>
                  </a:lnTo>
                  <a:lnTo>
                    <a:pt x="89" y="75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6000"/>
            </a:solidFill>
            <a:ln w="0">
              <a:solidFill>
                <a:srgbClr val="C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6" name="Rectangle 156"/>
            <p:cNvSpPr>
              <a:spLocks noChangeArrowheads="1"/>
            </p:cNvSpPr>
            <p:nvPr/>
          </p:nvSpPr>
          <p:spPr bwMode="auto">
            <a:xfrm>
              <a:off x="4667" y="3262"/>
              <a:ext cx="43" cy="23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7" name="Rectangle 157"/>
            <p:cNvSpPr>
              <a:spLocks noChangeArrowheads="1"/>
            </p:cNvSpPr>
            <p:nvPr/>
          </p:nvSpPr>
          <p:spPr bwMode="auto">
            <a:xfrm>
              <a:off x="4669" y="3264"/>
              <a:ext cx="3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8" name="Rectangle 158"/>
            <p:cNvSpPr>
              <a:spLocks noChangeArrowheads="1"/>
            </p:cNvSpPr>
            <p:nvPr/>
          </p:nvSpPr>
          <p:spPr bwMode="auto">
            <a:xfrm>
              <a:off x="4681" y="3264"/>
              <a:ext cx="2" cy="19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9" name="Rectangle 159"/>
            <p:cNvSpPr>
              <a:spLocks noChangeArrowheads="1"/>
            </p:cNvSpPr>
            <p:nvPr/>
          </p:nvSpPr>
          <p:spPr bwMode="auto">
            <a:xfrm>
              <a:off x="4694" y="3264"/>
              <a:ext cx="2" cy="19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0" name="Rectangle 160"/>
            <p:cNvSpPr>
              <a:spLocks noChangeArrowheads="1"/>
            </p:cNvSpPr>
            <p:nvPr/>
          </p:nvSpPr>
          <p:spPr bwMode="auto">
            <a:xfrm>
              <a:off x="4729" y="3262"/>
              <a:ext cx="43" cy="23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1" name="Rectangle 161"/>
            <p:cNvSpPr>
              <a:spLocks noChangeArrowheads="1"/>
            </p:cNvSpPr>
            <p:nvPr/>
          </p:nvSpPr>
          <p:spPr bwMode="auto">
            <a:xfrm>
              <a:off x="4732" y="3264"/>
              <a:ext cx="3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2" name="Rectangle 162"/>
            <p:cNvSpPr>
              <a:spLocks noChangeArrowheads="1"/>
            </p:cNvSpPr>
            <p:nvPr/>
          </p:nvSpPr>
          <p:spPr bwMode="auto">
            <a:xfrm>
              <a:off x="4743" y="3264"/>
              <a:ext cx="2" cy="19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3" name="Rectangle 163"/>
            <p:cNvSpPr>
              <a:spLocks noChangeArrowheads="1"/>
            </p:cNvSpPr>
            <p:nvPr/>
          </p:nvSpPr>
          <p:spPr bwMode="auto">
            <a:xfrm>
              <a:off x="4757" y="3264"/>
              <a:ext cx="1" cy="19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4" name="Rectangle 164"/>
            <p:cNvSpPr>
              <a:spLocks noChangeArrowheads="1"/>
            </p:cNvSpPr>
            <p:nvPr/>
          </p:nvSpPr>
          <p:spPr bwMode="auto">
            <a:xfrm>
              <a:off x="4787" y="3261"/>
              <a:ext cx="50" cy="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5" name="Rectangle 165"/>
            <p:cNvSpPr>
              <a:spLocks noChangeArrowheads="1"/>
            </p:cNvSpPr>
            <p:nvPr/>
          </p:nvSpPr>
          <p:spPr bwMode="auto">
            <a:xfrm>
              <a:off x="4787" y="3268"/>
              <a:ext cx="50" cy="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6" name="Rectangle 166"/>
            <p:cNvSpPr>
              <a:spLocks noChangeArrowheads="1"/>
            </p:cNvSpPr>
            <p:nvPr/>
          </p:nvSpPr>
          <p:spPr bwMode="auto">
            <a:xfrm>
              <a:off x="4787" y="3275"/>
              <a:ext cx="50" cy="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7" name="Rectangle 167"/>
            <p:cNvSpPr>
              <a:spLocks noChangeArrowheads="1"/>
            </p:cNvSpPr>
            <p:nvPr/>
          </p:nvSpPr>
          <p:spPr bwMode="auto">
            <a:xfrm>
              <a:off x="4787" y="3283"/>
              <a:ext cx="50" cy="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8" name="Rectangle 168"/>
            <p:cNvSpPr>
              <a:spLocks noChangeArrowheads="1"/>
            </p:cNvSpPr>
            <p:nvPr/>
          </p:nvSpPr>
          <p:spPr bwMode="auto">
            <a:xfrm>
              <a:off x="4787" y="3290"/>
              <a:ext cx="50" cy="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9" name="Rectangle 169"/>
            <p:cNvSpPr>
              <a:spLocks noChangeArrowheads="1"/>
            </p:cNvSpPr>
            <p:nvPr/>
          </p:nvSpPr>
          <p:spPr bwMode="auto">
            <a:xfrm>
              <a:off x="4787" y="3297"/>
              <a:ext cx="50" cy="1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0" name="Rectangle 170"/>
            <p:cNvSpPr>
              <a:spLocks noChangeArrowheads="1"/>
            </p:cNvSpPr>
            <p:nvPr/>
          </p:nvSpPr>
          <p:spPr bwMode="auto">
            <a:xfrm>
              <a:off x="4792" y="3249"/>
              <a:ext cx="42" cy="56"/>
            </a:xfrm>
            <a:prstGeom prst="rect">
              <a:avLst/>
            </a:prstGeom>
            <a:solidFill>
              <a:srgbClr val="804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1" name="Rectangle 171"/>
            <p:cNvSpPr>
              <a:spLocks noChangeArrowheads="1"/>
            </p:cNvSpPr>
            <p:nvPr/>
          </p:nvSpPr>
          <p:spPr bwMode="auto">
            <a:xfrm>
              <a:off x="4792" y="3249"/>
              <a:ext cx="42" cy="56"/>
            </a:xfrm>
            <a:prstGeom prst="rect">
              <a:avLst/>
            </a:prstGeom>
            <a:noFill/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2" name="Rectangle 172"/>
            <p:cNvSpPr>
              <a:spLocks noChangeArrowheads="1"/>
            </p:cNvSpPr>
            <p:nvPr/>
          </p:nvSpPr>
          <p:spPr bwMode="auto">
            <a:xfrm>
              <a:off x="4814" y="3255"/>
              <a:ext cx="17" cy="50"/>
            </a:xfrm>
            <a:prstGeom prst="rect">
              <a:avLst/>
            </a:prstGeom>
            <a:solidFill>
              <a:srgbClr val="A05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3" name="Rectangle 173"/>
            <p:cNvSpPr>
              <a:spLocks noChangeArrowheads="1"/>
            </p:cNvSpPr>
            <p:nvPr/>
          </p:nvSpPr>
          <p:spPr bwMode="auto">
            <a:xfrm>
              <a:off x="4816" y="3255"/>
              <a:ext cx="14" cy="18"/>
            </a:xfrm>
            <a:prstGeom prst="rect">
              <a:avLst/>
            </a:prstGeom>
            <a:solidFill>
              <a:srgbClr val="20202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4" name="Rectangle 174"/>
            <p:cNvSpPr>
              <a:spLocks noChangeArrowheads="1"/>
            </p:cNvSpPr>
            <p:nvPr/>
          </p:nvSpPr>
          <p:spPr bwMode="auto">
            <a:xfrm>
              <a:off x="4827" y="3255"/>
              <a:ext cx="1" cy="1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5" name="Rectangle 175"/>
            <p:cNvSpPr>
              <a:spLocks noChangeArrowheads="1"/>
            </p:cNvSpPr>
            <p:nvPr/>
          </p:nvSpPr>
          <p:spPr bwMode="auto">
            <a:xfrm>
              <a:off x="4822" y="3255"/>
              <a:ext cx="1" cy="1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6" name="Rectangle 176"/>
            <p:cNvSpPr>
              <a:spLocks noChangeArrowheads="1"/>
            </p:cNvSpPr>
            <p:nvPr/>
          </p:nvSpPr>
          <p:spPr bwMode="auto">
            <a:xfrm>
              <a:off x="4818" y="3255"/>
              <a:ext cx="1" cy="1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7" name="Rectangle 177"/>
            <p:cNvSpPr>
              <a:spLocks noChangeArrowheads="1"/>
            </p:cNvSpPr>
            <p:nvPr/>
          </p:nvSpPr>
          <p:spPr bwMode="auto">
            <a:xfrm>
              <a:off x="4816" y="3258"/>
              <a:ext cx="14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8" name="Rectangle 178"/>
            <p:cNvSpPr>
              <a:spLocks noChangeArrowheads="1"/>
            </p:cNvSpPr>
            <p:nvPr/>
          </p:nvSpPr>
          <p:spPr bwMode="auto">
            <a:xfrm>
              <a:off x="4816" y="3264"/>
              <a:ext cx="14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9" name="Rectangle 179"/>
            <p:cNvSpPr>
              <a:spLocks noChangeArrowheads="1"/>
            </p:cNvSpPr>
            <p:nvPr/>
          </p:nvSpPr>
          <p:spPr bwMode="auto">
            <a:xfrm>
              <a:off x="4816" y="3269"/>
              <a:ext cx="14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0" name="Rectangle 180"/>
            <p:cNvSpPr>
              <a:spLocks noChangeArrowheads="1"/>
            </p:cNvSpPr>
            <p:nvPr/>
          </p:nvSpPr>
          <p:spPr bwMode="auto">
            <a:xfrm>
              <a:off x="4794" y="3255"/>
              <a:ext cx="18" cy="50"/>
            </a:xfrm>
            <a:prstGeom prst="rect">
              <a:avLst/>
            </a:prstGeom>
            <a:solidFill>
              <a:srgbClr val="A05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1" name="Rectangle 181"/>
            <p:cNvSpPr>
              <a:spLocks noChangeArrowheads="1"/>
            </p:cNvSpPr>
            <p:nvPr/>
          </p:nvSpPr>
          <p:spPr bwMode="auto">
            <a:xfrm>
              <a:off x="4796" y="3255"/>
              <a:ext cx="14" cy="18"/>
            </a:xfrm>
            <a:prstGeom prst="rect">
              <a:avLst/>
            </a:prstGeom>
            <a:solidFill>
              <a:srgbClr val="20202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2" name="Rectangle 182"/>
            <p:cNvSpPr>
              <a:spLocks noChangeArrowheads="1"/>
            </p:cNvSpPr>
            <p:nvPr/>
          </p:nvSpPr>
          <p:spPr bwMode="auto">
            <a:xfrm>
              <a:off x="4807" y="3255"/>
              <a:ext cx="1" cy="1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3" name="Rectangle 183"/>
            <p:cNvSpPr>
              <a:spLocks noChangeArrowheads="1"/>
            </p:cNvSpPr>
            <p:nvPr/>
          </p:nvSpPr>
          <p:spPr bwMode="auto">
            <a:xfrm>
              <a:off x="4803" y="3255"/>
              <a:ext cx="1" cy="1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4" name="Rectangle 184"/>
            <p:cNvSpPr>
              <a:spLocks noChangeArrowheads="1"/>
            </p:cNvSpPr>
            <p:nvPr/>
          </p:nvSpPr>
          <p:spPr bwMode="auto">
            <a:xfrm>
              <a:off x="4799" y="3255"/>
              <a:ext cx="1" cy="1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5" name="Rectangle 185"/>
            <p:cNvSpPr>
              <a:spLocks noChangeArrowheads="1"/>
            </p:cNvSpPr>
            <p:nvPr/>
          </p:nvSpPr>
          <p:spPr bwMode="auto">
            <a:xfrm>
              <a:off x="4782" y="3249"/>
              <a:ext cx="5" cy="56"/>
            </a:xfrm>
            <a:prstGeom prst="rect">
              <a:avLst/>
            </a:prstGeom>
            <a:solidFill>
              <a:srgbClr val="FFC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6" name="Rectangle 186"/>
            <p:cNvSpPr>
              <a:spLocks noChangeArrowheads="1"/>
            </p:cNvSpPr>
            <p:nvPr/>
          </p:nvSpPr>
          <p:spPr bwMode="auto">
            <a:xfrm>
              <a:off x="4816" y="3276"/>
              <a:ext cx="14" cy="27"/>
            </a:xfrm>
            <a:prstGeom prst="rect">
              <a:avLst/>
            </a:prstGeom>
            <a:noFill/>
            <a:ln w="0">
              <a:solidFill>
                <a:srgbClr val="606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7" name="Rectangle 187"/>
            <p:cNvSpPr>
              <a:spLocks noChangeArrowheads="1"/>
            </p:cNvSpPr>
            <p:nvPr/>
          </p:nvSpPr>
          <p:spPr bwMode="auto">
            <a:xfrm>
              <a:off x="4796" y="3276"/>
              <a:ext cx="14" cy="27"/>
            </a:xfrm>
            <a:prstGeom prst="rect">
              <a:avLst/>
            </a:prstGeom>
            <a:noFill/>
            <a:ln w="0">
              <a:solidFill>
                <a:srgbClr val="606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8" name="Rectangle 188"/>
            <p:cNvSpPr>
              <a:spLocks noChangeArrowheads="1"/>
            </p:cNvSpPr>
            <p:nvPr/>
          </p:nvSpPr>
          <p:spPr bwMode="auto">
            <a:xfrm>
              <a:off x="4796" y="3258"/>
              <a:ext cx="14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9" name="Rectangle 189"/>
            <p:cNvSpPr>
              <a:spLocks noChangeArrowheads="1"/>
            </p:cNvSpPr>
            <p:nvPr/>
          </p:nvSpPr>
          <p:spPr bwMode="auto">
            <a:xfrm>
              <a:off x="4796" y="3264"/>
              <a:ext cx="14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0" name="Rectangle 190"/>
            <p:cNvSpPr>
              <a:spLocks noChangeArrowheads="1"/>
            </p:cNvSpPr>
            <p:nvPr/>
          </p:nvSpPr>
          <p:spPr bwMode="auto">
            <a:xfrm>
              <a:off x="4796" y="3269"/>
              <a:ext cx="14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1" name="Freeform 191"/>
            <p:cNvSpPr>
              <a:spLocks/>
            </p:cNvSpPr>
            <p:nvPr/>
          </p:nvSpPr>
          <p:spPr bwMode="auto">
            <a:xfrm>
              <a:off x="4720" y="3212"/>
              <a:ext cx="267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7" y="0"/>
                </a:cxn>
                <a:cxn ang="0">
                  <a:pos x="2137" y="293"/>
                </a:cxn>
                <a:cxn ang="0">
                  <a:pos x="540" y="293"/>
                </a:cxn>
                <a:cxn ang="0">
                  <a:pos x="0" y="0"/>
                </a:cxn>
              </a:cxnLst>
              <a:rect l="0" t="0" r="r" b="b"/>
              <a:pathLst>
                <a:path w="2137" h="293">
                  <a:moveTo>
                    <a:pt x="0" y="0"/>
                  </a:moveTo>
                  <a:lnTo>
                    <a:pt x="2137" y="0"/>
                  </a:lnTo>
                  <a:lnTo>
                    <a:pt x="2137" y="293"/>
                  </a:lnTo>
                  <a:lnTo>
                    <a:pt x="540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2" name="Freeform 192"/>
            <p:cNvSpPr>
              <a:spLocks/>
            </p:cNvSpPr>
            <p:nvPr/>
          </p:nvSpPr>
          <p:spPr bwMode="auto">
            <a:xfrm>
              <a:off x="4646" y="3212"/>
              <a:ext cx="148" cy="37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593" y="0"/>
                </a:cxn>
                <a:cxn ang="0">
                  <a:pos x="1185" y="293"/>
                </a:cxn>
                <a:cxn ang="0">
                  <a:pos x="0" y="293"/>
                </a:cxn>
              </a:cxnLst>
              <a:rect l="0" t="0" r="r" b="b"/>
              <a:pathLst>
                <a:path w="1185" h="293">
                  <a:moveTo>
                    <a:pt x="0" y="293"/>
                  </a:moveTo>
                  <a:lnTo>
                    <a:pt x="593" y="0"/>
                  </a:lnTo>
                  <a:lnTo>
                    <a:pt x="1185" y="293"/>
                  </a:lnTo>
                  <a:lnTo>
                    <a:pt x="0" y="293"/>
                  </a:lnTo>
                </a:path>
              </a:pathLst>
            </a:custGeom>
            <a:noFill/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3" name="Rectangle 193"/>
            <p:cNvSpPr>
              <a:spLocks noChangeArrowheads="1"/>
            </p:cNvSpPr>
            <p:nvPr/>
          </p:nvSpPr>
          <p:spPr bwMode="auto">
            <a:xfrm>
              <a:off x="4652" y="3249"/>
              <a:ext cx="135" cy="9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4" name="Rectangle 194"/>
            <p:cNvSpPr>
              <a:spLocks noChangeArrowheads="1"/>
            </p:cNvSpPr>
            <p:nvPr/>
          </p:nvSpPr>
          <p:spPr bwMode="auto">
            <a:xfrm>
              <a:off x="4787" y="3251"/>
              <a:ext cx="200" cy="7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5" name="Freeform 195"/>
            <p:cNvSpPr>
              <a:spLocks/>
            </p:cNvSpPr>
            <p:nvPr/>
          </p:nvSpPr>
          <p:spPr bwMode="auto">
            <a:xfrm>
              <a:off x="4646" y="3212"/>
              <a:ext cx="148" cy="37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593" y="0"/>
                </a:cxn>
                <a:cxn ang="0">
                  <a:pos x="1185" y="293"/>
                </a:cxn>
                <a:cxn ang="0">
                  <a:pos x="0" y="293"/>
                </a:cxn>
              </a:cxnLst>
              <a:rect l="0" t="0" r="r" b="b"/>
              <a:pathLst>
                <a:path w="1185" h="293">
                  <a:moveTo>
                    <a:pt x="0" y="293"/>
                  </a:moveTo>
                  <a:lnTo>
                    <a:pt x="593" y="0"/>
                  </a:lnTo>
                  <a:lnTo>
                    <a:pt x="1185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FC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6" name="Freeform 196"/>
            <p:cNvSpPr>
              <a:spLocks/>
            </p:cNvSpPr>
            <p:nvPr/>
          </p:nvSpPr>
          <p:spPr bwMode="auto">
            <a:xfrm>
              <a:off x="4658" y="3219"/>
              <a:ext cx="123" cy="30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491" y="0"/>
                </a:cxn>
                <a:cxn ang="0">
                  <a:pos x="981" y="243"/>
                </a:cxn>
                <a:cxn ang="0">
                  <a:pos x="0" y="243"/>
                </a:cxn>
              </a:cxnLst>
              <a:rect l="0" t="0" r="r" b="b"/>
              <a:pathLst>
                <a:path w="981" h="243">
                  <a:moveTo>
                    <a:pt x="0" y="243"/>
                  </a:moveTo>
                  <a:lnTo>
                    <a:pt x="491" y="0"/>
                  </a:lnTo>
                  <a:lnTo>
                    <a:pt x="981" y="243"/>
                  </a:lnTo>
                  <a:lnTo>
                    <a:pt x="0" y="243"/>
                  </a:lnTo>
                </a:path>
              </a:pathLst>
            </a:custGeom>
            <a:noFill/>
            <a:ln w="0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7" name="Rectangle 197"/>
            <p:cNvSpPr>
              <a:spLocks noChangeArrowheads="1"/>
            </p:cNvSpPr>
            <p:nvPr/>
          </p:nvSpPr>
          <p:spPr bwMode="auto">
            <a:xfrm>
              <a:off x="4720" y="3249"/>
              <a:ext cx="267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8" name="Rectangle 198"/>
            <p:cNvSpPr>
              <a:spLocks noChangeArrowheads="1"/>
            </p:cNvSpPr>
            <p:nvPr/>
          </p:nvSpPr>
          <p:spPr bwMode="auto">
            <a:xfrm>
              <a:off x="4648" y="3248"/>
              <a:ext cx="143" cy="8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9" name="Freeform 199"/>
            <p:cNvSpPr>
              <a:spLocks/>
            </p:cNvSpPr>
            <p:nvPr/>
          </p:nvSpPr>
          <p:spPr bwMode="auto">
            <a:xfrm>
              <a:off x="4817" y="3288"/>
              <a:ext cx="24" cy="18"/>
            </a:xfrm>
            <a:custGeom>
              <a:avLst/>
              <a:gdLst/>
              <a:ahLst/>
              <a:cxnLst>
                <a:cxn ang="0">
                  <a:pos x="155" y="137"/>
                </a:cxn>
                <a:cxn ang="0">
                  <a:pos x="164" y="123"/>
                </a:cxn>
                <a:cxn ang="0">
                  <a:pos x="174" y="97"/>
                </a:cxn>
                <a:cxn ang="0">
                  <a:pos x="183" y="76"/>
                </a:cxn>
                <a:cxn ang="0">
                  <a:pos x="188" y="57"/>
                </a:cxn>
                <a:cxn ang="0">
                  <a:pos x="190" y="38"/>
                </a:cxn>
                <a:cxn ang="0">
                  <a:pos x="188" y="23"/>
                </a:cxn>
                <a:cxn ang="0">
                  <a:pos x="181" y="12"/>
                </a:cxn>
                <a:cxn ang="0">
                  <a:pos x="171" y="2"/>
                </a:cxn>
                <a:cxn ang="0">
                  <a:pos x="152" y="0"/>
                </a:cxn>
                <a:cxn ang="0">
                  <a:pos x="123" y="1"/>
                </a:cxn>
                <a:cxn ang="0">
                  <a:pos x="98" y="7"/>
                </a:cxn>
                <a:cxn ang="0">
                  <a:pos x="81" y="5"/>
                </a:cxn>
                <a:cxn ang="0">
                  <a:pos x="64" y="2"/>
                </a:cxn>
                <a:cxn ang="0">
                  <a:pos x="52" y="2"/>
                </a:cxn>
                <a:cxn ang="0">
                  <a:pos x="39" y="10"/>
                </a:cxn>
                <a:cxn ang="0">
                  <a:pos x="23" y="12"/>
                </a:cxn>
                <a:cxn ang="0">
                  <a:pos x="11" y="18"/>
                </a:cxn>
                <a:cxn ang="0">
                  <a:pos x="6" y="32"/>
                </a:cxn>
                <a:cxn ang="0">
                  <a:pos x="0" y="53"/>
                </a:cxn>
                <a:cxn ang="0">
                  <a:pos x="1" y="78"/>
                </a:cxn>
                <a:cxn ang="0">
                  <a:pos x="6" y="106"/>
                </a:cxn>
                <a:cxn ang="0">
                  <a:pos x="32" y="142"/>
                </a:cxn>
                <a:cxn ang="0">
                  <a:pos x="155" y="137"/>
                </a:cxn>
              </a:cxnLst>
              <a:rect l="0" t="0" r="r" b="b"/>
              <a:pathLst>
                <a:path w="190" h="142">
                  <a:moveTo>
                    <a:pt x="155" y="137"/>
                  </a:moveTo>
                  <a:lnTo>
                    <a:pt x="164" y="123"/>
                  </a:lnTo>
                  <a:lnTo>
                    <a:pt x="174" y="97"/>
                  </a:lnTo>
                  <a:lnTo>
                    <a:pt x="183" y="76"/>
                  </a:lnTo>
                  <a:lnTo>
                    <a:pt x="188" y="57"/>
                  </a:lnTo>
                  <a:lnTo>
                    <a:pt x="190" y="38"/>
                  </a:lnTo>
                  <a:lnTo>
                    <a:pt x="188" y="23"/>
                  </a:lnTo>
                  <a:lnTo>
                    <a:pt x="181" y="12"/>
                  </a:lnTo>
                  <a:lnTo>
                    <a:pt x="171" y="2"/>
                  </a:lnTo>
                  <a:lnTo>
                    <a:pt x="152" y="0"/>
                  </a:lnTo>
                  <a:lnTo>
                    <a:pt x="123" y="1"/>
                  </a:lnTo>
                  <a:lnTo>
                    <a:pt x="98" y="7"/>
                  </a:lnTo>
                  <a:lnTo>
                    <a:pt x="81" y="5"/>
                  </a:lnTo>
                  <a:lnTo>
                    <a:pt x="64" y="2"/>
                  </a:lnTo>
                  <a:lnTo>
                    <a:pt x="52" y="2"/>
                  </a:lnTo>
                  <a:lnTo>
                    <a:pt x="39" y="10"/>
                  </a:lnTo>
                  <a:lnTo>
                    <a:pt x="23" y="12"/>
                  </a:lnTo>
                  <a:lnTo>
                    <a:pt x="11" y="18"/>
                  </a:lnTo>
                  <a:lnTo>
                    <a:pt x="6" y="32"/>
                  </a:lnTo>
                  <a:lnTo>
                    <a:pt x="0" y="53"/>
                  </a:lnTo>
                  <a:lnTo>
                    <a:pt x="1" y="78"/>
                  </a:lnTo>
                  <a:lnTo>
                    <a:pt x="6" y="106"/>
                  </a:lnTo>
                  <a:lnTo>
                    <a:pt x="32" y="142"/>
                  </a:lnTo>
                  <a:lnTo>
                    <a:pt x="155" y="137"/>
                  </a:lnTo>
                  <a:close/>
                </a:path>
              </a:pathLst>
            </a:custGeom>
            <a:solidFill>
              <a:srgbClr val="00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0" name="Freeform 200"/>
            <p:cNvSpPr>
              <a:spLocks/>
            </p:cNvSpPr>
            <p:nvPr/>
          </p:nvSpPr>
          <p:spPr bwMode="auto">
            <a:xfrm>
              <a:off x="4794" y="3288"/>
              <a:ext cx="25" cy="18"/>
            </a:xfrm>
            <a:custGeom>
              <a:avLst/>
              <a:gdLst/>
              <a:ahLst/>
              <a:cxnLst>
                <a:cxn ang="0">
                  <a:pos x="175" y="134"/>
                </a:cxn>
                <a:cxn ang="0">
                  <a:pos x="179" y="119"/>
                </a:cxn>
                <a:cxn ang="0">
                  <a:pos x="186" y="103"/>
                </a:cxn>
                <a:cxn ang="0">
                  <a:pos x="194" y="79"/>
                </a:cxn>
                <a:cxn ang="0">
                  <a:pos x="198" y="58"/>
                </a:cxn>
                <a:cxn ang="0">
                  <a:pos x="198" y="41"/>
                </a:cxn>
                <a:cxn ang="0">
                  <a:pos x="198" y="24"/>
                </a:cxn>
                <a:cxn ang="0">
                  <a:pos x="193" y="11"/>
                </a:cxn>
                <a:cxn ang="0">
                  <a:pos x="185" y="4"/>
                </a:cxn>
                <a:cxn ang="0">
                  <a:pos x="167" y="1"/>
                </a:cxn>
                <a:cxn ang="0">
                  <a:pos x="133" y="1"/>
                </a:cxn>
                <a:cxn ang="0">
                  <a:pos x="102" y="0"/>
                </a:cxn>
                <a:cxn ang="0">
                  <a:pos x="72" y="2"/>
                </a:cxn>
                <a:cxn ang="0">
                  <a:pos x="42" y="3"/>
                </a:cxn>
                <a:cxn ang="0">
                  <a:pos x="26" y="5"/>
                </a:cxn>
                <a:cxn ang="0">
                  <a:pos x="16" y="10"/>
                </a:cxn>
                <a:cxn ang="0">
                  <a:pos x="8" y="17"/>
                </a:cxn>
                <a:cxn ang="0">
                  <a:pos x="1" y="39"/>
                </a:cxn>
                <a:cxn ang="0">
                  <a:pos x="0" y="49"/>
                </a:cxn>
                <a:cxn ang="0">
                  <a:pos x="4" y="66"/>
                </a:cxn>
                <a:cxn ang="0">
                  <a:pos x="14" y="95"/>
                </a:cxn>
                <a:cxn ang="0">
                  <a:pos x="24" y="119"/>
                </a:cxn>
                <a:cxn ang="0">
                  <a:pos x="39" y="142"/>
                </a:cxn>
                <a:cxn ang="0">
                  <a:pos x="175" y="134"/>
                </a:cxn>
              </a:cxnLst>
              <a:rect l="0" t="0" r="r" b="b"/>
              <a:pathLst>
                <a:path w="198" h="142">
                  <a:moveTo>
                    <a:pt x="175" y="134"/>
                  </a:moveTo>
                  <a:lnTo>
                    <a:pt x="179" y="119"/>
                  </a:lnTo>
                  <a:lnTo>
                    <a:pt x="186" y="103"/>
                  </a:lnTo>
                  <a:lnTo>
                    <a:pt x="194" y="79"/>
                  </a:lnTo>
                  <a:lnTo>
                    <a:pt x="198" y="58"/>
                  </a:lnTo>
                  <a:lnTo>
                    <a:pt x="198" y="41"/>
                  </a:lnTo>
                  <a:lnTo>
                    <a:pt x="198" y="24"/>
                  </a:lnTo>
                  <a:lnTo>
                    <a:pt x="193" y="11"/>
                  </a:lnTo>
                  <a:lnTo>
                    <a:pt x="185" y="4"/>
                  </a:lnTo>
                  <a:lnTo>
                    <a:pt x="167" y="1"/>
                  </a:lnTo>
                  <a:lnTo>
                    <a:pt x="133" y="1"/>
                  </a:lnTo>
                  <a:lnTo>
                    <a:pt x="102" y="0"/>
                  </a:lnTo>
                  <a:lnTo>
                    <a:pt x="72" y="2"/>
                  </a:lnTo>
                  <a:lnTo>
                    <a:pt x="42" y="3"/>
                  </a:lnTo>
                  <a:lnTo>
                    <a:pt x="26" y="5"/>
                  </a:lnTo>
                  <a:lnTo>
                    <a:pt x="16" y="10"/>
                  </a:lnTo>
                  <a:lnTo>
                    <a:pt x="8" y="17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4" y="66"/>
                  </a:lnTo>
                  <a:lnTo>
                    <a:pt x="14" y="95"/>
                  </a:lnTo>
                  <a:lnTo>
                    <a:pt x="24" y="119"/>
                  </a:lnTo>
                  <a:lnTo>
                    <a:pt x="39" y="142"/>
                  </a:lnTo>
                  <a:lnTo>
                    <a:pt x="175" y="134"/>
                  </a:lnTo>
                  <a:close/>
                </a:path>
              </a:pathLst>
            </a:custGeom>
            <a:solidFill>
              <a:srgbClr val="00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1" name="Freeform 201"/>
            <p:cNvSpPr>
              <a:spLocks/>
            </p:cNvSpPr>
            <p:nvPr/>
          </p:nvSpPr>
          <p:spPr bwMode="auto">
            <a:xfrm>
              <a:off x="4776" y="3266"/>
              <a:ext cx="20" cy="40"/>
            </a:xfrm>
            <a:custGeom>
              <a:avLst/>
              <a:gdLst/>
              <a:ahLst/>
              <a:cxnLst>
                <a:cxn ang="0">
                  <a:pos x="150" y="315"/>
                </a:cxn>
                <a:cxn ang="0">
                  <a:pos x="159" y="311"/>
                </a:cxn>
                <a:cxn ang="0">
                  <a:pos x="166" y="300"/>
                </a:cxn>
                <a:cxn ang="0">
                  <a:pos x="165" y="281"/>
                </a:cxn>
                <a:cxn ang="0">
                  <a:pos x="161" y="254"/>
                </a:cxn>
                <a:cxn ang="0">
                  <a:pos x="155" y="230"/>
                </a:cxn>
                <a:cxn ang="0">
                  <a:pos x="147" y="209"/>
                </a:cxn>
                <a:cxn ang="0">
                  <a:pos x="136" y="163"/>
                </a:cxn>
                <a:cxn ang="0">
                  <a:pos x="122" y="100"/>
                </a:cxn>
                <a:cxn ang="0">
                  <a:pos x="113" y="64"/>
                </a:cxn>
                <a:cxn ang="0">
                  <a:pos x="108" y="47"/>
                </a:cxn>
                <a:cxn ang="0">
                  <a:pos x="98" y="25"/>
                </a:cxn>
                <a:cxn ang="0">
                  <a:pos x="88" y="10"/>
                </a:cxn>
                <a:cxn ang="0">
                  <a:pos x="79" y="2"/>
                </a:cxn>
                <a:cxn ang="0">
                  <a:pos x="71" y="0"/>
                </a:cxn>
                <a:cxn ang="0">
                  <a:pos x="65" y="9"/>
                </a:cxn>
                <a:cxn ang="0">
                  <a:pos x="56" y="38"/>
                </a:cxn>
                <a:cxn ang="0">
                  <a:pos x="48" y="68"/>
                </a:cxn>
                <a:cxn ang="0">
                  <a:pos x="40" y="88"/>
                </a:cxn>
                <a:cxn ang="0">
                  <a:pos x="34" y="105"/>
                </a:cxn>
                <a:cxn ang="0">
                  <a:pos x="33" y="141"/>
                </a:cxn>
                <a:cxn ang="0">
                  <a:pos x="30" y="173"/>
                </a:cxn>
                <a:cxn ang="0">
                  <a:pos x="24" y="191"/>
                </a:cxn>
                <a:cxn ang="0">
                  <a:pos x="11" y="216"/>
                </a:cxn>
                <a:cxn ang="0">
                  <a:pos x="3" y="234"/>
                </a:cxn>
                <a:cxn ang="0">
                  <a:pos x="0" y="252"/>
                </a:cxn>
                <a:cxn ang="0">
                  <a:pos x="0" y="271"/>
                </a:cxn>
                <a:cxn ang="0">
                  <a:pos x="2" y="284"/>
                </a:cxn>
                <a:cxn ang="0">
                  <a:pos x="10" y="299"/>
                </a:cxn>
                <a:cxn ang="0">
                  <a:pos x="19" y="311"/>
                </a:cxn>
                <a:cxn ang="0">
                  <a:pos x="33" y="320"/>
                </a:cxn>
                <a:cxn ang="0">
                  <a:pos x="150" y="315"/>
                </a:cxn>
              </a:cxnLst>
              <a:rect l="0" t="0" r="r" b="b"/>
              <a:pathLst>
                <a:path w="166" h="320">
                  <a:moveTo>
                    <a:pt x="150" y="315"/>
                  </a:moveTo>
                  <a:lnTo>
                    <a:pt x="159" y="311"/>
                  </a:lnTo>
                  <a:lnTo>
                    <a:pt x="166" y="300"/>
                  </a:lnTo>
                  <a:lnTo>
                    <a:pt x="165" y="281"/>
                  </a:lnTo>
                  <a:lnTo>
                    <a:pt x="161" y="254"/>
                  </a:lnTo>
                  <a:lnTo>
                    <a:pt x="155" y="230"/>
                  </a:lnTo>
                  <a:lnTo>
                    <a:pt x="147" y="209"/>
                  </a:lnTo>
                  <a:lnTo>
                    <a:pt x="136" y="163"/>
                  </a:lnTo>
                  <a:lnTo>
                    <a:pt x="122" y="100"/>
                  </a:lnTo>
                  <a:lnTo>
                    <a:pt x="113" y="64"/>
                  </a:lnTo>
                  <a:lnTo>
                    <a:pt x="108" y="47"/>
                  </a:lnTo>
                  <a:lnTo>
                    <a:pt x="98" y="25"/>
                  </a:lnTo>
                  <a:lnTo>
                    <a:pt x="88" y="10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5" y="9"/>
                  </a:lnTo>
                  <a:lnTo>
                    <a:pt x="56" y="38"/>
                  </a:lnTo>
                  <a:lnTo>
                    <a:pt x="48" y="68"/>
                  </a:lnTo>
                  <a:lnTo>
                    <a:pt x="40" y="88"/>
                  </a:lnTo>
                  <a:lnTo>
                    <a:pt x="34" y="105"/>
                  </a:lnTo>
                  <a:lnTo>
                    <a:pt x="33" y="141"/>
                  </a:lnTo>
                  <a:lnTo>
                    <a:pt x="30" y="173"/>
                  </a:lnTo>
                  <a:lnTo>
                    <a:pt x="24" y="191"/>
                  </a:lnTo>
                  <a:lnTo>
                    <a:pt x="11" y="216"/>
                  </a:lnTo>
                  <a:lnTo>
                    <a:pt x="3" y="234"/>
                  </a:lnTo>
                  <a:lnTo>
                    <a:pt x="0" y="252"/>
                  </a:lnTo>
                  <a:lnTo>
                    <a:pt x="0" y="271"/>
                  </a:lnTo>
                  <a:lnTo>
                    <a:pt x="2" y="284"/>
                  </a:lnTo>
                  <a:lnTo>
                    <a:pt x="10" y="299"/>
                  </a:lnTo>
                  <a:lnTo>
                    <a:pt x="19" y="311"/>
                  </a:lnTo>
                  <a:lnTo>
                    <a:pt x="33" y="320"/>
                  </a:lnTo>
                  <a:lnTo>
                    <a:pt x="150" y="315"/>
                  </a:lnTo>
                  <a:close/>
                </a:path>
              </a:pathLst>
            </a:custGeom>
            <a:solidFill>
              <a:srgbClr val="00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2" name="Rectangle 202"/>
            <p:cNvSpPr>
              <a:spLocks noChangeArrowheads="1"/>
            </p:cNvSpPr>
            <p:nvPr/>
          </p:nvSpPr>
          <p:spPr bwMode="auto">
            <a:xfrm>
              <a:off x="4775" y="3304"/>
              <a:ext cx="69" cy="3"/>
            </a:xfrm>
            <a:prstGeom prst="rect">
              <a:avLst/>
            </a:prstGeom>
            <a:solidFill>
              <a:srgbClr val="804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3" name="Freeform 203"/>
            <p:cNvSpPr>
              <a:spLocks/>
            </p:cNvSpPr>
            <p:nvPr/>
          </p:nvSpPr>
          <p:spPr bwMode="auto">
            <a:xfrm>
              <a:off x="4915" y="3293"/>
              <a:ext cx="24" cy="13"/>
            </a:xfrm>
            <a:custGeom>
              <a:avLst/>
              <a:gdLst/>
              <a:ahLst/>
              <a:cxnLst>
                <a:cxn ang="0">
                  <a:pos x="35" y="95"/>
                </a:cxn>
                <a:cxn ang="0">
                  <a:pos x="28" y="86"/>
                </a:cxn>
                <a:cxn ang="0">
                  <a:pos x="18" y="68"/>
                </a:cxn>
                <a:cxn ang="0">
                  <a:pos x="8" y="54"/>
                </a:cxn>
                <a:cxn ang="0">
                  <a:pos x="3" y="39"/>
                </a:cxn>
                <a:cxn ang="0">
                  <a:pos x="0" y="27"/>
                </a:cxn>
                <a:cxn ang="0">
                  <a:pos x="3" y="16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40" y="0"/>
                </a:cxn>
                <a:cxn ang="0">
                  <a:pos x="67" y="1"/>
                </a:cxn>
                <a:cxn ang="0">
                  <a:pos x="93" y="5"/>
                </a:cxn>
                <a:cxn ang="0">
                  <a:pos x="110" y="5"/>
                </a:cxn>
                <a:cxn ang="0">
                  <a:pos x="127" y="1"/>
                </a:cxn>
                <a:cxn ang="0">
                  <a:pos x="139" y="1"/>
                </a:cxn>
                <a:cxn ang="0">
                  <a:pos x="153" y="7"/>
                </a:cxn>
                <a:cxn ang="0">
                  <a:pos x="167" y="9"/>
                </a:cxn>
                <a:cxn ang="0">
                  <a:pos x="179" y="12"/>
                </a:cxn>
                <a:cxn ang="0">
                  <a:pos x="186" y="23"/>
                </a:cxn>
                <a:cxn ang="0">
                  <a:pos x="191" y="37"/>
                </a:cxn>
                <a:cxn ang="0">
                  <a:pos x="190" y="55"/>
                </a:cxn>
                <a:cxn ang="0">
                  <a:pos x="186" y="74"/>
                </a:cxn>
                <a:cxn ang="0">
                  <a:pos x="158" y="99"/>
                </a:cxn>
                <a:cxn ang="0">
                  <a:pos x="35" y="95"/>
                </a:cxn>
              </a:cxnLst>
              <a:rect l="0" t="0" r="r" b="b"/>
              <a:pathLst>
                <a:path w="191" h="99">
                  <a:moveTo>
                    <a:pt x="35" y="95"/>
                  </a:moveTo>
                  <a:lnTo>
                    <a:pt x="28" y="86"/>
                  </a:lnTo>
                  <a:lnTo>
                    <a:pt x="18" y="68"/>
                  </a:lnTo>
                  <a:lnTo>
                    <a:pt x="8" y="54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3" y="16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40" y="0"/>
                  </a:lnTo>
                  <a:lnTo>
                    <a:pt x="67" y="1"/>
                  </a:lnTo>
                  <a:lnTo>
                    <a:pt x="93" y="5"/>
                  </a:lnTo>
                  <a:lnTo>
                    <a:pt x="110" y="5"/>
                  </a:lnTo>
                  <a:lnTo>
                    <a:pt x="127" y="1"/>
                  </a:lnTo>
                  <a:lnTo>
                    <a:pt x="139" y="1"/>
                  </a:lnTo>
                  <a:lnTo>
                    <a:pt x="153" y="7"/>
                  </a:lnTo>
                  <a:lnTo>
                    <a:pt x="167" y="9"/>
                  </a:lnTo>
                  <a:lnTo>
                    <a:pt x="179" y="12"/>
                  </a:lnTo>
                  <a:lnTo>
                    <a:pt x="186" y="23"/>
                  </a:lnTo>
                  <a:lnTo>
                    <a:pt x="191" y="37"/>
                  </a:lnTo>
                  <a:lnTo>
                    <a:pt x="190" y="55"/>
                  </a:lnTo>
                  <a:lnTo>
                    <a:pt x="186" y="74"/>
                  </a:lnTo>
                  <a:lnTo>
                    <a:pt x="158" y="99"/>
                  </a:lnTo>
                  <a:lnTo>
                    <a:pt x="35" y="95"/>
                  </a:lnTo>
                  <a:close/>
                </a:path>
              </a:pathLst>
            </a:custGeom>
            <a:solidFill>
              <a:srgbClr val="00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4" name="Freeform 204"/>
            <p:cNvSpPr>
              <a:spLocks/>
            </p:cNvSpPr>
            <p:nvPr/>
          </p:nvSpPr>
          <p:spPr bwMode="auto">
            <a:xfrm>
              <a:off x="4937" y="3286"/>
              <a:ext cx="33" cy="20"/>
            </a:xfrm>
            <a:custGeom>
              <a:avLst/>
              <a:gdLst/>
              <a:ahLst/>
              <a:cxnLst>
                <a:cxn ang="0">
                  <a:pos x="31" y="145"/>
                </a:cxn>
                <a:cxn ang="0">
                  <a:pos x="26" y="129"/>
                </a:cxn>
                <a:cxn ang="0">
                  <a:pos x="18" y="111"/>
                </a:cxn>
                <a:cxn ang="0">
                  <a:pos x="7" y="85"/>
                </a:cxn>
                <a:cxn ang="0">
                  <a:pos x="1" y="63"/>
                </a:cxn>
                <a:cxn ang="0">
                  <a:pos x="0" y="44"/>
                </a:cxn>
                <a:cxn ang="0">
                  <a:pos x="1" y="26"/>
                </a:cxn>
                <a:cxn ang="0">
                  <a:pos x="9" y="11"/>
                </a:cxn>
                <a:cxn ang="0">
                  <a:pos x="19" y="4"/>
                </a:cxn>
                <a:cxn ang="0">
                  <a:pos x="43" y="1"/>
                </a:cxn>
                <a:cxn ang="0">
                  <a:pos x="87" y="1"/>
                </a:cxn>
                <a:cxn ang="0">
                  <a:pos x="127" y="0"/>
                </a:cxn>
                <a:cxn ang="0">
                  <a:pos x="167" y="2"/>
                </a:cxn>
                <a:cxn ang="0">
                  <a:pos x="207" y="3"/>
                </a:cxn>
                <a:cxn ang="0">
                  <a:pos x="227" y="5"/>
                </a:cxn>
                <a:cxn ang="0">
                  <a:pos x="240" y="10"/>
                </a:cxn>
                <a:cxn ang="0">
                  <a:pos x="251" y="18"/>
                </a:cxn>
                <a:cxn ang="0">
                  <a:pos x="261" y="42"/>
                </a:cxn>
                <a:cxn ang="0">
                  <a:pos x="262" y="52"/>
                </a:cxn>
                <a:cxn ang="0">
                  <a:pos x="256" y="70"/>
                </a:cxn>
                <a:cxn ang="0">
                  <a:pos x="242" y="102"/>
                </a:cxn>
                <a:cxn ang="0">
                  <a:pos x="230" y="129"/>
                </a:cxn>
                <a:cxn ang="0">
                  <a:pos x="210" y="153"/>
                </a:cxn>
                <a:cxn ang="0">
                  <a:pos x="31" y="145"/>
                </a:cxn>
              </a:cxnLst>
              <a:rect l="0" t="0" r="r" b="b"/>
              <a:pathLst>
                <a:path w="262" h="153">
                  <a:moveTo>
                    <a:pt x="31" y="145"/>
                  </a:moveTo>
                  <a:lnTo>
                    <a:pt x="26" y="129"/>
                  </a:lnTo>
                  <a:lnTo>
                    <a:pt x="18" y="111"/>
                  </a:lnTo>
                  <a:lnTo>
                    <a:pt x="7" y="85"/>
                  </a:lnTo>
                  <a:lnTo>
                    <a:pt x="1" y="63"/>
                  </a:lnTo>
                  <a:lnTo>
                    <a:pt x="0" y="44"/>
                  </a:lnTo>
                  <a:lnTo>
                    <a:pt x="1" y="26"/>
                  </a:lnTo>
                  <a:lnTo>
                    <a:pt x="9" y="11"/>
                  </a:lnTo>
                  <a:lnTo>
                    <a:pt x="19" y="4"/>
                  </a:lnTo>
                  <a:lnTo>
                    <a:pt x="43" y="1"/>
                  </a:lnTo>
                  <a:lnTo>
                    <a:pt x="87" y="1"/>
                  </a:lnTo>
                  <a:lnTo>
                    <a:pt x="127" y="0"/>
                  </a:lnTo>
                  <a:lnTo>
                    <a:pt x="167" y="2"/>
                  </a:lnTo>
                  <a:lnTo>
                    <a:pt x="207" y="3"/>
                  </a:lnTo>
                  <a:lnTo>
                    <a:pt x="227" y="5"/>
                  </a:lnTo>
                  <a:lnTo>
                    <a:pt x="240" y="10"/>
                  </a:lnTo>
                  <a:lnTo>
                    <a:pt x="251" y="18"/>
                  </a:lnTo>
                  <a:lnTo>
                    <a:pt x="261" y="42"/>
                  </a:lnTo>
                  <a:lnTo>
                    <a:pt x="262" y="52"/>
                  </a:lnTo>
                  <a:lnTo>
                    <a:pt x="256" y="70"/>
                  </a:lnTo>
                  <a:lnTo>
                    <a:pt x="242" y="102"/>
                  </a:lnTo>
                  <a:lnTo>
                    <a:pt x="230" y="129"/>
                  </a:lnTo>
                  <a:lnTo>
                    <a:pt x="210" y="153"/>
                  </a:lnTo>
                  <a:lnTo>
                    <a:pt x="31" y="145"/>
                  </a:lnTo>
                  <a:close/>
                </a:path>
              </a:pathLst>
            </a:custGeom>
            <a:solidFill>
              <a:srgbClr val="00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5" name="Freeform 205"/>
            <p:cNvSpPr>
              <a:spLocks/>
            </p:cNvSpPr>
            <p:nvPr/>
          </p:nvSpPr>
          <p:spPr bwMode="auto">
            <a:xfrm>
              <a:off x="4959" y="3266"/>
              <a:ext cx="21" cy="40"/>
            </a:xfrm>
            <a:custGeom>
              <a:avLst/>
              <a:gdLst/>
              <a:ahLst/>
              <a:cxnLst>
                <a:cxn ang="0">
                  <a:pos x="14" y="315"/>
                </a:cxn>
                <a:cxn ang="0">
                  <a:pos x="6" y="311"/>
                </a:cxn>
                <a:cxn ang="0">
                  <a:pos x="0" y="300"/>
                </a:cxn>
                <a:cxn ang="0">
                  <a:pos x="1" y="281"/>
                </a:cxn>
                <a:cxn ang="0">
                  <a:pos x="5" y="254"/>
                </a:cxn>
                <a:cxn ang="0">
                  <a:pos x="10" y="230"/>
                </a:cxn>
                <a:cxn ang="0">
                  <a:pos x="19" y="209"/>
                </a:cxn>
                <a:cxn ang="0">
                  <a:pos x="29" y="163"/>
                </a:cxn>
                <a:cxn ang="0">
                  <a:pos x="43" y="100"/>
                </a:cxn>
                <a:cxn ang="0">
                  <a:pos x="51" y="64"/>
                </a:cxn>
                <a:cxn ang="0">
                  <a:pos x="58" y="47"/>
                </a:cxn>
                <a:cxn ang="0">
                  <a:pos x="68" y="25"/>
                </a:cxn>
                <a:cxn ang="0">
                  <a:pos x="78" y="10"/>
                </a:cxn>
                <a:cxn ang="0">
                  <a:pos x="85" y="2"/>
                </a:cxn>
                <a:cxn ang="0">
                  <a:pos x="94" y="0"/>
                </a:cxn>
                <a:cxn ang="0">
                  <a:pos x="101" y="9"/>
                </a:cxn>
                <a:cxn ang="0">
                  <a:pos x="108" y="38"/>
                </a:cxn>
                <a:cxn ang="0">
                  <a:pos x="117" y="68"/>
                </a:cxn>
                <a:cxn ang="0">
                  <a:pos x="126" y="88"/>
                </a:cxn>
                <a:cxn ang="0">
                  <a:pos x="131" y="105"/>
                </a:cxn>
                <a:cxn ang="0">
                  <a:pos x="133" y="141"/>
                </a:cxn>
                <a:cxn ang="0">
                  <a:pos x="136" y="173"/>
                </a:cxn>
                <a:cxn ang="0">
                  <a:pos x="140" y="191"/>
                </a:cxn>
                <a:cxn ang="0">
                  <a:pos x="155" y="216"/>
                </a:cxn>
                <a:cxn ang="0">
                  <a:pos x="162" y="234"/>
                </a:cxn>
                <a:cxn ang="0">
                  <a:pos x="164" y="252"/>
                </a:cxn>
                <a:cxn ang="0">
                  <a:pos x="165" y="271"/>
                </a:cxn>
                <a:cxn ang="0">
                  <a:pos x="162" y="284"/>
                </a:cxn>
                <a:cxn ang="0">
                  <a:pos x="156" y="299"/>
                </a:cxn>
                <a:cxn ang="0">
                  <a:pos x="147" y="311"/>
                </a:cxn>
                <a:cxn ang="0">
                  <a:pos x="133" y="320"/>
                </a:cxn>
                <a:cxn ang="0">
                  <a:pos x="14" y="315"/>
                </a:cxn>
              </a:cxnLst>
              <a:rect l="0" t="0" r="r" b="b"/>
              <a:pathLst>
                <a:path w="165" h="320">
                  <a:moveTo>
                    <a:pt x="14" y="315"/>
                  </a:moveTo>
                  <a:lnTo>
                    <a:pt x="6" y="311"/>
                  </a:lnTo>
                  <a:lnTo>
                    <a:pt x="0" y="300"/>
                  </a:lnTo>
                  <a:lnTo>
                    <a:pt x="1" y="281"/>
                  </a:lnTo>
                  <a:lnTo>
                    <a:pt x="5" y="254"/>
                  </a:lnTo>
                  <a:lnTo>
                    <a:pt x="10" y="230"/>
                  </a:lnTo>
                  <a:lnTo>
                    <a:pt x="19" y="209"/>
                  </a:lnTo>
                  <a:lnTo>
                    <a:pt x="29" y="163"/>
                  </a:lnTo>
                  <a:lnTo>
                    <a:pt x="43" y="100"/>
                  </a:lnTo>
                  <a:lnTo>
                    <a:pt x="51" y="64"/>
                  </a:lnTo>
                  <a:lnTo>
                    <a:pt x="58" y="47"/>
                  </a:lnTo>
                  <a:lnTo>
                    <a:pt x="68" y="25"/>
                  </a:lnTo>
                  <a:lnTo>
                    <a:pt x="78" y="10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1" y="9"/>
                  </a:lnTo>
                  <a:lnTo>
                    <a:pt x="108" y="38"/>
                  </a:lnTo>
                  <a:lnTo>
                    <a:pt x="117" y="68"/>
                  </a:lnTo>
                  <a:lnTo>
                    <a:pt x="126" y="88"/>
                  </a:lnTo>
                  <a:lnTo>
                    <a:pt x="131" y="105"/>
                  </a:lnTo>
                  <a:lnTo>
                    <a:pt x="133" y="141"/>
                  </a:lnTo>
                  <a:lnTo>
                    <a:pt x="136" y="173"/>
                  </a:lnTo>
                  <a:lnTo>
                    <a:pt x="140" y="191"/>
                  </a:lnTo>
                  <a:lnTo>
                    <a:pt x="155" y="216"/>
                  </a:lnTo>
                  <a:lnTo>
                    <a:pt x="162" y="234"/>
                  </a:lnTo>
                  <a:lnTo>
                    <a:pt x="164" y="252"/>
                  </a:lnTo>
                  <a:lnTo>
                    <a:pt x="165" y="271"/>
                  </a:lnTo>
                  <a:lnTo>
                    <a:pt x="162" y="284"/>
                  </a:lnTo>
                  <a:lnTo>
                    <a:pt x="156" y="299"/>
                  </a:lnTo>
                  <a:lnTo>
                    <a:pt x="147" y="311"/>
                  </a:lnTo>
                  <a:lnTo>
                    <a:pt x="133" y="320"/>
                  </a:lnTo>
                  <a:lnTo>
                    <a:pt x="14" y="315"/>
                  </a:lnTo>
                  <a:close/>
                </a:path>
              </a:pathLst>
            </a:custGeom>
            <a:solidFill>
              <a:srgbClr val="00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6" name="Rectangle 206"/>
            <p:cNvSpPr>
              <a:spLocks noChangeArrowheads="1"/>
            </p:cNvSpPr>
            <p:nvPr/>
          </p:nvSpPr>
          <p:spPr bwMode="auto">
            <a:xfrm>
              <a:off x="4905" y="3304"/>
              <a:ext cx="82" cy="3"/>
            </a:xfrm>
            <a:prstGeom prst="rect">
              <a:avLst/>
            </a:prstGeom>
            <a:solidFill>
              <a:srgbClr val="804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7" name="Freeform 207"/>
            <p:cNvSpPr>
              <a:spLocks/>
            </p:cNvSpPr>
            <p:nvPr/>
          </p:nvSpPr>
          <p:spPr bwMode="auto">
            <a:xfrm>
              <a:off x="4634" y="3266"/>
              <a:ext cx="21" cy="40"/>
            </a:xfrm>
            <a:custGeom>
              <a:avLst/>
              <a:gdLst/>
              <a:ahLst/>
              <a:cxnLst>
                <a:cxn ang="0">
                  <a:pos x="156" y="315"/>
                </a:cxn>
                <a:cxn ang="0">
                  <a:pos x="163" y="311"/>
                </a:cxn>
                <a:cxn ang="0">
                  <a:pos x="170" y="300"/>
                </a:cxn>
                <a:cxn ang="0">
                  <a:pos x="169" y="281"/>
                </a:cxn>
                <a:cxn ang="0">
                  <a:pos x="166" y="254"/>
                </a:cxn>
                <a:cxn ang="0">
                  <a:pos x="160" y="230"/>
                </a:cxn>
                <a:cxn ang="0">
                  <a:pos x="151" y="209"/>
                </a:cxn>
                <a:cxn ang="0">
                  <a:pos x="139" y="163"/>
                </a:cxn>
                <a:cxn ang="0">
                  <a:pos x="125" y="100"/>
                </a:cxn>
                <a:cxn ang="0">
                  <a:pos x="117" y="64"/>
                </a:cxn>
                <a:cxn ang="0">
                  <a:pos x="110" y="47"/>
                </a:cxn>
                <a:cxn ang="0">
                  <a:pos x="100" y="25"/>
                </a:cxn>
                <a:cxn ang="0">
                  <a:pos x="90" y="10"/>
                </a:cxn>
                <a:cxn ang="0">
                  <a:pos x="81" y="2"/>
                </a:cxn>
                <a:cxn ang="0">
                  <a:pos x="72" y="0"/>
                </a:cxn>
                <a:cxn ang="0">
                  <a:pos x="66" y="9"/>
                </a:cxn>
                <a:cxn ang="0">
                  <a:pos x="58" y="38"/>
                </a:cxn>
                <a:cxn ang="0">
                  <a:pos x="49" y="68"/>
                </a:cxn>
                <a:cxn ang="0">
                  <a:pos x="41" y="88"/>
                </a:cxn>
                <a:cxn ang="0">
                  <a:pos x="34" y="105"/>
                </a:cxn>
                <a:cxn ang="0">
                  <a:pos x="33" y="141"/>
                </a:cxn>
                <a:cxn ang="0">
                  <a:pos x="30" y="173"/>
                </a:cxn>
                <a:cxn ang="0">
                  <a:pos x="24" y="191"/>
                </a:cxn>
                <a:cxn ang="0">
                  <a:pos x="10" y="216"/>
                </a:cxn>
                <a:cxn ang="0">
                  <a:pos x="2" y="234"/>
                </a:cxn>
                <a:cxn ang="0">
                  <a:pos x="0" y="252"/>
                </a:cxn>
                <a:cxn ang="0">
                  <a:pos x="0" y="271"/>
                </a:cxn>
                <a:cxn ang="0">
                  <a:pos x="2" y="284"/>
                </a:cxn>
                <a:cxn ang="0">
                  <a:pos x="9" y="299"/>
                </a:cxn>
                <a:cxn ang="0">
                  <a:pos x="18" y="311"/>
                </a:cxn>
                <a:cxn ang="0">
                  <a:pos x="33" y="320"/>
                </a:cxn>
                <a:cxn ang="0">
                  <a:pos x="156" y="315"/>
                </a:cxn>
              </a:cxnLst>
              <a:rect l="0" t="0" r="r" b="b"/>
              <a:pathLst>
                <a:path w="170" h="320">
                  <a:moveTo>
                    <a:pt x="156" y="315"/>
                  </a:moveTo>
                  <a:lnTo>
                    <a:pt x="163" y="311"/>
                  </a:lnTo>
                  <a:lnTo>
                    <a:pt x="170" y="300"/>
                  </a:lnTo>
                  <a:lnTo>
                    <a:pt x="169" y="281"/>
                  </a:lnTo>
                  <a:lnTo>
                    <a:pt x="166" y="254"/>
                  </a:lnTo>
                  <a:lnTo>
                    <a:pt x="160" y="230"/>
                  </a:lnTo>
                  <a:lnTo>
                    <a:pt x="151" y="209"/>
                  </a:lnTo>
                  <a:lnTo>
                    <a:pt x="139" y="163"/>
                  </a:lnTo>
                  <a:lnTo>
                    <a:pt x="125" y="100"/>
                  </a:lnTo>
                  <a:lnTo>
                    <a:pt x="117" y="64"/>
                  </a:lnTo>
                  <a:lnTo>
                    <a:pt x="110" y="47"/>
                  </a:lnTo>
                  <a:lnTo>
                    <a:pt x="100" y="25"/>
                  </a:lnTo>
                  <a:lnTo>
                    <a:pt x="90" y="10"/>
                  </a:lnTo>
                  <a:lnTo>
                    <a:pt x="81" y="2"/>
                  </a:lnTo>
                  <a:lnTo>
                    <a:pt x="72" y="0"/>
                  </a:lnTo>
                  <a:lnTo>
                    <a:pt x="66" y="9"/>
                  </a:lnTo>
                  <a:lnTo>
                    <a:pt x="58" y="38"/>
                  </a:lnTo>
                  <a:lnTo>
                    <a:pt x="49" y="68"/>
                  </a:lnTo>
                  <a:lnTo>
                    <a:pt x="41" y="88"/>
                  </a:lnTo>
                  <a:lnTo>
                    <a:pt x="34" y="105"/>
                  </a:lnTo>
                  <a:lnTo>
                    <a:pt x="33" y="141"/>
                  </a:lnTo>
                  <a:lnTo>
                    <a:pt x="30" y="173"/>
                  </a:lnTo>
                  <a:lnTo>
                    <a:pt x="24" y="191"/>
                  </a:lnTo>
                  <a:lnTo>
                    <a:pt x="10" y="216"/>
                  </a:lnTo>
                  <a:lnTo>
                    <a:pt x="2" y="234"/>
                  </a:lnTo>
                  <a:lnTo>
                    <a:pt x="0" y="252"/>
                  </a:lnTo>
                  <a:lnTo>
                    <a:pt x="0" y="271"/>
                  </a:lnTo>
                  <a:lnTo>
                    <a:pt x="2" y="284"/>
                  </a:lnTo>
                  <a:lnTo>
                    <a:pt x="9" y="299"/>
                  </a:lnTo>
                  <a:lnTo>
                    <a:pt x="18" y="311"/>
                  </a:lnTo>
                  <a:lnTo>
                    <a:pt x="33" y="320"/>
                  </a:lnTo>
                  <a:lnTo>
                    <a:pt x="156" y="315"/>
                  </a:lnTo>
                  <a:close/>
                </a:path>
              </a:pathLst>
            </a:custGeom>
            <a:solidFill>
              <a:srgbClr val="00A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8" name="Rectangle 208"/>
            <p:cNvSpPr>
              <a:spLocks noChangeArrowheads="1"/>
            </p:cNvSpPr>
            <p:nvPr/>
          </p:nvSpPr>
          <p:spPr bwMode="auto">
            <a:xfrm>
              <a:off x="4634" y="3304"/>
              <a:ext cx="43" cy="3"/>
            </a:xfrm>
            <a:prstGeom prst="rect">
              <a:avLst/>
            </a:prstGeom>
            <a:solidFill>
              <a:srgbClr val="804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9" name="Line 209"/>
          <p:cNvSpPr>
            <a:spLocks noChangeShapeType="1"/>
          </p:cNvSpPr>
          <p:nvPr/>
        </p:nvSpPr>
        <p:spPr bwMode="auto">
          <a:xfrm flipH="1">
            <a:off x="3903663" y="3870325"/>
            <a:ext cx="300037" cy="976313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" name="Group 210"/>
          <p:cNvGrpSpPr>
            <a:grpSpLocks/>
          </p:cNvGrpSpPr>
          <p:nvPr/>
        </p:nvGrpSpPr>
        <p:grpSpPr bwMode="auto">
          <a:xfrm>
            <a:off x="2690813" y="5235575"/>
            <a:ext cx="3257550" cy="1249363"/>
            <a:chOff x="1911" y="3130"/>
            <a:chExt cx="2052" cy="787"/>
          </a:xfrm>
        </p:grpSpPr>
        <p:sp>
          <p:nvSpPr>
            <p:cNvPr id="61651" name="AutoShape 211"/>
            <p:cNvSpPr>
              <a:spLocks noChangeArrowheads="1"/>
            </p:cNvSpPr>
            <p:nvPr/>
          </p:nvSpPr>
          <p:spPr bwMode="auto">
            <a:xfrm rot="-3187743">
              <a:off x="3007" y="3032"/>
              <a:ext cx="160" cy="739"/>
            </a:xfrm>
            <a:prstGeom prst="triangle">
              <a:avLst>
                <a:gd name="adj" fmla="val 65148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52" name="Picture 212" descr="A003352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3" y="3440"/>
              <a:ext cx="720" cy="477"/>
            </a:xfrm>
            <a:prstGeom prst="rect">
              <a:avLst/>
            </a:prstGeom>
            <a:noFill/>
          </p:spPr>
        </p:pic>
        <p:sp>
          <p:nvSpPr>
            <p:cNvPr id="61653" name="AutoShape 213"/>
            <p:cNvSpPr>
              <a:spLocks noChangeArrowheads="1"/>
            </p:cNvSpPr>
            <p:nvPr/>
          </p:nvSpPr>
          <p:spPr bwMode="auto">
            <a:xfrm rot="2089560">
              <a:off x="2164" y="3139"/>
              <a:ext cx="160" cy="484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4" name="AutoShape 214"/>
            <p:cNvSpPr>
              <a:spLocks noChangeArrowheads="1"/>
            </p:cNvSpPr>
            <p:nvPr/>
          </p:nvSpPr>
          <p:spPr bwMode="auto">
            <a:xfrm rot="1917307">
              <a:off x="2555" y="3130"/>
              <a:ext cx="143" cy="506"/>
            </a:xfrm>
            <a:prstGeom prst="triangle">
              <a:avLst>
                <a:gd name="adj" fmla="val 52042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215"/>
            <p:cNvGrpSpPr>
              <a:grpSpLocks/>
            </p:cNvGrpSpPr>
            <p:nvPr/>
          </p:nvGrpSpPr>
          <p:grpSpPr bwMode="auto">
            <a:xfrm>
              <a:off x="2319" y="3538"/>
              <a:ext cx="387" cy="347"/>
              <a:chOff x="501" y="2140"/>
              <a:chExt cx="387" cy="347"/>
            </a:xfrm>
          </p:grpSpPr>
          <p:sp>
            <p:nvSpPr>
              <p:cNvPr id="61656" name="AutoShape 216"/>
              <p:cNvSpPr>
                <a:spLocks noChangeArrowheads="1"/>
              </p:cNvSpPr>
              <p:nvPr/>
            </p:nvSpPr>
            <p:spPr bwMode="auto">
              <a:xfrm>
                <a:off x="501" y="2140"/>
                <a:ext cx="387" cy="347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7" name="Line 217"/>
              <p:cNvSpPr>
                <a:spLocks noChangeShapeType="1"/>
              </p:cNvSpPr>
              <p:nvPr/>
            </p:nvSpPr>
            <p:spPr bwMode="auto">
              <a:xfrm>
                <a:off x="542" y="2275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8" name="Line 218"/>
              <p:cNvSpPr>
                <a:spLocks noChangeShapeType="1"/>
              </p:cNvSpPr>
              <p:nvPr/>
            </p:nvSpPr>
            <p:spPr bwMode="auto">
              <a:xfrm>
                <a:off x="541" y="2308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9" name="Line 219"/>
              <p:cNvSpPr>
                <a:spLocks noChangeShapeType="1"/>
              </p:cNvSpPr>
              <p:nvPr/>
            </p:nvSpPr>
            <p:spPr bwMode="auto">
              <a:xfrm>
                <a:off x="539" y="2341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0" name="Line 220"/>
              <p:cNvSpPr>
                <a:spLocks noChangeShapeType="1"/>
              </p:cNvSpPr>
              <p:nvPr/>
            </p:nvSpPr>
            <p:spPr bwMode="auto">
              <a:xfrm>
                <a:off x="538" y="2373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1" name="Line 221"/>
              <p:cNvSpPr>
                <a:spLocks noChangeShapeType="1"/>
              </p:cNvSpPr>
              <p:nvPr/>
            </p:nvSpPr>
            <p:spPr bwMode="auto">
              <a:xfrm>
                <a:off x="536" y="2406"/>
                <a:ext cx="2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2" name="Line 222"/>
              <p:cNvSpPr>
                <a:spLocks noChangeShapeType="1"/>
              </p:cNvSpPr>
              <p:nvPr/>
            </p:nvSpPr>
            <p:spPr bwMode="auto">
              <a:xfrm>
                <a:off x="534" y="2438"/>
                <a:ext cx="2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3" name="Line 223"/>
              <p:cNvSpPr>
                <a:spLocks noChangeShapeType="1"/>
              </p:cNvSpPr>
              <p:nvPr/>
            </p:nvSpPr>
            <p:spPr bwMode="auto">
              <a:xfrm flipV="1">
                <a:off x="828" y="2203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4" name="Line 224"/>
              <p:cNvSpPr>
                <a:spLocks noChangeShapeType="1"/>
              </p:cNvSpPr>
              <p:nvPr/>
            </p:nvSpPr>
            <p:spPr bwMode="auto">
              <a:xfrm flipV="1">
                <a:off x="828" y="2241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5" name="Line 225"/>
              <p:cNvSpPr>
                <a:spLocks noChangeShapeType="1"/>
              </p:cNvSpPr>
              <p:nvPr/>
            </p:nvSpPr>
            <p:spPr bwMode="auto">
              <a:xfrm flipV="1">
                <a:off x="828" y="2283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6" name="Line 226"/>
              <p:cNvSpPr>
                <a:spLocks noChangeShapeType="1"/>
              </p:cNvSpPr>
              <p:nvPr/>
            </p:nvSpPr>
            <p:spPr bwMode="auto">
              <a:xfrm flipV="1">
                <a:off x="828" y="2324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7" name="Line 227"/>
              <p:cNvSpPr>
                <a:spLocks noChangeShapeType="1"/>
              </p:cNvSpPr>
              <p:nvPr/>
            </p:nvSpPr>
            <p:spPr bwMode="auto">
              <a:xfrm flipV="1">
                <a:off x="828" y="2366"/>
                <a:ext cx="42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68" name="Litebulb"/>
            <p:cNvSpPr>
              <a:spLocks noEditPoints="1" noChangeArrowheads="1"/>
            </p:cNvSpPr>
            <p:nvPr/>
          </p:nvSpPr>
          <p:spPr bwMode="auto">
            <a:xfrm>
              <a:off x="1911" y="3483"/>
              <a:ext cx="306" cy="40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69" name="Text Box 229"/>
          <p:cNvSpPr txBox="1">
            <a:spLocks noChangeArrowheads="1"/>
          </p:cNvSpPr>
          <p:nvPr/>
        </p:nvSpPr>
        <p:spPr bwMode="auto">
          <a:xfrm>
            <a:off x="136525" y="4056063"/>
            <a:ext cx="3079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Clallam PUD &amp; Port Angeles</a:t>
            </a:r>
          </a:p>
          <a:p>
            <a:r>
              <a:rPr lang="en-US"/>
              <a:t>n = 120, 0.5 MW DR</a:t>
            </a:r>
          </a:p>
        </p:txBody>
      </p:sp>
      <p:sp>
        <p:nvSpPr>
          <p:cNvPr id="61670" name="Text Box 230"/>
          <p:cNvSpPr txBox="1">
            <a:spLocks noChangeArrowheads="1"/>
          </p:cNvSpPr>
          <p:nvPr/>
        </p:nvSpPr>
        <p:spPr bwMode="auto">
          <a:xfrm>
            <a:off x="6715125" y="3890963"/>
            <a:ext cx="17970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Clallam County </a:t>
            </a:r>
          </a:p>
          <a:p>
            <a:r>
              <a:rPr lang="en-US"/>
              <a:t>PUD Water </a:t>
            </a:r>
          </a:p>
          <a:p>
            <a:r>
              <a:rPr lang="en-US"/>
              <a:t>Supply District </a:t>
            </a:r>
          </a:p>
          <a:p>
            <a:r>
              <a:rPr lang="en-US"/>
              <a:t>0.2 MW DR</a:t>
            </a:r>
          </a:p>
        </p:txBody>
      </p:sp>
      <p:grpSp>
        <p:nvGrpSpPr>
          <p:cNvPr id="21" name="Group 231"/>
          <p:cNvGrpSpPr>
            <a:grpSpLocks/>
          </p:cNvGrpSpPr>
          <p:nvPr/>
        </p:nvGrpSpPr>
        <p:grpSpPr bwMode="auto">
          <a:xfrm>
            <a:off x="2936875" y="4786313"/>
            <a:ext cx="1590675" cy="757237"/>
            <a:chOff x="3980" y="3051"/>
            <a:chExt cx="558" cy="351"/>
          </a:xfrm>
        </p:grpSpPr>
        <p:grpSp>
          <p:nvGrpSpPr>
            <p:cNvPr id="22" name="Group 232"/>
            <p:cNvGrpSpPr>
              <a:grpSpLocks/>
            </p:cNvGrpSpPr>
            <p:nvPr/>
          </p:nvGrpSpPr>
          <p:grpSpPr bwMode="auto">
            <a:xfrm>
              <a:off x="4149" y="3051"/>
              <a:ext cx="342" cy="318"/>
              <a:chOff x="4149" y="3051"/>
              <a:chExt cx="342" cy="318"/>
            </a:xfrm>
          </p:grpSpPr>
          <p:sp>
            <p:nvSpPr>
              <p:cNvPr id="61673" name="Freeform 233"/>
              <p:cNvSpPr>
                <a:spLocks/>
              </p:cNvSpPr>
              <p:nvPr/>
            </p:nvSpPr>
            <p:spPr bwMode="auto">
              <a:xfrm>
                <a:off x="4193" y="3051"/>
                <a:ext cx="22" cy="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101"/>
                  </a:cxn>
                  <a:cxn ang="0">
                    <a:pos x="153" y="2226"/>
                  </a:cxn>
                  <a:cxn ang="0">
                    <a:pos x="0" y="2226"/>
                  </a:cxn>
                  <a:cxn ang="0">
                    <a:pos x="0" y="0"/>
                  </a:cxn>
                </a:cxnLst>
                <a:rect l="0" t="0" r="r" b="b"/>
                <a:pathLst>
                  <a:path w="153" h="2226">
                    <a:moveTo>
                      <a:pt x="0" y="0"/>
                    </a:moveTo>
                    <a:lnTo>
                      <a:pt x="153" y="101"/>
                    </a:lnTo>
                    <a:lnTo>
                      <a:pt x="153" y="2226"/>
                    </a:lnTo>
                    <a:lnTo>
                      <a:pt x="0" y="2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4" name="Rectangle 234"/>
              <p:cNvSpPr>
                <a:spLocks noChangeArrowheads="1"/>
              </p:cNvSpPr>
              <p:nvPr/>
            </p:nvSpPr>
            <p:spPr bwMode="auto">
              <a:xfrm>
                <a:off x="4187" y="3051"/>
                <a:ext cx="1" cy="311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5" name="Freeform 235"/>
              <p:cNvSpPr>
                <a:spLocks/>
              </p:cNvSpPr>
              <p:nvPr/>
            </p:nvSpPr>
            <p:spPr bwMode="auto">
              <a:xfrm>
                <a:off x="4193" y="3058"/>
                <a:ext cx="22" cy="253"/>
              </a:xfrm>
              <a:custGeom>
                <a:avLst/>
                <a:gdLst/>
                <a:ahLst/>
                <a:cxnLst>
                  <a:cxn ang="0">
                    <a:pos x="153" y="101"/>
                  </a:cxn>
                  <a:cxn ang="0">
                    <a:pos x="0" y="0"/>
                  </a:cxn>
                  <a:cxn ang="0">
                    <a:pos x="0" y="1770"/>
                  </a:cxn>
                  <a:cxn ang="0">
                    <a:pos x="153" y="1770"/>
                  </a:cxn>
                  <a:cxn ang="0">
                    <a:pos x="153" y="101"/>
                  </a:cxn>
                </a:cxnLst>
                <a:rect l="0" t="0" r="r" b="b"/>
                <a:pathLst>
                  <a:path w="153" h="1770">
                    <a:moveTo>
                      <a:pt x="153" y="101"/>
                    </a:moveTo>
                    <a:lnTo>
                      <a:pt x="0" y="0"/>
                    </a:lnTo>
                    <a:lnTo>
                      <a:pt x="0" y="1770"/>
                    </a:lnTo>
                    <a:lnTo>
                      <a:pt x="153" y="1770"/>
                    </a:lnTo>
                    <a:lnTo>
                      <a:pt x="153" y="101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6" name="Freeform 236"/>
              <p:cNvSpPr>
                <a:spLocks/>
              </p:cNvSpPr>
              <p:nvPr/>
            </p:nvSpPr>
            <p:spPr bwMode="auto">
              <a:xfrm>
                <a:off x="4201" y="3073"/>
                <a:ext cx="14" cy="2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18"/>
                  </a:cxn>
                  <a:cxn ang="0">
                    <a:pos x="103" y="1618"/>
                  </a:cxn>
                  <a:cxn ang="0">
                    <a:pos x="103" y="51"/>
                  </a:cxn>
                  <a:cxn ang="0">
                    <a:pos x="0" y="0"/>
                  </a:cxn>
                </a:cxnLst>
                <a:rect l="0" t="0" r="r" b="b"/>
                <a:pathLst>
                  <a:path w="103" h="1618">
                    <a:moveTo>
                      <a:pt x="0" y="0"/>
                    </a:moveTo>
                    <a:lnTo>
                      <a:pt x="0" y="1618"/>
                    </a:lnTo>
                    <a:lnTo>
                      <a:pt x="103" y="1618"/>
                    </a:lnTo>
                    <a:lnTo>
                      <a:pt x="103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7" name="Line 237"/>
              <p:cNvSpPr>
                <a:spLocks noChangeShapeType="1"/>
              </p:cNvSpPr>
              <p:nvPr/>
            </p:nvSpPr>
            <p:spPr bwMode="auto">
              <a:xfrm>
                <a:off x="4201" y="3095"/>
                <a:ext cx="14" cy="7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8" name="Line 238"/>
              <p:cNvSpPr>
                <a:spLocks noChangeShapeType="1"/>
              </p:cNvSpPr>
              <p:nvPr/>
            </p:nvSpPr>
            <p:spPr bwMode="auto">
              <a:xfrm>
                <a:off x="4200" y="3116"/>
                <a:ext cx="16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9" name="Line 239"/>
              <p:cNvSpPr>
                <a:spLocks noChangeShapeType="1"/>
              </p:cNvSpPr>
              <p:nvPr/>
            </p:nvSpPr>
            <p:spPr bwMode="auto">
              <a:xfrm>
                <a:off x="4200" y="3137"/>
                <a:ext cx="16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0" name="Line 240"/>
              <p:cNvSpPr>
                <a:spLocks noChangeShapeType="1"/>
              </p:cNvSpPr>
              <p:nvPr/>
            </p:nvSpPr>
            <p:spPr bwMode="auto">
              <a:xfrm>
                <a:off x="4200" y="3158"/>
                <a:ext cx="16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1" name="Line 241"/>
              <p:cNvSpPr>
                <a:spLocks noChangeShapeType="1"/>
              </p:cNvSpPr>
              <p:nvPr/>
            </p:nvSpPr>
            <p:spPr bwMode="auto">
              <a:xfrm>
                <a:off x="4200" y="3178"/>
                <a:ext cx="16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2" name="Line 242"/>
              <p:cNvSpPr>
                <a:spLocks noChangeShapeType="1"/>
              </p:cNvSpPr>
              <p:nvPr/>
            </p:nvSpPr>
            <p:spPr bwMode="auto">
              <a:xfrm>
                <a:off x="4200" y="3201"/>
                <a:ext cx="16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3" name="Line 243"/>
              <p:cNvSpPr>
                <a:spLocks noChangeShapeType="1"/>
              </p:cNvSpPr>
              <p:nvPr/>
            </p:nvSpPr>
            <p:spPr bwMode="auto">
              <a:xfrm>
                <a:off x="4200" y="3222"/>
                <a:ext cx="16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4" name="Line 244"/>
              <p:cNvSpPr>
                <a:spLocks noChangeShapeType="1"/>
              </p:cNvSpPr>
              <p:nvPr/>
            </p:nvSpPr>
            <p:spPr bwMode="auto">
              <a:xfrm>
                <a:off x="4200" y="3244"/>
                <a:ext cx="16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5" name="Line 245"/>
              <p:cNvSpPr>
                <a:spLocks noChangeShapeType="1"/>
              </p:cNvSpPr>
              <p:nvPr/>
            </p:nvSpPr>
            <p:spPr bwMode="auto">
              <a:xfrm>
                <a:off x="4200" y="3265"/>
                <a:ext cx="16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6" name="Line 246"/>
              <p:cNvSpPr>
                <a:spLocks noChangeShapeType="1"/>
              </p:cNvSpPr>
              <p:nvPr/>
            </p:nvSpPr>
            <p:spPr bwMode="auto">
              <a:xfrm>
                <a:off x="4200" y="3286"/>
                <a:ext cx="16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7" name="Rectangle 247"/>
              <p:cNvSpPr>
                <a:spLocks noChangeArrowheads="1"/>
              </p:cNvSpPr>
              <p:nvPr/>
            </p:nvSpPr>
            <p:spPr bwMode="auto">
              <a:xfrm>
                <a:off x="4195" y="3346"/>
                <a:ext cx="8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8" name="Freeform 248"/>
              <p:cNvSpPr>
                <a:spLocks/>
              </p:cNvSpPr>
              <p:nvPr/>
            </p:nvSpPr>
            <p:spPr bwMode="auto">
              <a:xfrm>
                <a:off x="4199" y="3346"/>
                <a:ext cx="16" cy="23"/>
              </a:xfrm>
              <a:custGeom>
                <a:avLst/>
                <a:gdLst/>
                <a:ahLst/>
                <a:cxnLst>
                  <a:cxn ang="0">
                    <a:pos x="37" y="160"/>
                  </a:cxn>
                  <a:cxn ang="0">
                    <a:pos x="37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161"/>
                  </a:cxn>
                  <a:cxn ang="0">
                    <a:pos x="37" y="160"/>
                  </a:cxn>
                </a:cxnLst>
                <a:rect l="0" t="0" r="r" b="b"/>
                <a:pathLst>
                  <a:path w="116" h="161">
                    <a:moveTo>
                      <a:pt x="37" y="160"/>
                    </a:moveTo>
                    <a:lnTo>
                      <a:pt x="37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16" y="0"/>
                    </a:lnTo>
                    <a:lnTo>
                      <a:pt x="116" y="161"/>
                    </a:lnTo>
                    <a:lnTo>
                      <a:pt x="37" y="160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9" name="Freeform 249"/>
              <p:cNvSpPr>
                <a:spLocks/>
              </p:cNvSpPr>
              <p:nvPr/>
            </p:nvSpPr>
            <p:spPr bwMode="auto">
              <a:xfrm>
                <a:off x="4223" y="3066"/>
                <a:ext cx="22" cy="3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96"/>
                  </a:cxn>
                  <a:cxn ang="0">
                    <a:pos x="154" y="2125"/>
                  </a:cxn>
                  <a:cxn ang="0">
                    <a:pos x="0" y="2125"/>
                  </a:cxn>
                  <a:cxn ang="0">
                    <a:pos x="0" y="0"/>
                  </a:cxn>
                </a:cxnLst>
                <a:rect l="0" t="0" r="r" b="b"/>
                <a:pathLst>
                  <a:path w="154" h="2125">
                    <a:moveTo>
                      <a:pt x="0" y="0"/>
                    </a:moveTo>
                    <a:lnTo>
                      <a:pt x="154" y="96"/>
                    </a:lnTo>
                    <a:lnTo>
                      <a:pt x="154" y="2125"/>
                    </a:lnTo>
                    <a:lnTo>
                      <a:pt x="0" y="2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0" name="Freeform 250"/>
              <p:cNvSpPr>
                <a:spLocks/>
              </p:cNvSpPr>
              <p:nvPr/>
            </p:nvSpPr>
            <p:spPr bwMode="auto">
              <a:xfrm>
                <a:off x="4223" y="3073"/>
                <a:ext cx="22" cy="241"/>
              </a:xfrm>
              <a:custGeom>
                <a:avLst/>
                <a:gdLst/>
                <a:ahLst/>
                <a:cxnLst>
                  <a:cxn ang="0">
                    <a:pos x="154" y="97"/>
                  </a:cxn>
                  <a:cxn ang="0">
                    <a:pos x="0" y="0"/>
                  </a:cxn>
                  <a:cxn ang="0">
                    <a:pos x="0" y="1691"/>
                  </a:cxn>
                  <a:cxn ang="0">
                    <a:pos x="154" y="1691"/>
                  </a:cxn>
                  <a:cxn ang="0">
                    <a:pos x="154" y="97"/>
                  </a:cxn>
                </a:cxnLst>
                <a:rect l="0" t="0" r="r" b="b"/>
                <a:pathLst>
                  <a:path w="154" h="1691">
                    <a:moveTo>
                      <a:pt x="154" y="97"/>
                    </a:moveTo>
                    <a:lnTo>
                      <a:pt x="0" y="0"/>
                    </a:lnTo>
                    <a:lnTo>
                      <a:pt x="0" y="1691"/>
                    </a:lnTo>
                    <a:lnTo>
                      <a:pt x="154" y="1691"/>
                    </a:lnTo>
                    <a:lnTo>
                      <a:pt x="154" y="97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1" name="Freeform 251"/>
              <p:cNvSpPr>
                <a:spLocks/>
              </p:cNvSpPr>
              <p:nvPr/>
            </p:nvSpPr>
            <p:spPr bwMode="auto">
              <a:xfrm>
                <a:off x="4230" y="3086"/>
                <a:ext cx="15" cy="2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44"/>
                  </a:cxn>
                  <a:cxn ang="0">
                    <a:pos x="103" y="1544"/>
                  </a:cxn>
                  <a:cxn ang="0">
                    <a:pos x="103" y="48"/>
                  </a:cxn>
                  <a:cxn ang="0">
                    <a:pos x="0" y="0"/>
                  </a:cxn>
                </a:cxnLst>
                <a:rect l="0" t="0" r="r" b="b"/>
                <a:pathLst>
                  <a:path w="103" h="1544">
                    <a:moveTo>
                      <a:pt x="0" y="0"/>
                    </a:moveTo>
                    <a:lnTo>
                      <a:pt x="0" y="1544"/>
                    </a:lnTo>
                    <a:lnTo>
                      <a:pt x="103" y="1544"/>
                    </a:lnTo>
                    <a:lnTo>
                      <a:pt x="103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2" name="Line 252"/>
              <p:cNvSpPr>
                <a:spLocks noChangeShapeType="1"/>
              </p:cNvSpPr>
              <p:nvPr/>
            </p:nvSpPr>
            <p:spPr bwMode="auto">
              <a:xfrm>
                <a:off x="4230" y="3107"/>
                <a:ext cx="14" cy="7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3" name="Line 253"/>
              <p:cNvSpPr>
                <a:spLocks noChangeShapeType="1"/>
              </p:cNvSpPr>
              <p:nvPr/>
            </p:nvSpPr>
            <p:spPr bwMode="auto">
              <a:xfrm>
                <a:off x="4229" y="312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4" name="Line 254"/>
              <p:cNvSpPr>
                <a:spLocks noChangeShapeType="1"/>
              </p:cNvSpPr>
              <p:nvPr/>
            </p:nvSpPr>
            <p:spPr bwMode="auto">
              <a:xfrm>
                <a:off x="4229" y="3147"/>
                <a:ext cx="17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5" name="Line 255"/>
              <p:cNvSpPr>
                <a:spLocks noChangeShapeType="1"/>
              </p:cNvSpPr>
              <p:nvPr/>
            </p:nvSpPr>
            <p:spPr bwMode="auto">
              <a:xfrm>
                <a:off x="4229" y="3168"/>
                <a:ext cx="16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6" name="Line 256"/>
              <p:cNvSpPr>
                <a:spLocks noChangeShapeType="1"/>
              </p:cNvSpPr>
              <p:nvPr/>
            </p:nvSpPr>
            <p:spPr bwMode="auto">
              <a:xfrm>
                <a:off x="4229" y="3186"/>
                <a:ext cx="16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7" name="Line 257"/>
              <p:cNvSpPr>
                <a:spLocks noChangeShapeType="1"/>
              </p:cNvSpPr>
              <p:nvPr/>
            </p:nvSpPr>
            <p:spPr bwMode="auto">
              <a:xfrm>
                <a:off x="4229" y="3208"/>
                <a:ext cx="17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8" name="Line 258"/>
              <p:cNvSpPr>
                <a:spLocks noChangeShapeType="1"/>
              </p:cNvSpPr>
              <p:nvPr/>
            </p:nvSpPr>
            <p:spPr bwMode="auto">
              <a:xfrm>
                <a:off x="4229" y="3228"/>
                <a:ext cx="17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9" name="Line 259"/>
              <p:cNvSpPr>
                <a:spLocks noChangeShapeType="1"/>
              </p:cNvSpPr>
              <p:nvPr/>
            </p:nvSpPr>
            <p:spPr bwMode="auto">
              <a:xfrm>
                <a:off x="4229" y="3250"/>
                <a:ext cx="17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0" name="Line 260"/>
              <p:cNvSpPr>
                <a:spLocks noChangeShapeType="1"/>
              </p:cNvSpPr>
              <p:nvPr/>
            </p:nvSpPr>
            <p:spPr bwMode="auto">
              <a:xfrm>
                <a:off x="4229" y="3269"/>
                <a:ext cx="16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1" name="Line 261"/>
              <p:cNvSpPr>
                <a:spLocks noChangeShapeType="1"/>
              </p:cNvSpPr>
              <p:nvPr/>
            </p:nvSpPr>
            <p:spPr bwMode="auto">
              <a:xfrm>
                <a:off x="4229" y="329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2" name="Rectangle 262"/>
              <p:cNvSpPr>
                <a:spLocks noChangeArrowheads="1"/>
              </p:cNvSpPr>
              <p:nvPr/>
            </p:nvSpPr>
            <p:spPr bwMode="auto">
              <a:xfrm>
                <a:off x="4219" y="3346"/>
                <a:ext cx="8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3" name="Freeform 263"/>
              <p:cNvSpPr>
                <a:spLocks/>
              </p:cNvSpPr>
              <p:nvPr/>
            </p:nvSpPr>
            <p:spPr bwMode="auto">
              <a:xfrm>
                <a:off x="4228" y="3347"/>
                <a:ext cx="17" cy="22"/>
              </a:xfrm>
              <a:custGeom>
                <a:avLst/>
                <a:gdLst/>
                <a:ahLst/>
                <a:cxnLst>
                  <a:cxn ang="0">
                    <a:pos x="37" y="153"/>
                  </a:cxn>
                  <a:cxn ang="0">
                    <a:pos x="37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16" y="0"/>
                  </a:cxn>
                  <a:cxn ang="0">
                    <a:pos x="116" y="154"/>
                  </a:cxn>
                  <a:cxn ang="0">
                    <a:pos x="37" y="153"/>
                  </a:cxn>
                </a:cxnLst>
                <a:rect l="0" t="0" r="r" b="b"/>
                <a:pathLst>
                  <a:path w="116" h="154">
                    <a:moveTo>
                      <a:pt x="37" y="153"/>
                    </a:moveTo>
                    <a:lnTo>
                      <a:pt x="3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16" y="0"/>
                    </a:lnTo>
                    <a:lnTo>
                      <a:pt x="116" y="154"/>
                    </a:lnTo>
                    <a:lnTo>
                      <a:pt x="37" y="153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4" name="Freeform 264"/>
              <p:cNvSpPr>
                <a:spLocks/>
              </p:cNvSpPr>
              <p:nvPr/>
            </p:nvSpPr>
            <p:spPr bwMode="auto">
              <a:xfrm>
                <a:off x="4251" y="3074"/>
                <a:ext cx="21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92"/>
                  </a:cxn>
                  <a:cxn ang="0">
                    <a:pos x="150" y="2060"/>
                  </a:cxn>
                  <a:cxn ang="0">
                    <a:pos x="0" y="2060"/>
                  </a:cxn>
                  <a:cxn ang="0">
                    <a:pos x="0" y="0"/>
                  </a:cxn>
                </a:cxnLst>
                <a:rect l="0" t="0" r="r" b="b"/>
                <a:pathLst>
                  <a:path w="150" h="2060">
                    <a:moveTo>
                      <a:pt x="0" y="0"/>
                    </a:moveTo>
                    <a:lnTo>
                      <a:pt x="150" y="92"/>
                    </a:lnTo>
                    <a:lnTo>
                      <a:pt x="150" y="2060"/>
                    </a:lnTo>
                    <a:lnTo>
                      <a:pt x="0" y="20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5" name="Rectangle 265"/>
              <p:cNvSpPr>
                <a:spLocks noChangeArrowheads="1"/>
              </p:cNvSpPr>
              <p:nvPr/>
            </p:nvSpPr>
            <p:spPr bwMode="auto">
              <a:xfrm>
                <a:off x="4243" y="3075"/>
                <a:ext cx="1" cy="287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6" name="Freeform 266"/>
              <p:cNvSpPr>
                <a:spLocks/>
              </p:cNvSpPr>
              <p:nvPr/>
            </p:nvSpPr>
            <p:spPr bwMode="auto">
              <a:xfrm>
                <a:off x="4251" y="3080"/>
                <a:ext cx="21" cy="235"/>
              </a:xfrm>
              <a:custGeom>
                <a:avLst/>
                <a:gdLst/>
                <a:ahLst/>
                <a:cxnLst>
                  <a:cxn ang="0">
                    <a:pos x="150" y="95"/>
                  </a:cxn>
                  <a:cxn ang="0">
                    <a:pos x="0" y="0"/>
                  </a:cxn>
                  <a:cxn ang="0">
                    <a:pos x="0" y="1641"/>
                  </a:cxn>
                  <a:cxn ang="0">
                    <a:pos x="150" y="1641"/>
                  </a:cxn>
                  <a:cxn ang="0">
                    <a:pos x="150" y="95"/>
                  </a:cxn>
                </a:cxnLst>
                <a:rect l="0" t="0" r="r" b="b"/>
                <a:pathLst>
                  <a:path w="150" h="1641">
                    <a:moveTo>
                      <a:pt x="150" y="95"/>
                    </a:moveTo>
                    <a:lnTo>
                      <a:pt x="0" y="0"/>
                    </a:lnTo>
                    <a:lnTo>
                      <a:pt x="0" y="1641"/>
                    </a:lnTo>
                    <a:lnTo>
                      <a:pt x="150" y="1641"/>
                    </a:lnTo>
                    <a:lnTo>
                      <a:pt x="150" y="95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7" name="Freeform 267"/>
              <p:cNvSpPr>
                <a:spLocks/>
              </p:cNvSpPr>
              <p:nvPr/>
            </p:nvSpPr>
            <p:spPr bwMode="auto">
              <a:xfrm>
                <a:off x="4258" y="3094"/>
                <a:ext cx="14" cy="2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98"/>
                  </a:cxn>
                  <a:cxn ang="0">
                    <a:pos x="100" y="1498"/>
                  </a:cxn>
                  <a:cxn ang="0">
                    <a:pos x="100" y="47"/>
                  </a:cxn>
                  <a:cxn ang="0">
                    <a:pos x="0" y="0"/>
                  </a:cxn>
                </a:cxnLst>
                <a:rect l="0" t="0" r="r" b="b"/>
                <a:pathLst>
                  <a:path w="100" h="1498">
                    <a:moveTo>
                      <a:pt x="0" y="0"/>
                    </a:moveTo>
                    <a:lnTo>
                      <a:pt x="0" y="1498"/>
                    </a:lnTo>
                    <a:lnTo>
                      <a:pt x="100" y="1498"/>
                    </a:lnTo>
                    <a:lnTo>
                      <a:pt x="10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8" name="Line 268"/>
              <p:cNvSpPr>
                <a:spLocks noChangeShapeType="1"/>
              </p:cNvSpPr>
              <p:nvPr/>
            </p:nvSpPr>
            <p:spPr bwMode="auto">
              <a:xfrm>
                <a:off x="4258" y="3114"/>
                <a:ext cx="14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9" name="Line 269"/>
              <p:cNvSpPr>
                <a:spLocks noChangeShapeType="1"/>
              </p:cNvSpPr>
              <p:nvPr/>
            </p:nvSpPr>
            <p:spPr bwMode="auto">
              <a:xfrm>
                <a:off x="4257" y="3133"/>
                <a:ext cx="15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0" name="Line 270"/>
              <p:cNvSpPr>
                <a:spLocks noChangeShapeType="1"/>
              </p:cNvSpPr>
              <p:nvPr/>
            </p:nvSpPr>
            <p:spPr bwMode="auto">
              <a:xfrm>
                <a:off x="4257" y="3153"/>
                <a:ext cx="16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1" name="Line 271"/>
              <p:cNvSpPr>
                <a:spLocks noChangeShapeType="1"/>
              </p:cNvSpPr>
              <p:nvPr/>
            </p:nvSpPr>
            <p:spPr bwMode="auto">
              <a:xfrm>
                <a:off x="4257" y="3173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2" name="Line 272"/>
              <p:cNvSpPr>
                <a:spLocks noChangeShapeType="1"/>
              </p:cNvSpPr>
              <p:nvPr/>
            </p:nvSpPr>
            <p:spPr bwMode="auto">
              <a:xfrm>
                <a:off x="4257" y="3191"/>
                <a:ext cx="15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3" name="Line 273"/>
              <p:cNvSpPr>
                <a:spLocks noChangeShapeType="1"/>
              </p:cNvSpPr>
              <p:nvPr/>
            </p:nvSpPr>
            <p:spPr bwMode="auto">
              <a:xfrm>
                <a:off x="4257" y="3212"/>
                <a:ext cx="16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4" name="Line 274"/>
              <p:cNvSpPr>
                <a:spLocks noChangeShapeType="1"/>
              </p:cNvSpPr>
              <p:nvPr/>
            </p:nvSpPr>
            <p:spPr bwMode="auto">
              <a:xfrm>
                <a:off x="4257" y="3232"/>
                <a:ext cx="16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5" name="Line 275"/>
              <p:cNvSpPr>
                <a:spLocks noChangeShapeType="1"/>
              </p:cNvSpPr>
              <p:nvPr/>
            </p:nvSpPr>
            <p:spPr bwMode="auto">
              <a:xfrm>
                <a:off x="4257" y="3252"/>
                <a:ext cx="16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6" name="Line 276"/>
              <p:cNvSpPr>
                <a:spLocks noChangeShapeType="1"/>
              </p:cNvSpPr>
              <p:nvPr/>
            </p:nvSpPr>
            <p:spPr bwMode="auto">
              <a:xfrm>
                <a:off x="4257" y="3271"/>
                <a:ext cx="15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7" name="Line 277"/>
              <p:cNvSpPr>
                <a:spLocks noChangeShapeType="1"/>
              </p:cNvSpPr>
              <p:nvPr/>
            </p:nvSpPr>
            <p:spPr bwMode="auto">
              <a:xfrm>
                <a:off x="4257" y="3291"/>
                <a:ext cx="16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8" name="Rectangle 278"/>
              <p:cNvSpPr>
                <a:spLocks noChangeArrowheads="1"/>
              </p:cNvSpPr>
              <p:nvPr/>
            </p:nvSpPr>
            <p:spPr bwMode="auto">
              <a:xfrm>
                <a:off x="4251" y="3346"/>
                <a:ext cx="8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9" name="Freeform 279"/>
              <p:cNvSpPr>
                <a:spLocks/>
              </p:cNvSpPr>
              <p:nvPr/>
            </p:nvSpPr>
            <p:spPr bwMode="auto">
              <a:xfrm>
                <a:off x="4256" y="3347"/>
                <a:ext cx="16" cy="21"/>
              </a:xfrm>
              <a:custGeom>
                <a:avLst/>
                <a:gdLst/>
                <a:ahLst/>
                <a:cxnLst>
                  <a:cxn ang="0">
                    <a:pos x="35" y="149"/>
                  </a:cxn>
                  <a:cxn ang="0">
                    <a:pos x="35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149"/>
                  </a:cxn>
                  <a:cxn ang="0">
                    <a:pos x="35" y="149"/>
                  </a:cxn>
                </a:cxnLst>
                <a:rect l="0" t="0" r="r" b="b"/>
                <a:pathLst>
                  <a:path w="113" h="149">
                    <a:moveTo>
                      <a:pt x="35" y="149"/>
                    </a:moveTo>
                    <a:lnTo>
                      <a:pt x="3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13" y="149"/>
                    </a:lnTo>
                    <a:lnTo>
                      <a:pt x="35" y="149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0" name="Freeform 280"/>
              <p:cNvSpPr>
                <a:spLocks/>
              </p:cNvSpPr>
              <p:nvPr/>
            </p:nvSpPr>
            <p:spPr bwMode="auto">
              <a:xfrm>
                <a:off x="4278" y="3083"/>
                <a:ext cx="21" cy="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90"/>
                  </a:cxn>
                  <a:cxn ang="0">
                    <a:pos x="145" y="1995"/>
                  </a:cxn>
                  <a:cxn ang="0">
                    <a:pos x="0" y="1995"/>
                  </a:cxn>
                  <a:cxn ang="0">
                    <a:pos x="0" y="0"/>
                  </a:cxn>
                </a:cxnLst>
                <a:rect l="0" t="0" r="r" b="b"/>
                <a:pathLst>
                  <a:path w="145" h="1995">
                    <a:moveTo>
                      <a:pt x="0" y="0"/>
                    </a:moveTo>
                    <a:lnTo>
                      <a:pt x="145" y="90"/>
                    </a:lnTo>
                    <a:lnTo>
                      <a:pt x="145" y="1995"/>
                    </a:lnTo>
                    <a:lnTo>
                      <a:pt x="0" y="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1" name="Freeform 281"/>
              <p:cNvSpPr>
                <a:spLocks/>
              </p:cNvSpPr>
              <p:nvPr/>
            </p:nvSpPr>
            <p:spPr bwMode="auto">
              <a:xfrm>
                <a:off x="4278" y="3089"/>
                <a:ext cx="21" cy="227"/>
              </a:xfrm>
              <a:custGeom>
                <a:avLst/>
                <a:gdLst/>
                <a:ahLst/>
                <a:cxnLst>
                  <a:cxn ang="0">
                    <a:pos x="145" y="92"/>
                  </a:cxn>
                  <a:cxn ang="0">
                    <a:pos x="0" y="0"/>
                  </a:cxn>
                  <a:cxn ang="0">
                    <a:pos x="0" y="1589"/>
                  </a:cxn>
                  <a:cxn ang="0">
                    <a:pos x="145" y="1589"/>
                  </a:cxn>
                  <a:cxn ang="0">
                    <a:pos x="145" y="92"/>
                  </a:cxn>
                </a:cxnLst>
                <a:rect l="0" t="0" r="r" b="b"/>
                <a:pathLst>
                  <a:path w="145" h="1589">
                    <a:moveTo>
                      <a:pt x="145" y="92"/>
                    </a:moveTo>
                    <a:lnTo>
                      <a:pt x="0" y="0"/>
                    </a:lnTo>
                    <a:lnTo>
                      <a:pt x="0" y="1589"/>
                    </a:lnTo>
                    <a:lnTo>
                      <a:pt x="145" y="1589"/>
                    </a:lnTo>
                    <a:lnTo>
                      <a:pt x="145" y="92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2" name="Freeform 282"/>
              <p:cNvSpPr>
                <a:spLocks/>
              </p:cNvSpPr>
              <p:nvPr/>
            </p:nvSpPr>
            <p:spPr bwMode="auto">
              <a:xfrm>
                <a:off x="4285" y="3102"/>
                <a:ext cx="14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51"/>
                  </a:cxn>
                  <a:cxn ang="0">
                    <a:pos x="97" y="1451"/>
                  </a:cxn>
                  <a:cxn ang="0">
                    <a:pos x="97" y="45"/>
                  </a:cxn>
                  <a:cxn ang="0">
                    <a:pos x="0" y="0"/>
                  </a:cxn>
                </a:cxnLst>
                <a:rect l="0" t="0" r="r" b="b"/>
                <a:pathLst>
                  <a:path w="97" h="1451">
                    <a:moveTo>
                      <a:pt x="0" y="0"/>
                    </a:moveTo>
                    <a:lnTo>
                      <a:pt x="0" y="1451"/>
                    </a:lnTo>
                    <a:lnTo>
                      <a:pt x="97" y="1451"/>
                    </a:lnTo>
                    <a:lnTo>
                      <a:pt x="97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3" name="Line 283"/>
              <p:cNvSpPr>
                <a:spLocks noChangeShapeType="1"/>
              </p:cNvSpPr>
              <p:nvPr/>
            </p:nvSpPr>
            <p:spPr bwMode="auto">
              <a:xfrm>
                <a:off x="4285" y="3121"/>
                <a:ext cx="14" cy="7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4" name="Line 284"/>
              <p:cNvSpPr>
                <a:spLocks noChangeShapeType="1"/>
              </p:cNvSpPr>
              <p:nvPr/>
            </p:nvSpPr>
            <p:spPr bwMode="auto">
              <a:xfrm>
                <a:off x="4284" y="3141"/>
                <a:ext cx="15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5" name="Line 285"/>
              <p:cNvSpPr>
                <a:spLocks noChangeShapeType="1"/>
              </p:cNvSpPr>
              <p:nvPr/>
            </p:nvSpPr>
            <p:spPr bwMode="auto">
              <a:xfrm>
                <a:off x="4284" y="3159"/>
                <a:ext cx="16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6" name="Line 286"/>
              <p:cNvSpPr>
                <a:spLocks noChangeShapeType="1"/>
              </p:cNvSpPr>
              <p:nvPr/>
            </p:nvSpPr>
            <p:spPr bwMode="auto">
              <a:xfrm>
                <a:off x="4284" y="3179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7" name="Line 287"/>
              <p:cNvSpPr>
                <a:spLocks noChangeShapeType="1"/>
              </p:cNvSpPr>
              <p:nvPr/>
            </p:nvSpPr>
            <p:spPr bwMode="auto">
              <a:xfrm>
                <a:off x="4284" y="3196"/>
                <a:ext cx="15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8" name="Line 288"/>
              <p:cNvSpPr>
                <a:spLocks noChangeShapeType="1"/>
              </p:cNvSpPr>
              <p:nvPr/>
            </p:nvSpPr>
            <p:spPr bwMode="auto">
              <a:xfrm>
                <a:off x="4284" y="3216"/>
                <a:ext cx="16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9" name="Line 289"/>
              <p:cNvSpPr>
                <a:spLocks noChangeShapeType="1"/>
              </p:cNvSpPr>
              <p:nvPr/>
            </p:nvSpPr>
            <p:spPr bwMode="auto">
              <a:xfrm>
                <a:off x="4284" y="3236"/>
                <a:ext cx="16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0" name="Line 290"/>
              <p:cNvSpPr>
                <a:spLocks noChangeShapeType="1"/>
              </p:cNvSpPr>
              <p:nvPr/>
            </p:nvSpPr>
            <p:spPr bwMode="auto">
              <a:xfrm>
                <a:off x="4284" y="3255"/>
                <a:ext cx="16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1" name="Line 291"/>
              <p:cNvSpPr>
                <a:spLocks noChangeShapeType="1"/>
              </p:cNvSpPr>
              <p:nvPr/>
            </p:nvSpPr>
            <p:spPr bwMode="auto">
              <a:xfrm>
                <a:off x="4284" y="3274"/>
                <a:ext cx="15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2" name="Line 292"/>
              <p:cNvSpPr>
                <a:spLocks noChangeShapeType="1"/>
              </p:cNvSpPr>
              <p:nvPr/>
            </p:nvSpPr>
            <p:spPr bwMode="auto">
              <a:xfrm>
                <a:off x="4284" y="3293"/>
                <a:ext cx="16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3" name="Rectangle 293"/>
              <p:cNvSpPr>
                <a:spLocks noChangeArrowheads="1"/>
              </p:cNvSpPr>
              <p:nvPr/>
            </p:nvSpPr>
            <p:spPr bwMode="auto">
              <a:xfrm>
                <a:off x="4275" y="3346"/>
                <a:ext cx="8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4" name="Freeform 294"/>
              <p:cNvSpPr>
                <a:spLocks/>
              </p:cNvSpPr>
              <p:nvPr/>
            </p:nvSpPr>
            <p:spPr bwMode="auto">
              <a:xfrm>
                <a:off x="4283" y="3347"/>
                <a:ext cx="16" cy="21"/>
              </a:xfrm>
              <a:custGeom>
                <a:avLst/>
                <a:gdLst/>
                <a:ahLst/>
                <a:cxnLst>
                  <a:cxn ang="0">
                    <a:pos x="34" y="145"/>
                  </a:cxn>
                  <a:cxn ang="0">
                    <a:pos x="34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110" y="0"/>
                  </a:cxn>
                  <a:cxn ang="0">
                    <a:pos x="110" y="145"/>
                  </a:cxn>
                  <a:cxn ang="0">
                    <a:pos x="34" y="145"/>
                  </a:cxn>
                </a:cxnLst>
                <a:rect l="0" t="0" r="r" b="b"/>
                <a:pathLst>
                  <a:path w="110" h="145">
                    <a:moveTo>
                      <a:pt x="34" y="145"/>
                    </a:moveTo>
                    <a:lnTo>
                      <a:pt x="34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145"/>
                    </a:lnTo>
                    <a:lnTo>
                      <a:pt x="34" y="145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5" name="Freeform 295"/>
              <p:cNvSpPr>
                <a:spLocks/>
              </p:cNvSpPr>
              <p:nvPr/>
            </p:nvSpPr>
            <p:spPr bwMode="auto">
              <a:xfrm>
                <a:off x="4305" y="3092"/>
                <a:ext cx="19" cy="2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87"/>
                  </a:cxn>
                  <a:cxn ang="0">
                    <a:pos x="139" y="1930"/>
                  </a:cxn>
                  <a:cxn ang="0">
                    <a:pos x="0" y="1930"/>
                  </a:cxn>
                  <a:cxn ang="0">
                    <a:pos x="0" y="0"/>
                  </a:cxn>
                </a:cxnLst>
                <a:rect l="0" t="0" r="r" b="b"/>
                <a:pathLst>
                  <a:path w="139" h="1930">
                    <a:moveTo>
                      <a:pt x="0" y="0"/>
                    </a:moveTo>
                    <a:lnTo>
                      <a:pt x="139" y="87"/>
                    </a:lnTo>
                    <a:lnTo>
                      <a:pt x="139" y="1930"/>
                    </a:lnTo>
                    <a:lnTo>
                      <a:pt x="0" y="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6" name="Rectangle 296"/>
              <p:cNvSpPr>
                <a:spLocks noChangeArrowheads="1"/>
              </p:cNvSpPr>
              <p:nvPr/>
            </p:nvSpPr>
            <p:spPr bwMode="auto">
              <a:xfrm>
                <a:off x="4299" y="3091"/>
                <a:ext cx="1" cy="271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7" name="Freeform 297"/>
              <p:cNvSpPr>
                <a:spLocks/>
              </p:cNvSpPr>
              <p:nvPr/>
            </p:nvSpPr>
            <p:spPr bwMode="auto">
              <a:xfrm>
                <a:off x="4305" y="3098"/>
                <a:ext cx="19" cy="219"/>
              </a:xfrm>
              <a:custGeom>
                <a:avLst/>
                <a:gdLst/>
                <a:ahLst/>
                <a:cxnLst>
                  <a:cxn ang="0">
                    <a:pos x="139" y="87"/>
                  </a:cxn>
                  <a:cxn ang="0">
                    <a:pos x="0" y="0"/>
                  </a:cxn>
                  <a:cxn ang="0">
                    <a:pos x="0" y="1537"/>
                  </a:cxn>
                  <a:cxn ang="0">
                    <a:pos x="139" y="1537"/>
                  </a:cxn>
                  <a:cxn ang="0">
                    <a:pos x="139" y="87"/>
                  </a:cxn>
                </a:cxnLst>
                <a:rect l="0" t="0" r="r" b="b"/>
                <a:pathLst>
                  <a:path w="139" h="1537">
                    <a:moveTo>
                      <a:pt x="139" y="87"/>
                    </a:moveTo>
                    <a:lnTo>
                      <a:pt x="0" y="0"/>
                    </a:lnTo>
                    <a:lnTo>
                      <a:pt x="0" y="1537"/>
                    </a:lnTo>
                    <a:lnTo>
                      <a:pt x="139" y="1537"/>
                    </a:lnTo>
                    <a:lnTo>
                      <a:pt x="139" y="87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8" name="Freeform 298"/>
              <p:cNvSpPr>
                <a:spLocks/>
              </p:cNvSpPr>
              <p:nvPr/>
            </p:nvSpPr>
            <p:spPr bwMode="auto">
              <a:xfrm>
                <a:off x="4311" y="3110"/>
                <a:ext cx="13" cy="2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05"/>
                  </a:cxn>
                  <a:cxn ang="0">
                    <a:pos x="93" y="1405"/>
                  </a:cxn>
                  <a:cxn ang="0">
                    <a:pos x="93" y="45"/>
                  </a:cxn>
                  <a:cxn ang="0">
                    <a:pos x="0" y="0"/>
                  </a:cxn>
                </a:cxnLst>
                <a:rect l="0" t="0" r="r" b="b"/>
                <a:pathLst>
                  <a:path w="93" h="1405">
                    <a:moveTo>
                      <a:pt x="0" y="0"/>
                    </a:moveTo>
                    <a:lnTo>
                      <a:pt x="0" y="1405"/>
                    </a:lnTo>
                    <a:lnTo>
                      <a:pt x="93" y="1405"/>
                    </a:lnTo>
                    <a:lnTo>
                      <a:pt x="93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9" name="Line 299"/>
              <p:cNvSpPr>
                <a:spLocks noChangeShapeType="1"/>
              </p:cNvSpPr>
              <p:nvPr/>
            </p:nvSpPr>
            <p:spPr bwMode="auto">
              <a:xfrm>
                <a:off x="4311" y="3129"/>
                <a:ext cx="13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0" name="Line 300"/>
              <p:cNvSpPr>
                <a:spLocks noChangeShapeType="1"/>
              </p:cNvSpPr>
              <p:nvPr/>
            </p:nvSpPr>
            <p:spPr bwMode="auto">
              <a:xfrm>
                <a:off x="4310" y="3148"/>
                <a:ext cx="15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1" name="Line 301"/>
              <p:cNvSpPr>
                <a:spLocks noChangeShapeType="1"/>
              </p:cNvSpPr>
              <p:nvPr/>
            </p:nvSpPr>
            <p:spPr bwMode="auto">
              <a:xfrm>
                <a:off x="4310" y="3166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2" name="Line 302"/>
              <p:cNvSpPr>
                <a:spLocks noChangeShapeType="1"/>
              </p:cNvSpPr>
              <p:nvPr/>
            </p:nvSpPr>
            <p:spPr bwMode="auto">
              <a:xfrm>
                <a:off x="4310" y="3185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3" name="Line 303"/>
              <p:cNvSpPr>
                <a:spLocks noChangeShapeType="1"/>
              </p:cNvSpPr>
              <p:nvPr/>
            </p:nvSpPr>
            <p:spPr bwMode="auto">
              <a:xfrm>
                <a:off x="4310" y="3201"/>
                <a:ext cx="14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4" name="Line 304"/>
              <p:cNvSpPr>
                <a:spLocks noChangeShapeType="1"/>
              </p:cNvSpPr>
              <p:nvPr/>
            </p:nvSpPr>
            <p:spPr bwMode="auto">
              <a:xfrm>
                <a:off x="4310" y="3221"/>
                <a:ext cx="15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5" name="Line 305"/>
              <p:cNvSpPr>
                <a:spLocks noChangeShapeType="1"/>
              </p:cNvSpPr>
              <p:nvPr/>
            </p:nvSpPr>
            <p:spPr bwMode="auto">
              <a:xfrm>
                <a:off x="4310" y="3239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6" name="Line 306"/>
              <p:cNvSpPr>
                <a:spLocks noChangeShapeType="1"/>
              </p:cNvSpPr>
              <p:nvPr/>
            </p:nvSpPr>
            <p:spPr bwMode="auto">
              <a:xfrm>
                <a:off x="4310" y="3259"/>
                <a:ext cx="15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7" name="Line 307"/>
              <p:cNvSpPr>
                <a:spLocks noChangeShapeType="1"/>
              </p:cNvSpPr>
              <p:nvPr/>
            </p:nvSpPr>
            <p:spPr bwMode="auto">
              <a:xfrm>
                <a:off x="4310" y="3276"/>
                <a:ext cx="15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8" name="Line 308"/>
              <p:cNvSpPr>
                <a:spLocks noChangeShapeType="1"/>
              </p:cNvSpPr>
              <p:nvPr/>
            </p:nvSpPr>
            <p:spPr bwMode="auto">
              <a:xfrm>
                <a:off x="4310" y="3295"/>
                <a:ext cx="15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9" name="Rectangle 309"/>
              <p:cNvSpPr>
                <a:spLocks noChangeArrowheads="1"/>
              </p:cNvSpPr>
              <p:nvPr/>
            </p:nvSpPr>
            <p:spPr bwMode="auto">
              <a:xfrm>
                <a:off x="4307" y="3346"/>
                <a:ext cx="1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0" name="Freeform 310"/>
              <p:cNvSpPr>
                <a:spLocks/>
              </p:cNvSpPr>
              <p:nvPr/>
            </p:nvSpPr>
            <p:spPr bwMode="auto">
              <a:xfrm>
                <a:off x="4309" y="3348"/>
                <a:ext cx="15" cy="20"/>
              </a:xfrm>
              <a:custGeom>
                <a:avLst/>
                <a:gdLst/>
                <a:ahLst/>
                <a:cxnLst>
                  <a:cxn ang="0">
                    <a:pos x="32" y="140"/>
                  </a:cxn>
                  <a:cxn ang="0">
                    <a:pos x="32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05" y="0"/>
                  </a:cxn>
                  <a:cxn ang="0">
                    <a:pos x="105" y="140"/>
                  </a:cxn>
                  <a:cxn ang="0">
                    <a:pos x="32" y="140"/>
                  </a:cxn>
                </a:cxnLst>
                <a:rect l="0" t="0" r="r" b="b"/>
                <a:pathLst>
                  <a:path w="105" h="140">
                    <a:moveTo>
                      <a:pt x="32" y="140"/>
                    </a:moveTo>
                    <a:lnTo>
                      <a:pt x="32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40"/>
                    </a:lnTo>
                    <a:lnTo>
                      <a:pt x="32" y="140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1" name="Freeform 311"/>
              <p:cNvSpPr>
                <a:spLocks/>
              </p:cNvSpPr>
              <p:nvPr/>
            </p:nvSpPr>
            <p:spPr bwMode="auto">
              <a:xfrm>
                <a:off x="4328" y="3099"/>
                <a:ext cx="19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84"/>
                  </a:cxn>
                  <a:cxn ang="0">
                    <a:pos x="133" y="1873"/>
                  </a:cxn>
                  <a:cxn ang="0">
                    <a:pos x="0" y="1873"/>
                  </a:cxn>
                  <a:cxn ang="0">
                    <a:pos x="0" y="0"/>
                  </a:cxn>
                </a:cxnLst>
                <a:rect l="0" t="0" r="r" b="b"/>
                <a:pathLst>
                  <a:path w="133" h="1873">
                    <a:moveTo>
                      <a:pt x="0" y="0"/>
                    </a:moveTo>
                    <a:lnTo>
                      <a:pt x="133" y="84"/>
                    </a:lnTo>
                    <a:lnTo>
                      <a:pt x="133" y="1873"/>
                    </a:lnTo>
                    <a:lnTo>
                      <a:pt x="0" y="18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2" name="Rectangle 312"/>
              <p:cNvSpPr>
                <a:spLocks noChangeArrowheads="1"/>
              </p:cNvSpPr>
              <p:nvPr/>
            </p:nvSpPr>
            <p:spPr bwMode="auto">
              <a:xfrm>
                <a:off x="4323" y="3099"/>
                <a:ext cx="1" cy="263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3" name="Freeform 313"/>
              <p:cNvSpPr>
                <a:spLocks/>
              </p:cNvSpPr>
              <p:nvPr/>
            </p:nvSpPr>
            <p:spPr bwMode="auto">
              <a:xfrm>
                <a:off x="4328" y="3105"/>
                <a:ext cx="19" cy="213"/>
              </a:xfrm>
              <a:custGeom>
                <a:avLst/>
                <a:gdLst/>
                <a:ahLst/>
                <a:cxnLst>
                  <a:cxn ang="0">
                    <a:pos x="133" y="85"/>
                  </a:cxn>
                  <a:cxn ang="0">
                    <a:pos x="0" y="0"/>
                  </a:cxn>
                  <a:cxn ang="0">
                    <a:pos x="0" y="1493"/>
                  </a:cxn>
                  <a:cxn ang="0">
                    <a:pos x="133" y="1493"/>
                  </a:cxn>
                  <a:cxn ang="0">
                    <a:pos x="133" y="85"/>
                  </a:cxn>
                </a:cxnLst>
                <a:rect l="0" t="0" r="r" b="b"/>
                <a:pathLst>
                  <a:path w="133" h="1493">
                    <a:moveTo>
                      <a:pt x="133" y="85"/>
                    </a:moveTo>
                    <a:lnTo>
                      <a:pt x="0" y="0"/>
                    </a:lnTo>
                    <a:lnTo>
                      <a:pt x="0" y="1493"/>
                    </a:lnTo>
                    <a:lnTo>
                      <a:pt x="133" y="1493"/>
                    </a:lnTo>
                    <a:lnTo>
                      <a:pt x="133" y="85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4" name="Freeform 314"/>
              <p:cNvSpPr>
                <a:spLocks/>
              </p:cNvSpPr>
              <p:nvPr/>
            </p:nvSpPr>
            <p:spPr bwMode="auto">
              <a:xfrm>
                <a:off x="4334" y="3117"/>
                <a:ext cx="13" cy="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64"/>
                  </a:cxn>
                  <a:cxn ang="0">
                    <a:pos x="88" y="1364"/>
                  </a:cxn>
                  <a:cxn ang="0">
                    <a:pos x="88" y="44"/>
                  </a:cxn>
                  <a:cxn ang="0">
                    <a:pos x="0" y="0"/>
                  </a:cxn>
                </a:cxnLst>
                <a:rect l="0" t="0" r="r" b="b"/>
                <a:pathLst>
                  <a:path w="88" h="1364">
                    <a:moveTo>
                      <a:pt x="0" y="0"/>
                    </a:moveTo>
                    <a:lnTo>
                      <a:pt x="0" y="1364"/>
                    </a:lnTo>
                    <a:lnTo>
                      <a:pt x="88" y="1364"/>
                    </a:lnTo>
                    <a:lnTo>
                      <a:pt x="88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5" name="Line 315"/>
              <p:cNvSpPr>
                <a:spLocks noChangeShapeType="1"/>
              </p:cNvSpPr>
              <p:nvPr/>
            </p:nvSpPr>
            <p:spPr bwMode="auto">
              <a:xfrm>
                <a:off x="4334" y="3135"/>
                <a:ext cx="13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6" name="Line 316"/>
              <p:cNvSpPr>
                <a:spLocks noChangeShapeType="1"/>
              </p:cNvSpPr>
              <p:nvPr/>
            </p:nvSpPr>
            <p:spPr bwMode="auto">
              <a:xfrm>
                <a:off x="4333" y="3153"/>
                <a:ext cx="14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7" name="Line 317"/>
              <p:cNvSpPr>
                <a:spLocks noChangeShapeType="1"/>
              </p:cNvSpPr>
              <p:nvPr/>
            </p:nvSpPr>
            <p:spPr bwMode="auto">
              <a:xfrm>
                <a:off x="4333" y="3171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8" name="Line 318"/>
              <p:cNvSpPr>
                <a:spLocks noChangeShapeType="1"/>
              </p:cNvSpPr>
              <p:nvPr/>
            </p:nvSpPr>
            <p:spPr bwMode="auto">
              <a:xfrm>
                <a:off x="4333" y="3189"/>
                <a:ext cx="14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9" name="Line 319"/>
              <p:cNvSpPr>
                <a:spLocks noChangeShapeType="1"/>
              </p:cNvSpPr>
              <p:nvPr/>
            </p:nvSpPr>
            <p:spPr bwMode="auto">
              <a:xfrm>
                <a:off x="4333" y="3205"/>
                <a:ext cx="14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0" name="Line 320"/>
              <p:cNvSpPr>
                <a:spLocks noChangeShapeType="1"/>
              </p:cNvSpPr>
              <p:nvPr/>
            </p:nvSpPr>
            <p:spPr bwMode="auto">
              <a:xfrm>
                <a:off x="4333" y="3224"/>
                <a:ext cx="15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1" name="Line 321"/>
              <p:cNvSpPr>
                <a:spLocks noChangeShapeType="1"/>
              </p:cNvSpPr>
              <p:nvPr/>
            </p:nvSpPr>
            <p:spPr bwMode="auto">
              <a:xfrm>
                <a:off x="4333" y="3242"/>
                <a:ext cx="15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2" name="Line 322"/>
              <p:cNvSpPr>
                <a:spLocks noChangeShapeType="1"/>
              </p:cNvSpPr>
              <p:nvPr/>
            </p:nvSpPr>
            <p:spPr bwMode="auto">
              <a:xfrm>
                <a:off x="4333" y="3261"/>
                <a:ext cx="15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3" name="Line 323"/>
              <p:cNvSpPr>
                <a:spLocks noChangeShapeType="1"/>
              </p:cNvSpPr>
              <p:nvPr/>
            </p:nvSpPr>
            <p:spPr bwMode="auto">
              <a:xfrm>
                <a:off x="4333" y="3278"/>
                <a:ext cx="14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4" name="Line 324"/>
              <p:cNvSpPr>
                <a:spLocks noChangeShapeType="1"/>
              </p:cNvSpPr>
              <p:nvPr/>
            </p:nvSpPr>
            <p:spPr bwMode="auto">
              <a:xfrm>
                <a:off x="4333" y="3296"/>
                <a:ext cx="15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5" name="Rectangle 325"/>
              <p:cNvSpPr>
                <a:spLocks noChangeArrowheads="1"/>
              </p:cNvSpPr>
              <p:nvPr/>
            </p:nvSpPr>
            <p:spPr bwMode="auto">
              <a:xfrm>
                <a:off x="4331" y="3346"/>
                <a:ext cx="1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6" name="Freeform 326"/>
              <p:cNvSpPr>
                <a:spLocks/>
              </p:cNvSpPr>
              <p:nvPr/>
            </p:nvSpPr>
            <p:spPr bwMode="auto">
              <a:xfrm>
                <a:off x="4333" y="3347"/>
                <a:ext cx="14" cy="20"/>
              </a:xfrm>
              <a:custGeom>
                <a:avLst/>
                <a:gdLst/>
                <a:ahLst/>
                <a:cxnLst>
                  <a:cxn ang="0">
                    <a:pos x="30" y="137"/>
                  </a:cxn>
                  <a:cxn ang="0">
                    <a:pos x="30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00" y="0"/>
                  </a:cxn>
                  <a:cxn ang="0">
                    <a:pos x="100" y="137"/>
                  </a:cxn>
                  <a:cxn ang="0">
                    <a:pos x="30" y="137"/>
                  </a:cxn>
                </a:cxnLst>
                <a:rect l="0" t="0" r="r" b="b"/>
                <a:pathLst>
                  <a:path w="100" h="137">
                    <a:moveTo>
                      <a:pt x="30" y="137"/>
                    </a:moveTo>
                    <a:lnTo>
                      <a:pt x="3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00" y="0"/>
                    </a:lnTo>
                    <a:lnTo>
                      <a:pt x="100" y="137"/>
                    </a:lnTo>
                    <a:lnTo>
                      <a:pt x="30" y="137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7" name="Freeform 327"/>
              <p:cNvSpPr>
                <a:spLocks/>
              </p:cNvSpPr>
              <p:nvPr/>
            </p:nvSpPr>
            <p:spPr bwMode="auto">
              <a:xfrm>
                <a:off x="4352" y="3107"/>
                <a:ext cx="18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81"/>
                  </a:cxn>
                  <a:cxn ang="0">
                    <a:pos x="127" y="1814"/>
                  </a:cxn>
                  <a:cxn ang="0">
                    <a:pos x="0" y="1814"/>
                  </a:cxn>
                  <a:cxn ang="0">
                    <a:pos x="0" y="0"/>
                  </a:cxn>
                </a:cxnLst>
                <a:rect l="0" t="0" r="r" b="b"/>
                <a:pathLst>
                  <a:path w="127" h="1814">
                    <a:moveTo>
                      <a:pt x="0" y="0"/>
                    </a:moveTo>
                    <a:lnTo>
                      <a:pt x="127" y="81"/>
                    </a:lnTo>
                    <a:lnTo>
                      <a:pt x="127" y="1814"/>
                    </a:lnTo>
                    <a:lnTo>
                      <a:pt x="0" y="18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8" name="Rectangle 328"/>
              <p:cNvSpPr>
                <a:spLocks noChangeArrowheads="1"/>
              </p:cNvSpPr>
              <p:nvPr/>
            </p:nvSpPr>
            <p:spPr bwMode="auto">
              <a:xfrm>
                <a:off x="4347" y="3107"/>
                <a:ext cx="1" cy="255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9" name="Freeform 329"/>
              <p:cNvSpPr>
                <a:spLocks/>
              </p:cNvSpPr>
              <p:nvPr/>
            </p:nvSpPr>
            <p:spPr bwMode="auto">
              <a:xfrm>
                <a:off x="4352" y="3113"/>
                <a:ext cx="18" cy="206"/>
              </a:xfrm>
              <a:custGeom>
                <a:avLst/>
                <a:gdLst/>
                <a:ahLst/>
                <a:cxnLst>
                  <a:cxn ang="0">
                    <a:pos x="127" y="83"/>
                  </a:cxn>
                  <a:cxn ang="0">
                    <a:pos x="0" y="0"/>
                  </a:cxn>
                  <a:cxn ang="0">
                    <a:pos x="0" y="1445"/>
                  </a:cxn>
                  <a:cxn ang="0">
                    <a:pos x="127" y="1445"/>
                  </a:cxn>
                  <a:cxn ang="0">
                    <a:pos x="127" y="83"/>
                  </a:cxn>
                </a:cxnLst>
                <a:rect l="0" t="0" r="r" b="b"/>
                <a:pathLst>
                  <a:path w="127" h="1445">
                    <a:moveTo>
                      <a:pt x="127" y="83"/>
                    </a:moveTo>
                    <a:lnTo>
                      <a:pt x="0" y="0"/>
                    </a:lnTo>
                    <a:lnTo>
                      <a:pt x="0" y="1445"/>
                    </a:lnTo>
                    <a:lnTo>
                      <a:pt x="127" y="1445"/>
                    </a:lnTo>
                    <a:lnTo>
                      <a:pt x="127" y="83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0" name="Freeform 330"/>
              <p:cNvSpPr>
                <a:spLocks/>
              </p:cNvSpPr>
              <p:nvPr/>
            </p:nvSpPr>
            <p:spPr bwMode="auto">
              <a:xfrm>
                <a:off x="4358" y="3124"/>
                <a:ext cx="12" cy="1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9"/>
                  </a:cxn>
                  <a:cxn ang="0">
                    <a:pos x="84" y="1319"/>
                  </a:cxn>
                  <a:cxn ang="0">
                    <a:pos x="84" y="42"/>
                  </a:cxn>
                  <a:cxn ang="0">
                    <a:pos x="0" y="0"/>
                  </a:cxn>
                </a:cxnLst>
                <a:rect l="0" t="0" r="r" b="b"/>
                <a:pathLst>
                  <a:path w="84" h="1319">
                    <a:moveTo>
                      <a:pt x="0" y="0"/>
                    </a:moveTo>
                    <a:lnTo>
                      <a:pt x="0" y="1319"/>
                    </a:lnTo>
                    <a:lnTo>
                      <a:pt x="84" y="1319"/>
                    </a:lnTo>
                    <a:lnTo>
                      <a:pt x="8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1" name="Line 331"/>
              <p:cNvSpPr>
                <a:spLocks noChangeShapeType="1"/>
              </p:cNvSpPr>
              <p:nvPr/>
            </p:nvSpPr>
            <p:spPr bwMode="auto">
              <a:xfrm>
                <a:off x="4358" y="3142"/>
                <a:ext cx="12" cy="6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2" name="Line 332"/>
              <p:cNvSpPr>
                <a:spLocks noChangeShapeType="1"/>
              </p:cNvSpPr>
              <p:nvPr/>
            </p:nvSpPr>
            <p:spPr bwMode="auto">
              <a:xfrm>
                <a:off x="4357" y="3159"/>
                <a:ext cx="13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3" name="Line 333"/>
              <p:cNvSpPr>
                <a:spLocks noChangeShapeType="1"/>
              </p:cNvSpPr>
              <p:nvPr/>
            </p:nvSpPr>
            <p:spPr bwMode="auto">
              <a:xfrm>
                <a:off x="4357" y="3176"/>
                <a:ext cx="14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4" name="Line 334"/>
              <p:cNvSpPr>
                <a:spLocks noChangeShapeType="1"/>
              </p:cNvSpPr>
              <p:nvPr/>
            </p:nvSpPr>
            <p:spPr bwMode="auto">
              <a:xfrm>
                <a:off x="4357" y="3194"/>
                <a:ext cx="13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5" name="Line 335"/>
              <p:cNvSpPr>
                <a:spLocks noChangeShapeType="1"/>
              </p:cNvSpPr>
              <p:nvPr/>
            </p:nvSpPr>
            <p:spPr bwMode="auto">
              <a:xfrm>
                <a:off x="4357" y="3210"/>
                <a:ext cx="13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6" name="Line 336"/>
              <p:cNvSpPr>
                <a:spLocks noChangeShapeType="1"/>
              </p:cNvSpPr>
              <p:nvPr/>
            </p:nvSpPr>
            <p:spPr bwMode="auto">
              <a:xfrm>
                <a:off x="4357" y="3228"/>
                <a:ext cx="14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7" name="Line 337"/>
              <p:cNvSpPr>
                <a:spLocks noChangeShapeType="1"/>
              </p:cNvSpPr>
              <p:nvPr/>
            </p:nvSpPr>
            <p:spPr bwMode="auto">
              <a:xfrm>
                <a:off x="4357" y="3246"/>
                <a:ext cx="14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8" name="Line 338"/>
              <p:cNvSpPr>
                <a:spLocks noChangeShapeType="1"/>
              </p:cNvSpPr>
              <p:nvPr/>
            </p:nvSpPr>
            <p:spPr bwMode="auto">
              <a:xfrm>
                <a:off x="4357" y="3264"/>
                <a:ext cx="14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9" name="Line 339"/>
              <p:cNvSpPr>
                <a:spLocks noChangeShapeType="1"/>
              </p:cNvSpPr>
              <p:nvPr/>
            </p:nvSpPr>
            <p:spPr bwMode="auto">
              <a:xfrm>
                <a:off x="4357" y="3280"/>
                <a:ext cx="13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0" name="Line 340"/>
              <p:cNvSpPr>
                <a:spLocks noChangeShapeType="1"/>
              </p:cNvSpPr>
              <p:nvPr/>
            </p:nvSpPr>
            <p:spPr bwMode="auto">
              <a:xfrm>
                <a:off x="4357" y="3298"/>
                <a:ext cx="14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1" name="Rectangle 341"/>
              <p:cNvSpPr>
                <a:spLocks noChangeArrowheads="1"/>
              </p:cNvSpPr>
              <p:nvPr/>
            </p:nvSpPr>
            <p:spPr bwMode="auto">
              <a:xfrm>
                <a:off x="4355" y="3346"/>
                <a:ext cx="1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2" name="Freeform 342"/>
              <p:cNvSpPr>
                <a:spLocks/>
              </p:cNvSpPr>
              <p:nvPr/>
            </p:nvSpPr>
            <p:spPr bwMode="auto">
              <a:xfrm>
                <a:off x="4356" y="3347"/>
                <a:ext cx="14" cy="19"/>
              </a:xfrm>
              <a:custGeom>
                <a:avLst/>
                <a:gdLst/>
                <a:ahLst/>
                <a:cxnLst>
                  <a:cxn ang="0">
                    <a:pos x="30" y="134"/>
                  </a:cxn>
                  <a:cxn ang="0">
                    <a:pos x="30" y="17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96" y="0"/>
                  </a:cxn>
                  <a:cxn ang="0">
                    <a:pos x="96" y="134"/>
                  </a:cxn>
                  <a:cxn ang="0">
                    <a:pos x="30" y="134"/>
                  </a:cxn>
                </a:cxnLst>
                <a:rect l="0" t="0" r="r" b="b"/>
                <a:pathLst>
                  <a:path w="96" h="134">
                    <a:moveTo>
                      <a:pt x="30" y="134"/>
                    </a:moveTo>
                    <a:lnTo>
                      <a:pt x="30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34"/>
                    </a:lnTo>
                    <a:lnTo>
                      <a:pt x="30" y="134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3" name="Freeform 343"/>
              <p:cNvSpPr>
                <a:spLocks/>
              </p:cNvSpPr>
              <p:nvPr/>
            </p:nvSpPr>
            <p:spPr bwMode="auto">
              <a:xfrm>
                <a:off x="4373" y="3115"/>
                <a:ext cx="18" cy="2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78"/>
                  </a:cxn>
                  <a:cxn ang="0">
                    <a:pos x="122" y="1756"/>
                  </a:cxn>
                  <a:cxn ang="0">
                    <a:pos x="0" y="1756"/>
                  </a:cxn>
                  <a:cxn ang="0">
                    <a:pos x="0" y="0"/>
                  </a:cxn>
                </a:cxnLst>
                <a:rect l="0" t="0" r="r" b="b"/>
                <a:pathLst>
                  <a:path w="122" h="1756">
                    <a:moveTo>
                      <a:pt x="0" y="0"/>
                    </a:moveTo>
                    <a:lnTo>
                      <a:pt x="122" y="78"/>
                    </a:lnTo>
                    <a:lnTo>
                      <a:pt x="122" y="1756"/>
                    </a:lnTo>
                    <a:lnTo>
                      <a:pt x="0" y="17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4" name="Freeform 344"/>
              <p:cNvSpPr>
                <a:spLocks/>
              </p:cNvSpPr>
              <p:nvPr/>
            </p:nvSpPr>
            <p:spPr bwMode="auto">
              <a:xfrm>
                <a:off x="4373" y="3121"/>
                <a:ext cx="18" cy="199"/>
              </a:xfrm>
              <a:custGeom>
                <a:avLst/>
                <a:gdLst/>
                <a:ahLst/>
                <a:cxnLst>
                  <a:cxn ang="0">
                    <a:pos x="122" y="80"/>
                  </a:cxn>
                  <a:cxn ang="0">
                    <a:pos x="0" y="0"/>
                  </a:cxn>
                  <a:cxn ang="0">
                    <a:pos x="0" y="1398"/>
                  </a:cxn>
                  <a:cxn ang="0">
                    <a:pos x="122" y="1398"/>
                  </a:cxn>
                  <a:cxn ang="0">
                    <a:pos x="122" y="80"/>
                  </a:cxn>
                </a:cxnLst>
                <a:rect l="0" t="0" r="r" b="b"/>
                <a:pathLst>
                  <a:path w="122" h="1398">
                    <a:moveTo>
                      <a:pt x="122" y="80"/>
                    </a:moveTo>
                    <a:lnTo>
                      <a:pt x="0" y="0"/>
                    </a:lnTo>
                    <a:lnTo>
                      <a:pt x="0" y="1398"/>
                    </a:lnTo>
                    <a:lnTo>
                      <a:pt x="122" y="1398"/>
                    </a:lnTo>
                    <a:lnTo>
                      <a:pt x="122" y="80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5" name="Freeform 345"/>
              <p:cNvSpPr>
                <a:spLocks/>
              </p:cNvSpPr>
              <p:nvPr/>
            </p:nvSpPr>
            <p:spPr bwMode="auto">
              <a:xfrm>
                <a:off x="4379" y="3132"/>
                <a:ext cx="12" cy="1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9"/>
                  </a:cxn>
                  <a:cxn ang="0">
                    <a:pos x="79" y="1279"/>
                  </a:cxn>
                  <a:cxn ang="0">
                    <a:pos x="79" y="42"/>
                  </a:cxn>
                  <a:cxn ang="0">
                    <a:pos x="0" y="0"/>
                  </a:cxn>
                </a:cxnLst>
                <a:rect l="0" t="0" r="r" b="b"/>
                <a:pathLst>
                  <a:path w="79" h="1279">
                    <a:moveTo>
                      <a:pt x="0" y="0"/>
                    </a:moveTo>
                    <a:lnTo>
                      <a:pt x="0" y="1279"/>
                    </a:lnTo>
                    <a:lnTo>
                      <a:pt x="79" y="1279"/>
                    </a:lnTo>
                    <a:lnTo>
                      <a:pt x="79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6" name="Line 346"/>
              <p:cNvSpPr>
                <a:spLocks noChangeShapeType="1"/>
              </p:cNvSpPr>
              <p:nvPr/>
            </p:nvSpPr>
            <p:spPr bwMode="auto">
              <a:xfrm>
                <a:off x="4379" y="3149"/>
                <a:ext cx="11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7" name="Line 347"/>
              <p:cNvSpPr>
                <a:spLocks noChangeShapeType="1"/>
              </p:cNvSpPr>
              <p:nvPr/>
            </p:nvSpPr>
            <p:spPr bwMode="auto">
              <a:xfrm>
                <a:off x="4378" y="3166"/>
                <a:ext cx="13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8" name="Line 348"/>
              <p:cNvSpPr>
                <a:spLocks noChangeShapeType="1"/>
              </p:cNvSpPr>
              <p:nvPr/>
            </p:nvSpPr>
            <p:spPr bwMode="auto">
              <a:xfrm>
                <a:off x="4378" y="3182"/>
                <a:ext cx="14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9" name="Line 349"/>
              <p:cNvSpPr>
                <a:spLocks noChangeShapeType="1"/>
              </p:cNvSpPr>
              <p:nvPr/>
            </p:nvSpPr>
            <p:spPr bwMode="auto">
              <a:xfrm>
                <a:off x="4378" y="3200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0" name="Line 350"/>
              <p:cNvSpPr>
                <a:spLocks noChangeShapeType="1"/>
              </p:cNvSpPr>
              <p:nvPr/>
            </p:nvSpPr>
            <p:spPr bwMode="auto">
              <a:xfrm>
                <a:off x="4378" y="3214"/>
                <a:ext cx="13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1" name="Line 351"/>
              <p:cNvSpPr>
                <a:spLocks noChangeShapeType="1"/>
              </p:cNvSpPr>
              <p:nvPr/>
            </p:nvSpPr>
            <p:spPr bwMode="auto">
              <a:xfrm>
                <a:off x="4378" y="3232"/>
                <a:ext cx="14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2" name="Line 352"/>
              <p:cNvSpPr>
                <a:spLocks noChangeShapeType="1"/>
              </p:cNvSpPr>
              <p:nvPr/>
            </p:nvSpPr>
            <p:spPr bwMode="auto">
              <a:xfrm>
                <a:off x="4378" y="3249"/>
                <a:ext cx="14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3" name="Line 353"/>
              <p:cNvSpPr>
                <a:spLocks noChangeShapeType="1"/>
              </p:cNvSpPr>
              <p:nvPr/>
            </p:nvSpPr>
            <p:spPr bwMode="auto">
              <a:xfrm>
                <a:off x="4378" y="3266"/>
                <a:ext cx="14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4" name="Line 354"/>
              <p:cNvSpPr>
                <a:spLocks noChangeShapeType="1"/>
              </p:cNvSpPr>
              <p:nvPr/>
            </p:nvSpPr>
            <p:spPr bwMode="auto">
              <a:xfrm>
                <a:off x="4378" y="3283"/>
                <a:ext cx="13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5" name="Line 355"/>
              <p:cNvSpPr>
                <a:spLocks noChangeShapeType="1"/>
              </p:cNvSpPr>
              <p:nvPr/>
            </p:nvSpPr>
            <p:spPr bwMode="auto">
              <a:xfrm>
                <a:off x="4378" y="330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6" name="Rectangle 356"/>
              <p:cNvSpPr>
                <a:spLocks noChangeArrowheads="1"/>
              </p:cNvSpPr>
              <p:nvPr/>
            </p:nvSpPr>
            <p:spPr bwMode="auto">
              <a:xfrm>
                <a:off x="4371" y="3346"/>
                <a:ext cx="8" cy="16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7" name="Freeform 357"/>
              <p:cNvSpPr>
                <a:spLocks/>
              </p:cNvSpPr>
              <p:nvPr/>
            </p:nvSpPr>
            <p:spPr bwMode="auto">
              <a:xfrm>
                <a:off x="4378" y="3348"/>
                <a:ext cx="13" cy="18"/>
              </a:xfrm>
              <a:custGeom>
                <a:avLst/>
                <a:gdLst/>
                <a:ahLst/>
                <a:cxnLst>
                  <a:cxn ang="0">
                    <a:pos x="29" y="128"/>
                  </a:cxn>
                  <a:cxn ang="0">
                    <a:pos x="29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92" y="0"/>
                  </a:cxn>
                  <a:cxn ang="0">
                    <a:pos x="92" y="128"/>
                  </a:cxn>
                  <a:cxn ang="0">
                    <a:pos x="29" y="128"/>
                  </a:cxn>
                </a:cxnLst>
                <a:rect l="0" t="0" r="r" b="b"/>
                <a:pathLst>
                  <a:path w="92" h="128">
                    <a:moveTo>
                      <a:pt x="29" y="128"/>
                    </a:moveTo>
                    <a:lnTo>
                      <a:pt x="29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128"/>
                    </a:lnTo>
                    <a:lnTo>
                      <a:pt x="29" y="128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8" name="Freeform 358"/>
              <p:cNvSpPr>
                <a:spLocks/>
              </p:cNvSpPr>
              <p:nvPr/>
            </p:nvSpPr>
            <p:spPr bwMode="auto">
              <a:xfrm>
                <a:off x="4396" y="3123"/>
                <a:ext cx="17" cy="2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75"/>
                  </a:cxn>
                  <a:cxn ang="0">
                    <a:pos x="118" y="1699"/>
                  </a:cxn>
                  <a:cxn ang="0">
                    <a:pos x="0" y="1699"/>
                  </a:cxn>
                  <a:cxn ang="0">
                    <a:pos x="0" y="0"/>
                  </a:cxn>
                </a:cxnLst>
                <a:rect l="0" t="0" r="r" b="b"/>
                <a:pathLst>
                  <a:path w="118" h="1699">
                    <a:moveTo>
                      <a:pt x="0" y="0"/>
                    </a:moveTo>
                    <a:lnTo>
                      <a:pt x="118" y="75"/>
                    </a:lnTo>
                    <a:lnTo>
                      <a:pt x="118" y="1699"/>
                    </a:lnTo>
                    <a:lnTo>
                      <a:pt x="0" y="16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9" name="Freeform 359"/>
              <p:cNvSpPr>
                <a:spLocks/>
              </p:cNvSpPr>
              <p:nvPr/>
            </p:nvSpPr>
            <p:spPr bwMode="auto">
              <a:xfrm>
                <a:off x="4396" y="3128"/>
                <a:ext cx="17" cy="193"/>
              </a:xfrm>
              <a:custGeom>
                <a:avLst/>
                <a:gdLst/>
                <a:ahLst/>
                <a:cxnLst>
                  <a:cxn ang="0">
                    <a:pos x="118" y="78"/>
                  </a:cxn>
                  <a:cxn ang="0">
                    <a:pos x="0" y="0"/>
                  </a:cxn>
                  <a:cxn ang="0">
                    <a:pos x="0" y="1354"/>
                  </a:cxn>
                  <a:cxn ang="0">
                    <a:pos x="118" y="1354"/>
                  </a:cxn>
                  <a:cxn ang="0">
                    <a:pos x="118" y="78"/>
                  </a:cxn>
                </a:cxnLst>
                <a:rect l="0" t="0" r="r" b="b"/>
                <a:pathLst>
                  <a:path w="118" h="1354">
                    <a:moveTo>
                      <a:pt x="118" y="78"/>
                    </a:moveTo>
                    <a:lnTo>
                      <a:pt x="0" y="0"/>
                    </a:lnTo>
                    <a:lnTo>
                      <a:pt x="0" y="1354"/>
                    </a:lnTo>
                    <a:lnTo>
                      <a:pt x="118" y="1354"/>
                    </a:lnTo>
                    <a:lnTo>
                      <a:pt x="118" y="78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0" name="Freeform 360"/>
              <p:cNvSpPr>
                <a:spLocks/>
              </p:cNvSpPr>
              <p:nvPr/>
            </p:nvSpPr>
            <p:spPr bwMode="auto">
              <a:xfrm>
                <a:off x="4402" y="3139"/>
                <a:ext cx="11" cy="1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37"/>
                  </a:cxn>
                  <a:cxn ang="0">
                    <a:pos x="77" y="1237"/>
                  </a:cxn>
                  <a:cxn ang="0">
                    <a:pos x="77" y="40"/>
                  </a:cxn>
                  <a:cxn ang="0">
                    <a:pos x="0" y="0"/>
                  </a:cxn>
                </a:cxnLst>
                <a:rect l="0" t="0" r="r" b="b"/>
                <a:pathLst>
                  <a:path w="77" h="1237">
                    <a:moveTo>
                      <a:pt x="0" y="0"/>
                    </a:moveTo>
                    <a:lnTo>
                      <a:pt x="0" y="1237"/>
                    </a:lnTo>
                    <a:lnTo>
                      <a:pt x="77" y="1237"/>
                    </a:lnTo>
                    <a:lnTo>
                      <a:pt x="7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1" name="Line 361"/>
              <p:cNvSpPr>
                <a:spLocks noChangeShapeType="1"/>
              </p:cNvSpPr>
              <p:nvPr/>
            </p:nvSpPr>
            <p:spPr bwMode="auto">
              <a:xfrm>
                <a:off x="4401" y="3155"/>
                <a:ext cx="11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2" name="Line 362"/>
              <p:cNvSpPr>
                <a:spLocks noChangeShapeType="1"/>
              </p:cNvSpPr>
              <p:nvPr/>
            </p:nvSpPr>
            <p:spPr bwMode="auto">
              <a:xfrm>
                <a:off x="4401" y="3171"/>
                <a:ext cx="12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3" name="Line 363"/>
              <p:cNvSpPr>
                <a:spLocks noChangeShapeType="1"/>
              </p:cNvSpPr>
              <p:nvPr/>
            </p:nvSpPr>
            <p:spPr bwMode="auto">
              <a:xfrm>
                <a:off x="4401" y="3187"/>
                <a:ext cx="12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4" name="Line 364"/>
              <p:cNvSpPr>
                <a:spLocks noChangeShapeType="1"/>
              </p:cNvSpPr>
              <p:nvPr/>
            </p:nvSpPr>
            <p:spPr bwMode="auto">
              <a:xfrm>
                <a:off x="4401" y="3204"/>
                <a:ext cx="12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5" name="Line 365"/>
              <p:cNvSpPr>
                <a:spLocks noChangeShapeType="1"/>
              </p:cNvSpPr>
              <p:nvPr/>
            </p:nvSpPr>
            <p:spPr bwMode="auto">
              <a:xfrm>
                <a:off x="4401" y="3219"/>
                <a:ext cx="11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6" name="Line 366"/>
              <p:cNvSpPr>
                <a:spLocks noChangeShapeType="1"/>
              </p:cNvSpPr>
              <p:nvPr/>
            </p:nvSpPr>
            <p:spPr bwMode="auto">
              <a:xfrm>
                <a:off x="4401" y="3236"/>
                <a:ext cx="12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7" name="Line 367"/>
              <p:cNvSpPr>
                <a:spLocks noChangeShapeType="1"/>
              </p:cNvSpPr>
              <p:nvPr/>
            </p:nvSpPr>
            <p:spPr bwMode="auto">
              <a:xfrm>
                <a:off x="4401" y="3252"/>
                <a:ext cx="12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8" name="Line 368"/>
              <p:cNvSpPr>
                <a:spLocks noChangeShapeType="1"/>
              </p:cNvSpPr>
              <p:nvPr/>
            </p:nvSpPr>
            <p:spPr bwMode="auto">
              <a:xfrm>
                <a:off x="4401" y="3269"/>
                <a:ext cx="12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9" name="Line 369"/>
              <p:cNvSpPr>
                <a:spLocks noChangeShapeType="1"/>
              </p:cNvSpPr>
              <p:nvPr/>
            </p:nvSpPr>
            <p:spPr bwMode="auto">
              <a:xfrm>
                <a:off x="4401" y="3285"/>
                <a:ext cx="12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0" name="Line 370"/>
              <p:cNvSpPr>
                <a:spLocks noChangeShapeType="1"/>
              </p:cNvSpPr>
              <p:nvPr/>
            </p:nvSpPr>
            <p:spPr bwMode="auto">
              <a:xfrm>
                <a:off x="4401" y="330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1" name="Rectangle 371"/>
              <p:cNvSpPr>
                <a:spLocks noChangeArrowheads="1"/>
              </p:cNvSpPr>
              <p:nvPr/>
            </p:nvSpPr>
            <p:spPr bwMode="auto">
              <a:xfrm>
                <a:off x="4395" y="3346"/>
                <a:ext cx="1" cy="8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2" name="Freeform 372"/>
              <p:cNvSpPr>
                <a:spLocks/>
              </p:cNvSpPr>
              <p:nvPr/>
            </p:nvSpPr>
            <p:spPr bwMode="auto">
              <a:xfrm>
                <a:off x="4400" y="3348"/>
                <a:ext cx="13" cy="17"/>
              </a:xfrm>
              <a:custGeom>
                <a:avLst/>
                <a:gdLst/>
                <a:ahLst/>
                <a:cxnLst>
                  <a:cxn ang="0">
                    <a:pos x="27" y="124"/>
                  </a:cxn>
                  <a:cxn ang="0">
                    <a:pos x="27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89" y="124"/>
                  </a:cxn>
                  <a:cxn ang="0">
                    <a:pos x="27" y="124"/>
                  </a:cxn>
                </a:cxnLst>
                <a:rect l="0" t="0" r="r" b="b"/>
                <a:pathLst>
                  <a:path w="89" h="124">
                    <a:moveTo>
                      <a:pt x="27" y="124"/>
                    </a:moveTo>
                    <a:lnTo>
                      <a:pt x="27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89" y="124"/>
                    </a:lnTo>
                    <a:lnTo>
                      <a:pt x="27" y="124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3" name="Freeform 373"/>
              <p:cNvSpPr>
                <a:spLocks/>
              </p:cNvSpPr>
              <p:nvPr/>
            </p:nvSpPr>
            <p:spPr bwMode="auto">
              <a:xfrm>
                <a:off x="4417" y="3130"/>
                <a:ext cx="17" cy="2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74"/>
                  </a:cxn>
                  <a:cxn ang="0">
                    <a:pos x="117" y="1642"/>
                  </a:cxn>
                  <a:cxn ang="0">
                    <a:pos x="0" y="1642"/>
                  </a:cxn>
                  <a:cxn ang="0">
                    <a:pos x="0" y="0"/>
                  </a:cxn>
                </a:cxnLst>
                <a:rect l="0" t="0" r="r" b="b"/>
                <a:pathLst>
                  <a:path w="117" h="1642">
                    <a:moveTo>
                      <a:pt x="0" y="0"/>
                    </a:moveTo>
                    <a:lnTo>
                      <a:pt x="117" y="74"/>
                    </a:lnTo>
                    <a:lnTo>
                      <a:pt x="117" y="1642"/>
                    </a:lnTo>
                    <a:lnTo>
                      <a:pt x="0" y="1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4" name="Rectangle 374"/>
              <p:cNvSpPr>
                <a:spLocks noChangeArrowheads="1"/>
              </p:cNvSpPr>
              <p:nvPr/>
            </p:nvSpPr>
            <p:spPr bwMode="auto">
              <a:xfrm>
                <a:off x="4411" y="3131"/>
                <a:ext cx="1" cy="223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5" name="Freeform 375"/>
              <p:cNvSpPr>
                <a:spLocks/>
              </p:cNvSpPr>
              <p:nvPr/>
            </p:nvSpPr>
            <p:spPr bwMode="auto">
              <a:xfrm>
                <a:off x="4417" y="3135"/>
                <a:ext cx="17" cy="187"/>
              </a:xfrm>
              <a:custGeom>
                <a:avLst/>
                <a:gdLst/>
                <a:ahLst/>
                <a:cxnLst>
                  <a:cxn ang="0">
                    <a:pos x="117" y="77"/>
                  </a:cxn>
                  <a:cxn ang="0">
                    <a:pos x="0" y="0"/>
                  </a:cxn>
                  <a:cxn ang="0">
                    <a:pos x="0" y="1309"/>
                  </a:cxn>
                  <a:cxn ang="0">
                    <a:pos x="117" y="1309"/>
                  </a:cxn>
                  <a:cxn ang="0">
                    <a:pos x="117" y="77"/>
                  </a:cxn>
                </a:cxnLst>
                <a:rect l="0" t="0" r="r" b="b"/>
                <a:pathLst>
                  <a:path w="117" h="1309">
                    <a:moveTo>
                      <a:pt x="117" y="77"/>
                    </a:moveTo>
                    <a:lnTo>
                      <a:pt x="0" y="0"/>
                    </a:lnTo>
                    <a:lnTo>
                      <a:pt x="0" y="1309"/>
                    </a:lnTo>
                    <a:lnTo>
                      <a:pt x="117" y="1309"/>
                    </a:lnTo>
                    <a:lnTo>
                      <a:pt x="117" y="77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6" name="Freeform 376"/>
              <p:cNvSpPr>
                <a:spLocks/>
              </p:cNvSpPr>
              <p:nvPr/>
            </p:nvSpPr>
            <p:spPr bwMode="auto">
              <a:xfrm>
                <a:off x="4423" y="3146"/>
                <a:ext cx="11" cy="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95"/>
                  </a:cxn>
                  <a:cxn ang="0">
                    <a:pos x="77" y="1195"/>
                  </a:cxn>
                  <a:cxn ang="0">
                    <a:pos x="77" y="39"/>
                  </a:cxn>
                  <a:cxn ang="0">
                    <a:pos x="0" y="0"/>
                  </a:cxn>
                </a:cxnLst>
                <a:rect l="0" t="0" r="r" b="b"/>
                <a:pathLst>
                  <a:path w="77" h="1195">
                    <a:moveTo>
                      <a:pt x="0" y="0"/>
                    </a:moveTo>
                    <a:lnTo>
                      <a:pt x="0" y="1195"/>
                    </a:lnTo>
                    <a:lnTo>
                      <a:pt x="77" y="1195"/>
                    </a:lnTo>
                    <a:lnTo>
                      <a:pt x="77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7" name="Line 377"/>
              <p:cNvSpPr>
                <a:spLocks noChangeShapeType="1"/>
              </p:cNvSpPr>
              <p:nvPr/>
            </p:nvSpPr>
            <p:spPr bwMode="auto">
              <a:xfrm>
                <a:off x="4422" y="3161"/>
                <a:ext cx="11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8" name="Line 378"/>
              <p:cNvSpPr>
                <a:spLocks noChangeShapeType="1"/>
              </p:cNvSpPr>
              <p:nvPr/>
            </p:nvSpPr>
            <p:spPr bwMode="auto">
              <a:xfrm>
                <a:off x="4422" y="3177"/>
                <a:ext cx="12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9" name="Line 379"/>
              <p:cNvSpPr>
                <a:spLocks noChangeShapeType="1"/>
              </p:cNvSpPr>
              <p:nvPr/>
            </p:nvSpPr>
            <p:spPr bwMode="auto">
              <a:xfrm>
                <a:off x="4422" y="3192"/>
                <a:ext cx="13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0" name="Line 380"/>
              <p:cNvSpPr>
                <a:spLocks noChangeShapeType="1"/>
              </p:cNvSpPr>
              <p:nvPr/>
            </p:nvSpPr>
            <p:spPr bwMode="auto">
              <a:xfrm>
                <a:off x="4422" y="3209"/>
                <a:ext cx="12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1" name="Line 381"/>
              <p:cNvSpPr>
                <a:spLocks noChangeShapeType="1"/>
              </p:cNvSpPr>
              <p:nvPr/>
            </p:nvSpPr>
            <p:spPr bwMode="auto">
              <a:xfrm>
                <a:off x="4422" y="3223"/>
                <a:ext cx="11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2" name="Line 382"/>
              <p:cNvSpPr>
                <a:spLocks noChangeShapeType="1"/>
              </p:cNvSpPr>
              <p:nvPr/>
            </p:nvSpPr>
            <p:spPr bwMode="auto">
              <a:xfrm>
                <a:off x="4422" y="3239"/>
                <a:ext cx="13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3" name="Line 383"/>
              <p:cNvSpPr>
                <a:spLocks noChangeShapeType="1"/>
              </p:cNvSpPr>
              <p:nvPr/>
            </p:nvSpPr>
            <p:spPr bwMode="auto">
              <a:xfrm>
                <a:off x="4422" y="3256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4" name="Line 384"/>
              <p:cNvSpPr>
                <a:spLocks noChangeShapeType="1"/>
              </p:cNvSpPr>
              <p:nvPr/>
            </p:nvSpPr>
            <p:spPr bwMode="auto">
              <a:xfrm>
                <a:off x="4422" y="3271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5" name="Line 385"/>
              <p:cNvSpPr>
                <a:spLocks noChangeShapeType="1"/>
              </p:cNvSpPr>
              <p:nvPr/>
            </p:nvSpPr>
            <p:spPr bwMode="auto">
              <a:xfrm>
                <a:off x="4422" y="3287"/>
                <a:ext cx="12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6" name="Line 386"/>
              <p:cNvSpPr>
                <a:spLocks noChangeShapeType="1"/>
              </p:cNvSpPr>
              <p:nvPr/>
            </p:nvSpPr>
            <p:spPr bwMode="auto">
              <a:xfrm>
                <a:off x="4422" y="3303"/>
                <a:ext cx="13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7" name="Rectangle 387"/>
              <p:cNvSpPr>
                <a:spLocks noChangeArrowheads="1"/>
              </p:cNvSpPr>
              <p:nvPr/>
            </p:nvSpPr>
            <p:spPr bwMode="auto">
              <a:xfrm>
                <a:off x="4418" y="3346"/>
                <a:ext cx="1" cy="8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8" name="Freeform 388"/>
              <p:cNvSpPr>
                <a:spLocks/>
              </p:cNvSpPr>
              <p:nvPr/>
            </p:nvSpPr>
            <p:spPr bwMode="auto">
              <a:xfrm>
                <a:off x="4421" y="3348"/>
                <a:ext cx="13" cy="17"/>
              </a:xfrm>
              <a:custGeom>
                <a:avLst/>
                <a:gdLst/>
                <a:ahLst/>
                <a:cxnLst>
                  <a:cxn ang="0">
                    <a:pos x="26" y="119"/>
                  </a:cxn>
                  <a:cxn ang="0">
                    <a:pos x="26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88" y="0"/>
                  </a:cxn>
                  <a:cxn ang="0">
                    <a:pos x="88" y="119"/>
                  </a:cxn>
                  <a:cxn ang="0">
                    <a:pos x="26" y="119"/>
                  </a:cxn>
                </a:cxnLst>
                <a:rect l="0" t="0" r="r" b="b"/>
                <a:pathLst>
                  <a:path w="88" h="119">
                    <a:moveTo>
                      <a:pt x="26" y="119"/>
                    </a:moveTo>
                    <a:lnTo>
                      <a:pt x="26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88" y="119"/>
                    </a:lnTo>
                    <a:lnTo>
                      <a:pt x="26" y="119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9" name="Freeform 389"/>
              <p:cNvSpPr>
                <a:spLocks/>
              </p:cNvSpPr>
              <p:nvPr/>
            </p:nvSpPr>
            <p:spPr bwMode="auto">
              <a:xfrm>
                <a:off x="4438" y="3138"/>
                <a:ext cx="17" cy="2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69"/>
                  </a:cxn>
                  <a:cxn ang="0">
                    <a:pos x="119" y="1579"/>
                  </a:cxn>
                  <a:cxn ang="0">
                    <a:pos x="0" y="1579"/>
                  </a:cxn>
                  <a:cxn ang="0">
                    <a:pos x="0" y="0"/>
                  </a:cxn>
                </a:cxnLst>
                <a:rect l="0" t="0" r="r" b="b"/>
                <a:pathLst>
                  <a:path w="119" h="1579">
                    <a:moveTo>
                      <a:pt x="0" y="0"/>
                    </a:moveTo>
                    <a:lnTo>
                      <a:pt x="119" y="69"/>
                    </a:lnTo>
                    <a:lnTo>
                      <a:pt x="119" y="1579"/>
                    </a:lnTo>
                    <a:lnTo>
                      <a:pt x="0" y="15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0" name="Freeform 390"/>
              <p:cNvSpPr>
                <a:spLocks/>
              </p:cNvSpPr>
              <p:nvPr/>
            </p:nvSpPr>
            <p:spPr bwMode="auto">
              <a:xfrm>
                <a:off x="4438" y="3143"/>
                <a:ext cx="17" cy="180"/>
              </a:xfrm>
              <a:custGeom>
                <a:avLst/>
                <a:gdLst/>
                <a:ahLst/>
                <a:cxnLst>
                  <a:cxn ang="0">
                    <a:pos x="119" y="73"/>
                  </a:cxn>
                  <a:cxn ang="0">
                    <a:pos x="0" y="0"/>
                  </a:cxn>
                  <a:cxn ang="0">
                    <a:pos x="0" y="1258"/>
                  </a:cxn>
                  <a:cxn ang="0">
                    <a:pos x="119" y="1258"/>
                  </a:cxn>
                  <a:cxn ang="0">
                    <a:pos x="119" y="73"/>
                  </a:cxn>
                </a:cxnLst>
                <a:rect l="0" t="0" r="r" b="b"/>
                <a:pathLst>
                  <a:path w="119" h="1258">
                    <a:moveTo>
                      <a:pt x="119" y="73"/>
                    </a:moveTo>
                    <a:lnTo>
                      <a:pt x="0" y="0"/>
                    </a:lnTo>
                    <a:lnTo>
                      <a:pt x="0" y="1258"/>
                    </a:lnTo>
                    <a:lnTo>
                      <a:pt x="119" y="1258"/>
                    </a:lnTo>
                    <a:lnTo>
                      <a:pt x="119" y="73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1" name="Freeform 391"/>
              <p:cNvSpPr>
                <a:spLocks/>
              </p:cNvSpPr>
              <p:nvPr/>
            </p:nvSpPr>
            <p:spPr bwMode="auto">
              <a:xfrm>
                <a:off x="4444" y="3153"/>
                <a:ext cx="11" cy="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50"/>
                  </a:cxn>
                  <a:cxn ang="0">
                    <a:pos x="78" y="1150"/>
                  </a:cxn>
                  <a:cxn ang="0">
                    <a:pos x="78" y="38"/>
                  </a:cxn>
                  <a:cxn ang="0">
                    <a:pos x="0" y="0"/>
                  </a:cxn>
                </a:cxnLst>
                <a:rect l="0" t="0" r="r" b="b"/>
                <a:pathLst>
                  <a:path w="78" h="1150">
                    <a:moveTo>
                      <a:pt x="0" y="0"/>
                    </a:moveTo>
                    <a:lnTo>
                      <a:pt x="0" y="1150"/>
                    </a:lnTo>
                    <a:lnTo>
                      <a:pt x="78" y="1150"/>
                    </a:lnTo>
                    <a:lnTo>
                      <a:pt x="7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2" name="Line 392"/>
              <p:cNvSpPr>
                <a:spLocks noChangeShapeType="1"/>
              </p:cNvSpPr>
              <p:nvPr/>
            </p:nvSpPr>
            <p:spPr bwMode="auto">
              <a:xfrm>
                <a:off x="4443" y="3168"/>
                <a:ext cx="11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3" name="Line 393"/>
              <p:cNvSpPr>
                <a:spLocks noChangeShapeType="1"/>
              </p:cNvSpPr>
              <p:nvPr/>
            </p:nvSpPr>
            <p:spPr bwMode="auto">
              <a:xfrm>
                <a:off x="4443" y="3184"/>
                <a:ext cx="12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4" name="Line 394"/>
              <p:cNvSpPr>
                <a:spLocks noChangeShapeType="1"/>
              </p:cNvSpPr>
              <p:nvPr/>
            </p:nvSpPr>
            <p:spPr bwMode="auto">
              <a:xfrm>
                <a:off x="4443" y="3198"/>
                <a:ext cx="13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5" name="Line 395"/>
              <p:cNvSpPr>
                <a:spLocks noChangeShapeType="1"/>
              </p:cNvSpPr>
              <p:nvPr/>
            </p:nvSpPr>
            <p:spPr bwMode="auto">
              <a:xfrm>
                <a:off x="4443" y="3214"/>
                <a:ext cx="12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6" name="Line 396"/>
              <p:cNvSpPr>
                <a:spLocks noChangeShapeType="1"/>
              </p:cNvSpPr>
              <p:nvPr/>
            </p:nvSpPr>
            <p:spPr bwMode="auto">
              <a:xfrm>
                <a:off x="4443" y="3227"/>
                <a:ext cx="12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7" name="Line 397"/>
              <p:cNvSpPr>
                <a:spLocks noChangeShapeType="1"/>
              </p:cNvSpPr>
              <p:nvPr/>
            </p:nvSpPr>
            <p:spPr bwMode="auto">
              <a:xfrm>
                <a:off x="4443" y="3243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8" name="Line 398"/>
              <p:cNvSpPr>
                <a:spLocks noChangeShapeType="1"/>
              </p:cNvSpPr>
              <p:nvPr/>
            </p:nvSpPr>
            <p:spPr bwMode="auto">
              <a:xfrm>
                <a:off x="4443" y="3259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9" name="Line 399"/>
              <p:cNvSpPr>
                <a:spLocks noChangeShapeType="1"/>
              </p:cNvSpPr>
              <p:nvPr/>
            </p:nvSpPr>
            <p:spPr bwMode="auto">
              <a:xfrm>
                <a:off x="4443" y="3274"/>
                <a:ext cx="13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0" name="Line 400"/>
              <p:cNvSpPr>
                <a:spLocks noChangeShapeType="1"/>
              </p:cNvSpPr>
              <p:nvPr/>
            </p:nvSpPr>
            <p:spPr bwMode="auto">
              <a:xfrm>
                <a:off x="4443" y="3289"/>
                <a:ext cx="12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1" name="Line 401"/>
              <p:cNvSpPr>
                <a:spLocks noChangeShapeType="1"/>
              </p:cNvSpPr>
              <p:nvPr/>
            </p:nvSpPr>
            <p:spPr bwMode="auto">
              <a:xfrm>
                <a:off x="4443" y="330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2" name="Rectangle 402"/>
              <p:cNvSpPr>
                <a:spLocks noChangeArrowheads="1"/>
              </p:cNvSpPr>
              <p:nvPr/>
            </p:nvSpPr>
            <p:spPr bwMode="auto">
              <a:xfrm>
                <a:off x="4434" y="3346"/>
                <a:ext cx="8" cy="8"/>
              </a:xfrm>
              <a:prstGeom prst="rect">
                <a:avLst/>
              </a:prstGeom>
              <a:solidFill>
                <a:srgbClr val="DF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3" name="Freeform 403"/>
              <p:cNvSpPr>
                <a:spLocks/>
              </p:cNvSpPr>
              <p:nvPr/>
            </p:nvSpPr>
            <p:spPr bwMode="auto">
              <a:xfrm>
                <a:off x="4442" y="3347"/>
                <a:ext cx="13" cy="17"/>
              </a:xfrm>
              <a:custGeom>
                <a:avLst/>
                <a:gdLst/>
                <a:ahLst/>
                <a:cxnLst>
                  <a:cxn ang="0">
                    <a:pos x="28" y="118"/>
                  </a:cxn>
                  <a:cxn ang="0">
                    <a:pos x="28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90" y="118"/>
                  </a:cxn>
                  <a:cxn ang="0">
                    <a:pos x="28" y="118"/>
                  </a:cxn>
                </a:cxnLst>
                <a:rect l="0" t="0" r="r" b="b"/>
                <a:pathLst>
                  <a:path w="90" h="118">
                    <a:moveTo>
                      <a:pt x="28" y="118"/>
                    </a:moveTo>
                    <a:lnTo>
                      <a:pt x="2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90" y="118"/>
                    </a:lnTo>
                    <a:lnTo>
                      <a:pt x="28" y="118"/>
                    </a:lnTo>
                    <a:close/>
                  </a:path>
                </a:pathLst>
              </a:custGeom>
              <a:solidFill>
                <a:srgbClr val="7F7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4" name="Freeform 404"/>
              <p:cNvSpPr>
                <a:spLocks/>
              </p:cNvSpPr>
              <p:nvPr/>
            </p:nvSpPr>
            <p:spPr bwMode="auto">
              <a:xfrm>
                <a:off x="4459" y="3145"/>
                <a:ext cx="17" cy="2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66"/>
                  </a:cxn>
                  <a:cxn ang="0">
                    <a:pos x="116" y="1527"/>
                  </a:cxn>
                  <a:cxn ang="0">
                    <a:pos x="0" y="1527"/>
                  </a:cxn>
                  <a:cxn ang="0">
                    <a:pos x="0" y="0"/>
                  </a:cxn>
                </a:cxnLst>
                <a:rect l="0" t="0" r="r" b="b"/>
                <a:pathLst>
                  <a:path w="116" h="1527">
                    <a:moveTo>
                      <a:pt x="0" y="0"/>
                    </a:moveTo>
                    <a:lnTo>
                      <a:pt x="116" y="66"/>
                    </a:lnTo>
                    <a:lnTo>
                      <a:pt x="116" y="1527"/>
                    </a:lnTo>
                    <a:lnTo>
                      <a:pt x="0" y="15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5" name="Rectangle 405"/>
              <p:cNvSpPr>
                <a:spLocks noChangeArrowheads="1"/>
              </p:cNvSpPr>
              <p:nvPr/>
            </p:nvSpPr>
            <p:spPr bwMode="auto">
              <a:xfrm>
                <a:off x="4450" y="3147"/>
                <a:ext cx="1" cy="207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6" name="Freeform 406"/>
              <p:cNvSpPr>
                <a:spLocks/>
              </p:cNvSpPr>
              <p:nvPr/>
            </p:nvSpPr>
            <p:spPr bwMode="auto">
              <a:xfrm>
                <a:off x="4459" y="3149"/>
                <a:ext cx="17" cy="175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0" y="0"/>
                  </a:cxn>
                  <a:cxn ang="0">
                    <a:pos x="0" y="1223"/>
                  </a:cxn>
                  <a:cxn ang="0">
                    <a:pos x="118" y="1223"/>
                  </a:cxn>
                  <a:cxn ang="0">
                    <a:pos x="118" y="71"/>
                  </a:cxn>
                </a:cxnLst>
                <a:rect l="0" t="0" r="r" b="b"/>
                <a:pathLst>
                  <a:path w="118" h="1223">
                    <a:moveTo>
                      <a:pt x="118" y="71"/>
                    </a:moveTo>
                    <a:lnTo>
                      <a:pt x="0" y="0"/>
                    </a:lnTo>
                    <a:lnTo>
                      <a:pt x="0" y="1223"/>
                    </a:lnTo>
                    <a:lnTo>
                      <a:pt x="118" y="1223"/>
                    </a:lnTo>
                    <a:lnTo>
                      <a:pt x="118" y="71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7" name="Freeform 407"/>
              <p:cNvSpPr>
                <a:spLocks/>
              </p:cNvSpPr>
              <p:nvPr/>
            </p:nvSpPr>
            <p:spPr bwMode="auto">
              <a:xfrm>
                <a:off x="4465" y="3159"/>
                <a:ext cx="11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18"/>
                  </a:cxn>
                  <a:cxn ang="0">
                    <a:pos x="77" y="1118"/>
                  </a:cxn>
                  <a:cxn ang="0">
                    <a:pos x="77" y="37"/>
                  </a:cxn>
                  <a:cxn ang="0">
                    <a:pos x="0" y="0"/>
                  </a:cxn>
                </a:cxnLst>
                <a:rect l="0" t="0" r="r" b="b"/>
                <a:pathLst>
                  <a:path w="77" h="1118">
                    <a:moveTo>
                      <a:pt x="0" y="0"/>
                    </a:moveTo>
                    <a:lnTo>
                      <a:pt x="0" y="1118"/>
                    </a:lnTo>
                    <a:lnTo>
                      <a:pt x="77" y="1118"/>
                    </a:lnTo>
                    <a:lnTo>
                      <a:pt x="77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8" name="Line 408"/>
              <p:cNvSpPr>
                <a:spLocks noChangeShapeType="1"/>
              </p:cNvSpPr>
              <p:nvPr/>
            </p:nvSpPr>
            <p:spPr bwMode="auto">
              <a:xfrm>
                <a:off x="4465" y="3174"/>
                <a:ext cx="11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9" name="Line 409"/>
              <p:cNvSpPr>
                <a:spLocks noChangeShapeType="1"/>
              </p:cNvSpPr>
              <p:nvPr/>
            </p:nvSpPr>
            <p:spPr bwMode="auto">
              <a:xfrm>
                <a:off x="4464" y="3189"/>
                <a:ext cx="12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0" name="Line 410"/>
              <p:cNvSpPr>
                <a:spLocks noChangeShapeType="1"/>
              </p:cNvSpPr>
              <p:nvPr/>
            </p:nvSpPr>
            <p:spPr bwMode="auto">
              <a:xfrm>
                <a:off x="4464" y="3203"/>
                <a:ext cx="13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1" name="Line 411"/>
              <p:cNvSpPr>
                <a:spLocks noChangeShapeType="1"/>
              </p:cNvSpPr>
              <p:nvPr/>
            </p:nvSpPr>
            <p:spPr bwMode="auto">
              <a:xfrm>
                <a:off x="4464" y="321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2" name="Line 412"/>
              <p:cNvSpPr>
                <a:spLocks noChangeShapeType="1"/>
              </p:cNvSpPr>
              <p:nvPr/>
            </p:nvSpPr>
            <p:spPr bwMode="auto">
              <a:xfrm>
                <a:off x="4464" y="3231"/>
                <a:ext cx="12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3" name="Line 413"/>
              <p:cNvSpPr>
                <a:spLocks noChangeShapeType="1"/>
              </p:cNvSpPr>
              <p:nvPr/>
            </p:nvSpPr>
            <p:spPr bwMode="auto">
              <a:xfrm>
                <a:off x="4464" y="3247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4" name="Line 414"/>
              <p:cNvSpPr>
                <a:spLocks noChangeShapeType="1"/>
              </p:cNvSpPr>
              <p:nvPr/>
            </p:nvSpPr>
            <p:spPr bwMode="auto">
              <a:xfrm>
                <a:off x="4464" y="3262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5" name="Line 415"/>
              <p:cNvSpPr>
                <a:spLocks noChangeShapeType="1"/>
              </p:cNvSpPr>
              <p:nvPr/>
            </p:nvSpPr>
            <p:spPr bwMode="auto">
              <a:xfrm>
                <a:off x="4464" y="3276"/>
                <a:ext cx="13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6" name="Line 416"/>
              <p:cNvSpPr>
                <a:spLocks noChangeShapeType="1"/>
              </p:cNvSpPr>
              <p:nvPr/>
            </p:nvSpPr>
            <p:spPr bwMode="auto">
              <a:xfrm>
                <a:off x="4464" y="3291"/>
                <a:ext cx="12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7" name="Line 417"/>
              <p:cNvSpPr>
                <a:spLocks noChangeShapeType="1"/>
              </p:cNvSpPr>
              <p:nvPr/>
            </p:nvSpPr>
            <p:spPr bwMode="auto">
              <a:xfrm>
                <a:off x="4464" y="3306"/>
                <a:ext cx="13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8" name="Freeform 418"/>
              <p:cNvSpPr>
                <a:spLocks/>
              </p:cNvSpPr>
              <p:nvPr/>
            </p:nvSpPr>
            <p:spPr bwMode="auto">
              <a:xfrm>
                <a:off x="4479" y="3151"/>
                <a:ext cx="12" cy="2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64"/>
                  </a:cxn>
                  <a:cxn ang="0">
                    <a:pos x="84" y="1476"/>
                  </a:cxn>
                  <a:cxn ang="0">
                    <a:pos x="0" y="1476"/>
                  </a:cxn>
                  <a:cxn ang="0">
                    <a:pos x="0" y="0"/>
                  </a:cxn>
                </a:cxnLst>
                <a:rect l="0" t="0" r="r" b="b"/>
                <a:pathLst>
                  <a:path w="84" h="1476">
                    <a:moveTo>
                      <a:pt x="0" y="0"/>
                    </a:moveTo>
                    <a:lnTo>
                      <a:pt x="84" y="64"/>
                    </a:lnTo>
                    <a:lnTo>
                      <a:pt x="84" y="1476"/>
                    </a:lnTo>
                    <a:lnTo>
                      <a:pt x="0" y="14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9" name="Rectangle 419"/>
              <p:cNvSpPr>
                <a:spLocks noChangeArrowheads="1"/>
              </p:cNvSpPr>
              <p:nvPr/>
            </p:nvSpPr>
            <p:spPr bwMode="auto">
              <a:xfrm>
                <a:off x="4474" y="3147"/>
                <a:ext cx="1" cy="207"/>
              </a:xfrm>
              <a:prstGeom prst="rect">
                <a:avLst/>
              </a:prstGeom>
              <a:solidFill>
                <a:srgbClr val="7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0" name="Freeform 420"/>
              <p:cNvSpPr>
                <a:spLocks/>
              </p:cNvSpPr>
              <p:nvPr/>
            </p:nvSpPr>
            <p:spPr bwMode="auto">
              <a:xfrm>
                <a:off x="4479" y="3155"/>
                <a:ext cx="12" cy="168"/>
              </a:xfrm>
              <a:custGeom>
                <a:avLst/>
                <a:gdLst/>
                <a:ahLst/>
                <a:cxnLst>
                  <a:cxn ang="0">
                    <a:pos x="84" y="69"/>
                  </a:cxn>
                  <a:cxn ang="0">
                    <a:pos x="0" y="0"/>
                  </a:cxn>
                  <a:cxn ang="0">
                    <a:pos x="0" y="1178"/>
                  </a:cxn>
                  <a:cxn ang="0">
                    <a:pos x="84" y="1178"/>
                  </a:cxn>
                  <a:cxn ang="0">
                    <a:pos x="84" y="69"/>
                  </a:cxn>
                </a:cxnLst>
                <a:rect l="0" t="0" r="r" b="b"/>
                <a:pathLst>
                  <a:path w="84" h="1178">
                    <a:moveTo>
                      <a:pt x="84" y="69"/>
                    </a:moveTo>
                    <a:lnTo>
                      <a:pt x="0" y="0"/>
                    </a:lnTo>
                    <a:lnTo>
                      <a:pt x="0" y="1178"/>
                    </a:lnTo>
                    <a:lnTo>
                      <a:pt x="84" y="1178"/>
                    </a:lnTo>
                    <a:lnTo>
                      <a:pt x="84" y="69"/>
                    </a:lnTo>
                    <a:close/>
                  </a:path>
                </a:pathLst>
              </a:custGeom>
              <a:solidFill>
                <a:srgbClr val="9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1" name="Freeform 421"/>
              <p:cNvSpPr>
                <a:spLocks/>
              </p:cNvSpPr>
              <p:nvPr/>
            </p:nvSpPr>
            <p:spPr bwMode="auto">
              <a:xfrm>
                <a:off x="4483" y="3164"/>
                <a:ext cx="8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76"/>
                  </a:cxn>
                  <a:cxn ang="0">
                    <a:pos x="55" y="1076"/>
                  </a:cxn>
                  <a:cxn ang="0">
                    <a:pos x="55" y="35"/>
                  </a:cxn>
                  <a:cxn ang="0">
                    <a:pos x="0" y="0"/>
                  </a:cxn>
                </a:cxnLst>
                <a:rect l="0" t="0" r="r" b="b"/>
                <a:pathLst>
                  <a:path w="55" h="1076">
                    <a:moveTo>
                      <a:pt x="0" y="0"/>
                    </a:moveTo>
                    <a:lnTo>
                      <a:pt x="0" y="1076"/>
                    </a:lnTo>
                    <a:lnTo>
                      <a:pt x="55" y="1076"/>
                    </a:lnTo>
                    <a:lnTo>
                      <a:pt x="55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2" name="Line 422"/>
              <p:cNvSpPr>
                <a:spLocks noChangeShapeType="1"/>
              </p:cNvSpPr>
              <p:nvPr/>
            </p:nvSpPr>
            <p:spPr bwMode="auto">
              <a:xfrm>
                <a:off x="4482" y="3179"/>
                <a:ext cx="8" cy="5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3" name="Line 423"/>
              <p:cNvSpPr>
                <a:spLocks noChangeShapeType="1"/>
              </p:cNvSpPr>
              <p:nvPr/>
            </p:nvSpPr>
            <p:spPr bwMode="auto">
              <a:xfrm>
                <a:off x="4481" y="3194"/>
                <a:ext cx="9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4" name="Line 424"/>
              <p:cNvSpPr>
                <a:spLocks noChangeShapeType="1"/>
              </p:cNvSpPr>
              <p:nvPr/>
            </p:nvSpPr>
            <p:spPr bwMode="auto">
              <a:xfrm>
                <a:off x="4480" y="3207"/>
                <a:ext cx="10" cy="4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5" name="Line 425"/>
              <p:cNvSpPr>
                <a:spLocks noChangeShapeType="1"/>
              </p:cNvSpPr>
              <p:nvPr/>
            </p:nvSpPr>
            <p:spPr bwMode="auto">
              <a:xfrm>
                <a:off x="4481" y="3222"/>
                <a:ext cx="9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6" name="Line 426"/>
              <p:cNvSpPr>
                <a:spLocks noChangeShapeType="1"/>
              </p:cNvSpPr>
              <p:nvPr/>
            </p:nvSpPr>
            <p:spPr bwMode="auto">
              <a:xfrm>
                <a:off x="4482" y="3235"/>
                <a:ext cx="8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7" name="Line 427"/>
              <p:cNvSpPr>
                <a:spLocks noChangeShapeType="1"/>
              </p:cNvSpPr>
              <p:nvPr/>
            </p:nvSpPr>
            <p:spPr bwMode="auto">
              <a:xfrm>
                <a:off x="4480" y="3250"/>
                <a:ext cx="10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8" name="Line 428"/>
              <p:cNvSpPr>
                <a:spLocks noChangeShapeType="1"/>
              </p:cNvSpPr>
              <p:nvPr/>
            </p:nvSpPr>
            <p:spPr bwMode="auto">
              <a:xfrm>
                <a:off x="4480" y="3264"/>
                <a:ext cx="10" cy="3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9" name="Line 429"/>
              <p:cNvSpPr>
                <a:spLocks noChangeShapeType="1"/>
              </p:cNvSpPr>
              <p:nvPr/>
            </p:nvSpPr>
            <p:spPr bwMode="auto">
              <a:xfrm>
                <a:off x="4480" y="3279"/>
                <a:ext cx="10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0" name="Line 430"/>
              <p:cNvSpPr>
                <a:spLocks noChangeShapeType="1"/>
              </p:cNvSpPr>
              <p:nvPr/>
            </p:nvSpPr>
            <p:spPr bwMode="auto">
              <a:xfrm>
                <a:off x="4481" y="3293"/>
                <a:ext cx="9" cy="2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1" name="Line 431"/>
              <p:cNvSpPr>
                <a:spLocks noChangeShapeType="1"/>
              </p:cNvSpPr>
              <p:nvPr/>
            </p:nvSpPr>
            <p:spPr bwMode="auto">
              <a:xfrm>
                <a:off x="4482" y="3307"/>
                <a:ext cx="8" cy="1"/>
              </a:xfrm>
              <a:prstGeom prst="line">
                <a:avLst/>
              </a:prstGeom>
              <a:noFill/>
              <a:ln w="0">
                <a:solidFill>
                  <a:srgbClr val="9F9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2" name="Freeform 432"/>
              <p:cNvSpPr>
                <a:spLocks/>
              </p:cNvSpPr>
              <p:nvPr/>
            </p:nvSpPr>
            <p:spPr bwMode="auto">
              <a:xfrm>
                <a:off x="4149" y="3051"/>
                <a:ext cx="37" cy="318"/>
              </a:xfrm>
              <a:custGeom>
                <a:avLst/>
                <a:gdLst/>
                <a:ahLst/>
                <a:cxnLst>
                  <a:cxn ang="0">
                    <a:pos x="257" y="0"/>
                  </a:cxn>
                  <a:cxn ang="0">
                    <a:pos x="257" y="2225"/>
                  </a:cxn>
                  <a:cxn ang="0">
                    <a:pos x="0" y="2225"/>
                  </a:cxn>
                  <a:cxn ang="0">
                    <a:pos x="0" y="163"/>
                  </a:cxn>
                  <a:cxn ang="0">
                    <a:pos x="257" y="0"/>
                  </a:cxn>
                </a:cxnLst>
                <a:rect l="0" t="0" r="r" b="b"/>
                <a:pathLst>
                  <a:path w="257" h="2225">
                    <a:moveTo>
                      <a:pt x="257" y="0"/>
                    </a:moveTo>
                    <a:lnTo>
                      <a:pt x="257" y="2225"/>
                    </a:lnTo>
                    <a:lnTo>
                      <a:pt x="0" y="2225"/>
                    </a:lnTo>
                    <a:lnTo>
                      <a:pt x="0" y="163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5F5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873" name="Freeform 433"/>
            <p:cNvSpPr>
              <a:spLocks/>
            </p:cNvSpPr>
            <p:nvPr/>
          </p:nvSpPr>
          <p:spPr bwMode="auto">
            <a:xfrm>
              <a:off x="4105" y="3075"/>
              <a:ext cx="15" cy="25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04" y="1772"/>
                </a:cxn>
                <a:cxn ang="0">
                  <a:pos x="0" y="1772"/>
                </a:cxn>
                <a:cxn ang="0">
                  <a:pos x="0" y="82"/>
                </a:cxn>
                <a:cxn ang="0">
                  <a:pos x="104" y="0"/>
                </a:cxn>
              </a:cxnLst>
              <a:rect l="0" t="0" r="r" b="b"/>
              <a:pathLst>
                <a:path w="104" h="1772">
                  <a:moveTo>
                    <a:pt x="104" y="0"/>
                  </a:moveTo>
                  <a:lnTo>
                    <a:pt x="104" y="1772"/>
                  </a:lnTo>
                  <a:lnTo>
                    <a:pt x="0" y="1772"/>
                  </a:lnTo>
                  <a:lnTo>
                    <a:pt x="0" y="8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7F7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4" name="Freeform 434"/>
            <p:cNvSpPr>
              <a:spLocks/>
            </p:cNvSpPr>
            <p:nvPr/>
          </p:nvSpPr>
          <p:spPr bwMode="auto">
            <a:xfrm>
              <a:off x="3995" y="3075"/>
              <a:ext cx="154" cy="294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83" y="2058"/>
                </a:cxn>
                <a:cxn ang="0">
                  <a:pos x="0" y="2058"/>
                </a:cxn>
                <a:cxn ang="0">
                  <a:pos x="0" y="1772"/>
                </a:cxn>
                <a:cxn ang="0">
                  <a:pos x="876" y="1772"/>
                </a:cxn>
                <a:cxn ang="0">
                  <a:pos x="876" y="0"/>
                </a:cxn>
                <a:cxn ang="0">
                  <a:pos x="1083" y="0"/>
                </a:cxn>
              </a:cxnLst>
              <a:rect l="0" t="0" r="r" b="b"/>
              <a:pathLst>
                <a:path w="1083" h="2058">
                  <a:moveTo>
                    <a:pt x="1083" y="0"/>
                  </a:moveTo>
                  <a:lnTo>
                    <a:pt x="1083" y="2058"/>
                  </a:lnTo>
                  <a:lnTo>
                    <a:pt x="0" y="2058"/>
                  </a:lnTo>
                  <a:lnTo>
                    <a:pt x="0" y="1772"/>
                  </a:lnTo>
                  <a:lnTo>
                    <a:pt x="876" y="1772"/>
                  </a:lnTo>
                  <a:lnTo>
                    <a:pt x="876" y="0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9F9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5" name="Freeform 435"/>
            <p:cNvSpPr>
              <a:spLocks/>
            </p:cNvSpPr>
            <p:nvPr/>
          </p:nvSpPr>
          <p:spPr bwMode="auto">
            <a:xfrm>
              <a:off x="4121" y="3314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6" name="Freeform 436"/>
            <p:cNvSpPr>
              <a:spLocks/>
            </p:cNvSpPr>
            <p:nvPr/>
          </p:nvSpPr>
          <p:spPr bwMode="auto">
            <a:xfrm>
              <a:off x="4121" y="3297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2"/>
                </a:cxn>
                <a:cxn ang="0">
                  <a:pos x="53" y="82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2">
                  <a:moveTo>
                    <a:pt x="186" y="0"/>
                  </a:moveTo>
                  <a:lnTo>
                    <a:pt x="132" y="82"/>
                  </a:lnTo>
                  <a:lnTo>
                    <a:pt x="53" y="82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7" name="Freeform 437"/>
            <p:cNvSpPr>
              <a:spLocks/>
            </p:cNvSpPr>
            <p:nvPr/>
          </p:nvSpPr>
          <p:spPr bwMode="auto">
            <a:xfrm>
              <a:off x="4121" y="3279"/>
              <a:ext cx="27" cy="1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8" name="Freeform 438"/>
            <p:cNvSpPr>
              <a:spLocks/>
            </p:cNvSpPr>
            <p:nvPr/>
          </p:nvSpPr>
          <p:spPr bwMode="auto">
            <a:xfrm>
              <a:off x="4121" y="3262"/>
              <a:ext cx="27" cy="1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9" name="Freeform 439"/>
            <p:cNvSpPr>
              <a:spLocks/>
            </p:cNvSpPr>
            <p:nvPr/>
          </p:nvSpPr>
          <p:spPr bwMode="auto">
            <a:xfrm>
              <a:off x="4121" y="3244"/>
              <a:ext cx="27" cy="1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0" name="Freeform 440"/>
            <p:cNvSpPr>
              <a:spLocks/>
            </p:cNvSpPr>
            <p:nvPr/>
          </p:nvSpPr>
          <p:spPr bwMode="auto">
            <a:xfrm>
              <a:off x="4121" y="3226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1" name="Freeform 441"/>
            <p:cNvSpPr>
              <a:spLocks/>
            </p:cNvSpPr>
            <p:nvPr/>
          </p:nvSpPr>
          <p:spPr bwMode="auto">
            <a:xfrm>
              <a:off x="4121" y="3208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2" name="Freeform 442"/>
            <p:cNvSpPr>
              <a:spLocks/>
            </p:cNvSpPr>
            <p:nvPr/>
          </p:nvSpPr>
          <p:spPr bwMode="auto">
            <a:xfrm>
              <a:off x="4121" y="3191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3" name="Freeform 443"/>
            <p:cNvSpPr>
              <a:spLocks/>
            </p:cNvSpPr>
            <p:nvPr/>
          </p:nvSpPr>
          <p:spPr bwMode="auto">
            <a:xfrm>
              <a:off x="4121" y="3173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2"/>
                </a:cxn>
                <a:cxn ang="0">
                  <a:pos x="53" y="82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2">
                  <a:moveTo>
                    <a:pt x="186" y="0"/>
                  </a:moveTo>
                  <a:lnTo>
                    <a:pt x="132" y="82"/>
                  </a:lnTo>
                  <a:lnTo>
                    <a:pt x="53" y="82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4" name="Freeform 444"/>
            <p:cNvSpPr>
              <a:spLocks/>
            </p:cNvSpPr>
            <p:nvPr/>
          </p:nvSpPr>
          <p:spPr bwMode="auto">
            <a:xfrm>
              <a:off x="4121" y="3156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5" name="Freeform 445"/>
            <p:cNvSpPr>
              <a:spLocks/>
            </p:cNvSpPr>
            <p:nvPr/>
          </p:nvSpPr>
          <p:spPr bwMode="auto">
            <a:xfrm>
              <a:off x="4121" y="3138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6" name="Freeform 446"/>
            <p:cNvSpPr>
              <a:spLocks/>
            </p:cNvSpPr>
            <p:nvPr/>
          </p:nvSpPr>
          <p:spPr bwMode="auto">
            <a:xfrm>
              <a:off x="4121" y="3121"/>
              <a:ext cx="27" cy="1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7" name="Freeform 447"/>
            <p:cNvSpPr>
              <a:spLocks/>
            </p:cNvSpPr>
            <p:nvPr/>
          </p:nvSpPr>
          <p:spPr bwMode="auto">
            <a:xfrm>
              <a:off x="4121" y="3103"/>
              <a:ext cx="27" cy="11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1"/>
                </a:cxn>
                <a:cxn ang="0">
                  <a:pos x="53" y="81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1">
                  <a:moveTo>
                    <a:pt x="186" y="0"/>
                  </a:moveTo>
                  <a:lnTo>
                    <a:pt x="132" y="81"/>
                  </a:lnTo>
                  <a:lnTo>
                    <a:pt x="53" y="81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8" name="Freeform 448"/>
            <p:cNvSpPr>
              <a:spLocks/>
            </p:cNvSpPr>
            <p:nvPr/>
          </p:nvSpPr>
          <p:spPr bwMode="auto">
            <a:xfrm>
              <a:off x="4121" y="3085"/>
              <a:ext cx="27" cy="12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32" y="82"/>
                </a:cxn>
                <a:cxn ang="0">
                  <a:pos x="53" y="82"/>
                </a:cxn>
                <a:cxn ang="0">
                  <a:pos x="0" y="0"/>
                </a:cxn>
                <a:cxn ang="0">
                  <a:pos x="186" y="0"/>
                </a:cxn>
              </a:cxnLst>
              <a:rect l="0" t="0" r="r" b="b"/>
              <a:pathLst>
                <a:path w="186" h="82">
                  <a:moveTo>
                    <a:pt x="186" y="0"/>
                  </a:moveTo>
                  <a:lnTo>
                    <a:pt x="132" y="82"/>
                  </a:lnTo>
                  <a:lnTo>
                    <a:pt x="53" y="82"/>
                  </a:lnTo>
                  <a:lnTo>
                    <a:pt x="0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9" name="Freeform 449"/>
            <p:cNvSpPr>
              <a:spLocks/>
            </p:cNvSpPr>
            <p:nvPr/>
          </p:nvSpPr>
          <p:spPr bwMode="auto">
            <a:xfrm>
              <a:off x="3980" y="3328"/>
              <a:ext cx="15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283"/>
                </a:cxn>
                <a:cxn ang="0">
                  <a:pos x="0" y="283"/>
                </a:cxn>
                <a:cxn ang="0">
                  <a:pos x="0" y="50"/>
                </a:cxn>
                <a:cxn ang="0">
                  <a:pos x="103" y="0"/>
                </a:cxn>
              </a:cxnLst>
              <a:rect l="0" t="0" r="r" b="b"/>
              <a:pathLst>
                <a:path w="103" h="283">
                  <a:moveTo>
                    <a:pt x="103" y="0"/>
                  </a:moveTo>
                  <a:lnTo>
                    <a:pt x="103" y="283"/>
                  </a:lnTo>
                  <a:lnTo>
                    <a:pt x="0" y="283"/>
                  </a:lnTo>
                  <a:lnTo>
                    <a:pt x="0" y="5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F7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0" name="Rectangle 450"/>
            <p:cNvSpPr>
              <a:spLocks noChangeArrowheads="1"/>
            </p:cNvSpPr>
            <p:nvPr/>
          </p:nvSpPr>
          <p:spPr bwMode="auto">
            <a:xfrm>
              <a:off x="4116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1" name="Rectangle 451"/>
            <p:cNvSpPr>
              <a:spLocks noChangeArrowheads="1"/>
            </p:cNvSpPr>
            <p:nvPr/>
          </p:nvSpPr>
          <p:spPr bwMode="auto">
            <a:xfrm>
              <a:off x="4100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2" name="Rectangle 452"/>
            <p:cNvSpPr>
              <a:spLocks noChangeArrowheads="1"/>
            </p:cNvSpPr>
            <p:nvPr/>
          </p:nvSpPr>
          <p:spPr bwMode="auto">
            <a:xfrm>
              <a:off x="4092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3" name="Rectangle 453"/>
            <p:cNvSpPr>
              <a:spLocks noChangeArrowheads="1"/>
            </p:cNvSpPr>
            <p:nvPr/>
          </p:nvSpPr>
          <p:spPr bwMode="auto">
            <a:xfrm>
              <a:off x="4044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4" name="Rectangle 454"/>
            <p:cNvSpPr>
              <a:spLocks noChangeArrowheads="1"/>
            </p:cNvSpPr>
            <p:nvPr/>
          </p:nvSpPr>
          <p:spPr bwMode="auto">
            <a:xfrm>
              <a:off x="4036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5" name="Rectangle 455"/>
            <p:cNvSpPr>
              <a:spLocks noChangeArrowheads="1"/>
            </p:cNvSpPr>
            <p:nvPr/>
          </p:nvSpPr>
          <p:spPr bwMode="auto">
            <a:xfrm>
              <a:off x="4020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6" name="Rectangle 456"/>
            <p:cNvSpPr>
              <a:spLocks noChangeArrowheads="1"/>
            </p:cNvSpPr>
            <p:nvPr/>
          </p:nvSpPr>
          <p:spPr bwMode="auto">
            <a:xfrm>
              <a:off x="4012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7" name="Rectangle 457"/>
            <p:cNvSpPr>
              <a:spLocks noChangeArrowheads="1"/>
            </p:cNvSpPr>
            <p:nvPr/>
          </p:nvSpPr>
          <p:spPr bwMode="auto">
            <a:xfrm>
              <a:off x="3996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8" name="Rectangle 458"/>
            <p:cNvSpPr>
              <a:spLocks noChangeArrowheads="1"/>
            </p:cNvSpPr>
            <p:nvPr/>
          </p:nvSpPr>
          <p:spPr bwMode="auto">
            <a:xfrm>
              <a:off x="4076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9" name="Rectangle 459"/>
            <p:cNvSpPr>
              <a:spLocks noChangeArrowheads="1"/>
            </p:cNvSpPr>
            <p:nvPr/>
          </p:nvSpPr>
          <p:spPr bwMode="auto">
            <a:xfrm>
              <a:off x="4068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0" name="Rectangle 460"/>
            <p:cNvSpPr>
              <a:spLocks noChangeArrowheads="1"/>
            </p:cNvSpPr>
            <p:nvPr/>
          </p:nvSpPr>
          <p:spPr bwMode="auto">
            <a:xfrm>
              <a:off x="4060" y="3330"/>
              <a:ext cx="1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1" name="Rectangle 461"/>
            <p:cNvSpPr>
              <a:spLocks noChangeArrowheads="1"/>
            </p:cNvSpPr>
            <p:nvPr/>
          </p:nvSpPr>
          <p:spPr bwMode="auto">
            <a:xfrm>
              <a:off x="4123" y="3346"/>
              <a:ext cx="1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2" name="Rectangle 462"/>
            <p:cNvSpPr>
              <a:spLocks noChangeArrowheads="1"/>
            </p:cNvSpPr>
            <p:nvPr/>
          </p:nvSpPr>
          <p:spPr bwMode="auto">
            <a:xfrm>
              <a:off x="4123" y="3330"/>
              <a:ext cx="9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3" name="Rectangle 463"/>
            <p:cNvSpPr>
              <a:spLocks noChangeArrowheads="1"/>
            </p:cNvSpPr>
            <p:nvPr/>
          </p:nvSpPr>
          <p:spPr bwMode="auto">
            <a:xfrm>
              <a:off x="4474" y="3147"/>
              <a:ext cx="1" cy="1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4" name="Rectangle 464"/>
            <p:cNvSpPr>
              <a:spLocks noChangeArrowheads="1"/>
            </p:cNvSpPr>
            <p:nvPr/>
          </p:nvSpPr>
          <p:spPr bwMode="auto">
            <a:xfrm>
              <a:off x="4347" y="3107"/>
              <a:ext cx="1" cy="2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5" name="Freeform 465"/>
            <p:cNvSpPr>
              <a:spLocks/>
            </p:cNvSpPr>
            <p:nvPr/>
          </p:nvSpPr>
          <p:spPr bwMode="auto">
            <a:xfrm>
              <a:off x="3995" y="3361"/>
              <a:ext cx="536" cy="4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336" y="46"/>
                </a:cxn>
                <a:cxn ang="0">
                  <a:pos x="3472" y="0"/>
                </a:cxn>
                <a:cxn ang="0">
                  <a:pos x="3755" y="284"/>
                </a:cxn>
                <a:cxn ang="0">
                  <a:pos x="3480" y="281"/>
                </a:cxn>
                <a:cxn ang="0">
                  <a:pos x="3294" y="98"/>
                </a:cxn>
                <a:cxn ang="0">
                  <a:pos x="1336" y="137"/>
                </a:cxn>
                <a:cxn ang="0">
                  <a:pos x="100" y="137"/>
                </a:cxn>
                <a:cxn ang="0">
                  <a:pos x="0" y="48"/>
                </a:cxn>
              </a:cxnLst>
              <a:rect l="0" t="0" r="r" b="b"/>
              <a:pathLst>
                <a:path w="3755" h="284">
                  <a:moveTo>
                    <a:pt x="0" y="48"/>
                  </a:moveTo>
                  <a:lnTo>
                    <a:pt x="1336" y="46"/>
                  </a:lnTo>
                  <a:lnTo>
                    <a:pt x="3472" y="0"/>
                  </a:lnTo>
                  <a:lnTo>
                    <a:pt x="3755" y="284"/>
                  </a:lnTo>
                  <a:lnTo>
                    <a:pt x="3480" y="281"/>
                  </a:lnTo>
                  <a:lnTo>
                    <a:pt x="3294" y="98"/>
                  </a:lnTo>
                  <a:lnTo>
                    <a:pt x="1336" y="137"/>
                  </a:lnTo>
                  <a:lnTo>
                    <a:pt x="100" y="13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6" name="Rectangle 466"/>
            <p:cNvSpPr>
              <a:spLocks noChangeArrowheads="1"/>
            </p:cNvSpPr>
            <p:nvPr/>
          </p:nvSpPr>
          <p:spPr bwMode="auto">
            <a:xfrm>
              <a:off x="4466" y="3338"/>
              <a:ext cx="16" cy="24"/>
            </a:xfrm>
            <a:prstGeom prst="rect">
              <a:avLst/>
            </a:prstGeom>
            <a:solidFill>
              <a:srgbClr val="5F5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7" name="Freeform 467"/>
            <p:cNvSpPr>
              <a:spLocks/>
            </p:cNvSpPr>
            <p:nvPr/>
          </p:nvSpPr>
          <p:spPr bwMode="auto">
            <a:xfrm>
              <a:off x="4468" y="3337"/>
              <a:ext cx="18" cy="2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7" y="76"/>
                </a:cxn>
                <a:cxn ang="0">
                  <a:pos x="77" y="76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128" y="0"/>
                </a:cxn>
              </a:cxnLst>
              <a:rect l="0" t="0" r="r" b="b"/>
              <a:pathLst>
                <a:path w="128" h="160">
                  <a:moveTo>
                    <a:pt x="128" y="0"/>
                  </a:moveTo>
                  <a:lnTo>
                    <a:pt x="127" y="76"/>
                  </a:lnTo>
                  <a:lnTo>
                    <a:pt x="77" y="76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8" name="Freeform 468"/>
            <p:cNvSpPr>
              <a:spLocks/>
            </p:cNvSpPr>
            <p:nvPr/>
          </p:nvSpPr>
          <p:spPr bwMode="auto">
            <a:xfrm>
              <a:off x="4359" y="3329"/>
              <a:ext cx="179" cy="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00" y="0"/>
                </a:cxn>
                <a:cxn ang="0">
                  <a:pos x="1251" y="26"/>
                </a:cxn>
                <a:cxn ang="0">
                  <a:pos x="1251" y="64"/>
                </a:cxn>
                <a:cxn ang="0">
                  <a:pos x="636" y="64"/>
                </a:cxn>
                <a:cxn ang="0">
                  <a:pos x="0" y="61"/>
                </a:cxn>
                <a:cxn ang="0">
                  <a:pos x="0" y="3"/>
                </a:cxn>
              </a:cxnLst>
              <a:rect l="0" t="0" r="r" b="b"/>
              <a:pathLst>
                <a:path w="1251" h="64">
                  <a:moveTo>
                    <a:pt x="0" y="3"/>
                  </a:moveTo>
                  <a:lnTo>
                    <a:pt x="700" y="0"/>
                  </a:lnTo>
                  <a:lnTo>
                    <a:pt x="1251" y="26"/>
                  </a:lnTo>
                  <a:lnTo>
                    <a:pt x="1251" y="64"/>
                  </a:lnTo>
                  <a:lnTo>
                    <a:pt x="636" y="64"/>
                  </a:lnTo>
                  <a:lnTo>
                    <a:pt x="0" y="6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9" name="Freeform 469"/>
            <p:cNvSpPr>
              <a:spLocks/>
            </p:cNvSpPr>
            <p:nvPr/>
          </p:nvSpPr>
          <p:spPr bwMode="auto">
            <a:xfrm>
              <a:off x="4459" y="3330"/>
              <a:ext cx="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552" y="57"/>
                </a:cxn>
                <a:cxn ang="0">
                  <a:pos x="552" y="26"/>
                </a:cxn>
                <a:cxn ang="0">
                  <a:pos x="0" y="0"/>
                </a:cxn>
              </a:cxnLst>
              <a:rect l="0" t="0" r="r" b="b"/>
              <a:pathLst>
                <a:path w="552" h="57">
                  <a:moveTo>
                    <a:pt x="0" y="0"/>
                  </a:moveTo>
                  <a:lnTo>
                    <a:pt x="0" y="57"/>
                  </a:lnTo>
                  <a:lnTo>
                    <a:pt x="552" y="57"/>
                  </a:lnTo>
                  <a:lnTo>
                    <a:pt x="55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10" name="Oval 470"/>
          <p:cNvSpPr>
            <a:spLocks noChangeArrowheads="1"/>
          </p:cNvSpPr>
          <p:nvPr/>
        </p:nvSpPr>
        <p:spPr bwMode="auto">
          <a:xfrm rot="-2187617">
            <a:off x="5221288" y="4184650"/>
            <a:ext cx="977900" cy="1416050"/>
          </a:xfrm>
          <a:prstGeom prst="ellipse">
            <a:avLst/>
          </a:prstGeom>
          <a:solidFill>
            <a:srgbClr val="DDDDDD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11" name="Oval 471"/>
          <p:cNvSpPr>
            <a:spLocks noChangeArrowheads="1"/>
          </p:cNvSpPr>
          <p:nvPr/>
        </p:nvSpPr>
        <p:spPr bwMode="auto">
          <a:xfrm rot="-2187617">
            <a:off x="5221288" y="4184650"/>
            <a:ext cx="977900" cy="1416050"/>
          </a:xfrm>
          <a:prstGeom prst="ellipse">
            <a:avLst/>
          </a:prstGeom>
          <a:solidFill>
            <a:srgbClr val="EAEAEA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912" name="Text Box 472"/>
          <p:cNvSpPr txBox="1">
            <a:spLocks noChangeArrowheads="1"/>
          </p:cNvSpPr>
          <p:nvPr/>
        </p:nvSpPr>
        <p:spPr bwMode="auto">
          <a:xfrm>
            <a:off x="4375150" y="3913188"/>
            <a:ext cx="2178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Internet broadband </a:t>
            </a:r>
          </a:p>
          <a:p>
            <a:r>
              <a:rPr lang="en-US">
                <a:solidFill>
                  <a:schemeClr val="folHlink"/>
                </a:solidFill>
              </a:rPr>
              <a:t>communications</a:t>
            </a:r>
          </a:p>
        </p:txBody>
      </p:sp>
      <p:sp>
        <p:nvSpPr>
          <p:cNvPr id="61913" name="AutoShape 473"/>
          <p:cNvSpPr>
            <a:spLocks noChangeArrowheads="1"/>
          </p:cNvSpPr>
          <p:nvPr/>
        </p:nvSpPr>
        <p:spPr bwMode="auto">
          <a:xfrm>
            <a:off x="3771900" y="1804988"/>
            <a:ext cx="1631950" cy="558800"/>
          </a:xfrm>
          <a:prstGeom prst="cube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Market</a:t>
            </a:r>
          </a:p>
        </p:txBody>
      </p:sp>
      <p:sp>
        <p:nvSpPr>
          <p:cNvPr id="61914" name="Text Box 474"/>
          <p:cNvSpPr txBox="1">
            <a:spLocks noChangeArrowheads="1"/>
          </p:cNvSpPr>
          <p:nvPr/>
        </p:nvSpPr>
        <p:spPr bwMode="auto">
          <a:xfrm>
            <a:off x="4692650" y="4500563"/>
            <a:ext cx="17843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Sequim Marine </a:t>
            </a:r>
            <a:br>
              <a:rPr lang="en-US"/>
            </a:br>
            <a:r>
              <a:rPr lang="en-US"/>
              <a:t>Sciences Lab </a:t>
            </a:r>
          </a:p>
          <a:p>
            <a:r>
              <a:rPr lang="en-US"/>
              <a:t>0.3 MW DR</a:t>
            </a:r>
          </a:p>
          <a:p>
            <a:r>
              <a:rPr lang="en-US"/>
              <a:t>0.5 MW DG</a:t>
            </a:r>
          </a:p>
        </p:txBody>
      </p:sp>
      <p:grpSp>
        <p:nvGrpSpPr>
          <p:cNvPr id="23" name="Group 475"/>
          <p:cNvGrpSpPr>
            <a:grpSpLocks/>
          </p:cNvGrpSpPr>
          <p:nvPr/>
        </p:nvGrpSpPr>
        <p:grpSpPr bwMode="auto">
          <a:xfrm>
            <a:off x="6799263" y="2430463"/>
            <a:ext cx="1963737" cy="1884362"/>
            <a:chOff x="4283" y="1531"/>
            <a:chExt cx="1237" cy="1187"/>
          </a:xfrm>
        </p:grpSpPr>
        <p:sp>
          <p:nvSpPr>
            <p:cNvPr id="61916" name="AutoShape 476"/>
            <p:cNvSpPr>
              <a:spLocks noChangeArrowheads="1"/>
            </p:cNvSpPr>
            <p:nvPr/>
          </p:nvSpPr>
          <p:spPr bwMode="auto">
            <a:xfrm rot="733930">
              <a:off x="4795" y="1531"/>
              <a:ext cx="137" cy="710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7" name="AutoShape 477"/>
            <p:cNvSpPr>
              <a:spLocks noChangeArrowheads="1"/>
            </p:cNvSpPr>
            <p:nvPr/>
          </p:nvSpPr>
          <p:spPr bwMode="auto">
            <a:xfrm rot="-1441978">
              <a:off x="5179" y="1699"/>
              <a:ext cx="137" cy="710"/>
            </a:xfrm>
            <a:prstGeom prst="triangle">
              <a:avLst>
                <a:gd name="adj" fmla="val 100000"/>
              </a:avLst>
            </a:prstGeom>
            <a:gradFill rotWithShape="0">
              <a:gsLst>
                <a:gs pos="0">
                  <a:srgbClr val="037F7B"/>
                </a:gs>
                <a:gs pos="100000">
                  <a:srgbClr val="037F7B">
                    <a:gamma/>
                    <a:tint val="3372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478"/>
            <p:cNvGrpSpPr>
              <a:grpSpLocks/>
            </p:cNvGrpSpPr>
            <p:nvPr/>
          </p:nvGrpSpPr>
          <p:grpSpPr bwMode="auto">
            <a:xfrm>
              <a:off x="4283" y="2013"/>
              <a:ext cx="1237" cy="705"/>
              <a:chOff x="4067" y="1941"/>
              <a:chExt cx="1237" cy="705"/>
            </a:xfrm>
          </p:grpSpPr>
          <p:grpSp>
            <p:nvGrpSpPr>
              <p:cNvPr id="25" name="Group 479"/>
              <p:cNvGrpSpPr>
                <a:grpSpLocks/>
              </p:cNvGrpSpPr>
              <p:nvPr/>
            </p:nvGrpSpPr>
            <p:grpSpPr bwMode="auto">
              <a:xfrm>
                <a:off x="4791" y="1941"/>
                <a:ext cx="513" cy="705"/>
                <a:chOff x="4740" y="2034"/>
                <a:chExt cx="513" cy="705"/>
              </a:xfrm>
            </p:grpSpPr>
            <p:grpSp>
              <p:nvGrpSpPr>
                <p:cNvPr id="26" name="Group 480"/>
                <p:cNvGrpSpPr>
                  <a:grpSpLocks/>
                </p:cNvGrpSpPr>
                <p:nvPr/>
              </p:nvGrpSpPr>
              <p:grpSpPr bwMode="auto">
                <a:xfrm>
                  <a:off x="4740" y="2034"/>
                  <a:ext cx="310" cy="405"/>
                  <a:chOff x="4740" y="2034"/>
                  <a:chExt cx="310" cy="405"/>
                </a:xfrm>
              </p:grpSpPr>
              <p:sp>
                <p:nvSpPr>
                  <p:cNvPr id="61921" name="AutoShape 481"/>
                  <p:cNvSpPr>
                    <a:spLocks noChangeArrowheads="1"/>
                  </p:cNvSpPr>
                  <p:nvPr/>
                </p:nvSpPr>
                <p:spPr bwMode="auto">
                  <a:xfrm>
                    <a:off x="4740" y="2034"/>
                    <a:ext cx="180" cy="150"/>
                  </a:xfrm>
                  <a:custGeom>
                    <a:avLst/>
                    <a:gdLst>
                      <a:gd name="G0" fmla="+- 5400 0 0"/>
                      <a:gd name="G1" fmla="+- 11796480 0 0"/>
                      <a:gd name="G2" fmla="+- 0 0 11796480"/>
                      <a:gd name="T0" fmla="*/ 0 256 1"/>
                      <a:gd name="T1" fmla="*/ 180 256 1"/>
                      <a:gd name="G3" fmla="+- 11796480 T0 T1"/>
                      <a:gd name="T2" fmla="*/ 0 256 1"/>
                      <a:gd name="T3" fmla="*/ 90 256 1"/>
                      <a:gd name="G4" fmla="+- 11796480 T2 T3"/>
                      <a:gd name="G5" fmla="*/ G4 2 1"/>
                      <a:gd name="T4" fmla="*/ 90 256 1"/>
                      <a:gd name="T5" fmla="*/ 0 256 1"/>
                      <a:gd name="G6" fmla="+- 11796480 T4 T5"/>
                      <a:gd name="G7" fmla="*/ G6 2 1"/>
                      <a:gd name="G8" fmla="abs 1179648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5400"/>
                      <a:gd name="G18" fmla="*/ 5400 1 2"/>
                      <a:gd name="G19" fmla="+- G18 5400 0"/>
                      <a:gd name="G20" fmla="cos G19 11796480"/>
                      <a:gd name="G21" fmla="sin G19 11796480"/>
                      <a:gd name="G22" fmla="+- G20 10800 0"/>
                      <a:gd name="G23" fmla="+- G21 10800 0"/>
                      <a:gd name="G24" fmla="+- 10800 0 G20"/>
                      <a:gd name="G25" fmla="+- 5400 10800 0"/>
                      <a:gd name="G26" fmla="?: G9 G17 G25"/>
                      <a:gd name="G27" fmla="?: G9 0 21600"/>
                      <a:gd name="G28" fmla="cos 10800 11796480"/>
                      <a:gd name="G29" fmla="sin 10800 11796480"/>
                      <a:gd name="G30" fmla="sin 5400 1179648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11796480 G34 0"/>
                      <a:gd name="G36" fmla="?: G6 G35 G31"/>
                      <a:gd name="G37" fmla="+- 21600 0 G36"/>
                      <a:gd name="G38" fmla="?: G4 0 G33"/>
                      <a:gd name="G39" fmla="?: 1179648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2700 w 21600"/>
                      <a:gd name="T15" fmla="*/ 10800 h 21600"/>
                      <a:gd name="T16" fmla="*/ 10800 w 21600"/>
                      <a:gd name="T17" fmla="*/ 5400 h 21600"/>
                      <a:gd name="T18" fmla="*/ 18900 w 21600"/>
                      <a:gd name="T19" fmla="*/ 10800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solidFill>
                    <a:srgbClr val="000099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22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2100"/>
                    <a:ext cx="44" cy="26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23" name="AutoShape 483"/>
                  <p:cNvSpPr>
                    <a:spLocks noChangeArrowheads="1"/>
                  </p:cNvSpPr>
                  <p:nvPr/>
                </p:nvSpPr>
                <p:spPr bwMode="auto">
                  <a:xfrm rot="-8783902">
                    <a:off x="4870" y="2285"/>
                    <a:ext cx="180" cy="154"/>
                  </a:xfrm>
                  <a:custGeom>
                    <a:avLst/>
                    <a:gdLst>
                      <a:gd name="G0" fmla="+- 4905 0 0"/>
                      <a:gd name="G1" fmla="+- -9412936 0 0"/>
                      <a:gd name="G2" fmla="+- 0 0 -9412936"/>
                      <a:gd name="T0" fmla="*/ 0 256 1"/>
                      <a:gd name="T1" fmla="*/ 180 256 1"/>
                      <a:gd name="G3" fmla="+- -9412936 T0 T1"/>
                      <a:gd name="T2" fmla="*/ 0 256 1"/>
                      <a:gd name="T3" fmla="*/ 90 256 1"/>
                      <a:gd name="G4" fmla="+- -9412936 T2 T3"/>
                      <a:gd name="G5" fmla="*/ G4 2 1"/>
                      <a:gd name="T4" fmla="*/ 90 256 1"/>
                      <a:gd name="T5" fmla="*/ 0 256 1"/>
                      <a:gd name="G6" fmla="+- -9412936 T4 T5"/>
                      <a:gd name="G7" fmla="*/ G6 2 1"/>
                      <a:gd name="G8" fmla="abs -9412936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4905"/>
                      <a:gd name="G18" fmla="*/ 4905 1 2"/>
                      <a:gd name="G19" fmla="+- G18 5400 0"/>
                      <a:gd name="G20" fmla="cos G19 -9412936"/>
                      <a:gd name="G21" fmla="sin G19 -9412936"/>
                      <a:gd name="G22" fmla="+- G20 10800 0"/>
                      <a:gd name="G23" fmla="+- G21 10800 0"/>
                      <a:gd name="G24" fmla="+- 10800 0 G20"/>
                      <a:gd name="G25" fmla="+- 4905 10800 0"/>
                      <a:gd name="G26" fmla="?: G9 G17 G25"/>
                      <a:gd name="G27" fmla="?: G9 0 21600"/>
                      <a:gd name="G28" fmla="cos 10800 -9412936"/>
                      <a:gd name="G29" fmla="sin 10800 -9412936"/>
                      <a:gd name="G30" fmla="sin 4905 -9412936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9412936 G34 0"/>
                      <a:gd name="G36" fmla="?: G6 G35 G31"/>
                      <a:gd name="G37" fmla="+- 21600 0 G36"/>
                      <a:gd name="G38" fmla="?: G4 0 G33"/>
                      <a:gd name="G39" fmla="?: -9412936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4476 w 21600"/>
                      <a:gd name="T15" fmla="*/ 6143 h 21600"/>
                      <a:gd name="T16" fmla="*/ 10800 w 21600"/>
                      <a:gd name="T17" fmla="*/ 5895 h 21600"/>
                      <a:gd name="T18" fmla="*/ 17124 w 21600"/>
                      <a:gd name="T19" fmla="*/ 6143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6850" y="7891"/>
                        </a:moveTo>
                        <a:cubicBezTo>
                          <a:pt x="7774" y="6636"/>
                          <a:pt x="9241" y="5894"/>
                          <a:pt x="10800" y="5895"/>
                        </a:cubicBezTo>
                        <a:cubicBezTo>
                          <a:pt x="12358" y="5895"/>
                          <a:pt x="13825" y="6636"/>
                          <a:pt x="14749" y="7891"/>
                        </a:cubicBezTo>
                        <a:lnTo>
                          <a:pt x="19496" y="4395"/>
                        </a:lnTo>
                        <a:cubicBezTo>
                          <a:pt x="17460" y="1631"/>
                          <a:pt x="14232" y="-1"/>
                          <a:pt x="10799" y="0"/>
                        </a:cubicBezTo>
                        <a:cubicBezTo>
                          <a:pt x="7367" y="0"/>
                          <a:pt x="4139" y="1631"/>
                          <a:pt x="2103" y="4395"/>
                        </a:cubicBezTo>
                        <a:close/>
                      </a:path>
                    </a:pathLst>
                  </a:custGeom>
                  <a:solidFill>
                    <a:srgbClr val="000099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484"/>
                <p:cNvGrpSpPr>
                  <a:grpSpLocks/>
                </p:cNvGrpSpPr>
                <p:nvPr/>
              </p:nvGrpSpPr>
              <p:grpSpPr bwMode="auto">
                <a:xfrm>
                  <a:off x="4977" y="2370"/>
                  <a:ext cx="276" cy="186"/>
                  <a:chOff x="4977" y="2370"/>
                  <a:chExt cx="276" cy="186"/>
                </a:xfrm>
              </p:grpSpPr>
              <p:grpSp>
                <p:nvGrpSpPr>
                  <p:cNvPr id="28" name="Group 485"/>
                  <p:cNvGrpSpPr>
                    <a:grpSpLocks/>
                  </p:cNvGrpSpPr>
                  <p:nvPr/>
                </p:nvGrpSpPr>
                <p:grpSpPr bwMode="auto">
                  <a:xfrm flipH="1">
                    <a:off x="4977" y="2370"/>
                    <a:ext cx="276" cy="186"/>
                    <a:chOff x="5094" y="486"/>
                    <a:chExt cx="276" cy="186"/>
                  </a:xfrm>
                </p:grpSpPr>
                <p:sp>
                  <p:nvSpPr>
                    <p:cNvPr id="61926" name="Oval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4" y="486"/>
                      <a:ext cx="192" cy="186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27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6" y="486"/>
                      <a:ext cx="174" cy="9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928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5127" y="2376"/>
                    <a:ext cx="29" cy="69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489"/>
                <p:cNvGrpSpPr>
                  <a:grpSpLocks/>
                </p:cNvGrpSpPr>
                <p:nvPr/>
              </p:nvGrpSpPr>
              <p:grpSpPr bwMode="auto">
                <a:xfrm>
                  <a:off x="5130" y="2448"/>
                  <a:ext cx="50" cy="291"/>
                  <a:chOff x="5124" y="2436"/>
                  <a:chExt cx="50" cy="291"/>
                </a:xfrm>
              </p:grpSpPr>
              <p:sp>
                <p:nvSpPr>
                  <p:cNvPr id="61930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5124" y="2436"/>
                    <a:ext cx="50" cy="47"/>
                  </a:xfrm>
                  <a:prstGeom prst="ellipse">
                    <a:avLst/>
                  </a:prstGeom>
                  <a:solidFill>
                    <a:srgbClr val="00009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31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5130" y="2469"/>
                    <a:ext cx="38" cy="258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492"/>
              <p:cNvGrpSpPr>
                <a:grpSpLocks/>
              </p:cNvGrpSpPr>
              <p:nvPr/>
            </p:nvGrpSpPr>
            <p:grpSpPr bwMode="auto">
              <a:xfrm flipH="1">
                <a:off x="4067" y="2012"/>
                <a:ext cx="830" cy="267"/>
                <a:chOff x="887" y="680"/>
                <a:chExt cx="1100" cy="471"/>
              </a:xfrm>
            </p:grpSpPr>
            <p:sp>
              <p:nvSpPr>
                <p:cNvPr id="61933" name="Freeform 493"/>
                <p:cNvSpPr>
                  <a:spLocks/>
                </p:cNvSpPr>
                <p:nvPr/>
              </p:nvSpPr>
              <p:spPr bwMode="auto">
                <a:xfrm>
                  <a:off x="1006" y="911"/>
                  <a:ext cx="981" cy="176"/>
                </a:xfrm>
                <a:custGeom>
                  <a:avLst/>
                  <a:gdLst/>
                  <a:ahLst/>
                  <a:cxnLst>
                    <a:cxn ang="0">
                      <a:pos x="24" y="56"/>
                    </a:cxn>
                    <a:cxn ang="0">
                      <a:pos x="24" y="104"/>
                    </a:cxn>
                    <a:cxn ang="0">
                      <a:pos x="24" y="136"/>
                    </a:cxn>
                    <a:cxn ang="0">
                      <a:pos x="48" y="160"/>
                    </a:cxn>
                    <a:cxn ang="0">
                      <a:pos x="88" y="160"/>
                    </a:cxn>
                    <a:cxn ang="0">
                      <a:pos x="128" y="152"/>
                    </a:cxn>
                    <a:cxn ang="0">
                      <a:pos x="160" y="144"/>
                    </a:cxn>
                    <a:cxn ang="0">
                      <a:pos x="200" y="152"/>
                    </a:cxn>
                    <a:cxn ang="0">
                      <a:pos x="240" y="160"/>
                    </a:cxn>
                    <a:cxn ang="0">
                      <a:pos x="272" y="152"/>
                    </a:cxn>
                    <a:cxn ang="0">
                      <a:pos x="303" y="136"/>
                    </a:cxn>
                    <a:cxn ang="0">
                      <a:pos x="335" y="160"/>
                    </a:cxn>
                    <a:cxn ang="0">
                      <a:pos x="359" y="176"/>
                    </a:cxn>
                    <a:cxn ang="0">
                      <a:pos x="391" y="176"/>
                    </a:cxn>
                    <a:cxn ang="0">
                      <a:pos x="407" y="152"/>
                    </a:cxn>
                    <a:cxn ang="0">
                      <a:pos x="447" y="168"/>
                    </a:cxn>
                    <a:cxn ang="0">
                      <a:pos x="479" y="168"/>
                    </a:cxn>
                    <a:cxn ang="0">
                      <a:pos x="511" y="160"/>
                    </a:cxn>
                    <a:cxn ang="0">
                      <a:pos x="543" y="152"/>
                    </a:cxn>
                    <a:cxn ang="0">
                      <a:pos x="574" y="144"/>
                    </a:cxn>
                    <a:cxn ang="0">
                      <a:pos x="614" y="152"/>
                    </a:cxn>
                    <a:cxn ang="0">
                      <a:pos x="654" y="152"/>
                    </a:cxn>
                    <a:cxn ang="0">
                      <a:pos x="686" y="160"/>
                    </a:cxn>
                    <a:cxn ang="0">
                      <a:pos x="726" y="160"/>
                    </a:cxn>
                    <a:cxn ang="0">
                      <a:pos x="758" y="152"/>
                    </a:cxn>
                    <a:cxn ang="0">
                      <a:pos x="798" y="160"/>
                    </a:cxn>
                    <a:cxn ang="0">
                      <a:pos x="838" y="160"/>
                    </a:cxn>
                    <a:cxn ang="0">
                      <a:pos x="870" y="168"/>
                    </a:cxn>
                    <a:cxn ang="0">
                      <a:pos x="901" y="160"/>
                    </a:cxn>
                    <a:cxn ang="0">
                      <a:pos x="925" y="128"/>
                    </a:cxn>
                    <a:cxn ang="0">
                      <a:pos x="949" y="88"/>
                    </a:cxn>
                    <a:cxn ang="0">
                      <a:pos x="965" y="48"/>
                    </a:cxn>
                    <a:cxn ang="0">
                      <a:pos x="981" y="8"/>
                    </a:cxn>
                    <a:cxn ang="0">
                      <a:pos x="941" y="8"/>
                    </a:cxn>
                    <a:cxn ang="0">
                      <a:pos x="909" y="8"/>
                    </a:cxn>
                    <a:cxn ang="0">
                      <a:pos x="901" y="40"/>
                    </a:cxn>
                    <a:cxn ang="0">
                      <a:pos x="877" y="40"/>
                    </a:cxn>
                    <a:cxn ang="0">
                      <a:pos x="830" y="40"/>
                    </a:cxn>
                    <a:cxn ang="0">
                      <a:pos x="790" y="40"/>
                    </a:cxn>
                    <a:cxn ang="0">
                      <a:pos x="750" y="40"/>
                    </a:cxn>
                    <a:cxn ang="0">
                      <a:pos x="702" y="40"/>
                    </a:cxn>
                    <a:cxn ang="0">
                      <a:pos x="662" y="32"/>
                    </a:cxn>
                    <a:cxn ang="0">
                      <a:pos x="630" y="32"/>
                    </a:cxn>
                    <a:cxn ang="0">
                      <a:pos x="582" y="32"/>
                    </a:cxn>
                    <a:cxn ang="0">
                      <a:pos x="543" y="32"/>
                    </a:cxn>
                    <a:cxn ang="0">
                      <a:pos x="495" y="32"/>
                    </a:cxn>
                    <a:cxn ang="0">
                      <a:pos x="455" y="32"/>
                    </a:cxn>
                    <a:cxn ang="0">
                      <a:pos x="415" y="24"/>
                    </a:cxn>
                    <a:cxn ang="0">
                      <a:pos x="359" y="24"/>
                    </a:cxn>
                    <a:cxn ang="0">
                      <a:pos x="319" y="24"/>
                    </a:cxn>
                    <a:cxn ang="0">
                      <a:pos x="272" y="24"/>
                    </a:cxn>
                    <a:cxn ang="0">
                      <a:pos x="232" y="16"/>
                    </a:cxn>
                    <a:cxn ang="0">
                      <a:pos x="192" y="8"/>
                    </a:cxn>
                    <a:cxn ang="0">
                      <a:pos x="136" y="0"/>
                    </a:cxn>
                    <a:cxn ang="0">
                      <a:pos x="88" y="0"/>
                    </a:cxn>
                    <a:cxn ang="0">
                      <a:pos x="56" y="8"/>
                    </a:cxn>
                    <a:cxn ang="0">
                      <a:pos x="32" y="3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981" h="176">
                      <a:moveTo>
                        <a:pt x="0" y="8"/>
                      </a:moveTo>
                      <a:lnTo>
                        <a:pt x="0" y="32"/>
                      </a:lnTo>
                      <a:lnTo>
                        <a:pt x="16" y="48"/>
                      </a:lnTo>
                      <a:lnTo>
                        <a:pt x="24" y="56"/>
                      </a:lnTo>
                      <a:lnTo>
                        <a:pt x="24" y="72"/>
                      </a:lnTo>
                      <a:lnTo>
                        <a:pt x="24" y="80"/>
                      </a:lnTo>
                      <a:lnTo>
                        <a:pt x="24" y="96"/>
                      </a:lnTo>
                      <a:lnTo>
                        <a:pt x="24" y="104"/>
                      </a:lnTo>
                      <a:lnTo>
                        <a:pt x="24" y="112"/>
                      </a:lnTo>
                      <a:lnTo>
                        <a:pt x="24" y="120"/>
                      </a:lnTo>
                      <a:lnTo>
                        <a:pt x="24" y="128"/>
                      </a:lnTo>
                      <a:lnTo>
                        <a:pt x="24" y="136"/>
                      </a:lnTo>
                      <a:lnTo>
                        <a:pt x="32" y="152"/>
                      </a:lnTo>
                      <a:lnTo>
                        <a:pt x="32" y="160"/>
                      </a:lnTo>
                      <a:lnTo>
                        <a:pt x="40" y="160"/>
                      </a:lnTo>
                      <a:lnTo>
                        <a:pt x="48" y="160"/>
                      </a:lnTo>
                      <a:lnTo>
                        <a:pt x="64" y="160"/>
                      </a:lnTo>
                      <a:lnTo>
                        <a:pt x="72" y="160"/>
                      </a:lnTo>
                      <a:lnTo>
                        <a:pt x="80" y="160"/>
                      </a:lnTo>
                      <a:lnTo>
                        <a:pt x="88" y="160"/>
                      </a:lnTo>
                      <a:lnTo>
                        <a:pt x="96" y="160"/>
                      </a:lnTo>
                      <a:lnTo>
                        <a:pt x="104" y="152"/>
                      </a:lnTo>
                      <a:lnTo>
                        <a:pt x="120" y="152"/>
                      </a:lnTo>
                      <a:lnTo>
                        <a:pt x="128" y="152"/>
                      </a:lnTo>
                      <a:lnTo>
                        <a:pt x="136" y="144"/>
                      </a:lnTo>
                      <a:lnTo>
                        <a:pt x="144" y="144"/>
                      </a:lnTo>
                      <a:lnTo>
                        <a:pt x="152" y="144"/>
                      </a:lnTo>
                      <a:lnTo>
                        <a:pt x="160" y="144"/>
                      </a:lnTo>
                      <a:lnTo>
                        <a:pt x="176" y="144"/>
                      </a:lnTo>
                      <a:lnTo>
                        <a:pt x="184" y="152"/>
                      </a:lnTo>
                      <a:lnTo>
                        <a:pt x="192" y="152"/>
                      </a:lnTo>
                      <a:lnTo>
                        <a:pt x="200" y="152"/>
                      </a:lnTo>
                      <a:lnTo>
                        <a:pt x="208" y="152"/>
                      </a:lnTo>
                      <a:lnTo>
                        <a:pt x="224" y="152"/>
                      </a:lnTo>
                      <a:lnTo>
                        <a:pt x="224" y="160"/>
                      </a:lnTo>
                      <a:lnTo>
                        <a:pt x="240" y="160"/>
                      </a:lnTo>
                      <a:lnTo>
                        <a:pt x="248" y="168"/>
                      </a:lnTo>
                      <a:lnTo>
                        <a:pt x="256" y="168"/>
                      </a:lnTo>
                      <a:lnTo>
                        <a:pt x="264" y="160"/>
                      </a:lnTo>
                      <a:lnTo>
                        <a:pt x="272" y="152"/>
                      </a:lnTo>
                      <a:lnTo>
                        <a:pt x="272" y="144"/>
                      </a:lnTo>
                      <a:lnTo>
                        <a:pt x="279" y="144"/>
                      </a:lnTo>
                      <a:lnTo>
                        <a:pt x="295" y="136"/>
                      </a:lnTo>
                      <a:lnTo>
                        <a:pt x="303" y="136"/>
                      </a:lnTo>
                      <a:lnTo>
                        <a:pt x="311" y="144"/>
                      </a:lnTo>
                      <a:lnTo>
                        <a:pt x="319" y="152"/>
                      </a:lnTo>
                      <a:lnTo>
                        <a:pt x="327" y="160"/>
                      </a:lnTo>
                      <a:lnTo>
                        <a:pt x="335" y="160"/>
                      </a:lnTo>
                      <a:lnTo>
                        <a:pt x="343" y="160"/>
                      </a:lnTo>
                      <a:lnTo>
                        <a:pt x="351" y="168"/>
                      </a:lnTo>
                      <a:lnTo>
                        <a:pt x="351" y="176"/>
                      </a:lnTo>
                      <a:lnTo>
                        <a:pt x="359" y="176"/>
                      </a:lnTo>
                      <a:lnTo>
                        <a:pt x="367" y="168"/>
                      </a:lnTo>
                      <a:lnTo>
                        <a:pt x="375" y="168"/>
                      </a:lnTo>
                      <a:lnTo>
                        <a:pt x="383" y="168"/>
                      </a:lnTo>
                      <a:lnTo>
                        <a:pt x="391" y="176"/>
                      </a:lnTo>
                      <a:lnTo>
                        <a:pt x="399" y="176"/>
                      </a:lnTo>
                      <a:lnTo>
                        <a:pt x="399" y="168"/>
                      </a:lnTo>
                      <a:lnTo>
                        <a:pt x="399" y="160"/>
                      </a:lnTo>
                      <a:lnTo>
                        <a:pt x="407" y="152"/>
                      </a:lnTo>
                      <a:lnTo>
                        <a:pt x="415" y="152"/>
                      </a:lnTo>
                      <a:lnTo>
                        <a:pt x="423" y="152"/>
                      </a:lnTo>
                      <a:lnTo>
                        <a:pt x="439" y="160"/>
                      </a:lnTo>
                      <a:lnTo>
                        <a:pt x="447" y="168"/>
                      </a:lnTo>
                      <a:lnTo>
                        <a:pt x="455" y="160"/>
                      </a:lnTo>
                      <a:lnTo>
                        <a:pt x="463" y="168"/>
                      </a:lnTo>
                      <a:lnTo>
                        <a:pt x="471" y="168"/>
                      </a:lnTo>
                      <a:lnTo>
                        <a:pt x="479" y="168"/>
                      </a:lnTo>
                      <a:lnTo>
                        <a:pt x="487" y="160"/>
                      </a:lnTo>
                      <a:lnTo>
                        <a:pt x="495" y="160"/>
                      </a:lnTo>
                      <a:lnTo>
                        <a:pt x="503" y="160"/>
                      </a:lnTo>
                      <a:lnTo>
                        <a:pt x="511" y="160"/>
                      </a:lnTo>
                      <a:lnTo>
                        <a:pt x="519" y="160"/>
                      </a:lnTo>
                      <a:lnTo>
                        <a:pt x="527" y="160"/>
                      </a:lnTo>
                      <a:lnTo>
                        <a:pt x="535" y="160"/>
                      </a:lnTo>
                      <a:lnTo>
                        <a:pt x="543" y="152"/>
                      </a:lnTo>
                      <a:lnTo>
                        <a:pt x="551" y="144"/>
                      </a:lnTo>
                      <a:lnTo>
                        <a:pt x="559" y="136"/>
                      </a:lnTo>
                      <a:lnTo>
                        <a:pt x="567" y="136"/>
                      </a:lnTo>
                      <a:lnTo>
                        <a:pt x="574" y="144"/>
                      </a:lnTo>
                      <a:lnTo>
                        <a:pt x="582" y="144"/>
                      </a:lnTo>
                      <a:lnTo>
                        <a:pt x="598" y="152"/>
                      </a:lnTo>
                      <a:lnTo>
                        <a:pt x="606" y="152"/>
                      </a:lnTo>
                      <a:lnTo>
                        <a:pt x="614" y="152"/>
                      </a:lnTo>
                      <a:lnTo>
                        <a:pt x="622" y="152"/>
                      </a:lnTo>
                      <a:lnTo>
                        <a:pt x="630" y="160"/>
                      </a:lnTo>
                      <a:lnTo>
                        <a:pt x="638" y="160"/>
                      </a:lnTo>
                      <a:lnTo>
                        <a:pt x="654" y="152"/>
                      </a:lnTo>
                      <a:lnTo>
                        <a:pt x="662" y="152"/>
                      </a:lnTo>
                      <a:lnTo>
                        <a:pt x="670" y="152"/>
                      </a:lnTo>
                      <a:lnTo>
                        <a:pt x="678" y="152"/>
                      </a:lnTo>
                      <a:lnTo>
                        <a:pt x="686" y="160"/>
                      </a:lnTo>
                      <a:lnTo>
                        <a:pt x="694" y="168"/>
                      </a:lnTo>
                      <a:lnTo>
                        <a:pt x="702" y="168"/>
                      </a:lnTo>
                      <a:lnTo>
                        <a:pt x="718" y="168"/>
                      </a:lnTo>
                      <a:lnTo>
                        <a:pt x="726" y="160"/>
                      </a:lnTo>
                      <a:lnTo>
                        <a:pt x="734" y="160"/>
                      </a:lnTo>
                      <a:lnTo>
                        <a:pt x="742" y="152"/>
                      </a:lnTo>
                      <a:lnTo>
                        <a:pt x="750" y="152"/>
                      </a:lnTo>
                      <a:lnTo>
                        <a:pt x="758" y="152"/>
                      </a:lnTo>
                      <a:lnTo>
                        <a:pt x="774" y="160"/>
                      </a:lnTo>
                      <a:lnTo>
                        <a:pt x="782" y="160"/>
                      </a:lnTo>
                      <a:lnTo>
                        <a:pt x="790" y="160"/>
                      </a:lnTo>
                      <a:lnTo>
                        <a:pt x="798" y="160"/>
                      </a:lnTo>
                      <a:lnTo>
                        <a:pt x="806" y="152"/>
                      </a:lnTo>
                      <a:lnTo>
                        <a:pt x="822" y="152"/>
                      </a:lnTo>
                      <a:lnTo>
                        <a:pt x="830" y="152"/>
                      </a:lnTo>
                      <a:lnTo>
                        <a:pt x="838" y="160"/>
                      </a:lnTo>
                      <a:lnTo>
                        <a:pt x="838" y="168"/>
                      </a:lnTo>
                      <a:lnTo>
                        <a:pt x="846" y="168"/>
                      </a:lnTo>
                      <a:lnTo>
                        <a:pt x="862" y="168"/>
                      </a:lnTo>
                      <a:lnTo>
                        <a:pt x="870" y="168"/>
                      </a:lnTo>
                      <a:lnTo>
                        <a:pt x="877" y="168"/>
                      </a:lnTo>
                      <a:lnTo>
                        <a:pt x="885" y="168"/>
                      </a:lnTo>
                      <a:lnTo>
                        <a:pt x="893" y="168"/>
                      </a:lnTo>
                      <a:lnTo>
                        <a:pt x="901" y="160"/>
                      </a:lnTo>
                      <a:lnTo>
                        <a:pt x="909" y="152"/>
                      </a:lnTo>
                      <a:lnTo>
                        <a:pt x="917" y="144"/>
                      </a:lnTo>
                      <a:lnTo>
                        <a:pt x="925" y="136"/>
                      </a:lnTo>
                      <a:lnTo>
                        <a:pt x="925" y="128"/>
                      </a:lnTo>
                      <a:lnTo>
                        <a:pt x="933" y="120"/>
                      </a:lnTo>
                      <a:lnTo>
                        <a:pt x="933" y="112"/>
                      </a:lnTo>
                      <a:lnTo>
                        <a:pt x="941" y="96"/>
                      </a:lnTo>
                      <a:lnTo>
                        <a:pt x="949" y="88"/>
                      </a:lnTo>
                      <a:lnTo>
                        <a:pt x="949" y="72"/>
                      </a:lnTo>
                      <a:lnTo>
                        <a:pt x="957" y="64"/>
                      </a:lnTo>
                      <a:lnTo>
                        <a:pt x="957" y="56"/>
                      </a:lnTo>
                      <a:lnTo>
                        <a:pt x="965" y="48"/>
                      </a:lnTo>
                      <a:lnTo>
                        <a:pt x="973" y="40"/>
                      </a:lnTo>
                      <a:lnTo>
                        <a:pt x="973" y="32"/>
                      </a:lnTo>
                      <a:lnTo>
                        <a:pt x="981" y="16"/>
                      </a:lnTo>
                      <a:lnTo>
                        <a:pt x="981" y="8"/>
                      </a:lnTo>
                      <a:lnTo>
                        <a:pt x="973" y="8"/>
                      </a:lnTo>
                      <a:lnTo>
                        <a:pt x="957" y="8"/>
                      </a:lnTo>
                      <a:lnTo>
                        <a:pt x="949" y="8"/>
                      </a:lnTo>
                      <a:lnTo>
                        <a:pt x="941" y="8"/>
                      </a:lnTo>
                      <a:lnTo>
                        <a:pt x="933" y="8"/>
                      </a:lnTo>
                      <a:lnTo>
                        <a:pt x="925" y="8"/>
                      </a:lnTo>
                      <a:lnTo>
                        <a:pt x="917" y="8"/>
                      </a:lnTo>
                      <a:lnTo>
                        <a:pt x="909" y="8"/>
                      </a:lnTo>
                      <a:lnTo>
                        <a:pt x="901" y="8"/>
                      </a:lnTo>
                      <a:lnTo>
                        <a:pt x="901" y="16"/>
                      </a:lnTo>
                      <a:lnTo>
                        <a:pt x="901" y="32"/>
                      </a:lnTo>
                      <a:lnTo>
                        <a:pt x="901" y="40"/>
                      </a:lnTo>
                      <a:lnTo>
                        <a:pt x="901" y="48"/>
                      </a:lnTo>
                      <a:lnTo>
                        <a:pt x="901" y="40"/>
                      </a:lnTo>
                      <a:lnTo>
                        <a:pt x="885" y="40"/>
                      </a:lnTo>
                      <a:lnTo>
                        <a:pt x="877" y="40"/>
                      </a:lnTo>
                      <a:lnTo>
                        <a:pt x="862" y="40"/>
                      </a:lnTo>
                      <a:lnTo>
                        <a:pt x="854" y="40"/>
                      </a:lnTo>
                      <a:lnTo>
                        <a:pt x="846" y="40"/>
                      </a:lnTo>
                      <a:lnTo>
                        <a:pt x="830" y="40"/>
                      </a:lnTo>
                      <a:lnTo>
                        <a:pt x="822" y="40"/>
                      </a:lnTo>
                      <a:lnTo>
                        <a:pt x="806" y="40"/>
                      </a:lnTo>
                      <a:lnTo>
                        <a:pt x="798" y="40"/>
                      </a:lnTo>
                      <a:lnTo>
                        <a:pt x="790" y="40"/>
                      </a:lnTo>
                      <a:lnTo>
                        <a:pt x="782" y="40"/>
                      </a:lnTo>
                      <a:lnTo>
                        <a:pt x="766" y="40"/>
                      </a:lnTo>
                      <a:lnTo>
                        <a:pt x="758" y="40"/>
                      </a:lnTo>
                      <a:lnTo>
                        <a:pt x="750" y="40"/>
                      </a:lnTo>
                      <a:lnTo>
                        <a:pt x="734" y="40"/>
                      </a:lnTo>
                      <a:lnTo>
                        <a:pt x="726" y="40"/>
                      </a:lnTo>
                      <a:lnTo>
                        <a:pt x="710" y="40"/>
                      </a:lnTo>
                      <a:lnTo>
                        <a:pt x="702" y="40"/>
                      </a:lnTo>
                      <a:lnTo>
                        <a:pt x="694" y="32"/>
                      </a:lnTo>
                      <a:lnTo>
                        <a:pt x="686" y="32"/>
                      </a:lnTo>
                      <a:lnTo>
                        <a:pt x="678" y="32"/>
                      </a:lnTo>
                      <a:lnTo>
                        <a:pt x="662" y="32"/>
                      </a:lnTo>
                      <a:lnTo>
                        <a:pt x="654" y="32"/>
                      </a:lnTo>
                      <a:lnTo>
                        <a:pt x="646" y="32"/>
                      </a:lnTo>
                      <a:lnTo>
                        <a:pt x="638" y="32"/>
                      </a:lnTo>
                      <a:lnTo>
                        <a:pt x="630" y="32"/>
                      </a:lnTo>
                      <a:lnTo>
                        <a:pt x="614" y="32"/>
                      </a:lnTo>
                      <a:lnTo>
                        <a:pt x="606" y="32"/>
                      </a:lnTo>
                      <a:lnTo>
                        <a:pt x="598" y="32"/>
                      </a:lnTo>
                      <a:lnTo>
                        <a:pt x="582" y="32"/>
                      </a:lnTo>
                      <a:lnTo>
                        <a:pt x="574" y="32"/>
                      </a:lnTo>
                      <a:lnTo>
                        <a:pt x="559" y="32"/>
                      </a:lnTo>
                      <a:lnTo>
                        <a:pt x="551" y="32"/>
                      </a:lnTo>
                      <a:lnTo>
                        <a:pt x="543" y="32"/>
                      </a:lnTo>
                      <a:lnTo>
                        <a:pt x="527" y="32"/>
                      </a:lnTo>
                      <a:lnTo>
                        <a:pt x="519" y="32"/>
                      </a:lnTo>
                      <a:lnTo>
                        <a:pt x="511" y="32"/>
                      </a:lnTo>
                      <a:lnTo>
                        <a:pt x="495" y="32"/>
                      </a:lnTo>
                      <a:lnTo>
                        <a:pt x="487" y="32"/>
                      </a:lnTo>
                      <a:lnTo>
                        <a:pt x="479" y="32"/>
                      </a:lnTo>
                      <a:lnTo>
                        <a:pt x="471" y="32"/>
                      </a:lnTo>
                      <a:lnTo>
                        <a:pt x="455" y="32"/>
                      </a:lnTo>
                      <a:lnTo>
                        <a:pt x="447" y="32"/>
                      </a:lnTo>
                      <a:lnTo>
                        <a:pt x="439" y="32"/>
                      </a:lnTo>
                      <a:lnTo>
                        <a:pt x="423" y="24"/>
                      </a:lnTo>
                      <a:lnTo>
                        <a:pt x="415" y="24"/>
                      </a:lnTo>
                      <a:lnTo>
                        <a:pt x="407" y="24"/>
                      </a:lnTo>
                      <a:lnTo>
                        <a:pt x="383" y="24"/>
                      </a:lnTo>
                      <a:lnTo>
                        <a:pt x="375" y="24"/>
                      </a:lnTo>
                      <a:lnTo>
                        <a:pt x="359" y="24"/>
                      </a:lnTo>
                      <a:lnTo>
                        <a:pt x="351" y="24"/>
                      </a:lnTo>
                      <a:lnTo>
                        <a:pt x="343" y="24"/>
                      </a:lnTo>
                      <a:lnTo>
                        <a:pt x="327" y="24"/>
                      </a:lnTo>
                      <a:lnTo>
                        <a:pt x="319" y="24"/>
                      </a:lnTo>
                      <a:lnTo>
                        <a:pt x="311" y="24"/>
                      </a:lnTo>
                      <a:lnTo>
                        <a:pt x="295" y="24"/>
                      </a:lnTo>
                      <a:lnTo>
                        <a:pt x="287" y="24"/>
                      </a:lnTo>
                      <a:lnTo>
                        <a:pt x="272" y="24"/>
                      </a:lnTo>
                      <a:lnTo>
                        <a:pt x="264" y="24"/>
                      </a:lnTo>
                      <a:lnTo>
                        <a:pt x="256" y="24"/>
                      </a:lnTo>
                      <a:lnTo>
                        <a:pt x="240" y="24"/>
                      </a:lnTo>
                      <a:lnTo>
                        <a:pt x="232" y="16"/>
                      </a:lnTo>
                      <a:lnTo>
                        <a:pt x="224" y="16"/>
                      </a:lnTo>
                      <a:lnTo>
                        <a:pt x="208" y="16"/>
                      </a:lnTo>
                      <a:lnTo>
                        <a:pt x="200" y="16"/>
                      </a:lnTo>
                      <a:lnTo>
                        <a:pt x="192" y="8"/>
                      </a:lnTo>
                      <a:lnTo>
                        <a:pt x="176" y="8"/>
                      </a:lnTo>
                      <a:lnTo>
                        <a:pt x="168" y="8"/>
                      </a:lnTo>
                      <a:lnTo>
                        <a:pt x="152" y="8"/>
                      </a:lnTo>
                      <a:lnTo>
                        <a:pt x="136" y="0"/>
                      </a:lnTo>
                      <a:lnTo>
                        <a:pt x="128" y="0"/>
                      </a:lnTo>
                      <a:lnTo>
                        <a:pt x="112" y="0"/>
                      </a:lnTo>
                      <a:lnTo>
                        <a:pt x="104" y="0"/>
                      </a:lnTo>
                      <a:lnTo>
                        <a:pt x="88" y="0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4" y="8"/>
                      </a:lnTo>
                      <a:lnTo>
                        <a:pt x="56" y="8"/>
                      </a:lnTo>
                      <a:lnTo>
                        <a:pt x="56" y="16"/>
                      </a:lnTo>
                      <a:lnTo>
                        <a:pt x="48" y="24"/>
                      </a:lnTo>
                      <a:lnTo>
                        <a:pt x="40" y="32"/>
                      </a:lnTo>
                      <a:lnTo>
                        <a:pt x="32" y="32"/>
                      </a:lnTo>
                      <a:lnTo>
                        <a:pt x="16" y="32"/>
                      </a:lnTo>
                      <a:lnTo>
                        <a:pt x="8" y="32"/>
                      </a:lnTo>
                      <a:lnTo>
                        <a:pt x="0" y="3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4" name="Rectangle 494"/>
                <p:cNvSpPr>
                  <a:spLocks noChangeArrowheads="1"/>
                </p:cNvSpPr>
                <p:nvPr/>
              </p:nvSpPr>
              <p:spPr bwMode="auto">
                <a:xfrm>
                  <a:off x="919" y="863"/>
                  <a:ext cx="646" cy="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5" name="Rectangle 495"/>
                <p:cNvSpPr>
                  <a:spLocks noChangeArrowheads="1"/>
                </p:cNvSpPr>
                <p:nvPr/>
              </p:nvSpPr>
              <p:spPr bwMode="auto">
                <a:xfrm>
                  <a:off x="919" y="863"/>
                  <a:ext cx="654" cy="8"/>
                </a:xfrm>
                <a:prstGeom prst="rect">
                  <a:avLst/>
                </a:prstGeom>
                <a:noFill/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6" name="Rectangle 496"/>
                <p:cNvSpPr>
                  <a:spLocks noChangeArrowheads="1"/>
                </p:cNvSpPr>
                <p:nvPr/>
              </p:nvSpPr>
              <p:spPr bwMode="auto">
                <a:xfrm>
                  <a:off x="943" y="887"/>
                  <a:ext cx="614" cy="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7" name="Rectangle 497"/>
                <p:cNvSpPr>
                  <a:spLocks noChangeArrowheads="1"/>
                </p:cNvSpPr>
                <p:nvPr/>
              </p:nvSpPr>
              <p:spPr bwMode="auto">
                <a:xfrm>
                  <a:off x="943" y="887"/>
                  <a:ext cx="622" cy="1"/>
                </a:xfrm>
                <a:prstGeom prst="rect">
                  <a:avLst/>
                </a:prstGeom>
                <a:noFill/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8" name="Rectangle 498"/>
                <p:cNvSpPr>
                  <a:spLocks noChangeArrowheads="1"/>
                </p:cNvSpPr>
                <p:nvPr/>
              </p:nvSpPr>
              <p:spPr bwMode="auto">
                <a:xfrm>
                  <a:off x="975" y="879"/>
                  <a:ext cx="558" cy="16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39" name="Rectangle 499"/>
                <p:cNvSpPr>
                  <a:spLocks noChangeArrowheads="1"/>
                </p:cNvSpPr>
                <p:nvPr/>
              </p:nvSpPr>
              <p:spPr bwMode="auto">
                <a:xfrm>
                  <a:off x="975" y="895"/>
                  <a:ext cx="574" cy="1"/>
                </a:xfrm>
                <a:prstGeom prst="rect">
                  <a:avLst/>
                </a:prstGeom>
                <a:noFill/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0" name="Rectangle 500"/>
                <p:cNvSpPr>
                  <a:spLocks noChangeArrowheads="1"/>
                </p:cNvSpPr>
                <p:nvPr/>
              </p:nvSpPr>
              <p:spPr bwMode="auto">
                <a:xfrm>
                  <a:off x="1006" y="919"/>
                  <a:ext cx="893" cy="24"/>
                </a:xfrm>
                <a:prstGeom prst="rect">
                  <a:avLst/>
                </a:prstGeom>
                <a:solidFill>
                  <a:srgbClr val="91919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" name="Group 501"/>
                <p:cNvGrpSpPr>
                  <a:grpSpLocks/>
                </p:cNvGrpSpPr>
                <p:nvPr/>
              </p:nvGrpSpPr>
              <p:grpSpPr bwMode="auto">
                <a:xfrm>
                  <a:off x="1062" y="951"/>
                  <a:ext cx="8" cy="112"/>
                  <a:chOff x="1062" y="951"/>
                  <a:chExt cx="8" cy="112"/>
                </a:xfrm>
              </p:grpSpPr>
              <p:sp>
                <p:nvSpPr>
                  <p:cNvPr id="61942" name="Freeform 502"/>
                  <p:cNvSpPr>
                    <a:spLocks/>
                  </p:cNvSpPr>
                  <p:nvPr/>
                </p:nvSpPr>
                <p:spPr bwMode="auto">
                  <a:xfrm>
                    <a:off x="1062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8" h="112">
                        <a:moveTo>
                          <a:pt x="8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43" name="Freeform 503"/>
                  <p:cNvSpPr>
                    <a:spLocks/>
                  </p:cNvSpPr>
                  <p:nvPr/>
                </p:nvSpPr>
                <p:spPr bwMode="auto">
                  <a:xfrm>
                    <a:off x="1062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8" h="112">
                        <a:moveTo>
                          <a:pt x="8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15" name="Group 504"/>
                <p:cNvGrpSpPr>
                  <a:grpSpLocks/>
                </p:cNvGrpSpPr>
                <p:nvPr/>
              </p:nvGrpSpPr>
              <p:grpSpPr bwMode="auto">
                <a:xfrm>
                  <a:off x="1150" y="951"/>
                  <a:ext cx="16" cy="112"/>
                  <a:chOff x="1150" y="951"/>
                  <a:chExt cx="16" cy="112"/>
                </a:xfrm>
              </p:grpSpPr>
              <p:sp>
                <p:nvSpPr>
                  <p:cNvPr id="61945" name="Freeform 505"/>
                  <p:cNvSpPr>
                    <a:spLocks/>
                  </p:cNvSpPr>
                  <p:nvPr/>
                </p:nvSpPr>
                <p:spPr bwMode="auto">
                  <a:xfrm>
                    <a:off x="1150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16" h="112">
                        <a:moveTo>
                          <a:pt x="0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46" name="Freeform 506"/>
                  <p:cNvSpPr>
                    <a:spLocks/>
                  </p:cNvSpPr>
                  <p:nvPr/>
                </p:nvSpPr>
                <p:spPr bwMode="auto">
                  <a:xfrm>
                    <a:off x="1150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16" h="112">
                        <a:moveTo>
                          <a:pt x="0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18" name="Group 507"/>
                <p:cNvGrpSpPr>
                  <a:grpSpLocks/>
                </p:cNvGrpSpPr>
                <p:nvPr/>
              </p:nvGrpSpPr>
              <p:grpSpPr bwMode="auto">
                <a:xfrm>
                  <a:off x="1238" y="951"/>
                  <a:ext cx="8" cy="112"/>
                  <a:chOff x="1238" y="951"/>
                  <a:chExt cx="8" cy="112"/>
                </a:xfrm>
              </p:grpSpPr>
              <p:sp>
                <p:nvSpPr>
                  <p:cNvPr id="61948" name="Freeform 508"/>
                  <p:cNvSpPr>
                    <a:spLocks/>
                  </p:cNvSpPr>
                  <p:nvPr/>
                </p:nvSpPr>
                <p:spPr bwMode="auto">
                  <a:xfrm>
                    <a:off x="1238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8" h="112">
                        <a:moveTo>
                          <a:pt x="8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49" name="Freeform 509"/>
                  <p:cNvSpPr>
                    <a:spLocks/>
                  </p:cNvSpPr>
                  <p:nvPr/>
                </p:nvSpPr>
                <p:spPr bwMode="auto">
                  <a:xfrm>
                    <a:off x="1238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8" h="112">
                        <a:moveTo>
                          <a:pt x="8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19" name="Group 510"/>
                <p:cNvGrpSpPr>
                  <a:grpSpLocks/>
                </p:cNvGrpSpPr>
                <p:nvPr/>
              </p:nvGrpSpPr>
              <p:grpSpPr bwMode="auto">
                <a:xfrm>
                  <a:off x="1325" y="951"/>
                  <a:ext cx="8" cy="112"/>
                  <a:chOff x="1325" y="951"/>
                  <a:chExt cx="8" cy="112"/>
                </a:xfrm>
              </p:grpSpPr>
              <p:sp>
                <p:nvSpPr>
                  <p:cNvPr id="61951" name="Freeform 511"/>
                  <p:cNvSpPr>
                    <a:spLocks/>
                  </p:cNvSpPr>
                  <p:nvPr/>
                </p:nvSpPr>
                <p:spPr bwMode="auto">
                  <a:xfrm>
                    <a:off x="1325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8" h="112">
                        <a:moveTo>
                          <a:pt x="0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2" name="Freeform 512"/>
                  <p:cNvSpPr>
                    <a:spLocks/>
                  </p:cNvSpPr>
                  <p:nvPr/>
                </p:nvSpPr>
                <p:spPr bwMode="auto">
                  <a:xfrm>
                    <a:off x="1325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8" h="112">
                        <a:moveTo>
                          <a:pt x="0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20" name="Group 513"/>
                <p:cNvGrpSpPr>
                  <a:grpSpLocks/>
                </p:cNvGrpSpPr>
                <p:nvPr/>
              </p:nvGrpSpPr>
              <p:grpSpPr bwMode="auto">
                <a:xfrm>
                  <a:off x="1405" y="951"/>
                  <a:ext cx="16" cy="112"/>
                  <a:chOff x="1405" y="951"/>
                  <a:chExt cx="16" cy="112"/>
                </a:xfrm>
              </p:grpSpPr>
              <p:sp>
                <p:nvSpPr>
                  <p:cNvPr id="61954" name="Freeform 514"/>
                  <p:cNvSpPr>
                    <a:spLocks/>
                  </p:cNvSpPr>
                  <p:nvPr/>
                </p:nvSpPr>
                <p:spPr bwMode="auto">
                  <a:xfrm>
                    <a:off x="1405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16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16" y="112"/>
                      </a:cxn>
                    </a:cxnLst>
                    <a:rect l="0" t="0" r="r" b="b"/>
                    <a:pathLst>
                      <a:path w="16" h="112">
                        <a:moveTo>
                          <a:pt x="16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16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5" name="Freeform 515"/>
                  <p:cNvSpPr>
                    <a:spLocks/>
                  </p:cNvSpPr>
                  <p:nvPr/>
                </p:nvSpPr>
                <p:spPr bwMode="auto">
                  <a:xfrm>
                    <a:off x="1405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16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16" y="112"/>
                      </a:cxn>
                    </a:cxnLst>
                    <a:rect l="0" t="0" r="r" b="b"/>
                    <a:pathLst>
                      <a:path w="16" h="112">
                        <a:moveTo>
                          <a:pt x="16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16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24" name="Group 516"/>
                <p:cNvGrpSpPr>
                  <a:grpSpLocks/>
                </p:cNvGrpSpPr>
                <p:nvPr/>
              </p:nvGrpSpPr>
              <p:grpSpPr bwMode="auto">
                <a:xfrm>
                  <a:off x="1501" y="951"/>
                  <a:ext cx="8" cy="112"/>
                  <a:chOff x="1501" y="951"/>
                  <a:chExt cx="8" cy="112"/>
                </a:xfrm>
              </p:grpSpPr>
              <p:sp>
                <p:nvSpPr>
                  <p:cNvPr id="61957" name="Freeform 517"/>
                  <p:cNvSpPr>
                    <a:spLocks/>
                  </p:cNvSpPr>
                  <p:nvPr/>
                </p:nvSpPr>
                <p:spPr bwMode="auto">
                  <a:xfrm>
                    <a:off x="1501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8" h="112">
                        <a:moveTo>
                          <a:pt x="0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8" name="Freeform 518"/>
                  <p:cNvSpPr>
                    <a:spLocks/>
                  </p:cNvSpPr>
                  <p:nvPr/>
                </p:nvSpPr>
                <p:spPr bwMode="auto">
                  <a:xfrm>
                    <a:off x="1501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8" h="112">
                        <a:moveTo>
                          <a:pt x="0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25" name="Group 519"/>
                <p:cNvGrpSpPr>
                  <a:grpSpLocks/>
                </p:cNvGrpSpPr>
                <p:nvPr/>
              </p:nvGrpSpPr>
              <p:grpSpPr bwMode="auto">
                <a:xfrm>
                  <a:off x="1580" y="951"/>
                  <a:ext cx="8" cy="112"/>
                  <a:chOff x="1580" y="951"/>
                  <a:chExt cx="8" cy="112"/>
                </a:xfrm>
              </p:grpSpPr>
              <p:sp>
                <p:nvSpPr>
                  <p:cNvPr id="61960" name="Freeform 520"/>
                  <p:cNvSpPr>
                    <a:spLocks/>
                  </p:cNvSpPr>
                  <p:nvPr/>
                </p:nvSpPr>
                <p:spPr bwMode="auto">
                  <a:xfrm>
                    <a:off x="1580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8" h="112">
                        <a:moveTo>
                          <a:pt x="8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1" name="Freeform 521"/>
                  <p:cNvSpPr>
                    <a:spLocks/>
                  </p:cNvSpPr>
                  <p:nvPr/>
                </p:nvSpPr>
                <p:spPr bwMode="auto">
                  <a:xfrm>
                    <a:off x="1580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8" h="112">
                        <a:moveTo>
                          <a:pt x="8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29" name="Group 522"/>
                <p:cNvGrpSpPr>
                  <a:grpSpLocks/>
                </p:cNvGrpSpPr>
                <p:nvPr/>
              </p:nvGrpSpPr>
              <p:grpSpPr bwMode="auto">
                <a:xfrm>
                  <a:off x="1668" y="951"/>
                  <a:ext cx="8" cy="112"/>
                  <a:chOff x="1668" y="951"/>
                  <a:chExt cx="8" cy="112"/>
                </a:xfrm>
              </p:grpSpPr>
              <p:sp>
                <p:nvSpPr>
                  <p:cNvPr id="61963" name="Freeform 523"/>
                  <p:cNvSpPr>
                    <a:spLocks/>
                  </p:cNvSpPr>
                  <p:nvPr/>
                </p:nvSpPr>
                <p:spPr bwMode="auto">
                  <a:xfrm>
                    <a:off x="1668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8" h="112">
                        <a:moveTo>
                          <a:pt x="0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4" name="Freeform 524"/>
                  <p:cNvSpPr>
                    <a:spLocks/>
                  </p:cNvSpPr>
                  <p:nvPr/>
                </p:nvSpPr>
                <p:spPr bwMode="auto">
                  <a:xfrm>
                    <a:off x="1668" y="951"/>
                    <a:ext cx="8" cy="112"/>
                  </a:xfrm>
                  <a:custGeom>
                    <a:avLst/>
                    <a:gdLst/>
                    <a:ahLst/>
                    <a:cxnLst>
                      <a:cxn ang="0">
                        <a:pos x="0" y="112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112"/>
                      </a:cxn>
                    </a:cxnLst>
                    <a:rect l="0" t="0" r="r" b="b"/>
                    <a:pathLst>
                      <a:path w="8" h="112">
                        <a:moveTo>
                          <a:pt x="0" y="112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32" name="Group 525"/>
                <p:cNvGrpSpPr>
                  <a:grpSpLocks/>
                </p:cNvGrpSpPr>
                <p:nvPr/>
              </p:nvGrpSpPr>
              <p:grpSpPr bwMode="auto">
                <a:xfrm>
                  <a:off x="1748" y="951"/>
                  <a:ext cx="16" cy="112"/>
                  <a:chOff x="1748" y="951"/>
                  <a:chExt cx="16" cy="112"/>
                </a:xfrm>
              </p:grpSpPr>
              <p:sp>
                <p:nvSpPr>
                  <p:cNvPr id="61966" name="Freeform 526"/>
                  <p:cNvSpPr>
                    <a:spLocks/>
                  </p:cNvSpPr>
                  <p:nvPr/>
                </p:nvSpPr>
                <p:spPr bwMode="auto">
                  <a:xfrm>
                    <a:off x="1748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16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16" y="112"/>
                      </a:cxn>
                    </a:cxnLst>
                    <a:rect l="0" t="0" r="r" b="b"/>
                    <a:pathLst>
                      <a:path w="16" h="112">
                        <a:moveTo>
                          <a:pt x="16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16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7" name="Freeform 527"/>
                  <p:cNvSpPr>
                    <a:spLocks/>
                  </p:cNvSpPr>
                  <p:nvPr/>
                </p:nvSpPr>
                <p:spPr bwMode="auto">
                  <a:xfrm>
                    <a:off x="1748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16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16" y="112"/>
                      </a:cxn>
                    </a:cxnLst>
                    <a:rect l="0" t="0" r="r" b="b"/>
                    <a:pathLst>
                      <a:path w="16" h="112">
                        <a:moveTo>
                          <a:pt x="16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16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41" name="Group 528"/>
                <p:cNvGrpSpPr>
                  <a:grpSpLocks/>
                </p:cNvGrpSpPr>
                <p:nvPr/>
              </p:nvGrpSpPr>
              <p:grpSpPr bwMode="auto">
                <a:xfrm>
                  <a:off x="1836" y="951"/>
                  <a:ext cx="16" cy="112"/>
                  <a:chOff x="1836" y="951"/>
                  <a:chExt cx="16" cy="112"/>
                </a:xfrm>
              </p:grpSpPr>
              <p:sp>
                <p:nvSpPr>
                  <p:cNvPr id="61969" name="Freeform 529"/>
                  <p:cNvSpPr>
                    <a:spLocks/>
                  </p:cNvSpPr>
                  <p:nvPr/>
                </p:nvSpPr>
                <p:spPr bwMode="auto">
                  <a:xfrm>
                    <a:off x="1836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16" h="112">
                        <a:moveTo>
                          <a:pt x="8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70" name="Freeform 530"/>
                  <p:cNvSpPr>
                    <a:spLocks/>
                  </p:cNvSpPr>
                  <p:nvPr/>
                </p:nvSpPr>
                <p:spPr bwMode="auto">
                  <a:xfrm>
                    <a:off x="1836" y="951"/>
                    <a:ext cx="16" cy="112"/>
                  </a:xfrm>
                  <a:custGeom>
                    <a:avLst/>
                    <a:gdLst/>
                    <a:ahLst/>
                    <a:cxnLst>
                      <a:cxn ang="0">
                        <a:pos x="8" y="112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8" y="112"/>
                      </a:cxn>
                    </a:cxnLst>
                    <a:rect l="0" t="0" r="r" b="b"/>
                    <a:pathLst>
                      <a:path w="16" h="112">
                        <a:moveTo>
                          <a:pt x="8" y="11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8" y="11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971" name="Rectangle 531"/>
                <p:cNvSpPr>
                  <a:spLocks noChangeArrowheads="1"/>
                </p:cNvSpPr>
                <p:nvPr/>
              </p:nvSpPr>
              <p:spPr bwMode="auto">
                <a:xfrm>
                  <a:off x="1620" y="823"/>
                  <a:ext cx="192" cy="96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2" name="Rectangle 532"/>
                <p:cNvSpPr>
                  <a:spLocks noChangeArrowheads="1"/>
                </p:cNvSpPr>
                <p:nvPr/>
              </p:nvSpPr>
              <p:spPr bwMode="auto">
                <a:xfrm>
                  <a:off x="1780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3" name="Rectangle 533"/>
                <p:cNvSpPr>
                  <a:spLocks noChangeArrowheads="1"/>
                </p:cNvSpPr>
                <p:nvPr/>
              </p:nvSpPr>
              <p:spPr bwMode="auto">
                <a:xfrm>
                  <a:off x="1764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4" name="Rectangle 534"/>
                <p:cNvSpPr>
                  <a:spLocks noChangeArrowheads="1"/>
                </p:cNvSpPr>
                <p:nvPr/>
              </p:nvSpPr>
              <p:spPr bwMode="auto">
                <a:xfrm>
                  <a:off x="1740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5" name="Rectangle 535"/>
                <p:cNvSpPr>
                  <a:spLocks noChangeArrowheads="1"/>
                </p:cNvSpPr>
                <p:nvPr/>
              </p:nvSpPr>
              <p:spPr bwMode="auto">
                <a:xfrm>
                  <a:off x="1724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6" name="Rectangle 536"/>
                <p:cNvSpPr>
                  <a:spLocks noChangeArrowheads="1"/>
                </p:cNvSpPr>
                <p:nvPr/>
              </p:nvSpPr>
              <p:spPr bwMode="auto">
                <a:xfrm>
                  <a:off x="1692" y="839"/>
                  <a:ext cx="8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7" name="Rectangle 537"/>
                <p:cNvSpPr>
                  <a:spLocks noChangeArrowheads="1"/>
                </p:cNvSpPr>
                <p:nvPr/>
              </p:nvSpPr>
              <p:spPr bwMode="auto">
                <a:xfrm>
                  <a:off x="1676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8" name="Rectangle 538"/>
                <p:cNvSpPr>
                  <a:spLocks noChangeArrowheads="1"/>
                </p:cNvSpPr>
                <p:nvPr/>
              </p:nvSpPr>
              <p:spPr bwMode="auto">
                <a:xfrm>
                  <a:off x="1652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9" name="Rectangle 539"/>
                <p:cNvSpPr>
                  <a:spLocks noChangeArrowheads="1"/>
                </p:cNvSpPr>
                <p:nvPr/>
              </p:nvSpPr>
              <p:spPr bwMode="auto">
                <a:xfrm>
                  <a:off x="1628" y="839"/>
                  <a:ext cx="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944" name="Group 540"/>
                <p:cNvGrpSpPr>
                  <a:grpSpLocks/>
                </p:cNvGrpSpPr>
                <p:nvPr/>
              </p:nvGrpSpPr>
              <p:grpSpPr bwMode="auto">
                <a:xfrm>
                  <a:off x="1580" y="815"/>
                  <a:ext cx="40" cy="104"/>
                  <a:chOff x="1580" y="815"/>
                  <a:chExt cx="40" cy="104"/>
                </a:xfrm>
              </p:grpSpPr>
              <p:sp>
                <p:nvSpPr>
                  <p:cNvPr id="61981" name="Freeform 541"/>
                  <p:cNvSpPr>
                    <a:spLocks/>
                  </p:cNvSpPr>
                  <p:nvPr/>
                </p:nvSpPr>
                <p:spPr bwMode="auto">
                  <a:xfrm>
                    <a:off x="1580" y="815"/>
                    <a:ext cx="40" cy="10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40" y="0"/>
                      </a:cxn>
                      <a:cxn ang="0">
                        <a:pos x="40" y="104"/>
                      </a:cxn>
                      <a:cxn ang="0">
                        <a:pos x="0" y="104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104">
                        <a:moveTo>
                          <a:pt x="0" y="8"/>
                        </a:moveTo>
                        <a:lnTo>
                          <a:pt x="40" y="0"/>
                        </a:lnTo>
                        <a:lnTo>
                          <a:pt x="40" y="104"/>
                        </a:lnTo>
                        <a:lnTo>
                          <a:pt x="0" y="10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82" name="Freeform 542"/>
                  <p:cNvSpPr>
                    <a:spLocks/>
                  </p:cNvSpPr>
                  <p:nvPr/>
                </p:nvSpPr>
                <p:spPr bwMode="auto">
                  <a:xfrm>
                    <a:off x="1580" y="815"/>
                    <a:ext cx="40" cy="104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40" y="0"/>
                      </a:cxn>
                      <a:cxn ang="0">
                        <a:pos x="40" y="104"/>
                      </a:cxn>
                      <a:cxn ang="0">
                        <a:pos x="0" y="104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40" h="104">
                        <a:moveTo>
                          <a:pt x="0" y="8"/>
                        </a:moveTo>
                        <a:lnTo>
                          <a:pt x="40" y="0"/>
                        </a:lnTo>
                        <a:lnTo>
                          <a:pt x="40" y="104"/>
                        </a:lnTo>
                        <a:lnTo>
                          <a:pt x="0" y="104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983" name="Rectangle 543"/>
                <p:cNvSpPr>
                  <a:spLocks noChangeArrowheads="1"/>
                </p:cNvSpPr>
                <p:nvPr/>
              </p:nvSpPr>
              <p:spPr bwMode="auto">
                <a:xfrm>
                  <a:off x="1580" y="879"/>
                  <a:ext cx="80" cy="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4" name="Rectangle 544"/>
                <p:cNvSpPr>
                  <a:spLocks noChangeArrowheads="1"/>
                </p:cNvSpPr>
                <p:nvPr/>
              </p:nvSpPr>
              <p:spPr bwMode="auto">
                <a:xfrm>
                  <a:off x="1580" y="879"/>
                  <a:ext cx="88" cy="40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5" name="Line 545"/>
                <p:cNvSpPr>
                  <a:spLocks noChangeShapeType="1"/>
                </p:cNvSpPr>
                <p:nvPr/>
              </p:nvSpPr>
              <p:spPr bwMode="auto">
                <a:xfrm>
                  <a:off x="887" y="863"/>
                  <a:ext cx="693" cy="1"/>
                </a:xfrm>
                <a:prstGeom prst="line">
                  <a:avLst/>
                </a:prstGeom>
                <a:noFill/>
                <a:ln w="12700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6" name="Rectangle 546"/>
                <p:cNvSpPr>
                  <a:spLocks noChangeArrowheads="1"/>
                </p:cNvSpPr>
                <p:nvPr/>
              </p:nvSpPr>
              <p:spPr bwMode="auto">
                <a:xfrm>
                  <a:off x="982" y="903"/>
                  <a:ext cx="543" cy="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7" name="Rectangle 547"/>
                <p:cNvSpPr>
                  <a:spLocks noChangeArrowheads="1"/>
                </p:cNvSpPr>
                <p:nvPr/>
              </p:nvSpPr>
              <p:spPr bwMode="auto">
                <a:xfrm>
                  <a:off x="982" y="903"/>
                  <a:ext cx="551" cy="8"/>
                </a:xfrm>
                <a:prstGeom prst="rect">
                  <a:avLst/>
                </a:prstGeom>
                <a:noFill/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8" name="Rectangle 548"/>
                <p:cNvSpPr>
                  <a:spLocks noChangeArrowheads="1"/>
                </p:cNvSpPr>
                <p:nvPr/>
              </p:nvSpPr>
              <p:spPr bwMode="auto">
                <a:xfrm>
                  <a:off x="982" y="911"/>
                  <a:ext cx="543" cy="1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9" name="Rectangle 549"/>
                <p:cNvSpPr>
                  <a:spLocks noChangeArrowheads="1"/>
                </p:cNvSpPr>
                <p:nvPr/>
              </p:nvSpPr>
              <p:spPr bwMode="auto">
                <a:xfrm>
                  <a:off x="982" y="911"/>
                  <a:ext cx="551" cy="8"/>
                </a:xfrm>
                <a:prstGeom prst="rect">
                  <a:avLst/>
                </a:prstGeom>
                <a:noFill/>
                <a:ln w="12700">
                  <a:solidFill>
                    <a:srgbClr val="00279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0" name="Freeform 550"/>
                <p:cNvSpPr>
                  <a:spLocks/>
                </p:cNvSpPr>
                <p:nvPr/>
              </p:nvSpPr>
              <p:spPr bwMode="auto">
                <a:xfrm>
                  <a:off x="919" y="775"/>
                  <a:ext cx="638" cy="72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638" y="72"/>
                    </a:cxn>
                    <a:cxn ang="0">
                      <a:pos x="606" y="56"/>
                    </a:cxn>
                    <a:cxn ang="0">
                      <a:pos x="558" y="32"/>
                    </a:cxn>
                    <a:cxn ang="0">
                      <a:pos x="470" y="48"/>
                    </a:cxn>
                    <a:cxn ang="0">
                      <a:pos x="438" y="24"/>
                    </a:cxn>
                    <a:cxn ang="0">
                      <a:pos x="382" y="0"/>
                    </a:cxn>
                    <a:cxn ang="0">
                      <a:pos x="335" y="24"/>
                    </a:cxn>
                    <a:cxn ang="0">
                      <a:pos x="303" y="40"/>
                    </a:cxn>
                    <a:cxn ang="0">
                      <a:pos x="295" y="32"/>
                    </a:cxn>
                    <a:cxn ang="0">
                      <a:pos x="255" y="24"/>
                    </a:cxn>
                    <a:cxn ang="0">
                      <a:pos x="215" y="32"/>
                    </a:cxn>
                    <a:cxn ang="0">
                      <a:pos x="199" y="40"/>
                    </a:cxn>
                    <a:cxn ang="0">
                      <a:pos x="191" y="24"/>
                    </a:cxn>
                    <a:cxn ang="0">
                      <a:pos x="143" y="8"/>
                    </a:cxn>
                    <a:cxn ang="0">
                      <a:pos x="103" y="16"/>
                    </a:cxn>
                    <a:cxn ang="0">
                      <a:pos x="71" y="32"/>
                    </a:cxn>
                    <a:cxn ang="0">
                      <a:pos x="40" y="48"/>
                    </a:cxn>
                    <a:cxn ang="0">
                      <a:pos x="0" y="48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638" h="72">
                      <a:moveTo>
                        <a:pt x="0" y="72"/>
                      </a:moveTo>
                      <a:lnTo>
                        <a:pt x="638" y="72"/>
                      </a:lnTo>
                      <a:lnTo>
                        <a:pt x="606" y="56"/>
                      </a:lnTo>
                      <a:lnTo>
                        <a:pt x="558" y="32"/>
                      </a:lnTo>
                      <a:lnTo>
                        <a:pt x="470" y="48"/>
                      </a:lnTo>
                      <a:lnTo>
                        <a:pt x="438" y="24"/>
                      </a:lnTo>
                      <a:lnTo>
                        <a:pt x="382" y="0"/>
                      </a:lnTo>
                      <a:lnTo>
                        <a:pt x="335" y="24"/>
                      </a:lnTo>
                      <a:lnTo>
                        <a:pt x="303" y="40"/>
                      </a:lnTo>
                      <a:lnTo>
                        <a:pt x="295" y="32"/>
                      </a:lnTo>
                      <a:lnTo>
                        <a:pt x="255" y="24"/>
                      </a:lnTo>
                      <a:lnTo>
                        <a:pt x="215" y="32"/>
                      </a:lnTo>
                      <a:lnTo>
                        <a:pt x="199" y="40"/>
                      </a:lnTo>
                      <a:lnTo>
                        <a:pt x="191" y="24"/>
                      </a:lnTo>
                      <a:lnTo>
                        <a:pt x="143" y="8"/>
                      </a:lnTo>
                      <a:lnTo>
                        <a:pt x="103" y="16"/>
                      </a:lnTo>
                      <a:lnTo>
                        <a:pt x="71" y="32"/>
                      </a:lnTo>
                      <a:lnTo>
                        <a:pt x="40" y="48"/>
                      </a:lnTo>
                      <a:lnTo>
                        <a:pt x="0" y="4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A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947" name="Group 551"/>
                <p:cNvGrpSpPr>
                  <a:grpSpLocks/>
                </p:cNvGrpSpPr>
                <p:nvPr/>
              </p:nvGrpSpPr>
              <p:grpSpPr bwMode="auto">
                <a:xfrm>
                  <a:off x="1580" y="871"/>
                  <a:ext cx="88" cy="8"/>
                  <a:chOff x="1580" y="871"/>
                  <a:chExt cx="88" cy="8"/>
                </a:xfrm>
              </p:grpSpPr>
              <p:sp>
                <p:nvSpPr>
                  <p:cNvPr id="61992" name="Rectangle 552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871"/>
                    <a:ext cx="8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93" name="Rectangle 553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871"/>
                    <a:ext cx="88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0" name="Group 554"/>
                <p:cNvGrpSpPr>
                  <a:grpSpLocks/>
                </p:cNvGrpSpPr>
                <p:nvPr/>
              </p:nvGrpSpPr>
              <p:grpSpPr bwMode="auto">
                <a:xfrm>
                  <a:off x="1541" y="871"/>
                  <a:ext cx="39" cy="16"/>
                  <a:chOff x="1541" y="871"/>
                  <a:chExt cx="39" cy="16"/>
                </a:xfrm>
              </p:grpSpPr>
              <p:sp>
                <p:nvSpPr>
                  <p:cNvPr id="61995" name="Freeform 555"/>
                  <p:cNvSpPr>
                    <a:spLocks/>
                  </p:cNvSpPr>
                  <p:nvPr/>
                </p:nvSpPr>
                <p:spPr bwMode="auto">
                  <a:xfrm>
                    <a:off x="1541" y="871"/>
                    <a:ext cx="39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39" y="8"/>
                      </a:cxn>
                      <a:cxn ang="0">
                        <a:pos x="39" y="0"/>
                      </a:cxn>
                      <a:cxn ang="0">
                        <a:pos x="0" y="8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9" h="16">
                        <a:moveTo>
                          <a:pt x="0" y="16"/>
                        </a:moveTo>
                        <a:lnTo>
                          <a:pt x="39" y="8"/>
                        </a:lnTo>
                        <a:lnTo>
                          <a:pt x="39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96" name="Freeform 556"/>
                  <p:cNvSpPr>
                    <a:spLocks/>
                  </p:cNvSpPr>
                  <p:nvPr/>
                </p:nvSpPr>
                <p:spPr bwMode="auto">
                  <a:xfrm>
                    <a:off x="1541" y="871"/>
                    <a:ext cx="39" cy="16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39" y="8"/>
                      </a:cxn>
                      <a:cxn ang="0">
                        <a:pos x="39" y="0"/>
                      </a:cxn>
                      <a:cxn ang="0">
                        <a:pos x="0" y="8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39" h="16">
                        <a:moveTo>
                          <a:pt x="0" y="16"/>
                        </a:moveTo>
                        <a:lnTo>
                          <a:pt x="39" y="8"/>
                        </a:lnTo>
                        <a:lnTo>
                          <a:pt x="39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0279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3" name="Group 557"/>
                <p:cNvGrpSpPr>
                  <a:grpSpLocks/>
                </p:cNvGrpSpPr>
                <p:nvPr/>
              </p:nvGrpSpPr>
              <p:grpSpPr bwMode="auto">
                <a:xfrm>
                  <a:off x="1541" y="879"/>
                  <a:ext cx="39" cy="40"/>
                  <a:chOff x="1541" y="879"/>
                  <a:chExt cx="39" cy="40"/>
                </a:xfrm>
              </p:grpSpPr>
              <p:sp>
                <p:nvSpPr>
                  <p:cNvPr id="61998" name="Freeform 558"/>
                  <p:cNvSpPr>
                    <a:spLocks/>
                  </p:cNvSpPr>
                  <p:nvPr/>
                </p:nvSpPr>
                <p:spPr bwMode="auto">
                  <a:xfrm>
                    <a:off x="1541" y="879"/>
                    <a:ext cx="39" cy="40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39" y="0"/>
                      </a:cxn>
                      <a:cxn ang="0">
                        <a:pos x="39" y="40"/>
                      </a:cxn>
                      <a:cxn ang="0">
                        <a:pos x="0" y="4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9" h="40">
                        <a:moveTo>
                          <a:pt x="0" y="8"/>
                        </a:moveTo>
                        <a:lnTo>
                          <a:pt x="39" y="0"/>
                        </a:lnTo>
                        <a:lnTo>
                          <a:pt x="39" y="40"/>
                        </a:lnTo>
                        <a:lnTo>
                          <a:pt x="0" y="4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99" name="Freeform 559"/>
                  <p:cNvSpPr>
                    <a:spLocks/>
                  </p:cNvSpPr>
                  <p:nvPr/>
                </p:nvSpPr>
                <p:spPr bwMode="auto">
                  <a:xfrm>
                    <a:off x="1541" y="879"/>
                    <a:ext cx="39" cy="40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39" y="0"/>
                      </a:cxn>
                      <a:cxn ang="0">
                        <a:pos x="39" y="40"/>
                      </a:cxn>
                      <a:cxn ang="0">
                        <a:pos x="0" y="4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39" h="40">
                        <a:moveTo>
                          <a:pt x="0" y="8"/>
                        </a:moveTo>
                        <a:lnTo>
                          <a:pt x="39" y="0"/>
                        </a:lnTo>
                        <a:lnTo>
                          <a:pt x="39" y="40"/>
                        </a:lnTo>
                        <a:lnTo>
                          <a:pt x="0" y="40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000" name="Line 560"/>
                <p:cNvSpPr>
                  <a:spLocks noChangeShapeType="1"/>
                </p:cNvSpPr>
                <p:nvPr/>
              </p:nvSpPr>
              <p:spPr bwMode="auto">
                <a:xfrm flipH="1">
                  <a:off x="1022" y="767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1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1022" y="751"/>
                  <a:ext cx="80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2" name="Line 562"/>
                <p:cNvSpPr>
                  <a:spLocks noChangeShapeType="1"/>
                </p:cNvSpPr>
                <p:nvPr/>
              </p:nvSpPr>
              <p:spPr bwMode="auto">
                <a:xfrm>
                  <a:off x="1022" y="743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3" name="Line 563"/>
                <p:cNvSpPr>
                  <a:spLocks noChangeShapeType="1"/>
                </p:cNvSpPr>
                <p:nvPr/>
              </p:nvSpPr>
              <p:spPr bwMode="auto">
                <a:xfrm flipH="1">
                  <a:off x="1022" y="720"/>
                  <a:ext cx="96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4" name="Line 564"/>
                <p:cNvSpPr>
                  <a:spLocks noChangeShapeType="1"/>
                </p:cNvSpPr>
                <p:nvPr/>
              </p:nvSpPr>
              <p:spPr bwMode="auto">
                <a:xfrm>
                  <a:off x="1062" y="712"/>
                  <a:ext cx="40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5" name="Line 565"/>
                <p:cNvSpPr>
                  <a:spLocks noChangeShapeType="1"/>
                </p:cNvSpPr>
                <p:nvPr/>
              </p:nvSpPr>
              <p:spPr bwMode="auto">
                <a:xfrm>
                  <a:off x="1062" y="696"/>
                  <a:ext cx="104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6" name="Line 566"/>
                <p:cNvSpPr>
                  <a:spLocks noChangeShapeType="1"/>
                </p:cNvSpPr>
                <p:nvPr/>
              </p:nvSpPr>
              <p:spPr bwMode="auto">
                <a:xfrm>
                  <a:off x="1070" y="688"/>
                  <a:ext cx="72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7" name="Line 567"/>
                <p:cNvSpPr>
                  <a:spLocks noChangeShapeType="1"/>
                </p:cNvSpPr>
                <p:nvPr/>
              </p:nvSpPr>
              <p:spPr bwMode="auto">
                <a:xfrm flipH="1">
                  <a:off x="1070" y="680"/>
                  <a:ext cx="80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8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1397" y="767"/>
                  <a:ext cx="183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9" name="Line 569"/>
                <p:cNvSpPr>
                  <a:spLocks noChangeShapeType="1"/>
                </p:cNvSpPr>
                <p:nvPr/>
              </p:nvSpPr>
              <p:spPr bwMode="auto">
                <a:xfrm flipH="1">
                  <a:off x="1461" y="751"/>
                  <a:ext cx="112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0" name="Line 570"/>
                <p:cNvSpPr>
                  <a:spLocks noChangeShapeType="1"/>
                </p:cNvSpPr>
                <p:nvPr/>
              </p:nvSpPr>
              <p:spPr bwMode="auto">
                <a:xfrm>
                  <a:off x="1437" y="743"/>
                  <a:ext cx="112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1" name="Line 571"/>
                <p:cNvSpPr>
                  <a:spLocks noChangeShapeType="1"/>
                </p:cNvSpPr>
                <p:nvPr/>
              </p:nvSpPr>
              <p:spPr bwMode="auto">
                <a:xfrm flipH="1">
                  <a:off x="1429" y="720"/>
                  <a:ext cx="120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2" name="Line 572"/>
                <p:cNvSpPr>
                  <a:spLocks noChangeShapeType="1"/>
                </p:cNvSpPr>
                <p:nvPr/>
              </p:nvSpPr>
              <p:spPr bwMode="auto">
                <a:xfrm>
                  <a:off x="1357" y="712"/>
                  <a:ext cx="200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3" name="Line 573"/>
                <p:cNvSpPr>
                  <a:spLocks noChangeShapeType="1"/>
                </p:cNvSpPr>
                <p:nvPr/>
              </p:nvSpPr>
              <p:spPr bwMode="auto">
                <a:xfrm>
                  <a:off x="1365" y="696"/>
                  <a:ext cx="192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4" name="Line 574"/>
                <p:cNvSpPr>
                  <a:spLocks noChangeShapeType="1"/>
                </p:cNvSpPr>
                <p:nvPr/>
              </p:nvSpPr>
              <p:spPr bwMode="auto">
                <a:xfrm>
                  <a:off x="1373" y="688"/>
                  <a:ext cx="176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5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1357" y="680"/>
                  <a:ext cx="80" cy="1"/>
                </a:xfrm>
                <a:prstGeom prst="line">
                  <a:avLst/>
                </a:prstGeom>
                <a:noFill/>
                <a:ln w="12700">
                  <a:solidFill>
                    <a:srgbClr val="618FF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956" name="Group 576"/>
                <p:cNvGrpSpPr>
                  <a:grpSpLocks/>
                </p:cNvGrpSpPr>
                <p:nvPr/>
              </p:nvGrpSpPr>
              <p:grpSpPr bwMode="auto">
                <a:xfrm>
                  <a:off x="1620" y="807"/>
                  <a:ext cx="192" cy="8"/>
                  <a:chOff x="1620" y="807"/>
                  <a:chExt cx="192" cy="8"/>
                </a:xfrm>
              </p:grpSpPr>
              <p:sp>
                <p:nvSpPr>
                  <p:cNvPr id="62017" name="Rectangle 577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807"/>
                    <a:ext cx="192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18" name="Rectangle 578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807"/>
                    <a:ext cx="192" cy="8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959" name="Group 579"/>
                <p:cNvGrpSpPr>
                  <a:grpSpLocks/>
                </p:cNvGrpSpPr>
                <p:nvPr/>
              </p:nvGrpSpPr>
              <p:grpSpPr bwMode="auto">
                <a:xfrm>
                  <a:off x="1580" y="807"/>
                  <a:ext cx="40" cy="16"/>
                  <a:chOff x="1580" y="807"/>
                  <a:chExt cx="40" cy="16"/>
                </a:xfrm>
              </p:grpSpPr>
              <p:sp>
                <p:nvSpPr>
                  <p:cNvPr id="62020" name="Freeform 580"/>
                  <p:cNvSpPr>
                    <a:spLocks/>
                  </p:cNvSpPr>
                  <p:nvPr/>
                </p:nvSpPr>
                <p:spPr bwMode="auto">
                  <a:xfrm>
                    <a:off x="1580" y="807"/>
                    <a:ext cx="40" cy="16"/>
                  </a:xfrm>
                  <a:custGeom>
                    <a:avLst/>
                    <a:gdLst/>
                    <a:ahLst/>
                    <a:cxnLst>
                      <a:cxn ang="0">
                        <a:pos x="40" y="8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40" y="0"/>
                      </a:cxn>
                      <a:cxn ang="0">
                        <a:pos x="40" y="8"/>
                      </a:cxn>
                    </a:cxnLst>
                    <a:rect l="0" t="0" r="r" b="b"/>
                    <a:pathLst>
                      <a:path w="40" h="16">
                        <a:moveTo>
                          <a:pt x="40" y="8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40" y="0"/>
                        </a:lnTo>
                        <a:lnTo>
                          <a:pt x="4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21" name="Freeform 581"/>
                  <p:cNvSpPr>
                    <a:spLocks/>
                  </p:cNvSpPr>
                  <p:nvPr/>
                </p:nvSpPr>
                <p:spPr bwMode="auto">
                  <a:xfrm>
                    <a:off x="1580" y="807"/>
                    <a:ext cx="40" cy="16"/>
                  </a:xfrm>
                  <a:custGeom>
                    <a:avLst/>
                    <a:gdLst/>
                    <a:ahLst/>
                    <a:cxnLst>
                      <a:cxn ang="0">
                        <a:pos x="40" y="8"/>
                      </a:cxn>
                      <a:cxn ang="0">
                        <a:pos x="0" y="16"/>
                      </a:cxn>
                      <a:cxn ang="0">
                        <a:pos x="0" y="8"/>
                      </a:cxn>
                      <a:cxn ang="0">
                        <a:pos x="40" y="0"/>
                      </a:cxn>
                      <a:cxn ang="0">
                        <a:pos x="40" y="8"/>
                      </a:cxn>
                    </a:cxnLst>
                    <a:rect l="0" t="0" r="r" b="b"/>
                    <a:pathLst>
                      <a:path w="40" h="16">
                        <a:moveTo>
                          <a:pt x="40" y="8"/>
                        </a:moveTo>
                        <a:lnTo>
                          <a:pt x="0" y="16"/>
                        </a:lnTo>
                        <a:lnTo>
                          <a:pt x="0" y="8"/>
                        </a:lnTo>
                        <a:lnTo>
                          <a:pt x="40" y="0"/>
                        </a:lnTo>
                        <a:lnTo>
                          <a:pt x="40" y="8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022" name="Freeform 582"/>
                <p:cNvSpPr>
                  <a:spLocks/>
                </p:cNvSpPr>
                <p:nvPr/>
              </p:nvSpPr>
              <p:spPr bwMode="auto">
                <a:xfrm>
                  <a:off x="990" y="1071"/>
                  <a:ext cx="152" cy="3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40" y="16"/>
                    </a:cxn>
                    <a:cxn ang="0">
                      <a:pos x="40" y="0"/>
                    </a:cxn>
                    <a:cxn ang="0">
                      <a:pos x="64" y="8"/>
                    </a:cxn>
                    <a:cxn ang="0">
                      <a:pos x="72" y="0"/>
                    </a:cxn>
                    <a:cxn ang="0">
                      <a:pos x="80" y="8"/>
                    </a:cxn>
                    <a:cxn ang="0">
                      <a:pos x="88" y="0"/>
                    </a:cxn>
                    <a:cxn ang="0">
                      <a:pos x="104" y="16"/>
                    </a:cxn>
                    <a:cxn ang="0">
                      <a:pos x="120" y="16"/>
                    </a:cxn>
                    <a:cxn ang="0">
                      <a:pos x="120" y="32"/>
                    </a:cxn>
                    <a:cxn ang="0">
                      <a:pos x="144" y="24"/>
                    </a:cxn>
                    <a:cxn ang="0">
                      <a:pos x="152" y="32"/>
                    </a:cxn>
                  </a:cxnLst>
                  <a:rect l="0" t="0" r="r" b="b"/>
                  <a:pathLst>
                    <a:path w="152" h="32">
                      <a:moveTo>
                        <a:pt x="0" y="24"/>
                      </a:moveTo>
                      <a:lnTo>
                        <a:pt x="40" y="16"/>
                      </a:lnTo>
                      <a:lnTo>
                        <a:pt x="40" y="0"/>
                      </a:lnTo>
                      <a:lnTo>
                        <a:pt x="64" y="8"/>
                      </a:lnTo>
                      <a:lnTo>
                        <a:pt x="72" y="0"/>
                      </a:lnTo>
                      <a:lnTo>
                        <a:pt x="80" y="8"/>
                      </a:lnTo>
                      <a:lnTo>
                        <a:pt x="88" y="0"/>
                      </a:lnTo>
                      <a:lnTo>
                        <a:pt x="104" y="16"/>
                      </a:lnTo>
                      <a:lnTo>
                        <a:pt x="120" y="16"/>
                      </a:lnTo>
                      <a:lnTo>
                        <a:pt x="120" y="32"/>
                      </a:lnTo>
                      <a:lnTo>
                        <a:pt x="144" y="24"/>
                      </a:lnTo>
                      <a:lnTo>
                        <a:pt x="152" y="32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3" name="Freeform 583"/>
                <p:cNvSpPr>
                  <a:spLocks/>
                </p:cNvSpPr>
                <p:nvPr/>
              </p:nvSpPr>
              <p:spPr bwMode="auto">
                <a:xfrm>
                  <a:off x="1142" y="1071"/>
                  <a:ext cx="104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8" y="16"/>
                    </a:cxn>
                    <a:cxn ang="0">
                      <a:pos x="40" y="0"/>
                    </a:cxn>
                    <a:cxn ang="0">
                      <a:pos x="48" y="16"/>
                    </a:cxn>
                    <a:cxn ang="0">
                      <a:pos x="64" y="8"/>
                    </a:cxn>
                    <a:cxn ang="0">
                      <a:pos x="104" y="24"/>
                    </a:cxn>
                  </a:cxnLst>
                  <a:rect l="0" t="0" r="r" b="b"/>
                  <a:pathLst>
                    <a:path w="104" h="24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64" y="8"/>
                      </a:lnTo>
                      <a:lnTo>
                        <a:pt x="104" y="24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4" name="Freeform 584"/>
                <p:cNvSpPr>
                  <a:spLocks/>
                </p:cNvSpPr>
                <p:nvPr/>
              </p:nvSpPr>
              <p:spPr bwMode="auto">
                <a:xfrm>
                  <a:off x="1222" y="1071"/>
                  <a:ext cx="135" cy="32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24" y="8"/>
                    </a:cxn>
                    <a:cxn ang="0">
                      <a:pos x="40" y="16"/>
                    </a:cxn>
                    <a:cxn ang="0">
                      <a:pos x="71" y="0"/>
                    </a:cxn>
                    <a:cxn ang="0">
                      <a:pos x="79" y="8"/>
                    </a:cxn>
                    <a:cxn ang="0">
                      <a:pos x="111" y="8"/>
                    </a:cxn>
                    <a:cxn ang="0">
                      <a:pos x="135" y="24"/>
                    </a:cxn>
                  </a:cxnLst>
                  <a:rect l="0" t="0" r="r" b="b"/>
                  <a:pathLst>
                    <a:path w="135" h="32">
                      <a:moveTo>
                        <a:pt x="0" y="32"/>
                      </a:moveTo>
                      <a:lnTo>
                        <a:pt x="24" y="8"/>
                      </a:lnTo>
                      <a:lnTo>
                        <a:pt x="40" y="16"/>
                      </a:lnTo>
                      <a:lnTo>
                        <a:pt x="71" y="0"/>
                      </a:lnTo>
                      <a:lnTo>
                        <a:pt x="79" y="8"/>
                      </a:lnTo>
                      <a:lnTo>
                        <a:pt x="111" y="8"/>
                      </a:lnTo>
                      <a:lnTo>
                        <a:pt x="135" y="24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5" name="Freeform 585"/>
                <p:cNvSpPr>
                  <a:spLocks/>
                </p:cNvSpPr>
                <p:nvPr/>
              </p:nvSpPr>
              <p:spPr bwMode="auto">
                <a:xfrm>
                  <a:off x="1357" y="1071"/>
                  <a:ext cx="88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48" y="16"/>
                    </a:cxn>
                    <a:cxn ang="0">
                      <a:pos x="72" y="8"/>
                    </a:cxn>
                    <a:cxn ang="0">
                      <a:pos x="88" y="24"/>
                    </a:cxn>
                  </a:cxnLst>
                  <a:rect l="0" t="0" r="r" b="b"/>
                  <a:pathLst>
                    <a:path w="88" h="24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48" y="16"/>
                      </a:lnTo>
                      <a:lnTo>
                        <a:pt x="72" y="8"/>
                      </a:lnTo>
                      <a:lnTo>
                        <a:pt x="88" y="24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6" name="Freeform 586"/>
                <p:cNvSpPr>
                  <a:spLocks/>
                </p:cNvSpPr>
                <p:nvPr/>
              </p:nvSpPr>
              <p:spPr bwMode="auto">
                <a:xfrm>
                  <a:off x="1461" y="1087"/>
                  <a:ext cx="119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8"/>
                    </a:cxn>
                    <a:cxn ang="0">
                      <a:pos x="56" y="0"/>
                    </a:cxn>
                    <a:cxn ang="0">
                      <a:pos x="80" y="8"/>
                    </a:cxn>
                    <a:cxn ang="0">
                      <a:pos x="112" y="0"/>
                    </a:cxn>
                    <a:cxn ang="0">
                      <a:pos x="119" y="8"/>
                    </a:cxn>
                  </a:cxnLst>
                  <a:rect l="0" t="0" r="r" b="b"/>
                  <a:pathLst>
                    <a:path w="119" h="8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40" y="8"/>
                      </a:lnTo>
                      <a:lnTo>
                        <a:pt x="56" y="0"/>
                      </a:lnTo>
                      <a:lnTo>
                        <a:pt x="80" y="8"/>
                      </a:lnTo>
                      <a:lnTo>
                        <a:pt x="112" y="0"/>
                      </a:lnTo>
                      <a:lnTo>
                        <a:pt x="119" y="8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7" name="Freeform 587"/>
                <p:cNvSpPr>
                  <a:spLocks/>
                </p:cNvSpPr>
                <p:nvPr/>
              </p:nvSpPr>
              <p:spPr bwMode="auto">
                <a:xfrm>
                  <a:off x="1421" y="1055"/>
                  <a:ext cx="128" cy="24"/>
                </a:xfrm>
                <a:custGeom>
                  <a:avLst/>
                  <a:gdLst/>
                  <a:ahLst/>
                  <a:cxnLst>
                    <a:cxn ang="0">
                      <a:pos x="128" y="16"/>
                    </a:cxn>
                    <a:cxn ang="0">
                      <a:pos x="120" y="16"/>
                    </a:cxn>
                    <a:cxn ang="0">
                      <a:pos x="104" y="24"/>
                    </a:cxn>
                    <a:cxn ang="0">
                      <a:pos x="88" y="8"/>
                    </a:cxn>
                    <a:cxn ang="0">
                      <a:pos x="56" y="16"/>
                    </a:cxn>
                    <a:cxn ang="0">
                      <a:pos x="40" y="8"/>
                    </a:cxn>
                    <a:cxn ang="0">
                      <a:pos x="24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8" h="24">
                      <a:moveTo>
                        <a:pt x="128" y="16"/>
                      </a:moveTo>
                      <a:lnTo>
                        <a:pt x="120" y="16"/>
                      </a:lnTo>
                      <a:lnTo>
                        <a:pt x="104" y="24"/>
                      </a:lnTo>
                      <a:lnTo>
                        <a:pt x="88" y="8"/>
                      </a:lnTo>
                      <a:lnTo>
                        <a:pt x="56" y="16"/>
                      </a:lnTo>
                      <a:lnTo>
                        <a:pt x="40" y="8"/>
                      </a:lnTo>
                      <a:lnTo>
                        <a:pt x="24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8" name="Freeform 588"/>
                <p:cNvSpPr>
                  <a:spLocks/>
                </p:cNvSpPr>
                <p:nvPr/>
              </p:nvSpPr>
              <p:spPr bwMode="auto">
                <a:xfrm>
                  <a:off x="1644" y="1103"/>
                  <a:ext cx="192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8" y="32"/>
                    </a:cxn>
                    <a:cxn ang="0">
                      <a:pos x="24" y="40"/>
                    </a:cxn>
                    <a:cxn ang="0">
                      <a:pos x="48" y="24"/>
                    </a:cxn>
                    <a:cxn ang="0">
                      <a:pos x="64" y="0"/>
                    </a:cxn>
                    <a:cxn ang="0">
                      <a:pos x="96" y="32"/>
                    </a:cxn>
                    <a:cxn ang="0">
                      <a:pos x="112" y="8"/>
                    </a:cxn>
                    <a:cxn ang="0">
                      <a:pos x="128" y="24"/>
                    </a:cxn>
                    <a:cxn ang="0">
                      <a:pos x="160" y="8"/>
                    </a:cxn>
                    <a:cxn ang="0">
                      <a:pos x="176" y="24"/>
                    </a:cxn>
                    <a:cxn ang="0">
                      <a:pos x="192" y="40"/>
                    </a:cxn>
                  </a:cxnLst>
                  <a:rect l="0" t="0" r="r" b="b"/>
                  <a:pathLst>
                    <a:path w="192" h="48">
                      <a:moveTo>
                        <a:pt x="0" y="48"/>
                      </a:moveTo>
                      <a:lnTo>
                        <a:pt x="8" y="32"/>
                      </a:lnTo>
                      <a:lnTo>
                        <a:pt x="24" y="40"/>
                      </a:lnTo>
                      <a:lnTo>
                        <a:pt x="48" y="24"/>
                      </a:lnTo>
                      <a:lnTo>
                        <a:pt x="64" y="0"/>
                      </a:lnTo>
                      <a:lnTo>
                        <a:pt x="96" y="32"/>
                      </a:lnTo>
                      <a:lnTo>
                        <a:pt x="112" y="8"/>
                      </a:lnTo>
                      <a:lnTo>
                        <a:pt x="128" y="24"/>
                      </a:lnTo>
                      <a:lnTo>
                        <a:pt x="160" y="8"/>
                      </a:lnTo>
                      <a:lnTo>
                        <a:pt x="176" y="24"/>
                      </a:lnTo>
                      <a:lnTo>
                        <a:pt x="192" y="40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29" name="Freeform 589"/>
                <p:cNvSpPr>
                  <a:spLocks/>
                </p:cNvSpPr>
                <p:nvPr/>
              </p:nvSpPr>
              <p:spPr bwMode="auto">
                <a:xfrm>
                  <a:off x="1724" y="1055"/>
                  <a:ext cx="152" cy="24"/>
                </a:xfrm>
                <a:custGeom>
                  <a:avLst/>
                  <a:gdLst/>
                  <a:ahLst/>
                  <a:cxnLst>
                    <a:cxn ang="0">
                      <a:pos x="152" y="24"/>
                    </a:cxn>
                    <a:cxn ang="0">
                      <a:pos x="128" y="8"/>
                    </a:cxn>
                    <a:cxn ang="0">
                      <a:pos x="120" y="16"/>
                    </a:cxn>
                    <a:cxn ang="0">
                      <a:pos x="88" y="0"/>
                    </a:cxn>
                    <a:cxn ang="0">
                      <a:pos x="56" y="8"/>
                    </a:cxn>
                    <a:cxn ang="0">
                      <a:pos x="32" y="8"/>
                    </a:cxn>
                    <a:cxn ang="0">
                      <a:pos x="1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2" h="24">
                      <a:moveTo>
                        <a:pt x="152" y="24"/>
                      </a:moveTo>
                      <a:lnTo>
                        <a:pt x="128" y="8"/>
                      </a:lnTo>
                      <a:lnTo>
                        <a:pt x="120" y="16"/>
                      </a:lnTo>
                      <a:lnTo>
                        <a:pt x="88" y="0"/>
                      </a:lnTo>
                      <a:lnTo>
                        <a:pt x="56" y="8"/>
                      </a:lnTo>
                      <a:lnTo>
                        <a:pt x="32" y="8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0" name="Freeform 590"/>
                <p:cNvSpPr>
                  <a:spLocks/>
                </p:cNvSpPr>
                <p:nvPr/>
              </p:nvSpPr>
              <p:spPr bwMode="auto">
                <a:xfrm>
                  <a:off x="1557" y="1055"/>
                  <a:ext cx="143" cy="16"/>
                </a:xfrm>
                <a:custGeom>
                  <a:avLst/>
                  <a:gdLst/>
                  <a:ahLst/>
                  <a:cxnLst>
                    <a:cxn ang="0">
                      <a:pos x="143" y="16"/>
                    </a:cxn>
                    <a:cxn ang="0">
                      <a:pos x="127" y="0"/>
                    </a:cxn>
                    <a:cxn ang="0">
                      <a:pos x="111" y="8"/>
                    </a:cxn>
                    <a:cxn ang="0">
                      <a:pos x="95" y="0"/>
                    </a:cxn>
                    <a:cxn ang="0">
                      <a:pos x="79" y="8"/>
                    </a:cxn>
                    <a:cxn ang="0">
                      <a:pos x="63" y="0"/>
                    </a:cxn>
                    <a:cxn ang="0">
                      <a:pos x="55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6">
                      <a:moveTo>
                        <a:pt x="143" y="16"/>
                      </a:moveTo>
                      <a:lnTo>
                        <a:pt x="127" y="0"/>
                      </a:lnTo>
                      <a:lnTo>
                        <a:pt x="111" y="8"/>
                      </a:lnTo>
                      <a:lnTo>
                        <a:pt x="95" y="0"/>
                      </a:lnTo>
                      <a:lnTo>
                        <a:pt x="79" y="8"/>
                      </a:lnTo>
                      <a:lnTo>
                        <a:pt x="63" y="0"/>
                      </a:lnTo>
                      <a:lnTo>
                        <a:pt x="5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1" name="Freeform 591"/>
                <p:cNvSpPr>
                  <a:spLocks/>
                </p:cNvSpPr>
                <p:nvPr/>
              </p:nvSpPr>
              <p:spPr bwMode="auto">
                <a:xfrm>
                  <a:off x="1150" y="1047"/>
                  <a:ext cx="183" cy="24"/>
                </a:xfrm>
                <a:custGeom>
                  <a:avLst/>
                  <a:gdLst/>
                  <a:ahLst/>
                  <a:cxnLst>
                    <a:cxn ang="0">
                      <a:pos x="183" y="24"/>
                    </a:cxn>
                    <a:cxn ang="0">
                      <a:pos x="151" y="8"/>
                    </a:cxn>
                    <a:cxn ang="0">
                      <a:pos x="128" y="0"/>
                    </a:cxn>
                    <a:cxn ang="0">
                      <a:pos x="96" y="24"/>
                    </a:cxn>
                    <a:cxn ang="0">
                      <a:pos x="72" y="8"/>
                    </a:cxn>
                    <a:cxn ang="0">
                      <a:pos x="4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83" h="24">
                      <a:moveTo>
                        <a:pt x="183" y="24"/>
                      </a:moveTo>
                      <a:lnTo>
                        <a:pt x="151" y="8"/>
                      </a:lnTo>
                      <a:lnTo>
                        <a:pt x="128" y="0"/>
                      </a:lnTo>
                      <a:lnTo>
                        <a:pt x="96" y="24"/>
                      </a:lnTo>
                      <a:lnTo>
                        <a:pt x="72" y="8"/>
                      </a:lnTo>
                      <a:lnTo>
                        <a:pt x="4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2" name="Freeform 592"/>
                <p:cNvSpPr>
                  <a:spLocks/>
                </p:cNvSpPr>
                <p:nvPr/>
              </p:nvSpPr>
              <p:spPr bwMode="auto">
                <a:xfrm>
                  <a:off x="1054" y="1055"/>
                  <a:ext cx="88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6" y="0"/>
                    </a:cxn>
                    <a:cxn ang="0">
                      <a:pos x="40" y="0"/>
                    </a:cxn>
                    <a:cxn ang="0">
                      <a:pos x="56" y="0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88" h="8">
                      <a:moveTo>
                        <a:pt x="0" y="8"/>
                      </a:move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3" name="Line 593"/>
                <p:cNvSpPr>
                  <a:spLocks noChangeShapeType="1"/>
                </p:cNvSpPr>
                <p:nvPr/>
              </p:nvSpPr>
              <p:spPr bwMode="auto">
                <a:xfrm>
                  <a:off x="1485" y="1063"/>
                  <a:ext cx="40" cy="1"/>
                </a:xfrm>
                <a:prstGeom prst="line">
                  <a:avLst/>
                </a:prstGeom>
                <a:noFill/>
                <a:ln w="25400">
                  <a:solidFill>
                    <a:srgbClr val="0027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34" name="Freeform 594"/>
                <p:cNvSpPr>
                  <a:spLocks/>
                </p:cNvSpPr>
                <p:nvPr/>
              </p:nvSpPr>
              <p:spPr bwMode="auto">
                <a:xfrm>
                  <a:off x="1612" y="1079"/>
                  <a:ext cx="112" cy="16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8" y="0"/>
                    </a:cxn>
                    <a:cxn ang="0">
                      <a:pos x="40" y="8"/>
                    </a:cxn>
                    <a:cxn ang="0">
                      <a:pos x="56" y="8"/>
                    </a:cxn>
                    <a:cxn ang="0">
                      <a:pos x="64" y="16"/>
                    </a:cxn>
                    <a:cxn ang="0">
                      <a:pos x="112" y="16"/>
                    </a:cxn>
                  </a:cxnLst>
                  <a:rect l="0" t="0" r="r" b="b"/>
                  <a:pathLst>
                    <a:path w="112" h="16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40" y="8"/>
                      </a:lnTo>
                      <a:lnTo>
                        <a:pt x="56" y="8"/>
                      </a:lnTo>
                      <a:lnTo>
                        <a:pt x="64" y="16"/>
                      </a:lnTo>
                      <a:lnTo>
                        <a:pt x="112" y="16"/>
                      </a:lnTo>
                    </a:path>
                  </a:pathLst>
                </a:custGeom>
                <a:noFill/>
                <a:ln w="25400">
                  <a:solidFill>
                    <a:srgbClr val="00279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35" name="Rectangle 595"/>
              <p:cNvSpPr>
                <a:spLocks noChangeArrowheads="1"/>
              </p:cNvSpPr>
              <p:nvPr/>
            </p:nvSpPr>
            <p:spPr bwMode="auto">
              <a:xfrm>
                <a:off x="4125" y="2226"/>
                <a:ext cx="714" cy="84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962" name="Group 596"/>
          <p:cNvGrpSpPr>
            <a:grpSpLocks/>
          </p:cNvGrpSpPr>
          <p:nvPr/>
        </p:nvGrpSpPr>
        <p:grpSpPr bwMode="auto">
          <a:xfrm>
            <a:off x="7164388" y="2135188"/>
            <a:ext cx="1552575" cy="731837"/>
            <a:chOff x="3079" y="3133"/>
            <a:chExt cx="654" cy="341"/>
          </a:xfrm>
        </p:grpSpPr>
        <p:sp>
          <p:nvSpPr>
            <p:cNvPr id="62037" name="Freeform 597"/>
            <p:cNvSpPr>
              <a:spLocks/>
            </p:cNvSpPr>
            <p:nvPr/>
          </p:nvSpPr>
          <p:spPr bwMode="auto">
            <a:xfrm>
              <a:off x="3569" y="3133"/>
              <a:ext cx="25" cy="27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261"/>
                </a:cxn>
                <a:cxn ang="0">
                  <a:pos x="27" y="261"/>
                </a:cxn>
                <a:cxn ang="0">
                  <a:pos x="27" y="523"/>
                </a:cxn>
                <a:cxn ang="0">
                  <a:pos x="15" y="523"/>
                </a:cxn>
                <a:cxn ang="0">
                  <a:pos x="15" y="769"/>
                </a:cxn>
                <a:cxn ang="0">
                  <a:pos x="7" y="769"/>
                </a:cxn>
                <a:cxn ang="0">
                  <a:pos x="7" y="1099"/>
                </a:cxn>
                <a:cxn ang="0">
                  <a:pos x="0" y="1099"/>
                </a:cxn>
                <a:cxn ang="0">
                  <a:pos x="0" y="1648"/>
                </a:cxn>
                <a:cxn ang="0">
                  <a:pos x="81" y="1648"/>
                </a:cxn>
                <a:cxn ang="0">
                  <a:pos x="149" y="1094"/>
                </a:cxn>
                <a:cxn ang="0">
                  <a:pos x="149" y="768"/>
                </a:cxn>
                <a:cxn ang="0">
                  <a:pos x="142" y="768"/>
                </a:cxn>
                <a:cxn ang="0">
                  <a:pos x="142" y="523"/>
                </a:cxn>
                <a:cxn ang="0">
                  <a:pos x="132" y="523"/>
                </a:cxn>
                <a:cxn ang="0">
                  <a:pos x="132" y="261"/>
                </a:cxn>
                <a:cxn ang="0">
                  <a:pos x="120" y="261"/>
                </a:cxn>
                <a:cxn ang="0">
                  <a:pos x="120" y="0"/>
                </a:cxn>
                <a:cxn ang="0">
                  <a:pos x="39" y="0"/>
                </a:cxn>
              </a:cxnLst>
              <a:rect l="0" t="0" r="r" b="b"/>
              <a:pathLst>
                <a:path w="149" h="1648">
                  <a:moveTo>
                    <a:pt x="39" y="0"/>
                  </a:moveTo>
                  <a:lnTo>
                    <a:pt x="39" y="261"/>
                  </a:lnTo>
                  <a:lnTo>
                    <a:pt x="27" y="261"/>
                  </a:lnTo>
                  <a:lnTo>
                    <a:pt x="27" y="523"/>
                  </a:lnTo>
                  <a:lnTo>
                    <a:pt x="15" y="523"/>
                  </a:lnTo>
                  <a:lnTo>
                    <a:pt x="15" y="769"/>
                  </a:lnTo>
                  <a:lnTo>
                    <a:pt x="7" y="769"/>
                  </a:lnTo>
                  <a:lnTo>
                    <a:pt x="7" y="1099"/>
                  </a:lnTo>
                  <a:lnTo>
                    <a:pt x="0" y="1099"/>
                  </a:lnTo>
                  <a:lnTo>
                    <a:pt x="0" y="1648"/>
                  </a:lnTo>
                  <a:lnTo>
                    <a:pt x="81" y="1648"/>
                  </a:lnTo>
                  <a:lnTo>
                    <a:pt x="149" y="1094"/>
                  </a:lnTo>
                  <a:lnTo>
                    <a:pt x="149" y="768"/>
                  </a:lnTo>
                  <a:lnTo>
                    <a:pt x="142" y="768"/>
                  </a:lnTo>
                  <a:lnTo>
                    <a:pt x="142" y="523"/>
                  </a:lnTo>
                  <a:lnTo>
                    <a:pt x="132" y="523"/>
                  </a:lnTo>
                  <a:lnTo>
                    <a:pt x="132" y="261"/>
                  </a:lnTo>
                  <a:lnTo>
                    <a:pt x="120" y="261"/>
                  </a:lnTo>
                  <a:lnTo>
                    <a:pt x="12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8" name="Freeform 598"/>
            <p:cNvSpPr>
              <a:spLocks/>
            </p:cNvSpPr>
            <p:nvPr/>
          </p:nvSpPr>
          <p:spPr bwMode="auto">
            <a:xfrm>
              <a:off x="3614" y="3133"/>
              <a:ext cx="26" cy="2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261"/>
                </a:cxn>
                <a:cxn ang="0">
                  <a:pos x="26" y="261"/>
                </a:cxn>
                <a:cxn ang="0">
                  <a:pos x="26" y="523"/>
                </a:cxn>
                <a:cxn ang="0">
                  <a:pos x="15" y="523"/>
                </a:cxn>
                <a:cxn ang="0">
                  <a:pos x="15" y="769"/>
                </a:cxn>
                <a:cxn ang="0">
                  <a:pos x="7" y="769"/>
                </a:cxn>
                <a:cxn ang="0">
                  <a:pos x="7" y="1099"/>
                </a:cxn>
                <a:cxn ang="0">
                  <a:pos x="0" y="1099"/>
                </a:cxn>
                <a:cxn ang="0">
                  <a:pos x="0" y="1648"/>
                </a:cxn>
                <a:cxn ang="0">
                  <a:pos x="157" y="1648"/>
                </a:cxn>
                <a:cxn ang="0">
                  <a:pos x="157" y="1098"/>
                </a:cxn>
                <a:cxn ang="0">
                  <a:pos x="150" y="1098"/>
                </a:cxn>
                <a:cxn ang="0">
                  <a:pos x="149" y="768"/>
                </a:cxn>
                <a:cxn ang="0">
                  <a:pos x="141" y="768"/>
                </a:cxn>
                <a:cxn ang="0">
                  <a:pos x="141" y="523"/>
                </a:cxn>
                <a:cxn ang="0">
                  <a:pos x="130" y="523"/>
                </a:cxn>
                <a:cxn ang="0">
                  <a:pos x="130" y="261"/>
                </a:cxn>
                <a:cxn ang="0">
                  <a:pos x="119" y="261"/>
                </a:cxn>
                <a:cxn ang="0">
                  <a:pos x="119" y="0"/>
                </a:cxn>
                <a:cxn ang="0">
                  <a:pos x="38" y="0"/>
                </a:cxn>
              </a:cxnLst>
              <a:rect l="0" t="0" r="r" b="b"/>
              <a:pathLst>
                <a:path w="157" h="1648">
                  <a:moveTo>
                    <a:pt x="38" y="0"/>
                  </a:moveTo>
                  <a:lnTo>
                    <a:pt x="38" y="261"/>
                  </a:lnTo>
                  <a:lnTo>
                    <a:pt x="26" y="261"/>
                  </a:lnTo>
                  <a:lnTo>
                    <a:pt x="26" y="523"/>
                  </a:lnTo>
                  <a:lnTo>
                    <a:pt x="15" y="523"/>
                  </a:lnTo>
                  <a:lnTo>
                    <a:pt x="15" y="769"/>
                  </a:lnTo>
                  <a:lnTo>
                    <a:pt x="7" y="769"/>
                  </a:lnTo>
                  <a:lnTo>
                    <a:pt x="7" y="1099"/>
                  </a:lnTo>
                  <a:lnTo>
                    <a:pt x="0" y="1099"/>
                  </a:lnTo>
                  <a:lnTo>
                    <a:pt x="0" y="1648"/>
                  </a:lnTo>
                  <a:lnTo>
                    <a:pt x="157" y="1648"/>
                  </a:lnTo>
                  <a:lnTo>
                    <a:pt x="157" y="1098"/>
                  </a:lnTo>
                  <a:lnTo>
                    <a:pt x="150" y="1098"/>
                  </a:lnTo>
                  <a:lnTo>
                    <a:pt x="149" y="768"/>
                  </a:lnTo>
                  <a:lnTo>
                    <a:pt x="141" y="768"/>
                  </a:lnTo>
                  <a:lnTo>
                    <a:pt x="141" y="523"/>
                  </a:lnTo>
                  <a:lnTo>
                    <a:pt x="130" y="523"/>
                  </a:lnTo>
                  <a:lnTo>
                    <a:pt x="130" y="261"/>
                  </a:lnTo>
                  <a:lnTo>
                    <a:pt x="119" y="261"/>
                  </a:lnTo>
                  <a:lnTo>
                    <a:pt x="119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9" name="Rectangle 599"/>
            <p:cNvSpPr>
              <a:spLocks noChangeArrowheads="1"/>
            </p:cNvSpPr>
            <p:nvPr/>
          </p:nvSpPr>
          <p:spPr bwMode="auto">
            <a:xfrm>
              <a:off x="3661" y="3354"/>
              <a:ext cx="8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0" name="Rectangle 600"/>
            <p:cNvSpPr>
              <a:spLocks noChangeArrowheads="1"/>
            </p:cNvSpPr>
            <p:nvPr/>
          </p:nvSpPr>
          <p:spPr bwMode="auto">
            <a:xfrm>
              <a:off x="3653" y="3362"/>
              <a:ext cx="24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1" name="Rectangle 601"/>
            <p:cNvSpPr>
              <a:spLocks noChangeArrowheads="1"/>
            </p:cNvSpPr>
            <p:nvPr/>
          </p:nvSpPr>
          <p:spPr bwMode="auto">
            <a:xfrm>
              <a:off x="3629" y="3410"/>
              <a:ext cx="96" cy="5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2" name="Rectangle 602"/>
            <p:cNvSpPr>
              <a:spLocks noChangeArrowheads="1"/>
            </p:cNvSpPr>
            <p:nvPr/>
          </p:nvSpPr>
          <p:spPr bwMode="auto">
            <a:xfrm>
              <a:off x="3621" y="3402"/>
              <a:ext cx="112" cy="8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3" name="Rectangle 603"/>
            <p:cNvSpPr>
              <a:spLocks noChangeArrowheads="1"/>
            </p:cNvSpPr>
            <p:nvPr/>
          </p:nvSpPr>
          <p:spPr bwMode="auto">
            <a:xfrm>
              <a:off x="3637" y="3418"/>
              <a:ext cx="16" cy="3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4" name="Rectangle 604"/>
            <p:cNvSpPr>
              <a:spLocks noChangeArrowheads="1"/>
            </p:cNvSpPr>
            <p:nvPr/>
          </p:nvSpPr>
          <p:spPr bwMode="auto">
            <a:xfrm>
              <a:off x="3701" y="3418"/>
              <a:ext cx="16" cy="3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5" name="Rectangle 605"/>
            <p:cNvSpPr>
              <a:spLocks noChangeArrowheads="1"/>
            </p:cNvSpPr>
            <p:nvPr/>
          </p:nvSpPr>
          <p:spPr bwMode="auto">
            <a:xfrm>
              <a:off x="3669" y="3418"/>
              <a:ext cx="16" cy="3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6" name="Rectangle 606"/>
            <p:cNvSpPr>
              <a:spLocks noChangeArrowheads="1"/>
            </p:cNvSpPr>
            <p:nvPr/>
          </p:nvSpPr>
          <p:spPr bwMode="auto">
            <a:xfrm>
              <a:off x="3151" y="3386"/>
              <a:ext cx="24" cy="1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7" name="Rectangle 607"/>
            <p:cNvSpPr>
              <a:spLocks noChangeArrowheads="1"/>
            </p:cNvSpPr>
            <p:nvPr/>
          </p:nvSpPr>
          <p:spPr bwMode="auto">
            <a:xfrm>
              <a:off x="3087" y="3410"/>
              <a:ext cx="96" cy="5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8" name="Rectangle 608"/>
            <p:cNvSpPr>
              <a:spLocks noChangeArrowheads="1"/>
            </p:cNvSpPr>
            <p:nvPr/>
          </p:nvSpPr>
          <p:spPr bwMode="auto">
            <a:xfrm>
              <a:off x="3079" y="3402"/>
              <a:ext cx="112" cy="8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9" name="Rectangle 609"/>
            <p:cNvSpPr>
              <a:spLocks noChangeArrowheads="1"/>
            </p:cNvSpPr>
            <p:nvPr/>
          </p:nvSpPr>
          <p:spPr bwMode="auto">
            <a:xfrm>
              <a:off x="3159" y="3418"/>
              <a:ext cx="16" cy="3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0" name="Rectangle 610"/>
            <p:cNvSpPr>
              <a:spLocks noChangeArrowheads="1"/>
            </p:cNvSpPr>
            <p:nvPr/>
          </p:nvSpPr>
          <p:spPr bwMode="auto">
            <a:xfrm>
              <a:off x="3095" y="3418"/>
              <a:ext cx="16" cy="3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1" name="Rectangle 611"/>
            <p:cNvSpPr>
              <a:spLocks noChangeArrowheads="1"/>
            </p:cNvSpPr>
            <p:nvPr/>
          </p:nvSpPr>
          <p:spPr bwMode="auto">
            <a:xfrm>
              <a:off x="3127" y="3418"/>
              <a:ext cx="16" cy="32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2" name="Rectangle 612"/>
            <p:cNvSpPr>
              <a:spLocks noChangeArrowheads="1"/>
            </p:cNvSpPr>
            <p:nvPr/>
          </p:nvSpPr>
          <p:spPr bwMode="auto">
            <a:xfrm>
              <a:off x="3191" y="3314"/>
              <a:ext cx="430" cy="160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3" name="Rectangle 613"/>
            <p:cNvSpPr>
              <a:spLocks noChangeArrowheads="1"/>
            </p:cNvSpPr>
            <p:nvPr/>
          </p:nvSpPr>
          <p:spPr bwMode="auto">
            <a:xfrm>
              <a:off x="3294" y="3283"/>
              <a:ext cx="32" cy="1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4" name="Rectangle 614"/>
            <p:cNvSpPr>
              <a:spLocks noChangeArrowheads="1"/>
            </p:cNvSpPr>
            <p:nvPr/>
          </p:nvSpPr>
          <p:spPr bwMode="auto">
            <a:xfrm>
              <a:off x="3374" y="3275"/>
              <a:ext cx="40" cy="24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5" name="Rectangle 615"/>
            <p:cNvSpPr>
              <a:spLocks noChangeArrowheads="1"/>
            </p:cNvSpPr>
            <p:nvPr/>
          </p:nvSpPr>
          <p:spPr bwMode="auto">
            <a:xfrm>
              <a:off x="3183" y="3299"/>
              <a:ext cx="446" cy="8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6" name="Rectangle 616"/>
            <p:cNvSpPr>
              <a:spLocks noChangeArrowheads="1"/>
            </p:cNvSpPr>
            <p:nvPr/>
          </p:nvSpPr>
          <p:spPr bwMode="auto">
            <a:xfrm>
              <a:off x="3191" y="3394"/>
              <a:ext cx="430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7" name="Rectangle 617"/>
            <p:cNvSpPr>
              <a:spLocks noChangeArrowheads="1"/>
            </p:cNvSpPr>
            <p:nvPr/>
          </p:nvSpPr>
          <p:spPr bwMode="auto">
            <a:xfrm>
              <a:off x="3263" y="3410"/>
              <a:ext cx="39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8" name="Rectangle 618"/>
            <p:cNvSpPr>
              <a:spLocks noChangeArrowheads="1"/>
            </p:cNvSpPr>
            <p:nvPr/>
          </p:nvSpPr>
          <p:spPr bwMode="auto">
            <a:xfrm>
              <a:off x="3255" y="3458"/>
              <a:ext cx="47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9" name="Line 619"/>
            <p:cNvSpPr>
              <a:spLocks noChangeShapeType="1"/>
            </p:cNvSpPr>
            <p:nvPr/>
          </p:nvSpPr>
          <p:spPr bwMode="auto">
            <a:xfrm>
              <a:off x="3284" y="340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0" name="Line 620"/>
            <p:cNvSpPr>
              <a:spLocks noChangeShapeType="1"/>
            </p:cNvSpPr>
            <p:nvPr/>
          </p:nvSpPr>
          <p:spPr bwMode="auto">
            <a:xfrm>
              <a:off x="3260" y="343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1" name="Rectangle 621"/>
            <p:cNvSpPr>
              <a:spLocks noChangeArrowheads="1"/>
            </p:cNvSpPr>
            <p:nvPr/>
          </p:nvSpPr>
          <p:spPr bwMode="auto">
            <a:xfrm>
              <a:off x="3318" y="3410"/>
              <a:ext cx="40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2" name="Rectangle 622"/>
            <p:cNvSpPr>
              <a:spLocks noChangeArrowheads="1"/>
            </p:cNvSpPr>
            <p:nvPr/>
          </p:nvSpPr>
          <p:spPr bwMode="auto">
            <a:xfrm>
              <a:off x="3318" y="3458"/>
              <a:ext cx="48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3" name="Line 623"/>
            <p:cNvSpPr>
              <a:spLocks noChangeShapeType="1"/>
            </p:cNvSpPr>
            <p:nvPr/>
          </p:nvSpPr>
          <p:spPr bwMode="auto">
            <a:xfrm>
              <a:off x="3345" y="340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4" name="Line 624"/>
            <p:cNvSpPr>
              <a:spLocks noChangeShapeType="1"/>
            </p:cNvSpPr>
            <p:nvPr/>
          </p:nvSpPr>
          <p:spPr bwMode="auto">
            <a:xfrm>
              <a:off x="3321" y="343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5" name="Rectangle 625"/>
            <p:cNvSpPr>
              <a:spLocks noChangeArrowheads="1"/>
            </p:cNvSpPr>
            <p:nvPr/>
          </p:nvSpPr>
          <p:spPr bwMode="auto">
            <a:xfrm>
              <a:off x="3557" y="3410"/>
              <a:ext cx="48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6" name="Rectangle 626"/>
            <p:cNvSpPr>
              <a:spLocks noChangeArrowheads="1"/>
            </p:cNvSpPr>
            <p:nvPr/>
          </p:nvSpPr>
          <p:spPr bwMode="auto">
            <a:xfrm>
              <a:off x="3557" y="3458"/>
              <a:ext cx="48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7" name="Line 627"/>
            <p:cNvSpPr>
              <a:spLocks noChangeShapeType="1"/>
            </p:cNvSpPr>
            <p:nvPr/>
          </p:nvSpPr>
          <p:spPr bwMode="auto">
            <a:xfrm>
              <a:off x="3586" y="340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8" name="Line 628"/>
            <p:cNvSpPr>
              <a:spLocks noChangeShapeType="1"/>
            </p:cNvSpPr>
            <p:nvPr/>
          </p:nvSpPr>
          <p:spPr bwMode="auto">
            <a:xfrm>
              <a:off x="3562" y="343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9" name="Rectangle 629"/>
            <p:cNvSpPr>
              <a:spLocks noChangeArrowheads="1"/>
            </p:cNvSpPr>
            <p:nvPr/>
          </p:nvSpPr>
          <p:spPr bwMode="auto">
            <a:xfrm>
              <a:off x="3199" y="3410"/>
              <a:ext cx="39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0" name="Rectangle 630"/>
            <p:cNvSpPr>
              <a:spLocks noChangeArrowheads="1"/>
            </p:cNvSpPr>
            <p:nvPr/>
          </p:nvSpPr>
          <p:spPr bwMode="auto">
            <a:xfrm>
              <a:off x="3199" y="3458"/>
              <a:ext cx="48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1" name="Line 631"/>
            <p:cNvSpPr>
              <a:spLocks noChangeShapeType="1"/>
            </p:cNvSpPr>
            <p:nvPr/>
          </p:nvSpPr>
          <p:spPr bwMode="auto">
            <a:xfrm>
              <a:off x="3223" y="340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2" name="Line 632"/>
            <p:cNvSpPr>
              <a:spLocks noChangeShapeType="1"/>
            </p:cNvSpPr>
            <p:nvPr/>
          </p:nvSpPr>
          <p:spPr bwMode="auto">
            <a:xfrm>
              <a:off x="3199" y="343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3" name="Rectangle 633"/>
            <p:cNvSpPr>
              <a:spLocks noChangeArrowheads="1"/>
            </p:cNvSpPr>
            <p:nvPr/>
          </p:nvSpPr>
          <p:spPr bwMode="auto">
            <a:xfrm>
              <a:off x="3382" y="3330"/>
              <a:ext cx="40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4" name="Line 634"/>
            <p:cNvSpPr>
              <a:spLocks noChangeShapeType="1"/>
            </p:cNvSpPr>
            <p:nvPr/>
          </p:nvSpPr>
          <p:spPr bwMode="auto">
            <a:xfrm>
              <a:off x="3406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5" name="Line 635"/>
            <p:cNvSpPr>
              <a:spLocks noChangeShapeType="1"/>
            </p:cNvSpPr>
            <p:nvPr/>
          </p:nvSpPr>
          <p:spPr bwMode="auto">
            <a:xfrm>
              <a:off x="3382" y="335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6" name="Rectangle 636"/>
            <p:cNvSpPr>
              <a:spLocks noChangeArrowheads="1"/>
            </p:cNvSpPr>
            <p:nvPr/>
          </p:nvSpPr>
          <p:spPr bwMode="auto">
            <a:xfrm>
              <a:off x="3438" y="3410"/>
              <a:ext cx="48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7" name="Rectangle 637"/>
            <p:cNvSpPr>
              <a:spLocks noChangeArrowheads="1"/>
            </p:cNvSpPr>
            <p:nvPr/>
          </p:nvSpPr>
          <p:spPr bwMode="auto">
            <a:xfrm>
              <a:off x="3438" y="3458"/>
              <a:ext cx="48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8" name="Line 638"/>
            <p:cNvSpPr>
              <a:spLocks noChangeShapeType="1"/>
            </p:cNvSpPr>
            <p:nvPr/>
          </p:nvSpPr>
          <p:spPr bwMode="auto">
            <a:xfrm>
              <a:off x="3465" y="340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9" name="Line 639"/>
            <p:cNvSpPr>
              <a:spLocks noChangeShapeType="1"/>
            </p:cNvSpPr>
            <p:nvPr/>
          </p:nvSpPr>
          <p:spPr bwMode="auto">
            <a:xfrm>
              <a:off x="3441" y="343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0" name="Rectangle 640"/>
            <p:cNvSpPr>
              <a:spLocks noChangeArrowheads="1"/>
            </p:cNvSpPr>
            <p:nvPr/>
          </p:nvSpPr>
          <p:spPr bwMode="auto">
            <a:xfrm>
              <a:off x="3502" y="3410"/>
              <a:ext cx="40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1" name="Rectangle 641"/>
            <p:cNvSpPr>
              <a:spLocks noChangeArrowheads="1"/>
            </p:cNvSpPr>
            <p:nvPr/>
          </p:nvSpPr>
          <p:spPr bwMode="auto">
            <a:xfrm>
              <a:off x="3502" y="3458"/>
              <a:ext cx="40" cy="1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2" name="Line 642"/>
            <p:cNvSpPr>
              <a:spLocks noChangeShapeType="1"/>
            </p:cNvSpPr>
            <p:nvPr/>
          </p:nvSpPr>
          <p:spPr bwMode="auto">
            <a:xfrm>
              <a:off x="3526" y="340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3" name="Line 643"/>
            <p:cNvSpPr>
              <a:spLocks noChangeShapeType="1"/>
            </p:cNvSpPr>
            <p:nvPr/>
          </p:nvSpPr>
          <p:spPr bwMode="auto">
            <a:xfrm>
              <a:off x="3502" y="3434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4" name="Rectangle 644"/>
            <p:cNvSpPr>
              <a:spLocks noChangeArrowheads="1"/>
            </p:cNvSpPr>
            <p:nvPr/>
          </p:nvSpPr>
          <p:spPr bwMode="auto">
            <a:xfrm>
              <a:off x="3263" y="3330"/>
              <a:ext cx="39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5" name="Line 645"/>
            <p:cNvSpPr>
              <a:spLocks noChangeShapeType="1"/>
            </p:cNvSpPr>
            <p:nvPr/>
          </p:nvSpPr>
          <p:spPr bwMode="auto">
            <a:xfrm>
              <a:off x="3285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6" name="Line 646"/>
            <p:cNvSpPr>
              <a:spLocks noChangeShapeType="1"/>
            </p:cNvSpPr>
            <p:nvPr/>
          </p:nvSpPr>
          <p:spPr bwMode="auto">
            <a:xfrm>
              <a:off x="3261" y="335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7" name="Rectangle 647"/>
            <p:cNvSpPr>
              <a:spLocks noChangeArrowheads="1"/>
            </p:cNvSpPr>
            <p:nvPr/>
          </p:nvSpPr>
          <p:spPr bwMode="auto">
            <a:xfrm>
              <a:off x="3318" y="3330"/>
              <a:ext cx="48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8" name="Line 648"/>
            <p:cNvSpPr>
              <a:spLocks noChangeShapeType="1"/>
            </p:cNvSpPr>
            <p:nvPr/>
          </p:nvSpPr>
          <p:spPr bwMode="auto">
            <a:xfrm>
              <a:off x="3346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9" name="Line 649"/>
            <p:cNvSpPr>
              <a:spLocks noChangeShapeType="1"/>
            </p:cNvSpPr>
            <p:nvPr/>
          </p:nvSpPr>
          <p:spPr bwMode="auto">
            <a:xfrm>
              <a:off x="3321" y="3352"/>
              <a:ext cx="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0" name="Rectangle 650"/>
            <p:cNvSpPr>
              <a:spLocks noChangeArrowheads="1"/>
            </p:cNvSpPr>
            <p:nvPr/>
          </p:nvSpPr>
          <p:spPr bwMode="auto">
            <a:xfrm>
              <a:off x="3565" y="3330"/>
              <a:ext cx="40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1" name="Line 651"/>
            <p:cNvSpPr>
              <a:spLocks noChangeShapeType="1"/>
            </p:cNvSpPr>
            <p:nvPr/>
          </p:nvSpPr>
          <p:spPr bwMode="auto">
            <a:xfrm>
              <a:off x="3587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2" name="Line 652"/>
            <p:cNvSpPr>
              <a:spLocks noChangeShapeType="1"/>
            </p:cNvSpPr>
            <p:nvPr/>
          </p:nvSpPr>
          <p:spPr bwMode="auto">
            <a:xfrm>
              <a:off x="3563" y="335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3" name="Rectangle 653"/>
            <p:cNvSpPr>
              <a:spLocks noChangeArrowheads="1"/>
            </p:cNvSpPr>
            <p:nvPr/>
          </p:nvSpPr>
          <p:spPr bwMode="auto">
            <a:xfrm>
              <a:off x="3199" y="3330"/>
              <a:ext cx="39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4" name="Line 654"/>
            <p:cNvSpPr>
              <a:spLocks noChangeShapeType="1"/>
            </p:cNvSpPr>
            <p:nvPr/>
          </p:nvSpPr>
          <p:spPr bwMode="auto">
            <a:xfrm>
              <a:off x="3224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5" name="Line 655"/>
            <p:cNvSpPr>
              <a:spLocks noChangeShapeType="1"/>
            </p:cNvSpPr>
            <p:nvPr/>
          </p:nvSpPr>
          <p:spPr bwMode="auto">
            <a:xfrm>
              <a:off x="3200" y="335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6" name="Rectangle 656"/>
            <p:cNvSpPr>
              <a:spLocks noChangeArrowheads="1"/>
            </p:cNvSpPr>
            <p:nvPr/>
          </p:nvSpPr>
          <p:spPr bwMode="auto">
            <a:xfrm>
              <a:off x="3438" y="3330"/>
              <a:ext cx="48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7" name="Line 657"/>
            <p:cNvSpPr>
              <a:spLocks noChangeShapeType="1"/>
            </p:cNvSpPr>
            <p:nvPr/>
          </p:nvSpPr>
          <p:spPr bwMode="auto">
            <a:xfrm>
              <a:off x="3466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8" name="Line 658"/>
            <p:cNvSpPr>
              <a:spLocks noChangeShapeType="1"/>
            </p:cNvSpPr>
            <p:nvPr/>
          </p:nvSpPr>
          <p:spPr bwMode="auto">
            <a:xfrm>
              <a:off x="3442" y="3352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9" name="Rectangle 659"/>
            <p:cNvSpPr>
              <a:spLocks noChangeArrowheads="1"/>
            </p:cNvSpPr>
            <p:nvPr/>
          </p:nvSpPr>
          <p:spPr bwMode="auto">
            <a:xfrm>
              <a:off x="3502" y="3330"/>
              <a:ext cx="40" cy="4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0" name="Line 660"/>
            <p:cNvSpPr>
              <a:spLocks noChangeShapeType="1"/>
            </p:cNvSpPr>
            <p:nvPr/>
          </p:nvSpPr>
          <p:spPr bwMode="auto">
            <a:xfrm>
              <a:off x="3526" y="3327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1" name="Line 661"/>
            <p:cNvSpPr>
              <a:spLocks noChangeShapeType="1"/>
            </p:cNvSpPr>
            <p:nvPr/>
          </p:nvSpPr>
          <p:spPr bwMode="auto">
            <a:xfrm>
              <a:off x="3502" y="3352"/>
              <a:ext cx="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2" name="Rectangle 662"/>
            <p:cNvSpPr>
              <a:spLocks noChangeArrowheads="1"/>
            </p:cNvSpPr>
            <p:nvPr/>
          </p:nvSpPr>
          <p:spPr bwMode="auto">
            <a:xfrm>
              <a:off x="3382" y="3402"/>
              <a:ext cx="40" cy="72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3" name="Rectangle 663"/>
            <p:cNvSpPr>
              <a:spLocks noChangeArrowheads="1"/>
            </p:cNvSpPr>
            <p:nvPr/>
          </p:nvSpPr>
          <p:spPr bwMode="auto">
            <a:xfrm>
              <a:off x="3382" y="3410"/>
              <a:ext cx="32" cy="5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4" name="Oval 664"/>
            <p:cNvSpPr>
              <a:spLocks noChangeArrowheads="1"/>
            </p:cNvSpPr>
            <p:nvPr/>
          </p:nvSpPr>
          <p:spPr bwMode="auto">
            <a:xfrm>
              <a:off x="3414" y="3442"/>
              <a:ext cx="1" cy="1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381000"/>
            <a:ext cx="6992937" cy="914400"/>
          </a:xfrm>
        </p:spPr>
        <p:txBody>
          <a:bodyPr/>
          <a:lstStyle/>
          <a:p>
            <a:r>
              <a:rPr lang="en-US" sz="3400" dirty="0">
                <a:solidFill>
                  <a:srgbClr val="92D050"/>
                </a:solidFill>
              </a:rPr>
              <a:t>A 5-minute Energy Market</a:t>
            </a:r>
          </a:p>
        </p:txBody>
      </p:sp>
      <p:pic>
        <p:nvPicPr>
          <p:cNvPr id="119811" name="Picture 3" descr="2006-11-01DC Market Clearing Chart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57200" y="3810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3200" b="1" dirty="0" smtClean="0">
                <a:solidFill>
                  <a:srgbClr val="92D050"/>
                </a:solidFill>
                <a:latin typeface="Calibri" pitchFamily="34" charset="0"/>
              </a:rPr>
              <a:t>Price-based </a:t>
            </a:r>
            <a:r>
              <a:rPr lang="en-US" sz="3200" b="1" dirty="0">
                <a:solidFill>
                  <a:srgbClr val="92D050"/>
                </a:solidFill>
                <a:latin typeface="Calibri" pitchFamily="34" charset="0"/>
              </a:rPr>
              <a:t>Distribution Dispatch</a:t>
            </a: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143000" y="59055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1143000" y="21717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2247900"/>
            <a:ext cx="6553200" cy="2743200"/>
            <a:chOff x="576" y="1008"/>
            <a:chExt cx="4128" cy="1728"/>
          </a:xfrm>
        </p:grpSpPr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>
              <a:off x="576" y="2736"/>
              <a:ext cx="23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2880" y="2160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 flipV="1">
              <a:off x="3360" y="2064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>
              <a:off x="3360" y="2064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 flipV="1">
              <a:off x="3936" y="2016"/>
              <a:ext cx="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>
              <a:off x="3936" y="2016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 flipV="1">
              <a:off x="4704" y="1008"/>
              <a:ext cx="0" cy="1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71800" y="2247900"/>
            <a:ext cx="2374900" cy="3657600"/>
            <a:chOff x="1728" y="1008"/>
            <a:chExt cx="1496" cy="2304"/>
          </a:xfrm>
        </p:grpSpPr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1728" y="1008"/>
              <a:ext cx="0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>
              <a:off x="1728" y="1920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2448" y="1920"/>
              <a:ext cx="776" cy="1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288" y="480"/>
                </a:cxn>
                <a:cxn ang="0">
                  <a:pos x="432" y="528"/>
                </a:cxn>
                <a:cxn ang="0">
                  <a:pos x="576" y="624"/>
                </a:cxn>
                <a:cxn ang="0">
                  <a:pos x="720" y="864"/>
                </a:cxn>
                <a:cxn ang="0">
                  <a:pos x="768" y="1200"/>
                </a:cxn>
                <a:cxn ang="0">
                  <a:pos x="768" y="1392"/>
                </a:cxn>
              </a:cxnLst>
              <a:rect l="0" t="0" r="r" b="b"/>
              <a:pathLst>
                <a:path w="776" h="1392">
                  <a:moveTo>
                    <a:pt x="0" y="0"/>
                  </a:moveTo>
                  <a:cubicBezTo>
                    <a:pt x="0" y="80"/>
                    <a:pt x="0" y="160"/>
                    <a:pt x="48" y="240"/>
                  </a:cubicBezTo>
                  <a:cubicBezTo>
                    <a:pt x="96" y="320"/>
                    <a:pt x="224" y="432"/>
                    <a:pt x="288" y="480"/>
                  </a:cubicBezTo>
                  <a:cubicBezTo>
                    <a:pt x="352" y="528"/>
                    <a:pt x="384" y="504"/>
                    <a:pt x="432" y="528"/>
                  </a:cubicBezTo>
                  <a:cubicBezTo>
                    <a:pt x="480" y="552"/>
                    <a:pt x="528" y="568"/>
                    <a:pt x="576" y="624"/>
                  </a:cubicBezTo>
                  <a:cubicBezTo>
                    <a:pt x="624" y="680"/>
                    <a:pt x="688" y="768"/>
                    <a:pt x="720" y="864"/>
                  </a:cubicBezTo>
                  <a:cubicBezTo>
                    <a:pt x="752" y="960"/>
                    <a:pt x="760" y="1112"/>
                    <a:pt x="768" y="1200"/>
                  </a:cubicBezTo>
                  <a:cubicBezTo>
                    <a:pt x="776" y="1288"/>
                    <a:pt x="772" y="1340"/>
                    <a:pt x="768" y="139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0" name="Line 18"/>
          <p:cNvSpPr>
            <a:spLocks noChangeShapeType="1"/>
          </p:cNvSpPr>
          <p:nvPr/>
        </p:nvSpPr>
        <p:spPr bwMode="auto">
          <a:xfrm flipH="1">
            <a:off x="1219200" y="45339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H="1">
            <a:off x="4800600" y="51435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41325" y="4341813"/>
            <a:ext cx="665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clear</a:t>
            </a:r>
            <a:endParaRPr lang="en-US" i="1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4419600" y="5981700"/>
            <a:ext cx="69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 i="1" baseline="-25000"/>
              <a:t>clear</a:t>
            </a:r>
            <a:endParaRPr lang="en-US" i="1"/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6781800" y="59055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Quantity (kW)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 rot="-5400000">
            <a:off x="123032" y="2886868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Price ($/MWh)</a:t>
            </a:r>
          </a:p>
        </p:txBody>
      </p:sp>
      <p:sp>
        <p:nvSpPr>
          <p:cNvPr id="69656" name="AutoShape 24"/>
          <p:cNvSpPr>
            <a:spLocks/>
          </p:cNvSpPr>
          <p:nvPr/>
        </p:nvSpPr>
        <p:spPr bwMode="auto">
          <a:xfrm>
            <a:off x="4114800" y="3162300"/>
            <a:ext cx="3581400" cy="495300"/>
          </a:xfrm>
          <a:prstGeom prst="callout2">
            <a:avLst>
              <a:gd name="adj1" fmla="val 23079"/>
              <a:gd name="adj2" fmla="val -2130"/>
              <a:gd name="adj3" fmla="val 23079"/>
              <a:gd name="adj4" fmla="val -14407"/>
              <a:gd name="adj5" fmla="val 111218"/>
              <a:gd name="adj6" fmla="val -273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/>
              <a:t>Large commercial customers with asynchronous DG or managed loads</a:t>
            </a:r>
          </a:p>
        </p:txBody>
      </p:sp>
      <p:sp>
        <p:nvSpPr>
          <p:cNvPr id="69657" name="AutoShape 25"/>
          <p:cNvSpPr>
            <a:spLocks/>
          </p:cNvSpPr>
          <p:nvPr/>
        </p:nvSpPr>
        <p:spPr bwMode="auto">
          <a:xfrm>
            <a:off x="6400800" y="4457700"/>
            <a:ext cx="2438400" cy="342900"/>
          </a:xfrm>
          <a:prstGeom prst="callout2">
            <a:avLst>
              <a:gd name="adj1" fmla="val 33333"/>
              <a:gd name="adj2" fmla="val -3125"/>
              <a:gd name="adj3" fmla="val 33333"/>
              <a:gd name="adj4" fmla="val -26759"/>
              <a:gd name="adj5" fmla="val -109722"/>
              <a:gd name="adj6" fmla="val -511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/>
              <a:t>First synchronous DG unit</a:t>
            </a:r>
          </a:p>
        </p:txBody>
      </p:sp>
      <p:sp>
        <p:nvSpPr>
          <p:cNvPr id="69658" name="AutoShape 26"/>
          <p:cNvSpPr>
            <a:spLocks/>
          </p:cNvSpPr>
          <p:nvPr/>
        </p:nvSpPr>
        <p:spPr bwMode="auto">
          <a:xfrm>
            <a:off x="2667000" y="5219700"/>
            <a:ext cx="1905000" cy="342900"/>
          </a:xfrm>
          <a:prstGeom prst="callout2">
            <a:avLst>
              <a:gd name="adj1" fmla="val 33333"/>
              <a:gd name="adj2" fmla="val -4000"/>
              <a:gd name="adj3" fmla="val 33333"/>
              <a:gd name="adj4" fmla="val -12583"/>
              <a:gd name="adj5" fmla="val -65278"/>
              <a:gd name="adj6" fmla="val -21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/>
              <a:t>Feeder</a:t>
            </a:r>
          </a:p>
        </p:txBody>
      </p:sp>
      <p:sp>
        <p:nvSpPr>
          <p:cNvPr id="69659" name="AutoShape 27"/>
          <p:cNvSpPr>
            <a:spLocks/>
          </p:cNvSpPr>
          <p:nvPr/>
        </p:nvSpPr>
        <p:spPr bwMode="auto">
          <a:xfrm>
            <a:off x="6400800" y="4800600"/>
            <a:ext cx="2438400" cy="342900"/>
          </a:xfrm>
          <a:prstGeom prst="callout2">
            <a:avLst>
              <a:gd name="adj1" fmla="val 33333"/>
              <a:gd name="adj2" fmla="val -3125"/>
              <a:gd name="adj3" fmla="val 33333"/>
              <a:gd name="adj4" fmla="val -29620"/>
              <a:gd name="adj5" fmla="val -37037"/>
              <a:gd name="adj6" fmla="val -5716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/>
              <a:t>Residential RTP customers</a:t>
            </a:r>
          </a:p>
        </p:txBody>
      </p:sp>
      <p:sp>
        <p:nvSpPr>
          <p:cNvPr id="69660" name="AutoShape 28"/>
          <p:cNvSpPr>
            <a:spLocks/>
          </p:cNvSpPr>
          <p:nvPr/>
        </p:nvSpPr>
        <p:spPr bwMode="auto">
          <a:xfrm>
            <a:off x="4114800" y="2400300"/>
            <a:ext cx="3733800" cy="495300"/>
          </a:xfrm>
          <a:prstGeom prst="callout2">
            <a:avLst>
              <a:gd name="adj1" fmla="val 23079"/>
              <a:gd name="adj2" fmla="val -2042"/>
              <a:gd name="adj3" fmla="val 23079"/>
              <a:gd name="adj4" fmla="val -16116"/>
              <a:gd name="adj5" fmla="val 77884"/>
              <a:gd name="adj6" fmla="val -30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/>
              <a:t>Unresponsive loads (control/fixed/TOU res, and large unmanaged commercial loads)</a:t>
            </a:r>
          </a:p>
        </p:txBody>
      </p:sp>
      <p:sp>
        <p:nvSpPr>
          <p:cNvPr id="69661" name="AutoShape 29"/>
          <p:cNvSpPr>
            <a:spLocks/>
          </p:cNvSpPr>
          <p:nvPr/>
        </p:nvSpPr>
        <p:spPr bwMode="auto">
          <a:xfrm>
            <a:off x="6400800" y="4000500"/>
            <a:ext cx="2438400" cy="342900"/>
          </a:xfrm>
          <a:prstGeom prst="callout2">
            <a:avLst>
              <a:gd name="adj1" fmla="val 33333"/>
              <a:gd name="adj2" fmla="val -3125"/>
              <a:gd name="adj3" fmla="val 33333"/>
              <a:gd name="adj4" fmla="val -12889"/>
              <a:gd name="adj5" fmla="val -20833"/>
              <a:gd name="adj6" fmla="val -22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/>
              <a:t>Second synchronous DG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366"/>
            <a:ext cx="7162800" cy="987234"/>
          </a:xfrm>
        </p:spPr>
        <p:txBody>
          <a:bodyPr/>
          <a:lstStyle/>
          <a:p>
            <a:r>
              <a:rPr lang="en-US" sz="3400" i="1" dirty="0">
                <a:solidFill>
                  <a:srgbClr val="92D050"/>
                </a:solidFill>
              </a:rPr>
              <a:t>Transactive</a:t>
            </a:r>
            <a:r>
              <a:rPr lang="en-US" sz="3400" dirty="0">
                <a:solidFill>
                  <a:srgbClr val="92D050"/>
                </a:solidFill>
              </a:rPr>
              <a:t> Thermostat Control</a:t>
            </a:r>
          </a:p>
        </p:txBody>
      </p:sp>
      <p:sp>
        <p:nvSpPr>
          <p:cNvPr id="139267" name="AutoShape 3"/>
          <p:cNvSpPr>
            <a:spLocks noChangeAspect="1" noChangeArrowheads="1"/>
          </p:cNvSpPr>
          <p:nvPr/>
        </p:nvSpPr>
        <p:spPr bwMode="auto">
          <a:xfrm>
            <a:off x="457200" y="1546225"/>
            <a:ext cx="8686800" cy="510698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 rot="16200000">
            <a:off x="569119" y="3666331"/>
            <a:ext cx="401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700" b="1">
                <a:latin typeface="Times New Roman" pitchFamily="18" charset="0"/>
              </a:rPr>
              <a:t>price</a:t>
            </a:r>
            <a:endParaRPr lang="en-US" sz="2800" b="1"/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1757363" y="1566863"/>
            <a:ext cx="0" cy="4376737"/>
          </a:xfrm>
          <a:prstGeom prst="line">
            <a:avLst/>
          </a:prstGeom>
          <a:noFill/>
          <a:ln w="292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202113" y="6332538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700" b="1">
                <a:latin typeface="Times New Roman" pitchFamily="18" charset="0"/>
              </a:rPr>
              <a:t>temperature</a:t>
            </a:r>
            <a:endParaRPr lang="en-US" sz="2800" b="1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 flipV="1">
            <a:off x="2928938" y="2505075"/>
            <a:ext cx="4457700" cy="2366963"/>
          </a:xfrm>
          <a:prstGeom prst="line">
            <a:avLst/>
          </a:prstGeom>
          <a:noFill/>
          <a:ln w="2159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2928938" y="4860925"/>
            <a:ext cx="0" cy="1082675"/>
          </a:xfrm>
          <a:prstGeom prst="line">
            <a:avLst/>
          </a:prstGeom>
          <a:noFill/>
          <a:ln w="2159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 flipV="1">
            <a:off x="7383463" y="1663700"/>
            <a:ext cx="0" cy="841375"/>
          </a:xfrm>
          <a:prstGeom prst="line">
            <a:avLst/>
          </a:prstGeom>
          <a:noFill/>
          <a:ln w="2159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4" name="Freeform 10"/>
          <p:cNvSpPr>
            <a:spLocks noEditPoints="1"/>
          </p:cNvSpPr>
          <p:nvPr/>
        </p:nvSpPr>
        <p:spPr bwMode="auto">
          <a:xfrm>
            <a:off x="1781175" y="4867275"/>
            <a:ext cx="1157288" cy="9525"/>
          </a:xfrm>
          <a:custGeom>
            <a:avLst/>
            <a:gdLst/>
            <a:ahLst/>
            <a:cxnLst>
              <a:cxn ang="0">
                <a:pos x="4916" y="50"/>
              </a:cxn>
              <a:cxn ang="0">
                <a:pos x="4916" y="0"/>
              </a:cxn>
              <a:cxn ang="0">
                <a:pos x="5091" y="25"/>
              </a:cxn>
              <a:cxn ang="0">
                <a:pos x="4716" y="50"/>
              </a:cxn>
              <a:cxn ang="0">
                <a:pos x="4541" y="25"/>
              </a:cxn>
              <a:cxn ang="0">
                <a:pos x="4716" y="0"/>
              </a:cxn>
              <a:cxn ang="0">
                <a:pos x="4716" y="50"/>
              </a:cxn>
              <a:cxn ang="0">
                <a:pos x="4216" y="50"/>
              </a:cxn>
              <a:cxn ang="0">
                <a:pos x="4216" y="0"/>
              </a:cxn>
              <a:cxn ang="0">
                <a:pos x="4391" y="25"/>
              </a:cxn>
              <a:cxn ang="0">
                <a:pos x="4016" y="50"/>
              </a:cxn>
              <a:cxn ang="0">
                <a:pos x="3841" y="25"/>
              </a:cxn>
              <a:cxn ang="0">
                <a:pos x="4016" y="0"/>
              </a:cxn>
              <a:cxn ang="0">
                <a:pos x="4016" y="50"/>
              </a:cxn>
              <a:cxn ang="0">
                <a:pos x="3516" y="50"/>
              </a:cxn>
              <a:cxn ang="0">
                <a:pos x="3516" y="0"/>
              </a:cxn>
              <a:cxn ang="0">
                <a:pos x="3691" y="25"/>
              </a:cxn>
              <a:cxn ang="0">
                <a:pos x="3316" y="50"/>
              </a:cxn>
              <a:cxn ang="0">
                <a:pos x="3141" y="25"/>
              </a:cxn>
              <a:cxn ang="0">
                <a:pos x="3316" y="0"/>
              </a:cxn>
              <a:cxn ang="0">
                <a:pos x="3316" y="50"/>
              </a:cxn>
              <a:cxn ang="0">
                <a:pos x="2816" y="50"/>
              </a:cxn>
              <a:cxn ang="0">
                <a:pos x="2816" y="0"/>
              </a:cxn>
              <a:cxn ang="0">
                <a:pos x="2991" y="25"/>
              </a:cxn>
              <a:cxn ang="0">
                <a:pos x="2616" y="50"/>
              </a:cxn>
              <a:cxn ang="0">
                <a:pos x="2441" y="25"/>
              </a:cxn>
              <a:cxn ang="0">
                <a:pos x="2616" y="0"/>
              </a:cxn>
              <a:cxn ang="0">
                <a:pos x="2616" y="50"/>
              </a:cxn>
              <a:cxn ang="0">
                <a:pos x="2116" y="50"/>
              </a:cxn>
              <a:cxn ang="0">
                <a:pos x="2116" y="0"/>
              </a:cxn>
              <a:cxn ang="0">
                <a:pos x="2291" y="25"/>
              </a:cxn>
              <a:cxn ang="0">
                <a:pos x="1916" y="50"/>
              </a:cxn>
              <a:cxn ang="0">
                <a:pos x="1741" y="25"/>
              </a:cxn>
              <a:cxn ang="0">
                <a:pos x="1916" y="0"/>
              </a:cxn>
              <a:cxn ang="0">
                <a:pos x="1916" y="50"/>
              </a:cxn>
              <a:cxn ang="0">
                <a:pos x="1416" y="50"/>
              </a:cxn>
              <a:cxn ang="0">
                <a:pos x="1416" y="0"/>
              </a:cxn>
              <a:cxn ang="0">
                <a:pos x="1591" y="25"/>
              </a:cxn>
              <a:cxn ang="0">
                <a:pos x="1216" y="50"/>
              </a:cxn>
              <a:cxn ang="0">
                <a:pos x="1041" y="25"/>
              </a:cxn>
              <a:cxn ang="0">
                <a:pos x="1216" y="0"/>
              </a:cxn>
              <a:cxn ang="0">
                <a:pos x="1216" y="50"/>
              </a:cxn>
              <a:cxn ang="0">
                <a:pos x="716" y="50"/>
              </a:cxn>
              <a:cxn ang="0">
                <a:pos x="716" y="0"/>
              </a:cxn>
              <a:cxn ang="0">
                <a:pos x="891" y="25"/>
              </a:cxn>
              <a:cxn ang="0">
                <a:pos x="516" y="50"/>
              </a:cxn>
              <a:cxn ang="0">
                <a:pos x="341" y="25"/>
              </a:cxn>
              <a:cxn ang="0">
                <a:pos x="516" y="0"/>
              </a:cxn>
              <a:cxn ang="0">
                <a:pos x="516" y="50"/>
              </a:cxn>
              <a:cxn ang="0">
                <a:pos x="25" y="50"/>
              </a:cxn>
              <a:cxn ang="0">
                <a:pos x="25" y="0"/>
              </a:cxn>
              <a:cxn ang="0">
                <a:pos x="191" y="25"/>
              </a:cxn>
            </a:cxnLst>
            <a:rect l="0" t="0" r="r" b="b"/>
            <a:pathLst>
              <a:path w="5091" h="50">
                <a:moveTo>
                  <a:pt x="5066" y="50"/>
                </a:moveTo>
                <a:lnTo>
                  <a:pt x="4916" y="50"/>
                </a:lnTo>
                <a:cubicBezTo>
                  <a:pt x="4903" y="50"/>
                  <a:pt x="4891" y="39"/>
                  <a:pt x="4891" y="25"/>
                </a:cubicBezTo>
                <a:cubicBezTo>
                  <a:pt x="4891" y="11"/>
                  <a:pt x="4903" y="0"/>
                  <a:pt x="4916" y="0"/>
                </a:cubicBezTo>
                <a:lnTo>
                  <a:pt x="5066" y="0"/>
                </a:lnTo>
                <a:cubicBezTo>
                  <a:pt x="5080" y="0"/>
                  <a:pt x="5091" y="11"/>
                  <a:pt x="5091" y="25"/>
                </a:cubicBezTo>
                <a:cubicBezTo>
                  <a:pt x="5091" y="39"/>
                  <a:pt x="5080" y="50"/>
                  <a:pt x="5066" y="50"/>
                </a:cubicBezTo>
                <a:close/>
                <a:moveTo>
                  <a:pt x="4716" y="50"/>
                </a:moveTo>
                <a:lnTo>
                  <a:pt x="4566" y="50"/>
                </a:lnTo>
                <a:cubicBezTo>
                  <a:pt x="4553" y="50"/>
                  <a:pt x="4541" y="39"/>
                  <a:pt x="4541" y="25"/>
                </a:cubicBezTo>
                <a:cubicBezTo>
                  <a:pt x="4541" y="11"/>
                  <a:pt x="4553" y="0"/>
                  <a:pt x="4566" y="0"/>
                </a:cubicBezTo>
                <a:lnTo>
                  <a:pt x="4716" y="0"/>
                </a:lnTo>
                <a:cubicBezTo>
                  <a:pt x="4730" y="0"/>
                  <a:pt x="4741" y="11"/>
                  <a:pt x="4741" y="25"/>
                </a:cubicBezTo>
                <a:cubicBezTo>
                  <a:pt x="4741" y="39"/>
                  <a:pt x="4730" y="50"/>
                  <a:pt x="4716" y="50"/>
                </a:cubicBezTo>
                <a:close/>
                <a:moveTo>
                  <a:pt x="4366" y="50"/>
                </a:moveTo>
                <a:lnTo>
                  <a:pt x="4216" y="50"/>
                </a:lnTo>
                <a:cubicBezTo>
                  <a:pt x="4203" y="50"/>
                  <a:pt x="4191" y="39"/>
                  <a:pt x="4191" y="25"/>
                </a:cubicBezTo>
                <a:cubicBezTo>
                  <a:pt x="4191" y="11"/>
                  <a:pt x="4203" y="0"/>
                  <a:pt x="4216" y="0"/>
                </a:cubicBezTo>
                <a:lnTo>
                  <a:pt x="4366" y="0"/>
                </a:lnTo>
                <a:cubicBezTo>
                  <a:pt x="4380" y="0"/>
                  <a:pt x="4391" y="11"/>
                  <a:pt x="4391" y="25"/>
                </a:cubicBezTo>
                <a:cubicBezTo>
                  <a:pt x="4391" y="39"/>
                  <a:pt x="4380" y="50"/>
                  <a:pt x="4366" y="50"/>
                </a:cubicBezTo>
                <a:close/>
                <a:moveTo>
                  <a:pt x="4016" y="50"/>
                </a:moveTo>
                <a:lnTo>
                  <a:pt x="3866" y="50"/>
                </a:lnTo>
                <a:cubicBezTo>
                  <a:pt x="3853" y="50"/>
                  <a:pt x="3841" y="39"/>
                  <a:pt x="3841" y="25"/>
                </a:cubicBezTo>
                <a:cubicBezTo>
                  <a:pt x="3841" y="11"/>
                  <a:pt x="3853" y="0"/>
                  <a:pt x="3866" y="0"/>
                </a:cubicBezTo>
                <a:lnTo>
                  <a:pt x="4016" y="0"/>
                </a:lnTo>
                <a:cubicBezTo>
                  <a:pt x="4030" y="0"/>
                  <a:pt x="4041" y="11"/>
                  <a:pt x="4041" y="25"/>
                </a:cubicBezTo>
                <a:cubicBezTo>
                  <a:pt x="4041" y="39"/>
                  <a:pt x="4030" y="50"/>
                  <a:pt x="4016" y="50"/>
                </a:cubicBezTo>
                <a:close/>
                <a:moveTo>
                  <a:pt x="3666" y="50"/>
                </a:moveTo>
                <a:lnTo>
                  <a:pt x="3516" y="50"/>
                </a:lnTo>
                <a:cubicBezTo>
                  <a:pt x="3503" y="50"/>
                  <a:pt x="3491" y="39"/>
                  <a:pt x="3491" y="25"/>
                </a:cubicBezTo>
                <a:cubicBezTo>
                  <a:pt x="3491" y="11"/>
                  <a:pt x="3503" y="0"/>
                  <a:pt x="3516" y="0"/>
                </a:cubicBezTo>
                <a:lnTo>
                  <a:pt x="3666" y="0"/>
                </a:lnTo>
                <a:cubicBezTo>
                  <a:pt x="3680" y="0"/>
                  <a:pt x="3691" y="11"/>
                  <a:pt x="3691" y="25"/>
                </a:cubicBezTo>
                <a:cubicBezTo>
                  <a:pt x="3691" y="39"/>
                  <a:pt x="3680" y="50"/>
                  <a:pt x="3666" y="50"/>
                </a:cubicBezTo>
                <a:close/>
                <a:moveTo>
                  <a:pt x="3316" y="50"/>
                </a:moveTo>
                <a:lnTo>
                  <a:pt x="3166" y="50"/>
                </a:lnTo>
                <a:cubicBezTo>
                  <a:pt x="3153" y="50"/>
                  <a:pt x="3141" y="39"/>
                  <a:pt x="3141" y="25"/>
                </a:cubicBezTo>
                <a:cubicBezTo>
                  <a:pt x="3141" y="11"/>
                  <a:pt x="3153" y="0"/>
                  <a:pt x="3166" y="0"/>
                </a:cubicBezTo>
                <a:lnTo>
                  <a:pt x="3316" y="0"/>
                </a:lnTo>
                <a:cubicBezTo>
                  <a:pt x="3330" y="0"/>
                  <a:pt x="3341" y="11"/>
                  <a:pt x="3341" y="25"/>
                </a:cubicBezTo>
                <a:cubicBezTo>
                  <a:pt x="3341" y="39"/>
                  <a:pt x="3330" y="50"/>
                  <a:pt x="3316" y="50"/>
                </a:cubicBezTo>
                <a:close/>
                <a:moveTo>
                  <a:pt x="2966" y="50"/>
                </a:moveTo>
                <a:lnTo>
                  <a:pt x="2816" y="50"/>
                </a:lnTo>
                <a:cubicBezTo>
                  <a:pt x="2803" y="50"/>
                  <a:pt x="2791" y="39"/>
                  <a:pt x="2791" y="25"/>
                </a:cubicBezTo>
                <a:cubicBezTo>
                  <a:pt x="2791" y="11"/>
                  <a:pt x="2803" y="0"/>
                  <a:pt x="2816" y="0"/>
                </a:cubicBezTo>
                <a:lnTo>
                  <a:pt x="2966" y="0"/>
                </a:lnTo>
                <a:cubicBezTo>
                  <a:pt x="2980" y="0"/>
                  <a:pt x="2991" y="11"/>
                  <a:pt x="2991" y="25"/>
                </a:cubicBezTo>
                <a:cubicBezTo>
                  <a:pt x="2991" y="39"/>
                  <a:pt x="2980" y="50"/>
                  <a:pt x="2966" y="50"/>
                </a:cubicBezTo>
                <a:close/>
                <a:moveTo>
                  <a:pt x="2616" y="50"/>
                </a:moveTo>
                <a:lnTo>
                  <a:pt x="2466" y="50"/>
                </a:lnTo>
                <a:cubicBezTo>
                  <a:pt x="2453" y="50"/>
                  <a:pt x="2441" y="39"/>
                  <a:pt x="2441" y="25"/>
                </a:cubicBezTo>
                <a:cubicBezTo>
                  <a:pt x="2441" y="11"/>
                  <a:pt x="2453" y="0"/>
                  <a:pt x="2466" y="0"/>
                </a:cubicBezTo>
                <a:lnTo>
                  <a:pt x="2616" y="0"/>
                </a:lnTo>
                <a:cubicBezTo>
                  <a:pt x="2630" y="0"/>
                  <a:pt x="2641" y="11"/>
                  <a:pt x="2641" y="25"/>
                </a:cubicBezTo>
                <a:cubicBezTo>
                  <a:pt x="2641" y="39"/>
                  <a:pt x="2630" y="50"/>
                  <a:pt x="2616" y="50"/>
                </a:cubicBezTo>
                <a:close/>
                <a:moveTo>
                  <a:pt x="2266" y="50"/>
                </a:moveTo>
                <a:lnTo>
                  <a:pt x="2116" y="50"/>
                </a:lnTo>
                <a:cubicBezTo>
                  <a:pt x="2103" y="50"/>
                  <a:pt x="2091" y="39"/>
                  <a:pt x="2091" y="25"/>
                </a:cubicBezTo>
                <a:cubicBezTo>
                  <a:pt x="2091" y="11"/>
                  <a:pt x="2103" y="0"/>
                  <a:pt x="2116" y="0"/>
                </a:cubicBezTo>
                <a:lnTo>
                  <a:pt x="2266" y="0"/>
                </a:lnTo>
                <a:cubicBezTo>
                  <a:pt x="2280" y="0"/>
                  <a:pt x="2291" y="11"/>
                  <a:pt x="2291" y="25"/>
                </a:cubicBezTo>
                <a:cubicBezTo>
                  <a:pt x="2291" y="39"/>
                  <a:pt x="2280" y="50"/>
                  <a:pt x="2266" y="50"/>
                </a:cubicBezTo>
                <a:close/>
                <a:moveTo>
                  <a:pt x="1916" y="50"/>
                </a:moveTo>
                <a:lnTo>
                  <a:pt x="1766" y="50"/>
                </a:lnTo>
                <a:cubicBezTo>
                  <a:pt x="1753" y="50"/>
                  <a:pt x="1741" y="39"/>
                  <a:pt x="1741" y="25"/>
                </a:cubicBezTo>
                <a:cubicBezTo>
                  <a:pt x="1741" y="11"/>
                  <a:pt x="1753" y="0"/>
                  <a:pt x="1766" y="0"/>
                </a:cubicBezTo>
                <a:lnTo>
                  <a:pt x="1916" y="0"/>
                </a:lnTo>
                <a:cubicBezTo>
                  <a:pt x="1930" y="0"/>
                  <a:pt x="1941" y="11"/>
                  <a:pt x="1941" y="25"/>
                </a:cubicBezTo>
                <a:cubicBezTo>
                  <a:pt x="1941" y="39"/>
                  <a:pt x="1930" y="50"/>
                  <a:pt x="1916" y="50"/>
                </a:cubicBezTo>
                <a:close/>
                <a:moveTo>
                  <a:pt x="1566" y="50"/>
                </a:moveTo>
                <a:lnTo>
                  <a:pt x="1416" y="50"/>
                </a:lnTo>
                <a:cubicBezTo>
                  <a:pt x="1403" y="50"/>
                  <a:pt x="1391" y="39"/>
                  <a:pt x="1391" y="25"/>
                </a:cubicBezTo>
                <a:cubicBezTo>
                  <a:pt x="1391" y="11"/>
                  <a:pt x="1403" y="0"/>
                  <a:pt x="1416" y="0"/>
                </a:cubicBezTo>
                <a:lnTo>
                  <a:pt x="1566" y="0"/>
                </a:lnTo>
                <a:cubicBezTo>
                  <a:pt x="1580" y="0"/>
                  <a:pt x="1591" y="11"/>
                  <a:pt x="1591" y="25"/>
                </a:cubicBezTo>
                <a:cubicBezTo>
                  <a:pt x="1591" y="39"/>
                  <a:pt x="1580" y="50"/>
                  <a:pt x="1566" y="50"/>
                </a:cubicBezTo>
                <a:close/>
                <a:moveTo>
                  <a:pt x="1216" y="50"/>
                </a:moveTo>
                <a:lnTo>
                  <a:pt x="1066" y="50"/>
                </a:lnTo>
                <a:cubicBezTo>
                  <a:pt x="1053" y="50"/>
                  <a:pt x="1041" y="39"/>
                  <a:pt x="1041" y="25"/>
                </a:cubicBezTo>
                <a:cubicBezTo>
                  <a:pt x="1041" y="11"/>
                  <a:pt x="1053" y="0"/>
                  <a:pt x="1066" y="0"/>
                </a:cubicBezTo>
                <a:lnTo>
                  <a:pt x="1216" y="0"/>
                </a:lnTo>
                <a:cubicBezTo>
                  <a:pt x="1230" y="0"/>
                  <a:pt x="1241" y="11"/>
                  <a:pt x="1241" y="25"/>
                </a:cubicBezTo>
                <a:cubicBezTo>
                  <a:pt x="1241" y="39"/>
                  <a:pt x="1230" y="50"/>
                  <a:pt x="1216" y="50"/>
                </a:cubicBezTo>
                <a:close/>
                <a:moveTo>
                  <a:pt x="866" y="50"/>
                </a:moveTo>
                <a:lnTo>
                  <a:pt x="716" y="50"/>
                </a:lnTo>
                <a:cubicBezTo>
                  <a:pt x="703" y="50"/>
                  <a:pt x="691" y="39"/>
                  <a:pt x="691" y="25"/>
                </a:cubicBezTo>
                <a:cubicBezTo>
                  <a:pt x="691" y="11"/>
                  <a:pt x="703" y="0"/>
                  <a:pt x="716" y="0"/>
                </a:cubicBezTo>
                <a:lnTo>
                  <a:pt x="866" y="0"/>
                </a:lnTo>
                <a:cubicBezTo>
                  <a:pt x="880" y="0"/>
                  <a:pt x="891" y="11"/>
                  <a:pt x="891" y="25"/>
                </a:cubicBezTo>
                <a:cubicBezTo>
                  <a:pt x="891" y="39"/>
                  <a:pt x="880" y="50"/>
                  <a:pt x="866" y="50"/>
                </a:cubicBezTo>
                <a:close/>
                <a:moveTo>
                  <a:pt x="516" y="50"/>
                </a:moveTo>
                <a:lnTo>
                  <a:pt x="366" y="50"/>
                </a:lnTo>
                <a:cubicBezTo>
                  <a:pt x="353" y="50"/>
                  <a:pt x="341" y="39"/>
                  <a:pt x="341" y="25"/>
                </a:cubicBezTo>
                <a:cubicBezTo>
                  <a:pt x="341" y="11"/>
                  <a:pt x="353" y="0"/>
                  <a:pt x="366" y="0"/>
                </a:cubicBezTo>
                <a:lnTo>
                  <a:pt x="516" y="0"/>
                </a:lnTo>
                <a:cubicBezTo>
                  <a:pt x="530" y="0"/>
                  <a:pt x="541" y="11"/>
                  <a:pt x="541" y="25"/>
                </a:cubicBezTo>
                <a:cubicBezTo>
                  <a:pt x="541" y="39"/>
                  <a:pt x="530" y="50"/>
                  <a:pt x="516" y="50"/>
                </a:cubicBezTo>
                <a:close/>
                <a:moveTo>
                  <a:pt x="166" y="50"/>
                </a:move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lnTo>
                  <a:pt x="166" y="0"/>
                </a:lnTo>
                <a:cubicBezTo>
                  <a:pt x="180" y="0"/>
                  <a:pt x="191" y="11"/>
                  <a:pt x="191" y="25"/>
                </a:cubicBezTo>
                <a:cubicBezTo>
                  <a:pt x="191" y="39"/>
                  <a:pt x="180" y="50"/>
                  <a:pt x="166" y="50"/>
                </a:cubicBezTo>
                <a:close/>
              </a:path>
            </a:pathLst>
          </a:custGeom>
          <a:solidFill>
            <a:srgbClr val="000000"/>
          </a:solidFill>
          <a:ln w="190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5" name="Freeform 11"/>
          <p:cNvSpPr>
            <a:spLocks noEditPoints="1"/>
          </p:cNvSpPr>
          <p:nvPr/>
        </p:nvSpPr>
        <p:spPr bwMode="auto">
          <a:xfrm>
            <a:off x="1785938" y="2498725"/>
            <a:ext cx="5603875" cy="11113"/>
          </a:xfrm>
          <a:custGeom>
            <a:avLst/>
            <a:gdLst/>
            <a:ahLst/>
            <a:cxnLst>
              <a:cxn ang="0">
                <a:pos x="24325" y="50"/>
              </a:cxn>
              <a:cxn ang="0">
                <a:pos x="23825" y="50"/>
              </a:cxn>
              <a:cxn ang="0">
                <a:pos x="23450" y="25"/>
              </a:cxn>
              <a:cxn ang="0">
                <a:pos x="23125" y="0"/>
              </a:cxn>
              <a:cxn ang="0">
                <a:pos x="22925" y="0"/>
              </a:cxn>
              <a:cxn ang="0">
                <a:pos x="22600" y="25"/>
              </a:cxn>
              <a:cxn ang="0">
                <a:pos x="22225" y="50"/>
              </a:cxn>
              <a:cxn ang="0">
                <a:pos x="21525" y="50"/>
              </a:cxn>
              <a:cxn ang="0">
                <a:pos x="21025" y="50"/>
              </a:cxn>
              <a:cxn ang="0">
                <a:pos x="20650" y="25"/>
              </a:cxn>
              <a:cxn ang="0">
                <a:pos x="20325" y="0"/>
              </a:cxn>
              <a:cxn ang="0">
                <a:pos x="20125" y="0"/>
              </a:cxn>
              <a:cxn ang="0">
                <a:pos x="19800" y="25"/>
              </a:cxn>
              <a:cxn ang="0">
                <a:pos x="19425" y="50"/>
              </a:cxn>
              <a:cxn ang="0">
                <a:pos x="18725" y="50"/>
              </a:cxn>
              <a:cxn ang="0">
                <a:pos x="18225" y="50"/>
              </a:cxn>
              <a:cxn ang="0">
                <a:pos x="17850" y="25"/>
              </a:cxn>
              <a:cxn ang="0">
                <a:pos x="17525" y="0"/>
              </a:cxn>
              <a:cxn ang="0">
                <a:pos x="17325" y="0"/>
              </a:cxn>
              <a:cxn ang="0">
                <a:pos x="17000" y="25"/>
              </a:cxn>
              <a:cxn ang="0">
                <a:pos x="16625" y="50"/>
              </a:cxn>
              <a:cxn ang="0">
                <a:pos x="15925" y="50"/>
              </a:cxn>
              <a:cxn ang="0">
                <a:pos x="15425" y="50"/>
              </a:cxn>
              <a:cxn ang="0">
                <a:pos x="15050" y="25"/>
              </a:cxn>
              <a:cxn ang="0">
                <a:pos x="14725" y="0"/>
              </a:cxn>
              <a:cxn ang="0">
                <a:pos x="14525" y="0"/>
              </a:cxn>
              <a:cxn ang="0">
                <a:pos x="14200" y="25"/>
              </a:cxn>
              <a:cxn ang="0">
                <a:pos x="13825" y="50"/>
              </a:cxn>
              <a:cxn ang="0">
                <a:pos x="13125" y="50"/>
              </a:cxn>
              <a:cxn ang="0">
                <a:pos x="12625" y="50"/>
              </a:cxn>
              <a:cxn ang="0">
                <a:pos x="12250" y="25"/>
              </a:cxn>
              <a:cxn ang="0">
                <a:pos x="11925" y="0"/>
              </a:cxn>
              <a:cxn ang="0">
                <a:pos x="11725" y="0"/>
              </a:cxn>
              <a:cxn ang="0">
                <a:pos x="11400" y="25"/>
              </a:cxn>
              <a:cxn ang="0">
                <a:pos x="11025" y="50"/>
              </a:cxn>
              <a:cxn ang="0">
                <a:pos x="10325" y="50"/>
              </a:cxn>
              <a:cxn ang="0">
                <a:pos x="9825" y="50"/>
              </a:cxn>
              <a:cxn ang="0">
                <a:pos x="9450" y="25"/>
              </a:cxn>
              <a:cxn ang="0">
                <a:pos x="9125" y="0"/>
              </a:cxn>
              <a:cxn ang="0">
                <a:pos x="8925" y="0"/>
              </a:cxn>
              <a:cxn ang="0">
                <a:pos x="8600" y="25"/>
              </a:cxn>
              <a:cxn ang="0">
                <a:pos x="8225" y="50"/>
              </a:cxn>
              <a:cxn ang="0">
                <a:pos x="7525" y="50"/>
              </a:cxn>
              <a:cxn ang="0">
                <a:pos x="7025" y="50"/>
              </a:cxn>
              <a:cxn ang="0">
                <a:pos x="6650" y="25"/>
              </a:cxn>
              <a:cxn ang="0">
                <a:pos x="6325" y="0"/>
              </a:cxn>
              <a:cxn ang="0">
                <a:pos x="6125" y="0"/>
              </a:cxn>
              <a:cxn ang="0">
                <a:pos x="5800" y="25"/>
              </a:cxn>
              <a:cxn ang="0">
                <a:pos x="5425" y="50"/>
              </a:cxn>
              <a:cxn ang="0">
                <a:pos x="4725" y="50"/>
              </a:cxn>
              <a:cxn ang="0">
                <a:pos x="4225" y="50"/>
              </a:cxn>
              <a:cxn ang="0">
                <a:pos x="3850" y="25"/>
              </a:cxn>
              <a:cxn ang="0">
                <a:pos x="3525" y="0"/>
              </a:cxn>
              <a:cxn ang="0">
                <a:pos x="3325" y="0"/>
              </a:cxn>
              <a:cxn ang="0">
                <a:pos x="3000" y="25"/>
              </a:cxn>
              <a:cxn ang="0">
                <a:pos x="2625" y="50"/>
              </a:cxn>
              <a:cxn ang="0">
                <a:pos x="1925" y="50"/>
              </a:cxn>
              <a:cxn ang="0">
                <a:pos x="1425" y="50"/>
              </a:cxn>
              <a:cxn ang="0">
                <a:pos x="1050" y="25"/>
              </a:cxn>
              <a:cxn ang="0">
                <a:pos x="725" y="0"/>
              </a:cxn>
              <a:cxn ang="0">
                <a:pos x="525" y="0"/>
              </a:cxn>
              <a:cxn ang="0">
                <a:pos x="200" y="25"/>
              </a:cxn>
            </a:cxnLst>
            <a:rect l="0" t="0" r="r" b="b"/>
            <a:pathLst>
              <a:path w="24700" h="50">
                <a:moveTo>
                  <a:pt x="24675" y="50"/>
                </a:move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1"/>
                  <a:pt x="24511" y="0"/>
                  <a:pt x="24525" y="0"/>
                </a:cubicBezTo>
                <a:lnTo>
                  <a:pt x="24675" y="0"/>
                </a:lnTo>
                <a:cubicBezTo>
                  <a:pt x="24689" y="0"/>
                  <a:pt x="24700" y="11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close/>
                <a:moveTo>
                  <a:pt x="24325" y="50"/>
                </a:move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1"/>
                  <a:pt x="24161" y="0"/>
                  <a:pt x="24175" y="0"/>
                </a:cubicBezTo>
                <a:lnTo>
                  <a:pt x="24325" y="0"/>
                </a:lnTo>
                <a:cubicBezTo>
                  <a:pt x="24339" y="0"/>
                  <a:pt x="24350" y="11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close/>
                <a:moveTo>
                  <a:pt x="23975" y="50"/>
                </a:move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1"/>
                  <a:pt x="23811" y="0"/>
                  <a:pt x="23825" y="0"/>
                </a:cubicBezTo>
                <a:lnTo>
                  <a:pt x="23975" y="0"/>
                </a:lnTo>
                <a:cubicBezTo>
                  <a:pt x="23989" y="0"/>
                  <a:pt x="24000" y="11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close/>
                <a:moveTo>
                  <a:pt x="23625" y="50"/>
                </a:move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1"/>
                  <a:pt x="23461" y="0"/>
                  <a:pt x="23475" y="0"/>
                </a:cubicBezTo>
                <a:lnTo>
                  <a:pt x="23625" y="0"/>
                </a:lnTo>
                <a:cubicBezTo>
                  <a:pt x="23639" y="0"/>
                  <a:pt x="23650" y="11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close/>
                <a:moveTo>
                  <a:pt x="23275" y="50"/>
                </a:move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1"/>
                  <a:pt x="23111" y="0"/>
                  <a:pt x="23125" y="0"/>
                </a:cubicBezTo>
                <a:lnTo>
                  <a:pt x="23275" y="0"/>
                </a:lnTo>
                <a:cubicBezTo>
                  <a:pt x="23289" y="0"/>
                  <a:pt x="23300" y="11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close/>
                <a:moveTo>
                  <a:pt x="22925" y="50"/>
                </a:move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1"/>
                  <a:pt x="22761" y="0"/>
                  <a:pt x="22775" y="0"/>
                </a:cubicBezTo>
                <a:lnTo>
                  <a:pt x="22925" y="0"/>
                </a:lnTo>
                <a:cubicBezTo>
                  <a:pt x="22939" y="0"/>
                  <a:pt x="22950" y="11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close/>
                <a:moveTo>
                  <a:pt x="22575" y="50"/>
                </a:move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1"/>
                  <a:pt x="22411" y="0"/>
                  <a:pt x="22425" y="0"/>
                </a:cubicBezTo>
                <a:lnTo>
                  <a:pt x="22575" y="0"/>
                </a:lnTo>
                <a:cubicBezTo>
                  <a:pt x="22589" y="0"/>
                  <a:pt x="22600" y="11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close/>
                <a:moveTo>
                  <a:pt x="22225" y="50"/>
                </a:move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1"/>
                  <a:pt x="22061" y="0"/>
                  <a:pt x="22075" y="0"/>
                </a:cubicBezTo>
                <a:lnTo>
                  <a:pt x="22225" y="0"/>
                </a:lnTo>
                <a:cubicBezTo>
                  <a:pt x="22239" y="0"/>
                  <a:pt x="22250" y="11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close/>
                <a:moveTo>
                  <a:pt x="21875" y="50"/>
                </a:move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1"/>
                  <a:pt x="21711" y="0"/>
                  <a:pt x="21725" y="0"/>
                </a:cubicBezTo>
                <a:lnTo>
                  <a:pt x="21875" y="0"/>
                </a:lnTo>
                <a:cubicBezTo>
                  <a:pt x="21889" y="0"/>
                  <a:pt x="21900" y="11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close/>
                <a:moveTo>
                  <a:pt x="21525" y="50"/>
                </a:move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1"/>
                  <a:pt x="21361" y="0"/>
                  <a:pt x="21375" y="0"/>
                </a:cubicBezTo>
                <a:lnTo>
                  <a:pt x="21525" y="0"/>
                </a:lnTo>
                <a:cubicBezTo>
                  <a:pt x="21539" y="0"/>
                  <a:pt x="21550" y="11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close/>
                <a:moveTo>
                  <a:pt x="21175" y="50"/>
                </a:move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1"/>
                  <a:pt x="21011" y="0"/>
                  <a:pt x="21025" y="0"/>
                </a:cubicBezTo>
                <a:lnTo>
                  <a:pt x="21175" y="0"/>
                </a:lnTo>
                <a:cubicBezTo>
                  <a:pt x="21189" y="0"/>
                  <a:pt x="21200" y="11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close/>
                <a:moveTo>
                  <a:pt x="20825" y="50"/>
                </a:move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1"/>
                  <a:pt x="20661" y="0"/>
                  <a:pt x="20675" y="0"/>
                </a:cubicBezTo>
                <a:lnTo>
                  <a:pt x="20825" y="0"/>
                </a:lnTo>
                <a:cubicBezTo>
                  <a:pt x="20839" y="0"/>
                  <a:pt x="20850" y="11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close/>
                <a:moveTo>
                  <a:pt x="20475" y="50"/>
                </a:move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1"/>
                  <a:pt x="20311" y="0"/>
                  <a:pt x="20325" y="0"/>
                </a:cubicBezTo>
                <a:lnTo>
                  <a:pt x="20475" y="0"/>
                </a:lnTo>
                <a:cubicBezTo>
                  <a:pt x="20489" y="0"/>
                  <a:pt x="20500" y="11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close/>
                <a:moveTo>
                  <a:pt x="20125" y="50"/>
                </a:move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1"/>
                  <a:pt x="19961" y="0"/>
                  <a:pt x="19975" y="0"/>
                </a:cubicBezTo>
                <a:lnTo>
                  <a:pt x="20125" y="0"/>
                </a:lnTo>
                <a:cubicBezTo>
                  <a:pt x="20139" y="0"/>
                  <a:pt x="20150" y="11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close/>
                <a:moveTo>
                  <a:pt x="19775" y="50"/>
                </a:move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1"/>
                  <a:pt x="19611" y="0"/>
                  <a:pt x="19625" y="0"/>
                </a:cubicBezTo>
                <a:lnTo>
                  <a:pt x="19775" y="0"/>
                </a:lnTo>
                <a:cubicBezTo>
                  <a:pt x="19789" y="0"/>
                  <a:pt x="19800" y="11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close/>
                <a:moveTo>
                  <a:pt x="19425" y="50"/>
                </a:move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1"/>
                  <a:pt x="19261" y="0"/>
                  <a:pt x="19275" y="0"/>
                </a:cubicBezTo>
                <a:lnTo>
                  <a:pt x="19425" y="0"/>
                </a:lnTo>
                <a:cubicBezTo>
                  <a:pt x="19439" y="0"/>
                  <a:pt x="19450" y="11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close/>
                <a:moveTo>
                  <a:pt x="19075" y="50"/>
                </a:move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1"/>
                  <a:pt x="18911" y="0"/>
                  <a:pt x="18925" y="0"/>
                </a:cubicBezTo>
                <a:lnTo>
                  <a:pt x="19075" y="0"/>
                </a:lnTo>
                <a:cubicBezTo>
                  <a:pt x="19089" y="0"/>
                  <a:pt x="19100" y="11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close/>
                <a:moveTo>
                  <a:pt x="18725" y="50"/>
                </a:move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1"/>
                  <a:pt x="18561" y="0"/>
                  <a:pt x="18575" y="0"/>
                </a:cubicBezTo>
                <a:lnTo>
                  <a:pt x="18725" y="0"/>
                </a:lnTo>
                <a:cubicBezTo>
                  <a:pt x="18739" y="0"/>
                  <a:pt x="18750" y="11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close/>
                <a:moveTo>
                  <a:pt x="18375" y="50"/>
                </a:move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1"/>
                  <a:pt x="18211" y="0"/>
                  <a:pt x="18225" y="0"/>
                </a:cubicBezTo>
                <a:lnTo>
                  <a:pt x="18375" y="0"/>
                </a:lnTo>
                <a:cubicBezTo>
                  <a:pt x="18389" y="0"/>
                  <a:pt x="18400" y="11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close/>
                <a:moveTo>
                  <a:pt x="18025" y="50"/>
                </a:move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1"/>
                  <a:pt x="17861" y="0"/>
                  <a:pt x="17875" y="0"/>
                </a:cubicBezTo>
                <a:lnTo>
                  <a:pt x="18025" y="0"/>
                </a:lnTo>
                <a:cubicBezTo>
                  <a:pt x="18039" y="0"/>
                  <a:pt x="18050" y="11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close/>
                <a:moveTo>
                  <a:pt x="17675" y="50"/>
                </a:move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1"/>
                  <a:pt x="17511" y="0"/>
                  <a:pt x="17525" y="0"/>
                </a:cubicBezTo>
                <a:lnTo>
                  <a:pt x="17675" y="0"/>
                </a:lnTo>
                <a:cubicBezTo>
                  <a:pt x="17689" y="0"/>
                  <a:pt x="17700" y="11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close/>
                <a:moveTo>
                  <a:pt x="17325" y="50"/>
                </a:move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1"/>
                  <a:pt x="17161" y="0"/>
                  <a:pt x="17175" y="0"/>
                </a:cubicBezTo>
                <a:lnTo>
                  <a:pt x="17325" y="0"/>
                </a:lnTo>
                <a:cubicBezTo>
                  <a:pt x="17339" y="0"/>
                  <a:pt x="17350" y="11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close/>
                <a:moveTo>
                  <a:pt x="16975" y="50"/>
                </a:move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1"/>
                  <a:pt x="16811" y="0"/>
                  <a:pt x="16825" y="0"/>
                </a:cubicBezTo>
                <a:lnTo>
                  <a:pt x="16975" y="0"/>
                </a:lnTo>
                <a:cubicBezTo>
                  <a:pt x="16989" y="0"/>
                  <a:pt x="17000" y="11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close/>
                <a:moveTo>
                  <a:pt x="16625" y="50"/>
                </a:move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1"/>
                  <a:pt x="16461" y="0"/>
                  <a:pt x="16475" y="0"/>
                </a:cubicBezTo>
                <a:lnTo>
                  <a:pt x="16625" y="0"/>
                </a:lnTo>
                <a:cubicBezTo>
                  <a:pt x="16639" y="0"/>
                  <a:pt x="16650" y="11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close/>
                <a:moveTo>
                  <a:pt x="16275" y="50"/>
                </a:move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1"/>
                  <a:pt x="16111" y="0"/>
                  <a:pt x="16125" y="0"/>
                </a:cubicBezTo>
                <a:lnTo>
                  <a:pt x="16275" y="0"/>
                </a:lnTo>
                <a:cubicBezTo>
                  <a:pt x="16289" y="0"/>
                  <a:pt x="16300" y="11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close/>
                <a:moveTo>
                  <a:pt x="15925" y="50"/>
                </a:move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1"/>
                  <a:pt x="15761" y="0"/>
                  <a:pt x="15775" y="0"/>
                </a:cubicBezTo>
                <a:lnTo>
                  <a:pt x="15925" y="0"/>
                </a:lnTo>
                <a:cubicBezTo>
                  <a:pt x="15939" y="0"/>
                  <a:pt x="15950" y="11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close/>
                <a:moveTo>
                  <a:pt x="15575" y="50"/>
                </a:move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1"/>
                  <a:pt x="15411" y="0"/>
                  <a:pt x="15425" y="0"/>
                </a:cubicBezTo>
                <a:lnTo>
                  <a:pt x="15575" y="0"/>
                </a:lnTo>
                <a:cubicBezTo>
                  <a:pt x="15589" y="0"/>
                  <a:pt x="15600" y="11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close/>
                <a:moveTo>
                  <a:pt x="15225" y="50"/>
                </a:move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1"/>
                  <a:pt x="15061" y="0"/>
                  <a:pt x="15075" y="0"/>
                </a:cubicBezTo>
                <a:lnTo>
                  <a:pt x="15225" y="0"/>
                </a:lnTo>
                <a:cubicBezTo>
                  <a:pt x="15239" y="0"/>
                  <a:pt x="15250" y="11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close/>
                <a:moveTo>
                  <a:pt x="14875" y="50"/>
                </a:move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1"/>
                  <a:pt x="14711" y="0"/>
                  <a:pt x="14725" y="0"/>
                </a:cubicBezTo>
                <a:lnTo>
                  <a:pt x="14875" y="0"/>
                </a:lnTo>
                <a:cubicBezTo>
                  <a:pt x="14889" y="0"/>
                  <a:pt x="14900" y="11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close/>
                <a:moveTo>
                  <a:pt x="14525" y="50"/>
                </a:move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1"/>
                  <a:pt x="14361" y="0"/>
                  <a:pt x="14375" y="0"/>
                </a:cubicBezTo>
                <a:lnTo>
                  <a:pt x="14525" y="0"/>
                </a:lnTo>
                <a:cubicBezTo>
                  <a:pt x="14539" y="0"/>
                  <a:pt x="14550" y="11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close/>
                <a:moveTo>
                  <a:pt x="14175" y="50"/>
                </a:move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1"/>
                  <a:pt x="14011" y="0"/>
                  <a:pt x="14025" y="0"/>
                </a:cubicBezTo>
                <a:lnTo>
                  <a:pt x="14175" y="0"/>
                </a:lnTo>
                <a:cubicBezTo>
                  <a:pt x="14189" y="0"/>
                  <a:pt x="14200" y="11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close/>
                <a:moveTo>
                  <a:pt x="13825" y="50"/>
                </a:move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1"/>
                  <a:pt x="13661" y="0"/>
                  <a:pt x="13675" y="0"/>
                </a:cubicBezTo>
                <a:lnTo>
                  <a:pt x="13825" y="0"/>
                </a:lnTo>
                <a:cubicBezTo>
                  <a:pt x="13839" y="0"/>
                  <a:pt x="13850" y="11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close/>
                <a:moveTo>
                  <a:pt x="13475" y="50"/>
                </a:move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1"/>
                  <a:pt x="13311" y="0"/>
                  <a:pt x="13325" y="0"/>
                </a:cubicBezTo>
                <a:lnTo>
                  <a:pt x="13475" y="0"/>
                </a:lnTo>
                <a:cubicBezTo>
                  <a:pt x="13489" y="0"/>
                  <a:pt x="13500" y="11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close/>
                <a:moveTo>
                  <a:pt x="13125" y="50"/>
                </a:move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1"/>
                  <a:pt x="12961" y="0"/>
                  <a:pt x="12975" y="0"/>
                </a:cubicBezTo>
                <a:lnTo>
                  <a:pt x="13125" y="0"/>
                </a:lnTo>
                <a:cubicBezTo>
                  <a:pt x="13139" y="0"/>
                  <a:pt x="13150" y="11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close/>
                <a:moveTo>
                  <a:pt x="12775" y="50"/>
                </a:move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1"/>
                  <a:pt x="12611" y="0"/>
                  <a:pt x="12625" y="0"/>
                </a:cubicBezTo>
                <a:lnTo>
                  <a:pt x="12775" y="0"/>
                </a:lnTo>
                <a:cubicBezTo>
                  <a:pt x="12789" y="0"/>
                  <a:pt x="12800" y="11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close/>
                <a:moveTo>
                  <a:pt x="12425" y="50"/>
                </a:move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1"/>
                  <a:pt x="12261" y="0"/>
                  <a:pt x="12275" y="0"/>
                </a:cubicBezTo>
                <a:lnTo>
                  <a:pt x="12425" y="0"/>
                </a:lnTo>
                <a:cubicBezTo>
                  <a:pt x="12439" y="0"/>
                  <a:pt x="12450" y="11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close/>
                <a:moveTo>
                  <a:pt x="12075" y="50"/>
                </a:move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1"/>
                  <a:pt x="11911" y="0"/>
                  <a:pt x="11925" y="0"/>
                </a:cubicBezTo>
                <a:lnTo>
                  <a:pt x="12075" y="0"/>
                </a:lnTo>
                <a:cubicBezTo>
                  <a:pt x="12089" y="0"/>
                  <a:pt x="12100" y="11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close/>
                <a:moveTo>
                  <a:pt x="11725" y="50"/>
                </a:move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1"/>
                  <a:pt x="11561" y="0"/>
                  <a:pt x="11575" y="0"/>
                </a:cubicBezTo>
                <a:lnTo>
                  <a:pt x="11725" y="0"/>
                </a:lnTo>
                <a:cubicBezTo>
                  <a:pt x="11739" y="0"/>
                  <a:pt x="11750" y="11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close/>
                <a:moveTo>
                  <a:pt x="11375" y="50"/>
                </a:move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1"/>
                  <a:pt x="11211" y="0"/>
                  <a:pt x="11225" y="0"/>
                </a:cubicBezTo>
                <a:lnTo>
                  <a:pt x="11375" y="0"/>
                </a:lnTo>
                <a:cubicBezTo>
                  <a:pt x="11389" y="0"/>
                  <a:pt x="11400" y="11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close/>
                <a:moveTo>
                  <a:pt x="11025" y="50"/>
                </a:move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1"/>
                  <a:pt x="10861" y="0"/>
                  <a:pt x="10875" y="0"/>
                </a:cubicBezTo>
                <a:lnTo>
                  <a:pt x="11025" y="0"/>
                </a:lnTo>
                <a:cubicBezTo>
                  <a:pt x="11039" y="0"/>
                  <a:pt x="11050" y="11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close/>
                <a:moveTo>
                  <a:pt x="10675" y="50"/>
                </a:move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1"/>
                  <a:pt x="10511" y="0"/>
                  <a:pt x="10525" y="0"/>
                </a:cubicBezTo>
                <a:lnTo>
                  <a:pt x="10675" y="0"/>
                </a:lnTo>
                <a:cubicBezTo>
                  <a:pt x="10689" y="0"/>
                  <a:pt x="10700" y="11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close/>
                <a:moveTo>
                  <a:pt x="10325" y="50"/>
                </a:move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1"/>
                  <a:pt x="10161" y="0"/>
                  <a:pt x="10175" y="0"/>
                </a:cubicBezTo>
                <a:lnTo>
                  <a:pt x="10325" y="0"/>
                </a:lnTo>
                <a:cubicBezTo>
                  <a:pt x="10339" y="0"/>
                  <a:pt x="10350" y="11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close/>
                <a:moveTo>
                  <a:pt x="9975" y="50"/>
                </a:move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1"/>
                  <a:pt x="9811" y="0"/>
                  <a:pt x="9825" y="0"/>
                </a:cubicBezTo>
                <a:lnTo>
                  <a:pt x="9975" y="0"/>
                </a:lnTo>
                <a:cubicBezTo>
                  <a:pt x="9989" y="0"/>
                  <a:pt x="10000" y="11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close/>
                <a:moveTo>
                  <a:pt x="9625" y="50"/>
                </a:move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1"/>
                  <a:pt x="9461" y="0"/>
                  <a:pt x="9475" y="0"/>
                </a:cubicBezTo>
                <a:lnTo>
                  <a:pt x="9625" y="0"/>
                </a:lnTo>
                <a:cubicBezTo>
                  <a:pt x="9639" y="0"/>
                  <a:pt x="9650" y="11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close/>
                <a:moveTo>
                  <a:pt x="9275" y="50"/>
                </a:move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1"/>
                  <a:pt x="9111" y="0"/>
                  <a:pt x="9125" y="0"/>
                </a:cubicBezTo>
                <a:lnTo>
                  <a:pt x="9275" y="0"/>
                </a:lnTo>
                <a:cubicBezTo>
                  <a:pt x="9289" y="0"/>
                  <a:pt x="9300" y="11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close/>
                <a:moveTo>
                  <a:pt x="8925" y="50"/>
                </a:move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1"/>
                  <a:pt x="8761" y="0"/>
                  <a:pt x="8775" y="0"/>
                </a:cubicBezTo>
                <a:lnTo>
                  <a:pt x="8925" y="0"/>
                </a:lnTo>
                <a:cubicBezTo>
                  <a:pt x="8939" y="0"/>
                  <a:pt x="8950" y="11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close/>
                <a:moveTo>
                  <a:pt x="8575" y="50"/>
                </a:move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1"/>
                  <a:pt x="8411" y="0"/>
                  <a:pt x="8425" y="0"/>
                </a:cubicBezTo>
                <a:lnTo>
                  <a:pt x="8575" y="0"/>
                </a:lnTo>
                <a:cubicBezTo>
                  <a:pt x="8589" y="0"/>
                  <a:pt x="8600" y="11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close/>
                <a:moveTo>
                  <a:pt x="8225" y="50"/>
                </a:move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1"/>
                  <a:pt x="8061" y="0"/>
                  <a:pt x="8075" y="0"/>
                </a:cubicBezTo>
                <a:lnTo>
                  <a:pt x="8225" y="0"/>
                </a:lnTo>
                <a:cubicBezTo>
                  <a:pt x="8239" y="0"/>
                  <a:pt x="8250" y="11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close/>
                <a:moveTo>
                  <a:pt x="7875" y="50"/>
                </a:move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1"/>
                  <a:pt x="7711" y="0"/>
                  <a:pt x="7725" y="0"/>
                </a:cubicBezTo>
                <a:lnTo>
                  <a:pt x="7875" y="0"/>
                </a:lnTo>
                <a:cubicBezTo>
                  <a:pt x="7889" y="0"/>
                  <a:pt x="7900" y="11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close/>
                <a:moveTo>
                  <a:pt x="7525" y="50"/>
                </a:move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1"/>
                  <a:pt x="7361" y="0"/>
                  <a:pt x="73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close/>
                <a:moveTo>
                  <a:pt x="7175" y="50"/>
                </a:move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1"/>
                  <a:pt x="7011" y="0"/>
                  <a:pt x="7025" y="0"/>
                </a:cubicBezTo>
                <a:lnTo>
                  <a:pt x="7175" y="0"/>
                </a:lnTo>
                <a:cubicBezTo>
                  <a:pt x="7189" y="0"/>
                  <a:pt x="7200" y="11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close/>
                <a:moveTo>
                  <a:pt x="6825" y="50"/>
                </a:move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1"/>
                  <a:pt x="6661" y="0"/>
                  <a:pt x="6675" y="0"/>
                </a:cubicBezTo>
                <a:lnTo>
                  <a:pt x="6825" y="0"/>
                </a:lnTo>
                <a:cubicBezTo>
                  <a:pt x="6839" y="0"/>
                  <a:pt x="6850" y="11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close/>
                <a:moveTo>
                  <a:pt x="6475" y="50"/>
                </a:move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1"/>
                  <a:pt x="6311" y="0"/>
                  <a:pt x="6325" y="0"/>
                </a:cubicBezTo>
                <a:lnTo>
                  <a:pt x="6475" y="0"/>
                </a:lnTo>
                <a:cubicBezTo>
                  <a:pt x="6489" y="0"/>
                  <a:pt x="6500" y="11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close/>
                <a:moveTo>
                  <a:pt x="6125" y="50"/>
                </a:move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1"/>
                  <a:pt x="5961" y="0"/>
                  <a:pt x="5975" y="0"/>
                </a:cubicBezTo>
                <a:lnTo>
                  <a:pt x="6125" y="0"/>
                </a:lnTo>
                <a:cubicBezTo>
                  <a:pt x="6139" y="0"/>
                  <a:pt x="6150" y="11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close/>
                <a:moveTo>
                  <a:pt x="5775" y="50"/>
                </a:move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1"/>
                  <a:pt x="5611" y="0"/>
                  <a:pt x="5625" y="0"/>
                </a:cubicBezTo>
                <a:lnTo>
                  <a:pt x="5775" y="0"/>
                </a:lnTo>
                <a:cubicBezTo>
                  <a:pt x="5789" y="0"/>
                  <a:pt x="5800" y="11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close/>
                <a:moveTo>
                  <a:pt x="5425" y="50"/>
                </a:move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1"/>
                  <a:pt x="5261" y="0"/>
                  <a:pt x="5275" y="0"/>
                </a:cubicBezTo>
                <a:lnTo>
                  <a:pt x="5425" y="0"/>
                </a:lnTo>
                <a:cubicBezTo>
                  <a:pt x="5439" y="0"/>
                  <a:pt x="5450" y="11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close/>
                <a:moveTo>
                  <a:pt x="5075" y="50"/>
                </a:move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1"/>
                  <a:pt x="4911" y="0"/>
                  <a:pt x="4925" y="0"/>
                </a:cubicBezTo>
                <a:lnTo>
                  <a:pt x="5075" y="0"/>
                </a:lnTo>
                <a:cubicBezTo>
                  <a:pt x="5089" y="0"/>
                  <a:pt x="5100" y="11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close/>
                <a:moveTo>
                  <a:pt x="4725" y="50"/>
                </a:move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1"/>
                  <a:pt x="4561" y="0"/>
                  <a:pt x="4575" y="0"/>
                </a:cubicBez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close/>
                <a:moveTo>
                  <a:pt x="4375" y="50"/>
                </a:move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1"/>
                  <a:pt x="4211" y="0"/>
                  <a:pt x="4225" y="0"/>
                </a:cubicBez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close/>
                <a:moveTo>
                  <a:pt x="4025" y="50"/>
                </a:move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1"/>
                  <a:pt x="3861" y="0"/>
                  <a:pt x="3875" y="0"/>
                </a:cubicBez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close/>
                <a:moveTo>
                  <a:pt x="3675" y="50"/>
                </a:move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1"/>
                  <a:pt x="3511" y="0"/>
                  <a:pt x="3525" y="0"/>
                </a:cubicBez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close/>
                <a:moveTo>
                  <a:pt x="3325" y="50"/>
                </a:move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1"/>
                  <a:pt x="3161" y="0"/>
                  <a:pt x="3175" y="0"/>
                </a:cubicBez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close/>
                <a:moveTo>
                  <a:pt x="2975" y="50"/>
                </a:move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1"/>
                  <a:pt x="2811" y="0"/>
                  <a:pt x="2825" y="0"/>
                </a:cubicBez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close/>
                <a:moveTo>
                  <a:pt x="2625" y="50"/>
                </a:move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1"/>
                  <a:pt x="2461" y="0"/>
                  <a:pt x="2475" y="0"/>
                </a:cubicBez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close/>
                <a:moveTo>
                  <a:pt x="2275" y="50"/>
                </a:move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1"/>
                  <a:pt x="2111" y="0"/>
                  <a:pt x="2125" y="0"/>
                </a:cubicBez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close/>
                <a:moveTo>
                  <a:pt x="1925" y="50"/>
                </a:move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1"/>
                  <a:pt x="1761" y="0"/>
                  <a:pt x="1775" y="0"/>
                </a:cubicBez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close/>
                <a:moveTo>
                  <a:pt x="1575" y="50"/>
                </a:move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1"/>
                  <a:pt x="1411" y="0"/>
                  <a:pt x="1425" y="0"/>
                </a:cubicBez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close/>
                <a:moveTo>
                  <a:pt x="1225" y="50"/>
                </a:move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1"/>
                  <a:pt x="1061" y="0"/>
                  <a:pt x="1075" y="0"/>
                </a:cubicBez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close/>
                <a:moveTo>
                  <a:pt x="875" y="50"/>
                </a:move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1"/>
                  <a:pt x="711" y="0"/>
                  <a:pt x="725" y="0"/>
                </a:cubicBez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close/>
                <a:moveTo>
                  <a:pt x="525" y="50"/>
                </a:move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1"/>
                  <a:pt x="361" y="0"/>
                  <a:pt x="375" y="0"/>
                </a:cubicBez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close/>
                <a:moveTo>
                  <a:pt x="175" y="50"/>
                </a:move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close/>
              </a:path>
            </a:pathLst>
          </a:custGeom>
          <a:solidFill>
            <a:srgbClr val="000000"/>
          </a:solidFill>
          <a:ln w="190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5310188" y="3605213"/>
            <a:ext cx="0" cy="2330450"/>
          </a:xfrm>
          <a:prstGeom prst="line">
            <a:avLst/>
          </a:prstGeom>
          <a:noFill/>
          <a:ln w="698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5265738" y="6091238"/>
            <a:ext cx="227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set</a:t>
            </a:r>
            <a:endParaRPr lang="en-US" sz="2800" b="1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 flipH="1">
            <a:off x="1744663" y="3597275"/>
            <a:ext cx="3560762" cy="0"/>
          </a:xfrm>
          <a:prstGeom prst="line">
            <a:avLst/>
          </a:prstGeom>
          <a:noFill/>
          <a:ln w="698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2759075" y="600551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T</a:t>
            </a:r>
            <a:endParaRPr lang="en-US" sz="2800" b="1"/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2919413" y="6091238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min</a:t>
            </a:r>
            <a:endParaRPr lang="en-US" sz="2800" b="1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7394575" y="6080125"/>
            <a:ext cx="3286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 i="1">
                <a:latin typeface="Times New Roman" pitchFamily="18" charset="0"/>
              </a:rPr>
              <a:t>max</a:t>
            </a:r>
            <a:endParaRPr lang="en-US" sz="2800" b="1"/>
          </a:p>
        </p:txBody>
      </p:sp>
      <p:sp>
        <p:nvSpPr>
          <p:cNvPr id="139282" name="Freeform 18"/>
          <p:cNvSpPr>
            <a:spLocks noEditPoints="1"/>
          </p:cNvSpPr>
          <p:nvPr/>
        </p:nvSpPr>
        <p:spPr bwMode="auto">
          <a:xfrm>
            <a:off x="7377113" y="2498725"/>
            <a:ext cx="12700" cy="3413125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0" y="575"/>
              </a:cxn>
              <a:cxn ang="0">
                <a:pos x="0" y="575"/>
              </a:cxn>
              <a:cxn ang="0">
                <a:pos x="50" y="1475"/>
              </a:cxn>
              <a:cxn ang="0">
                <a:pos x="25" y="1100"/>
              </a:cxn>
              <a:cxn ang="0">
                <a:pos x="25" y="2050"/>
              </a:cxn>
              <a:cxn ang="0">
                <a:pos x="50" y="1675"/>
              </a:cxn>
              <a:cxn ang="0">
                <a:pos x="0" y="2575"/>
              </a:cxn>
              <a:cxn ang="0">
                <a:pos x="50" y="2775"/>
              </a:cxn>
              <a:cxn ang="0">
                <a:pos x="0" y="2775"/>
              </a:cxn>
              <a:cxn ang="0">
                <a:pos x="50" y="3675"/>
              </a:cxn>
              <a:cxn ang="0">
                <a:pos x="25" y="3300"/>
              </a:cxn>
              <a:cxn ang="0">
                <a:pos x="25" y="4250"/>
              </a:cxn>
              <a:cxn ang="0">
                <a:pos x="50" y="3875"/>
              </a:cxn>
              <a:cxn ang="0">
                <a:pos x="0" y="4775"/>
              </a:cxn>
              <a:cxn ang="0">
                <a:pos x="50" y="4975"/>
              </a:cxn>
              <a:cxn ang="0">
                <a:pos x="0" y="4975"/>
              </a:cxn>
              <a:cxn ang="0">
                <a:pos x="50" y="5875"/>
              </a:cxn>
              <a:cxn ang="0">
                <a:pos x="25" y="5500"/>
              </a:cxn>
              <a:cxn ang="0">
                <a:pos x="25" y="6450"/>
              </a:cxn>
              <a:cxn ang="0">
                <a:pos x="50" y="6075"/>
              </a:cxn>
              <a:cxn ang="0">
                <a:pos x="0" y="6975"/>
              </a:cxn>
              <a:cxn ang="0">
                <a:pos x="50" y="7175"/>
              </a:cxn>
              <a:cxn ang="0">
                <a:pos x="0" y="7175"/>
              </a:cxn>
              <a:cxn ang="0">
                <a:pos x="50" y="8075"/>
              </a:cxn>
              <a:cxn ang="0">
                <a:pos x="25" y="7700"/>
              </a:cxn>
              <a:cxn ang="0">
                <a:pos x="25" y="8650"/>
              </a:cxn>
              <a:cxn ang="0">
                <a:pos x="50" y="8275"/>
              </a:cxn>
              <a:cxn ang="0">
                <a:pos x="0" y="9175"/>
              </a:cxn>
              <a:cxn ang="0">
                <a:pos x="50" y="9375"/>
              </a:cxn>
              <a:cxn ang="0">
                <a:pos x="0" y="9375"/>
              </a:cxn>
              <a:cxn ang="0">
                <a:pos x="50" y="10275"/>
              </a:cxn>
              <a:cxn ang="0">
                <a:pos x="25" y="9900"/>
              </a:cxn>
              <a:cxn ang="0">
                <a:pos x="25" y="10850"/>
              </a:cxn>
              <a:cxn ang="0">
                <a:pos x="50" y="10475"/>
              </a:cxn>
              <a:cxn ang="0">
                <a:pos x="0" y="11375"/>
              </a:cxn>
              <a:cxn ang="0">
                <a:pos x="50" y="11575"/>
              </a:cxn>
              <a:cxn ang="0">
                <a:pos x="0" y="11575"/>
              </a:cxn>
              <a:cxn ang="0">
                <a:pos x="50" y="12475"/>
              </a:cxn>
              <a:cxn ang="0">
                <a:pos x="25" y="12100"/>
              </a:cxn>
              <a:cxn ang="0">
                <a:pos x="25" y="13050"/>
              </a:cxn>
              <a:cxn ang="0">
                <a:pos x="50" y="12675"/>
              </a:cxn>
              <a:cxn ang="0">
                <a:pos x="0" y="13575"/>
              </a:cxn>
              <a:cxn ang="0">
                <a:pos x="50" y="13775"/>
              </a:cxn>
              <a:cxn ang="0">
                <a:pos x="0" y="13775"/>
              </a:cxn>
              <a:cxn ang="0">
                <a:pos x="50" y="14675"/>
              </a:cxn>
              <a:cxn ang="0">
                <a:pos x="25" y="14300"/>
              </a:cxn>
              <a:cxn ang="0">
                <a:pos x="25" y="15250"/>
              </a:cxn>
              <a:cxn ang="0">
                <a:pos x="50" y="14875"/>
              </a:cxn>
              <a:cxn ang="0">
                <a:pos x="0" y="15775"/>
              </a:cxn>
              <a:cxn ang="0">
                <a:pos x="50" y="15975"/>
              </a:cxn>
              <a:cxn ang="0">
                <a:pos x="0" y="15975"/>
              </a:cxn>
            </a:cxnLst>
            <a:rect l="0" t="0" r="r" b="b"/>
            <a:pathLst>
              <a:path w="50" h="16350">
                <a:moveTo>
                  <a:pt x="50" y="25"/>
                </a:moveTo>
                <a:lnTo>
                  <a:pt x="50" y="375"/>
                </a:lnTo>
                <a:cubicBezTo>
                  <a:pt x="50" y="389"/>
                  <a:pt x="39" y="400"/>
                  <a:pt x="25" y="400"/>
                </a:cubicBezTo>
                <a:cubicBezTo>
                  <a:pt x="11" y="400"/>
                  <a:pt x="0" y="389"/>
                  <a:pt x="0" y="375"/>
                </a:cubicBezTo>
                <a:lnTo>
                  <a:pt x="0" y="25"/>
                </a:ln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575"/>
                </a:moveTo>
                <a:lnTo>
                  <a:pt x="50" y="925"/>
                </a:lnTo>
                <a:cubicBezTo>
                  <a:pt x="50" y="939"/>
                  <a:pt x="39" y="950"/>
                  <a:pt x="25" y="950"/>
                </a:cubicBezTo>
                <a:cubicBezTo>
                  <a:pt x="11" y="950"/>
                  <a:pt x="0" y="939"/>
                  <a:pt x="0" y="925"/>
                </a:cubicBezTo>
                <a:lnTo>
                  <a:pt x="0" y="575"/>
                </a:lnTo>
                <a:cubicBezTo>
                  <a:pt x="0" y="561"/>
                  <a:pt x="11" y="550"/>
                  <a:pt x="25" y="550"/>
                </a:cubicBezTo>
                <a:cubicBezTo>
                  <a:pt x="39" y="550"/>
                  <a:pt x="50" y="561"/>
                  <a:pt x="50" y="575"/>
                </a:cubicBezTo>
                <a:close/>
                <a:moveTo>
                  <a:pt x="50" y="1125"/>
                </a:moveTo>
                <a:lnTo>
                  <a:pt x="50" y="1475"/>
                </a:lnTo>
                <a:cubicBezTo>
                  <a:pt x="50" y="1489"/>
                  <a:pt x="39" y="1500"/>
                  <a:pt x="25" y="1500"/>
                </a:cubicBezTo>
                <a:cubicBezTo>
                  <a:pt x="11" y="1500"/>
                  <a:pt x="0" y="1489"/>
                  <a:pt x="0" y="1475"/>
                </a:cubicBezTo>
                <a:lnTo>
                  <a:pt x="0" y="1125"/>
                </a:lnTo>
                <a:cubicBezTo>
                  <a:pt x="0" y="1111"/>
                  <a:pt x="11" y="1100"/>
                  <a:pt x="25" y="1100"/>
                </a:cubicBezTo>
                <a:cubicBezTo>
                  <a:pt x="39" y="1100"/>
                  <a:pt x="50" y="1111"/>
                  <a:pt x="50" y="1125"/>
                </a:cubicBezTo>
                <a:close/>
                <a:moveTo>
                  <a:pt x="50" y="1675"/>
                </a:moveTo>
                <a:lnTo>
                  <a:pt x="50" y="2025"/>
                </a:lnTo>
                <a:cubicBezTo>
                  <a:pt x="50" y="2039"/>
                  <a:pt x="39" y="2050"/>
                  <a:pt x="25" y="2050"/>
                </a:cubicBezTo>
                <a:cubicBezTo>
                  <a:pt x="11" y="2050"/>
                  <a:pt x="0" y="2039"/>
                  <a:pt x="0" y="2025"/>
                </a:cubicBezTo>
                <a:lnTo>
                  <a:pt x="0" y="1675"/>
                </a:lnTo>
                <a:cubicBezTo>
                  <a:pt x="0" y="1661"/>
                  <a:pt x="11" y="1650"/>
                  <a:pt x="25" y="1650"/>
                </a:cubicBezTo>
                <a:cubicBezTo>
                  <a:pt x="39" y="1650"/>
                  <a:pt x="50" y="1661"/>
                  <a:pt x="50" y="1675"/>
                </a:cubicBezTo>
                <a:close/>
                <a:moveTo>
                  <a:pt x="50" y="2225"/>
                </a:moveTo>
                <a:lnTo>
                  <a:pt x="50" y="2575"/>
                </a:lnTo>
                <a:cubicBezTo>
                  <a:pt x="50" y="2589"/>
                  <a:pt x="39" y="2600"/>
                  <a:pt x="25" y="2600"/>
                </a:cubicBezTo>
                <a:cubicBezTo>
                  <a:pt x="11" y="2600"/>
                  <a:pt x="0" y="2589"/>
                  <a:pt x="0" y="2575"/>
                </a:cubicBezTo>
                <a:lnTo>
                  <a:pt x="0" y="2225"/>
                </a:lnTo>
                <a:cubicBezTo>
                  <a:pt x="0" y="2211"/>
                  <a:pt x="11" y="2200"/>
                  <a:pt x="25" y="2200"/>
                </a:cubicBezTo>
                <a:cubicBezTo>
                  <a:pt x="39" y="2200"/>
                  <a:pt x="50" y="2211"/>
                  <a:pt x="50" y="2225"/>
                </a:cubicBezTo>
                <a:close/>
                <a:moveTo>
                  <a:pt x="50" y="2775"/>
                </a:moveTo>
                <a:lnTo>
                  <a:pt x="50" y="3125"/>
                </a:lnTo>
                <a:cubicBezTo>
                  <a:pt x="50" y="3139"/>
                  <a:pt x="39" y="3150"/>
                  <a:pt x="25" y="3150"/>
                </a:cubicBezTo>
                <a:cubicBezTo>
                  <a:pt x="11" y="3150"/>
                  <a:pt x="0" y="3139"/>
                  <a:pt x="0" y="3125"/>
                </a:cubicBezTo>
                <a:lnTo>
                  <a:pt x="0" y="2775"/>
                </a:lnTo>
                <a:cubicBezTo>
                  <a:pt x="0" y="2761"/>
                  <a:pt x="11" y="2750"/>
                  <a:pt x="25" y="2750"/>
                </a:cubicBezTo>
                <a:cubicBezTo>
                  <a:pt x="39" y="2750"/>
                  <a:pt x="50" y="2761"/>
                  <a:pt x="50" y="2775"/>
                </a:cubicBezTo>
                <a:close/>
                <a:moveTo>
                  <a:pt x="50" y="33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1" y="3700"/>
                  <a:pt x="0" y="3689"/>
                  <a:pt x="0" y="3675"/>
                </a:cubicBezTo>
                <a:lnTo>
                  <a:pt x="0" y="3325"/>
                </a:lnTo>
                <a:cubicBezTo>
                  <a:pt x="0" y="3311"/>
                  <a:pt x="11" y="3300"/>
                  <a:pt x="25" y="3300"/>
                </a:cubicBezTo>
                <a:cubicBezTo>
                  <a:pt x="39" y="3300"/>
                  <a:pt x="50" y="3311"/>
                  <a:pt x="50" y="3325"/>
                </a:cubicBezTo>
                <a:close/>
                <a:moveTo>
                  <a:pt x="50" y="3875"/>
                </a:moveTo>
                <a:lnTo>
                  <a:pt x="50" y="4225"/>
                </a:lnTo>
                <a:cubicBezTo>
                  <a:pt x="50" y="4239"/>
                  <a:pt x="39" y="4250"/>
                  <a:pt x="25" y="4250"/>
                </a:cubicBezTo>
                <a:cubicBezTo>
                  <a:pt x="11" y="4250"/>
                  <a:pt x="0" y="4239"/>
                  <a:pt x="0" y="4225"/>
                </a:cubicBezTo>
                <a:lnTo>
                  <a:pt x="0" y="3875"/>
                </a:lnTo>
                <a:cubicBezTo>
                  <a:pt x="0" y="3861"/>
                  <a:pt x="11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425"/>
                </a:moveTo>
                <a:lnTo>
                  <a:pt x="50" y="4775"/>
                </a:lnTo>
                <a:cubicBezTo>
                  <a:pt x="50" y="4789"/>
                  <a:pt x="39" y="4800"/>
                  <a:pt x="25" y="4800"/>
                </a:cubicBezTo>
                <a:cubicBezTo>
                  <a:pt x="11" y="4800"/>
                  <a:pt x="0" y="4789"/>
                  <a:pt x="0" y="4775"/>
                </a:cubicBezTo>
                <a:lnTo>
                  <a:pt x="0" y="4425"/>
                </a:lnTo>
                <a:cubicBezTo>
                  <a:pt x="0" y="4411"/>
                  <a:pt x="11" y="4400"/>
                  <a:pt x="25" y="4400"/>
                </a:cubicBezTo>
                <a:cubicBezTo>
                  <a:pt x="39" y="4400"/>
                  <a:pt x="50" y="4411"/>
                  <a:pt x="50" y="4425"/>
                </a:cubicBezTo>
                <a:close/>
                <a:moveTo>
                  <a:pt x="50" y="4975"/>
                </a:moveTo>
                <a:lnTo>
                  <a:pt x="50" y="5325"/>
                </a:lnTo>
                <a:cubicBezTo>
                  <a:pt x="50" y="5339"/>
                  <a:pt x="39" y="5350"/>
                  <a:pt x="25" y="5350"/>
                </a:cubicBezTo>
                <a:cubicBezTo>
                  <a:pt x="11" y="5350"/>
                  <a:pt x="0" y="5339"/>
                  <a:pt x="0" y="5325"/>
                </a:cubicBezTo>
                <a:lnTo>
                  <a:pt x="0" y="4975"/>
                </a:lnTo>
                <a:cubicBezTo>
                  <a:pt x="0" y="4961"/>
                  <a:pt x="11" y="4950"/>
                  <a:pt x="25" y="4950"/>
                </a:cubicBezTo>
                <a:cubicBezTo>
                  <a:pt x="39" y="4950"/>
                  <a:pt x="50" y="4961"/>
                  <a:pt x="50" y="4975"/>
                </a:cubicBezTo>
                <a:close/>
                <a:moveTo>
                  <a:pt x="50" y="5525"/>
                </a:moveTo>
                <a:lnTo>
                  <a:pt x="50" y="5875"/>
                </a:lnTo>
                <a:cubicBezTo>
                  <a:pt x="50" y="5889"/>
                  <a:pt x="39" y="5900"/>
                  <a:pt x="25" y="5900"/>
                </a:cubicBezTo>
                <a:cubicBezTo>
                  <a:pt x="11" y="5900"/>
                  <a:pt x="0" y="5889"/>
                  <a:pt x="0" y="5875"/>
                </a:cubicBezTo>
                <a:lnTo>
                  <a:pt x="0" y="5525"/>
                </a:lnTo>
                <a:cubicBezTo>
                  <a:pt x="0" y="5511"/>
                  <a:pt x="11" y="5500"/>
                  <a:pt x="25" y="5500"/>
                </a:cubicBezTo>
                <a:cubicBezTo>
                  <a:pt x="39" y="5500"/>
                  <a:pt x="50" y="5511"/>
                  <a:pt x="50" y="5525"/>
                </a:cubicBezTo>
                <a:close/>
                <a:moveTo>
                  <a:pt x="50" y="6075"/>
                </a:moveTo>
                <a:lnTo>
                  <a:pt x="50" y="6425"/>
                </a:lnTo>
                <a:cubicBezTo>
                  <a:pt x="50" y="6439"/>
                  <a:pt x="39" y="6450"/>
                  <a:pt x="25" y="6450"/>
                </a:cubicBezTo>
                <a:cubicBezTo>
                  <a:pt x="11" y="6450"/>
                  <a:pt x="0" y="6439"/>
                  <a:pt x="0" y="6425"/>
                </a:cubicBezTo>
                <a:lnTo>
                  <a:pt x="0" y="6075"/>
                </a:lnTo>
                <a:cubicBezTo>
                  <a:pt x="0" y="6061"/>
                  <a:pt x="11" y="6050"/>
                  <a:pt x="25" y="6050"/>
                </a:cubicBezTo>
                <a:cubicBezTo>
                  <a:pt x="39" y="6050"/>
                  <a:pt x="50" y="6061"/>
                  <a:pt x="50" y="6075"/>
                </a:cubicBezTo>
                <a:close/>
                <a:moveTo>
                  <a:pt x="50" y="6625"/>
                </a:moveTo>
                <a:lnTo>
                  <a:pt x="50" y="6975"/>
                </a:lnTo>
                <a:cubicBezTo>
                  <a:pt x="50" y="6989"/>
                  <a:pt x="39" y="7000"/>
                  <a:pt x="25" y="7000"/>
                </a:cubicBezTo>
                <a:cubicBezTo>
                  <a:pt x="11" y="7000"/>
                  <a:pt x="0" y="6989"/>
                  <a:pt x="0" y="6975"/>
                </a:cubicBezTo>
                <a:lnTo>
                  <a:pt x="0" y="6625"/>
                </a:lnTo>
                <a:cubicBezTo>
                  <a:pt x="0" y="6611"/>
                  <a:pt x="11" y="6600"/>
                  <a:pt x="25" y="6600"/>
                </a:cubicBezTo>
                <a:cubicBezTo>
                  <a:pt x="39" y="6600"/>
                  <a:pt x="50" y="6611"/>
                  <a:pt x="50" y="6625"/>
                </a:cubicBezTo>
                <a:close/>
                <a:moveTo>
                  <a:pt x="50" y="7175"/>
                </a:moveTo>
                <a:lnTo>
                  <a:pt x="50" y="7525"/>
                </a:lnTo>
                <a:cubicBezTo>
                  <a:pt x="50" y="7539"/>
                  <a:pt x="39" y="7550"/>
                  <a:pt x="25" y="7550"/>
                </a:cubicBezTo>
                <a:cubicBezTo>
                  <a:pt x="11" y="7550"/>
                  <a:pt x="0" y="7539"/>
                  <a:pt x="0" y="7525"/>
                </a:cubicBezTo>
                <a:lnTo>
                  <a:pt x="0" y="7175"/>
                </a:lnTo>
                <a:cubicBezTo>
                  <a:pt x="0" y="7161"/>
                  <a:pt x="11" y="7150"/>
                  <a:pt x="25" y="7150"/>
                </a:cubicBezTo>
                <a:cubicBezTo>
                  <a:pt x="39" y="7150"/>
                  <a:pt x="50" y="7161"/>
                  <a:pt x="50" y="7175"/>
                </a:cubicBezTo>
                <a:close/>
                <a:moveTo>
                  <a:pt x="50" y="7725"/>
                </a:moveTo>
                <a:lnTo>
                  <a:pt x="50" y="8075"/>
                </a:lnTo>
                <a:cubicBezTo>
                  <a:pt x="50" y="8089"/>
                  <a:pt x="39" y="8100"/>
                  <a:pt x="25" y="8100"/>
                </a:cubicBezTo>
                <a:cubicBezTo>
                  <a:pt x="11" y="8100"/>
                  <a:pt x="0" y="8089"/>
                  <a:pt x="0" y="8075"/>
                </a:cubicBezTo>
                <a:lnTo>
                  <a:pt x="0" y="7725"/>
                </a:lnTo>
                <a:cubicBezTo>
                  <a:pt x="0" y="7711"/>
                  <a:pt x="11" y="7700"/>
                  <a:pt x="25" y="7700"/>
                </a:cubicBezTo>
                <a:cubicBezTo>
                  <a:pt x="39" y="7700"/>
                  <a:pt x="50" y="7711"/>
                  <a:pt x="50" y="7725"/>
                </a:cubicBezTo>
                <a:close/>
                <a:moveTo>
                  <a:pt x="50" y="8275"/>
                </a:moveTo>
                <a:lnTo>
                  <a:pt x="50" y="8625"/>
                </a:lnTo>
                <a:cubicBezTo>
                  <a:pt x="50" y="8639"/>
                  <a:pt x="39" y="8650"/>
                  <a:pt x="25" y="8650"/>
                </a:cubicBezTo>
                <a:cubicBezTo>
                  <a:pt x="11" y="8650"/>
                  <a:pt x="0" y="8639"/>
                  <a:pt x="0" y="8625"/>
                </a:cubicBezTo>
                <a:lnTo>
                  <a:pt x="0" y="8275"/>
                </a:lnTo>
                <a:cubicBezTo>
                  <a:pt x="0" y="8261"/>
                  <a:pt x="11" y="8250"/>
                  <a:pt x="25" y="8250"/>
                </a:cubicBezTo>
                <a:cubicBezTo>
                  <a:pt x="39" y="8250"/>
                  <a:pt x="50" y="8261"/>
                  <a:pt x="50" y="8275"/>
                </a:cubicBezTo>
                <a:close/>
                <a:moveTo>
                  <a:pt x="50" y="8825"/>
                </a:moveTo>
                <a:lnTo>
                  <a:pt x="50" y="9175"/>
                </a:lnTo>
                <a:cubicBezTo>
                  <a:pt x="50" y="9189"/>
                  <a:pt x="39" y="9200"/>
                  <a:pt x="25" y="9200"/>
                </a:cubicBezTo>
                <a:cubicBezTo>
                  <a:pt x="11" y="9200"/>
                  <a:pt x="0" y="9189"/>
                  <a:pt x="0" y="9175"/>
                </a:cubicBezTo>
                <a:lnTo>
                  <a:pt x="0" y="8825"/>
                </a:lnTo>
                <a:cubicBezTo>
                  <a:pt x="0" y="8811"/>
                  <a:pt x="11" y="8800"/>
                  <a:pt x="25" y="8800"/>
                </a:cubicBezTo>
                <a:cubicBezTo>
                  <a:pt x="39" y="8800"/>
                  <a:pt x="50" y="8811"/>
                  <a:pt x="50" y="8825"/>
                </a:cubicBezTo>
                <a:close/>
                <a:moveTo>
                  <a:pt x="50" y="9375"/>
                </a:moveTo>
                <a:lnTo>
                  <a:pt x="50" y="9725"/>
                </a:lnTo>
                <a:cubicBezTo>
                  <a:pt x="50" y="9739"/>
                  <a:pt x="39" y="9750"/>
                  <a:pt x="25" y="9750"/>
                </a:cubicBezTo>
                <a:cubicBezTo>
                  <a:pt x="11" y="9750"/>
                  <a:pt x="0" y="9739"/>
                  <a:pt x="0" y="9725"/>
                </a:cubicBezTo>
                <a:lnTo>
                  <a:pt x="0" y="9375"/>
                </a:lnTo>
                <a:cubicBezTo>
                  <a:pt x="0" y="9361"/>
                  <a:pt x="11" y="9350"/>
                  <a:pt x="25" y="9350"/>
                </a:cubicBezTo>
                <a:cubicBezTo>
                  <a:pt x="39" y="9350"/>
                  <a:pt x="50" y="9361"/>
                  <a:pt x="50" y="9375"/>
                </a:cubicBezTo>
                <a:close/>
                <a:moveTo>
                  <a:pt x="50" y="9925"/>
                </a:moveTo>
                <a:lnTo>
                  <a:pt x="50" y="10275"/>
                </a:lnTo>
                <a:cubicBezTo>
                  <a:pt x="50" y="10289"/>
                  <a:pt x="39" y="10300"/>
                  <a:pt x="25" y="10300"/>
                </a:cubicBezTo>
                <a:cubicBezTo>
                  <a:pt x="11" y="10300"/>
                  <a:pt x="0" y="10289"/>
                  <a:pt x="0" y="10275"/>
                </a:cubicBezTo>
                <a:lnTo>
                  <a:pt x="0" y="9925"/>
                </a:lnTo>
                <a:cubicBezTo>
                  <a:pt x="0" y="9911"/>
                  <a:pt x="11" y="9900"/>
                  <a:pt x="25" y="9900"/>
                </a:cubicBezTo>
                <a:cubicBezTo>
                  <a:pt x="39" y="9900"/>
                  <a:pt x="50" y="9911"/>
                  <a:pt x="50" y="9925"/>
                </a:cubicBezTo>
                <a:close/>
                <a:moveTo>
                  <a:pt x="50" y="10475"/>
                </a:moveTo>
                <a:lnTo>
                  <a:pt x="50" y="10825"/>
                </a:lnTo>
                <a:cubicBezTo>
                  <a:pt x="50" y="10839"/>
                  <a:pt x="39" y="10850"/>
                  <a:pt x="25" y="10850"/>
                </a:cubicBezTo>
                <a:cubicBezTo>
                  <a:pt x="11" y="10850"/>
                  <a:pt x="0" y="10839"/>
                  <a:pt x="0" y="10825"/>
                </a:cubicBezTo>
                <a:lnTo>
                  <a:pt x="0" y="10475"/>
                </a:lnTo>
                <a:cubicBezTo>
                  <a:pt x="0" y="10461"/>
                  <a:pt x="11" y="10450"/>
                  <a:pt x="25" y="10450"/>
                </a:cubicBezTo>
                <a:cubicBezTo>
                  <a:pt x="39" y="10450"/>
                  <a:pt x="50" y="10461"/>
                  <a:pt x="50" y="10475"/>
                </a:cubicBezTo>
                <a:close/>
                <a:moveTo>
                  <a:pt x="50" y="11025"/>
                </a:moveTo>
                <a:lnTo>
                  <a:pt x="50" y="11375"/>
                </a:lnTo>
                <a:cubicBezTo>
                  <a:pt x="50" y="11389"/>
                  <a:pt x="39" y="11400"/>
                  <a:pt x="25" y="11400"/>
                </a:cubicBezTo>
                <a:cubicBezTo>
                  <a:pt x="11" y="11400"/>
                  <a:pt x="0" y="11389"/>
                  <a:pt x="0" y="11375"/>
                </a:cubicBezTo>
                <a:lnTo>
                  <a:pt x="0" y="11025"/>
                </a:lnTo>
                <a:cubicBezTo>
                  <a:pt x="0" y="11011"/>
                  <a:pt x="11" y="11000"/>
                  <a:pt x="25" y="11000"/>
                </a:cubicBezTo>
                <a:cubicBezTo>
                  <a:pt x="39" y="11000"/>
                  <a:pt x="50" y="11011"/>
                  <a:pt x="50" y="11025"/>
                </a:cubicBezTo>
                <a:close/>
                <a:moveTo>
                  <a:pt x="50" y="11575"/>
                </a:moveTo>
                <a:lnTo>
                  <a:pt x="50" y="11925"/>
                </a:lnTo>
                <a:cubicBezTo>
                  <a:pt x="50" y="11939"/>
                  <a:pt x="39" y="11950"/>
                  <a:pt x="25" y="11950"/>
                </a:cubicBezTo>
                <a:cubicBezTo>
                  <a:pt x="11" y="11950"/>
                  <a:pt x="0" y="11939"/>
                  <a:pt x="0" y="11925"/>
                </a:cubicBezTo>
                <a:lnTo>
                  <a:pt x="0" y="11575"/>
                </a:lnTo>
                <a:cubicBezTo>
                  <a:pt x="0" y="11561"/>
                  <a:pt x="11" y="11550"/>
                  <a:pt x="25" y="11550"/>
                </a:cubicBezTo>
                <a:cubicBezTo>
                  <a:pt x="39" y="11550"/>
                  <a:pt x="50" y="11561"/>
                  <a:pt x="50" y="11575"/>
                </a:cubicBezTo>
                <a:close/>
                <a:moveTo>
                  <a:pt x="50" y="12125"/>
                </a:moveTo>
                <a:lnTo>
                  <a:pt x="50" y="12475"/>
                </a:lnTo>
                <a:cubicBezTo>
                  <a:pt x="50" y="12489"/>
                  <a:pt x="39" y="12500"/>
                  <a:pt x="25" y="12500"/>
                </a:cubicBezTo>
                <a:cubicBezTo>
                  <a:pt x="11" y="12500"/>
                  <a:pt x="0" y="12489"/>
                  <a:pt x="0" y="12475"/>
                </a:cubicBezTo>
                <a:lnTo>
                  <a:pt x="0" y="12125"/>
                </a:lnTo>
                <a:cubicBezTo>
                  <a:pt x="0" y="12111"/>
                  <a:pt x="11" y="12100"/>
                  <a:pt x="25" y="12100"/>
                </a:cubicBezTo>
                <a:cubicBezTo>
                  <a:pt x="39" y="12100"/>
                  <a:pt x="50" y="12111"/>
                  <a:pt x="50" y="12125"/>
                </a:cubicBezTo>
                <a:close/>
                <a:moveTo>
                  <a:pt x="50" y="12675"/>
                </a:moveTo>
                <a:lnTo>
                  <a:pt x="50" y="13025"/>
                </a:lnTo>
                <a:cubicBezTo>
                  <a:pt x="50" y="13039"/>
                  <a:pt x="39" y="13050"/>
                  <a:pt x="25" y="13050"/>
                </a:cubicBezTo>
                <a:cubicBezTo>
                  <a:pt x="11" y="13050"/>
                  <a:pt x="0" y="13039"/>
                  <a:pt x="0" y="13025"/>
                </a:cubicBezTo>
                <a:lnTo>
                  <a:pt x="0" y="12675"/>
                </a:lnTo>
                <a:cubicBezTo>
                  <a:pt x="0" y="12661"/>
                  <a:pt x="11" y="12650"/>
                  <a:pt x="25" y="12650"/>
                </a:cubicBezTo>
                <a:cubicBezTo>
                  <a:pt x="39" y="12650"/>
                  <a:pt x="50" y="12661"/>
                  <a:pt x="50" y="12675"/>
                </a:cubicBezTo>
                <a:close/>
                <a:moveTo>
                  <a:pt x="50" y="13225"/>
                </a:moveTo>
                <a:lnTo>
                  <a:pt x="50" y="13575"/>
                </a:lnTo>
                <a:cubicBezTo>
                  <a:pt x="50" y="13589"/>
                  <a:pt x="39" y="13600"/>
                  <a:pt x="25" y="13600"/>
                </a:cubicBezTo>
                <a:cubicBezTo>
                  <a:pt x="11" y="13600"/>
                  <a:pt x="0" y="13589"/>
                  <a:pt x="0" y="13575"/>
                </a:cubicBezTo>
                <a:lnTo>
                  <a:pt x="0" y="13225"/>
                </a:lnTo>
                <a:cubicBezTo>
                  <a:pt x="0" y="13211"/>
                  <a:pt x="11" y="13200"/>
                  <a:pt x="25" y="13200"/>
                </a:cubicBezTo>
                <a:cubicBezTo>
                  <a:pt x="39" y="13200"/>
                  <a:pt x="50" y="13211"/>
                  <a:pt x="50" y="13225"/>
                </a:cubicBezTo>
                <a:close/>
                <a:moveTo>
                  <a:pt x="50" y="13775"/>
                </a:moveTo>
                <a:lnTo>
                  <a:pt x="50" y="14125"/>
                </a:lnTo>
                <a:cubicBezTo>
                  <a:pt x="50" y="14139"/>
                  <a:pt x="39" y="14150"/>
                  <a:pt x="25" y="14150"/>
                </a:cubicBezTo>
                <a:cubicBezTo>
                  <a:pt x="11" y="14150"/>
                  <a:pt x="0" y="14139"/>
                  <a:pt x="0" y="14125"/>
                </a:cubicBezTo>
                <a:lnTo>
                  <a:pt x="0" y="13775"/>
                </a:lnTo>
                <a:cubicBezTo>
                  <a:pt x="0" y="13761"/>
                  <a:pt x="11" y="13750"/>
                  <a:pt x="25" y="13750"/>
                </a:cubicBezTo>
                <a:cubicBezTo>
                  <a:pt x="39" y="13750"/>
                  <a:pt x="50" y="13761"/>
                  <a:pt x="50" y="13775"/>
                </a:cubicBezTo>
                <a:close/>
                <a:moveTo>
                  <a:pt x="50" y="14325"/>
                </a:moveTo>
                <a:lnTo>
                  <a:pt x="50" y="14675"/>
                </a:lnTo>
                <a:cubicBezTo>
                  <a:pt x="50" y="14689"/>
                  <a:pt x="39" y="14700"/>
                  <a:pt x="25" y="14700"/>
                </a:cubicBezTo>
                <a:cubicBezTo>
                  <a:pt x="11" y="14700"/>
                  <a:pt x="0" y="14689"/>
                  <a:pt x="0" y="14675"/>
                </a:cubicBezTo>
                <a:lnTo>
                  <a:pt x="0" y="14325"/>
                </a:lnTo>
                <a:cubicBezTo>
                  <a:pt x="0" y="14311"/>
                  <a:pt x="11" y="14300"/>
                  <a:pt x="25" y="14300"/>
                </a:cubicBezTo>
                <a:cubicBezTo>
                  <a:pt x="39" y="14300"/>
                  <a:pt x="50" y="14311"/>
                  <a:pt x="50" y="14325"/>
                </a:cubicBezTo>
                <a:close/>
                <a:moveTo>
                  <a:pt x="50" y="14875"/>
                </a:moveTo>
                <a:lnTo>
                  <a:pt x="50" y="15225"/>
                </a:lnTo>
                <a:cubicBezTo>
                  <a:pt x="50" y="15239"/>
                  <a:pt x="39" y="15250"/>
                  <a:pt x="25" y="15250"/>
                </a:cubicBezTo>
                <a:cubicBezTo>
                  <a:pt x="11" y="15250"/>
                  <a:pt x="0" y="15239"/>
                  <a:pt x="0" y="15225"/>
                </a:cubicBezTo>
                <a:lnTo>
                  <a:pt x="0" y="14875"/>
                </a:lnTo>
                <a:cubicBezTo>
                  <a:pt x="0" y="14861"/>
                  <a:pt x="11" y="14850"/>
                  <a:pt x="25" y="14850"/>
                </a:cubicBezTo>
                <a:cubicBezTo>
                  <a:pt x="39" y="14850"/>
                  <a:pt x="50" y="14861"/>
                  <a:pt x="50" y="14875"/>
                </a:cubicBezTo>
                <a:close/>
                <a:moveTo>
                  <a:pt x="50" y="15425"/>
                </a:moveTo>
                <a:lnTo>
                  <a:pt x="50" y="15775"/>
                </a:lnTo>
                <a:cubicBezTo>
                  <a:pt x="50" y="15789"/>
                  <a:pt x="39" y="15800"/>
                  <a:pt x="25" y="15800"/>
                </a:cubicBezTo>
                <a:cubicBezTo>
                  <a:pt x="11" y="15800"/>
                  <a:pt x="0" y="15789"/>
                  <a:pt x="0" y="15775"/>
                </a:cubicBezTo>
                <a:lnTo>
                  <a:pt x="0" y="15425"/>
                </a:lnTo>
                <a:cubicBezTo>
                  <a:pt x="0" y="15411"/>
                  <a:pt x="11" y="15400"/>
                  <a:pt x="25" y="15400"/>
                </a:cubicBezTo>
                <a:cubicBezTo>
                  <a:pt x="39" y="15400"/>
                  <a:pt x="50" y="15411"/>
                  <a:pt x="50" y="15425"/>
                </a:cubicBezTo>
                <a:close/>
                <a:moveTo>
                  <a:pt x="50" y="15975"/>
                </a:moveTo>
                <a:lnTo>
                  <a:pt x="50" y="16325"/>
                </a:lnTo>
                <a:cubicBezTo>
                  <a:pt x="50" y="16339"/>
                  <a:pt x="39" y="16350"/>
                  <a:pt x="25" y="16350"/>
                </a:cubicBezTo>
                <a:cubicBezTo>
                  <a:pt x="11" y="16350"/>
                  <a:pt x="0" y="16339"/>
                  <a:pt x="0" y="16325"/>
                </a:cubicBezTo>
                <a:lnTo>
                  <a:pt x="0" y="15975"/>
                </a:lnTo>
                <a:cubicBezTo>
                  <a:pt x="0" y="15961"/>
                  <a:pt x="11" y="15950"/>
                  <a:pt x="25" y="15950"/>
                </a:cubicBezTo>
                <a:cubicBezTo>
                  <a:pt x="39" y="15950"/>
                  <a:pt x="50" y="15961"/>
                  <a:pt x="50" y="15975"/>
                </a:cubicBezTo>
                <a:close/>
              </a:path>
            </a:pathLst>
          </a:custGeom>
          <a:solidFill>
            <a:srgbClr val="000000"/>
          </a:solidFill>
          <a:ln w="190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 flipV="1">
            <a:off x="6426200" y="3009900"/>
            <a:ext cx="0" cy="2933700"/>
          </a:xfrm>
          <a:prstGeom prst="line">
            <a:avLst/>
          </a:prstGeom>
          <a:noFill/>
          <a:ln w="2159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 flipV="1">
            <a:off x="6172200" y="3984625"/>
            <a:ext cx="2714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/>
          <a:lstStyle/>
          <a:p>
            <a:pPr algn="ctr"/>
            <a:r>
              <a:rPr lang="en-US" sz="1600" dirty="0">
                <a:latin typeface="Times New Roman" pitchFamily="18" charset="0"/>
              </a:rPr>
              <a:t>current zone temperature</a:t>
            </a:r>
            <a:endParaRPr lang="en-US" sz="2800" dirty="0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 flipH="1">
            <a:off x="1754188" y="3000375"/>
            <a:ext cx="4672012" cy="0"/>
          </a:xfrm>
          <a:prstGeom prst="line">
            <a:avLst/>
          </a:prstGeom>
          <a:noFill/>
          <a:ln w="2159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1873250" y="2752725"/>
            <a:ext cx="696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>
                <a:latin typeface="Times New Roman" pitchFamily="18" charset="0"/>
              </a:rPr>
              <a:t>bid price</a:t>
            </a:r>
            <a:endParaRPr lang="en-US" sz="2800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1754188" y="4135438"/>
            <a:ext cx="2582862" cy="0"/>
          </a:xfrm>
          <a:prstGeom prst="line">
            <a:avLst/>
          </a:prstGeom>
          <a:noFill/>
          <a:ln w="2159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>
            <a:off x="4337050" y="4135438"/>
            <a:ext cx="0" cy="1819275"/>
          </a:xfrm>
          <a:prstGeom prst="line">
            <a:avLst/>
          </a:prstGeom>
          <a:noFill/>
          <a:ln w="2159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1868488" y="389096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>
                <a:latin typeface="Times New Roman" pitchFamily="18" charset="0"/>
              </a:rPr>
              <a:t>market price</a:t>
            </a:r>
            <a:endParaRPr lang="en-US" sz="2800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 flipV="1">
            <a:off x="5022850" y="4364038"/>
            <a:ext cx="282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/>
          <a:lstStyle/>
          <a:p>
            <a:pPr algn="ctr"/>
            <a:r>
              <a:rPr lang="en-US" sz="1600">
                <a:latin typeface="Times New Roman" pitchFamily="18" charset="0"/>
              </a:rPr>
              <a:t>desired temperature</a:t>
            </a:r>
            <a:endParaRPr lang="en-US" sz="2800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 flipV="1">
            <a:off x="7072313" y="3805238"/>
            <a:ext cx="3063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/>
          <a:lstStyle/>
          <a:p>
            <a:pPr algn="ctr"/>
            <a:r>
              <a:rPr lang="en-US" sz="1600">
                <a:latin typeface="Times New Roman" pitchFamily="18" charset="0"/>
              </a:rPr>
              <a:t>maximum temperature limit</a:t>
            </a:r>
            <a:endParaRPr lang="en-US" sz="2800"/>
          </a:p>
        </p:txBody>
      </p:sp>
      <p:sp>
        <p:nvSpPr>
          <p:cNvPr id="139292" name="Rectangle 28"/>
          <p:cNvSpPr>
            <a:spLocks noChangeArrowheads="1"/>
          </p:cNvSpPr>
          <p:nvPr/>
        </p:nvSpPr>
        <p:spPr bwMode="auto">
          <a:xfrm flipV="1">
            <a:off x="2636838" y="4645025"/>
            <a:ext cx="3222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/>
          <a:lstStyle/>
          <a:p>
            <a:pPr algn="ctr"/>
            <a:r>
              <a:rPr lang="en-US" sz="1600">
                <a:latin typeface="Times New Roman" pitchFamily="18" charset="0"/>
              </a:rPr>
              <a:t>min. temp. limit </a:t>
            </a:r>
            <a:endParaRPr lang="en-US" sz="2800"/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5159375" y="2582863"/>
            <a:ext cx="7413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dirty="0">
                <a:latin typeface="Times New Roman" pitchFamily="18" charset="0"/>
              </a:rPr>
              <a:t>bid curve</a:t>
            </a:r>
            <a:endParaRPr lang="en-US" sz="2800" dirty="0"/>
          </a:p>
        </p:txBody>
      </p:sp>
      <p:sp>
        <p:nvSpPr>
          <p:cNvPr id="139294" name="Rectangle 30"/>
          <p:cNvSpPr>
            <a:spLocks noChangeArrowheads="1"/>
          </p:cNvSpPr>
          <p:nvPr/>
        </p:nvSpPr>
        <p:spPr bwMode="auto">
          <a:xfrm>
            <a:off x="6407150" y="6072188"/>
            <a:ext cx="62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current</a:t>
            </a:r>
            <a:endParaRPr lang="en-US" sz="2800" b="1"/>
          </a:p>
        </p:txBody>
      </p:sp>
      <p:sp>
        <p:nvSpPr>
          <p:cNvPr id="139295" name="Rectangle 31"/>
          <p:cNvSpPr>
            <a:spLocks noChangeArrowheads="1"/>
          </p:cNvSpPr>
          <p:nvPr/>
        </p:nvSpPr>
        <p:spPr bwMode="auto">
          <a:xfrm>
            <a:off x="4291013" y="6084888"/>
            <a:ext cx="3683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 i="1">
                <a:latin typeface="Times New Roman" pitchFamily="18" charset="0"/>
              </a:rPr>
              <a:t>set,a</a:t>
            </a:r>
            <a:endParaRPr lang="en-US" sz="2800" b="1"/>
          </a:p>
        </p:txBody>
      </p:sp>
      <p:sp>
        <p:nvSpPr>
          <p:cNvPr id="139296" name="Line 32"/>
          <p:cNvSpPr>
            <a:spLocks noChangeShapeType="1"/>
          </p:cNvSpPr>
          <p:nvPr/>
        </p:nvSpPr>
        <p:spPr bwMode="auto">
          <a:xfrm>
            <a:off x="1757363" y="1566863"/>
            <a:ext cx="0" cy="4376737"/>
          </a:xfrm>
          <a:prstGeom prst="line">
            <a:avLst/>
          </a:prstGeom>
          <a:noFill/>
          <a:ln w="292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>
            <a:off x="1733550" y="5943600"/>
            <a:ext cx="7277100" cy="3175"/>
          </a:xfrm>
          <a:prstGeom prst="line">
            <a:avLst/>
          </a:prstGeom>
          <a:noFill/>
          <a:ln w="292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8" name="Line 34"/>
          <p:cNvSpPr>
            <a:spLocks noChangeShapeType="1"/>
          </p:cNvSpPr>
          <p:nvPr/>
        </p:nvSpPr>
        <p:spPr bwMode="auto">
          <a:xfrm flipV="1">
            <a:off x="2928938" y="2505075"/>
            <a:ext cx="4457700" cy="2366963"/>
          </a:xfrm>
          <a:prstGeom prst="line">
            <a:avLst/>
          </a:prstGeom>
          <a:noFill/>
          <a:ln w="2159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9" name="Line 35"/>
          <p:cNvSpPr>
            <a:spLocks noChangeShapeType="1"/>
          </p:cNvSpPr>
          <p:nvPr/>
        </p:nvSpPr>
        <p:spPr bwMode="auto">
          <a:xfrm>
            <a:off x="2928938" y="4860925"/>
            <a:ext cx="0" cy="1082675"/>
          </a:xfrm>
          <a:prstGeom prst="line">
            <a:avLst/>
          </a:prstGeom>
          <a:noFill/>
          <a:ln w="2159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0" name="Line 36"/>
          <p:cNvSpPr>
            <a:spLocks noChangeShapeType="1"/>
          </p:cNvSpPr>
          <p:nvPr/>
        </p:nvSpPr>
        <p:spPr bwMode="auto">
          <a:xfrm flipV="1">
            <a:off x="7383463" y="1663700"/>
            <a:ext cx="0" cy="841375"/>
          </a:xfrm>
          <a:prstGeom prst="line">
            <a:avLst/>
          </a:prstGeom>
          <a:noFill/>
          <a:ln w="2159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1" name="Freeform 37"/>
          <p:cNvSpPr>
            <a:spLocks noEditPoints="1"/>
          </p:cNvSpPr>
          <p:nvPr/>
        </p:nvSpPr>
        <p:spPr bwMode="auto">
          <a:xfrm>
            <a:off x="1781175" y="4867275"/>
            <a:ext cx="1157288" cy="9525"/>
          </a:xfrm>
          <a:custGeom>
            <a:avLst/>
            <a:gdLst/>
            <a:ahLst/>
            <a:cxnLst>
              <a:cxn ang="0">
                <a:pos x="4916" y="50"/>
              </a:cxn>
              <a:cxn ang="0">
                <a:pos x="4916" y="0"/>
              </a:cxn>
              <a:cxn ang="0">
                <a:pos x="5091" y="25"/>
              </a:cxn>
              <a:cxn ang="0">
                <a:pos x="4716" y="50"/>
              </a:cxn>
              <a:cxn ang="0">
                <a:pos x="4541" y="25"/>
              </a:cxn>
              <a:cxn ang="0">
                <a:pos x="4716" y="0"/>
              </a:cxn>
              <a:cxn ang="0">
                <a:pos x="4716" y="50"/>
              </a:cxn>
              <a:cxn ang="0">
                <a:pos x="4216" y="50"/>
              </a:cxn>
              <a:cxn ang="0">
                <a:pos x="4216" y="0"/>
              </a:cxn>
              <a:cxn ang="0">
                <a:pos x="4391" y="25"/>
              </a:cxn>
              <a:cxn ang="0">
                <a:pos x="4016" y="50"/>
              </a:cxn>
              <a:cxn ang="0">
                <a:pos x="3841" y="25"/>
              </a:cxn>
              <a:cxn ang="0">
                <a:pos x="4016" y="0"/>
              </a:cxn>
              <a:cxn ang="0">
                <a:pos x="4016" y="50"/>
              </a:cxn>
              <a:cxn ang="0">
                <a:pos x="3516" y="50"/>
              </a:cxn>
              <a:cxn ang="0">
                <a:pos x="3516" y="0"/>
              </a:cxn>
              <a:cxn ang="0">
                <a:pos x="3691" y="25"/>
              </a:cxn>
              <a:cxn ang="0">
                <a:pos x="3316" y="50"/>
              </a:cxn>
              <a:cxn ang="0">
                <a:pos x="3141" y="25"/>
              </a:cxn>
              <a:cxn ang="0">
                <a:pos x="3316" y="0"/>
              </a:cxn>
              <a:cxn ang="0">
                <a:pos x="3316" y="50"/>
              </a:cxn>
              <a:cxn ang="0">
                <a:pos x="2816" y="50"/>
              </a:cxn>
              <a:cxn ang="0">
                <a:pos x="2816" y="0"/>
              </a:cxn>
              <a:cxn ang="0">
                <a:pos x="2991" y="25"/>
              </a:cxn>
              <a:cxn ang="0">
                <a:pos x="2616" y="50"/>
              </a:cxn>
              <a:cxn ang="0">
                <a:pos x="2441" y="25"/>
              </a:cxn>
              <a:cxn ang="0">
                <a:pos x="2616" y="0"/>
              </a:cxn>
              <a:cxn ang="0">
                <a:pos x="2616" y="50"/>
              </a:cxn>
              <a:cxn ang="0">
                <a:pos x="2116" y="50"/>
              </a:cxn>
              <a:cxn ang="0">
                <a:pos x="2116" y="0"/>
              </a:cxn>
              <a:cxn ang="0">
                <a:pos x="2291" y="25"/>
              </a:cxn>
              <a:cxn ang="0">
                <a:pos x="1916" y="50"/>
              </a:cxn>
              <a:cxn ang="0">
                <a:pos x="1741" y="25"/>
              </a:cxn>
              <a:cxn ang="0">
                <a:pos x="1916" y="0"/>
              </a:cxn>
              <a:cxn ang="0">
                <a:pos x="1916" y="50"/>
              </a:cxn>
              <a:cxn ang="0">
                <a:pos x="1416" y="50"/>
              </a:cxn>
              <a:cxn ang="0">
                <a:pos x="1416" y="0"/>
              </a:cxn>
              <a:cxn ang="0">
                <a:pos x="1591" y="25"/>
              </a:cxn>
              <a:cxn ang="0">
                <a:pos x="1216" y="50"/>
              </a:cxn>
              <a:cxn ang="0">
                <a:pos x="1041" y="25"/>
              </a:cxn>
              <a:cxn ang="0">
                <a:pos x="1216" y="0"/>
              </a:cxn>
              <a:cxn ang="0">
                <a:pos x="1216" y="50"/>
              </a:cxn>
              <a:cxn ang="0">
                <a:pos x="716" y="50"/>
              </a:cxn>
              <a:cxn ang="0">
                <a:pos x="716" y="0"/>
              </a:cxn>
              <a:cxn ang="0">
                <a:pos x="891" y="25"/>
              </a:cxn>
              <a:cxn ang="0">
                <a:pos x="516" y="50"/>
              </a:cxn>
              <a:cxn ang="0">
                <a:pos x="341" y="25"/>
              </a:cxn>
              <a:cxn ang="0">
                <a:pos x="516" y="0"/>
              </a:cxn>
              <a:cxn ang="0">
                <a:pos x="516" y="50"/>
              </a:cxn>
              <a:cxn ang="0">
                <a:pos x="25" y="50"/>
              </a:cxn>
              <a:cxn ang="0">
                <a:pos x="25" y="0"/>
              </a:cxn>
              <a:cxn ang="0">
                <a:pos x="191" y="25"/>
              </a:cxn>
            </a:cxnLst>
            <a:rect l="0" t="0" r="r" b="b"/>
            <a:pathLst>
              <a:path w="5091" h="50">
                <a:moveTo>
                  <a:pt x="5066" y="50"/>
                </a:moveTo>
                <a:lnTo>
                  <a:pt x="4916" y="50"/>
                </a:lnTo>
                <a:cubicBezTo>
                  <a:pt x="4903" y="50"/>
                  <a:pt x="4891" y="39"/>
                  <a:pt x="4891" y="25"/>
                </a:cubicBezTo>
                <a:cubicBezTo>
                  <a:pt x="4891" y="11"/>
                  <a:pt x="4903" y="0"/>
                  <a:pt x="4916" y="0"/>
                </a:cubicBezTo>
                <a:lnTo>
                  <a:pt x="5066" y="0"/>
                </a:lnTo>
                <a:cubicBezTo>
                  <a:pt x="5080" y="0"/>
                  <a:pt x="5091" y="11"/>
                  <a:pt x="5091" y="25"/>
                </a:cubicBezTo>
                <a:cubicBezTo>
                  <a:pt x="5091" y="39"/>
                  <a:pt x="5080" y="50"/>
                  <a:pt x="5066" y="50"/>
                </a:cubicBezTo>
                <a:close/>
                <a:moveTo>
                  <a:pt x="4716" y="50"/>
                </a:moveTo>
                <a:lnTo>
                  <a:pt x="4566" y="50"/>
                </a:lnTo>
                <a:cubicBezTo>
                  <a:pt x="4553" y="50"/>
                  <a:pt x="4541" y="39"/>
                  <a:pt x="4541" y="25"/>
                </a:cubicBezTo>
                <a:cubicBezTo>
                  <a:pt x="4541" y="11"/>
                  <a:pt x="4553" y="0"/>
                  <a:pt x="4566" y="0"/>
                </a:cubicBezTo>
                <a:lnTo>
                  <a:pt x="4716" y="0"/>
                </a:lnTo>
                <a:cubicBezTo>
                  <a:pt x="4730" y="0"/>
                  <a:pt x="4741" y="11"/>
                  <a:pt x="4741" y="25"/>
                </a:cubicBezTo>
                <a:cubicBezTo>
                  <a:pt x="4741" y="39"/>
                  <a:pt x="4730" y="50"/>
                  <a:pt x="4716" y="50"/>
                </a:cubicBezTo>
                <a:close/>
                <a:moveTo>
                  <a:pt x="4366" y="50"/>
                </a:moveTo>
                <a:lnTo>
                  <a:pt x="4216" y="50"/>
                </a:lnTo>
                <a:cubicBezTo>
                  <a:pt x="4203" y="50"/>
                  <a:pt x="4191" y="39"/>
                  <a:pt x="4191" y="25"/>
                </a:cubicBezTo>
                <a:cubicBezTo>
                  <a:pt x="4191" y="11"/>
                  <a:pt x="4203" y="0"/>
                  <a:pt x="4216" y="0"/>
                </a:cubicBezTo>
                <a:lnTo>
                  <a:pt x="4366" y="0"/>
                </a:lnTo>
                <a:cubicBezTo>
                  <a:pt x="4380" y="0"/>
                  <a:pt x="4391" y="11"/>
                  <a:pt x="4391" y="25"/>
                </a:cubicBezTo>
                <a:cubicBezTo>
                  <a:pt x="4391" y="39"/>
                  <a:pt x="4380" y="50"/>
                  <a:pt x="4366" y="50"/>
                </a:cubicBezTo>
                <a:close/>
                <a:moveTo>
                  <a:pt x="4016" y="50"/>
                </a:moveTo>
                <a:lnTo>
                  <a:pt x="3866" y="50"/>
                </a:lnTo>
                <a:cubicBezTo>
                  <a:pt x="3853" y="50"/>
                  <a:pt x="3841" y="39"/>
                  <a:pt x="3841" y="25"/>
                </a:cubicBezTo>
                <a:cubicBezTo>
                  <a:pt x="3841" y="11"/>
                  <a:pt x="3853" y="0"/>
                  <a:pt x="3866" y="0"/>
                </a:cubicBezTo>
                <a:lnTo>
                  <a:pt x="4016" y="0"/>
                </a:lnTo>
                <a:cubicBezTo>
                  <a:pt x="4030" y="0"/>
                  <a:pt x="4041" y="11"/>
                  <a:pt x="4041" y="25"/>
                </a:cubicBezTo>
                <a:cubicBezTo>
                  <a:pt x="4041" y="39"/>
                  <a:pt x="4030" y="50"/>
                  <a:pt x="4016" y="50"/>
                </a:cubicBezTo>
                <a:close/>
                <a:moveTo>
                  <a:pt x="3666" y="50"/>
                </a:moveTo>
                <a:lnTo>
                  <a:pt x="3516" y="50"/>
                </a:lnTo>
                <a:cubicBezTo>
                  <a:pt x="3503" y="50"/>
                  <a:pt x="3491" y="39"/>
                  <a:pt x="3491" y="25"/>
                </a:cubicBezTo>
                <a:cubicBezTo>
                  <a:pt x="3491" y="11"/>
                  <a:pt x="3503" y="0"/>
                  <a:pt x="3516" y="0"/>
                </a:cubicBezTo>
                <a:lnTo>
                  <a:pt x="3666" y="0"/>
                </a:lnTo>
                <a:cubicBezTo>
                  <a:pt x="3680" y="0"/>
                  <a:pt x="3691" y="11"/>
                  <a:pt x="3691" y="25"/>
                </a:cubicBezTo>
                <a:cubicBezTo>
                  <a:pt x="3691" y="39"/>
                  <a:pt x="3680" y="50"/>
                  <a:pt x="3666" y="50"/>
                </a:cubicBezTo>
                <a:close/>
                <a:moveTo>
                  <a:pt x="3316" y="50"/>
                </a:moveTo>
                <a:lnTo>
                  <a:pt x="3166" y="50"/>
                </a:lnTo>
                <a:cubicBezTo>
                  <a:pt x="3153" y="50"/>
                  <a:pt x="3141" y="39"/>
                  <a:pt x="3141" y="25"/>
                </a:cubicBezTo>
                <a:cubicBezTo>
                  <a:pt x="3141" y="11"/>
                  <a:pt x="3153" y="0"/>
                  <a:pt x="3166" y="0"/>
                </a:cubicBezTo>
                <a:lnTo>
                  <a:pt x="3316" y="0"/>
                </a:lnTo>
                <a:cubicBezTo>
                  <a:pt x="3330" y="0"/>
                  <a:pt x="3341" y="11"/>
                  <a:pt x="3341" y="25"/>
                </a:cubicBezTo>
                <a:cubicBezTo>
                  <a:pt x="3341" y="39"/>
                  <a:pt x="3330" y="50"/>
                  <a:pt x="3316" y="50"/>
                </a:cubicBezTo>
                <a:close/>
                <a:moveTo>
                  <a:pt x="2966" y="50"/>
                </a:moveTo>
                <a:lnTo>
                  <a:pt x="2816" y="50"/>
                </a:lnTo>
                <a:cubicBezTo>
                  <a:pt x="2803" y="50"/>
                  <a:pt x="2791" y="39"/>
                  <a:pt x="2791" y="25"/>
                </a:cubicBezTo>
                <a:cubicBezTo>
                  <a:pt x="2791" y="11"/>
                  <a:pt x="2803" y="0"/>
                  <a:pt x="2816" y="0"/>
                </a:cubicBezTo>
                <a:lnTo>
                  <a:pt x="2966" y="0"/>
                </a:lnTo>
                <a:cubicBezTo>
                  <a:pt x="2980" y="0"/>
                  <a:pt x="2991" y="11"/>
                  <a:pt x="2991" y="25"/>
                </a:cubicBezTo>
                <a:cubicBezTo>
                  <a:pt x="2991" y="39"/>
                  <a:pt x="2980" y="50"/>
                  <a:pt x="2966" y="50"/>
                </a:cubicBezTo>
                <a:close/>
                <a:moveTo>
                  <a:pt x="2616" y="50"/>
                </a:moveTo>
                <a:lnTo>
                  <a:pt x="2466" y="50"/>
                </a:lnTo>
                <a:cubicBezTo>
                  <a:pt x="2453" y="50"/>
                  <a:pt x="2441" y="39"/>
                  <a:pt x="2441" y="25"/>
                </a:cubicBezTo>
                <a:cubicBezTo>
                  <a:pt x="2441" y="11"/>
                  <a:pt x="2453" y="0"/>
                  <a:pt x="2466" y="0"/>
                </a:cubicBezTo>
                <a:lnTo>
                  <a:pt x="2616" y="0"/>
                </a:lnTo>
                <a:cubicBezTo>
                  <a:pt x="2630" y="0"/>
                  <a:pt x="2641" y="11"/>
                  <a:pt x="2641" y="25"/>
                </a:cubicBezTo>
                <a:cubicBezTo>
                  <a:pt x="2641" y="39"/>
                  <a:pt x="2630" y="50"/>
                  <a:pt x="2616" y="50"/>
                </a:cubicBezTo>
                <a:close/>
                <a:moveTo>
                  <a:pt x="2266" y="50"/>
                </a:moveTo>
                <a:lnTo>
                  <a:pt x="2116" y="50"/>
                </a:lnTo>
                <a:cubicBezTo>
                  <a:pt x="2103" y="50"/>
                  <a:pt x="2091" y="39"/>
                  <a:pt x="2091" y="25"/>
                </a:cubicBezTo>
                <a:cubicBezTo>
                  <a:pt x="2091" y="11"/>
                  <a:pt x="2103" y="0"/>
                  <a:pt x="2116" y="0"/>
                </a:cubicBezTo>
                <a:lnTo>
                  <a:pt x="2266" y="0"/>
                </a:lnTo>
                <a:cubicBezTo>
                  <a:pt x="2280" y="0"/>
                  <a:pt x="2291" y="11"/>
                  <a:pt x="2291" y="25"/>
                </a:cubicBezTo>
                <a:cubicBezTo>
                  <a:pt x="2291" y="39"/>
                  <a:pt x="2280" y="50"/>
                  <a:pt x="2266" y="50"/>
                </a:cubicBezTo>
                <a:close/>
                <a:moveTo>
                  <a:pt x="1916" y="50"/>
                </a:moveTo>
                <a:lnTo>
                  <a:pt x="1766" y="50"/>
                </a:lnTo>
                <a:cubicBezTo>
                  <a:pt x="1753" y="50"/>
                  <a:pt x="1741" y="39"/>
                  <a:pt x="1741" y="25"/>
                </a:cubicBezTo>
                <a:cubicBezTo>
                  <a:pt x="1741" y="11"/>
                  <a:pt x="1753" y="0"/>
                  <a:pt x="1766" y="0"/>
                </a:cubicBezTo>
                <a:lnTo>
                  <a:pt x="1916" y="0"/>
                </a:lnTo>
                <a:cubicBezTo>
                  <a:pt x="1930" y="0"/>
                  <a:pt x="1941" y="11"/>
                  <a:pt x="1941" y="25"/>
                </a:cubicBezTo>
                <a:cubicBezTo>
                  <a:pt x="1941" y="39"/>
                  <a:pt x="1930" y="50"/>
                  <a:pt x="1916" y="50"/>
                </a:cubicBezTo>
                <a:close/>
                <a:moveTo>
                  <a:pt x="1566" y="50"/>
                </a:moveTo>
                <a:lnTo>
                  <a:pt x="1416" y="50"/>
                </a:lnTo>
                <a:cubicBezTo>
                  <a:pt x="1403" y="50"/>
                  <a:pt x="1391" y="39"/>
                  <a:pt x="1391" y="25"/>
                </a:cubicBezTo>
                <a:cubicBezTo>
                  <a:pt x="1391" y="11"/>
                  <a:pt x="1403" y="0"/>
                  <a:pt x="1416" y="0"/>
                </a:cubicBezTo>
                <a:lnTo>
                  <a:pt x="1566" y="0"/>
                </a:lnTo>
                <a:cubicBezTo>
                  <a:pt x="1580" y="0"/>
                  <a:pt x="1591" y="11"/>
                  <a:pt x="1591" y="25"/>
                </a:cubicBezTo>
                <a:cubicBezTo>
                  <a:pt x="1591" y="39"/>
                  <a:pt x="1580" y="50"/>
                  <a:pt x="1566" y="50"/>
                </a:cubicBezTo>
                <a:close/>
                <a:moveTo>
                  <a:pt x="1216" y="50"/>
                </a:moveTo>
                <a:lnTo>
                  <a:pt x="1066" y="50"/>
                </a:lnTo>
                <a:cubicBezTo>
                  <a:pt x="1053" y="50"/>
                  <a:pt x="1041" y="39"/>
                  <a:pt x="1041" y="25"/>
                </a:cubicBezTo>
                <a:cubicBezTo>
                  <a:pt x="1041" y="11"/>
                  <a:pt x="1053" y="0"/>
                  <a:pt x="1066" y="0"/>
                </a:cubicBezTo>
                <a:lnTo>
                  <a:pt x="1216" y="0"/>
                </a:lnTo>
                <a:cubicBezTo>
                  <a:pt x="1230" y="0"/>
                  <a:pt x="1241" y="11"/>
                  <a:pt x="1241" y="25"/>
                </a:cubicBezTo>
                <a:cubicBezTo>
                  <a:pt x="1241" y="39"/>
                  <a:pt x="1230" y="50"/>
                  <a:pt x="1216" y="50"/>
                </a:cubicBezTo>
                <a:close/>
                <a:moveTo>
                  <a:pt x="866" y="50"/>
                </a:moveTo>
                <a:lnTo>
                  <a:pt x="716" y="50"/>
                </a:lnTo>
                <a:cubicBezTo>
                  <a:pt x="703" y="50"/>
                  <a:pt x="691" y="39"/>
                  <a:pt x="691" y="25"/>
                </a:cubicBezTo>
                <a:cubicBezTo>
                  <a:pt x="691" y="11"/>
                  <a:pt x="703" y="0"/>
                  <a:pt x="716" y="0"/>
                </a:cubicBezTo>
                <a:lnTo>
                  <a:pt x="866" y="0"/>
                </a:lnTo>
                <a:cubicBezTo>
                  <a:pt x="880" y="0"/>
                  <a:pt x="891" y="11"/>
                  <a:pt x="891" y="25"/>
                </a:cubicBezTo>
                <a:cubicBezTo>
                  <a:pt x="891" y="39"/>
                  <a:pt x="880" y="50"/>
                  <a:pt x="866" y="50"/>
                </a:cubicBezTo>
                <a:close/>
                <a:moveTo>
                  <a:pt x="516" y="50"/>
                </a:moveTo>
                <a:lnTo>
                  <a:pt x="366" y="50"/>
                </a:lnTo>
                <a:cubicBezTo>
                  <a:pt x="353" y="50"/>
                  <a:pt x="341" y="39"/>
                  <a:pt x="341" y="25"/>
                </a:cubicBezTo>
                <a:cubicBezTo>
                  <a:pt x="341" y="11"/>
                  <a:pt x="353" y="0"/>
                  <a:pt x="366" y="0"/>
                </a:cubicBezTo>
                <a:lnTo>
                  <a:pt x="516" y="0"/>
                </a:lnTo>
                <a:cubicBezTo>
                  <a:pt x="530" y="0"/>
                  <a:pt x="541" y="11"/>
                  <a:pt x="541" y="25"/>
                </a:cubicBezTo>
                <a:cubicBezTo>
                  <a:pt x="541" y="39"/>
                  <a:pt x="530" y="50"/>
                  <a:pt x="516" y="50"/>
                </a:cubicBezTo>
                <a:close/>
                <a:moveTo>
                  <a:pt x="166" y="50"/>
                </a:move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lnTo>
                  <a:pt x="166" y="0"/>
                </a:lnTo>
                <a:cubicBezTo>
                  <a:pt x="180" y="0"/>
                  <a:pt x="191" y="11"/>
                  <a:pt x="191" y="25"/>
                </a:cubicBezTo>
                <a:cubicBezTo>
                  <a:pt x="191" y="39"/>
                  <a:pt x="180" y="50"/>
                  <a:pt x="166" y="50"/>
                </a:cubicBezTo>
                <a:close/>
              </a:path>
            </a:pathLst>
          </a:custGeom>
          <a:solidFill>
            <a:srgbClr val="000000"/>
          </a:solidFill>
          <a:ln w="190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2" name="Freeform 38"/>
          <p:cNvSpPr>
            <a:spLocks noEditPoints="1"/>
          </p:cNvSpPr>
          <p:nvPr/>
        </p:nvSpPr>
        <p:spPr bwMode="auto">
          <a:xfrm>
            <a:off x="1785938" y="2498725"/>
            <a:ext cx="5603875" cy="11113"/>
          </a:xfrm>
          <a:custGeom>
            <a:avLst/>
            <a:gdLst/>
            <a:ahLst/>
            <a:cxnLst>
              <a:cxn ang="0">
                <a:pos x="24325" y="50"/>
              </a:cxn>
              <a:cxn ang="0">
                <a:pos x="23825" y="50"/>
              </a:cxn>
              <a:cxn ang="0">
                <a:pos x="23450" y="25"/>
              </a:cxn>
              <a:cxn ang="0">
                <a:pos x="23125" y="0"/>
              </a:cxn>
              <a:cxn ang="0">
                <a:pos x="22925" y="0"/>
              </a:cxn>
              <a:cxn ang="0">
                <a:pos x="22600" y="25"/>
              </a:cxn>
              <a:cxn ang="0">
                <a:pos x="22225" y="50"/>
              </a:cxn>
              <a:cxn ang="0">
                <a:pos x="21525" y="50"/>
              </a:cxn>
              <a:cxn ang="0">
                <a:pos x="21025" y="50"/>
              </a:cxn>
              <a:cxn ang="0">
                <a:pos x="20650" y="25"/>
              </a:cxn>
              <a:cxn ang="0">
                <a:pos x="20325" y="0"/>
              </a:cxn>
              <a:cxn ang="0">
                <a:pos x="20125" y="0"/>
              </a:cxn>
              <a:cxn ang="0">
                <a:pos x="19800" y="25"/>
              </a:cxn>
              <a:cxn ang="0">
                <a:pos x="19425" y="50"/>
              </a:cxn>
              <a:cxn ang="0">
                <a:pos x="18725" y="50"/>
              </a:cxn>
              <a:cxn ang="0">
                <a:pos x="18225" y="50"/>
              </a:cxn>
              <a:cxn ang="0">
                <a:pos x="17850" y="25"/>
              </a:cxn>
              <a:cxn ang="0">
                <a:pos x="17525" y="0"/>
              </a:cxn>
              <a:cxn ang="0">
                <a:pos x="17325" y="0"/>
              </a:cxn>
              <a:cxn ang="0">
                <a:pos x="17000" y="25"/>
              </a:cxn>
              <a:cxn ang="0">
                <a:pos x="16625" y="50"/>
              </a:cxn>
              <a:cxn ang="0">
                <a:pos x="15925" y="50"/>
              </a:cxn>
              <a:cxn ang="0">
                <a:pos x="15425" y="50"/>
              </a:cxn>
              <a:cxn ang="0">
                <a:pos x="15050" y="25"/>
              </a:cxn>
              <a:cxn ang="0">
                <a:pos x="14725" y="0"/>
              </a:cxn>
              <a:cxn ang="0">
                <a:pos x="14525" y="0"/>
              </a:cxn>
              <a:cxn ang="0">
                <a:pos x="14200" y="25"/>
              </a:cxn>
              <a:cxn ang="0">
                <a:pos x="13825" y="50"/>
              </a:cxn>
              <a:cxn ang="0">
                <a:pos x="13125" y="50"/>
              </a:cxn>
              <a:cxn ang="0">
                <a:pos x="12625" y="50"/>
              </a:cxn>
              <a:cxn ang="0">
                <a:pos x="12250" y="25"/>
              </a:cxn>
              <a:cxn ang="0">
                <a:pos x="11925" y="0"/>
              </a:cxn>
              <a:cxn ang="0">
                <a:pos x="11725" y="0"/>
              </a:cxn>
              <a:cxn ang="0">
                <a:pos x="11400" y="25"/>
              </a:cxn>
              <a:cxn ang="0">
                <a:pos x="11025" y="50"/>
              </a:cxn>
              <a:cxn ang="0">
                <a:pos x="10325" y="50"/>
              </a:cxn>
              <a:cxn ang="0">
                <a:pos x="9825" y="50"/>
              </a:cxn>
              <a:cxn ang="0">
                <a:pos x="9450" y="25"/>
              </a:cxn>
              <a:cxn ang="0">
                <a:pos x="9125" y="0"/>
              </a:cxn>
              <a:cxn ang="0">
                <a:pos x="8925" y="0"/>
              </a:cxn>
              <a:cxn ang="0">
                <a:pos x="8600" y="25"/>
              </a:cxn>
              <a:cxn ang="0">
                <a:pos x="8225" y="50"/>
              </a:cxn>
              <a:cxn ang="0">
                <a:pos x="7525" y="50"/>
              </a:cxn>
              <a:cxn ang="0">
                <a:pos x="7025" y="50"/>
              </a:cxn>
              <a:cxn ang="0">
                <a:pos x="6650" y="25"/>
              </a:cxn>
              <a:cxn ang="0">
                <a:pos x="6325" y="0"/>
              </a:cxn>
              <a:cxn ang="0">
                <a:pos x="6125" y="0"/>
              </a:cxn>
              <a:cxn ang="0">
                <a:pos x="5800" y="25"/>
              </a:cxn>
              <a:cxn ang="0">
                <a:pos x="5425" y="50"/>
              </a:cxn>
              <a:cxn ang="0">
                <a:pos x="4725" y="50"/>
              </a:cxn>
              <a:cxn ang="0">
                <a:pos x="4225" y="50"/>
              </a:cxn>
              <a:cxn ang="0">
                <a:pos x="3850" y="25"/>
              </a:cxn>
              <a:cxn ang="0">
                <a:pos x="3525" y="0"/>
              </a:cxn>
              <a:cxn ang="0">
                <a:pos x="3325" y="0"/>
              </a:cxn>
              <a:cxn ang="0">
                <a:pos x="3000" y="25"/>
              </a:cxn>
              <a:cxn ang="0">
                <a:pos x="2625" y="50"/>
              </a:cxn>
              <a:cxn ang="0">
                <a:pos x="1925" y="50"/>
              </a:cxn>
              <a:cxn ang="0">
                <a:pos x="1425" y="50"/>
              </a:cxn>
              <a:cxn ang="0">
                <a:pos x="1050" y="25"/>
              </a:cxn>
              <a:cxn ang="0">
                <a:pos x="725" y="0"/>
              </a:cxn>
              <a:cxn ang="0">
                <a:pos x="525" y="0"/>
              </a:cxn>
              <a:cxn ang="0">
                <a:pos x="200" y="25"/>
              </a:cxn>
            </a:cxnLst>
            <a:rect l="0" t="0" r="r" b="b"/>
            <a:pathLst>
              <a:path w="24700" h="50">
                <a:moveTo>
                  <a:pt x="24675" y="50"/>
                </a:move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1"/>
                  <a:pt x="24511" y="0"/>
                  <a:pt x="24525" y="0"/>
                </a:cubicBezTo>
                <a:lnTo>
                  <a:pt x="24675" y="0"/>
                </a:lnTo>
                <a:cubicBezTo>
                  <a:pt x="24689" y="0"/>
                  <a:pt x="24700" y="11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close/>
                <a:moveTo>
                  <a:pt x="24325" y="50"/>
                </a:move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1"/>
                  <a:pt x="24161" y="0"/>
                  <a:pt x="24175" y="0"/>
                </a:cubicBezTo>
                <a:lnTo>
                  <a:pt x="24325" y="0"/>
                </a:lnTo>
                <a:cubicBezTo>
                  <a:pt x="24339" y="0"/>
                  <a:pt x="24350" y="11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close/>
                <a:moveTo>
                  <a:pt x="23975" y="50"/>
                </a:move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1"/>
                  <a:pt x="23811" y="0"/>
                  <a:pt x="23825" y="0"/>
                </a:cubicBezTo>
                <a:lnTo>
                  <a:pt x="23975" y="0"/>
                </a:lnTo>
                <a:cubicBezTo>
                  <a:pt x="23989" y="0"/>
                  <a:pt x="24000" y="11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close/>
                <a:moveTo>
                  <a:pt x="23625" y="50"/>
                </a:move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1"/>
                  <a:pt x="23461" y="0"/>
                  <a:pt x="23475" y="0"/>
                </a:cubicBezTo>
                <a:lnTo>
                  <a:pt x="23625" y="0"/>
                </a:lnTo>
                <a:cubicBezTo>
                  <a:pt x="23639" y="0"/>
                  <a:pt x="23650" y="11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close/>
                <a:moveTo>
                  <a:pt x="23275" y="50"/>
                </a:move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1"/>
                  <a:pt x="23111" y="0"/>
                  <a:pt x="23125" y="0"/>
                </a:cubicBezTo>
                <a:lnTo>
                  <a:pt x="23275" y="0"/>
                </a:lnTo>
                <a:cubicBezTo>
                  <a:pt x="23289" y="0"/>
                  <a:pt x="23300" y="11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close/>
                <a:moveTo>
                  <a:pt x="22925" y="50"/>
                </a:move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1"/>
                  <a:pt x="22761" y="0"/>
                  <a:pt x="22775" y="0"/>
                </a:cubicBezTo>
                <a:lnTo>
                  <a:pt x="22925" y="0"/>
                </a:lnTo>
                <a:cubicBezTo>
                  <a:pt x="22939" y="0"/>
                  <a:pt x="22950" y="11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close/>
                <a:moveTo>
                  <a:pt x="22575" y="50"/>
                </a:move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1"/>
                  <a:pt x="22411" y="0"/>
                  <a:pt x="22425" y="0"/>
                </a:cubicBezTo>
                <a:lnTo>
                  <a:pt x="22575" y="0"/>
                </a:lnTo>
                <a:cubicBezTo>
                  <a:pt x="22589" y="0"/>
                  <a:pt x="22600" y="11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close/>
                <a:moveTo>
                  <a:pt x="22225" y="50"/>
                </a:move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1"/>
                  <a:pt x="22061" y="0"/>
                  <a:pt x="22075" y="0"/>
                </a:cubicBezTo>
                <a:lnTo>
                  <a:pt x="22225" y="0"/>
                </a:lnTo>
                <a:cubicBezTo>
                  <a:pt x="22239" y="0"/>
                  <a:pt x="22250" y="11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close/>
                <a:moveTo>
                  <a:pt x="21875" y="50"/>
                </a:move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1"/>
                  <a:pt x="21711" y="0"/>
                  <a:pt x="21725" y="0"/>
                </a:cubicBezTo>
                <a:lnTo>
                  <a:pt x="21875" y="0"/>
                </a:lnTo>
                <a:cubicBezTo>
                  <a:pt x="21889" y="0"/>
                  <a:pt x="21900" y="11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close/>
                <a:moveTo>
                  <a:pt x="21525" y="50"/>
                </a:move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1"/>
                  <a:pt x="21361" y="0"/>
                  <a:pt x="21375" y="0"/>
                </a:cubicBezTo>
                <a:lnTo>
                  <a:pt x="21525" y="0"/>
                </a:lnTo>
                <a:cubicBezTo>
                  <a:pt x="21539" y="0"/>
                  <a:pt x="21550" y="11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close/>
                <a:moveTo>
                  <a:pt x="21175" y="50"/>
                </a:move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1"/>
                  <a:pt x="21011" y="0"/>
                  <a:pt x="21025" y="0"/>
                </a:cubicBezTo>
                <a:lnTo>
                  <a:pt x="21175" y="0"/>
                </a:lnTo>
                <a:cubicBezTo>
                  <a:pt x="21189" y="0"/>
                  <a:pt x="21200" y="11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close/>
                <a:moveTo>
                  <a:pt x="20825" y="50"/>
                </a:move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1"/>
                  <a:pt x="20661" y="0"/>
                  <a:pt x="20675" y="0"/>
                </a:cubicBezTo>
                <a:lnTo>
                  <a:pt x="20825" y="0"/>
                </a:lnTo>
                <a:cubicBezTo>
                  <a:pt x="20839" y="0"/>
                  <a:pt x="20850" y="11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close/>
                <a:moveTo>
                  <a:pt x="20475" y="50"/>
                </a:move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1"/>
                  <a:pt x="20311" y="0"/>
                  <a:pt x="20325" y="0"/>
                </a:cubicBezTo>
                <a:lnTo>
                  <a:pt x="20475" y="0"/>
                </a:lnTo>
                <a:cubicBezTo>
                  <a:pt x="20489" y="0"/>
                  <a:pt x="20500" y="11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close/>
                <a:moveTo>
                  <a:pt x="20125" y="50"/>
                </a:move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1"/>
                  <a:pt x="19961" y="0"/>
                  <a:pt x="19975" y="0"/>
                </a:cubicBezTo>
                <a:lnTo>
                  <a:pt x="20125" y="0"/>
                </a:lnTo>
                <a:cubicBezTo>
                  <a:pt x="20139" y="0"/>
                  <a:pt x="20150" y="11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close/>
                <a:moveTo>
                  <a:pt x="19775" y="50"/>
                </a:move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1"/>
                  <a:pt x="19611" y="0"/>
                  <a:pt x="19625" y="0"/>
                </a:cubicBezTo>
                <a:lnTo>
                  <a:pt x="19775" y="0"/>
                </a:lnTo>
                <a:cubicBezTo>
                  <a:pt x="19789" y="0"/>
                  <a:pt x="19800" y="11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close/>
                <a:moveTo>
                  <a:pt x="19425" y="50"/>
                </a:move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1"/>
                  <a:pt x="19261" y="0"/>
                  <a:pt x="19275" y="0"/>
                </a:cubicBezTo>
                <a:lnTo>
                  <a:pt x="19425" y="0"/>
                </a:lnTo>
                <a:cubicBezTo>
                  <a:pt x="19439" y="0"/>
                  <a:pt x="19450" y="11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close/>
                <a:moveTo>
                  <a:pt x="19075" y="50"/>
                </a:move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1"/>
                  <a:pt x="18911" y="0"/>
                  <a:pt x="18925" y="0"/>
                </a:cubicBezTo>
                <a:lnTo>
                  <a:pt x="19075" y="0"/>
                </a:lnTo>
                <a:cubicBezTo>
                  <a:pt x="19089" y="0"/>
                  <a:pt x="19100" y="11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close/>
                <a:moveTo>
                  <a:pt x="18725" y="50"/>
                </a:move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1"/>
                  <a:pt x="18561" y="0"/>
                  <a:pt x="18575" y="0"/>
                </a:cubicBezTo>
                <a:lnTo>
                  <a:pt x="18725" y="0"/>
                </a:lnTo>
                <a:cubicBezTo>
                  <a:pt x="18739" y="0"/>
                  <a:pt x="18750" y="11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close/>
                <a:moveTo>
                  <a:pt x="18375" y="50"/>
                </a:move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1"/>
                  <a:pt x="18211" y="0"/>
                  <a:pt x="18225" y="0"/>
                </a:cubicBezTo>
                <a:lnTo>
                  <a:pt x="18375" y="0"/>
                </a:lnTo>
                <a:cubicBezTo>
                  <a:pt x="18389" y="0"/>
                  <a:pt x="18400" y="11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close/>
                <a:moveTo>
                  <a:pt x="18025" y="50"/>
                </a:move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1"/>
                  <a:pt x="17861" y="0"/>
                  <a:pt x="17875" y="0"/>
                </a:cubicBezTo>
                <a:lnTo>
                  <a:pt x="18025" y="0"/>
                </a:lnTo>
                <a:cubicBezTo>
                  <a:pt x="18039" y="0"/>
                  <a:pt x="18050" y="11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close/>
                <a:moveTo>
                  <a:pt x="17675" y="50"/>
                </a:move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1"/>
                  <a:pt x="17511" y="0"/>
                  <a:pt x="17525" y="0"/>
                </a:cubicBezTo>
                <a:lnTo>
                  <a:pt x="17675" y="0"/>
                </a:lnTo>
                <a:cubicBezTo>
                  <a:pt x="17689" y="0"/>
                  <a:pt x="17700" y="11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close/>
                <a:moveTo>
                  <a:pt x="17325" y="50"/>
                </a:move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1"/>
                  <a:pt x="17161" y="0"/>
                  <a:pt x="17175" y="0"/>
                </a:cubicBezTo>
                <a:lnTo>
                  <a:pt x="17325" y="0"/>
                </a:lnTo>
                <a:cubicBezTo>
                  <a:pt x="17339" y="0"/>
                  <a:pt x="17350" y="11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close/>
                <a:moveTo>
                  <a:pt x="16975" y="50"/>
                </a:move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1"/>
                  <a:pt x="16811" y="0"/>
                  <a:pt x="16825" y="0"/>
                </a:cubicBezTo>
                <a:lnTo>
                  <a:pt x="16975" y="0"/>
                </a:lnTo>
                <a:cubicBezTo>
                  <a:pt x="16989" y="0"/>
                  <a:pt x="17000" y="11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close/>
                <a:moveTo>
                  <a:pt x="16625" y="50"/>
                </a:move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1"/>
                  <a:pt x="16461" y="0"/>
                  <a:pt x="16475" y="0"/>
                </a:cubicBezTo>
                <a:lnTo>
                  <a:pt x="16625" y="0"/>
                </a:lnTo>
                <a:cubicBezTo>
                  <a:pt x="16639" y="0"/>
                  <a:pt x="16650" y="11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close/>
                <a:moveTo>
                  <a:pt x="16275" y="50"/>
                </a:move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1"/>
                  <a:pt x="16111" y="0"/>
                  <a:pt x="16125" y="0"/>
                </a:cubicBezTo>
                <a:lnTo>
                  <a:pt x="16275" y="0"/>
                </a:lnTo>
                <a:cubicBezTo>
                  <a:pt x="16289" y="0"/>
                  <a:pt x="16300" y="11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close/>
                <a:moveTo>
                  <a:pt x="15925" y="50"/>
                </a:move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1"/>
                  <a:pt x="15761" y="0"/>
                  <a:pt x="15775" y="0"/>
                </a:cubicBezTo>
                <a:lnTo>
                  <a:pt x="15925" y="0"/>
                </a:lnTo>
                <a:cubicBezTo>
                  <a:pt x="15939" y="0"/>
                  <a:pt x="15950" y="11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close/>
                <a:moveTo>
                  <a:pt x="15575" y="50"/>
                </a:move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1"/>
                  <a:pt x="15411" y="0"/>
                  <a:pt x="15425" y="0"/>
                </a:cubicBezTo>
                <a:lnTo>
                  <a:pt x="15575" y="0"/>
                </a:lnTo>
                <a:cubicBezTo>
                  <a:pt x="15589" y="0"/>
                  <a:pt x="15600" y="11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close/>
                <a:moveTo>
                  <a:pt x="15225" y="50"/>
                </a:move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1"/>
                  <a:pt x="15061" y="0"/>
                  <a:pt x="15075" y="0"/>
                </a:cubicBezTo>
                <a:lnTo>
                  <a:pt x="15225" y="0"/>
                </a:lnTo>
                <a:cubicBezTo>
                  <a:pt x="15239" y="0"/>
                  <a:pt x="15250" y="11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close/>
                <a:moveTo>
                  <a:pt x="14875" y="50"/>
                </a:move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1"/>
                  <a:pt x="14711" y="0"/>
                  <a:pt x="14725" y="0"/>
                </a:cubicBezTo>
                <a:lnTo>
                  <a:pt x="14875" y="0"/>
                </a:lnTo>
                <a:cubicBezTo>
                  <a:pt x="14889" y="0"/>
                  <a:pt x="14900" y="11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close/>
                <a:moveTo>
                  <a:pt x="14525" y="50"/>
                </a:move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1"/>
                  <a:pt x="14361" y="0"/>
                  <a:pt x="14375" y="0"/>
                </a:cubicBezTo>
                <a:lnTo>
                  <a:pt x="14525" y="0"/>
                </a:lnTo>
                <a:cubicBezTo>
                  <a:pt x="14539" y="0"/>
                  <a:pt x="14550" y="11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close/>
                <a:moveTo>
                  <a:pt x="14175" y="50"/>
                </a:move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1"/>
                  <a:pt x="14011" y="0"/>
                  <a:pt x="14025" y="0"/>
                </a:cubicBezTo>
                <a:lnTo>
                  <a:pt x="14175" y="0"/>
                </a:lnTo>
                <a:cubicBezTo>
                  <a:pt x="14189" y="0"/>
                  <a:pt x="14200" y="11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close/>
                <a:moveTo>
                  <a:pt x="13825" y="50"/>
                </a:move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1"/>
                  <a:pt x="13661" y="0"/>
                  <a:pt x="13675" y="0"/>
                </a:cubicBezTo>
                <a:lnTo>
                  <a:pt x="13825" y="0"/>
                </a:lnTo>
                <a:cubicBezTo>
                  <a:pt x="13839" y="0"/>
                  <a:pt x="13850" y="11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close/>
                <a:moveTo>
                  <a:pt x="13475" y="50"/>
                </a:move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1"/>
                  <a:pt x="13311" y="0"/>
                  <a:pt x="13325" y="0"/>
                </a:cubicBezTo>
                <a:lnTo>
                  <a:pt x="13475" y="0"/>
                </a:lnTo>
                <a:cubicBezTo>
                  <a:pt x="13489" y="0"/>
                  <a:pt x="13500" y="11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close/>
                <a:moveTo>
                  <a:pt x="13125" y="50"/>
                </a:move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1"/>
                  <a:pt x="12961" y="0"/>
                  <a:pt x="12975" y="0"/>
                </a:cubicBezTo>
                <a:lnTo>
                  <a:pt x="13125" y="0"/>
                </a:lnTo>
                <a:cubicBezTo>
                  <a:pt x="13139" y="0"/>
                  <a:pt x="13150" y="11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close/>
                <a:moveTo>
                  <a:pt x="12775" y="50"/>
                </a:move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1"/>
                  <a:pt x="12611" y="0"/>
                  <a:pt x="12625" y="0"/>
                </a:cubicBezTo>
                <a:lnTo>
                  <a:pt x="12775" y="0"/>
                </a:lnTo>
                <a:cubicBezTo>
                  <a:pt x="12789" y="0"/>
                  <a:pt x="12800" y="11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close/>
                <a:moveTo>
                  <a:pt x="12425" y="50"/>
                </a:move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1"/>
                  <a:pt x="12261" y="0"/>
                  <a:pt x="12275" y="0"/>
                </a:cubicBezTo>
                <a:lnTo>
                  <a:pt x="12425" y="0"/>
                </a:lnTo>
                <a:cubicBezTo>
                  <a:pt x="12439" y="0"/>
                  <a:pt x="12450" y="11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close/>
                <a:moveTo>
                  <a:pt x="12075" y="50"/>
                </a:move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1"/>
                  <a:pt x="11911" y="0"/>
                  <a:pt x="11925" y="0"/>
                </a:cubicBezTo>
                <a:lnTo>
                  <a:pt x="12075" y="0"/>
                </a:lnTo>
                <a:cubicBezTo>
                  <a:pt x="12089" y="0"/>
                  <a:pt x="12100" y="11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close/>
                <a:moveTo>
                  <a:pt x="11725" y="50"/>
                </a:move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1"/>
                  <a:pt x="11561" y="0"/>
                  <a:pt x="11575" y="0"/>
                </a:cubicBezTo>
                <a:lnTo>
                  <a:pt x="11725" y="0"/>
                </a:lnTo>
                <a:cubicBezTo>
                  <a:pt x="11739" y="0"/>
                  <a:pt x="11750" y="11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close/>
                <a:moveTo>
                  <a:pt x="11375" y="50"/>
                </a:move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1"/>
                  <a:pt x="11211" y="0"/>
                  <a:pt x="11225" y="0"/>
                </a:cubicBezTo>
                <a:lnTo>
                  <a:pt x="11375" y="0"/>
                </a:lnTo>
                <a:cubicBezTo>
                  <a:pt x="11389" y="0"/>
                  <a:pt x="11400" y="11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close/>
                <a:moveTo>
                  <a:pt x="11025" y="50"/>
                </a:move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1"/>
                  <a:pt x="10861" y="0"/>
                  <a:pt x="10875" y="0"/>
                </a:cubicBezTo>
                <a:lnTo>
                  <a:pt x="11025" y="0"/>
                </a:lnTo>
                <a:cubicBezTo>
                  <a:pt x="11039" y="0"/>
                  <a:pt x="11050" y="11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close/>
                <a:moveTo>
                  <a:pt x="10675" y="50"/>
                </a:move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1"/>
                  <a:pt x="10511" y="0"/>
                  <a:pt x="10525" y="0"/>
                </a:cubicBezTo>
                <a:lnTo>
                  <a:pt x="10675" y="0"/>
                </a:lnTo>
                <a:cubicBezTo>
                  <a:pt x="10689" y="0"/>
                  <a:pt x="10700" y="11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close/>
                <a:moveTo>
                  <a:pt x="10325" y="50"/>
                </a:move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1"/>
                  <a:pt x="10161" y="0"/>
                  <a:pt x="10175" y="0"/>
                </a:cubicBezTo>
                <a:lnTo>
                  <a:pt x="10325" y="0"/>
                </a:lnTo>
                <a:cubicBezTo>
                  <a:pt x="10339" y="0"/>
                  <a:pt x="10350" y="11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close/>
                <a:moveTo>
                  <a:pt x="9975" y="50"/>
                </a:move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1"/>
                  <a:pt x="9811" y="0"/>
                  <a:pt x="9825" y="0"/>
                </a:cubicBezTo>
                <a:lnTo>
                  <a:pt x="9975" y="0"/>
                </a:lnTo>
                <a:cubicBezTo>
                  <a:pt x="9989" y="0"/>
                  <a:pt x="10000" y="11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close/>
                <a:moveTo>
                  <a:pt x="9625" y="50"/>
                </a:move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1"/>
                  <a:pt x="9461" y="0"/>
                  <a:pt x="9475" y="0"/>
                </a:cubicBezTo>
                <a:lnTo>
                  <a:pt x="9625" y="0"/>
                </a:lnTo>
                <a:cubicBezTo>
                  <a:pt x="9639" y="0"/>
                  <a:pt x="9650" y="11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close/>
                <a:moveTo>
                  <a:pt x="9275" y="50"/>
                </a:move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1"/>
                  <a:pt x="9111" y="0"/>
                  <a:pt x="9125" y="0"/>
                </a:cubicBezTo>
                <a:lnTo>
                  <a:pt x="9275" y="0"/>
                </a:lnTo>
                <a:cubicBezTo>
                  <a:pt x="9289" y="0"/>
                  <a:pt x="9300" y="11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close/>
                <a:moveTo>
                  <a:pt x="8925" y="50"/>
                </a:move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1"/>
                  <a:pt x="8761" y="0"/>
                  <a:pt x="8775" y="0"/>
                </a:cubicBezTo>
                <a:lnTo>
                  <a:pt x="8925" y="0"/>
                </a:lnTo>
                <a:cubicBezTo>
                  <a:pt x="8939" y="0"/>
                  <a:pt x="8950" y="11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close/>
                <a:moveTo>
                  <a:pt x="8575" y="50"/>
                </a:move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1"/>
                  <a:pt x="8411" y="0"/>
                  <a:pt x="8425" y="0"/>
                </a:cubicBezTo>
                <a:lnTo>
                  <a:pt x="8575" y="0"/>
                </a:lnTo>
                <a:cubicBezTo>
                  <a:pt x="8589" y="0"/>
                  <a:pt x="8600" y="11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close/>
                <a:moveTo>
                  <a:pt x="8225" y="50"/>
                </a:move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1"/>
                  <a:pt x="8061" y="0"/>
                  <a:pt x="8075" y="0"/>
                </a:cubicBezTo>
                <a:lnTo>
                  <a:pt x="8225" y="0"/>
                </a:lnTo>
                <a:cubicBezTo>
                  <a:pt x="8239" y="0"/>
                  <a:pt x="8250" y="11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close/>
                <a:moveTo>
                  <a:pt x="7875" y="50"/>
                </a:move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1"/>
                  <a:pt x="7711" y="0"/>
                  <a:pt x="7725" y="0"/>
                </a:cubicBezTo>
                <a:lnTo>
                  <a:pt x="7875" y="0"/>
                </a:lnTo>
                <a:cubicBezTo>
                  <a:pt x="7889" y="0"/>
                  <a:pt x="7900" y="11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close/>
                <a:moveTo>
                  <a:pt x="7525" y="50"/>
                </a:move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1"/>
                  <a:pt x="7361" y="0"/>
                  <a:pt x="7375" y="0"/>
                </a:cubicBezTo>
                <a:lnTo>
                  <a:pt x="7525" y="0"/>
                </a:lnTo>
                <a:cubicBezTo>
                  <a:pt x="7539" y="0"/>
                  <a:pt x="7550" y="11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close/>
                <a:moveTo>
                  <a:pt x="7175" y="50"/>
                </a:move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1"/>
                  <a:pt x="7011" y="0"/>
                  <a:pt x="7025" y="0"/>
                </a:cubicBezTo>
                <a:lnTo>
                  <a:pt x="7175" y="0"/>
                </a:lnTo>
                <a:cubicBezTo>
                  <a:pt x="7189" y="0"/>
                  <a:pt x="7200" y="11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close/>
                <a:moveTo>
                  <a:pt x="6825" y="50"/>
                </a:move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1"/>
                  <a:pt x="6661" y="0"/>
                  <a:pt x="6675" y="0"/>
                </a:cubicBezTo>
                <a:lnTo>
                  <a:pt x="6825" y="0"/>
                </a:lnTo>
                <a:cubicBezTo>
                  <a:pt x="6839" y="0"/>
                  <a:pt x="6850" y="11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close/>
                <a:moveTo>
                  <a:pt x="6475" y="50"/>
                </a:move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1"/>
                  <a:pt x="6311" y="0"/>
                  <a:pt x="6325" y="0"/>
                </a:cubicBezTo>
                <a:lnTo>
                  <a:pt x="6475" y="0"/>
                </a:lnTo>
                <a:cubicBezTo>
                  <a:pt x="6489" y="0"/>
                  <a:pt x="6500" y="11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close/>
                <a:moveTo>
                  <a:pt x="6125" y="50"/>
                </a:move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1"/>
                  <a:pt x="5961" y="0"/>
                  <a:pt x="5975" y="0"/>
                </a:cubicBezTo>
                <a:lnTo>
                  <a:pt x="6125" y="0"/>
                </a:lnTo>
                <a:cubicBezTo>
                  <a:pt x="6139" y="0"/>
                  <a:pt x="6150" y="11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close/>
                <a:moveTo>
                  <a:pt x="5775" y="50"/>
                </a:move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1"/>
                  <a:pt x="5611" y="0"/>
                  <a:pt x="5625" y="0"/>
                </a:cubicBezTo>
                <a:lnTo>
                  <a:pt x="5775" y="0"/>
                </a:lnTo>
                <a:cubicBezTo>
                  <a:pt x="5789" y="0"/>
                  <a:pt x="5800" y="11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close/>
                <a:moveTo>
                  <a:pt x="5425" y="50"/>
                </a:move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1"/>
                  <a:pt x="5261" y="0"/>
                  <a:pt x="5275" y="0"/>
                </a:cubicBezTo>
                <a:lnTo>
                  <a:pt x="5425" y="0"/>
                </a:lnTo>
                <a:cubicBezTo>
                  <a:pt x="5439" y="0"/>
                  <a:pt x="5450" y="11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close/>
                <a:moveTo>
                  <a:pt x="5075" y="50"/>
                </a:move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1"/>
                  <a:pt x="4911" y="0"/>
                  <a:pt x="4925" y="0"/>
                </a:cubicBezTo>
                <a:lnTo>
                  <a:pt x="5075" y="0"/>
                </a:lnTo>
                <a:cubicBezTo>
                  <a:pt x="5089" y="0"/>
                  <a:pt x="5100" y="11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close/>
                <a:moveTo>
                  <a:pt x="4725" y="50"/>
                </a:move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1"/>
                  <a:pt x="4561" y="0"/>
                  <a:pt x="4575" y="0"/>
                </a:cubicBez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close/>
                <a:moveTo>
                  <a:pt x="4375" y="50"/>
                </a:move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1"/>
                  <a:pt x="4211" y="0"/>
                  <a:pt x="4225" y="0"/>
                </a:cubicBez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close/>
                <a:moveTo>
                  <a:pt x="4025" y="50"/>
                </a:move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1"/>
                  <a:pt x="3861" y="0"/>
                  <a:pt x="3875" y="0"/>
                </a:cubicBez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close/>
                <a:moveTo>
                  <a:pt x="3675" y="50"/>
                </a:move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1"/>
                  <a:pt x="3511" y="0"/>
                  <a:pt x="3525" y="0"/>
                </a:cubicBez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close/>
                <a:moveTo>
                  <a:pt x="3325" y="50"/>
                </a:move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1"/>
                  <a:pt x="3161" y="0"/>
                  <a:pt x="3175" y="0"/>
                </a:cubicBez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close/>
                <a:moveTo>
                  <a:pt x="2975" y="50"/>
                </a:move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1"/>
                  <a:pt x="2811" y="0"/>
                  <a:pt x="2825" y="0"/>
                </a:cubicBez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close/>
                <a:moveTo>
                  <a:pt x="2625" y="50"/>
                </a:move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1"/>
                  <a:pt x="2461" y="0"/>
                  <a:pt x="2475" y="0"/>
                </a:cubicBez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close/>
                <a:moveTo>
                  <a:pt x="2275" y="50"/>
                </a:move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1"/>
                  <a:pt x="2111" y="0"/>
                  <a:pt x="2125" y="0"/>
                </a:cubicBez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close/>
                <a:moveTo>
                  <a:pt x="1925" y="50"/>
                </a:move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1"/>
                  <a:pt x="1761" y="0"/>
                  <a:pt x="1775" y="0"/>
                </a:cubicBez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close/>
                <a:moveTo>
                  <a:pt x="1575" y="50"/>
                </a:move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1"/>
                  <a:pt x="1411" y="0"/>
                  <a:pt x="1425" y="0"/>
                </a:cubicBez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close/>
                <a:moveTo>
                  <a:pt x="1225" y="50"/>
                </a:move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1"/>
                  <a:pt x="1061" y="0"/>
                  <a:pt x="1075" y="0"/>
                </a:cubicBez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close/>
                <a:moveTo>
                  <a:pt x="875" y="50"/>
                </a:move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1"/>
                  <a:pt x="711" y="0"/>
                  <a:pt x="725" y="0"/>
                </a:cubicBez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close/>
                <a:moveTo>
                  <a:pt x="525" y="50"/>
                </a:move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1"/>
                  <a:pt x="361" y="0"/>
                  <a:pt x="375" y="0"/>
                </a:cubicBez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close/>
                <a:moveTo>
                  <a:pt x="175" y="50"/>
                </a:move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close/>
              </a:path>
            </a:pathLst>
          </a:custGeom>
          <a:solidFill>
            <a:srgbClr val="000000"/>
          </a:solidFill>
          <a:ln w="190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3" name="Line 39"/>
          <p:cNvSpPr>
            <a:spLocks noChangeShapeType="1"/>
          </p:cNvSpPr>
          <p:nvPr/>
        </p:nvSpPr>
        <p:spPr bwMode="auto">
          <a:xfrm>
            <a:off x="5310188" y="3605213"/>
            <a:ext cx="0" cy="2330450"/>
          </a:xfrm>
          <a:prstGeom prst="line">
            <a:avLst/>
          </a:prstGeom>
          <a:noFill/>
          <a:ln w="698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4" name="Rectangle 40"/>
          <p:cNvSpPr>
            <a:spLocks noChangeArrowheads="1"/>
          </p:cNvSpPr>
          <p:nvPr/>
        </p:nvSpPr>
        <p:spPr bwMode="auto">
          <a:xfrm>
            <a:off x="5124450" y="59991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T</a:t>
            </a:r>
            <a:endParaRPr lang="en-US" sz="2800" b="1"/>
          </a:p>
        </p:txBody>
      </p:sp>
      <p:sp>
        <p:nvSpPr>
          <p:cNvPr id="139305" name="Line 41"/>
          <p:cNvSpPr>
            <a:spLocks noChangeShapeType="1"/>
          </p:cNvSpPr>
          <p:nvPr/>
        </p:nvSpPr>
        <p:spPr bwMode="auto">
          <a:xfrm flipH="1">
            <a:off x="1744663" y="3597275"/>
            <a:ext cx="3560762" cy="0"/>
          </a:xfrm>
          <a:prstGeom prst="line">
            <a:avLst/>
          </a:prstGeom>
          <a:noFill/>
          <a:ln w="698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6" name="Rectangle 42"/>
          <p:cNvSpPr>
            <a:spLocks noChangeArrowheads="1"/>
          </p:cNvSpPr>
          <p:nvPr/>
        </p:nvSpPr>
        <p:spPr bwMode="auto">
          <a:xfrm>
            <a:off x="7223125" y="600551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T</a:t>
            </a:r>
            <a:endParaRPr lang="en-US" sz="2800" b="1"/>
          </a:p>
        </p:txBody>
      </p:sp>
      <p:sp>
        <p:nvSpPr>
          <p:cNvPr id="139307" name="Rectangle 43"/>
          <p:cNvSpPr>
            <a:spLocks noChangeArrowheads="1"/>
          </p:cNvSpPr>
          <p:nvPr/>
        </p:nvSpPr>
        <p:spPr bwMode="auto">
          <a:xfrm rot="21600000">
            <a:off x="2209800" y="3298825"/>
            <a:ext cx="2492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>
                <a:latin typeface="Times New Roman" pitchFamily="18" charset="0"/>
              </a:rPr>
              <a:t>average price</a:t>
            </a:r>
            <a:endParaRPr lang="en-US" sz="2800"/>
          </a:p>
        </p:txBody>
      </p:sp>
      <p:sp>
        <p:nvSpPr>
          <p:cNvPr id="139308" name="Freeform 44"/>
          <p:cNvSpPr>
            <a:spLocks noEditPoints="1"/>
          </p:cNvSpPr>
          <p:nvPr/>
        </p:nvSpPr>
        <p:spPr bwMode="auto">
          <a:xfrm>
            <a:off x="7377113" y="2498725"/>
            <a:ext cx="12700" cy="3413125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0" y="575"/>
              </a:cxn>
              <a:cxn ang="0">
                <a:pos x="0" y="575"/>
              </a:cxn>
              <a:cxn ang="0">
                <a:pos x="50" y="1475"/>
              </a:cxn>
              <a:cxn ang="0">
                <a:pos x="25" y="1100"/>
              </a:cxn>
              <a:cxn ang="0">
                <a:pos x="25" y="2050"/>
              </a:cxn>
              <a:cxn ang="0">
                <a:pos x="50" y="1675"/>
              </a:cxn>
              <a:cxn ang="0">
                <a:pos x="0" y="2575"/>
              </a:cxn>
              <a:cxn ang="0">
                <a:pos x="50" y="2775"/>
              </a:cxn>
              <a:cxn ang="0">
                <a:pos x="0" y="2775"/>
              </a:cxn>
              <a:cxn ang="0">
                <a:pos x="50" y="3675"/>
              </a:cxn>
              <a:cxn ang="0">
                <a:pos x="25" y="3300"/>
              </a:cxn>
              <a:cxn ang="0">
                <a:pos x="25" y="4250"/>
              </a:cxn>
              <a:cxn ang="0">
                <a:pos x="50" y="3875"/>
              </a:cxn>
              <a:cxn ang="0">
                <a:pos x="0" y="4775"/>
              </a:cxn>
              <a:cxn ang="0">
                <a:pos x="50" y="4975"/>
              </a:cxn>
              <a:cxn ang="0">
                <a:pos x="0" y="4975"/>
              </a:cxn>
              <a:cxn ang="0">
                <a:pos x="50" y="5875"/>
              </a:cxn>
              <a:cxn ang="0">
                <a:pos x="25" y="5500"/>
              </a:cxn>
              <a:cxn ang="0">
                <a:pos x="25" y="6450"/>
              </a:cxn>
              <a:cxn ang="0">
                <a:pos x="50" y="6075"/>
              </a:cxn>
              <a:cxn ang="0">
                <a:pos x="0" y="6975"/>
              </a:cxn>
              <a:cxn ang="0">
                <a:pos x="50" y="7175"/>
              </a:cxn>
              <a:cxn ang="0">
                <a:pos x="0" y="7175"/>
              </a:cxn>
              <a:cxn ang="0">
                <a:pos x="50" y="8075"/>
              </a:cxn>
              <a:cxn ang="0">
                <a:pos x="25" y="7700"/>
              </a:cxn>
              <a:cxn ang="0">
                <a:pos x="25" y="8650"/>
              </a:cxn>
              <a:cxn ang="0">
                <a:pos x="50" y="8275"/>
              </a:cxn>
              <a:cxn ang="0">
                <a:pos x="0" y="9175"/>
              </a:cxn>
              <a:cxn ang="0">
                <a:pos x="50" y="9375"/>
              </a:cxn>
              <a:cxn ang="0">
                <a:pos x="0" y="9375"/>
              </a:cxn>
              <a:cxn ang="0">
                <a:pos x="50" y="10275"/>
              </a:cxn>
              <a:cxn ang="0">
                <a:pos x="25" y="9900"/>
              </a:cxn>
              <a:cxn ang="0">
                <a:pos x="25" y="10850"/>
              </a:cxn>
              <a:cxn ang="0">
                <a:pos x="50" y="10475"/>
              </a:cxn>
              <a:cxn ang="0">
                <a:pos x="0" y="11375"/>
              </a:cxn>
              <a:cxn ang="0">
                <a:pos x="50" y="11575"/>
              </a:cxn>
              <a:cxn ang="0">
                <a:pos x="0" y="11575"/>
              </a:cxn>
              <a:cxn ang="0">
                <a:pos x="50" y="12475"/>
              </a:cxn>
              <a:cxn ang="0">
                <a:pos x="25" y="12100"/>
              </a:cxn>
              <a:cxn ang="0">
                <a:pos x="25" y="13050"/>
              </a:cxn>
              <a:cxn ang="0">
                <a:pos x="50" y="12675"/>
              </a:cxn>
              <a:cxn ang="0">
                <a:pos x="0" y="13575"/>
              </a:cxn>
              <a:cxn ang="0">
                <a:pos x="50" y="13775"/>
              </a:cxn>
              <a:cxn ang="0">
                <a:pos x="0" y="13775"/>
              </a:cxn>
              <a:cxn ang="0">
                <a:pos x="50" y="14675"/>
              </a:cxn>
              <a:cxn ang="0">
                <a:pos x="25" y="14300"/>
              </a:cxn>
              <a:cxn ang="0">
                <a:pos x="25" y="15250"/>
              </a:cxn>
              <a:cxn ang="0">
                <a:pos x="50" y="14875"/>
              </a:cxn>
              <a:cxn ang="0">
                <a:pos x="0" y="15775"/>
              </a:cxn>
              <a:cxn ang="0">
                <a:pos x="50" y="15975"/>
              </a:cxn>
              <a:cxn ang="0">
                <a:pos x="0" y="15975"/>
              </a:cxn>
            </a:cxnLst>
            <a:rect l="0" t="0" r="r" b="b"/>
            <a:pathLst>
              <a:path w="50" h="16350">
                <a:moveTo>
                  <a:pt x="50" y="25"/>
                </a:moveTo>
                <a:lnTo>
                  <a:pt x="50" y="375"/>
                </a:lnTo>
                <a:cubicBezTo>
                  <a:pt x="50" y="389"/>
                  <a:pt x="39" y="400"/>
                  <a:pt x="25" y="400"/>
                </a:cubicBezTo>
                <a:cubicBezTo>
                  <a:pt x="11" y="400"/>
                  <a:pt x="0" y="389"/>
                  <a:pt x="0" y="375"/>
                </a:cubicBezTo>
                <a:lnTo>
                  <a:pt x="0" y="25"/>
                </a:ln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575"/>
                </a:moveTo>
                <a:lnTo>
                  <a:pt x="50" y="925"/>
                </a:lnTo>
                <a:cubicBezTo>
                  <a:pt x="50" y="939"/>
                  <a:pt x="39" y="950"/>
                  <a:pt x="25" y="950"/>
                </a:cubicBezTo>
                <a:cubicBezTo>
                  <a:pt x="11" y="950"/>
                  <a:pt x="0" y="939"/>
                  <a:pt x="0" y="925"/>
                </a:cubicBezTo>
                <a:lnTo>
                  <a:pt x="0" y="575"/>
                </a:lnTo>
                <a:cubicBezTo>
                  <a:pt x="0" y="561"/>
                  <a:pt x="11" y="550"/>
                  <a:pt x="25" y="550"/>
                </a:cubicBezTo>
                <a:cubicBezTo>
                  <a:pt x="39" y="550"/>
                  <a:pt x="50" y="561"/>
                  <a:pt x="50" y="575"/>
                </a:cubicBezTo>
                <a:close/>
                <a:moveTo>
                  <a:pt x="50" y="1125"/>
                </a:moveTo>
                <a:lnTo>
                  <a:pt x="50" y="1475"/>
                </a:lnTo>
                <a:cubicBezTo>
                  <a:pt x="50" y="1489"/>
                  <a:pt x="39" y="1500"/>
                  <a:pt x="25" y="1500"/>
                </a:cubicBezTo>
                <a:cubicBezTo>
                  <a:pt x="11" y="1500"/>
                  <a:pt x="0" y="1489"/>
                  <a:pt x="0" y="1475"/>
                </a:cubicBezTo>
                <a:lnTo>
                  <a:pt x="0" y="1125"/>
                </a:lnTo>
                <a:cubicBezTo>
                  <a:pt x="0" y="1111"/>
                  <a:pt x="11" y="1100"/>
                  <a:pt x="25" y="1100"/>
                </a:cubicBezTo>
                <a:cubicBezTo>
                  <a:pt x="39" y="1100"/>
                  <a:pt x="50" y="1111"/>
                  <a:pt x="50" y="1125"/>
                </a:cubicBezTo>
                <a:close/>
                <a:moveTo>
                  <a:pt x="50" y="1675"/>
                </a:moveTo>
                <a:lnTo>
                  <a:pt x="50" y="2025"/>
                </a:lnTo>
                <a:cubicBezTo>
                  <a:pt x="50" y="2039"/>
                  <a:pt x="39" y="2050"/>
                  <a:pt x="25" y="2050"/>
                </a:cubicBezTo>
                <a:cubicBezTo>
                  <a:pt x="11" y="2050"/>
                  <a:pt x="0" y="2039"/>
                  <a:pt x="0" y="2025"/>
                </a:cubicBezTo>
                <a:lnTo>
                  <a:pt x="0" y="1675"/>
                </a:lnTo>
                <a:cubicBezTo>
                  <a:pt x="0" y="1661"/>
                  <a:pt x="11" y="1650"/>
                  <a:pt x="25" y="1650"/>
                </a:cubicBezTo>
                <a:cubicBezTo>
                  <a:pt x="39" y="1650"/>
                  <a:pt x="50" y="1661"/>
                  <a:pt x="50" y="1675"/>
                </a:cubicBezTo>
                <a:close/>
                <a:moveTo>
                  <a:pt x="50" y="2225"/>
                </a:moveTo>
                <a:lnTo>
                  <a:pt x="50" y="2575"/>
                </a:lnTo>
                <a:cubicBezTo>
                  <a:pt x="50" y="2589"/>
                  <a:pt x="39" y="2600"/>
                  <a:pt x="25" y="2600"/>
                </a:cubicBezTo>
                <a:cubicBezTo>
                  <a:pt x="11" y="2600"/>
                  <a:pt x="0" y="2589"/>
                  <a:pt x="0" y="2575"/>
                </a:cubicBezTo>
                <a:lnTo>
                  <a:pt x="0" y="2225"/>
                </a:lnTo>
                <a:cubicBezTo>
                  <a:pt x="0" y="2211"/>
                  <a:pt x="11" y="2200"/>
                  <a:pt x="25" y="2200"/>
                </a:cubicBezTo>
                <a:cubicBezTo>
                  <a:pt x="39" y="2200"/>
                  <a:pt x="50" y="2211"/>
                  <a:pt x="50" y="2225"/>
                </a:cubicBezTo>
                <a:close/>
                <a:moveTo>
                  <a:pt x="50" y="2775"/>
                </a:moveTo>
                <a:lnTo>
                  <a:pt x="50" y="3125"/>
                </a:lnTo>
                <a:cubicBezTo>
                  <a:pt x="50" y="3139"/>
                  <a:pt x="39" y="3150"/>
                  <a:pt x="25" y="3150"/>
                </a:cubicBezTo>
                <a:cubicBezTo>
                  <a:pt x="11" y="3150"/>
                  <a:pt x="0" y="3139"/>
                  <a:pt x="0" y="3125"/>
                </a:cubicBezTo>
                <a:lnTo>
                  <a:pt x="0" y="2775"/>
                </a:lnTo>
                <a:cubicBezTo>
                  <a:pt x="0" y="2761"/>
                  <a:pt x="11" y="2750"/>
                  <a:pt x="25" y="2750"/>
                </a:cubicBezTo>
                <a:cubicBezTo>
                  <a:pt x="39" y="2750"/>
                  <a:pt x="50" y="2761"/>
                  <a:pt x="50" y="2775"/>
                </a:cubicBezTo>
                <a:close/>
                <a:moveTo>
                  <a:pt x="50" y="33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1" y="3700"/>
                  <a:pt x="0" y="3689"/>
                  <a:pt x="0" y="3675"/>
                </a:cubicBezTo>
                <a:lnTo>
                  <a:pt x="0" y="3325"/>
                </a:lnTo>
                <a:cubicBezTo>
                  <a:pt x="0" y="3311"/>
                  <a:pt x="11" y="3300"/>
                  <a:pt x="25" y="3300"/>
                </a:cubicBezTo>
                <a:cubicBezTo>
                  <a:pt x="39" y="3300"/>
                  <a:pt x="50" y="3311"/>
                  <a:pt x="50" y="3325"/>
                </a:cubicBezTo>
                <a:close/>
                <a:moveTo>
                  <a:pt x="50" y="3875"/>
                </a:moveTo>
                <a:lnTo>
                  <a:pt x="50" y="4225"/>
                </a:lnTo>
                <a:cubicBezTo>
                  <a:pt x="50" y="4239"/>
                  <a:pt x="39" y="4250"/>
                  <a:pt x="25" y="4250"/>
                </a:cubicBezTo>
                <a:cubicBezTo>
                  <a:pt x="11" y="4250"/>
                  <a:pt x="0" y="4239"/>
                  <a:pt x="0" y="4225"/>
                </a:cubicBezTo>
                <a:lnTo>
                  <a:pt x="0" y="3875"/>
                </a:lnTo>
                <a:cubicBezTo>
                  <a:pt x="0" y="3861"/>
                  <a:pt x="11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425"/>
                </a:moveTo>
                <a:lnTo>
                  <a:pt x="50" y="4775"/>
                </a:lnTo>
                <a:cubicBezTo>
                  <a:pt x="50" y="4789"/>
                  <a:pt x="39" y="4800"/>
                  <a:pt x="25" y="4800"/>
                </a:cubicBezTo>
                <a:cubicBezTo>
                  <a:pt x="11" y="4800"/>
                  <a:pt x="0" y="4789"/>
                  <a:pt x="0" y="4775"/>
                </a:cubicBezTo>
                <a:lnTo>
                  <a:pt x="0" y="4425"/>
                </a:lnTo>
                <a:cubicBezTo>
                  <a:pt x="0" y="4411"/>
                  <a:pt x="11" y="4400"/>
                  <a:pt x="25" y="4400"/>
                </a:cubicBezTo>
                <a:cubicBezTo>
                  <a:pt x="39" y="4400"/>
                  <a:pt x="50" y="4411"/>
                  <a:pt x="50" y="4425"/>
                </a:cubicBezTo>
                <a:close/>
                <a:moveTo>
                  <a:pt x="50" y="4975"/>
                </a:moveTo>
                <a:lnTo>
                  <a:pt x="50" y="5325"/>
                </a:lnTo>
                <a:cubicBezTo>
                  <a:pt x="50" y="5339"/>
                  <a:pt x="39" y="5350"/>
                  <a:pt x="25" y="5350"/>
                </a:cubicBezTo>
                <a:cubicBezTo>
                  <a:pt x="11" y="5350"/>
                  <a:pt x="0" y="5339"/>
                  <a:pt x="0" y="5325"/>
                </a:cubicBezTo>
                <a:lnTo>
                  <a:pt x="0" y="4975"/>
                </a:lnTo>
                <a:cubicBezTo>
                  <a:pt x="0" y="4961"/>
                  <a:pt x="11" y="4950"/>
                  <a:pt x="25" y="4950"/>
                </a:cubicBezTo>
                <a:cubicBezTo>
                  <a:pt x="39" y="4950"/>
                  <a:pt x="50" y="4961"/>
                  <a:pt x="50" y="4975"/>
                </a:cubicBezTo>
                <a:close/>
                <a:moveTo>
                  <a:pt x="50" y="5525"/>
                </a:moveTo>
                <a:lnTo>
                  <a:pt x="50" y="5875"/>
                </a:lnTo>
                <a:cubicBezTo>
                  <a:pt x="50" y="5889"/>
                  <a:pt x="39" y="5900"/>
                  <a:pt x="25" y="5900"/>
                </a:cubicBezTo>
                <a:cubicBezTo>
                  <a:pt x="11" y="5900"/>
                  <a:pt x="0" y="5889"/>
                  <a:pt x="0" y="5875"/>
                </a:cubicBezTo>
                <a:lnTo>
                  <a:pt x="0" y="5525"/>
                </a:lnTo>
                <a:cubicBezTo>
                  <a:pt x="0" y="5511"/>
                  <a:pt x="11" y="5500"/>
                  <a:pt x="25" y="5500"/>
                </a:cubicBezTo>
                <a:cubicBezTo>
                  <a:pt x="39" y="5500"/>
                  <a:pt x="50" y="5511"/>
                  <a:pt x="50" y="5525"/>
                </a:cubicBezTo>
                <a:close/>
                <a:moveTo>
                  <a:pt x="50" y="6075"/>
                </a:moveTo>
                <a:lnTo>
                  <a:pt x="50" y="6425"/>
                </a:lnTo>
                <a:cubicBezTo>
                  <a:pt x="50" y="6439"/>
                  <a:pt x="39" y="6450"/>
                  <a:pt x="25" y="6450"/>
                </a:cubicBezTo>
                <a:cubicBezTo>
                  <a:pt x="11" y="6450"/>
                  <a:pt x="0" y="6439"/>
                  <a:pt x="0" y="6425"/>
                </a:cubicBezTo>
                <a:lnTo>
                  <a:pt x="0" y="6075"/>
                </a:lnTo>
                <a:cubicBezTo>
                  <a:pt x="0" y="6061"/>
                  <a:pt x="11" y="6050"/>
                  <a:pt x="25" y="6050"/>
                </a:cubicBezTo>
                <a:cubicBezTo>
                  <a:pt x="39" y="6050"/>
                  <a:pt x="50" y="6061"/>
                  <a:pt x="50" y="6075"/>
                </a:cubicBezTo>
                <a:close/>
                <a:moveTo>
                  <a:pt x="50" y="6625"/>
                </a:moveTo>
                <a:lnTo>
                  <a:pt x="50" y="6975"/>
                </a:lnTo>
                <a:cubicBezTo>
                  <a:pt x="50" y="6989"/>
                  <a:pt x="39" y="7000"/>
                  <a:pt x="25" y="7000"/>
                </a:cubicBezTo>
                <a:cubicBezTo>
                  <a:pt x="11" y="7000"/>
                  <a:pt x="0" y="6989"/>
                  <a:pt x="0" y="6975"/>
                </a:cubicBezTo>
                <a:lnTo>
                  <a:pt x="0" y="6625"/>
                </a:lnTo>
                <a:cubicBezTo>
                  <a:pt x="0" y="6611"/>
                  <a:pt x="11" y="6600"/>
                  <a:pt x="25" y="6600"/>
                </a:cubicBezTo>
                <a:cubicBezTo>
                  <a:pt x="39" y="6600"/>
                  <a:pt x="50" y="6611"/>
                  <a:pt x="50" y="6625"/>
                </a:cubicBezTo>
                <a:close/>
                <a:moveTo>
                  <a:pt x="50" y="7175"/>
                </a:moveTo>
                <a:lnTo>
                  <a:pt x="50" y="7525"/>
                </a:lnTo>
                <a:cubicBezTo>
                  <a:pt x="50" y="7539"/>
                  <a:pt x="39" y="7550"/>
                  <a:pt x="25" y="7550"/>
                </a:cubicBezTo>
                <a:cubicBezTo>
                  <a:pt x="11" y="7550"/>
                  <a:pt x="0" y="7539"/>
                  <a:pt x="0" y="7525"/>
                </a:cubicBezTo>
                <a:lnTo>
                  <a:pt x="0" y="7175"/>
                </a:lnTo>
                <a:cubicBezTo>
                  <a:pt x="0" y="7161"/>
                  <a:pt x="11" y="7150"/>
                  <a:pt x="25" y="7150"/>
                </a:cubicBezTo>
                <a:cubicBezTo>
                  <a:pt x="39" y="7150"/>
                  <a:pt x="50" y="7161"/>
                  <a:pt x="50" y="7175"/>
                </a:cubicBezTo>
                <a:close/>
                <a:moveTo>
                  <a:pt x="50" y="7725"/>
                </a:moveTo>
                <a:lnTo>
                  <a:pt x="50" y="8075"/>
                </a:lnTo>
                <a:cubicBezTo>
                  <a:pt x="50" y="8089"/>
                  <a:pt x="39" y="8100"/>
                  <a:pt x="25" y="8100"/>
                </a:cubicBezTo>
                <a:cubicBezTo>
                  <a:pt x="11" y="8100"/>
                  <a:pt x="0" y="8089"/>
                  <a:pt x="0" y="8075"/>
                </a:cubicBezTo>
                <a:lnTo>
                  <a:pt x="0" y="7725"/>
                </a:lnTo>
                <a:cubicBezTo>
                  <a:pt x="0" y="7711"/>
                  <a:pt x="11" y="7700"/>
                  <a:pt x="25" y="7700"/>
                </a:cubicBezTo>
                <a:cubicBezTo>
                  <a:pt x="39" y="7700"/>
                  <a:pt x="50" y="7711"/>
                  <a:pt x="50" y="7725"/>
                </a:cubicBezTo>
                <a:close/>
                <a:moveTo>
                  <a:pt x="50" y="8275"/>
                </a:moveTo>
                <a:lnTo>
                  <a:pt x="50" y="8625"/>
                </a:lnTo>
                <a:cubicBezTo>
                  <a:pt x="50" y="8639"/>
                  <a:pt x="39" y="8650"/>
                  <a:pt x="25" y="8650"/>
                </a:cubicBezTo>
                <a:cubicBezTo>
                  <a:pt x="11" y="8650"/>
                  <a:pt x="0" y="8639"/>
                  <a:pt x="0" y="8625"/>
                </a:cubicBezTo>
                <a:lnTo>
                  <a:pt x="0" y="8275"/>
                </a:lnTo>
                <a:cubicBezTo>
                  <a:pt x="0" y="8261"/>
                  <a:pt x="11" y="8250"/>
                  <a:pt x="25" y="8250"/>
                </a:cubicBezTo>
                <a:cubicBezTo>
                  <a:pt x="39" y="8250"/>
                  <a:pt x="50" y="8261"/>
                  <a:pt x="50" y="8275"/>
                </a:cubicBezTo>
                <a:close/>
                <a:moveTo>
                  <a:pt x="50" y="8825"/>
                </a:moveTo>
                <a:lnTo>
                  <a:pt x="50" y="9175"/>
                </a:lnTo>
                <a:cubicBezTo>
                  <a:pt x="50" y="9189"/>
                  <a:pt x="39" y="9200"/>
                  <a:pt x="25" y="9200"/>
                </a:cubicBezTo>
                <a:cubicBezTo>
                  <a:pt x="11" y="9200"/>
                  <a:pt x="0" y="9189"/>
                  <a:pt x="0" y="9175"/>
                </a:cubicBezTo>
                <a:lnTo>
                  <a:pt x="0" y="8825"/>
                </a:lnTo>
                <a:cubicBezTo>
                  <a:pt x="0" y="8811"/>
                  <a:pt x="11" y="8800"/>
                  <a:pt x="25" y="8800"/>
                </a:cubicBezTo>
                <a:cubicBezTo>
                  <a:pt x="39" y="8800"/>
                  <a:pt x="50" y="8811"/>
                  <a:pt x="50" y="8825"/>
                </a:cubicBezTo>
                <a:close/>
                <a:moveTo>
                  <a:pt x="50" y="9375"/>
                </a:moveTo>
                <a:lnTo>
                  <a:pt x="50" y="9725"/>
                </a:lnTo>
                <a:cubicBezTo>
                  <a:pt x="50" y="9739"/>
                  <a:pt x="39" y="9750"/>
                  <a:pt x="25" y="9750"/>
                </a:cubicBezTo>
                <a:cubicBezTo>
                  <a:pt x="11" y="9750"/>
                  <a:pt x="0" y="9739"/>
                  <a:pt x="0" y="9725"/>
                </a:cubicBezTo>
                <a:lnTo>
                  <a:pt x="0" y="9375"/>
                </a:lnTo>
                <a:cubicBezTo>
                  <a:pt x="0" y="9361"/>
                  <a:pt x="11" y="9350"/>
                  <a:pt x="25" y="9350"/>
                </a:cubicBezTo>
                <a:cubicBezTo>
                  <a:pt x="39" y="9350"/>
                  <a:pt x="50" y="9361"/>
                  <a:pt x="50" y="9375"/>
                </a:cubicBezTo>
                <a:close/>
                <a:moveTo>
                  <a:pt x="50" y="9925"/>
                </a:moveTo>
                <a:lnTo>
                  <a:pt x="50" y="10275"/>
                </a:lnTo>
                <a:cubicBezTo>
                  <a:pt x="50" y="10289"/>
                  <a:pt x="39" y="10300"/>
                  <a:pt x="25" y="10300"/>
                </a:cubicBezTo>
                <a:cubicBezTo>
                  <a:pt x="11" y="10300"/>
                  <a:pt x="0" y="10289"/>
                  <a:pt x="0" y="10275"/>
                </a:cubicBezTo>
                <a:lnTo>
                  <a:pt x="0" y="9925"/>
                </a:lnTo>
                <a:cubicBezTo>
                  <a:pt x="0" y="9911"/>
                  <a:pt x="11" y="9900"/>
                  <a:pt x="25" y="9900"/>
                </a:cubicBezTo>
                <a:cubicBezTo>
                  <a:pt x="39" y="9900"/>
                  <a:pt x="50" y="9911"/>
                  <a:pt x="50" y="9925"/>
                </a:cubicBezTo>
                <a:close/>
                <a:moveTo>
                  <a:pt x="50" y="10475"/>
                </a:moveTo>
                <a:lnTo>
                  <a:pt x="50" y="10825"/>
                </a:lnTo>
                <a:cubicBezTo>
                  <a:pt x="50" y="10839"/>
                  <a:pt x="39" y="10850"/>
                  <a:pt x="25" y="10850"/>
                </a:cubicBezTo>
                <a:cubicBezTo>
                  <a:pt x="11" y="10850"/>
                  <a:pt x="0" y="10839"/>
                  <a:pt x="0" y="10825"/>
                </a:cubicBezTo>
                <a:lnTo>
                  <a:pt x="0" y="10475"/>
                </a:lnTo>
                <a:cubicBezTo>
                  <a:pt x="0" y="10461"/>
                  <a:pt x="11" y="10450"/>
                  <a:pt x="25" y="10450"/>
                </a:cubicBezTo>
                <a:cubicBezTo>
                  <a:pt x="39" y="10450"/>
                  <a:pt x="50" y="10461"/>
                  <a:pt x="50" y="10475"/>
                </a:cubicBezTo>
                <a:close/>
                <a:moveTo>
                  <a:pt x="50" y="11025"/>
                </a:moveTo>
                <a:lnTo>
                  <a:pt x="50" y="11375"/>
                </a:lnTo>
                <a:cubicBezTo>
                  <a:pt x="50" y="11389"/>
                  <a:pt x="39" y="11400"/>
                  <a:pt x="25" y="11400"/>
                </a:cubicBezTo>
                <a:cubicBezTo>
                  <a:pt x="11" y="11400"/>
                  <a:pt x="0" y="11389"/>
                  <a:pt x="0" y="11375"/>
                </a:cubicBezTo>
                <a:lnTo>
                  <a:pt x="0" y="11025"/>
                </a:lnTo>
                <a:cubicBezTo>
                  <a:pt x="0" y="11011"/>
                  <a:pt x="11" y="11000"/>
                  <a:pt x="25" y="11000"/>
                </a:cubicBezTo>
                <a:cubicBezTo>
                  <a:pt x="39" y="11000"/>
                  <a:pt x="50" y="11011"/>
                  <a:pt x="50" y="11025"/>
                </a:cubicBezTo>
                <a:close/>
                <a:moveTo>
                  <a:pt x="50" y="11575"/>
                </a:moveTo>
                <a:lnTo>
                  <a:pt x="50" y="11925"/>
                </a:lnTo>
                <a:cubicBezTo>
                  <a:pt x="50" y="11939"/>
                  <a:pt x="39" y="11950"/>
                  <a:pt x="25" y="11950"/>
                </a:cubicBezTo>
                <a:cubicBezTo>
                  <a:pt x="11" y="11950"/>
                  <a:pt x="0" y="11939"/>
                  <a:pt x="0" y="11925"/>
                </a:cubicBezTo>
                <a:lnTo>
                  <a:pt x="0" y="11575"/>
                </a:lnTo>
                <a:cubicBezTo>
                  <a:pt x="0" y="11561"/>
                  <a:pt x="11" y="11550"/>
                  <a:pt x="25" y="11550"/>
                </a:cubicBezTo>
                <a:cubicBezTo>
                  <a:pt x="39" y="11550"/>
                  <a:pt x="50" y="11561"/>
                  <a:pt x="50" y="11575"/>
                </a:cubicBezTo>
                <a:close/>
                <a:moveTo>
                  <a:pt x="50" y="12125"/>
                </a:moveTo>
                <a:lnTo>
                  <a:pt x="50" y="12475"/>
                </a:lnTo>
                <a:cubicBezTo>
                  <a:pt x="50" y="12489"/>
                  <a:pt x="39" y="12500"/>
                  <a:pt x="25" y="12500"/>
                </a:cubicBezTo>
                <a:cubicBezTo>
                  <a:pt x="11" y="12500"/>
                  <a:pt x="0" y="12489"/>
                  <a:pt x="0" y="12475"/>
                </a:cubicBezTo>
                <a:lnTo>
                  <a:pt x="0" y="12125"/>
                </a:lnTo>
                <a:cubicBezTo>
                  <a:pt x="0" y="12111"/>
                  <a:pt x="11" y="12100"/>
                  <a:pt x="25" y="12100"/>
                </a:cubicBezTo>
                <a:cubicBezTo>
                  <a:pt x="39" y="12100"/>
                  <a:pt x="50" y="12111"/>
                  <a:pt x="50" y="12125"/>
                </a:cubicBezTo>
                <a:close/>
                <a:moveTo>
                  <a:pt x="50" y="12675"/>
                </a:moveTo>
                <a:lnTo>
                  <a:pt x="50" y="13025"/>
                </a:lnTo>
                <a:cubicBezTo>
                  <a:pt x="50" y="13039"/>
                  <a:pt x="39" y="13050"/>
                  <a:pt x="25" y="13050"/>
                </a:cubicBezTo>
                <a:cubicBezTo>
                  <a:pt x="11" y="13050"/>
                  <a:pt x="0" y="13039"/>
                  <a:pt x="0" y="13025"/>
                </a:cubicBezTo>
                <a:lnTo>
                  <a:pt x="0" y="12675"/>
                </a:lnTo>
                <a:cubicBezTo>
                  <a:pt x="0" y="12661"/>
                  <a:pt x="11" y="12650"/>
                  <a:pt x="25" y="12650"/>
                </a:cubicBezTo>
                <a:cubicBezTo>
                  <a:pt x="39" y="12650"/>
                  <a:pt x="50" y="12661"/>
                  <a:pt x="50" y="12675"/>
                </a:cubicBezTo>
                <a:close/>
                <a:moveTo>
                  <a:pt x="50" y="13225"/>
                </a:moveTo>
                <a:lnTo>
                  <a:pt x="50" y="13575"/>
                </a:lnTo>
                <a:cubicBezTo>
                  <a:pt x="50" y="13589"/>
                  <a:pt x="39" y="13600"/>
                  <a:pt x="25" y="13600"/>
                </a:cubicBezTo>
                <a:cubicBezTo>
                  <a:pt x="11" y="13600"/>
                  <a:pt x="0" y="13589"/>
                  <a:pt x="0" y="13575"/>
                </a:cubicBezTo>
                <a:lnTo>
                  <a:pt x="0" y="13225"/>
                </a:lnTo>
                <a:cubicBezTo>
                  <a:pt x="0" y="13211"/>
                  <a:pt x="11" y="13200"/>
                  <a:pt x="25" y="13200"/>
                </a:cubicBezTo>
                <a:cubicBezTo>
                  <a:pt x="39" y="13200"/>
                  <a:pt x="50" y="13211"/>
                  <a:pt x="50" y="13225"/>
                </a:cubicBezTo>
                <a:close/>
                <a:moveTo>
                  <a:pt x="50" y="13775"/>
                </a:moveTo>
                <a:lnTo>
                  <a:pt x="50" y="14125"/>
                </a:lnTo>
                <a:cubicBezTo>
                  <a:pt x="50" y="14139"/>
                  <a:pt x="39" y="14150"/>
                  <a:pt x="25" y="14150"/>
                </a:cubicBezTo>
                <a:cubicBezTo>
                  <a:pt x="11" y="14150"/>
                  <a:pt x="0" y="14139"/>
                  <a:pt x="0" y="14125"/>
                </a:cubicBezTo>
                <a:lnTo>
                  <a:pt x="0" y="13775"/>
                </a:lnTo>
                <a:cubicBezTo>
                  <a:pt x="0" y="13761"/>
                  <a:pt x="11" y="13750"/>
                  <a:pt x="25" y="13750"/>
                </a:cubicBezTo>
                <a:cubicBezTo>
                  <a:pt x="39" y="13750"/>
                  <a:pt x="50" y="13761"/>
                  <a:pt x="50" y="13775"/>
                </a:cubicBezTo>
                <a:close/>
                <a:moveTo>
                  <a:pt x="50" y="14325"/>
                </a:moveTo>
                <a:lnTo>
                  <a:pt x="50" y="14675"/>
                </a:lnTo>
                <a:cubicBezTo>
                  <a:pt x="50" y="14689"/>
                  <a:pt x="39" y="14700"/>
                  <a:pt x="25" y="14700"/>
                </a:cubicBezTo>
                <a:cubicBezTo>
                  <a:pt x="11" y="14700"/>
                  <a:pt x="0" y="14689"/>
                  <a:pt x="0" y="14675"/>
                </a:cubicBezTo>
                <a:lnTo>
                  <a:pt x="0" y="14325"/>
                </a:lnTo>
                <a:cubicBezTo>
                  <a:pt x="0" y="14311"/>
                  <a:pt x="11" y="14300"/>
                  <a:pt x="25" y="14300"/>
                </a:cubicBezTo>
                <a:cubicBezTo>
                  <a:pt x="39" y="14300"/>
                  <a:pt x="50" y="14311"/>
                  <a:pt x="50" y="14325"/>
                </a:cubicBezTo>
                <a:close/>
                <a:moveTo>
                  <a:pt x="50" y="14875"/>
                </a:moveTo>
                <a:lnTo>
                  <a:pt x="50" y="15225"/>
                </a:lnTo>
                <a:cubicBezTo>
                  <a:pt x="50" y="15239"/>
                  <a:pt x="39" y="15250"/>
                  <a:pt x="25" y="15250"/>
                </a:cubicBezTo>
                <a:cubicBezTo>
                  <a:pt x="11" y="15250"/>
                  <a:pt x="0" y="15239"/>
                  <a:pt x="0" y="15225"/>
                </a:cubicBezTo>
                <a:lnTo>
                  <a:pt x="0" y="14875"/>
                </a:lnTo>
                <a:cubicBezTo>
                  <a:pt x="0" y="14861"/>
                  <a:pt x="11" y="14850"/>
                  <a:pt x="25" y="14850"/>
                </a:cubicBezTo>
                <a:cubicBezTo>
                  <a:pt x="39" y="14850"/>
                  <a:pt x="50" y="14861"/>
                  <a:pt x="50" y="14875"/>
                </a:cubicBezTo>
                <a:close/>
                <a:moveTo>
                  <a:pt x="50" y="15425"/>
                </a:moveTo>
                <a:lnTo>
                  <a:pt x="50" y="15775"/>
                </a:lnTo>
                <a:cubicBezTo>
                  <a:pt x="50" y="15789"/>
                  <a:pt x="39" y="15800"/>
                  <a:pt x="25" y="15800"/>
                </a:cubicBezTo>
                <a:cubicBezTo>
                  <a:pt x="11" y="15800"/>
                  <a:pt x="0" y="15789"/>
                  <a:pt x="0" y="15775"/>
                </a:cubicBezTo>
                <a:lnTo>
                  <a:pt x="0" y="15425"/>
                </a:lnTo>
                <a:cubicBezTo>
                  <a:pt x="0" y="15411"/>
                  <a:pt x="11" y="15400"/>
                  <a:pt x="25" y="15400"/>
                </a:cubicBezTo>
                <a:cubicBezTo>
                  <a:pt x="39" y="15400"/>
                  <a:pt x="50" y="15411"/>
                  <a:pt x="50" y="15425"/>
                </a:cubicBezTo>
                <a:close/>
                <a:moveTo>
                  <a:pt x="50" y="15975"/>
                </a:moveTo>
                <a:lnTo>
                  <a:pt x="50" y="16325"/>
                </a:lnTo>
                <a:cubicBezTo>
                  <a:pt x="50" y="16339"/>
                  <a:pt x="39" y="16350"/>
                  <a:pt x="25" y="16350"/>
                </a:cubicBezTo>
                <a:cubicBezTo>
                  <a:pt x="11" y="16350"/>
                  <a:pt x="0" y="16339"/>
                  <a:pt x="0" y="16325"/>
                </a:cubicBezTo>
                <a:lnTo>
                  <a:pt x="0" y="15975"/>
                </a:lnTo>
                <a:cubicBezTo>
                  <a:pt x="0" y="15961"/>
                  <a:pt x="11" y="15950"/>
                  <a:pt x="25" y="15950"/>
                </a:cubicBezTo>
                <a:cubicBezTo>
                  <a:pt x="39" y="15950"/>
                  <a:pt x="50" y="15961"/>
                  <a:pt x="50" y="15975"/>
                </a:cubicBezTo>
                <a:close/>
              </a:path>
            </a:pathLst>
          </a:custGeom>
          <a:solidFill>
            <a:srgbClr val="000000"/>
          </a:solidFill>
          <a:ln w="190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09" name="Line 45"/>
          <p:cNvSpPr>
            <a:spLocks noChangeShapeType="1"/>
          </p:cNvSpPr>
          <p:nvPr/>
        </p:nvSpPr>
        <p:spPr bwMode="auto">
          <a:xfrm flipV="1">
            <a:off x="6426200" y="3009900"/>
            <a:ext cx="0" cy="2933700"/>
          </a:xfrm>
          <a:prstGeom prst="line">
            <a:avLst/>
          </a:prstGeom>
          <a:noFill/>
          <a:ln w="2159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0" name="Line 46"/>
          <p:cNvSpPr>
            <a:spLocks noChangeShapeType="1"/>
          </p:cNvSpPr>
          <p:nvPr/>
        </p:nvSpPr>
        <p:spPr bwMode="auto">
          <a:xfrm flipH="1">
            <a:off x="1754188" y="3000375"/>
            <a:ext cx="4672012" cy="0"/>
          </a:xfrm>
          <a:prstGeom prst="line">
            <a:avLst/>
          </a:prstGeom>
          <a:noFill/>
          <a:ln w="2159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1" name="Line 47"/>
          <p:cNvSpPr>
            <a:spLocks noChangeShapeType="1"/>
          </p:cNvSpPr>
          <p:nvPr/>
        </p:nvSpPr>
        <p:spPr bwMode="auto">
          <a:xfrm>
            <a:off x="1754188" y="4135438"/>
            <a:ext cx="2582862" cy="0"/>
          </a:xfrm>
          <a:prstGeom prst="line">
            <a:avLst/>
          </a:prstGeom>
          <a:noFill/>
          <a:ln w="2159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2" name="Line 48"/>
          <p:cNvSpPr>
            <a:spLocks noChangeShapeType="1"/>
          </p:cNvSpPr>
          <p:nvPr/>
        </p:nvSpPr>
        <p:spPr bwMode="auto">
          <a:xfrm>
            <a:off x="4337050" y="4135438"/>
            <a:ext cx="0" cy="1819275"/>
          </a:xfrm>
          <a:prstGeom prst="line">
            <a:avLst/>
          </a:prstGeom>
          <a:noFill/>
          <a:ln w="2159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13" name="Rectangle 49"/>
          <p:cNvSpPr>
            <a:spLocks noChangeArrowheads="1"/>
          </p:cNvSpPr>
          <p:nvPr/>
        </p:nvSpPr>
        <p:spPr bwMode="auto">
          <a:xfrm>
            <a:off x="6262688" y="6026150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T</a:t>
            </a:r>
            <a:endParaRPr lang="en-US" sz="2800" b="1"/>
          </a:p>
        </p:txBody>
      </p:sp>
      <p:sp>
        <p:nvSpPr>
          <p:cNvPr id="139314" name="Rectangle 50"/>
          <p:cNvSpPr>
            <a:spLocks noChangeArrowheads="1"/>
          </p:cNvSpPr>
          <p:nvPr/>
        </p:nvSpPr>
        <p:spPr bwMode="auto">
          <a:xfrm>
            <a:off x="4121150" y="6008688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T</a:t>
            </a:r>
            <a:endParaRPr lang="en-US" sz="2800" b="1"/>
          </a:p>
        </p:txBody>
      </p:sp>
      <p:sp>
        <p:nvSpPr>
          <p:cNvPr id="139315" name="Text Box 51"/>
          <p:cNvSpPr txBox="1">
            <a:spLocks noChangeArrowheads="1"/>
          </p:cNvSpPr>
          <p:nvPr/>
        </p:nvSpPr>
        <p:spPr bwMode="auto">
          <a:xfrm flipV="1">
            <a:off x="3892550" y="4557713"/>
            <a:ext cx="3238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tIns="0" bIns="0"/>
          <a:lstStyle/>
          <a:p>
            <a:pPr algn="ctr"/>
            <a:r>
              <a:rPr lang="en-US" sz="1600" dirty="0">
                <a:latin typeface="Times New Roman" pitchFamily="18" charset="0"/>
              </a:rPr>
              <a:t>adjusted set point</a:t>
            </a:r>
            <a:endParaRPr lang="en-US" sz="2800" dirty="0"/>
          </a:p>
        </p:txBody>
      </p:sp>
      <p:sp>
        <p:nvSpPr>
          <p:cNvPr id="139316" name="Rectangle 52"/>
          <p:cNvSpPr>
            <a:spLocks noChangeArrowheads="1"/>
          </p:cNvSpPr>
          <p:nvPr/>
        </p:nvSpPr>
        <p:spPr bwMode="auto">
          <a:xfrm>
            <a:off x="381000" y="2384425"/>
            <a:ext cx="1292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 i="1">
                <a:latin typeface="Times New Roman" pitchFamily="18" charset="0"/>
              </a:rPr>
              <a:t>P</a:t>
            </a:r>
            <a:r>
              <a:rPr lang="en-US" sz="1600" b="1" i="1" baseline="-25000">
                <a:latin typeface="Times New Roman" pitchFamily="18" charset="0"/>
              </a:rPr>
              <a:t>average</a:t>
            </a:r>
            <a:r>
              <a:rPr lang="en-US" sz="1600" b="1" i="1">
                <a:latin typeface="Times New Roman" pitchFamily="18" charset="0"/>
              </a:rPr>
              <a:t>+ k</a:t>
            </a:r>
            <a:r>
              <a:rPr lang="en-US" sz="1600" b="1" i="1" baseline="-25000">
                <a:latin typeface="Times New Roman" pitchFamily="18" charset="0"/>
              </a:rPr>
              <a:t>T_H </a:t>
            </a:r>
            <a:r>
              <a:rPr lang="en-US" sz="1600" b="1" i="1">
                <a:latin typeface="Times New Roman" pitchFamily="18" charset="0"/>
              </a:rPr>
              <a:t>σ</a:t>
            </a:r>
            <a:endParaRPr lang="en-US" sz="2800" b="1"/>
          </a:p>
        </p:txBody>
      </p:sp>
      <p:sp>
        <p:nvSpPr>
          <p:cNvPr id="139317" name="Rectangle 53"/>
          <p:cNvSpPr>
            <a:spLocks noChangeArrowheads="1"/>
          </p:cNvSpPr>
          <p:nvPr/>
        </p:nvSpPr>
        <p:spPr bwMode="auto">
          <a:xfrm>
            <a:off x="457200" y="4757738"/>
            <a:ext cx="1266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b="1" i="1">
                <a:latin typeface="Times New Roman" pitchFamily="18" charset="0"/>
              </a:rPr>
              <a:t>P</a:t>
            </a:r>
            <a:r>
              <a:rPr lang="en-US" sz="1600" b="1" i="1" baseline="-25000">
                <a:latin typeface="Times New Roman" pitchFamily="18" charset="0"/>
              </a:rPr>
              <a:t>average</a:t>
            </a:r>
            <a:r>
              <a:rPr lang="en-US" sz="1600" b="1">
                <a:latin typeface="Times New Roman" pitchFamily="18" charset="0"/>
              </a:rPr>
              <a:t>- </a:t>
            </a:r>
            <a:r>
              <a:rPr lang="en-US" sz="1600" b="1" i="1">
                <a:latin typeface="Times New Roman" pitchFamily="18" charset="0"/>
              </a:rPr>
              <a:t>k</a:t>
            </a:r>
            <a:r>
              <a:rPr lang="en-US" sz="1600" b="1" i="1" baseline="-25000">
                <a:latin typeface="Times New Roman" pitchFamily="18" charset="0"/>
              </a:rPr>
              <a:t>T_L </a:t>
            </a:r>
            <a:r>
              <a:rPr lang="en-US" sz="1600" b="1">
                <a:latin typeface="Times New Roman" pitchFamily="18" charset="0"/>
              </a:rPr>
              <a:t>σ</a:t>
            </a:r>
            <a:endParaRPr lang="en-US" sz="2800" b="1"/>
          </a:p>
        </p:txBody>
      </p:sp>
      <p:sp>
        <p:nvSpPr>
          <p:cNvPr id="139318" name="Rectangle 54"/>
          <p:cNvSpPr>
            <a:spLocks noChangeArrowheads="1"/>
          </p:cNvSpPr>
          <p:nvPr/>
        </p:nvSpPr>
        <p:spPr bwMode="auto">
          <a:xfrm>
            <a:off x="1233488" y="2874963"/>
            <a:ext cx="284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 i="1">
                <a:latin typeface="Times New Roman" pitchFamily="18" charset="0"/>
              </a:rPr>
              <a:t>P</a:t>
            </a:r>
            <a:r>
              <a:rPr lang="en-US" sz="1600" b="1" i="1" baseline="-25000">
                <a:latin typeface="Times New Roman" pitchFamily="18" charset="0"/>
              </a:rPr>
              <a:t>bid</a:t>
            </a:r>
            <a:endParaRPr lang="en-US" sz="2800" b="1"/>
          </a:p>
        </p:txBody>
      </p:sp>
      <p:sp>
        <p:nvSpPr>
          <p:cNvPr id="139319" name="Rectangle 55"/>
          <p:cNvSpPr>
            <a:spLocks noChangeArrowheads="1"/>
          </p:cNvSpPr>
          <p:nvPr/>
        </p:nvSpPr>
        <p:spPr bwMode="auto">
          <a:xfrm>
            <a:off x="1144588" y="3489325"/>
            <a:ext cx="5349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 i="1">
                <a:latin typeface="Times New Roman" pitchFamily="18" charset="0"/>
              </a:rPr>
              <a:t>P</a:t>
            </a:r>
            <a:r>
              <a:rPr lang="en-US" sz="1600" b="1" i="1" baseline="-25000">
                <a:latin typeface="Times New Roman" pitchFamily="18" charset="0"/>
              </a:rPr>
              <a:t>average</a:t>
            </a:r>
            <a:endParaRPr lang="en-US" sz="2800" b="1"/>
          </a:p>
        </p:txBody>
      </p:sp>
      <p:sp>
        <p:nvSpPr>
          <p:cNvPr id="139320" name="Rectangle 56"/>
          <p:cNvSpPr>
            <a:spLocks noChangeArrowheads="1"/>
          </p:cNvSpPr>
          <p:nvPr/>
        </p:nvSpPr>
        <p:spPr bwMode="auto">
          <a:xfrm>
            <a:off x="1249363" y="4021138"/>
            <a:ext cx="387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 i="1">
                <a:latin typeface="Times New Roman" pitchFamily="18" charset="0"/>
              </a:rPr>
              <a:t>P</a:t>
            </a:r>
            <a:r>
              <a:rPr lang="en-US" sz="1600" b="1" i="1" baseline="-25000">
                <a:latin typeface="Times New Roman" pitchFamily="18" charset="0"/>
              </a:rPr>
              <a:t>clear</a:t>
            </a:r>
            <a:endParaRPr lang="en-US" sz="2800" b="1"/>
          </a:p>
        </p:txBody>
      </p:sp>
      <p:sp>
        <p:nvSpPr>
          <p:cNvPr id="139321" name="Text Box 57"/>
          <p:cNvSpPr txBox="1">
            <a:spLocks noChangeArrowheads="1"/>
          </p:cNvSpPr>
          <p:nvPr/>
        </p:nvSpPr>
        <p:spPr bwMode="auto">
          <a:xfrm>
            <a:off x="3565525" y="1944688"/>
            <a:ext cx="24161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700" dirty="0">
                <a:latin typeface="Times New Roman" pitchFamily="18" charset="0"/>
              </a:rPr>
              <a:t>(cooling mode example)</a:t>
            </a:r>
            <a:endParaRPr lang="en-US" sz="2800" dirty="0"/>
          </a:p>
        </p:txBody>
      </p:sp>
      <p:sp>
        <p:nvSpPr>
          <p:cNvPr id="139322" name="Line 58"/>
          <p:cNvSpPr>
            <a:spLocks noChangeShapeType="1"/>
          </p:cNvSpPr>
          <p:nvPr/>
        </p:nvSpPr>
        <p:spPr bwMode="auto">
          <a:xfrm>
            <a:off x="5956300" y="2743200"/>
            <a:ext cx="638175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1" y="381000"/>
            <a:ext cx="7086600" cy="91439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Tenets of Transactive Control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Communicate value via one nodal value signal</a:t>
            </a:r>
          </a:p>
          <a:p>
            <a:pPr eaLnBrk="1" hangingPunct="1"/>
            <a:r>
              <a:rPr lang="en-US" sz="3200" dirty="0" smtClean="0"/>
              <a:t>Dynamic signals </a:t>
            </a:r>
          </a:p>
          <a:p>
            <a:pPr eaLnBrk="1" hangingPunct="1"/>
            <a:r>
              <a:rPr lang="en-US" sz="3200" dirty="0" smtClean="0"/>
              <a:t>Facilitate interoperability </a:t>
            </a:r>
          </a:p>
          <a:p>
            <a:pPr eaLnBrk="1" hangingPunct="1"/>
            <a:r>
              <a:rPr lang="en-US" sz="3200" dirty="0" smtClean="0"/>
              <a:t>Multitask </a:t>
            </a:r>
          </a:p>
          <a:p>
            <a:pPr eaLnBrk="1" hangingPunct="1"/>
            <a:r>
              <a:rPr lang="en-US" sz="3200" dirty="0" smtClean="0"/>
              <a:t>Respond 24/7 </a:t>
            </a:r>
          </a:p>
          <a:p>
            <a:pPr eaLnBrk="1" hangingPunct="1"/>
            <a:r>
              <a:rPr lang="en-US" sz="3200" dirty="0" smtClean="0"/>
              <a:t>Customer-friendly</a:t>
            </a:r>
          </a:p>
          <a:p>
            <a:pPr eaLnBrk="1" hangingPunct="1"/>
            <a:r>
              <a:rPr lang="en-US" sz="3200" dirty="0" smtClean="0"/>
              <a:t>Distributed control</a:t>
            </a:r>
          </a:p>
          <a:p>
            <a:pPr eaLnBrk="1" hangingPunct="1"/>
            <a:r>
              <a:rPr lang="en-US" sz="3200" dirty="0" smtClean="0"/>
              <a:t>Low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/>
          </p:nvPr>
        </p:nvSpPr>
        <p:spPr>
          <a:xfrm>
            <a:off x="457200" y="384175"/>
            <a:ext cx="6867525" cy="911225"/>
          </a:xfrm>
        </p:spPr>
        <p:txBody>
          <a:bodyPr/>
          <a:lstStyle/>
          <a:p>
            <a:pPr eaLnBrk="1" hangingPunct="1"/>
            <a:r>
              <a:rPr lang="en-US" dirty="0" smtClean="0"/>
              <a:t>Simplified Functional Block Diagram of a Node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90600" y="1447800"/>
            <a:ext cx="6705600" cy="5081588"/>
            <a:chOff x="624" y="510"/>
            <a:chExt cx="4224" cy="3345"/>
          </a:xfrm>
        </p:grpSpPr>
        <p:sp>
          <p:nvSpPr>
            <p:cNvPr id="27653" name="Text Box 18"/>
            <p:cNvSpPr txBox="1">
              <a:spLocks noChangeAspect="1" noChangeArrowheads="1"/>
            </p:cNvSpPr>
            <p:nvPr/>
          </p:nvSpPr>
          <p:spPr bwMode="auto">
            <a:xfrm>
              <a:off x="800" y="510"/>
              <a:ext cx="176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Upstream</a:t>
              </a:r>
            </a:p>
            <a:p>
              <a:pPr algn="ctr"/>
              <a:r>
                <a:rPr lang="en-US" sz="2400">
                  <a:latin typeface="Times New Roman" pitchFamily="18" charset="0"/>
                </a:rPr>
                <a:t>(toward generation)</a:t>
              </a:r>
              <a:endParaRPr lang="en-US" sz="2400"/>
            </a:p>
          </p:txBody>
        </p:sp>
        <p:sp>
          <p:nvSpPr>
            <p:cNvPr id="27654" name="Text Box 19"/>
            <p:cNvSpPr txBox="1">
              <a:spLocks noChangeAspect="1" noChangeArrowheads="1"/>
            </p:cNvSpPr>
            <p:nvPr/>
          </p:nvSpPr>
          <p:spPr bwMode="auto">
            <a:xfrm>
              <a:off x="3088" y="510"/>
              <a:ext cx="176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Downstream</a:t>
              </a:r>
            </a:p>
            <a:p>
              <a:pPr algn="ctr"/>
              <a:r>
                <a:rPr lang="en-US" sz="2400">
                  <a:latin typeface="Times New Roman" pitchFamily="18" charset="0"/>
                </a:rPr>
                <a:t>(toward demand)</a:t>
              </a:r>
              <a:endParaRPr lang="en-US" sz="2400"/>
            </a:p>
          </p:txBody>
        </p:sp>
        <p:sp>
          <p:nvSpPr>
            <p:cNvPr id="27655" name="Text Box 20"/>
            <p:cNvSpPr txBox="1">
              <a:spLocks noChangeAspect="1" noChangeArrowheads="1"/>
            </p:cNvSpPr>
            <p:nvPr/>
          </p:nvSpPr>
          <p:spPr bwMode="auto">
            <a:xfrm>
              <a:off x="800" y="1214"/>
              <a:ext cx="1056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Value Signal</a:t>
              </a:r>
              <a:endParaRPr lang="en-US" sz="2400" b="1"/>
            </a:p>
          </p:txBody>
        </p:sp>
        <p:sp>
          <p:nvSpPr>
            <p:cNvPr id="27656" name="Text Box 21"/>
            <p:cNvSpPr txBox="1">
              <a:spLocks noChangeAspect="1" noChangeArrowheads="1"/>
            </p:cNvSpPr>
            <p:nvPr/>
          </p:nvSpPr>
          <p:spPr bwMode="auto">
            <a:xfrm>
              <a:off x="3792" y="2012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Demand Signals</a:t>
              </a:r>
              <a:endParaRPr lang="en-US" sz="2400" b="1" dirty="0"/>
            </a:p>
          </p:txBody>
        </p:sp>
        <p:sp>
          <p:nvSpPr>
            <p:cNvPr id="27657" name="Text Box 22"/>
            <p:cNvSpPr txBox="1">
              <a:spLocks noChangeAspect="1" noChangeArrowheads="1"/>
            </p:cNvSpPr>
            <p:nvPr/>
          </p:nvSpPr>
          <p:spPr bwMode="auto">
            <a:xfrm>
              <a:off x="624" y="1918"/>
              <a:ext cx="1232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Modified Demand Signal</a:t>
              </a:r>
              <a:endParaRPr lang="en-US" sz="2400" b="1"/>
            </a:p>
          </p:txBody>
        </p:sp>
        <p:sp>
          <p:nvSpPr>
            <p:cNvPr id="27658" name="Text Box 23"/>
            <p:cNvSpPr txBox="1">
              <a:spLocks noChangeAspect="1" noChangeArrowheads="1"/>
            </p:cNvSpPr>
            <p:nvPr/>
          </p:nvSpPr>
          <p:spPr bwMode="auto">
            <a:xfrm>
              <a:off x="3792" y="1162"/>
              <a:ext cx="1056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Modified Value Signal</a:t>
              </a:r>
              <a:endParaRPr lang="en-US" sz="2400" b="1" dirty="0"/>
            </a:p>
          </p:txBody>
        </p:sp>
        <p:sp>
          <p:nvSpPr>
            <p:cNvPr id="27659" name="Rectangle 24"/>
            <p:cNvSpPr>
              <a:spLocks noChangeAspect="1" noChangeArrowheads="1"/>
            </p:cNvSpPr>
            <p:nvPr/>
          </p:nvSpPr>
          <p:spPr bwMode="auto">
            <a:xfrm>
              <a:off x="1856" y="1038"/>
              <a:ext cx="1936" cy="28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AutoShape 25"/>
            <p:cNvSpPr>
              <a:spLocks noChangeAspect="1" noChangeArrowheads="1"/>
            </p:cNvSpPr>
            <p:nvPr/>
          </p:nvSpPr>
          <p:spPr bwMode="auto">
            <a:xfrm>
              <a:off x="1856" y="1214"/>
              <a:ext cx="2112" cy="748"/>
            </a:xfrm>
            <a:prstGeom prst="rightArrow">
              <a:avLst>
                <a:gd name="adj1" fmla="val 50000"/>
                <a:gd name="adj2" fmla="val 70588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AutoShape 26"/>
            <p:cNvSpPr>
              <a:spLocks noChangeAspect="1" noChangeArrowheads="1"/>
            </p:cNvSpPr>
            <p:nvPr/>
          </p:nvSpPr>
          <p:spPr bwMode="auto">
            <a:xfrm>
              <a:off x="1680" y="1918"/>
              <a:ext cx="2112" cy="749"/>
            </a:xfrm>
            <a:prstGeom prst="leftArrow">
              <a:avLst>
                <a:gd name="adj1" fmla="val 50000"/>
                <a:gd name="adj2" fmla="val 70494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Oval 27"/>
            <p:cNvSpPr>
              <a:spLocks noChangeAspect="1" noChangeArrowheads="1"/>
            </p:cNvSpPr>
            <p:nvPr/>
          </p:nvSpPr>
          <p:spPr bwMode="auto">
            <a:xfrm>
              <a:off x="2032" y="2623"/>
              <a:ext cx="1584" cy="10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Prediction &amp; Control Machine</a:t>
              </a:r>
              <a:endParaRPr lang="en-US" sz="2400" b="1"/>
            </a:p>
          </p:txBody>
        </p:sp>
        <p:sp>
          <p:nvSpPr>
            <p:cNvPr id="27663" name="AutoShape 28"/>
            <p:cNvSpPr>
              <a:spLocks noChangeAspect="1" noChangeArrowheads="1"/>
            </p:cNvSpPr>
            <p:nvPr/>
          </p:nvSpPr>
          <p:spPr bwMode="auto">
            <a:xfrm>
              <a:off x="2384" y="686"/>
              <a:ext cx="880" cy="176"/>
            </a:xfrm>
            <a:prstGeom prst="leftRight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title"/>
          </p:nvPr>
        </p:nvSpPr>
        <p:spPr>
          <a:xfrm>
            <a:off x="457200" y="384175"/>
            <a:ext cx="7086600" cy="911225"/>
          </a:xfrm>
        </p:spPr>
        <p:txBody>
          <a:bodyPr/>
          <a:lstStyle/>
          <a:p>
            <a:pPr eaLnBrk="1" hangingPunct="1"/>
            <a:r>
              <a:rPr lang="en-US" dirty="0" smtClean="0"/>
              <a:t>A Nodal Hierarchy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Nodal_Diagram_08-05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94" name="Group 3"/>
          <p:cNvGrpSpPr>
            <a:grpSpLocks/>
          </p:cNvGrpSpPr>
          <p:nvPr/>
        </p:nvGrpSpPr>
        <p:grpSpPr bwMode="auto">
          <a:xfrm>
            <a:off x="2057400" y="5105400"/>
            <a:ext cx="5484813" cy="685800"/>
            <a:chOff x="528" y="3552"/>
            <a:chExt cx="3455" cy="432"/>
          </a:xfrm>
        </p:grpSpPr>
        <p:sp>
          <p:nvSpPr>
            <p:cNvPr id="32896" name="Rectangle 4"/>
            <p:cNvSpPr>
              <a:spLocks noChangeArrowheads="1"/>
            </p:cNvSpPr>
            <p:nvPr/>
          </p:nvSpPr>
          <p:spPr bwMode="auto">
            <a:xfrm>
              <a:off x="528" y="3552"/>
              <a:ext cx="1727" cy="43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ea typeface="ＭＳ Ｐゴシック" charset="-128"/>
                </a:rPr>
                <a:t>Today</a:t>
              </a:r>
            </a:p>
          </p:txBody>
        </p:sp>
        <p:sp>
          <p:nvSpPr>
            <p:cNvPr id="32897" name="Rectangle 5"/>
            <p:cNvSpPr>
              <a:spLocks noChangeArrowheads="1"/>
            </p:cNvSpPr>
            <p:nvPr/>
          </p:nvSpPr>
          <p:spPr bwMode="auto">
            <a:xfrm>
              <a:off x="2256" y="3552"/>
              <a:ext cx="1727" cy="43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ea typeface="ＭＳ Ｐゴシック" charset="-128"/>
                </a:rPr>
                <a:t>Tomorrow</a:t>
              </a:r>
            </a:p>
          </p:txBody>
        </p:sp>
      </p:grp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595438" y="3990975"/>
            <a:ext cx="109537" cy="9128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1704975" y="3952875"/>
            <a:ext cx="109538" cy="9509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1824038" y="3952875"/>
            <a:ext cx="109537" cy="9509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1933575" y="3952875"/>
            <a:ext cx="109538" cy="9509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052638" y="3914775"/>
            <a:ext cx="109537" cy="9890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2162175" y="3876675"/>
            <a:ext cx="109538" cy="10271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2281238" y="3876675"/>
            <a:ext cx="109537" cy="10271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2390775" y="3836988"/>
            <a:ext cx="109538" cy="1066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2509838" y="3760788"/>
            <a:ext cx="109537" cy="11430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2619375" y="3798888"/>
            <a:ext cx="109538" cy="11049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3533775" y="3876675"/>
            <a:ext cx="109538" cy="10271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2738438" y="3838575"/>
            <a:ext cx="109537" cy="10652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3652838" y="3838575"/>
            <a:ext cx="109537" cy="10652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20"/>
          <p:cNvSpPr>
            <a:spLocks noChangeArrowheads="1"/>
          </p:cNvSpPr>
          <p:nvPr/>
        </p:nvSpPr>
        <p:spPr bwMode="auto">
          <a:xfrm>
            <a:off x="2847975" y="3876675"/>
            <a:ext cx="109538" cy="10271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z</a:t>
            </a:r>
          </a:p>
        </p:txBody>
      </p:sp>
      <p:sp>
        <p:nvSpPr>
          <p:cNvPr id="32785" name="Rectangle 21"/>
          <p:cNvSpPr>
            <a:spLocks noChangeArrowheads="1"/>
          </p:cNvSpPr>
          <p:nvPr/>
        </p:nvSpPr>
        <p:spPr bwMode="auto">
          <a:xfrm>
            <a:off x="3762375" y="3836988"/>
            <a:ext cx="109538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22"/>
          <p:cNvSpPr>
            <a:spLocks noChangeArrowheads="1"/>
          </p:cNvSpPr>
          <p:nvPr/>
        </p:nvSpPr>
        <p:spPr bwMode="auto">
          <a:xfrm>
            <a:off x="2967038" y="3876675"/>
            <a:ext cx="109537" cy="10271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Rectangle 23"/>
          <p:cNvSpPr>
            <a:spLocks noChangeArrowheads="1"/>
          </p:cNvSpPr>
          <p:nvPr/>
        </p:nvSpPr>
        <p:spPr bwMode="auto">
          <a:xfrm>
            <a:off x="3881438" y="3989388"/>
            <a:ext cx="109537" cy="914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Rectangle 24"/>
          <p:cNvSpPr>
            <a:spLocks noChangeArrowheads="1"/>
          </p:cNvSpPr>
          <p:nvPr/>
        </p:nvSpPr>
        <p:spPr bwMode="auto">
          <a:xfrm>
            <a:off x="3195638" y="3914775"/>
            <a:ext cx="109537" cy="9890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Rectangle 25"/>
          <p:cNvSpPr>
            <a:spLocks noChangeArrowheads="1"/>
          </p:cNvSpPr>
          <p:nvPr/>
        </p:nvSpPr>
        <p:spPr bwMode="auto">
          <a:xfrm>
            <a:off x="3305175" y="3914775"/>
            <a:ext cx="109538" cy="9890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Rectangle 26"/>
          <p:cNvSpPr>
            <a:spLocks noChangeArrowheads="1"/>
          </p:cNvSpPr>
          <p:nvPr/>
        </p:nvSpPr>
        <p:spPr bwMode="auto">
          <a:xfrm>
            <a:off x="3424238" y="3876675"/>
            <a:ext cx="109537" cy="10271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7"/>
          <p:cNvSpPr>
            <a:spLocks noChangeArrowheads="1"/>
          </p:cNvSpPr>
          <p:nvPr/>
        </p:nvSpPr>
        <p:spPr bwMode="auto">
          <a:xfrm>
            <a:off x="4111625" y="3990975"/>
            <a:ext cx="109538" cy="9128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Rectangle 28"/>
          <p:cNvSpPr>
            <a:spLocks noChangeArrowheads="1"/>
          </p:cNvSpPr>
          <p:nvPr/>
        </p:nvSpPr>
        <p:spPr bwMode="auto">
          <a:xfrm>
            <a:off x="3990975" y="3952875"/>
            <a:ext cx="109538" cy="9509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Rectangle 29"/>
          <p:cNvSpPr>
            <a:spLocks noChangeArrowheads="1"/>
          </p:cNvSpPr>
          <p:nvPr/>
        </p:nvSpPr>
        <p:spPr bwMode="auto">
          <a:xfrm>
            <a:off x="3881438" y="3913188"/>
            <a:ext cx="109537" cy="9906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Rectangle 30"/>
          <p:cNvSpPr>
            <a:spLocks noChangeArrowheads="1"/>
          </p:cNvSpPr>
          <p:nvPr/>
        </p:nvSpPr>
        <p:spPr bwMode="auto">
          <a:xfrm>
            <a:off x="3076575" y="3914775"/>
            <a:ext cx="109538" cy="989013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5" name="Group 31"/>
          <p:cNvGrpSpPr>
            <a:grpSpLocks/>
          </p:cNvGrpSpPr>
          <p:nvPr/>
        </p:nvGrpSpPr>
        <p:grpSpPr bwMode="auto">
          <a:xfrm>
            <a:off x="1827213" y="2954338"/>
            <a:ext cx="2663825" cy="576262"/>
            <a:chOff x="1187" y="2063"/>
            <a:chExt cx="1678" cy="363"/>
          </a:xfrm>
        </p:grpSpPr>
        <p:sp>
          <p:nvSpPr>
            <p:cNvPr id="32890" name="Rectangle 32"/>
            <p:cNvSpPr>
              <a:spLocks noChangeArrowheads="1"/>
            </p:cNvSpPr>
            <p:nvPr/>
          </p:nvSpPr>
          <p:spPr bwMode="auto">
            <a:xfrm>
              <a:off x="1187" y="2087"/>
              <a:ext cx="411" cy="336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1" name="Rectangle 33"/>
            <p:cNvSpPr>
              <a:spLocks noChangeArrowheads="1"/>
            </p:cNvSpPr>
            <p:nvPr/>
          </p:nvSpPr>
          <p:spPr bwMode="auto">
            <a:xfrm>
              <a:off x="1598" y="2063"/>
              <a:ext cx="445" cy="363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Rectangle 34"/>
            <p:cNvSpPr>
              <a:spLocks noChangeArrowheads="1"/>
            </p:cNvSpPr>
            <p:nvPr/>
          </p:nvSpPr>
          <p:spPr bwMode="auto">
            <a:xfrm>
              <a:off x="2044" y="2087"/>
              <a:ext cx="410" cy="336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Rectangle 35"/>
            <p:cNvSpPr>
              <a:spLocks noChangeArrowheads="1"/>
            </p:cNvSpPr>
            <p:nvPr/>
          </p:nvSpPr>
          <p:spPr bwMode="auto">
            <a:xfrm>
              <a:off x="2454" y="2063"/>
              <a:ext cx="411" cy="36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6" name="Group 36"/>
          <p:cNvGrpSpPr>
            <a:grpSpLocks/>
          </p:cNvGrpSpPr>
          <p:nvPr/>
        </p:nvGrpSpPr>
        <p:grpSpPr bwMode="auto">
          <a:xfrm>
            <a:off x="1635125" y="1763713"/>
            <a:ext cx="2625725" cy="847725"/>
            <a:chOff x="1211" y="1313"/>
            <a:chExt cx="1654" cy="534"/>
          </a:xfrm>
        </p:grpSpPr>
        <p:sp>
          <p:nvSpPr>
            <p:cNvPr id="32875" name="Rectangle 37"/>
            <p:cNvSpPr>
              <a:spLocks noChangeArrowheads="1"/>
            </p:cNvSpPr>
            <p:nvPr/>
          </p:nvSpPr>
          <p:spPr bwMode="auto">
            <a:xfrm>
              <a:off x="1211" y="1313"/>
              <a:ext cx="107" cy="53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Rectangle 38"/>
            <p:cNvSpPr>
              <a:spLocks noChangeArrowheads="1"/>
            </p:cNvSpPr>
            <p:nvPr/>
          </p:nvSpPr>
          <p:spPr bwMode="auto">
            <a:xfrm>
              <a:off x="1318" y="1313"/>
              <a:ext cx="106" cy="53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7" name="Rectangle 39"/>
            <p:cNvSpPr>
              <a:spLocks noChangeArrowheads="1"/>
            </p:cNvSpPr>
            <p:nvPr/>
          </p:nvSpPr>
          <p:spPr bwMode="auto">
            <a:xfrm>
              <a:off x="1434" y="1313"/>
              <a:ext cx="106" cy="53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Rectangle 40"/>
            <p:cNvSpPr>
              <a:spLocks noChangeArrowheads="1"/>
            </p:cNvSpPr>
            <p:nvPr/>
          </p:nvSpPr>
          <p:spPr bwMode="auto">
            <a:xfrm>
              <a:off x="1540" y="1313"/>
              <a:ext cx="107" cy="53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Rectangle 41"/>
            <p:cNvSpPr>
              <a:spLocks noChangeArrowheads="1"/>
            </p:cNvSpPr>
            <p:nvPr/>
          </p:nvSpPr>
          <p:spPr bwMode="auto">
            <a:xfrm>
              <a:off x="1656" y="1362"/>
              <a:ext cx="107" cy="485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Rectangle 42"/>
            <p:cNvSpPr>
              <a:spLocks noChangeArrowheads="1"/>
            </p:cNvSpPr>
            <p:nvPr/>
          </p:nvSpPr>
          <p:spPr bwMode="auto">
            <a:xfrm>
              <a:off x="1763" y="1337"/>
              <a:ext cx="107" cy="51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Rectangle 43"/>
            <p:cNvSpPr>
              <a:spLocks noChangeArrowheads="1"/>
            </p:cNvSpPr>
            <p:nvPr/>
          </p:nvSpPr>
          <p:spPr bwMode="auto">
            <a:xfrm>
              <a:off x="1879" y="1337"/>
              <a:ext cx="106" cy="51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2" name="Rectangle 44"/>
            <p:cNvSpPr>
              <a:spLocks noChangeArrowheads="1"/>
            </p:cNvSpPr>
            <p:nvPr/>
          </p:nvSpPr>
          <p:spPr bwMode="auto">
            <a:xfrm>
              <a:off x="1985" y="1337"/>
              <a:ext cx="107" cy="51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Rectangle 45"/>
            <p:cNvSpPr>
              <a:spLocks noChangeArrowheads="1"/>
            </p:cNvSpPr>
            <p:nvPr/>
          </p:nvSpPr>
          <p:spPr bwMode="auto">
            <a:xfrm>
              <a:off x="2101" y="1337"/>
              <a:ext cx="107" cy="51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Rectangle 46"/>
            <p:cNvSpPr>
              <a:spLocks noChangeArrowheads="1"/>
            </p:cNvSpPr>
            <p:nvPr/>
          </p:nvSpPr>
          <p:spPr bwMode="auto">
            <a:xfrm>
              <a:off x="2208" y="1313"/>
              <a:ext cx="107" cy="53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Rectangle 47"/>
            <p:cNvSpPr>
              <a:spLocks noChangeArrowheads="1"/>
            </p:cNvSpPr>
            <p:nvPr/>
          </p:nvSpPr>
          <p:spPr bwMode="auto">
            <a:xfrm>
              <a:off x="2324" y="1313"/>
              <a:ext cx="107" cy="53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Rectangle 48"/>
            <p:cNvSpPr>
              <a:spLocks noChangeArrowheads="1"/>
            </p:cNvSpPr>
            <p:nvPr/>
          </p:nvSpPr>
          <p:spPr bwMode="auto">
            <a:xfrm>
              <a:off x="2431" y="1337"/>
              <a:ext cx="106" cy="51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7" name="Rectangle 49"/>
            <p:cNvSpPr>
              <a:spLocks noChangeArrowheads="1"/>
            </p:cNvSpPr>
            <p:nvPr/>
          </p:nvSpPr>
          <p:spPr bwMode="auto">
            <a:xfrm>
              <a:off x="2534" y="1821"/>
              <a:ext cx="107" cy="26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8" name="Rectangle 50"/>
            <p:cNvSpPr>
              <a:spLocks noChangeArrowheads="1"/>
            </p:cNvSpPr>
            <p:nvPr/>
          </p:nvSpPr>
          <p:spPr bwMode="auto">
            <a:xfrm>
              <a:off x="2645" y="1821"/>
              <a:ext cx="107" cy="26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9" name="Rectangle 51"/>
            <p:cNvSpPr>
              <a:spLocks noChangeArrowheads="1"/>
            </p:cNvSpPr>
            <p:nvPr/>
          </p:nvSpPr>
          <p:spPr bwMode="auto">
            <a:xfrm>
              <a:off x="2758" y="1821"/>
              <a:ext cx="107" cy="26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7" name="Group 52"/>
          <p:cNvGrpSpPr>
            <a:grpSpLocks/>
          </p:cNvGrpSpPr>
          <p:nvPr/>
        </p:nvGrpSpPr>
        <p:grpSpPr bwMode="auto">
          <a:xfrm>
            <a:off x="1543050" y="1955800"/>
            <a:ext cx="2625725" cy="847725"/>
            <a:chOff x="1008" y="1434"/>
            <a:chExt cx="1070" cy="534"/>
          </a:xfrm>
        </p:grpSpPr>
        <p:sp>
          <p:nvSpPr>
            <p:cNvPr id="32860" name="Rectangle 53"/>
            <p:cNvSpPr>
              <a:spLocks noChangeArrowheads="1"/>
            </p:cNvSpPr>
            <p:nvPr/>
          </p:nvSpPr>
          <p:spPr bwMode="auto">
            <a:xfrm>
              <a:off x="1008" y="1434"/>
              <a:ext cx="69" cy="53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Rectangle 54"/>
            <p:cNvSpPr>
              <a:spLocks noChangeArrowheads="1"/>
            </p:cNvSpPr>
            <p:nvPr/>
          </p:nvSpPr>
          <p:spPr bwMode="auto">
            <a:xfrm>
              <a:off x="1077" y="1434"/>
              <a:ext cx="69" cy="53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Rectangle 55"/>
            <p:cNvSpPr>
              <a:spLocks noChangeArrowheads="1"/>
            </p:cNvSpPr>
            <p:nvPr/>
          </p:nvSpPr>
          <p:spPr bwMode="auto">
            <a:xfrm>
              <a:off x="1152" y="1434"/>
              <a:ext cx="69" cy="53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Rectangle 56"/>
            <p:cNvSpPr>
              <a:spLocks noChangeArrowheads="1"/>
            </p:cNvSpPr>
            <p:nvPr/>
          </p:nvSpPr>
          <p:spPr bwMode="auto">
            <a:xfrm>
              <a:off x="1221" y="1434"/>
              <a:ext cx="69" cy="53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4" name="Rectangle 57"/>
            <p:cNvSpPr>
              <a:spLocks noChangeArrowheads="1"/>
            </p:cNvSpPr>
            <p:nvPr/>
          </p:nvSpPr>
          <p:spPr bwMode="auto">
            <a:xfrm>
              <a:off x="1296" y="1483"/>
              <a:ext cx="69" cy="48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5" name="Rectangle 58"/>
            <p:cNvSpPr>
              <a:spLocks noChangeArrowheads="1"/>
            </p:cNvSpPr>
            <p:nvPr/>
          </p:nvSpPr>
          <p:spPr bwMode="auto">
            <a:xfrm>
              <a:off x="1365" y="1942"/>
              <a:ext cx="69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6" name="Rectangle 59"/>
            <p:cNvSpPr>
              <a:spLocks noChangeArrowheads="1"/>
            </p:cNvSpPr>
            <p:nvPr/>
          </p:nvSpPr>
          <p:spPr bwMode="auto">
            <a:xfrm>
              <a:off x="1440" y="1942"/>
              <a:ext cx="69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7" name="Rectangle 60"/>
            <p:cNvSpPr>
              <a:spLocks noChangeArrowheads="1"/>
            </p:cNvSpPr>
            <p:nvPr/>
          </p:nvSpPr>
          <p:spPr bwMode="auto">
            <a:xfrm>
              <a:off x="1509" y="1942"/>
              <a:ext cx="69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8" name="Rectangle 61"/>
            <p:cNvSpPr>
              <a:spLocks noChangeArrowheads="1"/>
            </p:cNvSpPr>
            <p:nvPr/>
          </p:nvSpPr>
          <p:spPr bwMode="auto">
            <a:xfrm>
              <a:off x="1584" y="1700"/>
              <a:ext cx="69" cy="2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9" name="Rectangle 62"/>
            <p:cNvSpPr>
              <a:spLocks noChangeArrowheads="1"/>
            </p:cNvSpPr>
            <p:nvPr/>
          </p:nvSpPr>
          <p:spPr bwMode="auto">
            <a:xfrm>
              <a:off x="1653" y="1434"/>
              <a:ext cx="69" cy="53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" name="Rectangle 63"/>
            <p:cNvSpPr>
              <a:spLocks noChangeArrowheads="1"/>
            </p:cNvSpPr>
            <p:nvPr/>
          </p:nvSpPr>
          <p:spPr bwMode="auto">
            <a:xfrm>
              <a:off x="1728" y="1434"/>
              <a:ext cx="69" cy="53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" name="Rectangle 64"/>
            <p:cNvSpPr>
              <a:spLocks noChangeArrowheads="1"/>
            </p:cNvSpPr>
            <p:nvPr/>
          </p:nvSpPr>
          <p:spPr bwMode="auto">
            <a:xfrm>
              <a:off x="1797" y="1676"/>
              <a:ext cx="69" cy="2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" name="Rectangle 65"/>
            <p:cNvSpPr>
              <a:spLocks noChangeArrowheads="1"/>
            </p:cNvSpPr>
            <p:nvPr/>
          </p:nvSpPr>
          <p:spPr bwMode="auto">
            <a:xfrm>
              <a:off x="1864" y="1942"/>
              <a:ext cx="69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Rectangle 66"/>
            <p:cNvSpPr>
              <a:spLocks noChangeArrowheads="1"/>
            </p:cNvSpPr>
            <p:nvPr/>
          </p:nvSpPr>
          <p:spPr bwMode="auto">
            <a:xfrm>
              <a:off x="1936" y="1942"/>
              <a:ext cx="69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Rectangle 67"/>
            <p:cNvSpPr>
              <a:spLocks noChangeArrowheads="1"/>
            </p:cNvSpPr>
            <p:nvPr/>
          </p:nvSpPr>
          <p:spPr bwMode="auto">
            <a:xfrm>
              <a:off x="2009" y="1942"/>
              <a:ext cx="69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9" name="Rectangle 75"/>
          <p:cNvSpPr>
            <a:spLocks noGrp="1" noChangeArrowheads="1"/>
          </p:cNvSpPr>
          <p:nvPr>
            <p:ph type="title"/>
          </p:nvPr>
        </p:nvSpPr>
        <p:spPr>
          <a:xfrm>
            <a:off x="385763" y="317500"/>
            <a:ext cx="7234237" cy="1054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Understanding the Transactive Behavior—Negotiated Elastic Behavior</a:t>
            </a:r>
          </a:p>
        </p:txBody>
      </p:sp>
      <p:sp>
        <p:nvSpPr>
          <p:cNvPr id="32800" name="Rectangle 76"/>
          <p:cNvSpPr>
            <a:spLocks noChangeArrowheads="1"/>
          </p:cNvSpPr>
          <p:nvPr/>
        </p:nvSpPr>
        <p:spPr bwMode="auto">
          <a:xfrm>
            <a:off x="1543050" y="4708525"/>
            <a:ext cx="109538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Rectangle 77"/>
          <p:cNvSpPr>
            <a:spLocks noChangeArrowheads="1"/>
          </p:cNvSpPr>
          <p:nvPr/>
        </p:nvSpPr>
        <p:spPr bwMode="auto">
          <a:xfrm>
            <a:off x="1652588" y="4708525"/>
            <a:ext cx="109537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Rectangle 78"/>
          <p:cNvSpPr>
            <a:spLocks noChangeArrowheads="1"/>
          </p:cNvSpPr>
          <p:nvPr/>
        </p:nvSpPr>
        <p:spPr bwMode="auto">
          <a:xfrm>
            <a:off x="1771650" y="4632325"/>
            <a:ext cx="109538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Rectangle 79"/>
          <p:cNvSpPr>
            <a:spLocks noChangeArrowheads="1"/>
          </p:cNvSpPr>
          <p:nvPr/>
        </p:nvSpPr>
        <p:spPr bwMode="auto">
          <a:xfrm>
            <a:off x="1881188" y="4556125"/>
            <a:ext cx="109537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Rectangle 80"/>
          <p:cNvSpPr>
            <a:spLocks noChangeArrowheads="1"/>
          </p:cNvSpPr>
          <p:nvPr/>
        </p:nvSpPr>
        <p:spPr bwMode="auto">
          <a:xfrm>
            <a:off x="2000250" y="4403725"/>
            <a:ext cx="109538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Rectangle 81"/>
          <p:cNvSpPr>
            <a:spLocks noChangeArrowheads="1"/>
          </p:cNvSpPr>
          <p:nvPr/>
        </p:nvSpPr>
        <p:spPr bwMode="auto">
          <a:xfrm>
            <a:off x="2109788" y="4175125"/>
            <a:ext cx="109537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Rectangle 82"/>
          <p:cNvSpPr>
            <a:spLocks noChangeArrowheads="1"/>
          </p:cNvSpPr>
          <p:nvPr/>
        </p:nvSpPr>
        <p:spPr bwMode="auto">
          <a:xfrm>
            <a:off x="2228850" y="4098925"/>
            <a:ext cx="109538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Rectangle 83"/>
          <p:cNvSpPr>
            <a:spLocks noChangeArrowheads="1"/>
          </p:cNvSpPr>
          <p:nvPr/>
        </p:nvSpPr>
        <p:spPr bwMode="auto">
          <a:xfrm>
            <a:off x="2338388" y="4022725"/>
            <a:ext cx="109537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Rectangle 84"/>
          <p:cNvSpPr>
            <a:spLocks noChangeArrowheads="1"/>
          </p:cNvSpPr>
          <p:nvPr/>
        </p:nvSpPr>
        <p:spPr bwMode="auto">
          <a:xfrm>
            <a:off x="2457450" y="3946525"/>
            <a:ext cx="109538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Rectangle 85"/>
          <p:cNvSpPr>
            <a:spLocks noChangeArrowheads="1"/>
          </p:cNvSpPr>
          <p:nvPr/>
        </p:nvSpPr>
        <p:spPr bwMode="auto">
          <a:xfrm>
            <a:off x="2566988" y="4098925"/>
            <a:ext cx="109537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Rectangle 86"/>
          <p:cNvSpPr>
            <a:spLocks noChangeArrowheads="1"/>
          </p:cNvSpPr>
          <p:nvPr/>
        </p:nvSpPr>
        <p:spPr bwMode="auto">
          <a:xfrm>
            <a:off x="3481388" y="4175125"/>
            <a:ext cx="109537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Rectangle 87"/>
          <p:cNvSpPr>
            <a:spLocks noChangeArrowheads="1"/>
          </p:cNvSpPr>
          <p:nvPr/>
        </p:nvSpPr>
        <p:spPr bwMode="auto">
          <a:xfrm>
            <a:off x="2686050" y="4175125"/>
            <a:ext cx="109538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Rectangle 88"/>
          <p:cNvSpPr>
            <a:spLocks noChangeArrowheads="1"/>
          </p:cNvSpPr>
          <p:nvPr/>
        </p:nvSpPr>
        <p:spPr bwMode="auto">
          <a:xfrm>
            <a:off x="3600450" y="4098925"/>
            <a:ext cx="109538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Rectangle 89"/>
          <p:cNvSpPr>
            <a:spLocks noChangeArrowheads="1"/>
          </p:cNvSpPr>
          <p:nvPr/>
        </p:nvSpPr>
        <p:spPr bwMode="auto">
          <a:xfrm>
            <a:off x="2795588" y="4251325"/>
            <a:ext cx="109537" cy="838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Rectangle 90"/>
          <p:cNvSpPr>
            <a:spLocks noChangeArrowheads="1"/>
          </p:cNvSpPr>
          <p:nvPr/>
        </p:nvSpPr>
        <p:spPr bwMode="auto">
          <a:xfrm>
            <a:off x="3709988" y="4022725"/>
            <a:ext cx="109537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Rectangle 91"/>
          <p:cNvSpPr>
            <a:spLocks noChangeArrowheads="1"/>
          </p:cNvSpPr>
          <p:nvPr/>
        </p:nvSpPr>
        <p:spPr bwMode="auto">
          <a:xfrm>
            <a:off x="2914650" y="4327525"/>
            <a:ext cx="109538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Rectangle 92"/>
          <p:cNvSpPr>
            <a:spLocks noChangeArrowheads="1"/>
          </p:cNvSpPr>
          <p:nvPr/>
        </p:nvSpPr>
        <p:spPr bwMode="auto">
          <a:xfrm>
            <a:off x="3829050" y="4175125"/>
            <a:ext cx="109538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Rectangle 93"/>
          <p:cNvSpPr>
            <a:spLocks noChangeArrowheads="1"/>
          </p:cNvSpPr>
          <p:nvPr/>
        </p:nvSpPr>
        <p:spPr bwMode="auto">
          <a:xfrm>
            <a:off x="3143250" y="4327525"/>
            <a:ext cx="109538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Rectangle 94"/>
          <p:cNvSpPr>
            <a:spLocks noChangeArrowheads="1"/>
          </p:cNvSpPr>
          <p:nvPr/>
        </p:nvSpPr>
        <p:spPr bwMode="auto">
          <a:xfrm>
            <a:off x="3252788" y="4327525"/>
            <a:ext cx="109537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Rectangle 95"/>
          <p:cNvSpPr>
            <a:spLocks noChangeArrowheads="1"/>
          </p:cNvSpPr>
          <p:nvPr/>
        </p:nvSpPr>
        <p:spPr bwMode="auto">
          <a:xfrm>
            <a:off x="3371850" y="4251325"/>
            <a:ext cx="109538" cy="838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Rectangle 96"/>
          <p:cNvSpPr>
            <a:spLocks noChangeArrowheads="1"/>
          </p:cNvSpPr>
          <p:nvPr/>
        </p:nvSpPr>
        <p:spPr bwMode="auto">
          <a:xfrm>
            <a:off x="4059238" y="4556125"/>
            <a:ext cx="109537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Rectangle 97"/>
          <p:cNvSpPr>
            <a:spLocks noChangeArrowheads="1"/>
          </p:cNvSpPr>
          <p:nvPr/>
        </p:nvSpPr>
        <p:spPr bwMode="auto">
          <a:xfrm>
            <a:off x="3938588" y="4327525"/>
            <a:ext cx="109537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Rectangle 98"/>
          <p:cNvSpPr>
            <a:spLocks noChangeArrowheads="1"/>
          </p:cNvSpPr>
          <p:nvPr/>
        </p:nvSpPr>
        <p:spPr bwMode="auto">
          <a:xfrm>
            <a:off x="3829050" y="4098925"/>
            <a:ext cx="109538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Rectangle 99"/>
          <p:cNvSpPr>
            <a:spLocks noChangeArrowheads="1"/>
          </p:cNvSpPr>
          <p:nvPr/>
        </p:nvSpPr>
        <p:spPr bwMode="auto">
          <a:xfrm>
            <a:off x="3024188" y="4403725"/>
            <a:ext cx="109537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24" name="Group 100"/>
          <p:cNvGrpSpPr>
            <a:grpSpLocks/>
          </p:cNvGrpSpPr>
          <p:nvPr/>
        </p:nvGrpSpPr>
        <p:grpSpPr bwMode="auto">
          <a:xfrm>
            <a:off x="1543050" y="3184525"/>
            <a:ext cx="2663825" cy="538163"/>
            <a:chOff x="1008" y="2208"/>
            <a:chExt cx="1678" cy="339"/>
          </a:xfrm>
        </p:grpSpPr>
        <p:sp>
          <p:nvSpPr>
            <p:cNvPr id="32850" name="Rectangle 101"/>
            <p:cNvSpPr>
              <a:spLocks noChangeArrowheads="1"/>
            </p:cNvSpPr>
            <p:nvPr/>
          </p:nvSpPr>
          <p:spPr bwMode="auto">
            <a:xfrm>
              <a:off x="1008" y="2208"/>
              <a:ext cx="411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Rectangle 102"/>
            <p:cNvSpPr>
              <a:spLocks noChangeArrowheads="1"/>
            </p:cNvSpPr>
            <p:nvPr/>
          </p:nvSpPr>
          <p:spPr bwMode="auto">
            <a:xfrm>
              <a:off x="1419" y="2521"/>
              <a:ext cx="445" cy="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Rectangle 103"/>
            <p:cNvSpPr>
              <a:spLocks noChangeArrowheads="1"/>
            </p:cNvSpPr>
            <p:nvPr/>
          </p:nvSpPr>
          <p:spPr bwMode="auto">
            <a:xfrm>
              <a:off x="1865" y="2281"/>
              <a:ext cx="410" cy="2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Rectangle 104"/>
            <p:cNvSpPr>
              <a:spLocks noChangeArrowheads="1"/>
            </p:cNvSpPr>
            <p:nvPr/>
          </p:nvSpPr>
          <p:spPr bwMode="auto">
            <a:xfrm>
              <a:off x="2275" y="2450"/>
              <a:ext cx="411" cy="9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26" name="Group 112"/>
          <p:cNvGrpSpPr>
            <a:grpSpLocks/>
          </p:cNvGrpSpPr>
          <p:nvPr/>
        </p:nvGrpSpPr>
        <p:grpSpPr bwMode="auto">
          <a:xfrm>
            <a:off x="781050" y="5318125"/>
            <a:ext cx="8151813" cy="685800"/>
            <a:chOff x="528" y="3552"/>
            <a:chExt cx="5135" cy="432"/>
          </a:xfrm>
        </p:grpSpPr>
        <p:grpSp>
          <p:nvGrpSpPr>
            <p:cNvPr id="32840" name="Group 113"/>
            <p:cNvGrpSpPr>
              <a:grpSpLocks/>
            </p:cNvGrpSpPr>
            <p:nvPr/>
          </p:nvGrpSpPr>
          <p:grpSpPr bwMode="auto">
            <a:xfrm>
              <a:off x="528" y="3552"/>
              <a:ext cx="3455" cy="432"/>
              <a:chOff x="528" y="3552"/>
              <a:chExt cx="3455" cy="432"/>
            </a:xfrm>
          </p:grpSpPr>
          <p:sp>
            <p:nvSpPr>
              <p:cNvPr id="32842" name="Rectangle 114"/>
              <p:cNvSpPr>
                <a:spLocks noChangeArrowheads="1"/>
              </p:cNvSpPr>
              <p:nvPr/>
            </p:nvSpPr>
            <p:spPr bwMode="auto">
              <a:xfrm>
                <a:off x="528" y="3552"/>
                <a:ext cx="1727" cy="432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ea typeface="ＭＳ Ｐゴシック" charset="-128"/>
                  </a:rPr>
                  <a:t>Today</a:t>
                </a:r>
              </a:p>
            </p:txBody>
          </p:sp>
          <p:sp>
            <p:nvSpPr>
              <p:cNvPr id="32843" name="Rectangle 115"/>
              <p:cNvSpPr>
                <a:spLocks noChangeArrowheads="1"/>
              </p:cNvSpPr>
              <p:nvPr/>
            </p:nvSpPr>
            <p:spPr bwMode="auto">
              <a:xfrm>
                <a:off x="2256" y="3552"/>
                <a:ext cx="1727" cy="432"/>
              </a:xfrm>
              <a:prstGeom prst="rect">
                <a:avLst/>
              </a:prstGeom>
              <a:solidFill>
                <a:srgbClr val="CC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ea typeface="ＭＳ Ｐゴシック" charset="-128"/>
                  </a:rPr>
                  <a:t>Tomorrow</a:t>
                </a:r>
              </a:p>
            </p:txBody>
          </p:sp>
        </p:grpSp>
        <p:sp>
          <p:nvSpPr>
            <p:cNvPr id="32841" name="Rectangle 116"/>
            <p:cNvSpPr>
              <a:spLocks noChangeArrowheads="1"/>
            </p:cNvSpPr>
            <p:nvPr/>
          </p:nvSpPr>
          <p:spPr bwMode="auto">
            <a:xfrm>
              <a:off x="3936" y="3552"/>
              <a:ext cx="1727" cy="43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ea typeface="ＭＳ Ｐゴシック" charset="-128"/>
                </a:rPr>
                <a:t>Day After Tomorrow</a:t>
              </a:r>
            </a:p>
          </p:txBody>
        </p:sp>
      </p:grpSp>
      <p:sp>
        <p:nvSpPr>
          <p:cNvPr id="32827" name="Line 117"/>
          <p:cNvSpPr>
            <a:spLocks noChangeShapeType="1"/>
          </p:cNvSpPr>
          <p:nvPr/>
        </p:nvSpPr>
        <p:spPr bwMode="auto">
          <a:xfrm flipH="1">
            <a:off x="1543050" y="2803525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Line 118"/>
          <p:cNvSpPr>
            <a:spLocks noChangeShapeType="1"/>
          </p:cNvSpPr>
          <p:nvPr/>
        </p:nvSpPr>
        <p:spPr bwMode="auto">
          <a:xfrm>
            <a:off x="4133850" y="50895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Text Box 119"/>
          <p:cNvSpPr txBox="1">
            <a:spLocks noChangeArrowheads="1"/>
          </p:cNvSpPr>
          <p:nvPr/>
        </p:nvSpPr>
        <p:spPr bwMode="auto">
          <a:xfrm>
            <a:off x="4630738" y="441483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a typeface="ＭＳ Ｐゴシック" charset="-128"/>
              </a:rPr>
              <a:t>Next 24 Hours</a:t>
            </a:r>
          </a:p>
        </p:txBody>
      </p:sp>
      <p:sp>
        <p:nvSpPr>
          <p:cNvPr id="32830" name="Text Box 120"/>
          <p:cNvSpPr txBox="1">
            <a:spLocks noChangeArrowheads="1"/>
          </p:cNvSpPr>
          <p:nvPr/>
        </p:nvSpPr>
        <p:spPr bwMode="auto">
          <a:xfrm>
            <a:off x="4630738" y="3338513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Next Four Quarter Hours</a:t>
            </a:r>
          </a:p>
        </p:txBody>
      </p:sp>
      <p:sp>
        <p:nvSpPr>
          <p:cNvPr id="32831" name="Text Box 121"/>
          <p:cNvSpPr txBox="1">
            <a:spLocks noChangeArrowheads="1"/>
          </p:cNvSpPr>
          <p:nvPr/>
        </p:nvSpPr>
        <p:spPr bwMode="auto">
          <a:xfrm>
            <a:off x="4591050" y="21859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Next 15 Minutes</a:t>
            </a:r>
          </a:p>
        </p:txBody>
      </p:sp>
      <p:sp>
        <p:nvSpPr>
          <p:cNvPr id="32833" name="Line 123"/>
          <p:cNvSpPr>
            <a:spLocks noChangeShapeType="1"/>
          </p:cNvSpPr>
          <p:nvPr/>
        </p:nvSpPr>
        <p:spPr bwMode="auto">
          <a:xfrm flipH="1">
            <a:off x="1635125" y="3722688"/>
            <a:ext cx="2571750" cy="13827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4" name="Line 124"/>
          <p:cNvSpPr>
            <a:spLocks noChangeShapeType="1"/>
          </p:cNvSpPr>
          <p:nvPr/>
        </p:nvSpPr>
        <p:spPr bwMode="auto">
          <a:xfrm flipH="1">
            <a:off x="2209800" y="2800350"/>
            <a:ext cx="1958975" cy="9223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6" name="AutoShape 126"/>
          <p:cNvSpPr>
            <a:spLocks noChangeArrowheads="1"/>
          </p:cNvSpPr>
          <p:nvPr/>
        </p:nvSpPr>
        <p:spPr bwMode="auto">
          <a:xfrm>
            <a:off x="366713" y="3838575"/>
            <a:ext cx="768350" cy="1190625"/>
          </a:xfrm>
          <a:prstGeom prst="upArrow">
            <a:avLst>
              <a:gd name="adj1" fmla="val 50000"/>
              <a:gd name="adj2" fmla="val 387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837" name="AutoShape 127"/>
          <p:cNvSpPr>
            <a:spLocks noChangeArrowheads="1"/>
          </p:cNvSpPr>
          <p:nvPr/>
        </p:nvSpPr>
        <p:spPr bwMode="auto">
          <a:xfrm flipV="1">
            <a:off x="7548563" y="2992438"/>
            <a:ext cx="768350" cy="1190625"/>
          </a:xfrm>
          <a:prstGeom prst="upArrow">
            <a:avLst>
              <a:gd name="adj1" fmla="val 50000"/>
              <a:gd name="adj2" fmla="val 3874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838" name="Text Box 128"/>
          <p:cNvSpPr txBox="1">
            <a:spLocks noChangeArrowheads="1"/>
          </p:cNvSpPr>
          <p:nvPr/>
        </p:nvSpPr>
        <p:spPr bwMode="auto">
          <a:xfrm>
            <a:off x="174625" y="2840038"/>
            <a:ext cx="12303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folHlink"/>
                </a:solidFill>
                <a:ea typeface="ＭＳ Ｐゴシック" charset="-128"/>
              </a:rPr>
              <a:t>$</a:t>
            </a:r>
          </a:p>
        </p:txBody>
      </p:sp>
      <p:sp>
        <p:nvSpPr>
          <p:cNvPr id="32839" name="Text Box 129"/>
          <p:cNvSpPr txBox="1">
            <a:spLocks noChangeArrowheads="1"/>
          </p:cNvSpPr>
          <p:nvPr/>
        </p:nvSpPr>
        <p:spPr bwMode="auto">
          <a:xfrm>
            <a:off x="7318375" y="4183063"/>
            <a:ext cx="12303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hlink"/>
                </a:solidFill>
                <a:ea typeface="ＭＳ Ｐゴシック" charset="-128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4 PNWSG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1004 PNWSGD</Template>
  <TotalTime>725</TotalTime>
  <Words>480</Words>
  <Application>Microsoft Office PowerPoint</Application>
  <PresentationFormat>On-screen Show (4:3)</PresentationFormat>
  <Paragraphs>136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1004 PNWSGD</vt:lpstr>
      <vt:lpstr>Acrobat Document</vt:lpstr>
      <vt:lpstr>Pacific Northwest Smart Grid Demonstration</vt:lpstr>
      <vt:lpstr>Olympic Peninsula GridWise® Demonstration</vt:lpstr>
      <vt:lpstr>A 5-minute Energy Market</vt:lpstr>
      <vt:lpstr>Slide 4</vt:lpstr>
      <vt:lpstr>Transactive Thermostat Control</vt:lpstr>
      <vt:lpstr>Tenets of Transactive Control</vt:lpstr>
      <vt:lpstr>Simplified Functional Block Diagram of a Node</vt:lpstr>
      <vt:lpstr>A Nodal Hierarchy</vt:lpstr>
      <vt:lpstr>Understanding the Transactive Behavior—Negotiated Elastic Behavior</vt:lpstr>
      <vt:lpstr>Conceptual Design – Regional Perspective</vt:lpstr>
      <vt:lpstr>Conceptual Design – Utility Perspective</vt:lpstr>
      <vt:lpstr>Smart Grid Myths and Misconceptions</vt:lpstr>
      <vt:lpstr>Myths that are Holding us Back (continued)</vt:lpstr>
      <vt:lpstr>Contacts and Links</vt:lpstr>
    </vt:vector>
  </TitlesOfParts>
  <Company>Pacific Northwest Versions panel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J. Hammerstrom</dc:creator>
  <cp:lastModifiedBy>Donald J. Hammerstrom</cp:lastModifiedBy>
  <cp:revision>267</cp:revision>
  <dcterms:created xsi:type="dcterms:W3CDTF">2010-04-19T19:25:45Z</dcterms:created>
  <dcterms:modified xsi:type="dcterms:W3CDTF">2010-04-26T15:51:19Z</dcterms:modified>
</cp:coreProperties>
</file>