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5"/>
  </p:notesMasterIdLst>
  <p:handoutMasterIdLst>
    <p:handoutMasterId r:id="rId26"/>
  </p:handoutMasterIdLst>
  <p:sldIdLst>
    <p:sldId id="256" r:id="rId2"/>
    <p:sldId id="303" r:id="rId3"/>
    <p:sldId id="304" r:id="rId4"/>
    <p:sldId id="310" r:id="rId5"/>
    <p:sldId id="312" r:id="rId6"/>
    <p:sldId id="265" r:id="rId7"/>
    <p:sldId id="274" r:id="rId8"/>
    <p:sldId id="282" r:id="rId9"/>
    <p:sldId id="266" r:id="rId10"/>
    <p:sldId id="290" r:id="rId11"/>
    <p:sldId id="294" r:id="rId12"/>
    <p:sldId id="295" r:id="rId13"/>
    <p:sldId id="269" r:id="rId14"/>
    <p:sldId id="305" r:id="rId15"/>
    <p:sldId id="307" r:id="rId16"/>
    <p:sldId id="314" r:id="rId17"/>
    <p:sldId id="313" r:id="rId18"/>
    <p:sldId id="276" r:id="rId19"/>
    <p:sldId id="309" r:id="rId20"/>
    <p:sldId id="308" r:id="rId21"/>
    <p:sldId id="285" r:id="rId22"/>
    <p:sldId id="315" r:id="rId23"/>
    <p:sldId id="311" r:id="rId24"/>
  </p:sldIdLst>
  <p:sldSz cx="9144000" cy="6858000" type="letter"/>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Michael Schilmoeller, 2/10/2010" initials="" lastIdx="4" clrIdx="0"/>
  <p:cmAuthor id="1" name=" Michael Schilmoeller, 4/19/2010"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0066"/>
    <a:srgbClr val="0000CC"/>
    <a:srgbClr val="FFFF00"/>
    <a:srgbClr val="006699"/>
    <a:srgbClr val="003366"/>
    <a:srgbClr val="336699"/>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52" autoAdjust="0"/>
    <p:restoredTop sz="95509" autoAdjust="0"/>
  </p:normalViewPr>
  <p:slideViewPr>
    <p:cSldViewPr snapToGrid="0">
      <p:cViewPr varScale="1">
        <p:scale>
          <a:sx n="100" d="100"/>
          <a:sy n="100" d="100"/>
        </p:scale>
        <p:origin x="-2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15462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15462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15462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50C44684-9330-4945-B70C-88F1955CEC7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81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D2A47AD4-2005-4D0D-B3DB-4369A5FEB7A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wcouncil.org/library/poweract/default.htm"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nwcouncil.org/fw/program/Default.htm" TargetMode="External"/><Relationship Id="rId4" Type="http://schemas.openxmlformats.org/officeDocument/2006/relationships/hyperlink" Target="http://www.nwcouncil.org/energy/powerplan/default.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E9B576-EBB6-4D34-B169-FFEF1724DE4B}"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A916DB-C052-4AF0-87E3-B8676DB4FEE0}" type="slidenum">
              <a:rPr lang="en-US"/>
              <a:pPr/>
              <a:t>15</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xfrm>
            <a:off x="935038" y="4416425"/>
            <a:ext cx="5140325" cy="4183063"/>
          </a:xfrm>
        </p:spPr>
        <p:txBody>
          <a:bodyPr/>
          <a:lstStyle/>
          <a:p>
            <a:r>
              <a:rPr lang="en-US"/>
              <a:t>The modeling process consists of several elements.</a:t>
            </a:r>
          </a:p>
          <a:p>
            <a:pPr>
              <a:buFontTx/>
              <a:buChar char="•"/>
            </a:pPr>
            <a:r>
              <a:rPr lang="en-US"/>
              <a:t>The portfolio calculates costs for a given future and plan</a:t>
            </a:r>
          </a:p>
          <a:p>
            <a:pPr>
              <a:buFontTx/>
              <a:buChar char="•"/>
            </a:pPr>
            <a:r>
              <a:rPr lang="en-US"/>
              <a:t>Another module changes futures to produce the distribution of costs</a:t>
            </a:r>
          </a:p>
          <a:p>
            <a:pPr>
              <a:buFontTx/>
              <a:buChar char="•"/>
            </a:pPr>
            <a:r>
              <a:rPr lang="en-US"/>
              <a:t>A third module changes plans, and tries to locate least-cost plans for each level of risk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7C4CA-3B0D-45CD-A853-1FD0ACEE1AF3}" type="slidenum">
              <a:rPr lang="en-US"/>
              <a:pPr/>
              <a:t>17</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a:t>This is an exercise to show that the costs of siting and licensing power plants -- and of acquiring conservation at prices above market price for electricity -- is comparable to premiums paid for more conventional forms of insurance.  The costs of the power planning options, however, are probably overstated.  For decisions beyond five years, we do not have to make commitments today.  When we do make the commitments, much of that uncertainty will have been resolved and some options will not be necessary.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C41F43-2E94-43CB-AA28-1B65B36C9D46}" type="slidenum">
              <a:rPr lang="en-US"/>
              <a:pPr/>
              <a:t>2</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pPr>
              <a:lnSpc>
                <a:spcPct val="80000"/>
              </a:lnSpc>
            </a:pPr>
            <a:r>
              <a:rPr lang="en-US" sz="800"/>
              <a:t>The Northwest Power and Conservation Council was created by Congress to give the citizens of Idaho, Montana, Oregon and Washington a stronger voice in determining the future of key resources common to all four states — namely, the electricity generated at and fish and wildlife affected by the Columbia River Basin hydropower dams.</a:t>
            </a:r>
          </a:p>
          <a:p>
            <a:pPr>
              <a:lnSpc>
                <a:spcPct val="80000"/>
              </a:lnSpc>
            </a:pPr>
            <a:endParaRPr lang="en-US" sz="800"/>
          </a:p>
          <a:p>
            <a:pPr>
              <a:lnSpc>
                <a:spcPct val="80000"/>
              </a:lnSpc>
            </a:pPr>
            <a:r>
              <a:rPr lang="en-US" sz="800"/>
              <a:t>The Council is a unique organization that helps the Pacific Northwest states make critical decisions that balance the multiple purposes of the Columbia River and its tributaries.</a:t>
            </a:r>
          </a:p>
          <a:p>
            <a:pPr>
              <a:lnSpc>
                <a:spcPct val="80000"/>
              </a:lnSpc>
            </a:pPr>
            <a:endParaRPr lang="en-US" sz="800"/>
          </a:p>
          <a:p>
            <a:pPr>
              <a:lnSpc>
                <a:spcPct val="80000"/>
              </a:lnSpc>
            </a:pPr>
            <a:r>
              <a:rPr lang="en-US" sz="800"/>
              <a:t>The Council is funded by wholesale power revenues from the Bonneville Power Administration, the federal agency that markets the electricity generated at federal dams on the Columbia River.</a:t>
            </a:r>
          </a:p>
          <a:p>
            <a:pPr>
              <a:lnSpc>
                <a:spcPct val="80000"/>
              </a:lnSpc>
            </a:pPr>
            <a:endParaRPr lang="en-US" sz="800"/>
          </a:p>
          <a:p>
            <a:pPr>
              <a:lnSpc>
                <a:spcPct val="80000"/>
              </a:lnSpc>
            </a:pPr>
            <a:r>
              <a:rPr lang="en-US" sz="800"/>
              <a:t>The Council was authorized in the </a:t>
            </a:r>
            <a:r>
              <a:rPr lang="en-US" sz="800">
                <a:hlinkClick r:id="rId3"/>
              </a:rPr>
              <a:t>Northwest Power Act</a:t>
            </a:r>
            <a:r>
              <a:rPr lang="en-US" sz="800"/>
              <a:t> of 1980 and approved by a vote of the legislatures of all four states. The governor of each state appoints two members to serve on the Council. The Power Act contains three principal mandates for the Council to carry out:</a:t>
            </a:r>
          </a:p>
          <a:p>
            <a:pPr>
              <a:lnSpc>
                <a:spcPct val="80000"/>
              </a:lnSpc>
            </a:pPr>
            <a:endParaRPr lang="en-US" sz="800"/>
          </a:p>
          <a:p>
            <a:pPr>
              <a:lnSpc>
                <a:spcPct val="80000"/>
              </a:lnSpc>
            </a:pPr>
            <a:r>
              <a:rPr lang="en-US" sz="800"/>
              <a:t>Develop a 20-year electric </a:t>
            </a:r>
            <a:r>
              <a:rPr lang="en-US" sz="800">
                <a:hlinkClick r:id="rId4"/>
              </a:rPr>
              <a:t>power plan</a:t>
            </a:r>
            <a:r>
              <a:rPr lang="en-US" sz="800"/>
              <a:t> that will guarantee adequate and reliable energy at the lowest economic and environmental cost to the Northwest. Energy conservation, renewable resources, such as wind power, solar, geothermal and biomass, and high-efficiency resources, such as those that use heat from manufacturing processes to also generate electricity, are listed in the Power Act as priorities. </a:t>
            </a:r>
          </a:p>
          <a:p>
            <a:pPr>
              <a:lnSpc>
                <a:spcPct val="80000"/>
              </a:lnSpc>
            </a:pPr>
            <a:endParaRPr lang="en-US" sz="800"/>
          </a:p>
          <a:p>
            <a:pPr>
              <a:lnSpc>
                <a:spcPct val="80000"/>
              </a:lnSpc>
            </a:pPr>
            <a:r>
              <a:rPr lang="en-US" sz="800"/>
              <a:t>Develop a </a:t>
            </a:r>
            <a:r>
              <a:rPr lang="en-US" sz="800">
                <a:hlinkClick r:id="rId5"/>
              </a:rPr>
              <a:t>fish and wildlife program</a:t>
            </a:r>
            <a:r>
              <a:rPr lang="en-US" sz="800"/>
              <a:t> to protect and rebuild populations affected by hydropower development in the Columbia River Basin. </a:t>
            </a:r>
          </a:p>
          <a:p>
            <a:pPr>
              <a:lnSpc>
                <a:spcPct val="80000"/>
              </a:lnSpc>
            </a:pPr>
            <a:endParaRPr lang="en-US" sz="800"/>
          </a:p>
          <a:p>
            <a:pPr>
              <a:lnSpc>
                <a:spcPct val="80000"/>
              </a:lnSpc>
            </a:pPr>
            <a:r>
              <a:rPr lang="en-US" sz="800"/>
              <a:t>Conduct an extensive program to educate and involve the public in the Council's decision-making processes. </a:t>
            </a:r>
          </a:p>
          <a:p>
            <a:pPr>
              <a:lnSpc>
                <a:spcPct val="80000"/>
              </a:lnSpc>
            </a:pPr>
            <a:endParaRPr lang="en-US" sz="800"/>
          </a:p>
          <a:p>
            <a:pPr>
              <a:lnSpc>
                <a:spcPct val="80000"/>
              </a:lnSpc>
            </a:pPr>
            <a:r>
              <a:rPr lang="en-US" sz="800"/>
              <a:t>The plans and policies the council develops and approves are implemented by numerous agencies including Bonneville Power Administration, U.S. Army Corps of Engineers, Bureau of Reclamation, and Federal Energy Regulatory Commission.</a:t>
            </a:r>
          </a:p>
          <a:p>
            <a:pPr>
              <a:lnSpc>
                <a:spcPct val="80000"/>
              </a:lnSpc>
            </a:pPr>
            <a:endParaRPr lang="en-US" sz="800"/>
          </a:p>
          <a:p>
            <a:pPr>
              <a:lnSpc>
                <a:spcPct val="80000"/>
              </a:lnSpc>
            </a:pPr>
            <a:r>
              <a:rPr lang="en-US" sz="800"/>
              <a:t>State, tribal and local governments often work closely with the Council as it develops its power and fish and wildlife plans, and these entities also implement measures in those plans. The power plan and fish and wildlife program are updated at least every five years.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0F1BA1E-A63F-4085-B208-14EF6D6BCC73}" type="slidenum">
              <a:rPr lang="en-US"/>
              <a:pPr/>
              <a:t>6</a:t>
            </a:fld>
            <a:endParaRPr lang="en-US"/>
          </a:p>
        </p:txBody>
      </p:sp>
      <p:sp>
        <p:nvSpPr>
          <p:cNvPr id="2765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6C59D648-1CEC-4508-95AA-E0742D40A40A}" type="slidenum">
              <a:rPr lang="en-US" sz="1200">
                <a:latin typeface="Times New Roman" pitchFamily="18" charset="0"/>
              </a:rPr>
              <a:pPr algn="r" defTabSz="931863"/>
              <a:t>6</a:t>
            </a:fld>
            <a:endParaRPr lang="en-US" sz="1200">
              <a:latin typeface="Times New Roman" pitchFamily="18" charset="0"/>
            </a:endParaRPr>
          </a:p>
        </p:txBody>
      </p:sp>
      <p:sp>
        <p:nvSpPr>
          <p:cNvPr id="27651" name="Rectangle 2"/>
          <p:cNvSpPr>
            <a:spLocks noGrp="1" noRot="1" noChangeAspect="1" noChangeArrowheads="1" noTextEdit="1"/>
          </p:cNvSpPr>
          <p:nvPr>
            <p:ph type="sldImg"/>
          </p:nvPr>
        </p:nvSpPr>
        <p:spPr>
          <a:xfrm>
            <a:off x="1190625" y="703263"/>
            <a:ext cx="4630738" cy="3473450"/>
          </a:xfrm>
          <a:ln/>
        </p:spPr>
      </p:sp>
      <p:sp>
        <p:nvSpPr>
          <p:cNvPr id="27652"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550C75B-324F-43EC-A418-3AA0AC7D1DAB}" type="slidenum">
              <a:rPr lang="en-US"/>
              <a:pPr/>
              <a:t>8</a:t>
            </a:fld>
            <a:endParaRPr lang="en-US"/>
          </a:p>
        </p:txBody>
      </p:sp>
      <p:sp>
        <p:nvSpPr>
          <p:cNvPr id="5734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D7DC7139-89FA-46B3-AE51-1CB2062949DC}" type="slidenum">
              <a:rPr lang="en-US" sz="1200"/>
              <a:pPr algn="r" defTabSz="931863"/>
              <a:t>8</a:t>
            </a:fld>
            <a:endParaRPr lang="en-US" sz="1200"/>
          </a:p>
        </p:txBody>
      </p:sp>
      <p:sp>
        <p:nvSpPr>
          <p:cNvPr id="57347" name="Rectangle 2"/>
          <p:cNvSpPr>
            <a:spLocks noGrp="1" noRot="1" noChangeAspect="1" noChangeArrowheads="1" noTextEdit="1"/>
          </p:cNvSpPr>
          <p:nvPr>
            <p:ph type="sldImg"/>
          </p:nvPr>
        </p:nvSpPr>
        <p:spPr>
          <a:xfrm>
            <a:off x="1189038" y="701675"/>
            <a:ext cx="4633912" cy="3475038"/>
          </a:xfrm>
          <a:ln/>
        </p:spPr>
      </p:sp>
      <p:sp>
        <p:nvSpPr>
          <p:cNvPr id="57348" name="Rectangle 3"/>
          <p:cNvSpPr>
            <a:spLocks noGrp="1" noChangeArrowheads="1"/>
          </p:cNvSpPr>
          <p:nvPr>
            <p:ph type="body" idx="1"/>
          </p:nvPr>
        </p:nvSpPr>
        <p:spPr>
          <a:xfrm>
            <a:off x="936625" y="4416425"/>
            <a:ext cx="5137150" cy="418465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A055A2E-FDDA-4E3B-8B15-4F5A25728BD1}" type="slidenum">
              <a:rPr lang="en-US"/>
              <a:pPr/>
              <a:t>9</a:t>
            </a:fld>
            <a:endParaRPr lang="en-US"/>
          </a:p>
        </p:txBody>
      </p:sp>
      <p:sp>
        <p:nvSpPr>
          <p:cNvPr id="2969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35526B22-A603-4C35-8050-5F192D5AD3B1}" type="slidenum">
              <a:rPr lang="en-US" sz="1200">
                <a:latin typeface="Times New Roman" pitchFamily="18" charset="0"/>
              </a:rPr>
              <a:pPr algn="r" defTabSz="931863"/>
              <a:t>9</a:t>
            </a:fld>
            <a:endParaRPr lang="en-US" sz="1200">
              <a:latin typeface="Times New Roman" pitchFamily="18" charset="0"/>
            </a:endParaRPr>
          </a:p>
        </p:txBody>
      </p:sp>
      <p:sp>
        <p:nvSpPr>
          <p:cNvPr id="29699" name="Rectangle 2"/>
          <p:cNvSpPr>
            <a:spLocks noGrp="1" noRot="1" noChangeAspect="1" noChangeArrowheads="1" noTextEdit="1"/>
          </p:cNvSpPr>
          <p:nvPr>
            <p:ph type="sldImg"/>
          </p:nvPr>
        </p:nvSpPr>
        <p:spPr>
          <a:xfrm>
            <a:off x="1190625" y="703263"/>
            <a:ext cx="4630738" cy="3473450"/>
          </a:xfrm>
          <a:ln/>
        </p:spPr>
      </p:sp>
      <p:sp>
        <p:nvSpPr>
          <p:cNvPr id="29700"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663370-6803-413B-A86F-F9C11568C556}" type="slidenum">
              <a:rPr lang="en-US"/>
              <a:pPr/>
              <a:t>11</a:t>
            </a:fld>
            <a:endParaRPr lang="en-US"/>
          </a:p>
        </p:txBody>
      </p:sp>
      <p:sp>
        <p:nvSpPr>
          <p:cNvPr id="97282" name="Rectangle 2"/>
          <p:cNvSpPr>
            <a:spLocks noGrp="1" noRot="1" noChangeAspect="1" noChangeArrowheads="1" noTextEdit="1"/>
          </p:cNvSpPr>
          <p:nvPr>
            <p:ph type="sldImg"/>
          </p:nvPr>
        </p:nvSpPr>
        <p:spPr>
          <a:xfrm>
            <a:off x="1190625" y="703263"/>
            <a:ext cx="4630738" cy="3473450"/>
          </a:xfrm>
          <a:ln/>
        </p:spPr>
      </p:sp>
      <p:sp>
        <p:nvSpPr>
          <p:cNvPr id="97283"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A2AB9-6F21-41E3-BF1C-F358816EE49C}" type="slidenum">
              <a:rPr lang="en-US"/>
              <a:pPr/>
              <a:t>12</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583C0B-2444-48CD-95F2-42F471A2FD18}" type="slidenum">
              <a:rPr lang="en-US"/>
              <a:pPr/>
              <a:t>13</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742C2-7F0B-4512-BFE6-BBF9909B4CAB}" type="slidenum">
              <a:rPr lang="en-US"/>
              <a:pPr/>
              <a:t>14</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79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67940" name="Rectangle 4"/>
          <p:cNvSpPr>
            <a:spLocks noGrp="1" noChangeArrowheads="1"/>
          </p:cNvSpPr>
          <p:nvPr>
            <p:ph type="dt" sz="half" idx="2"/>
          </p:nvPr>
        </p:nvSpPr>
        <p:spPr/>
        <p:txBody>
          <a:bodyPr/>
          <a:lstStyle>
            <a:lvl1pPr>
              <a:defRPr/>
            </a:lvl1pPr>
          </a:lstStyle>
          <a:p>
            <a:endParaRPr lang="en-US"/>
          </a:p>
        </p:txBody>
      </p:sp>
      <p:sp>
        <p:nvSpPr>
          <p:cNvPr id="167941" name="Rectangle 5"/>
          <p:cNvSpPr>
            <a:spLocks noGrp="1" noChangeArrowheads="1"/>
          </p:cNvSpPr>
          <p:nvPr>
            <p:ph type="ftr" sz="quarter" idx="3"/>
          </p:nvPr>
        </p:nvSpPr>
        <p:spPr/>
        <p:txBody>
          <a:bodyPr/>
          <a:lstStyle>
            <a:lvl1pPr>
              <a:defRPr/>
            </a:lvl1pPr>
          </a:lstStyle>
          <a:p>
            <a:endParaRPr lang="en-US"/>
          </a:p>
        </p:txBody>
      </p:sp>
      <p:sp>
        <p:nvSpPr>
          <p:cNvPr id="167942" name="Rectangle 6"/>
          <p:cNvSpPr>
            <a:spLocks noGrp="1" noChangeArrowheads="1"/>
          </p:cNvSpPr>
          <p:nvPr>
            <p:ph type="sldNum" sz="quarter" idx="4"/>
          </p:nvPr>
        </p:nvSpPr>
        <p:spPr/>
        <p:txBody>
          <a:bodyPr/>
          <a:lstStyle>
            <a:lvl1pPr>
              <a:defRPr/>
            </a:lvl1pPr>
          </a:lstStyle>
          <a:p>
            <a:fld id="{B24D2DC3-AE18-4210-803A-884763BF8DDA}" type="slidenum">
              <a:rPr lang="en-US"/>
              <a:pPr/>
              <a:t>‹#›</a:t>
            </a:fld>
            <a:endParaRPr lang="en-US"/>
          </a:p>
        </p:txBody>
      </p:sp>
      <p:sp>
        <p:nvSpPr>
          <p:cNvPr id="167943" name="Rectangle 7"/>
          <p:cNvSpPr>
            <a:spLocks noChangeArrowheads="1"/>
          </p:cNvSpPr>
          <p:nvPr userDrawn="1"/>
        </p:nvSpPr>
        <p:spPr bwMode="auto">
          <a:xfrm>
            <a:off x="838200" y="6400800"/>
            <a:ext cx="1905000" cy="457200"/>
          </a:xfrm>
          <a:prstGeom prst="rect">
            <a:avLst/>
          </a:prstGeom>
          <a:noFill/>
          <a:ln w="9525">
            <a:noFill/>
            <a:miter lim="800000"/>
            <a:headEnd/>
            <a:tailEnd/>
          </a:ln>
          <a:effectLst/>
        </p:spPr>
        <p:txBody>
          <a:bodyPr anchor="b"/>
          <a:lstStyle/>
          <a:p>
            <a:endParaRPr lang="en-US" sz="1400">
              <a:latin typeface="Tahoma" pitchFamily="34" charset="0"/>
            </a:endParaRPr>
          </a:p>
        </p:txBody>
      </p:sp>
      <p:sp>
        <p:nvSpPr>
          <p:cNvPr id="167944" name="Rectangle 8"/>
          <p:cNvSpPr>
            <a:spLocks noChangeArrowheads="1"/>
          </p:cNvSpPr>
          <p:nvPr userDrawn="1"/>
        </p:nvSpPr>
        <p:spPr bwMode="auto">
          <a:xfrm>
            <a:off x="3276600" y="6400800"/>
            <a:ext cx="2895600" cy="457200"/>
          </a:xfrm>
          <a:prstGeom prst="rect">
            <a:avLst/>
          </a:prstGeom>
          <a:noFill/>
          <a:ln w="9525">
            <a:noFill/>
            <a:miter lim="800000"/>
            <a:headEnd/>
            <a:tailEnd/>
          </a:ln>
          <a:effectLst/>
        </p:spPr>
        <p:txBody>
          <a:bodyPr anchor="b"/>
          <a:lstStyle/>
          <a:p>
            <a:pPr algn="ctr"/>
            <a:r>
              <a:rPr lang="en-US" sz="1400">
                <a:latin typeface="Tahoma" pitchFamily="34" charset="0"/>
              </a:rPr>
              <a:t>  </a:t>
            </a:r>
            <a:fld id="{5C35F1D3-D7ED-4600-AE9E-6D61135C614E}" type="slidenum">
              <a:rPr lang="en-US" sz="1400">
                <a:latin typeface="Tahoma" pitchFamily="34" charset="0"/>
              </a:rPr>
              <a:pPr algn="ctr"/>
              <a:t>‹#›</a:t>
            </a:fld>
            <a:endParaRPr lang="en-US" sz="1400">
              <a:latin typeface="Tahoma" pitchFamily="34" charset="0"/>
            </a:endParaRPr>
          </a:p>
        </p:txBody>
      </p:sp>
      <p:pic>
        <p:nvPicPr>
          <p:cNvPr id="167945" name="Picture 9" descr="Background with Logo 01"/>
          <p:cNvPicPr>
            <a:picLocks noChangeAspect="1" noChangeArrowheads="1"/>
          </p:cNvPicPr>
          <p:nvPr userDrawn="1"/>
        </p:nvPicPr>
        <p:blipFill>
          <a:blip r:embed="rId2" cstate="print"/>
          <a:srcRect/>
          <a:stretch>
            <a:fillRect/>
          </a:stretch>
        </p:blipFill>
        <p:spPr bwMode="auto">
          <a:xfrm>
            <a:off x="6589713" y="5927725"/>
            <a:ext cx="2190750" cy="76200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1ABBF7-E812-4BDA-84DD-BF809938912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8BE403-A76E-4A6E-8870-8260FF4F1A2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12A9ED-B611-4893-8AB2-D78EBAEE3E8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4CEC80-F969-48BD-BDBF-5E42AF7B023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50F1A9-5B20-45AA-AF44-A558F089AB6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8B16D2-FD13-4464-8AE6-72C4FCE6461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CBBBAF7-CC9D-4C06-B9E5-82A5F6F9883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1F8661A-9F3E-43D8-BBA1-FE46E94D3C6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2E1E9F-745C-4D47-AEE2-FEB1F7C253F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248DA3-55FC-40C9-A198-7433ED12BC3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87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8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187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187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D0C8725-A9E7-4C42-B57F-20AE5A3C47AB}" type="slidenum">
              <a:rPr lang="en-US"/>
              <a:pPr/>
              <a:t>‹#›</a:t>
            </a:fld>
            <a:endParaRPr lang="en-US"/>
          </a:p>
        </p:txBody>
      </p:sp>
      <p:sp>
        <p:nvSpPr>
          <p:cNvPr id="118795" name="Rectangle 11"/>
          <p:cNvSpPr>
            <a:spLocks noChangeArrowheads="1"/>
          </p:cNvSpPr>
          <p:nvPr userDrawn="1"/>
        </p:nvSpPr>
        <p:spPr bwMode="auto">
          <a:xfrm>
            <a:off x="838200" y="6400800"/>
            <a:ext cx="1905000" cy="457200"/>
          </a:xfrm>
          <a:prstGeom prst="rect">
            <a:avLst/>
          </a:prstGeom>
          <a:noFill/>
          <a:ln w="9525">
            <a:noFill/>
            <a:miter lim="800000"/>
            <a:headEnd/>
            <a:tailEnd/>
          </a:ln>
          <a:effectLst/>
        </p:spPr>
        <p:txBody>
          <a:bodyPr anchor="b"/>
          <a:lstStyle/>
          <a:p>
            <a:endParaRPr lang="en-US" sz="1400">
              <a:latin typeface="Tahoma" pitchFamily="34" charset="0"/>
            </a:endParaRPr>
          </a:p>
        </p:txBody>
      </p:sp>
      <p:sp>
        <p:nvSpPr>
          <p:cNvPr id="118796" name="Rectangle 12"/>
          <p:cNvSpPr>
            <a:spLocks noChangeArrowheads="1"/>
          </p:cNvSpPr>
          <p:nvPr userDrawn="1"/>
        </p:nvSpPr>
        <p:spPr bwMode="auto">
          <a:xfrm>
            <a:off x="3276600" y="6400800"/>
            <a:ext cx="2895600" cy="457200"/>
          </a:xfrm>
          <a:prstGeom prst="rect">
            <a:avLst/>
          </a:prstGeom>
          <a:noFill/>
          <a:ln w="9525">
            <a:noFill/>
            <a:miter lim="800000"/>
            <a:headEnd/>
            <a:tailEnd/>
          </a:ln>
          <a:effectLst/>
        </p:spPr>
        <p:txBody>
          <a:bodyPr anchor="b"/>
          <a:lstStyle/>
          <a:p>
            <a:pPr algn="ctr"/>
            <a:r>
              <a:rPr lang="en-US" sz="1400">
                <a:latin typeface="Tahoma" pitchFamily="34" charset="0"/>
              </a:rPr>
              <a:t>  </a:t>
            </a:r>
            <a:fld id="{08676DC1-45CC-4E53-9F61-3AD3D9AF8508}" type="slidenum">
              <a:rPr lang="en-US" sz="1400">
                <a:latin typeface="Tahoma" pitchFamily="34" charset="0"/>
              </a:rPr>
              <a:pPr algn="ctr"/>
              <a:t>‹#›</a:t>
            </a:fld>
            <a:endParaRPr lang="en-US" sz="1400">
              <a:latin typeface="Tahoma" pitchFamily="34" charset="0"/>
            </a:endParaRPr>
          </a:p>
        </p:txBody>
      </p:sp>
      <p:pic>
        <p:nvPicPr>
          <p:cNvPr id="118807" name="Picture 23" descr="Background with Logo 01"/>
          <p:cNvPicPr>
            <a:picLocks noChangeAspect="1" noChangeArrowheads="1"/>
          </p:cNvPicPr>
          <p:nvPr userDrawn="1"/>
        </p:nvPicPr>
        <p:blipFill>
          <a:blip r:embed="rId13" cstate="print"/>
          <a:srcRect/>
          <a:stretch>
            <a:fillRect/>
          </a:stretch>
        </p:blipFill>
        <p:spPr bwMode="auto">
          <a:xfrm>
            <a:off x="6589713" y="5927725"/>
            <a:ext cx="2190750" cy="762000"/>
          </a:xfrm>
          <a:prstGeom prst="rect">
            <a:avLst/>
          </a:prstGeom>
          <a:noFill/>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par>
    </p:tnLst>
  </p:timing>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Arial" charset="0"/>
          <a:cs typeface="Arial" charset="0"/>
        </a:defRPr>
      </a:lvl2pPr>
      <a:lvl3pPr algn="ctr" rtl="0" fontAlgn="base">
        <a:spcBef>
          <a:spcPct val="0"/>
        </a:spcBef>
        <a:spcAft>
          <a:spcPct val="0"/>
        </a:spcAft>
        <a:defRPr sz="4400">
          <a:solidFill>
            <a:srgbClr val="FFFF00"/>
          </a:solidFill>
          <a:latin typeface="Arial" charset="0"/>
          <a:cs typeface="Arial" charset="0"/>
        </a:defRPr>
      </a:lvl3pPr>
      <a:lvl4pPr algn="ctr" rtl="0" fontAlgn="base">
        <a:spcBef>
          <a:spcPct val="0"/>
        </a:spcBef>
        <a:spcAft>
          <a:spcPct val="0"/>
        </a:spcAft>
        <a:defRPr sz="4400">
          <a:solidFill>
            <a:srgbClr val="FFFF00"/>
          </a:solidFill>
          <a:latin typeface="Arial" charset="0"/>
          <a:cs typeface="Arial" charset="0"/>
        </a:defRPr>
      </a:lvl4pPr>
      <a:lvl5pPr algn="ctr" rtl="0" fontAlgn="base">
        <a:spcBef>
          <a:spcPct val="0"/>
        </a:spcBef>
        <a:spcAft>
          <a:spcPct val="0"/>
        </a:spcAft>
        <a:defRPr sz="4400">
          <a:solidFill>
            <a:srgbClr val="FFFF00"/>
          </a:solidFill>
          <a:latin typeface="Arial" charset="0"/>
          <a:cs typeface="Arial" charset="0"/>
        </a:defRPr>
      </a:lvl5pPr>
      <a:lvl6pPr marL="457200" algn="ctr" rtl="0" fontAlgn="base">
        <a:spcBef>
          <a:spcPct val="0"/>
        </a:spcBef>
        <a:spcAft>
          <a:spcPct val="0"/>
        </a:spcAft>
        <a:defRPr sz="4400">
          <a:solidFill>
            <a:srgbClr val="FFFF00"/>
          </a:solidFill>
          <a:latin typeface="Arial" charset="0"/>
          <a:cs typeface="Arial" charset="0"/>
        </a:defRPr>
      </a:lvl6pPr>
      <a:lvl7pPr marL="914400" algn="ctr" rtl="0" fontAlgn="base">
        <a:spcBef>
          <a:spcPct val="0"/>
        </a:spcBef>
        <a:spcAft>
          <a:spcPct val="0"/>
        </a:spcAft>
        <a:defRPr sz="4400">
          <a:solidFill>
            <a:srgbClr val="FFFF00"/>
          </a:solidFill>
          <a:latin typeface="Arial" charset="0"/>
          <a:cs typeface="Arial" charset="0"/>
        </a:defRPr>
      </a:lvl7pPr>
      <a:lvl8pPr marL="1371600" algn="ctr" rtl="0" fontAlgn="base">
        <a:spcBef>
          <a:spcPct val="0"/>
        </a:spcBef>
        <a:spcAft>
          <a:spcPct val="0"/>
        </a:spcAft>
        <a:defRPr sz="4400">
          <a:solidFill>
            <a:srgbClr val="FFFF00"/>
          </a:solidFill>
          <a:latin typeface="Arial" charset="0"/>
          <a:cs typeface="Arial" charset="0"/>
        </a:defRPr>
      </a:lvl8pPr>
      <a:lvl9pPr marL="1828800" algn="ctr" rtl="0" fontAlgn="base">
        <a:spcBef>
          <a:spcPct val="0"/>
        </a:spcBef>
        <a:spcAft>
          <a:spcPct val="0"/>
        </a:spcAft>
        <a:defRPr sz="4400">
          <a:solidFill>
            <a:srgbClr val="FFFF00"/>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Spinner_L813LR_EUCI.xl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638300"/>
            <a:ext cx="7708900" cy="1955800"/>
          </a:xfrm>
        </p:spPr>
        <p:txBody>
          <a:bodyPr/>
          <a:lstStyle/>
          <a:p>
            <a:r>
              <a:rPr lang="en-US">
                <a:effectLst>
                  <a:outerShdw blurRad="38100" dist="38100" dir="2700000" algn="tl">
                    <a:srgbClr val="000000"/>
                  </a:outerShdw>
                </a:effectLst>
              </a:rPr>
              <a:t>Introduction to the</a:t>
            </a:r>
            <a:br>
              <a:rPr lang="en-US">
                <a:effectLst>
                  <a:outerShdw blurRad="38100" dist="38100" dir="2700000" algn="tl">
                    <a:srgbClr val="000000"/>
                  </a:outerShdw>
                </a:effectLst>
              </a:rPr>
            </a:br>
            <a:r>
              <a:rPr lang="en-US">
                <a:effectLst>
                  <a:outerShdw blurRad="38100" dist="38100" dir="2700000" algn="tl">
                    <a:srgbClr val="000000"/>
                  </a:outerShdw>
                </a:effectLst>
              </a:rPr>
              <a:t>Regional Portfolio Model</a:t>
            </a:r>
            <a:r>
              <a:rPr lang="en-US" sz="2800"/>
              <a:t/>
            </a:r>
            <a:br>
              <a:rPr lang="en-US" sz="2800"/>
            </a:br>
            <a:endParaRPr lang="en-US" sz="2400"/>
          </a:p>
        </p:txBody>
      </p:sp>
      <p:sp>
        <p:nvSpPr>
          <p:cNvPr id="7171" name="Rectangle 3"/>
          <p:cNvSpPr>
            <a:spLocks noGrp="1" noChangeArrowheads="1"/>
          </p:cNvSpPr>
          <p:nvPr>
            <p:ph type="subTitle" idx="1"/>
          </p:nvPr>
        </p:nvSpPr>
        <p:spPr>
          <a:xfrm>
            <a:off x="1727200" y="3797300"/>
            <a:ext cx="5453063" cy="1581150"/>
          </a:xfrm>
        </p:spPr>
        <p:txBody>
          <a:bodyPr/>
          <a:lstStyle/>
          <a:p>
            <a:pPr>
              <a:lnSpc>
                <a:spcPct val="80000"/>
              </a:lnSpc>
            </a:pPr>
            <a:r>
              <a:rPr lang="en-US" sz="2400">
                <a:solidFill>
                  <a:srgbClr val="FFFF00"/>
                </a:solidFill>
                <a:effectLst>
                  <a:outerShdw blurRad="38100" dist="38100" dir="2700000" algn="tl">
                    <a:srgbClr val="000000"/>
                  </a:outerShdw>
                </a:effectLst>
              </a:rPr>
              <a:t>Michael Schilmoeller</a:t>
            </a:r>
          </a:p>
          <a:p>
            <a:pPr>
              <a:lnSpc>
                <a:spcPct val="80000"/>
              </a:lnSpc>
            </a:pPr>
            <a:r>
              <a:rPr lang="en-US" sz="2400">
                <a:solidFill>
                  <a:srgbClr val="FFFF00"/>
                </a:solidFill>
                <a:effectLst>
                  <a:outerShdw blurRad="38100" dist="38100" dir="2700000" algn="tl">
                    <a:srgbClr val="000000"/>
                  </a:outerShdw>
                </a:effectLst>
              </a:rPr>
              <a:t>NW Power and Conservation Council</a:t>
            </a:r>
          </a:p>
          <a:p>
            <a:pPr>
              <a:lnSpc>
                <a:spcPct val="80000"/>
              </a:lnSpc>
            </a:pPr>
            <a:r>
              <a:rPr lang="en-US" sz="2400">
                <a:solidFill>
                  <a:srgbClr val="FFFF00"/>
                </a:solidFill>
                <a:effectLst>
                  <a:outerShdw blurRad="38100" dist="38100" dir="2700000" algn="tl">
                    <a:srgbClr val="000000"/>
                  </a:outerShdw>
                </a:effectLst>
              </a:rPr>
              <a:t>Thursday, June 10,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292225" y="274638"/>
            <a:ext cx="6757988" cy="1143000"/>
          </a:xfrm>
        </p:spPr>
        <p:txBody>
          <a:bodyPr/>
          <a:lstStyle/>
          <a:p>
            <a:r>
              <a:rPr lang="en-US">
                <a:effectLst>
                  <a:outerShdw blurRad="38100" dist="38100" dir="2700000" algn="tl">
                    <a:srgbClr val="000000"/>
                  </a:outerShdw>
                </a:effectLst>
              </a:rPr>
              <a:t>Uncertainty and the</a:t>
            </a:r>
            <a:br>
              <a:rPr lang="en-US">
                <a:effectLst>
                  <a:outerShdw blurRad="38100" dist="38100" dir="2700000" algn="tl">
                    <a:srgbClr val="000000"/>
                  </a:outerShdw>
                </a:effectLst>
              </a:rPr>
            </a:br>
            <a:r>
              <a:rPr lang="en-US">
                <a:effectLst>
                  <a:outerShdw blurRad="38100" dist="38100" dir="2700000" algn="tl">
                    <a:srgbClr val="000000"/>
                  </a:outerShdw>
                </a:effectLst>
              </a:rPr>
              <a:t>Construction Cycle</a:t>
            </a:r>
          </a:p>
        </p:txBody>
      </p:sp>
      <p:sp>
        <p:nvSpPr>
          <p:cNvPr id="71686" name="Rectangle 6"/>
          <p:cNvSpPr>
            <a:spLocks noChangeArrowheads="1"/>
          </p:cNvSpPr>
          <p:nvPr/>
        </p:nvSpPr>
        <p:spPr bwMode="auto">
          <a:xfrm>
            <a:off x="457200" y="1798638"/>
            <a:ext cx="8288338" cy="3309937"/>
          </a:xfrm>
          <a:prstGeom prst="rect">
            <a:avLst/>
          </a:prstGeom>
          <a:solidFill>
            <a:srgbClr val="FFFFFF"/>
          </a:solidFill>
          <a:ln w="12700" cap="sq">
            <a:solidFill>
              <a:schemeClr val="bg2"/>
            </a:solidFill>
            <a:miter lim="800000"/>
            <a:headEnd/>
            <a:tailEnd/>
          </a:ln>
          <a:effectLst/>
        </p:spPr>
        <p:txBody>
          <a:bodyPr anchor="ctr">
            <a:spAutoFit/>
          </a:bodyPr>
          <a:lstStyle/>
          <a:p>
            <a:endParaRPr lang="en-US"/>
          </a:p>
        </p:txBody>
      </p:sp>
      <p:sp>
        <p:nvSpPr>
          <p:cNvPr id="71687" name="Line 7"/>
          <p:cNvSpPr>
            <a:spLocks noChangeShapeType="1"/>
          </p:cNvSpPr>
          <p:nvPr/>
        </p:nvSpPr>
        <p:spPr bwMode="auto">
          <a:xfrm>
            <a:off x="1509713" y="2441575"/>
            <a:ext cx="0" cy="2351088"/>
          </a:xfrm>
          <a:prstGeom prst="line">
            <a:avLst/>
          </a:prstGeom>
          <a:noFill/>
          <a:ln w="12700" cap="sq">
            <a:solidFill>
              <a:schemeClr val="bg2"/>
            </a:solidFill>
            <a:round/>
            <a:headEnd type="triangle" w="med" len="med"/>
            <a:tailEnd/>
          </a:ln>
          <a:effectLst/>
        </p:spPr>
        <p:txBody>
          <a:bodyPr>
            <a:spAutoFit/>
          </a:bodyPr>
          <a:lstStyle/>
          <a:p>
            <a:endParaRPr lang="en-US"/>
          </a:p>
        </p:txBody>
      </p:sp>
      <p:sp>
        <p:nvSpPr>
          <p:cNvPr id="71688" name="Line 8"/>
          <p:cNvSpPr>
            <a:spLocks noChangeShapeType="1"/>
          </p:cNvSpPr>
          <p:nvPr/>
        </p:nvSpPr>
        <p:spPr bwMode="auto">
          <a:xfrm>
            <a:off x="1509713" y="4792663"/>
            <a:ext cx="6169025" cy="0"/>
          </a:xfrm>
          <a:prstGeom prst="line">
            <a:avLst/>
          </a:prstGeom>
          <a:noFill/>
          <a:ln w="12700" cap="sq">
            <a:solidFill>
              <a:schemeClr val="bg2"/>
            </a:solidFill>
            <a:round/>
            <a:headEnd/>
            <a:tailEnd type="triangle" w="med" len="med"/>
          </a:ln>
          <a:effectLst/>
        </p:spPr>
        <p:txBody>
          <a:bodyPr>
            <a:spAutoFit/>
          </a:bodyPr>
          <a:lstStyle/>
          <a:p>
            <a:endParaRPr lang="en-US"/>
          </a:p>
        </p:txBody>
      </p:sp>
      <p:sp>
        <p:nvSpPr>
          <p:cNvPr id="71689" name="Text Box 9"/>
          <p:cNvSpPr txBox="1">
            <a:spLocks noChangeArrowheads="1"/>
          </p:cNvSpPr>
          <p:nvPr/>
        </p:nvSpPr>
        <p:spPr bwMode="auto">
          <a:xfrm rot="-5400000">
            <a:off x="-130175" y="3313113"/>
            <a:ext cx="2495550" cy="457200"/>
          </a:xfrm>
          <a:prstGeom prst="rect">
            <a:avLst/>
          </a:prstGeom>
          <a:noFill/>
          <a:ln w="12700" cap="sq">
            <a:noFill/>
            <a:miter lim="800000"/>
            <a:headEnd/>
            <a:tailEnd/>
          </a:ln>
          <a:effectLst/>
        </p:spPr>
        <p:txBody>
          <a:bodyPr>
            <a:spAutoFit/>
          </a:bodyPr>
          <a:lstStyle/>
          <a:p>
            <a:pPr algn="ctr">
              <a:spcBef>
                <a:spcPct val="50000"/>
              </a:spcBef>
              <a:buClr>
                <a:schemeClr val="tx2"/>
              </a:buClr>
              <a:buSzPct val="75000"/>
              <a:buFont typeface="Wingdings" pitchFamily="2" charset="2"/>
              <a:buNone/>
            </a:pPr>
            <a:r>
              <a:rPr lang="en-US" sz="2400">
                <a:solidFill>
                  <a:srgbClr val="00CCFF"/>
                </a:solidFill>
                <a:effectLst>
                  <a:outerShdw blurRad="38100" dist="38100" dir="2700000" algn="tl">
                    <a:srgbClr val="000000"/>
                  </a:outerShdw>
                </a:effectLst>
                <a:latin typeface="Times New Roman" pitchFamily="18" charset="0"/>
              </a:rPr>
              <a:t>Capacity</a:t>
            </a:r>
          </a:p>
        </p:txBody>
      </p:sp>
      <p:sp>
        <p:nvSpPr>
          <p:cNvPr id="71690" name="Rectangle 10"/>
          <p:cNvSpPr>
            <a:spLocks noChangeArrowheads="1"/>
          </p:cNvSpPr>
          <p:nvPr/>
        </p:nvSpPr>
        <p:spPr bwMode="auto">
          <a:xfrm>
            <a:off x="1905000" y="4389438"/>
            <a:ext cx="395288" cy="403225"/>
          </a:xfrm>
          <a:prstGeom prst="rect">
            <a:avLst/>
          </a:prstGeom>
          <a:solidFill>
            <a:srgbClr val="00CCFF"/>
          </a:solidFill>
          <a:ln w="12700" cap="sq">
            <a:solidFill>
              <a:schemeClr val="bg2"/>
            </a:solidFill>
            <a:miter lim="800000"/>
            <a:headEnd/>
            <a:tailEnd/>
          </a:ln>
          <a:effectLst/>
        </p:spPr>
        <p:txBody>
          <a:bodyPr anchor="ctr">
            <a:spAutoFit/>
          </a:bodyPr>
          <a:lstStyle/>
          <a:p>
            <a:endParaRPr lang="en-US"/>
          </a:p>
        </p:txBody>
      </p:sp>
      <p:sp>
        <p:nvSpPr>
          <p:cNvPr id="71691" name="Rectangle 11"/>
          <p:cNvSpPr>
            <a:spLocks noChangeArrowheads="1"/>
          </p:cNvSpPr>
          <p:nvPr/>
        </p:nvSpPr>
        <p:spPr bwMode="auto">
          <a:xfrm>
            <a:off x="2286000" y="4389438"/>
            <a:ext cx="395288" cy="403225"/>
          </a:xfrm>
          <a:prstGeom prst="rect">
            <a:avLst/>
          </a:prstGeom>
          <a:solidFill>
            <a:srgbClr val="00CCFF"/>
          </a:solidFill>
          <a:ln w="12700" cap="sq">
            <a:solidFill>
              <a:schemeClr val="bg2"/>
            </a:solidFill>
            <a:miter lim="800000"/>
            <a:headEnd/>
            <a:tailEnd/>
          </a:ln>
          <a:effectLst/>
        </p:spPr>
        <p:txBody>
          <a:bodyPr anchor="ctr">
            <a:spAutoFit/>
          </a:bodyPr>
          <a:lstStyle/>
          <a:p>
            <a:endParaRPr lang="en-US"/>
          </a:p>
        </p:txBody>
      </p:sp>
      <p:sp>
        <p:nvSpPr>
          <p:cNvPr id="71692" name="Rectangle 12"/>
          <p:cNvSpPr>
            <a:spLocks noChangeArrowheads="1"/>
          </p:cNvSpPr>
          <p:nvPr/>
        </p:nvSpPr>
        <p:spPr bwMode="auto">
          <a:xfrm>
            <a:off x="3048000" y="4389438"/>
            <a:ext cx="381000" cy="403225"/>
          </a:xfrm>
          <a:prstGeom prst="rect">
            <a:avLst/>
          </a:prstGeom>
          <a:solidFill>
            <a:srgbClr val="0000CC"/>
          </a:solidFill>
          <a:ln w="12700" cap="sq">
            <a:solidFill>
              <a:schemeClr val="bg2"/>
            </a:solidFill>
            <a:miter lim="800000"/>
            <a:headEnd/>
            <a:tailEnd/>
          </a:ln>
          <a:effectLst/>
        </p:spPr>
        <p:txBody>
          <a:bodyPr anchor="ctr">
            <a:spAutoFit/>
          </a:bodyPr>
          <a:lstStyle/>
          <a:p>
            <a:endParaRPr lang="en-US"/>
          </a:p>
        </p:txBody>
      </p:sp>
      <p:sp>
        <p:nvSpPr>
          <p:cNvPr id="71693" name="Rectangle 13"/>
          <p:cNvSpPr>
            <a:spLocks noChangeArrowheads="1"/>
          </p:cNvSpPr>
          <p:nvPr/>
        </p:nvSpPr>
        <p:spPr bwMode="auto">
          <a:xfrm>
            <a:off x="3810000" y="4389438"/>
            <a:ext cx="381000" cy="403225"/>
          </a:xfrm>
          <a:prstGeom prst="rect">
            <a:avLst/>
          </a:prstGeom>
          <a:solidFill>
            <a:schemeClr val="hlink"/>
          </a:solidFill>
          <a:ln w="12700" cap="sq">
            <a:solidFill>
              <a:schemeClr val="bg2"/>
            </a:solidFill>
            <a:miter lim="800000"/>
            <a:headEnd/>
            <a:tailEnd/>
          </a:ln>
          <a:effectLst/>
        </p:spPr>
        <p:txBody>
          <a:bodyPr anchor="ctr">
            <a:spAutoFit/>
          </a:bodyPr>
          <a:lstStyle/>
          <a:p>
            <a:endParaRPr lang="en-US"/>
          </a:p>
        </p:txBody>
      </p:sp>
      <p:grpSp>
        <p:nvGrpSpPr>
          <p:cNvPr id="71718" name="Group 38"/>
          <p:cNvGrpSpPr>
            <a:grpSpLocks/>
          </p:cNvGrpSpPr>
          <p:nvPr/>
        </p:nvGrpSpPr>
        <p:grpSpPr bwMode="auto">
          <a:xfrm>
            <a:off x="2286000" y="3776663"/>
            <a:ext cx="1524000" cy="403225"/>
            <a:chOff x="1440" y="2928"/>
            <a:chExt cx="960" cy="254"/>
          </a:xfrm>
        </p:grpSpPr>
        <p:sp>
          <p:nvSpPr>
            <p:cNvPr id="71719" name="Rectangle 39"/>
            <p:cNvSpPr>
              <a:spLocks noChangeArrowheads="1"/>
            </p:cNvSpPr>
            <p:nvPr/>
          </p:nvSpPr>
          <p:spPr bwMode="auto">
            <a:xfrm>
              <a:off x="1440" y="2928"/>
              <a:ext cx="249" cy="254"/>
            </a:xfrm>
            <a:prstGeom prst="rect">
              <a:avLst/>
            </a:prstGeom>
            <a:solidFill>
              <a:srgbClr val="00CCFF"/>
            </a:solidFill>
            <a:ln w="12700" cap="sq">
              <a:solidFill>
                <a:schemeClr val="bg2"/>
              </a:solidFill>
              <a:miter lim="800000"/>
              <a:headEnd/>
              <a:tailEnd/>
            </a:ln>
            <a:effectLst/>
          </p:spPr>
          <p:txBody>
            <a:bodyPr anchor="ctr">
              <a:spAutoFit/>
            </a:bodyPr>
            <a:lstStyle/>
            <a:p>
              <a:endParaRPr lang="en-US"/>
            </a:p>
          </p:txBody>
        </p:sp>
        <p:sp>
          <p:nvSpPr>
            <p:cNvPr id="71720" name="Rectangle 40"/>
            <p:cNvSpPr>
              <a:spLocks noChangeArrowheads="1"/>
            </p:cNvSpPr>
            <p:nvPr/>
          </p:nvSpPr>
          <p:spPr bwMode="auto">
            <a:xfrm>
              <a:off x="2160" y="2928"/>
              <a:ext cx="240" cy="254"/>
            </a:xfrm>
            <a:prstGeom prst="rect">
              <a:avLst/>
            </a:prstGeom>
            <a:solidFill>
              <a:srgbClr val="0000CC"/>
            </a:solidFill>
            <a:ln w="12700" cap="sq">
              <a:solidFill>
                <a:schemeClr val="bg2"/>
              </a:solidFill>
              <a:miter lim="800000"/>
              <a:headEnd/>
              <a:tailEnd/>
            </a:ln>
            <a:effectLst/>
          </p:spPr>
          <p:txBody>
            <a:bodyPr anchor="ctr">
              <a:spAutoFit/>
            </a:bodyPr>
            <a:lstStyle/>
            <a:p>
              <a:endParaRPr lang="en-US"/>
            </a:p>
          </p:txBody>
        </p:sp>
        <p:sp>
          <p:nvSpPr>
            <p:cNvPr id="71721" name="Rectangle 41"/>
            <p:cNvSpPr>
              <a:spLocks noChangeArrowheads="1"/>
            </p:cNvSpPr>
            <p:nvPr/>
          </p:nvSpPr>
          <p:spPr bwMode="auto">
            <a:xfrm>
              <a:off x="1680" y="2928"/>
              <a:ext cx="249" cy="254"/>
            </a:xfrm>
            <a:prstGeom prst="rect">
              <a:avLst/>
            </a:prstGeom>
            <a:solidFill>
              <a:srgbClr val="00CCFF"/>
            </a:solidFill>
            <a:ln w="12700" cap="sq">
              <a:solidFill>
                <a:schemeClr val="bg2"/>
              </a:solidFill>
              <a:miter lim="800000"/>
              <a:headEnd/>
              <a:tailEnd/>
            </a:ln>
            <a:effectLst/>
          </p:spPr>
          <p:txBody>
            <a:bodyPr anchor="ctr">
              <a:spAutoFit/>
            </a:bodyPr>
            <a:lstStyle/>
            <a:p>
              <a:endParaRPr lang="en-US"/>
            </a:p>
          </p:txBody>
        </p:sp>
        <p:sp>
          <p:nvSpPr>
            <p:cNvPr id="71722" name="Rectangle 42"/>
            <p:cNvSpPr>
              <a:spLocks noChangeArrowheads="1"/>
            </p:cNvSpPr>
            <p:nvPr/>
          </p:nvSpPr>
          <p:spPr bwMode="auto">
            <a:xfrm>
              <a:off x="1920" y="2928"/>
              <a:ext cx="249" cy="254"/>
            </a:xfrm>
            <a:prstGeom prst="rect">
              <a:avLst/>
            </a:prstGeom>
            <a:solidFill>
              <a:srgbClr val="00CCFF"/>
            </a:solidFill>
            <a:ln w="12700" cap="sq">
              <a:solidFill>
                <a:schemeClr val="bg2"/>
              </a:solidFill>
              <a:miter lim="800000"/>
              <a:headEnd/>
              <a:tailEnd/>
            </a:ln>
            <a:effectLst/>
          </p:spPr>
          <p:txBody>
            <a:bodyPr anchor="ctr">
              <a:spAutoFit/>
            </a:bodyPr>
            <a:lstStyle/>
            <a:p>
              <a:endParaRPr lang="en-US"/>
            </a:p>
          </p:txBody>
        </p:sp>
      </p:grpSp>
      <p:grpSp>
        <p:nvGrpSpPr>
          <p:cNvPr id="71723" name="Group 43"/>
          <p:cNvGrpSpPr>
            <a:grpSpLocks/>
          </p:cNvGrpSpPr>
          <p:nvPr/>
        </p:nvGrpSpPr>
        <p:grpSpPr bwMode="auto">
          <a:xfrm>
            <a:off x="5715000" y="3776663"/>
            <a:ext cx="2286000" cy="403225"/>
            <a:chOff x="3600" y="2928"/>
            <a:chExt cx="1440" cy="254"/>
          </a:xfrm>
        </p:grpSpPr>
        <p:sp>
          <p:nvSpPr>
            <p:cNvPr id="71724" name="Rectangle 44"/>
            <p:cNvSpPr>
              <a:spLocks noChangeArrowheads="1"/>
            </p:cNvSpPr>
            <p:nvPr/>
          </p:nvSpPr>
          <p:spPr bwMode="auto">
            <a:xfrm>
              <a:off x="3600" y="2928"/>
              <a:ext cx="240" cy="254"/>
            </a:xfrm>
            <a:prstGeom prst="rect">
              <a:avLst/>
            </a:prstGeom>
            <a:solidFill>
              <a:srgbClr val="0000CC"/>
            </a:solidFill>
            <a:ln w="12700" cap="sq">
              <a:solidFill>
                <a:schemeClr val="bg2"/>
              </a:solidFill>
              <a:miter lim="800000"/>
              <a:headEnd/>
              <a:tailEnd/>
            </a:ln>
            <a:effectLst/>
          </p:spPr>
          <p:txBody>
            <a:bodyPr anchor="ctr">
              <a:spAutoFit/>
            </a:bodyPr>
            <a:lstStyle/>
            <a:p>
              <a:endParaRPr lang="en-US"/>
            </a:p>
          </p:txBody>
        </p:sp>
        <p:sp>
          <p:nvSpPr>
            <p:cNvPr id="71725" name="Rectangle 45"/>
            <p:cNvSpPr>
              <a:spLocks noChangeArrowheads="1"/>
            </p:cNvSpPr>
            <p:nvPr/>
          </p:nvSpPr>
          <p:spPr bwMode="auto">
            <a:xfrm>
              <a:off x="3840" y="2928"/>
              <a:ext cx="240" cy="254"/>
            </a:xfrm>
            <a:prstGeom prst="rect">
              <a:avLst/>
            </a:prstGeom>
            <a:solidFill>
              <a:schemeClr val="hlink"/>
            </a:solidFill>
            <a:ln w="12700" cap="sq">
              <a:solidFill>
                <a:schemeClr val="bg2"/>
              </a:solidFill>
              <a:miter lim="800000"/>
              <a:headEnd/>
              <a:tailEnd/>
            </a:ln>
            <a:effectLst/>
          </p:spPr>
          <p:txBody>
            <a:bodyPr anchor="ctr">
              <a:spAutoFit/>
            </a:bodyPr>
            <a:lstStyle/>
            <a:p>
              <a:endParaRPr lang="en-US"/>
            </a:p>
          </p:txBody>
        </p:sp>
        <p:sp>
          <p:nvSpPr>
            <p:cNvPr id="71726" name="Rectangle 46"/>
            <p:cNvSpPr>
              <a:spLocks noChangeArrowheads="1"/>
            </p:cNvSpPr>
            <p:nvPr/>
          </p:nvSpPr>
          <p:spPr bwMode="auto">
            <a:xfrm>
              <a:off x="4080" y="2928"/>
              <a:ext cx="240" cy="254"/>
            </a:xfrm>
            <a:prstGeom prst="rect">
              <a:avLst/>
            </a:prstGeom>
            <a:solidFill>
              <a:schemeClr val="hlink"/>
            </a:solidFill>
            <a:ln w="12700" cap="sq">
              <a:solidFill>
                <a:schemeClr val="bg2"/>
              </a:solidFill>
              <a:miter lim="800000"/>
              <a:headEnd/>
              <a:tailEnd/>
            </a:ln>
            <a:effectLst/>
          </p:spPr>
          <p:txBody>
            <a:bodyPr anchor="ctr">
              <a:spAutoFit/>
            </a:bodyPr>
            <a:lstStyle/>
            <a:p>
              <a:endParaRPr lang="en-US"/>
            </a:p>
          </p:txBody>
        </p:sp>
        <p:sp>
          <p:nvSpPr>
            <p:cNvPr id="71727" name="Rectangle 47"/>
            <p:cNvSpPr>
              <a:spLocks noChangeArrowheads="1"/>
            </p:cNvSpPr>
            <p:nvPr/>
          </p:nvSpPr>
          <p:spPr bwMode="auto">
            <a:xfrm>
              <a:off x="4320" y="2928"/>
              <a:ext cx="240" cy="254"/>
            </a:xfrm>
            <a:prstGeom prst="rect">
              <a:avLst/>
            </a:prstGeom>
            <a:solidFill>
              <a:schemeClr val="accent2"/>
            </a:solidFill>
            <a:ln w="12700" cap="sq">
              <a:solidFill>
                <a:schemeClr val="bg2"/>
              </a:solidFill>
              <a:miter lim="800000"/>
              <a:headEnd/>
              <a:tailEnd/>
            </a:ln>
            <a:effectLst/>
          </p:spPr>
          <p:txBody>
            <a:bodyPr anchor="ctr">
              <a:spAutoFit/>
            </a:bodyPr>
            <a:lstStyle/>
            <a:p>
              <a:endParaRPr lang="en-US"/>
            </a:p>
          </p:txBody>
        </p:sp>
        <p:sp>
          <p:nvSpPr>
            <p:cNvPr id="71728" name="Rectangle 48"/>
            <p:cNvSpPr>
              <a:spLocks noChangeArrowheads="1"/>
            </p:cNvSpPr>
            <p:nvPr/>
          </p:nvSpPr>
          <p:spPr bwMode="auto">
            <a:xfrm>
              <a:off x="4560" y="2928"/>
              <a:ext cx="240" cy="254"/>
            </a:xfrm>
            <a:prstGeom prst="rect">
              <a:avLst/>
            </a:prstGeom>
            <a:solidFill>
              <a:schemeClr val="accent2"/>
            </a:solidFill>
            <a:ln w="12700" cap="sq">
              <a:solidFill>
                <a:schemeClr val="bg2"/>
              </a:solidFill>
              <a:miter lim="800000"/>
              <a:headEnd/>
              <a:tailEnd/>
            </a:ln>
            <a:effectLst/>
          </p:spPr>
          <p:txBody>
            <a:bodyPr anchor="ctr">
              <a:spAutoFit/>
            </a:bodyPr>
            <a:lstStyle/>
            <a:p>
              <a:endParaRPr lang="en-US"/>
            </a:p>
          </p:txBody>
        </p:sp>
        <p:sp>
          <p:nvSpPr>
            <p:cNvPr id="71729" name="Rectangle 49"/>
            <p:cNvSpPr>
              <a:spLocks noChangeArrowheads="1"/>
            </p:cNvSpPr>
            <p:nvPr/>
          </p:nvSpPr>
          <p:spPr bwMode="auto">
            <a:xfrm>
              <a:off x="4800" y="2928"/>
              <a:ext cx="240" cy="254"/>
            </a:xfrm>
            <a:prstGeom prst="rect">
              <a:avLst/>
            </a:prstGeom>
            <a:solidFill>
              <a:schemeClr val="accent2"/>
            </a:solidFill>
            <a:ln w="12700" cap="sq">
              <a:solidFill>
                <a:schemeClr val="bg2"/>
              </a:solidFill>
              <a:miter lim="800000"/>
              <a:headEnd/>
              <a:tailEnd/>
            </a:ln>
            <a:effectLst/>
          </p:spPr>
          <p:txBody>
            <a:bodyPr anchor="ctr">
              <a:spAutoFit/>
            </a:bodyPr>
            <a:lstStyle/>
            <a:p>
              <a:endParaRPr lang="en-US"/>
            </a:p>
          </p:txBody>
        </p:sp>
      </p:grpSp>
      <p:sp>
        <p:nvSpPr>
          <p:cNvPr id="71730" name="Rectangle 50"/>
          <p:cNvSpPr>
            <a:spLocks noChangeArrowheads="1"/>
          </p:cNvSpPr>
          <p:nvPr/>
        </p:nvSpPr>
        <p:spPr bwMode="auto">
          <a:xfrm>
            <a:off x="4191000" y="3776663"/>
            <a:ext cx="381000" cy="403225"/>
          </a:xfrm>
          <a:prstGeom prst="rect">
            <a:avLst/>
          </a:prstGeom>
          <a:solidFill>
            <a:schemeClr val="accent1"/>
          </a:solidFill>
          <a:ln w="12700" cap="sq">
            <a:solidFill>
              <a:schemeClr val="bg2"/>
            </a:solidFill>
            <a:miter lim="800000"/>
            <a:headEnd/>
            <a:tailEnd/>
          </a:ln>
          <a:effectLst/>
        </p:spPr>
        <p:txBody>
          <a:bodyPr anchor="ctr">
            <a:spAutoFit/>
          </a:bodyPr>
          <a:lstStyle/>
          <a:p>
            <a:endParaRPr lang="en-US"/>
          </a:p>
        </p:txBody>
      </p:sp>
      <p:sp>
        <p:nvSpPr>
          <p:cNvPr id="71731" name="Rectangle 51"/>
          <p:cNvSpPr>
            <a:spLocks noChangeArrowheads="1"/>
          </p:cNvSpPr>
          <p:nvPr/>
        </p:nvSpPr>
        <p:spPr bwMode="auto">
          <a:xfrm>
            <a:off x="4572000" y="3776663"/>
            <a:ext cx="381000" cy="403225"/>
          </a:xfrm>
          <a:prstGeom prst="rect">
            <a:avLst/>
          </a:prstGeom>
          <a:solidFill>
            <a:schemeClr val="accent1"/>
          </a:solidFill>
          <a:ln w="12700" cap="sq">
            <a:solidFill>
              <a:schemeClr val="bg2"/>
            </a:solidFill>
            <a:miter lim="800000"/>
            <a:headEnd/>
            <a:tailEnd/>
          </a:ln>
          <a:effectLst/>
        </p:spPr>
        <p:txBody>
          <a:bodyPr anchor="ctr">
            <a:spAutoFit/>
          </a:bodyPr>
          <a:lstStyle/>
          <a:p>
            <a:endParaRPr lang="en-US"/>
          </a:p>
        </p:txBody>
      </p:sp>
      <p:sp>
        <p:nvSpPr>
          <p:cNvPr id="71732" name="Rectangle 52"/>
          <p:cNvSpPr>
            <a:spLocks noChangeArrowheads="1"/>
          </p:cNvSpPr>
          <p:nvPr/>
        </p:nvSpPr>
        <p:spPr bwMode="auto">
          <a:xfrm>
            <a:off x="4953000" y="3776663"/>
            <a:ext cx="381000" cy="403225"/>
          </a:xfrm>
          <a:prstGeom prst="rect">
            <a:avLst/>
          </a:prstGeom>
          <a:solidFill>
            <a:schemeClr val="accent1"/>
          </a:solidFill>
          <a:ln w="12700" cap="sq">
            <a:solidFill>
              <a:schemeClr val="bg2"/>
            </a:solidFill>
            <a:miter lim="800000"/>
            <a:headEnd/>
            <a:tailEnd/>
          </a:ln>
          <a:effectLst/>
        </p:spPr>
        <p:txBody>
          <a:bodyPr anchor="ctr">
            <a:spAutoFit/>
          </a:bodyPr>
          <a:lstStyle/>
          <a:p>
            <a:endParaRPr lang="en-US"/>
          </a:p>
        </p:txBody>
      </p:sp>
      <p:sp>
        <p:nvSpPr>
          <p:cNvPr id="71733" name="Rectangle 53"/>
          <p:cNvSpPr>
            <a:spLocks noChangeArrowheads="1"/>
          </p:cNvSpPr>
          <p:nvPr/>
        </p:nvSpPr>
        <p:spPr bwMode="auto">
          <a:xfrm>
            <a:off x="5334000" y="3776663"/>
            <a:ext cx="381000" cy="403225"/>
          </a:xfrm>
          <a:prstGeom prst="rect">
            <a:avLst/>
          </a:prstGeom>
          <a:solidFill>
            <a:schemeClr val="accent1"/>
          </a:solidFill>
          <a:ln w="12700" cap="sq">
            <a:solidFill>
              <a:schemeClr val="bg2"/>
            </a:solidFill>
            <a:miter lim="800000"/>
            <a:headEnd/>
            <a:tailEnd/>
          </a:ln>
          <a:effectLst/>
        </p:spPr>
        <p:txBody>
          <a:bodyPr anchor="ctr">
            <a:spAutoFit/>
          </a:bodyPr>
          <a:lstStyle/>
          <a:p>
            <a:endParaRPr lang="en-US"/>
          </a:p>
        </p:txBody>
      </p:sp>
      <p:grpSp>
        <p:nvGrpSpPr>
          <p:cNvPr id="71734" name="Group 54"/>
          <p:cNvGrpSpPr>
            <a:grpSpLocks/>
          </p:cNvGrpSpPr>
          <p:nvPr/>
        </p:nvGrpSpPr>
        <p:grpSpPr bwMode="auto">
          <a:xfrm>
            <a:off x="4038600" y="4846638"/>
            <a:ext cx="1600200" cy="838200"/>
            <a:chOff x="2544" y="3792"/>
            <a:chExt cx="1008" cy="528"/>
          </a:xfrm>
        </p:grpSpPr>
        <p:sp>
          <p:nvSpPr>
            <p:cNvPr id="71735" name="AutoShape 55"/>
            <p:cNvSpPr>
              <a:spLocks/>
            </p:cNvSpPr>
            <p:nvPr/>
          </p:nvSpPr>
          <p:spPr bwMode="auto">
            <a:xfrm rot="-5400000">
              <a:off x="2928" y="3408"/>
              <a:ext cx="240" cy="1008"/>
            </a:xfrm>
            <a:prstGeom prst="leftBrace">
              <a:avLst>
                <a:gd name="adj1" fmla="val 35000"/>
                <a:gd name="adj2" fmla="val 50000"/>
              </a:avLst>
            </a:prstGeom>
            <a:noFill/>
            <a:ln w="38100" cap="sq">
              <a:solidFill>
                <a:schemeClr val="accent1"/>
              </a:solidFill>
              <a:round/>
              <a:headEnd type="none" w="sm" len="sm"/>
              <a:tailEnd type="none" w="sm" len="sm"/>
            </a:ln>
            <a:effectLst/>
          </p:spPr>
          <p:txBody>
            <a:bodyPr wrap="none" anchor="ctr"/>
            <a:lstStyle/>
            <a:p>
              <a:endParaRPr lang="en-US"/>
            </a:p>
          </p:txBody>
        </p:sp>
        <p:sp>
          <p:nvSpPr>
            <p:cNvPr id="71736" name="AutoShape 56"/>
            <p:cNvSpPr>
              <a:spLocks noChangeArrowheads="1"/>
            </p:cNvSpPr>
            <p:nvPr/>
          </p:nvSpPr>
          <p:spPr bwMode="auto">
            <a:xfrm>
              <a:off x="2784" y="4032"/>
              <a:ext cx="288" cy="288"/>
            </a:xfrm>
            <a:prstGeom prst="lightningBol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grpSp>
      <p:grpSp>
        <p:nvGrpSpPr>
          <p:cNvPr id="71737" name="Group 57"/>
          <p:cNvGrpSpPr>
            <a:grpSpLocks/>
          </p:cNvGrpSpPr>
          <p:nvPr/>
        </p:nvGrpSpPr>
        <p:grpSpPr bwMode="auto">
          <a:xfrm>
            <a:off x="1524000" y="1874838"/>
            <a:ext cx="2667000" cy="2917825"/>
            <a:chOff x="960" y="1920"/>
            <a:chExt cx="1680" cy="1838"/>
          </a:xfrm>
        </p:grpSpPr>
        <p:sp>
          <p:nvSpPr>
            <p:cNvPr id="71738" name="Rectangle 58"/>
            <p:cNvSpPr>
              <a:spLocks noChangeArrowheads="1"/>
            </p:cNvSpPr>
            <p:nvPr/>
          </p:nvSpPr>
          <p:spPr bwMode="auto">
            <a:xfrm>
              <a:off x="960" y="3504"/>
              <a:ext cx="249" cy="254"/>
            </a:xfrm>
            <a:prstGeom prst="rect">
              <a:avLst/>
            </a:prstGeom>
            <a:solidFill>
              <a:srgbClr val="00CCFF"/>
            </a:solidFill>
            <a:ln w="12700" cap="sq">
              <a:solidFill>
                <a:schemeClr val="bg2"/>
              </a:solidFill>
              <a:miter lim="800000"/>
              <a:headEnd/>
              <a:tailEnd/>
            </a:ln>
            <a:effectLst/>
          </p:spPr>
          <p:txBody>
            <a:bodyPr anchor="ctr">
              <a:spAutoFit/>
            </a:bodyPr>
            <a:lstStyle/>
            <a:p>
              <a:endParaRPr lang="en-US"/>
            </a:p>
          </p:txBody>
        </p:sp>
        <p:grpSp>
          <p:nvGrpSpPr>
            <p:cNvPr id="71739" name="Group 59"/>
            <p:cNvGrpSpPr>
              <a:grpSpLocks/>
            </p:cNvGrpSpPr>
            <p:nvPr/>
          </p:nvGrpSpPr>
          <p:grpSpPr bwMode="auto">
            <a:xfrm>
              <a:off x="1200" y="1920"/>
              <a:ext cx="1440" cy="279"/>
              <a:chOff x="1200" y="1920"/>
              <a:chExt cx="1440" cy="279"/>
            </a:xfrm>
          </p:grpSpPr>
          <p:sp>
            <p:nvSpPr>
              <p:cNvPr id="71740" name="Rectangle 60"/>
              <p:cNvSpPr>
                <a:spLocks noChangeArrowheads="1"/>
              </p:cNvSpPr>
              <p:nvPr/>
            </p:nvSpPr>
            <p:spPr bwMode="auto">
              <a:xfrm>
                <a:off x="1200" y="1920"/>
                <a:ext cx="249" cy="254"/>
              </a:xfrm>
              <a:prstGeom prst="rect">
                <a:avLst/>
              </a:prstGeom>
              <a:solidFill>
                <a:srgbClr val="00CCFF"/>
              </a:solidFill>
              <a:ln w="12700" cap="sq">
                <a:solidFill>
                  <a:schemeClr val="bg2"/>
                </a:solidFill>
                <a:miter lim="800000"/>
                <a:headEnd/>
                <a:tailEnd/>
              </a:ln>
              <a:effectLst/>
            </p:spPr>
            <p:txBody>
              <a:bodyPr anchor="ctr">
                <a:spAutoFit/>
              </a:bodyPr>
              <a:lstStyle/>
              <a:p>
                <a:endParaRPr lang="en-US"/>
              </a:p>
            </p:txBody>
          </p:sp>
          <p:sp>
            <p:nvSpPr>
              <p:cNvPr id="71741" name="Text Box 61"/>
              <p:cNvSpPr txBox="1">
                <a:spLocks noChangeArrowheads="1"/>
              </p:cNvSpPr>
              <p:nvPr/>
            </p:nvSpPr>
            <p:spPr bwMode="auto">
              <a:xfrm>
                <a:off x="1488" y="1968"/>
                <a:ext cx="1152" cy="231"/>
              </a:xfrm>
              <a:prstGeom prst="rect">
                <a:avLst/>
              </a:prstGeom>
              <a:noFill/>
              <a:ln w="12700" cap="sq">
                <a:noFill/>
                <a:miter lim="800000"/>
                <a:headEnd type="none" w="sm" len="sm"/>
                <a:tailEnd type="none" w="sm" len="sm"/>
              </a:ln>
              <a:effectLst/>
            </p:spPr>
            <p:txBody>
              <a:bodyPr>
                <a:spAutoFit/>
              </a:bodyPr>
              <a:lstStyle/>
              <a:p>
                <a:pPr>
                  <a:spcBef>
                    <a:spcPct val="50000"/>
                  </a:spcBef>
                </a:pPr>
                <a:r>
                  <a:rPr lang="en-US">
                    <a:solidFill>
                      <a:schemeClr val="bg2"/>
                    </a:solidFill>
                    <a:latin typeface="Times New Roman" pitchFamily="18" charset="0"/>
                  </a:rPr>
                  <a:t>Planning</a:t>
                </a:r>
              </a:p>
            </p:txBody>
          </p:sp>
        </p:grpSp>
      </p:grpSp>
      <p:grpSp>
        <p:nvGrpSpPr>
          <p:cNvPr id="71742" name="Group 62"/>
          <p:cNvGrpSpPr>
            <a:grpSpLocks/>
          </p:cNvGrpSpPr>
          <p:nvPr/>
        </p:nvGrpSpPr>
        <p:grpSpPr bwMode="auto">
          <a:xfrm>
            <a:off x="1905000" y="2332038"/>
            <a:ext cx="2286000" cy="2460625"/>
            <a:chOff x="1200" y="2208"/>
            <a:chExt cx="1440" cy="1550"/>
          </a:xfrm>
        </p:grpSpPr>
        <p:sp>
          <p:nvSpPr>
            <p:cNvPr id="71743" name="Rectangle 63"/>
            <p:cNvSpPr>
              <a:spLocks noChangeArrowheads="1"/>
            </p:cNvSpPr>
            <p:nvPr/>
          </p:nvSpPr>
          <p:spPr bwMode="auto">
            <a:xfrm>
              <a:off x="1680" y="3504"/>
              <a:ext cx="240" cy="254"/>
            </a:xfrm>
            <a:prstGeom prst="rect">
              <a:avLst/>
            </a:prstGeom>
            <a:solidFill>
              <a:srgbClr val="0000CC"/>
            </a:solidFill>
            <a:ln w="12700" cap="sq">
              <a:solidFill>
                <a:schemeClr val="bg2"/>
              </a:solidFill>
              <a:miter lim="800000"/>
              <a:headEnd/>
              <a:tailEnd/>
            </a:ln>
            <a:effectLst/>
          </p:spPr>
          <p:txBody>
            <a:bodyPr anchor="ctr">
              <a:spAutoFit/>
            </a:bodyPr>
            <a:lstStyle/>
            <a:p>
              <a:endParaRPr lang="en-US"/>
            </a:p>
          </p:txBody>
        </p:sp>
        <p:grpSp>
          <p:nvGrpSpPr>
            <p:cNvPr id="71744" name="Group 64"/>
            <p:cNvGrpSpPr>
              <a:grpSpLocks/>
            </p:cNvGrpSpPr>
            <p:nvPr/>
          </p:nvGrpSpPr>
          <p:grpSpPr bwMode="auto">
            <a:xfrm>
              <a:off x="1200" y="2208"/>
              <a:ext cx="1440" cy="404"/>
              <a:chOff x="1200" y="2208"/>
              <a:chExt cx="1440" cy="404"/>
            </a:xfrm>
          </p:grpSpPr>
          <p:sp>
            <p:nvSpPr>
              <p:cNvPr id="71745" name="Rectangle 65"/>
              <p:cNvSpPr>
                <a:spLocks noChangeArrowheads="1"/>
              </p:cNvSpPr>
              <p:nvPr/>
            </p:nvSpPr>
            <p:spPr bwMode="auto">
              <a:xfrm>
                <a:off x="1200" y="2208"/>
                <a:ext cx="240" cy="254"/>
              </a:xfrm>
              <a:prstGeom prst="rect">
                <a:avLst/>
              </a:prstGeom>
              <a:solidFill>
                <a:srgbClr val="0000CC"/>
              </a:solidFill>
              <a:ln w="12700" cap="sq">
                <a:solidFill>
                  <a:schemeClr val="bg2"/>
                </a:solidFill>
                <a:miter lim="800000"/>
                <a:headEnd/>
                <a:tailEnd/>
              </a:ln>
              <a:effectLst/>
            </p:spPr>
            <p:txBody>
              <a:bodyPr anchor="ctr">
                <a:spAutoFit/>
              </a:bodyPr>
              <a:lstStyle/>
              <a:p>
                <a:endParaRPr lang="en-US"/>
              </a:p>
            </p:txBody>
          </p:sp>
          <p:sp>
            <p:nvSpPr>
              <p:cNvPr id="71746" name="Text Box 66"/>
              <p:cNvSpPr txBox="1">
                <a:spLocks noChangeArrowheads="1"/>
              </p:cNvSpPr>
              <p:nvPr/>
            </p:nvSpPr>
            <p:spPr bwMode="auto">
              <a:xfrm>
                <a:off x="1488" y="2208"/>
                <a:ext cx="1152" cy="404"/>
              </a:xfrm>
              <a:prstGeom prst="rect">
                <a:avLst/>
              </a:prstGeom>
              <a:noFill/>
              <a:ln w="12700" cap="sq">
                <a:noFill/>
                <a:miter lim="800000"/>
                <a:headEnd type="none" w="sm" len="sm"/>
                <a:tailEnd type="none" w="sm" len="sm"/>
              </a:ln>
              <a:effectLst/>
            </p:spPr>
            <p:txBody>
              <a:bodyPr>
                <a:spAutoFit/>
              </a:bodyPr>
              <a:lstStyle/>
              <a:p>
                <a:pPr>
                  <a:spcBef>
                    <a:spcPct val="50000"/>
                  </a:spcBef>
                </a:pPr>
                <a:r>
                  <a:rPr lang="en-US">
                    <a:solidFill>
                      <a:schemeClr val="bg2"/>
                    </a:solidFill>
                    <a:latin typeface="Times New Roman" pitchFamily="18" charset="0"/>
                  </a:rPr>
                  <a:t>Early Construction</a:t>
                </a:r>
              </a:p>
            </p:txBody>
          </p:sp>
        </p:grpSp>
      </p:grpSp>
      <p:grpSp>
        <p:nvGrpSpPr>
          <p:cNvPr id="71747" name="Group 67"/>
          <p:cNvGrpSpPr>
            <a:grpSpLocks/>
          </p:cNvGrpSpPr>
          <p:nvPr/>
        </p:nvGrpSpPr>
        <p:grpSpPr bwMode="auto">
          <a:xfrm>
            <a:off x="3429000" y="1874838"/>
            <a:ext cx="4724400" cy="2917825"/>
            <a:chOff x="2160" y="1920"/>
            <a:chExt cx="2976" cy="1838"/>
          </a:xfrm>
        </p:grpSpPr>
        <p:sp>
          <p:nvSpPr>
            <p:cNvPr id="71748" name="Rectangle 68"/>
            <p:cNvSpPr>
              <a:spLocks noChangeArrowheads="1"/>
            </p:cNvSpPr>
            <p:nvPr/>
          </p:nvSpPr>
          <p:spPr bwMode="auto">
            <a:xfrm>
              <a:off x="2160" y="3504"/>
              <a:ext cx="240" cy="254"/>
            </a:xfrm>
            <a:prstGeom prst="rect">
              <a:avLst/>
            </a:prstGeom>
            <a:solidFill>
              <a:schemeClr val="hlink"/>
            </a:solidFill>
            <a:ln w="12700" cap="sq">
              <a:solidFill>
                <a:schemeClr val="bg2"/>
              </a:solidFill>
              <a:miter lim="800000"/>
              <a:headEnd/>
              <a:tailEnd/>
            </a:ln>
            <a:effectLst/>
          </p:spPr>
          <p:txBody>
            <a:bodyPr anchor="ctr">
              <a:spAutoFit/>
            </a:bodyPr>
            <a:lstStyle/>
            <a:p>
              <a:endParaRPr lang="en-US"/>
            </a:p>
          </p:txBody>
        </p:sp>
        <p:grpSp>
          <p:nvGrpSpPr>
            <p:cNvPr id="71749" name="Group 69"/>
            <p:cNvGrpSpPr>
              <a:grpSpLocks/>
            </p:cNvGrpSpPr>
            <p:nvPr/>
          </p:nvGrpSpPr>
          <p:grpSpPr bwMode="auto">
            <a:xfrm>
              <a:off x="2928" y="1920"/>
              <a:ext cx="2208" cy="279"/>
              <a:chOff x="2928" y="1920"/>
              <a:chExt cx="2208" cy="279"/>
            </a:xfrm>
          </p:grpSpPr>
          <p:sp>
            <p:nvSpPr>
              <p:cNvPr id="71750" name="Rectangle 70"/>
              <p:cNvSpPr>
                <a:spLocks noChangeArrowheads="1"/>
              </p:cNvSpPr>
              <p:nvPr/>
            </p:nvSpPr>
            <p:spPr bwMode="auto">
              <a:xfrm>
                <a:off x="2928" y="1920"/>
                <a:ext cx="240" cy="254"/>
              </a:xfrm>
              <a:prstGeom prst="rect">
                <a:avLst/>
              </a:prstGeom>
              <a:solidFill>
                <a:schemeClr val="hlink"/>
              </a:solidFill>
              <a:ln w="12700" cap="sq">
                <a:solidFill>
                  <a:schemeClr val="bg2"/>
                </a:solidFill>
                <a:miter lim="800000"/>
                <a:headEnd/>
                <a:tailEnd/>
              </a:ln>
              <a:effectLst/>
            </p:spPr>
            <p:txBody>
              <a:bodyPr anchor="ctr">
                <a:spAutoFit/>
              </a:bodyPr>
              <a:lstStyle/>
              <a:p>
                <a:endParaRPr lang="en-US"/>
              </a:p>
            </p:txBody>
          </p:sp>
          <p:sp>
            <p:nvSpPr>
              <p:cNvPr id="71751" name="Text Box 71"/>
              <p:cNvSpPr txBox="1">
                <a:spLocks noChangeArrowheads="1"/>
              </p:cNvSpPr>
              <p:nvPr/>
            </p:nvSpPr>
            <p:spPr bwMode="auto">
              <a:xfrm>
                <a:off x="3216" y="1968"/>
                <a:ext cx="1920" cy="231"/>
              </a:xfrm>
              <a:prstGeom prst="rect">
                <a:avLst/>
              </a:prstGeom>
              <a:noFill/>
              <a:ln w="12700" cap="sq">
                <a:noFill/>
                <a:miter lim="800000"/>
                <a:headEnd type="none" w="sm" len="sm"/>
                <a:tailEnd type="none" w="sm" len="sm"/>
              </a:ln>
              <a:effectLst/>
            </p:spPr>
            <p:txBody>
              <a:bodyPr>
                <a:spAutoFit/>
              </a:bodyPr>
              <a:lstStyle/>
              <a:p>
                <a:pPr>
                  <a:spcBef>
                    <a:spcPct val="50000"/>
                  </a:spcBef>
                </a:pPr>
                <a:r>
                  <a:rPr lang="en-US">
                    <a:solidFill>
                      <a:schemeClr val="bg2"/>
                    </a:solidFill>
                    <a:latin typeface="Times New Roman" pitchFamily="18" charset="0"/>
                  </a:rPr>
                  <a:t>Committed construction</a:t>
                </a:r>
              </a:p>
            </p:txBody>
          </p:sp>
        </p:grpSp>
      </p:grpSp>
      <p:grpSp>
        <p:nvGrpSpPr>
          <p:cNvPr id="71765" name="Group 85"/>
          <p:cNvGrpSpPr>
            <a:grpSpLocks/>
          </p:cNvGrpSpPr>
          <p:nvPr/>
        </p:nvGrpSpPr>
        <p:grpSpPr bwMode="auto">
          <a:xfrm>
            <a:off x="4191000" y="2332038"/>
            <a:ext cx="3048000" cy="2460625"/>
            <a:chOff x="2640" y="1469"/>
            <a:chExt cx="1920" cy="1550"/>
          </a:xfrm>
        </p:grpSpPr>
        <p:sp>
          <p:nvSpPr>
            <p:cNvPr id="71694" name="Rectangle 14"/>
            <p:cNvSpPr>
              <a:spLocks noChangeArrowheads="1"/>
            </p:cNvSpPr>
            <p:nvPr/>
          </p:nvSpPr>
          <p:spPr bwMode="auto">
            <a:xfrm>
              <a:off x="2880" y="2765"/>
              <a:ext cx="240" cy="254"/>
            </a:xfrm>
            <a:prstGeom prst="rect">
              <a:avLst/>
            </a:prstGeom>
            <a:solidFill>
              <a:schemeClr val="accent2"/>
            </a:solidFill>
            <a:ln w="12700" cap="sq">
              <a:solidFill>
                <a:schemeClr val="bg2"/>
              </a:solidFill>
              <a:miter lim="800000"/>
              <a:headEnd/>
              <a:tailEnd/>
            </a:ln>
            <a:effectLst/>
          </p:spPr>
          <p:txBody>
            <a:bodyPr anchor="ctr">
              <a:spAutoFit/>
            </a:bodyPr>
            <a:lstStyle/>
            <a:p>
              <a:endParaRPr lang="en-US"/>
            </a:p>
          </p:txBody>
        </p:sp>
        <p:grpSp>
          <p:nvGrpSpPr>
            <p:cNvPr id="71695" name="Group 15"/>
            <p:cNvGrpSpPr>
              <a:grpSpLocks/>
            </p:cNvGrpSpPr>
            <p:nvPr/>
          </p:nvGrpSpPr>
          <p:grpSpPr bwMode="auto">
            <a:xfrm>
              <a:off x="3120" y="2765"/>
              <a:ext cx="1440" cy="254"/>
              <a:chOff x="3120" y="3504"/>
              <a:chExt cx="1440" cy="254"/>
            </a:xfrm>
          </p:grpSpPr>
          <p:sp>
            <p:nvSpPr>
              <p:cNvPr id="71696" name="Rectangle 16"/>
              <p:cNvSpPr>
                <a:spLocks noChangeArrowheads="1"/>
              </p:cNvSpPr>
              <p:nvPr/>
            </p:nvSpPr>
            <p:spPr bwMode="auto">
              <a:xfrm>
                <a:off x="3120" y="3504"/>
                <a:ext cx="240" cy="254"/>
              </a:xfrm>
              <a:prstGeom prst="rect">
                <a:avLst/>
              </a:prstGeom>
              <a:solidFill>
                <a:schemeClr val="accent2"/>
              </a:solidFill>
              <a:ln w="12700" cap="sq">
                <a:solidFill>
                  <a:schemeClr val="bg2"/>
                </a:solidFill>
                <a:miter lim="800000"/>
                <a:headEnd/>
                <a:tailEnd/>
              </a:ln>
              <a:effectLst/>
            </p:spPr>
            <p:txBody>
              <a:bodyPr anchor="ctr">
                <a:spAutoFit/>
              </a:bodyPr>
              <a:lstStyle/>
              <a:p>
                <a:endParaRPr lang="en-US"/>
              </a:p>
            </p:txBody>
          </p:sp>
          <p:sp>
            <p:nvSpPr>
              <p:cNvPr id="71697" name="Rectangle 17"/>
              <p:cNvSpPr>
                <a:spLocks noChangeArrowheads="1"/>
              </p:cNvSpPr>
              <p:nvPr/>
            </p:nvSpPr>
            <p:spPr bwMode="auto">
              <a:xfrm>
                <a:off x="3360" y="3504"/>
                <a:ext cx="240" cy="254"/>
              </a:xfrm>
              <a:prstGeom prst="rect">
                <a:avLst/>
              </a:prstGeom>
              <a:solidFill>
                <a:schemeClr val="accent2"/>
              </a:solidFill>
              <a:ln w="12700" cap="sq">
                <a:solidFill>
                  <a:schemeClr val="bg2"/>
                </a:solidFill>
                <a:miter lim="800000"/>
                <a:headEnd/>
                <a:tailEnd/>
              </a:ln>
              <a:effectLst/>
            </p:spPr>
            <p:txBody>
              <a:bodyPr anchor="ctr">
                <a:spAutoFit/>
              </a:bodyPr>
              <a:lstStyle/>
              <a:p>
                <a:endParaRPr lang="en-US"/>
              </a:p>
            </p:txBody>
          </p:sp>
          <p:sp>
            <p:nvSpPr>
              <p:cNvPr id="71698" name="Rectangle 18"/>
              <p:cNvSpPr>
                <a:spLocks noChangeArrowheads="1"/>
              </p:cNvSpPr>
              <p:nvPr/>
            </p:nvSpPr>
            <p:spPr bwMode="auto">
              <a:xfrm>
                <a:off x="3600" y="3504"/>
                <a:ext cx="240" cy="254"/>
              </a:xfrm>
              <a:prstGeom prst="rect">
                <a:avLst/>
              </a:prstGeom>
              <a:solidFill>
                <a:schemeClr val="accent2"/>
              </a:solidFill>
              <a:ln w="12700" cap="sq">
                <a:solidFill>
                  <a:schemeClr val="bg2"/>
                </a:solidFill>
                <a:miter lim="800000"/>
                <a:headEnd/>
                <a:tailEnd/>
              </a:ln>
              <a:effectLst/>
            </p:spPr>
            <p:txBody>
              <a:bodyPr anchor="ctr">
                <a:spAutoFit/>
              </a:bodyPr>
              <a:lstStyle/>
              <a:p>
                <a:endParaRPr lang="en-US"/>
              </a:p>
            </p:txBody>
          </p:sp>
          <p:sp>
            <p:nvSpPr>
              <p:cNvPr id="71699" name="Rectangle 19"/>
              <p:cNvSpPr>
                <a:spLocks noChangeArrowheads="1"/>
              </p:cNvSpPr>
              <p:nvPr/>
            </p:nvSpPr>
            <p:spPr bwMode="auto">
              <a:xfrm>
                <a:off x="3840" y="3504"/>
                <a:ext cx="240" cy="254"/>
              </a:xfrm>
              <a:prstGeom prst="rect">
                <a:avLst/>
              </a:prstGeom>
              <a:solidFill>
                <a:schemeClr val="accent2"/>
              </a:solidFill>
              <a:ln w="12700" cap="sq">
                <a:solidFill>
                  <a:schemeClr val="bg2"/>
                </a:solidFill>
                <a:miter lim="800000"/>
                <a:headEnd/>
                <a:tailEnd/>
              </a:ln>
              <a:effectLst/>
            </p:spPr>
            <p:txBody>
              <a:bodyPr anchor="ctr">
                <a:spAutoFit/>
              </a:bodyPr>
              <a:lstStyle/>
              <a:p>
                <a:endParaRPr lang="en-US"/>
              </a:p>
            </p:txBody>
          </p:sp>
          <p:sp>
            <p:nvSpPr>
              <p:cNvPr id="71700" name="Rectangle 20"/>
              <p:cNvSpPr>
                <a:spLocks noChangeArrowheads="1"/>
              </p:cNvSpPr>
              <p:nvPr/>
            </p:nvSpPr>
            <p:spPr bwMode="auto">
              <a:xfrm>
                <a:off x="4080" y="3504"/>
                <a:ext cx="240" cy="254"/>
              </a:xfrm>
              <a:prstGeom prst="rect">
                <a:avLst/>
              </a:prstGeom>
              <a:solidFill>
                <a:schemeClr val="accent2"/>
              </a:solidFill>
              <a:ln w="12700" cap="sq">
                <a:solidFill>
                  <a:schemeClr val="bg2"/>
                </a:solidFill>
                <a:miter lim="800000"/>
                <a:headEnd/>
                <a:tailEnd/>
              </a:ln>
              <a:effectLst/>
            </p:spPr>
            <p:txBody>
              <a:bodyPr anchor="ctr">
                <a:spAutoFit/>
              </a:bodyPr>
              <a:lstStyle/>
              <a:p>
                <a:endParaRPr lang="en-US"/>
              </a:p>
            </p:txBody>
          </p:sp>
          <p:sp>
            <p:nvSpPr>
              <p:cNvPr id="71701" name="Rectangle 21"/>
              <p:cNvSpPr>
                <a:spLocks noChangeArrowheads="1"/>
              </p:cNvSpPr>
              <p:nvPr/>
            </p:nvSpPr>
            <p:spPr bwMode="auto">
              <a:xfrm>
                <a:off x="4320" y="3504"/>
                <a:ext cx="240" cy="254"/>
              </a:xfrm>
              <a:prstGeom prst="rect">
                <a:avLst/>
              </a:prstGeom>
              <a:solidFill>
                <a:schemeClr val="accent2"/>
              </a:solidFill>
              <a:ln w="12700" cap="sq">
                <a:solidFill>
                  <a:schemeClr val="bg2"/>
                </a:solidFill>
                <a:miter lim="800000"/>
                <a:headEnd/>
                <a:tailEnd/>
              </a:ln>
              <a:effectLst/>
            </p:spPr>
            <p:txBody>
              <a:bodyPr anchor="ctr">
                <a:spAutoFit/>
              </a:bodyPr>
              <a:lstStyle/>
              <a:p>
                <a:endParaRPr lang="en-US"/>
              </a:p>
            </p:txBody>
          </p:sp>
        </p:grpSp>
        <p:grpSp>
          <p:nvGrpSpPr>
            <p:cNvPr id="71752" name="Group 72"/>
            <p:cNvGrpSpPr>
              <a:grpSpLocks/>
            </p:cNvGrpSpPr>
            <p:nvPr/>
          </p:nvGrpSpPr>
          <p:grpSpPr bwMode="auto">
            <a:xfrm>
              <a:off x="2640" y="1469"/>
              <a:ext cx="1728" cy="1550"/>
              <a:chOff x="2640" y="2208"/>
              <a:chExt cx="1728" cy="1550"/>
            </a:xfrm>
          </p:grpSpPr>
          <p:sp>
            <p:nvSpPr>
              <p:cNvPr id="71753" name="Rectangle 73"/>
              <p:cNvSpPr>
                <a:spLocks noChangeArrowheads="1"/>
              </p:cNvSpPr>
              <p:nvPr/>
            </p:nvSpPr>
            <p:spPr bwMode="auto">
              <a:xfrm>
                <a:off x="2640" y="3504"/>
                <a:ext cx="240" cy="254"/>
              </a:xfrm>
              <a:prstGeom prst="rect">
                <a:avLst/>
              </a:prstGeom>
              <a:solidFill>
                <a:schemeClr val="accent2"/>
              </a:solidFill>
              <a:ln w="12700" cap="sq">
                <a:solidFill>
                  <a:schemeClr val="bg2"/>
                </a:solidFill>
                <a:miter lim="800000"/>
                <a:headEnd/>
                <a:tailEnd/>
              </a:ln>
              <a:effectLst/>
            </p:spPr>
            <p:txBody>
              <a:bodyPr anchor="ctr">
                <a:spAutoFit/>
              </a:bodyPr>
              <a:lstStyle/>
              <a:p>
                <a:endParaRPr lang="en-US"/>
              </a:p>
            </p:txBody>
          </p:sp>
          <p:grpSp>
            <p:nvGrpSpPr>
              <p:cNvPr id="71754" name="Group 74"/>
              <p:cNvGrpSpPr>
                <a:grpSpLocks/>
              </p:cNvGrpSpPr>
              <p:nvPr/>
            </p:nvGrpSpPr>
            <p:grpSpPr bwMode="auto">
              <a:xfrm>
                <a:off x="2928" y="2208"/>
                <a:ext cx="1440" cy="254"/>
                <a:chOff x="2928" y="2208"/>
                <a:chExt cx="1440" cy="254"/>
              </a:xfrm>
            </p:grpSpPr>
            <p:sp>
              <p:nvSpPr>
                <p:cNvPr id="71755" name="Rectangle 75"/>
                <p:cNvSpPr>
                  <a:spLocks noChangeArrowheads="1"/>
                </p:cNvSpPr>
                <p:nvPr/>
              </p:nvSpPr>
              <p:spPr bwMode="auto">
                <a:xfrm>
                  <a:off x="2928" y="2208"/>
                  <a:ext cx="240" cy="254"/>
                </a:xfrm>
                <a:prstGeom prst="rect">
                  <a:avLst/>
                </a:prstGeom>
                <a:solidFill>
                  <a:schemeClr val="accent2"/>
                </a:solidFill>
                <a:ln w="12700" cap="sq">
                  <a:solidFill>
                    <a:schemeClr val="bg2"/>
                  </a:solidFill>
                  <a:miter lim="800000"/>
                  <a:headEnd/>
                  <a:tailEnd/>
                </a:ln>
                <a:effectLst/>
              </p:spPr>
              <p:txBody>
                <a:bodyPr anchor="ctr">
                  <a:spAutoFit/>
                </a:bodyPr>
                <a:lstStyle/>
                <a:p>
                  <a:endParaRPr lang="en-US"/>
                </a:p>
              </p:txBody>
            </p:sp>
            <p:sp>
              <p:nvSpPr>
                <p:cNvPr id="71756" name="Text Box 76"/>
                <p:cNvSpPr txBox="1">
                  <a:spLocks noChangeArrowheads="1"/>
                </p:cNvSpPr>
                <p:nvPr/>
              </p:nvSpPr>
              <p:spPr bwMode="auto">
                <a:xfrm>
                  <a:off x="3216" y="2208"/>
                  <a:ext cx="1152" cy="231"/>
                </a:xfrm>
                <a:prstGeom prst="rect">
                  <a:avLst/>
                </a:prstGeom>
                <a:noFill/>
                <a:ln w="12700" cap="sq">
                  <a:noFill/>
                  <a:miter lim="800000"/>
                  <a:headEnd type="none" w="sm" len="sm"/>
                  <a:tailEnd type="none" w="sm" len="sm"/>
                </a:ln>
                <a:effectLst/>
              </p:spPr>
              <p:txBody>
                <a:bodyPr>
                  <a:spAutoFit/>
                </a:bodyPr>
                <a:lstStyle/>
                <a:p>
                  <a:pPr>
                    <a:spcBef>
                      <a:spcPct val="50000"/>
                    </a:spcBef>
                  </a:pPr>
                  <a:r>
                    <a:rPr lang="en-US">
                      <a:solidFill>
                        <a:schemeClr val="bg2"/>
                      </a:solidFill>
                      <a:latin typeface="Times New Roman" pitchFamily="18" charset="0"/>
                    </a:rPr>
                    <a:t>In service</a:t>
                  </a:r>
                </a:p>
              </p:txBody>
            </p:sp>
          </p:grpSp>
        </p:grpSp>
      </p:grpSp>
      <p:sp>
        <p:nvSpPr>
          <p:cNvPr id="71757" name="Text Box 77"/>
          <p:cNvSpPr txBox="1">
            <a:spLocks noChangeArrowheads="1"/>
          </p:cNvSpPr>
          <p:nvPr/>
        </p:nvSpPr>
        <p:spPr bwMode="auto">
          <a:xfrm>
            <a:off x="7696200" y="4618038"/>
            <a:ext cx="838200" cy="366712"/>
          </a:xfrm>
          <a:prstGeom prst="rect">
            <a:avLst/>
          </a:prstGeom>
          <a:noFill/>
          <a:ln w="12700" cap="sq">
            <a:noFill/>
            <a:miter lim="800000"/>
            <a:headEnd type="none" w="sm" len="sm"/>
            <a:tailEnd type="none" w="sm" len="sm"/>
          </a:ln>
          <a:effectLst/>
        </p:spPr>
        <p:txBody>
          <a:bodyPr>
            <a:spAutoFit/>
          </a:bodyPr>
          <a:lstStyle/>
          <a:p>
            <a:pPr>
              <a:spcBef>
                <a:spcPct val="50000"/>
              </a:spcBef>
            </a:pPr>
            <a:r>
              <a:rPr lang="en-US">
                <a:solidFill>
                  <a:schemeClr val="bg2"/>
                </a:solidFill>
                <a:latin typeface="Times New Roman" pitchFamily="18" charset="0"/>
              </a:rPr>
              <a:t>time</a:t>
            </a:r>
          </a:p>
        </p:txBody>
      </p:sp>
      <p:grpSp>
        <p:nvGrpSpPr>
          <p:cNvPr id="71767" name="Group 87"/>
          <p:cNvGrpSpPr>
            <a:grpSpLocks/>
          </p:cNvGrpSpPr>
          <p:nvPr/>
        </p:nvGrpSpPr>
        <p:grpSpPr bwMode="auto">
          <a:xfrm>
            <a:off x="3819525" y="2784475"/>
            <a:ext cx="3103563" cy="1395413"/>
            <a:chOff x="2406" y="1754"/>
            <a:chExt cx="1955" cy="879"/>
          </a:xfrm>
        </p:grpSpPr>
        <p:sp>
          <p:nvSpPr>
            <p:cNvPr id="71760" name="Rectangle 80"/>
            <p:cNvSpPr>
              <a:spLocks noChangeArrowheads="1"/>
            </p:cNvSpPr>
            <p:nvPr/>
          </p:nvSpPr>
          <p:spPr bwMode="auto">
            <a:xfrm>
              <a:off x="2406" y="2379"/>
              <a:ext cx="240" cy="254"/>
            </a:xfrm>
            <a:prstGeom prst="rect">
              <a:avLst/>
            </a:prstGeom>
            <a:solidFill>
              <a:schemeClr val="accent1"/>
            </a:solidFill>
            <a:ln w="12700" cap="sq">
              <a:solidFill>
                <a:schemeClr val="bg2"/>
              </a:solidFill>
              <a:miter lim="800000"/>
              <a:headEnd/>
              <a:tailEnd/>
            </a:ln>
            <a:effectLst/>
          </p:spPr>
          <p:txBody>
            <a:bodyPr anchor="ctr">
              <a:spAutoFit/>
            </a:bodyPr>
            <a:lstStyle/>
            <a:p>
              <a:endParaRPr lang="en-US"/>
            </a:p>
          </p:txBody>
        </p:sp>
        <p:sp>
          <p:nvSpPr>
            <p:cNvPr id="71762" name="Rectangle 82"/>
            <p:cNvSpPr>
              <a:spLocks noChangeArrowheads="1"/>
            </p:cNvSpPr>
            <p:nvPr/>
          </p:nvSpPr>
          <p:spPr bwMode="auto">
            <a:xfrm>
              <a:off x="2924" y="1767"/>
              <a:ext cx="240" cy="254"/>
            </a:xfrm>
            <a:prstGeom prst="rect">
              <a:avLst/>
            </a:prstGeom>
            <a:solidFill>
              <a:schemeClr val="accent1"/>
            </a:solidFill>
            <a:ln w="12700" cap="sq">
              <a:solidFill>
                <a:schemeClr val="bg2"/>
              </a:solidFill>
              <a:miter lim="800000"/>
              <a:headEnd/>
              <a:tailEnd/>
            </a:ln>
            <a:effectLst/>
          </p:spPr>
          <p:txBody>
            <a:bodyPr anchor="ctr">
              <a:spAutoFit/>
            </a:bodyPr>
            <a:lstStyle/>
            <a:p>
              <a:endParaRPr lang="en-US"/>
            </a:p>
          </p:txBody>
        </p:sp>
        <p:sp>
          <p:nvSpPr>
            <p:cNvPr id="71763" name="Text Box 83"/>
            <p:cNvSpPr txBox="1">
              <a:spLocks noChangeArrowheads="1"/>
            </p:cNvSpPr>
            <p:nvPr/>
          </p:nvSpPr>
          <p:spPr bwMode="auto">
            <a:xfrm>
              <a:off x="3209" y="1754"/>
              <a:ext cx="1152" cy="231"/>
            </a:xfrm>
            <a:prstGeom prst="rect">
              <a:avLst/>
            </a:prstGeom>
            <a:noFill/>
            <a:ln w="12700" cap="sq">
              <a:noFill/>
              <a:miter lim="800000"/>
              <a:headEnd type="none" w="sm" len="sm"/>
              <a:tailEnd type="none" w="sm" len="sm"/>
            </a:ln>
            <a:effectLst/>
          </p:spPr>
          <p:txBody>
            <a:bodyPr>
              <a:spAutoFit/>
            </a:bodyPr>
            <a:lstStyle/>
            <a:p>
              <a:pPr>
                <a:spcBef>
                  <a:spcPct val="50000"/>
                </a:spcBef>
              </a:pPr>
              <a:r>
                <a:rPr lang="en-US">
                  <a:solidFill>
                    <a:schemeClr val="bg2"/>
                  </a:solidFill>
                  <a:latin typeface="Times New Roman" pitchFamily="18" charset="0"/>
                </a:rPr>
                <a:t>Delay</a:t>
              </a:r>
            </a:p>
          </p:txBody>
        </p:sp>
      </p:gr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737"/>
                                        </p:tgtEl>
                                        <p:attrNameLst>
                                          <p:attrName>style.visibility</p:attrName>
                                        </p:attrNameLst>
                                      </p:cBhvr>
                                      <p:to>
                                        <p:strVal val="visible"/>
                                      </p:to>
                                    </p:set>
                                    <p:anim calcmode="lin" valueType="num">
                                      <p:cBhvr additive="base">
                                        <p:cTn id="7" dur="500" fill="hold"/>
                                        <p:tgtEl>
                                          <p:spTgt spid="71737"/>
                                        </p:tgtEl>
                                        <p:attrNameLst>
                                          <p:attrName>ppt_x</p:attrName>
                                        </p:attrNameLst>
                                      </p:cBhvr>
                                      <p:tavLst>
                                        <p:tav tm="0">
                                          <p:val>
                                            <p:strVal val="0-#ppt_w/2"/>
                                          </p:val>
                                        </p:tav>
                                        <p:tav tm="100000">
                                          <p:val>
                                            <p:strVal val="#ppt_x"/>
                                          </p:val>
                                        </p:tav>
                                      </p:tavLst>
                                    </p:anim>
                                    <p:anim calcmode="lin" valueType="num">
                                      <p:cBhvr additive="base">
                                        <p:cTn id="8" dur="500" fill="hold"/>
                                        <p:tgtEl>
                                          <p:spTgt spid="717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690"/>
                                        </p:tgtEl>
                                        <p:attrNameLst>
                                          <p:attrName>style.visibility</p:attrName>
                                        </p:attrNameLst>
                                      </p:cBhvr>
                                      <p:to>
                                        <p:strVal val="visible"/>
                                      </p:to>
                                    </p:set>
                                    <p:anim calcmode="lin" valueType="num">
                                      <p:cBhvr additive="base">
                                        <p:cTn id="13" dur="500" fill="hold"/>
                                        <p:tgtEl>
                                          <p:spTgt spid="71690"/>
                                        </p:tgtEl>
                                        <p:attrNameLst>
                                          <p:attrName>ppt_x</p:attrName>
                                        </p:attrNameLst>
                                      </p:cBhvr>
                                      <p:tavLst>
                                        <p:tav tm="0">
                                          <p:val>
                                            <p:strVal val="0-#ppt_w/2"/>
                                          </p:val>
                                        </p:tav>
                                        <p:tav tm="100000">
                                          <p:val>
                                            <p:strVal val="#ppt_x"/>
                                          </p:val>
                                        </p:tav>
                                      </p:tavLst>
                                    </p:anim>
                                    <p:anim calcmode="lin" valueType="num">
                                      <p:cBhvr additive="base">
                                        <p:cTn id="14" dur="500" fill="hold"/>
                                        <p:tgtEl>
                                          <p:spTgt spid="7169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691"/>
                                        </p:tgtEl>
                                        <p:attrNameLst>
                                          <p:attrName>style.visibility</p:attrName>
                                        </p:attrNameLst>
                                      </p:cBhvr>
                                      <p:to>
                                        <p:strVal val="visible"/>
                                      </p:to>
                                    </p:set>
                                    <p:anim calcmode="lin" valueType="num">
                                      <p:cBhvr additive="base">
                                        <p:cTn id="19" dur="500" fill="hold"/>
                                        <p:tgtEl>
                                          <p:spTgt spid="71691"/>
                                        </p:tgtEl>
                                        <p:attrNameLst>
                                          <p:attrName>ppt_x</p:attrName>
                                        </p:attrNameLst>
                                      </p:cBhvr>
                                      <p:tavLst>
                                        <p:tav tm="0">
                                          <p:val>
                                            <p:strVal val="0-#ppt_w/2"/>
                                          </p:val>
                                        </p:tav>
                                        <p:tav tm="100000">
                                          <p:val>
                                            <p:strVal val="#ppt_x"/>
                                          </p:val>
                                        </p:tav>
                                      </p:tavLst>
                                    </p:anim>
                                    <p:anim calcmode="lin" valueType="num">
                                      <p:cBhvr additive="base">
                                        <p:cTn id="20" dur="500" fill="hold"/>
                                        <p:tgtEl>
                                          <p:spTgt spid="7169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1742"/>
                                        </p:tgtEl>
                                        <p:attrNameLst>
                                          <p:attrName>style.visibility</p:attrName>
                                        </p:attrNameLst>
                                      </p:cBhvr>
                                      <p:to>
                                        <p:strVal val="visible"/>
                                      </p:to>
                                    </p:set>
                                    <p:anim calcmode="lin" valueType="num">
                                      <p:cBhvr additive="base">
                                        <p:cTn id="25" dur="500" fill="hold"/>
                                        <p:tgtEl>
                                          <p:spTgt spid="71742"/>
                                        </p:tgtEl>
                                        <p:attrNameLst>
                                          <p:attrName>ppt_x</p:attrName>
                                        </p:attrNameLst>
                                      </p:cBhvr>
                                      <p:tavLst>
                                        <p:tav tm="0">
                                          <p:val>
                                            <p:strVal val="0-#ppt_w/2"/>
                                          </p:val>
                                        </p:tav>
                                        <p:tav tm="100000">
                                          <p:val>
                                            <p:strVal val="#ppt_x"/>
                                          </p:val>
                                        </p:tav>
                                      </p:tavLst>
                                    </p:anim>
                                    <p:anim calcmode="lin" valueType="num">
                                      <p:cBhvr additive="base">
                                        <p:cTn id="26" dur="500" fill="hold"/>
                                        <p:tgtEl>
                                          <p:spTgt spid="7174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692"/>
                                        </p:tgtEl>
                                        <p:attrNameLst>
                                          <p:attrName>style.visibility</p:attrName>
                                        </p:attrNameLst>
                                      </p:cBhvr>
                                      <p:to>
                                        <p:strVal val="visible"/>
                                      </p:to>
                                    </p:set>
                                    <p:anim calcmode="lin" valueType="num">
                                      <p:cBhvr additive="base">
                                        <p:cTn id="31" dur="500" fill="hold"/>
                                        <p:tgtEl>
                                          <p:spTgt spid="71692"/>
                                        </p:tgtEl>
                                        <p:attrNameLst>
                                          <p:attrName>ppt_x</p:attrName>
                                        </p:attrNameLst>
                                      </p:cBhvr>
                                      <p:tavLst>
                                        <p:tav tm="0">
                                          <p:val>
                                            <p:strVal val="0-#ppt_w/2"/>
                                          </p:val>
                                        </p:tav>
                                        <p:tav tm="100000">
                                          <p:val>
                                            <p:strVal val="#ppt_x"/>
                                          </p:val>
                                        </p:tav>
                                      </p:tavLst>
                                    </p:anim>
                                    <p:anim calcmode="lin" valueType="num">
                                      <p:cBhvr additive="base">
                                        <p:cTn id="32" dur="500" fill="hold"/>
                                        <p:tgtEl>
                                          <p:spTgt spid="7169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1747"/>
                                        </p:tgtEl>
                                        <p:attrNameLst>
                                          <p:attrName>style.visibility</p:attrName>
                                        </p:attrNameLst>
                                      </p:cBhvr>
                                      <p:to>
                                        <p:strVal val="visible"/>
                                      </p:to>
                                    </p:set>
                                    <p:anim calcmode="lin" valueType="num">
                                      <p:cBhvr additive="base">
                                        <p:cTn id="37" dur="500" fill="hold"/>
                                        <p:tgtEl>
                                          <p:spTgt spid="71747"/>
                                        </p:tgtEl>
                                        <p:attrNameLst>
                                          <p:attrName>ppt_x</p:attrName>
                                        </p:attrNameLst>
                                      </p:cBhvr>
                                      <p:tavLst>
                                        <p:tav tm="0">
                                          <p:val>
                                            <p:strVal val="0-#ppt_w/2"/>
                                          </p:val>
                                        </p:tav>
                                        <p:tav tm="100000">
                                          <p:val>
                                            <p:strVal val="#ppt_x"/>
                                          </p:val>
                                        </p:tav>
                                      </p:tavLst>
                                    </p:anim>
                                    <p:anim calcmode="lin" valueType="num">
                                      <p:cBhvr additive="base">
                                        <p:cTn id="38" dur="500" fill="hold"/>
                                        <p:tgtEl>
                                          <p:spTgt spid="7174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693"/>
                                        </p:tgtEl>
                                        <p:attrNameLst>
                                          <p:attrName>style.visibility</p:attrName>
                                        </p:attrNameLst>
                                      </p:cBhvr>
                                      <p:to>
                                        <p:strVal val="visible"/>
                                      </p:to>
                                    </p:set>
                                    <p:anim calcmode="lin" valueType="num">
                                      <p:cBhvr additive="base">
                                        <p:cTn id="43" dur="500" fill="hold"/>
                                        <p:tgtEl>
                                          <p:spTgt spid="71693"/>
                                        </p:tgtEl>
                                        <p:attrNameLst>
                                          <p:attrName>ppt_x</p:attrName>
                                        </p:attrNameLst>
                                      </p:cBhvr>
                                      <p:tavLst>
                                        <p:tav tm="0">
                                          <p:val>
                                            <p:strVal val="0-#ppt_w/2"/>
                                          </p:val>
                                        </p:tav>
                                        <p:tav tm="100000">
                                          <p:val>
                                            <p:strVal val="#ppt_x"/>
                                          </p:val>
                                        </p:tav>
                                      </p:tavLst>
                                    </p:anim>
                                    <p:anim calcmode="lin" valueType="num">
                                      <p:cBhvr additive="base">
                                        <p:cTn id="44" dur="500" fill="hold"/>
                                        <p:tgtEl>
                                          <p:spTgt spid="7169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71765"/>
                                        </p:tgtEl>
                                        <p:attrNameLst>
                                          <p:attrName>style.visibility</p:attrName>
                                        </p:attrNameLst>
                                      </p:cBhvr>
                                      <p:to>
                                        <p:strVal val="visible"/>
                                      </p:to>
                                    </p:set>
                                    <p:anim calcmode="lin" valueType="num">
                                      <p:cBhvr additive="base">
                                        <p:cTn id="49" dur="500" fill="hold"/>
                                        <p:tgtEl>
                                          <p:spTgt spid="71765"/>
                                        </p:tgtEl>
                                        <p:attrNameLst>
                                          <p:attrName>ppt_x</p:attrName>
                                        </p:attrNameLst>
                                      </p:cBhvr>
                                      <p:tavLst>
                                        <p:tav tm="0">
                                          <p:val>
                                            <p:strVal val="0-#ppt_w/2"/>
                                          </p:val>
                                        </p:tav>
                                        <p:tav tm="100000">
                                          <p:val>
                                            <p:strVal val="#ppt_x"/>
                                          </p:val>
                                        </p:tav>
                                      </p:tavLst>
                                    </p:anim>
                                    <p:anim calcmode="lin" valueType="num">
                                      <p:cBhvr additive="base">
                                        <p:cTn id="50" dur="500" fill="hold"/>
                                        <p:tgtEl>
                                          <p:spTgt spid="7176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71734"/>
                                        </p:tgtEl>
                                        <p:attrNameLst>
                                          <p:attrName>style.visibility</p:attrName>
                                        </p:attrNameLst>
                                      </p:cBhvr>
                                      <p:to>
                                        <p:strVal val="visible"/>
                                      </p:to>
                                    </p:set>
                                    <p:anim calcmode="lin" valueType="num">
                                      <p:cBhvr additive="base">
                                        <p:cTn id="55" dur="500" fill="hold"/>
                                        <p:tgtEl>
                                          <p:spTgt spid="71734"/>
                                        </p:tgtEl>
                                        <p:attrNameLst>
                                          <p:attrName>ppt_x</p:attrName>
                                        </p:attrNameLst>
                                      </p:cBhvr>
                                      <p:tavLst>
                                        <p:tav tm="0">
                                          <p:val>
                                            <p:strVal val="0-#ppt_w/2"/>
                                          </p:val>
                                        </p:tav>
                                        <p:tav tm="100000">
                                          <p:val>
                                            <p:strVal val="#ppt_x"/>
                                          </p:val>
                                        </p:tav>
                                      </p:tavLst>
                                    </p:anim>
                                    <p:anim calcmode="lin" valueType="num">
                                      <p:cBhvr additive="base">
                                        <p:cTn id="56" dur="500" fill="hold"/>
                                        <p:tgtEl>
                                          <p:spTgt spid="7173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71718"/>
                                        </p:tgtEl>
                                        <p:attrNameLst>
                                          <p:attrName>style.visibility</p:attrName>
                                        </p:attrNameLst>
                                      </p:cBhvr>
                                      <p:to>
                                        <p:strVal val="visible"/>
                                      </p:to>
                                    </p:set>
                                    <p:anim calcmode="lin" valueType="num">
                                      <p:cBhvr additive="base">
                                        <p:cTn id="61" dur="500" fill="hold"/>
                                        <p:tgtEl>
                                          <p:spTgt spid="71718"/>
                                        </p:tgtEl>
                                        <p:attrNameLst>
                                          <p:attrName>ppt_x</p:attrName>
                                        </p:attrNameLst>
                                      </p:cBhvr>
                                      <p:tavLst>
                                        <p:tav tm="0">
                                          <p:val>
                                            <p:strVal val="0-#ppt_w/2"/>
                                          </p:val>
                                        </p:tav>
                                        <p:tav tm="100000">
                                          <p:val>
                                            <p:strVal val="#ppt_x"/>
                                          </p:val>
                                        </p:tav>
                                      </p:tavLst>
                                    </p:anim>
                                    <p:anim calcmode="lin" valueType="num">
                                      <p:cBhvr additive="base">
                                        <p:cTn id="62" dur="500" fill="hold"/>
                                        <p:tgtEl>
                                          <p:spTgt spid="7171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71767"/>
                                        </p:tgtEl>
                                        <p:attrNameLst>
                                          <p:attrName>style.visibility</p:attrName>
                                        </p:attrNameLst>
                                      </p:cBhvr>
                                      <p:to>
                                        <p:strVal val="visible"/>
                                      </p:to>
                                    </p:set>
                                    <p:anim calcmode="lin" valueType="num">
                                      <p:cBhvr additive="base">
                                        <p:cTn id="67" dur="500" fill="hold"/>
                                        <p:tgtEl>
                                          <p:spTgt spid="71767"/>
                                        </p:tgtEl>
                                        <p:attrNameLst>
                                          <p:attrName>ppt_x</p:attrName>
                                        </p:attrNameLst>
                                      </p:cBhvr>
                                      <p:tavLst>
                                        <p:tav tm="0">
                                          <p:val>
                                            <p:strVal val="0-#ppt_w/2"/>
                                          </p:val>
                                        </p:tav>
                                        <p:tav tm="100000">
                                          <p:val>
                                            <p:strVal val="#ppt_x"/>
                                          </p:val>
                                        </p:tav>
                                      </p:tavLst>
                                    </p:anim>
                                    <p:anim calcmode="lin" valueType="num">
                                      <p:cBhvr additive="base">
                                        <p:cTn id="68" dur="500" fill="hold"/>
                                        <p:tgtEl>
                                          <p:spTgt spid="71767"/>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71730"/>
                                        </p:tgtEl>
                                        <p:attrNameLst>
                                          <p:attrName>style.visibility</p:attrName>
                                        </p:attrNameLst>
                                      </p:cBhvr>
                                      <p:to>
                                        <p:strVal val="visible"/>
                                      </p:to>
                                    </p:set>
                                    <p:anim calcmode="lin" valueType="num">
                                      <p:cBhvr additive="base">
                                        <p:cTn id="73" dur="500" fill="hold"/>
                                        <p:tgtEl>
                                          <p:spTgt spid="71730"/>
                                        </p:tgtEl>
                                        <p:attrNameLst>
                                          <p:attrName>ppt_x</p:attrName>
                                        </p:attrNameLst>
                                      </p:cBhvr>
                                      <p:tavLst>
                                        <p:tav tm="0">
                                          <p:val>
                                            <p:strVal val="0-#ppt_w/2"/>
                                          </p:val>
                                        </p:tav>
                                        <p:tav tm="100000">
                                          <p:val>
                                            <p:strVal val="#ppt_x"/>
                                          </p:val>
                                        </p:tav>
                                      </p:tavLst>
                                    </p:anim>
                                    <p:anim calcmode="lin" valueType="num">
                                      <p:cBhvr additive="base">
                                        <p:cTn id="74" dur="500" fill="hold"/>
                                        <p:tgtEl>
                                          <p:spTgt spid="71730"/>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71731"/>
                                        </p:tgtEl>
                                        <p:attrNameLst>
                                          <p:attrName>style.visibility</p:attrName>
                                        </p:attrNameLst>
                                      </p:cBhvr>
                                      <p:to>
                                        <p:strVal val="visible"/>
                                      </p:to>
                                    </p:set>
                                    <p:anim calcmode="lin" valueType="num">
                                      <p:cBhvr additive="base">
                                        <p:cTn id="79" dur="500" fill="hold"/>
                                        <p:tgtEl>
                                          <p:spTgt spid="71731"/>
                                        </p:tgtEl>
                                        <p:attrNameLst>
                                          <p:attrName>ppt_x</p:attrName>
                                        </p:attrNameLst>
                                      </p:cBhvr>
                                      <p:tavLst>
                                        <p:tav tm="0">
                                          <p:val>
                                            <p:strVal val="0-#ppt_w/2"/>
                                          </p:val>
                                        </p:tav>
                                        <p:tav tm="100000">
                                          <p:val>
                                            <p:strVal val="#ppt_x"/>
                                          </p:val>
                                        </p:tav>
                                      </p:tavLst>
                                    </p:anim>
                                    <p:anim calcmode="lin" valueType="num">
                                      <p:cBhvr additive="base">
                                        <p:cTn id="80" dur="500" fill="hold"/>
                                        <p:tgtEl>
                                          <p:spTgt spid="71731"/>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71732"/>
                                        </p:tgtEl>
                                        <p:attrNameLst>
                                          <p:attrName>style.visibility</p:attrName>
                                        </p:attrNameLst>
                                      </p:cBhvr>
                                      <p:to>
                                        <p:strVal val="visible"/>
                                      </p:to>
                                    </p:set>
                                    <p:anim calcmode="lin" valueType="num">
                                      <p:cBhvr additive="base">
                                        <p:cTn id="85" dur="500" fill="hold"/>
                                        <p:tgtEl>
                                          <p:spTgt spid="71732"/>
                                        </p:tgtEl>
                                        <p:attrNameLst>
                                          <p:attrName>ppt_x</p:attrName>
                                        </p:attrNameLst>
                                      </p:cBhvr>
                                      <p:tavLst>
                                        <p:tav tm="0">
                                          <p:val>
                                            <p:strVal val="0-#ppt_w/2"/>
                                          </p:val>
                                        </p:tav>
                                        <p:tav tm="100000">
                                          <p:val>
                                            <p:strVal val="#ppt_x"/>
                                          </p:val>
                                        </p:tav>
                                      </p:tavLst>
                                    </p:anim>
                                    <p:anim calcmode="lin" valueType="num">
                                      <p:cBhvr additive="base">
                                        <p:cTn id="86" dur="500" fill="hold"/>
                                        <p:tgtEl>
                                          <p:spTgt spid="71732"/>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71733"/>
                                        </p:tgtEl>
                                        <p:attrNameLst>
                                          <p:attrName>style.visibility</p:attrName>
                                        </p:attrNameLst>
                                      </p:cBhvr>
                                      <p:to>
                                        <p:strVal val="visible"/>
                                      </p:to>
                                    </p:set>
                                    <p:anim calcmode="lin" valueType="num">
                                      <p:cBhvr additive="base">
                                        <p:cTn id="91" dur="500" fill="hold"/>
                                        <p:tgtEl>
                                          <p:spTgt spid="71733"/>
                                        </p:tgtEl>
                                        <p:attrNameLst>
                                          <p:attrName>ppt_x</p:attrName>
                                        </p:attrNameLst>
                                      </p:cBhvr>
                                      <p:tavLst>
                                        <p:tav tm="0">
                                          <p:val>
                                            <p:strVal val="0-#ppt_w/2"/>
                                          </p:val>
                                        </p:tav>
                                        <p:tav tm="100000">
                                          <p:val>
                                            <p:strVal val="#ppt_x"/>
                                          </p:val>
                                        </p:tav>
                                      </p:tavLst>
                                    </p:anim>
                                    <p:anim calcmode="lin" valueType="num">
                                      <p:cBhvr additive="base">
                                        <p:cTn id="92" dur="500" fill="hold"/>
                                        <p:tgtEl>
                                          <p:spTgt spid="71733"/>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71723"/>
                                        </p:tgtEl>
                                        <p:attrNameLst>
                                          <p:attrName>style.visibility</p:attrName>
                                        </p:attrNameLst>
                                      </p:cBhvr>
                                      <p:to>
                                        <p:strVal val="visible"/>
                                      </p:to>
                                    </p:set>
                                    <p:anim calcmode="lin" valueType="num">
                                      <p:cBhvr additive="base">
                                        <p:cTn id="97" dur="500" fill="hold"/>
                                        <p:tgtEl>
                                          <p:spTgt spid="71723"/>
                                        </p:tgtEl>
                                        <p:attrNameLst>
                                          <p:attrName>ppt_x</p:attrName>
                                        </p:attrNameLst>
                                      </p:cBhvr>
                                      <p:tavLst>
                                        <p:tav tm="0">
                                          <p:val>
                                            <p:strVal val="0-#ppt_w/2"/>
                                          </p:val>
                                        </p:tav>
                                        <p:tav tm="100000">
                                          <p:val>
                                            <p:strVal val="#ppt_x"/>
                                          </p:val>
                                        </p:tav>
                                      </p:tavLst>
                                    </p:anim>
                                    <p:anim calcmode="lin" valueType="num">
                                      <p:cBhvr additive="base">
                                        <p:cTn id="98" dur="500" fill="hold"/>
                                        <p:tgtEl>
                                          <p:spTgt spid="717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animBg="1"/>
      <p:bldP spid="71691" grpId="0" animBg="1"/>
      <p:bldP spid="71692" grpId="0" animBg="1"/>
      <p:bldP spid="71693" grpId="0" animBg="1"/>
      <p:bldP spid="71730" grpId="0" animBg="1"/>
      <p:bldP spid="71731" grpId="0" animBg="1"/>
      <p:bldP spid="71732" grpId="0" animBg="1"/>
      <p:bldP spid="717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96319" name="Rectangle 63"/>
          <p:cNvSpPr>
            <a:spLocks noChangeArrowheads="1"/>
          </p:cNvSpPr>
          <p:nvPr/>
        </p:nvSpPr>
        <p:spPr bwMode="auto">
          <a:xfrm>
            <a:off x="601663" y="1577975"/>
            <a:ext cx="8104187" cy="4059238"/>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a:p>
        </p:txBody>
      </p:sp>
      <p:grpSp>
        <p:nvGrpSpPr>
          <p:cNvPr id="96258" name="Group 2"/>
          <p:cNvGrpSpPr>
            <a:grpSpLocks/>
          </p:cNvGrpSpPr>
          <p:nvPr/>
        </p:nvGrpSpPr>
        <p:grpSpPr bwMode="auto">
          <a:xfrm>
            <a:off x="1214438" y="1404938"/>
            <a:ext cx="7015162" cy="3944937"/>
            <a:chOff x="765" y="1160"/>
            <a:chExt cx="4419" cy="2485"/>
          </a:xfrm>
        </p:grpSpPr>
        <p:sp>
          <p:nvSpPr>
            <p:cNvPr id="96259" name="Line 3"/>
            <p:cNvSpPr>
              <a:spLocks noChangeShapeType="1"/>
            </p:cNvSpPr>
            <p:nvPr/>
          </p:nvSpPr>
          <p:spPr bwMode="auto">
            <a:xfrm>
              <a:off x="765" y="1160"/>
              <a:ext cx="0" cy="2485"/>
            </a:xfrm>
            <a:prstGeom prst="line">
              <a:avLst/>
            </a:prstGeom>
            <a:noFill/>
            <a:ln w="28575">
              <a:solidFill>
                <a:schemeClr val="tx1"/>
              </a:solidFill>
              <a:round/>
              <a:headEnd/>
              <a:tailEnd/>
            </a:ln>
            <a:effectLst/>
          </p:spPr>
          <p:txBody>
            <a:bodyPr wrap="none"/>
            <a:lstStyle/>
            <a:p>
              <a:endParaRPr lang="en-US"/>
            </a:p>
          </p:txBody>
        </p:sp>
        <p:sp>
          <p:nvSpPr>
            <p:cNvPr id="96260" name="Line 4"/>
            <p:cNvSpPr>
              <a:spLocks noChangeShapeType="1"/>
            </p:cNvSpPr>
            <p:nvPr/>
          </p:nvSpPr>
          <p:spPr bwMode="auto">
            <a:xfrm>
              <a:off x="765" y="3645"/>
              <a:ext cx="4419" cy="0"/>
            </a:xfrm>
            <a:prstGeom prst="line">
              <a:avLst/>
            </a:prstGeom>
            <a:noFill/>
            <a:ln w="28575">
              <a:solidFill>
                <a:schemeClr val="tx1"/>
              </a:solidFill>
              <a:round/>
              <a:headEnd/>
              <a:tailEnd/>
            </a:ln>
            <a:effectLst/>
          </p:spPr>
          <p:txBody>
            <a:bodyPr wrap="none"/>
            <a:lstStyle/>
            <a:p>
              <a:endParaRPr lang="en-US"/>
            </a:p>
          </p:txBody>
        </p:sp>
      </p:grpSp>
      <p:sp>
        <p:nvSpPr>
          <p:cNvPr id="96261" name="Text Box 5"/>
          <p:cNvSpPr txBox="1">
            <a:spLocks noChangeArrowheads="1"/>
          </p:cNvSpPr>
          <p:nvPr/>
        </p:nvSpPr>
        <p:spPr bwMode="auto">
          <a:xfrm rot="-5400000">
            <a:off x="-886619" y="3117057"/>
            <a:ext cx="3449637" cy="457200"/>
          </a:xfrm>
          <a:prstGeom prst="rect">
            <a:avLst/>
          </a:prstGeom>
          <a:noFill/>
          <a:ln w="9525">
            <a:noFill/>
            <a:miter lim="800000"/>
            <a:headEnd/>
            <a:tailEnd/>
          </a:ln>
          <a:effectLst/>
        </p:spPr>
        <p:txBody>
          <a:bodyPr wrap="none">
            <a:spAutoFit/>
          </a:bodyPr>
          <a:lstStyle/>
          <a:p>
            <a:r>
              <a:rPr lang="en-US" sz="2400">
                <a:latin typeface="Tahoma" pitchFamily="34" charset="0"/>
              </a:rPr>
              <a:t>Number of Observations</a:t>
            </a:r>
          </a:p>
        </p:txBody>
      </p:sp>
      <p:sp>
        <p:nvSpPr>
          <p:cNvPr id="96262" name="Rectangle 6"/>
          <p:cNvSpPr>
            <a:spLocks noChangeArrowheads="1"/>
          </p:cNvSpPr>
          <p:nvPr/>
        </p:nvSpPr>
        <p:spPr bwMode="auto">
          <a:xfrm>
            <a:off x="2130425" y="5070475"/>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63" name="Rectangle 7"/>
          <p:cNvSpPr>
            <a:spLocks noChangeArrowheads="1"/>
          </p:cNvSpPr>
          <p:nvPr/>
        </p:nvSpPr>
        <p:spPr bwMode="auto">
          <a:xfrm>
            <a:off x="6400800" y="5070475"/>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64" name="Rectangle 8"/>
          <p:cNvSpPr>
            <a:spLocks noChangeArrowheads="1"/>
          </p:cNvSpPr>
          <p:nvPr/>
        </p:nvSpPr>
        <p:spPr bwMode="auto">
          <a:xfrm>
            <a:off x="3355975" y="5060950"/>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65" name="Rectangle 9"/>
          <p:cNvSpPr>
            <a:spLocks noChangeArrowheads="1"/>
          </p:cNvSpPr>
          <p:nvPr/>
        </p:nvSpPr>
        <p:spPr bwMode="auto">
          <a:xfrm>
            <a:off x="2744788" y="3386138"/>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66" name="Rectangle 10"/>
          <p:cNvSpPr>
            <a:spLocks noChangeArrowheads="1"/>
          </p:cNvSpPr>
          <p:nvPr/>
        </p:nvSpPr>
        <p:spPr bwMode="auto">
          <a:xfrm>
            <a:off x="2130425" y="4497388"/>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67" name="Rectangle 11"/>
          <p:cNvSpPr>
            <a:spLocks noChangeArrowheads="1"/>
          </p:cNvSpPr>
          <p:nvPr/>
        </p:nvSpPr>
        <p:spPr bwMode="auto">
          <a:xfrm>
            <a:off x="2744788" y="5070475"/>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68" name="Rectangle 12"/>
          <p:cNvSpPr>
            <a:spLocks noChangeArrowheads="1"/>
          </p:cNvSpPr>
          <p:nvPr/>
        </p:nvSpPr>
        <p:spPr bwMode="auto">
          <a:xfrm>
            <a:off x="2130425" y="4783138"/>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69" name="Rectangle 13"/>
          <p:cNvSpPr>
            <a:spLocks noChangeArrowheads="1"/>
          </p:cNvSpPr>
          <p:nvPr/>
        </p:nvSpPr>
        <p:spPr bwMode="auto">
          <a:xfrm>
            <a:off x="2744788" y="4508500"/>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70" name="Rectangle 14"/>
          <p:cNvSpPr>
            <a:spLocks noChangeArrowheads="1"/>
          </p:cNvSpPr>
          <p:nvPr/>
        </p:nvSpPr>
        <p:spPr bwMode="auto">
          <a:xfrm>
            <a:off x="3355975" y="4503738"/>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71" name="Rectangle 15"/>
          <p:cNvSpPr>
            <a:spLocks noChangeArrowheads="1"/>
          </p:cNvSpPr>
          <p:nvPr/>
        </p:nvSpPr>
        <p:spPr bwMode="auto">
          <a:xfrm>
            <a:off x="3354388" y="3667125"/>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72" name="Rectangle 16"/>
          <p:cNvSpPr>
            <a:spLocks noChangeArrowheads="1"/>
          </p:cNvSpPr>
          <p:nvPr/>
        </p:nvSpPr>
        <p:spPr bwMode="auto">
          <a:xfrm>
            <a:off x="2744788" y="4227513"/>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73" name="Rectangle 17"/>
          <p:cNvSpPr>
            <a:spLocks noChangeArrowheads="1"/>
          </p:cNvSpPr>
          <p:nvPr/>
        </p:nvSpPr>
        <p:spPr bwMode="auto">
          <a:xfrm>
            <a:off x="3354388" y="3946525"/>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74" name="Rectangle 18"/>
          <p:cNvSpPr>
            <a:spLocks noChangeArrowheads="1"/>
          </p:cNvSpPr>
          <p:nvPr/>
        </p:nvSpPr>
        <p:spPr bwMode="auto">
          <a:xfrm>
            <a:off x="2744788" y="3948113"/>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75" name="Rectangle 19"/>
          <p:cNvSpPr>
            <a:spLocks noChangeArrowheads="1"/>
          </p:cNvSpPr>
          <p:nvPr/>
        </p:nvSpPr>
        <p:spPr bwMode="auto">
          <a:xfrm>
            <a:off x="5791200" y="5049838"/>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76" name="Rectangle 20"/>
          <p:cNvSpPr>
            <a:spLocks noChangeArrowheads="1"/>
          </p:cNvSpPr>
          <p:nvPr/>
        </p:nvSpPr>
        <p:spPr bwMode="auto">
          <a:xfrm>
            <a:off x="3355975" y="4783138"/>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77" name="Rectangle 21"/>
          <p:cNvSpPr>
            <a:spLocks noChangeArrowheads="1"/>
          </p:cNvSpPr>
          <p:nvPr/>
        </p:nvSpPr>
        <p:spPr bwMode="auto">
          <a:xfrm>
            <a:off x="7010400" y="5070475"/>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78" name="Rectangle 22"/>
          <p:cNvSpPr>
            <a:spLocks noChangeArrowheads="1"/>
          </p:cNvSpPr>
          <p:nvPr/>
        </p:nvSpPr>
        <p:spPr bwMode="auto">
          <a:xfrm>
            <a:off x="2130425" y="4211638"/>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79" name="Rectangle 23"/>
          <p:cNvSpPr>
            <a:spLocks noChangeArrowheads="1"/>
          </p:cNvSpPr>
          <p:nvPr/>
        </p:nvSpPr>
        <p:spPr bwMode="auto">
          <a:xfrm>
            <a:off x="4570413" y="5049838"/>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80" name="Rectangle 24"/>
          <p:cNvSpPr>
            <a:spLocks noChangeArrowheads="1"/>
          </p:cNvSpPr>
          <p:nvPr/>
        </p:nvSpPr>
        <p:spPr bwMode="auto">
          <a:xfrm>
            <a:off x="3965575" y="5049838"/>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81" name="Rectangle 25"/>
          <p:cNvSpPr>
            <a:spLocks noChangeArrowheads="1"/>
          </p:cNvSpPr>
          <p:nvPr/>
        </p:nvSpPr>
        <p:spPr bwMode="auto">
          <a:xfrm>
            <a:off x="5181600" y="5049838"/>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82" name="Rectangle 26"/>
          <p:cNvSpPr>
            <a:spLocks noChangeArrowheads="1"/>
          </p:cNvSpPr>
          <p:nvPr/>
        </p:nvSpPr>
        <p:spPr bwMode="auto">
          <a:xfrm>
            <a:off x="3354388" y="4224338"/>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83" name="Rectangle 27"/>
          <p:cNvSpPr>
            <a:spLocks noChangeArrowheads="1"/>
          </p:cNvSpPr>
          <p:nvPr/>
        </p:nvSpPr>
        <p:spPr bwMode="auto">
          <a:xfrm>
            <a:off x="3965575" y="4772025"/>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84" name="Rectangle 28"/>
          <p:cNvSpPr>
            <a:spLocks noChangeArrowheads="1"/>
          </p:cNvSpPr>
          <p:nvPr/>
        </p:nvSpPr>
        <p:spPr bwMode="auto">
          <a:xfrm>
            <a:off x="2744788" y="4789488"/>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85" name="Rectangle 29"/>
          <p:cNvSpPr>
            <a:spLocks noChangeArrowheads="1"/>
          </p:cNvSpPr>
          <p:nvPr/>
        </p:nvSpPr>
        <p:spPr bwMode="auto">
          <a:xfrm>
            <a:off x="4570413" y="4773613"/>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86" name="Rectangle 30"/>
          <p:cNvSpPr>
            <a:spLocks noChangeArrowheads="1"/>
          </p:cNvSpPr>
          <p:nvPr/>
        </p:nvSpPr>
        <p:spPr bwMode="auto">
          <a:xfrm>
            <a:off x="5791200" y="4768850"/>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87" name="Rectangle 31"/>
          <p:cNvSpPr>
            <a:spLocks noChangeArrowheads="1"/>
          </p:cNvSpPr>
          <p:nvPr/>
        </p:nvSpPr>
        <p:spPr bwMode="auto">
          <a:xfrm>
            <a:off x="5181600" y="4768850"/>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88" name="Rectangle 32"/>
          <p:cNvSpPr>
            <a:spLocks noChangeArrowheads="1"/>
          </p:cNvSpPr>
          <p:nvPr/>
        </p:nvSpPr>
        <p:spPr bwMode="auto">
          <a:xfrm>
            <a:off x="2744788" y="3667125"/>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89" name="Rectangle 33"/>
          <p:cNvSpPr>
            <a:spLocks noChangeArrowheads="1"/>
          </p:cNvSpPr>
          <p:nvPr/>
        </p:nvSpPr>
        <p:spPr bwMode="auto">
          <a:xfrm>
            <a:off x="3965575" y="4213225"/>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90" name="Rectangle 34"/>
          <p:cNvSpPr>
            <a:spLocks noChangeArrowheads="1"/>
          </p:cNvSpPr>
          <p:nvPr/>
        </p:nvSpPr>
        <p:spPr bwMode="auto">
          <a:xfrm>
            <a:off x="4570413" y="4497388"/>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91" name="Rectangle 35"/>
          <p:cNvSpPr>
            <a:spLocks noChangeArrowheads="1"/>
          </p:cNvSpPr>
          <p:nvPr/>
        </p:nvSpPr>
        <p:spPr bwMode="auto">
          <a:xfrm>
            <a:off x="4570413" y="4219575"/>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92" name="Rectangle 36"/>
          <p:cNvSpPr>
            <a:spLocks noChangeArrowheads="1"/>
          </p:cNvSpPr>
          <p:nvPr/>
        </p:nvSpPr>
        <p:spPr bwMode="auto">
          <a:xfrm>
            <a:off x="3965575" y="4492625"/>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93" name="Rectangle 37"/>
          <p:cNvSpPr>
            <a:spLocks noChangeArrowheads="1"/>
          </p:cNvSpPr>
          <p:nvPr/>
        </p:nvSpPr>
        <p:spPr bwMode="auto">
          <a:xfrm>
            <a:off x="2744788" y="3106738"/>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94" name="Rectangle 38"/>
          <p:cNvSpPr>
            <a:spLocks noChangeArrowheads="1"/>
          </p:cNvSpPr>
          <p:nvPr/>
        </p:nvSpPr>
        <p:spPr bwMode="auto">
          <a:xfrm>
            <a:off x="3967163" y="3933825"/>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295" name="Rectangle 39"/>
          <p:cNvSpPr>
            <a:spLocks noChangeArrowheads="1"/>
          </p:cNvSpPr>
          <p:nvPr/>
        </p:nvSpPr>
        <p:spPr bwMode="auto">
          <a:xfrm>
            <a:off x="7620000" y="5070475"/>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grpSp>
        <p:nvGrpSpPr>
          <p:cNvPr id="96296" name="Group 40"/>
          <p:cNvGrpSpPr>
            <a:grpSpLocks/>
          </p:cNvGrpSpPr>
          <p:nvPr/>
        </p:nvGrpSpPr>
        <p:grpSpPr bwMode="auto">
          <a:xfrm>
            <a:off x="6781800" y="4216400"/>
            <a:ext cx="1122363" cy="985838"/>
            <a:chOff x="4272" y="2931"/>
            <a:chExt cx="707" cy="621"/>
          </a:xfrm>
        </p:grpSpPr>
        <p:sp>
          <p:nvSpPr>
            <p:cNvPr id="96297" name="Text Box 41"/>
            <p:cNvSpPr txBox="1">
              <a:spLocks noChangeArrowheads="1"/>
            </p:cNvSpPr>
            <p:nvPr/>
          </p:nvSpPr>
          <p:spPr bwMode="auto">
            <a:xfrm>
              <a:off x="4320" y="2931"/>
              <a:ext cx="659" cy="366"/>
            </a:xfrm>
            <a:prstGeom prst="rect">
              <a:avLst/>
            </a:prstGeom>
            <a:noFill/>
            <a:ln w="9525">
              <a:noFill/>
              <a:miter lim="800000"/>
              <a:headEnd/>
              <a:tailEnd/>
            </a:ln>
            <a:effectLst/>
          </p:spPr>
          <p:txBody>
            <a:bodyPr wrap="none">
              <a:spAutoFit/>
            </a:bodyPr>
            <a:lstStyle/>
            <a:p>
              <a:r>
                <a:rPr lang="en-US" sz="1600" b="1">
                  <a:solidFill>
                    <a:srgbClr val="0000CC"/>
                  </a:solidFill>
                  <a:latin typeface="Tahoma" pitchFamily="34" charset="0"/>
                </a:rPr>
                <a:t>Cost for </a:t>
              </a:r>
            </a:p>
            <a:p>
              <a:r>
                <a:rPr lang="en-US" sz="1600" b="1">
                  <a:solidFill>
                    <a:srgbClr val="0000CC"/>
                  </a:solidFill>
                  <a:latin typeface="Tahoma" pitchFamily="34" charset="0"/>
                </a:rPr>
                <a:t>Future 2</a:t>
              </a:r>
            </a:p>
          </p:txBody>
        </p:sp>
        <p:sp>
          <p:nvSpPr>
            <p:cNvPr id="96298" name="Line 42"/>
            <p:cNvSpPr>
              <a:spLocks noChangeShapeType="1"/>
            </p:cNvSpPr>
            <p:nvPr/>
          </p:nvSpPr>
          <p:spPr bwMode="auto">
            <a:xfrm flipH="1">
              <a:off x="4272" y="3264"/>
              <a:ext cx="192" cy="288"/>
            </a:xfrm>
            <a:prstGeom prst="line">
              <a:avLst/>
            </a:prstGeom>
            <a:noFill/>
            <a:ln w="9525">
              <a:solidFill>
                <a:schemeClr val="tx1"/>
              </a:solidFill>
              <a:round/>
              <a:headEnd/>
              <a:tailEnd type="triangle" w="med" len="med"/>
            </a:ln>
            <a:effectLst/>
          </p:spPr>
          <p:txBody>
            <a:bodyPr wrap="none"/>
            <a:lstStyle/>
            <a:p>
              <a:endParaRPr lang="en-US"/>
            </a:p>
          </p:txBody>
        </p:sp>
      </p:grpSp>
      <p:grpSp>
        <p:nvGrpSpPr>
          <p:cNvPr id="96299" name="Group 43"/>
          <p:cNvGrpSpPr>
            <a:grpSpLocks/>
          </p:cNvGrpSpPr>
          <p:nvPr/>
        </p:nvGrpSpPr>
        <p:grpSpPr bwMode="auto">
          <a:xfrm>
            <a:off x="304800" y="5283200"/>
            <a:ext cx="1828800" cy="581025"/>
            <a:chOff x="192" y="3603"/>
            <a:chExt cx="1152" cy="366"/>
          </a:xfrm>
        </p:grpSpPr>
        <p:sp>
          <p:nvSpPr>
            <p:cNvPr id="96300" name="Text Box 44"/>
            <p:cNvSpPr txBox="1">
              <a:spLocks noChangeArrowheads="1"/>
            </p:cNvSpPr>
            <p:nvPr/>
          </p:nvSpPr>
          <p:spPr bwMode="auto">
            <a:xfrm>
              <a:off x="192" y="3603"/>
              <a:ext cx="659" cy="366"/>
            </a:xfrm>
            <a:prstGeom prst="rect">
              <a:avLst/>
            </a:prstGeom>
            <a:noFill/>
            <a:ln w="9525">
              <a:noFill/>
              <a:miter lim="800000"/>
              <a:headEnd/>
              <a:tailEnd/>
            </a:ln>
            <a:effectLst/>
          </p:spPr>
          <p:txBody>
            <a:bodyPr wrap="none">
              <a:spAutoFit/>
            </a:bodyPr>
            <a:lstStyle/>
            <a:p>
              <a:r>
                <a:rPr lang="en-US" sz="1600" b="1">
                  <a:solidFill>
                    <a:srgbClr val="0000CC"/>
                  </a:solidFill>
                  <a:latin typeface="Tahoma" pitchFamily="34" charset="0"/>
                </a:rPr>
                <a:t>Cost for </a:t>
              </a:r>
            </a:p>
            <a:p>
              <a:r>
                <a:rPr lang="en-US" sz="1600" b="1">
                  <a:solidFill>
                    <a:srgbClr val="0000CC"/>
                  </a:solidFill>
                  <a:latin typeface="Tahoma" pitchFamily="34" charset="0"/>
                </a:rPr>
                <a:t>Future 1</a:t>
              </a:r>
            </a:p>
          </p:txBody>
        </p:sp>
        <p:sp>
          <p:nvSpPr>
            <p:cNvPr id="96301" name="Line 45"/>
            <p:cNvSpPr>
              <a:spLocks noChangeShapeType="1"/>
            </p:cNvSpPr>
            <p:nvPr/>
          </p:nvSpPr>
          <p:spPr bwMode="auto">
            <a:xfrm flipV="1">
              <a:off x="960" y="3648"/>
              <a:ext cx="384" cy="99"/>
            </a:xfrm>
            <a:prstGeom prst="line">
              <a:avLst/>
            </a:prstGeom>
            <a:noFill/>
            <a:ln w="9525">
              <a:solidFill>
                <a:schemeClr val="tx1"/>
              </a:solidFill>
              <a:round/>
              <a:headEnd/>
              <a:tailEnd type="triangle" w="med" len="med"/>
            </a:ln>
            <a:effectLst/>
          </p:spPr>
          <p:txBody>
            <a:bodyPr wrap="none"/>
            <a:lstStyle/>
            <a:p>
              <a:endParaRPr lang="en-US"/>
            </a:p>
          </p:txBody>
        </p:sp>
      </p:grpSp>
      <p:sp>
        <p:nvSpPr>
          <p:cNvPr id="96302" name="Rectangle 46"/>
          <p:cNvSpPr>
            <a:spLocks noChangeArrowheads="1"/>
          </p:cNvSpPr>
          <p:nvPr/>
        </p:nvSpPr>
        <p:spPr bwMode="auto">
          <a:xfrm>
            <a:off x="3354388" y="3387725"/>
            <a:ext cx="304800" cy="279400"/>
          </a:xfrm>
          <a:prstGeom prst="rect">
            <a:avLst/>
          </a:prstGeom>
          <a:solidFill>
            <a:schemeClr val="accent1"/>
          </a:solidFill>
          <a:ln w="22225">
            <a:solidFill>
              <a:schemeClr val="tx1"/>
            </a:solidFill>
            <a:miter lim="800000"/>
            <a:headEnd/>
            <a:tailEnd/>
          </a:ln>
          <a:effectLst/>
        </p:spPr>
        <p:txBody>
          <a:bodyPr wrap="none" anchor="ctr"/>
          <a:lstStyle/>
          <a:p>
            <a:endParaRPr lang="en-US"/>
          </a:p>
        </p:txBody>
      </p:sp>
      <p:sp>
        <p:nvSpPr>
          <p:cNvPr id="96303" name="Rectangle 47"/>
          <p:cNvSpPr>
            <a:spLocks noChangeArrowheads="1"/>
          </p:cNvSpPr>
          <p:nvPr/>
        </p:nvSpPr>
        <p:spPr bwMode="auto">
          <a:xfrm>
            <a:off x="850900" y="215900"/>
            <a:ext cx="7759700" cy="1384300"/>
          </a:xfrm>
          <a:prstGeom prst="rect">
            <a:avLst/>
          </a:prstGeom>
          <a:noFill/>
          <a:ln w="9525">
            <a:noFill/>
            <a:miter lim="800000"/>
            <a:headEnd/>
            <a:tailEnd/>
          </a:ln>
          <a:effectLst/>
        </p:spPr>
        <p:txBody>
          <a:bodyPr lIns="92075" tIns="46038" rIns="92075" bIns="46038" anchor="ctr"/>
          <a:lstStyle/>
          <a:p>
            <a:pPr algn="ctr"/>
            <a:r>
              <a:rPr lang="en-US" sz="4400">
                <a:solidFill>
                  <a:srgbClr val="FFFF00"/>
                </a:solidFill>
                <a:effectLst>
                  <a:outerShdw blurRad="38100" dist="38100" dir="2700000" algn="tl">
                    <a:srgbClr val="000000"/>
                  </a:outerShdw>
                </a:effectLst>
              </a:rPr>
              <a:t>Distribution of</a:t>
            </a:r>
            <a:br>
              <a:rPr lang="en-US" sz="4400">
                <a:solidFill>
                  <a:srgbClr val="FFFF00"/>
                </a:solidFill>
                <a:effectLst>
                  <a:outerShdw blurRad="38100" dist="38100" dir="2700000" algn="tl">
                    <a:srgbClr val="000000"/>
                  </a:outerShdw>
                </a:effectLst>
              </a:rPr>
            </a:br>
            <a:r>
              <a:rPr lang="en-US" sz="4400">
                <a:solidFill>
                  <a:srgbClr val="FFFF00"/>
                </a:solidFill>
                <a:effectLst>
                  <a:outerShdw blurRad="38100" dist="38100" dir="2700000" algn="tl">
                    <a:srgbClr val="000000"/>
                  </a:outerShdw>
                </a:effectLst>
              </a:rPr>
              <a:t>Cost for a Plan</a:t>
            </a:r>
          </a:p>
        </p:txBody>
      </p:sp>
      <p:grpSp>
        <p:nvGrpSpPr>
          <p:cNvPr id="96321" name="Group 65"/>
          <p:cNvGrpSpPr>
            <a:grpSpLocks/>
          </p:cNvGrpSpPr>
          <p:nvPr/>
        </p:nvGrpSpPr>
        <p:grpSpPr bwMode="auto">
          <a:xfrm>
            <a:off x="2043113" y="5397500"/>
            <a:ext cx="6053137" cy="757238"/>
            <a:chOff x="1287" y="3400"/>
            <a:chExt cx="3813" cy="477"/>
          </a:xfrm>
        </p:grpSpPr>
        <p:grpSp>
          <p:nvGrpSpPr>
            <p:cNvPr id="96305" name="Group 49"/>
            <p:cNvGrpSpPr>
              <a:grpSpLocks/>
            </p:cNvGrpSpPr>
            <p:nvPr/>
          </p:nvGrpSpPr>
          <p:grpSpPr bwMode="auto">
            <a:xfrm>
              <a:off x="1287" y="3400"/>
              <a:ext cx="3813" cy="181"/>
              <a:chOff x="1287" y="3640"/>
              <a:chExt cx="3813" cy="181"/>
            </a:xfrm>
          </p:grpSpPr>
          <p:sp>
            <p:nvSpPr>
              <p:cNvPr id="96306" name="Text Box 50"/>
              <p:cNvSpPr txBox="1">
                <a:spLocks noChangeArrowheads="1"/>
              </p:cNvSpPr>
              <p:nvPr/>
            </p:nvSpPr>
            <p:spPr bwMode="auto">
              <a:xfrm>
                <a:off x="1287" y="3640"/>
                <a:ext cx="357"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Times New Roman" pitchFamily="18" charset="0"/>
                  </a:rPr>
                  <a:t>10000</a:t>
                </a:r>
              </a:p>
            </p:txBody>
          </p:sp>
          <p:sp>
            <p:nvSpPr>
              <p:cNvPr id="96307" name="Text Box 51"/>
              <p:cNvSpPr txBox="1">
                <a:spLocks noChangeArrowheads="1"/>
              </p:cNvSpPr>
              <p:nvPr/>
            </p:nvSpPr>
            <p:spPr bwMode="auto">
              <a:xfrm>
                <a:off x="1703" y="3640"/>
                <a:ext cx="357"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Times New Roman" pitchFamily="18" charset="0"/>
                  </a:rPr>
                  <a:t>12500</a:t>
                </a:r>
              </a:p>
            </p:txBody>
          </p:sp>
          <p:sp>
            <p:nvSpPr>
              <p:cNvPr id="96308" name="Text Box 52"/>
              <p:cNvSpPr txBox="1">
                <a:spLocks noChangeArrowheads="1"/>
              </p:cNvSpPr>
              <p:nvPr/>
            </p:nvSpPr>
            <p:spPr bwMode="auto">
              <a:xfrm>
                <a:off x="2084" y="3640"/>
                <a:ext cx="357"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Times New Roman" pitchFamily="18" charset="0"/>
                  </a:rPr>
                  <a:t>15000</a:t>
                </a:r>
              </a:p>
            </p:txBody>
          </p:sp>
          <p:sp>
            <p:nvSpPr>
              <p:cNvPr id="96309" name="Text Box 53"/>
              <p:cNvSpPr txBox="1">
                <a:spLocks noChangeArrowheads="1"/>
              </p:cNvSpPr>
              <p:nvPr/>
            </p:nvSpPr>
            <p:spPr bwMode="auto">
              <a:xfrm>
                <a:off x="2491" y="3640"/>
                <a:ext cx="357"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Times New Roman" pitchFamily="18" charset="0"/>
                  </a:rPr>
                  <a:t>17500</a:t>
                </a:r>
              </a:p>
            </p:txBody>
          </p:sp>
          <p:sp>
            <p:nvSpPr>
              <p:cNvPr id="96310" name="Text Box 54"/>
              <p:cNvSpPr txBox="1">
                <a:spLocks noChangeArrowheads="1"/>
              </p:cNvSpPr>
              <p:nvPr/>
            </p:nvSpPr>
            <p:spPr bwMode="auto">
              <a:xfrm>
                <a:off x="2864" y="3640"/>
                <a:ext cx="357"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Times New Roman" pitchFamily="18" charset="0"/>
                  </a:rPr>
                  <a:t>20000</a:t>
                </a:r>
              </a:p>
            </p:txBody>
          </p:sp>
          <p:sp>
            <p:nvSpPr>
              <p:cNvPr id="96311" name="Text Box 55"/>
              <p:cNvSpPr txBox="1">
                <a:spLocks noChangeArrowheads="1"/>
              </p:cNvSpPr>
              <p:nvPr/>
            </p:nvSpPr>
            <p:spPr bwMode="auto">
              <a:xfrm>
                <a:off x="3245" y="3640"/>
                <a:ext cx="357"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Times New Roman" pitchFamily="18" charset="0"/>
                  </a:rPr>
                  <a:t>22500</a:t>
                </a:r>
              </a:p>
            </p:txBody>
          </p:sp>
          <p:sp>
            <p:nvSpPr>
              <p:cNvPr id="96312" name="Text Box 56"/>
              <p:cNvSpPr txBox="1">
                <a:spLocks noChangeArrowheads="1"/>
              </p:cNvSpPr>
              <p:nvPr/>
            </p:nvSpPr>
            <p:spPr bwMode="auto">
              <a:xfrm>
                <a:off x="3626" y="3640"/>
                <a:ext cx="357"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Times New Roman" pitchFamily="18" charset="0"/>
                  </a:rPr>
                  <a:t>25000</a:t>
                </a:r>
              </a:p>
            </p:txBody>
          </p:sp>
          <p:sp>
            <p:nvSpPr>
              <p:cNvPr id="96313" name="Text Box 57"/>
              <p:cNvSpPr txBox="1">
                <a:spLocks noChangeArrowheads="1"/>
              </p:cNvSpPr>
              <p:nvPr/>
            </p:nvSpPr>
            <p:spPr bwMode="auto">
              <a:xfrm>
                <a:off x="4016" y="3640"/>
                <a:ext cx="357"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Times New Roman" pitchFamily="18" charset="0"/>
                  </a:rPr>
                  <a:t>27500</a:t>
                </a:r>
              </a:p>
            </p:txBody>
          </p:sp>
          <p:sp>
            <p:nvSpPr>
              <p:cNvPr id="96314" name="Text Box 58"/>
              <p:cNvSpPr txBox="1">
                <a:spLocks noChangeArrowheads="1"/>
              </p:cNvSpPr>
              <p:nvPr/>
            </p:nvSpPr>
            <p:spPr bwMode="auto">
              <a:xfrm>
                <a:off x="4405" y="3640"/>
                <a:ext cx="357"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Times New Roman" pitchFamily="18" charset="0"/>
                  </a:rPr>
                  <a:t>30000</a:t>
                </a:r>
              </a:p>
            </p:txBody>
          </p:sp>
          <p:sp>
            <p:nvSpPr>
              <p:cNvPr id="96315" name="Text Box 59"/>
              <p:cNvSpPr txBox="1">
                <a:spLocks noChangeArrowheads="1"/>
              </p:cNvSpPr>
              <p:nvPr/>
            </p:nvSpPr>
            <p:spPr bwMode="auto">
              <a:xfrm>
                <a:off x="4743" y="3648"/>
                <a:ext cx="357"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Times New Roman" pitchFamily="18" charset="0"/>
                  </a:rPr>
                  <a:t>32500</a:t>
                </a:r>
              </a:p>
            </p:txBody>
          </p:sp>
        </p:grpSp>
        <p:sp>
          <p:nvSpPr>
            <p:cNvPr id="96316" name="Text Box 60"/>
            <p:cNvSpPr txBox="1">
              <a:spLocks noChangeArrowheads="1"/>
            </p:cNvSpPr>
            <p:nvPr/>
          </p:nvSpPr>
          <p:spPr bwMode="auto">
            <a:xfrm>
              <a:off x="1702" y="3589"/>
              <a:ext cx="2628" cy="288"/>
            </a:xfrm>
            <a:prstGeom prst="rect">
              <a:avLst/>
            </a:prstGeom>
            <a:noFill/>
            <a:ln w="9525">
              <a:noFill/>
              <a:miter lim="800000"/>
              <a:headEnd/>
              <a:tailEnd/>
            </a:ln>
            <a:effectLst/>
          </p:spPr>
          <p:txBody>
            <a:bodyPr wrap="none">
              <a:spAutoFit/>
            </a:bodyPr>
            <a:lstStyle/>
            <a:p>
              <a:r>
                <a:rPr lang="en-US" sz="2400">
                  <a:solidFill>
                    <a:srgbClr val="0000CC"/>
                  </a:solidFill>
                  <a:latin typeface="Tahoma" pitchFamily="34" charset="0"/>
                </a:rPr>
                <a:t>Power Cost (NPV 2006 $M)-&gt;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6262"/>
                                        </p:tgtEl>
                                        <p:attrNameLst>
                                          <p:attrName>style.visibility</p:attrName>
                                        </p:attrNameLst>
                                      </p:cBhvr>
                                      <p:to>
                                        <p:strVal val="visible"/>
                                      </p:to>
                                    </p:set>
                                    <p:anim calcmode="lin" valueType="num">
                                      <p:cBhvr additive="base">
                                        <p:cTn id="7" dur="500" fill="hold"/>
                                        <p:tgtEl>
                                          <p:spTgt spid="96262"/>
                                        </p:tgtEl>
                                        <p:attrNameLst>
                                          <p:attrName>ppt_x</p:attrName>
                                        </p:attrNameLst>
                                      </p:cBhvr>
                                      <p:tavLst>
                                        <p:tav tm="0">
                                          <p:val>
                                            <p:strVal val="#ppt_x"/>
                                          </p:val>
                                        </p:tav>
                                        <p:tav tm="100000">
                                          <p:val>
                                            <p:strVal val="#ppt_x"/>
                                          </p:val>
                                        </p:tav>
                                      </p:tavLst>
                                    </p:anim>
                                    <p:anim calcmode="lin" valueType="num">
                                      <p:cBhvr additive="base">
                                        <p:cTn id="8" dur="500" fill="hold"/>
                                        <p:tgtEl>
                                          <p:spTgt spid="9626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6299"/>
                                        </p:tgtEl>
                                        <p:attrNameLst>
                                          <p:attrName>style.visibility</p:attrName>
                                        </p:attrNameLst>
                                      </p:cBhvr>
                                      <p:to>
                                        <p:strVal val="visible"/>
                                      </p:to>
                                    </p:set>
                                    <p:animEffect transition="in" filter="dissolve">
                                      <p:cBhvr>
                                        <p:cTn id="13" dur="500"/>
                                        <p:tgtEl>
                                          <p:spTgt spid="96299"/>
                                        </p:tgtEl>
                                      </p:cBhvr>
                                    </p:animEffect>
                                  </p:childTnLst>
                                  <p:subTnLst>
                                    <p:set>
                                      <p:cBhvr override="childStyle">
                                        <p:cTn dur="1" fill="hold" display="0" masterRel="nextClick" afterEffect="1"/>
                                        <p:tgtEl>
                                          <p:spTgt spid="96299"/>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96263"/>
                                        </p:tgtEl>
                                        <p:attrNameLst>
                                          <p:attrName>style.visibility</p:attrName>
                                        </p:attrNameLst>
                                      </p:cBhvr>
                                      <p:to>
                                        <p:strVal val="visible"/>
                                      </p:to>
                                    </p:set>
                                    <p:anim calcmode="lin" valueType="num">
                                      <p:cBhvr additive="base">
                                        <p:cTn id="18" dur="500" fill="hold"/>
                                        <p:tgtEl>
                                          <p:spTgt spid="96263"/>
                                        </p:tgtEl>
                                        <p:attrNameLst>
                                          <p:attrName>ppt_x</p:attrName>
                                        </p:attrNameLst>
                                      </p:cBhvr>
                                      <p:tavLst>
                                        <p:tav tm="0">
                                          <p:val>
                                            <p:strVal val="#ppt_x"/>
                                          </p:val>
                                        </p:tav>
                                        <p:tav tm="100000">
                                          <p:val>
                                            <p:strVal val="#ppt_x"/>
                                          </p:val>
                                        </p:tav>
                                      </p:tavLst>
                                    </p:anim>
                                    <p:anim calcmode="lin" valueType="num">
                                      <p:cBhvr additive="base">
                                        <p:cTn id="19" dur="500" fill="hold"/>
                                        <p:tgtEl>
                                          <p:spTgt spid="96263"/>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96296"/>
                                        </p:tgtEl>
                                        <p:attrNameLst>
                                          <p:attrName>style.visibility</p:attrName>
                                        </p:attrNameLst>
                                      </p:cBhvr>
                                      <p:to>
                                        <p:strVal val="visible"/>
                                      </p:to>
                                    </p:set>
                                    <p:animEffect transition="in" filter="dissolve">
                                      <p:cBhvr>
                                        <p:cTn id="24" dur="500"/>
                                        <p:tgtEl>
                                          <p:spTgt spid="96296"/>
                                        </p:tgtEl>
                                      </p:cBhvr>
                                    </p:animEffect>
                                  </p:childTnLst>
                                  <p:subTnLst>
                                    <p:set>
                                      <p:cBhvr override="childStyle">
                                        <p:cTn dur="1" fill="hold" display="0" masterRel="nextClick" afterEffect="1"/>
                                        <p:tgtEl>
                                          <p:spTgt spid="9629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96264"/>
                                        </p:tgtEl>
                                        <p:attrNameLst>
                                          <p:attrName>style.visibility</p:attrName>
                                        </p:attrNameLst>
                                      </p:cBhvr>
                                      <p:to>
                                        <p:strVal val="visible"/>
                                      </p:to>
                                    </p:set>
                                    <p:anim calcmode="lin" valueType="num">
                                      <p:cBhvr additive="base">
                                        <p:cTn id="29" dur="500" fill="hold"/>
                                        <p:tgtEl>
                                          <p:spTgt spid="96264"/>
                                        </p:tgtEl>
                                        <p:attrNameLst>
                                          <p:attrName>ppt_x</p:attrName>
                                        </p:attrNameLst>
                                      </p:cBhvr>
                                      <p:tavLst>
                                        <p:tav tm="0">
                                          <p:val>
                                            <p:strVal val="#ppt_x"/>
                                          </p:val>
                                        </p:tav>
                                        <p:tav tm="100000">
                                          <p:val>
                                            <p:strVal val="#ppt_x"/>
                                          </p:val>
                                        </p:tav>
                                      </p:tavLst>
                                    </p:anim>
                                    <p:anim calcmode="lin" valueType="num">
                                      <p:cBhvr additive="base">
                                        <p:cTn id="30" dur="500" fill="hold"/>
                                        <p:tgtEl>
                                          <p:spTgt spid="96264"/>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2" presetClass="entr" presetSubtype="1" fill="hold" grpId="0" nodeType="afterEffect">
                                  <p:stCondLst>
                                    <p:cond delay="0"/>
                                  </p:stCondLst>
                                  <p:childTnLst>
                                    <p:set>
                                      <p:cBhvr>
                                        <p:cTn id="33" dur="1" fill="hold">
                                          <p:stCondLst>
                                            <p:cond delay="0"/>
                                          </p:stCondLst>
                                        </p:cTn>
                                        <p:tgtEl>
                                          <p:spTgt spid="96267"/>
                                        </p:tgtEl>
                                        <p:attrNameLst>
                                          <p:attrName>style.visibility</p:attrName>
                                        </p:attrNameLst>
                                      </p:cBhvr>
                                      <p:to>
                                        <p:strVal val="visible"/>
                                      </p:to>
                                    </p:set>
                                    <p:anim calcmode="lin" valueType="num">
                                      <p:cBhvr additive="base">
                                        <p:cTn id="34" dur="500" fill="hold"/>
                                        <p:tgtEl>
                                          <p:spTgt spid="96267"/>
                                        </p:tgtEl>
                                        <p:attrNameLst>
                                          <p:attrName>ppt_x</p:attrName>
                                        </p:attrNameLst>
                                      </p:cBhvr>
                                      <p:tavLst>
                                        <p:tav tm="0">
                                          <p:val>
                                            <p:strVal val="#ppt_x"/>
                                          </p:val>
                                        </p:tav>
                                        <p:tav tm="100000">
                                          <p:val>
                                            <p:strVal val="#ppt_x"/>
                                          </p:val>
                                        </p:tav>
                                      </p:tavLst>
                                    </p:anim>
                                    <p:anim calcmode="lin" valueType="num">
                                      <p:cBhvr additive="base">
                                        <p:cTn id="35" dur="500" fill="hold"/>
                                        <p:tgtEl>
                                          <p:spTgt spid="96267"/>
                                        </p:tgtEl>
                                        <p:attrNameLst>
                                          <p:attrName>ppt_y</p:attrName>
                                        </p:attrNameLst>
                                      </p:cBhvr>
                                      <p:tavLst>
                                        <p:tav tm="0">
                                          <p:val>
                                            <p:strVal val="0-#ppt_h/2"/>
                                          </p:val>
                                        </p:tav>
                                        <p:tav tm="100000">
                                          <p:val>
                                            <p:strVal val="#ppt_y"/>
                                          </p:val>
                                        </p:tav>
                                      </p:tavLst>
                                    </p:anim>
                                  </p:childTnLst>
                                </p:cTn>
                              </p:par>
                            </p:childTnLst>
                          </p:cTn>
                        </p:par>
                        <p:par>
                          <p:cTn id="36" fill="hold">
                            <p:stCondLst>
                              <p:cond delay="1000"/>
                            </p:stCondLst>
                            <p:childTnLst>
                              <p:par>
                                <p:cTn id="37" presetID="2" presetClass="entr" presetSubtype="1" fill="hold" grpId="0" nodeType="afterEffect">
                                  <p:stCondLst>
                                    <p:cond delay="0"/>
                                  </p:stCondLst>
                                  <p:childTnLst>
                                    <p:set>
                                      <p:cBhvr>
                                        <p:cTn id="38" dur="1" fill="hold">
                                          <p:stCondLst>
                                            <p:cond delay="0"/>
                                          </p:stCondLst>
                                        </p:cTn>
                                        <p:tgtEl>
                                          <p:spTgt spid="96268"/>
                                        </p:tgtEl>
                                        <p:attrNameLst>
                                          <p:attrName>style.visibility</p:attrName>
                                        </p:attrNameLst>
                                      </p:cBhvr>
                                      <p:to>
                                        <p:strVal val="visible"/>
                                      </p:to>
                                    </p:set>
                                    <p:anim calcmode="lin" valueType="num">
                                      <p:cBhvr additive="base">
                                        <p:cTn id="39" dur="500" fill="hold"/>
                                        <p:tgtEl>
                                          <p:spTgt spid="96268"/>
                                        </p:tgtEl>
                                        <p:attrNameLst>
                                          <p:attrName>ppt_x</p:attrName>
                                        </p:attrNameLst>
                                      </p:cBhvr>
                                      <p:tavLst>
                                        <p:tav tm="0">
                                          <p:val>
                                            <p:strVal val="#ppt_x"/>
                                          </p:val>
                                        </p:tav>
                                        <p:tav tm="100000">
                                          <p:val>
                                            <p:strVal val="#ppt_x"/>
                                          </p:val>
                                        </p:tav>
                                      </p:tavLst>
                                    </p:anim>
                                    <p:anim calcmode="lin" valueType="num">
                                      <p:cBhvr additive="base">
                                        <p:cTn id="40" dur="500" fill="hold"/>
                                        <p:tgtEl>
                                          <p:spTgt spid="96268"/>
                                        </p:tgtEl>
                                        <p:attrNameLst>
                                          <p:attrName>ppt_y</p:attrName>
                                        </p:attrNameLst>
                                      </p:cBhvr>
                                      <p:tavLst>
                                        <p:tav tm="0">
                                          <p:val>
                                            <p:strVal val="0-#ppt_h/2"/>
                                          </p:val>
                                        </p:tav>
                                        <p:tav tm="100000">
                                          <p:val>
                                            <p:strVal val="#ppt_y"/>
                                          </p:val>
                                        </p:tav>
                                      </p:tavLst>
                                    </p:anim>
                                  </p:childTnLst>
                                </p:cTn>
                              </p:par>
                            </p:childTnLst>
                          </p:cTn>
                        </p:par>
                        <p:par>
                          <p:cTn id="41" fill="hold">
                            <p:stCondLst>
                              <p:cond delay="1500"/>
                            </p:stCondLst>
                            <p:childTnLst>
                              <p:par>
                                <p:cTn id="42" presetID="2" presetClass="entr" presetSubtype="1" fill="hold" grpId="0" nodeType="afterEffect">
                                  <p:stCondLst>
                                    <p:cond delay="0"/>
                                  </p:stCondLst>
                                  <p:childTnLst>
                                    <p:set>
                                      <p:cBhvr>
                                        <p:cTn id="43" dur="1" fill="hold">
                                          <p:stCondLst>
                                            <p:cond delay="0"/>
                                          </p:stCondLst>
                                        </p:cTn>
                                        <p:tgtEl>
                                          <p:spTgt spid="96266"/>
                                        </p:tgtEl>
                                        <p:attrNameLst>
                                          <p:attrName>style.visibility</p:attrName>
                                        </p:attrNameLst>
                                      </p:cBhvr>
                                      <p:to>
                                        <p:strVal val="visible"/>
                                      </p:to>
                                    </p:set>
                                    <p:anim calcmode="lin" valueType="num">
                                      <p:cBhvr additive="base">
                                        <p:cTn id="44" dur="500" fill="hold"/>
                                        <p:tgtEl>
                                          <p:spTgt spid="96266"/>
                                        </p:tgtEl>
                                        <p:attrNameLst>
                                          <p:attrName>ppt_x</p:attrName>
                                        </p:attrNameLst>
                                      </p:cBhvr>
                                      <p:tavLst>
                                        <p:tav tm="0">
                                          <p:val>
                                            <p:strVal val="#ppt_x"/>
                                          </p:val>
                                        </p:tav>
                                        <p:tav tm="100000">
                                          <p:val>
                                            <p:strVal val="#ppt_x"/>
                                          </p:val>
                                        </p:tav>
                                      </p:tavLst>
                                    </p:anim>
                                    <p:anim calcmode="lin" valueType="num">
                                      <p:cBhvr additive="base">
                                        <p:cTn id="45" dur="500" fill="hold"/>
                                        <p:tgtEl>
                                          <p:spTgt spid="96266"/>
                                        </p:tgtEl>
                                        <p:attrNameLst>
                                          <p:attrName>ppt_y</p:attrName>
                                        </p:attrNameLst>
                                      </p:cBhvr>
                                      <p:tavLst>
                                        <p:tav tm="0">
                                          <p:val>
                                            <p:strVal val="0-#ppt_h/2"/>
                                          </p:val>
                                        </p:tav>
                                        <p:tav tm="100000">
                                          <p:val>
                                            <p:strVal val="#ppt_y"/>
                                          </p:val>
                                        </p:tav>
                                      </p:tavLst>
                                    </p:anim>
                                  </p:childTnLst>
                                </p:cTn>
                              </p:par>
                            </p:childTnLst>
                          </p:cTn>
                        </p:par>
                        <p:par>
                          <p:cTn id="46" fill="hold">
                            <p:stCondLst>
                              <p:cond delay="2000"/>
                            </p:stCondLst>
                            <p:childTnLst>
                              <p:par>
                                <p:cTn id="47" presetID="2" presetClass="entr" presetSubtype="1" fill="hold" grpId="0" nodeType="afterEffect">
                                  <p:stCondLst>
                                    <p:cond delay="0"/>
                                  </p:stCondLst>
                                  <p:childTnLst>
                                    <p:set>
                                      <p:cBhvr>
                                        <p:cTn id="48" dur="1" fill="hold">
                                          <p:stCondLst>
                                            <p:cond delay="0"/>
                                          </p:stCondLst>
                                        </p:cTn>
                                        <p:tgtEl>
                                          <p:spTgt spid="96276"/>
                                        </p:tgtEl>
                                        <p:attrNameLst>
                                          <p:attrName>style.visibility</p:attrName>
                                        </p:attrNameLst>
                                      </p:cBhvr>
                                      <p:to>
                                        <p:strVal val="visible"/>
                                      </p:to>
                                    </p:set>
                                    <p:anim calcmode="lin" valueType="num">
                                      <p:cBhvr additive="base">
                                        <p:cTn id="49" dur="500" fill="hold"/>
                                        <p:tgtEl>
                                          <p:spTgt spid="96276"/>
                                        </p:tgtEl>
                                        <p:attrNameLst>
                                          <p:attrName>ppt_x</p:attrName>
                                        </p:attrNameLst>
                                      </p:cBhvr>
                                      <p:tavLst>
                                        <p:tav tm="0">
                                          <p:val>
                                            <p:strVal val="#ppt_x"/>
                                          </p:val>
                                        </p:tav>
                                        <p:tav tm="100000">
                                          <p:val>
                                            <p:strVal val="#ppt_x"/>
                                          </p:val>
                                        </p:tav>
                                      </p:tavLst>
                                    </p:anim>
                                    <p:anim calcmode="lin" valueType="num">
                                      <p:cBhvr additive="base">
                                        <p:cTn id="50" dur="500" fill="hold"/>
                                        <p:tgtEl>
                                          <p:spTgt spid="96276"/>
                                        </p:tgtEl>
                                        <p:attrNameLst>
                                          <p:attrName>ppt_y</p:attrName>
                                        </p:attrNameLst>
                                      </p:cBhvr>
                                      <p:tavLst>
                                        <p:tav tm="0">
                                          <p:val>
                                            <p:strVal val="0-#ppt_h/2"/>
                                          </p:val>
                                        </p:tav>
                                        <p:tav tm="100000">
                                          <p:val>
                                            <p:strVal val="#ppt_y"/>
                                          </p:val>
                                        </p:tav>
                                      </p:tavLst>
                                    </p:anim>
                                  </p:childTnLst>
                                </p:cTn>
                              </p:par>
                            </p:childTnLst>
                          </p:cTn>
                        </p:par>
                        <p:par>
                          <p:cTn id="51" fill="hold">
                            <p:stCondLst>
                              <p:cond delay="2500"/>
                            </p:stCondLst>
                            <p:childTnLst>
                              <p:par>
                                <p:cTn id="52" presetID="2" presetClass="entr" presetSubtype="1" fill="hold" grpId="0" nodeType="afterEffect">
                                  <p:stCondLst>
                                    <p:cond delay="0"/>
                                  </p:stCondLst>
                                  <p:childTnLst>
                                    <p:set>
                                      <p:cBhvr>
                                        <p:cTn id="53" dur="1" fill="hold">
                                          <p:stCondLst>
                                            <p:cond delay="0"/>
                                          </p:stCondLst>
                                        </p:cTn>
                                        <p:tgtEl>
                                          <p:spTgt spid="96270"/>
                                        </p:tgtEl>
                                        <p:attrNameLst>
                                          <p:attrName>style.visibility</p:attrName>
                                        </p:attrNameLst>
                                      </p:cBhvr>
                                      <p:to>
                                        <p:strVal val="visible"/>
                                      </p:to>
                                    </p:set>
                                    <p:anim calcmode="lin" valueType="num">
                                      <p:cBhvr additive="base">
                                        <p:cTn id="54" dur="500" fill="hold"/>
                                        <p:tgtEl>
                                          <p:spTgt spid="96270"/>
                                        </p:tgtEl>
                                        <p:attrNameLst>
                                          <p:attrName>ppt_x</p:attrName>
                                        </p:attrNameLst>
                                      </p:cBhvr>
                                      <p:tavLst>
                                        <p:tav tm="0">
                                          <p:val>
                                            <p:strVal val="#ppt_x"/>
                                          </p:val>
                                        </p:tav>
                                        <p:tav tm="100000">
                                          <p:val>
                                            <p:strVal val="#ppt_x"/>
                                          </p:val>
                                        </p:tav>
                                      </p:tavLst>
                                    </p:anim>
                                    <p:anim calcmode="lin" valueType="num">
                                      <p:cBhvr additive="base">
                                        <p:cTn id="55" dur="500" fill="hold"/>
                                        <p:tgtEl>
                                          <p:spTgt spid="96270"/>
                                        </p:tgtEl>
                                        <p:attrNameLst>
                                          <p:attrName>ppt_y</p:attrName>
                                        </p:attrNameLst>
                                      </p:cBhvr>
                                      <p:tavLst>
                                        <p:tav tm="0">
                                          <p:val>
                                            <p:strVal val="0-#ppt_h/2"/>
                                          </p:val>
                                        </p:tav>
                                        <p:tav tm="100000">
                                          <p:val>
                                            <p:strVal val="#ppt_y"/>
                                          </p:val>
                                        </p:tav>
                                      </p:tavLst>
                                    </p:anim>
                                  </p:childTnLst>
                                </p:cTn>
                              </p:par>
                            </p:childTnLst>
                          </p:cTn>
                        </p:par>
                        <p:par>
                          <p:cTn id="56" fill="hold">
                            <p:stCondLst>
                              <p:cond delay="3000"/>
                            </p:stCondLst>
                            <p:childTnLst>
                              <p:par>
                                <p:cTn id="57" presetID="2" presetClass="entr" presetSubtype="1" fill="hold" grpId="0" nodeType="afterEffect">
                                  <p:stCondLst>
                                    <p:cond delay="0"/>
                                  </p:stCondLst>
                                  <p:childTnLst>
                                    <p:set>
                                      <p:cBhvr>
                                        <p:cTn id="58" dur="1" fill="hold">
                                          <p:stCondLst>
                                            <p:cond delay="0"/>
                                          </p:stCondLst>
                                        </p:cTn>
                                        <p:tgtEl>
                                          <p:spTgt spid="96284"/>
                                        </p:tgtEl>
                                        <p:attrNameLst>
                                          <p:attrName>style.visibility</p:attrName>
                                        </p:attrNameLst>
                                      </p:cBhvr>
                                      <p:to>
                                        <p:strVal val="visible"/>
                                      </p:to>
                                    </p:set>
                                    <p:anim calcmode="lin" valueType="num">
                                      <p:cBhvr additive="base">
                                        <p:cTn id="59" dur="500" fill="hold"/>
                                        <p:tgtEl>
                                          <p:spTgt spid="96284"/>
                                        </p:tgtEl>
                                        <p:attrNameLst>
                                          <p:attrName>ppt_x</p:attrName>
                                        </p:attrNameLst>
                                      </p:cBhvr>
                                      <p:tavLst>
                                        <p:tav tm="0">
                                          <p:val>
                                            <p:strVal val="#ppt_x"/>
                                          </p:val>
                                        </p:tav>
                                        <p:tav tm="100000">
                                          <p:val>
                                            <p:strVal val="#ppt_x"/>
                                          </p:val>
                                        </p:tav>
                                      </p:tavLst>
                                    </p:anim>
                                    <p:anim calcmode="lin" valueType="num">
                                      <p:cBhvr additive="base">
                                        <p:cTn id="60" dur="500" fill="hold"/>
                                        <p:tgtEl>
                                          <p:spTgt spid="96284"/>
                                        </p:tgtEl>
                                        <p:attrNameLst>
                                          <p:attrName>ppt_y</p:attrName>
                                        </p:attrNameLst>
                                      </p:cBhvr>
                                      <p:tavLst>
                                        <p:tav tm="0">
                                          <p:val>
                                            <p:strVal val="0-#ppt_h/2"/>
                                          </p:val>
                                        </p:tav>
                                        <p:tav tm="100000">
                                          <p:val>
                                            <p:strVal val="#ppt_y"/>
                                          </p:val>
                                        </p:tav>
                                      </p:tavLst>
                                    </p:anim>
                                  </p:childTnLst>
                                </p:cTn>
                              </p:par>
                            </p:childTnLst>
                          </p:cTn>
                        </p:par>
                        <p:par>
                          <p:cTn id="61" fill="hold">
                            <p:stCondLst>
                              <p:cond delay="3500"/>
                            </p:stCondLst>
                            <p:childTnLst>
                              <p:par>
                                <p:cTn id="62" presetID="2" presetClass="entr" presetSubtype="1" fill="hold" grpId="0" nodeType="afterEffect">
                                  <p:stCondLst>
                                    <p:cond delay="0"/>
                                  </p:stCondLst>
                                  <p:childTnLst>
                                    <p:set>
                                      <p:cBhvr>
                                        <p:cTn id="63" dur="1" fill="hold">
                                          <p:stCondLst>
                                            <p:cond delay="0"/>
                                          </p:stCondLst>
                                        </p:cTn>
                                        <p:tgtEl>
                                          <p:spTgt spid="96269"/>
                                        </p:tgtEl>
                                        <p:attrNameLst>
                                          <p:attrName>style.visibility</p:attrName>
                                        </p:attrNameLst>
                                      </p:cBhvr>
                                      <p:to>
                                        <p:strVal val="visible"/>
                                      </p:to>
                                    </p:set>
                                    <p:anim calcmode="lin" valueType="num">
                                      <p:cBhvr additive="base">
                                        <p:cTn id="64" dur="500" fill="hold"/>
                                        <p:tgtEl>
                                          <p:spTgt spid="96269"/>
                                        </p:tgtEl>
                                        <p:attrNameLst>
                                          <p:attrName>ppt_x</p:attrName>
                                        </p:attrNameLst>
                                      </p:cBhvr>
                                      <p:tavLst>
                                        <p:tav tm="0">
                                          <p:val>
                                            <p:strVal val="#ppt_x"/>
                                          </p:val>
                                        </p:tav>
                                        <p:tav tm="100000">
                                          <p:val>
                                            <p:strVal val="#ppt_x"/>
                                          </p:val>
                                        </p:tav>
                                      </p:tavLst>
                                    </p:anim>
                                    <p:anim calcmode="lin" valueType="num">
                                      <p:cBhvr additive="base">
                                        <p:cTn id="65" dur="500" fill="hold"/>
                                        <p:tgtEl>
                                          <p:spTgt spid="96269"/>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2" presetClass="entr" presetSubtype="1" fill="hold" grpId="0" nodeType="afterEffect">
                                  <p:stCondLst>
                                    <p:cond delay="0"/>
                                  </p:stCondLst>
                                  <p:childTnLst>
                                    <p:set>
                                      <p:cBhvr>
                                        <p:cTn id="68" dur="1" fill="hold">
                                          <p:stCondLst>
                                            <p:cond delay="0"/>
                                          </p:stCondLst>
                                        </p:cTn>
                                        <p:tgtEl>
                                          <p:spTgt spid="96272"/>
                                        </p:tgtEl>
                                        <p:attrNameLst>
                                          <p:attrName>style.visibility</p:attrName>
                                        </p:attrNameLst>
                                      </p:cBhvr>
                                      <p:to>
                                        <p:strVal val="visible"/>
                                      </p:to>
                                    </p:set>
                                    <p:anim calcmode="lin" valueType="num">
                                      <p:cBhvr additive="base">
                                        <p:cTn id="69" dur="500" fill="hold"/>
                                        <p:tgtEl>
                                          <p:spTgt spid="96272"/>
                                        </p:tgtEl>
                                        <p:attrNameLst>
                                          <p:attrName>ppt_x</p:attrName>
                                        </p:attrNameLst>
                                      </p:cBhvr>
                                      <p:tavLst>
                                        <p:tav tm="0">
                                          <p:val>
                                            <p:strVal val="#ppt_x"/>
                                          </p:val>
                                        </p:tav>
                                        <p:tav tm="100000">
                                          <p:val>
                                            <p:strVal val="#ppt_x"/>
                                          </p:val>
                                        </p:tav>
                                      </p:tavLst>
                                    </p:anim>
                                    <p:anim calcmode="lin" valueType="num">
                                      <p:cBhvr additive="base">
                                        <p:cTn id="70" dur="500" fill="hold"/>
                                        <p:tgtEl>
                                          <p:spTgt spid="96272"/>
                                        </p:tgtEl>
                                        <p:attrNameLst>
                                          <p:attrName>ppt_y</p:attrName>
                                        </p:attrNameLst>
                                      </p:cBhvr>
                                      <p:tavLst>
                                        <p:tav tm="0">
                                          <p:val>
                                            <p:strVal val="0-#ppt_h/2"/>
                                          </p:val>
                                        </p:tav>
                                        <p:tav tm="100000">
                                          <p:val>
                                            <p:strVal val="#ppt_y"/>
                                          </p:val>
                                        </p:tav>
                                      </p:tavLst>
                                    </p:anim>
                                  </p:childTnLst>
                                </p:cTn>
                              </p:par>
                            </p:childTnLst>
                          </p:cTn>
                        </p:par>
                        <p:par>
                          <p:cTn id="71" fill="hold">
                            <p:stCondLst>
                              <p:cond delay="4500"/>
                            </p:stCondLst>
                            <p:childTnLst>
                              <p:par>
                                <p:cTn id="72" presetID="2" presetClass="entr" presetSubtype="1" fill="hold" grpId="0" nodeType="afterEffect">
                                  <p:stCondLst>
                                    <p:cond delay="0"/>
                                  </p:stCondLst>
                                  <p:childTnLst>
                                    <p:set>
                                      <p:cBhvr>
                                        <p:cTn id="73" dur="1" fill="hold">
                                          <p:stCondLst>
                                            <p:cond delay="0"/>
                                          </p:stCondLst>
                                        </p:cTn>
                                        <p:tgtEl>
                                          <p:spTgt spid="96282"/>
                                        </p:tgtEl>
                                        <p:attrNameLst>
                                          <p:attrName>style.visibility</p:attrName>
                                        </p:attrNameLst>
                                      </p:cBhvr>
                                      <p:to>
                                        <p:strVal val="visible"/>
                                      </p:to>
                                    </p:set>
                                    <p:anim calcmode="lin" valueType="num">
                                      <p:cBhvr additive="base">
                                        <p:cTn id="74" dur="500" fill="hold"/>
                                        <p:tgtEl>
                                          <p:spTgt spid="96282"/>
                                        </p:tgtEl>
                                        <p:attrNameLst>
                                          <p:attrName>ppt_x</p:attrName>
                                        </p:attrNameLst>
                                      </p:cBhvr>
                                      <p:tavLst>
                                        <p:tav tm="0">
                                          <p:val>
                                            <p:strVal val="#ppt_x"/>
                                          </p:val>
                                        </p:tav>
                                        <p:tav tm="100000">
                                          <p:val>
                                            <p:strVal val="#ppt_x"/>
                                          </p:val>
                                        </p:tav>
                                      </p:tavLst>
                                    </p:anim>
                                    <p:anim calcmode="lin" valueType="num">
                                      <p:cBhvr additive="base">
                                        <p:cTn id="75" dur="500" fill="hold"/>
                                        <p:tgtEl>
                                          <p:spTgt spid="96282"/>
                                        </p:tgtEl>
                                        <p:attrNameLst>
                                          <p:attrName>ppt_y</p:attrName>
                                        </p:attrNameLst>
                                      </p:cBhvr>
                                      <p:tavLst>
                                        <p:tav tm="0">
                                          <p:val>
                                            <p:strVal val="0-#ppt_h/2"/>
                                          </p:val>
                                        </p:tav>
                                        <p:tav tm="100000">
                                          <p:val>
                                            <p:strVal val="#ppt_y"/>
                                          </p:val>
                                        </p:tav>
                                      </p:tavLst>
                                    </p:anim>
                                  </p:childTnLst>
                                </p:cTn>
                              </p:par>
                            </p:childTnLst>
                          </p:cTn>
                        </p:par>
                        <p:par>
                          <p:cTn id="76" fill="hold">
                            <p:stCondLst>
                              <p:cond delay="5000"/>
                            </p:stCondLst>
                            <p:childTnLst>
                              <p:par>
                                <p:cTn id="77" presetID="2" presetClass="entr" presetSubtype="1" fill="hold" grpId="0" nodeType="afterEffect">
                                  <p:stCondLst>
                                    <p:cond delay="0"/>
                                  </p:stCondLst>
                                  <p:childTnLst>
                                    <p:set>
                                      <p:cBhvr>
                                        <p:cTn id="78" dur="1" fill="hold">
                                          <p:stCondLst>
                                            <p:cond delay="0"/>
                                          </p:stCondLst>
                                        </p:cTn>
                                        <p:tgtEl>
                                          <p:spTgt spid="96273"/>
                                        </p:tgtEl>
                                        <p:attrNameLst>
                                          <p:attrName>style.visibility</p:attrName>
                                        </p:attrNameLst>
                                      </p:cBhvr>
                                      <p:to>
                                        <p:strVal val="visible"/>
                                      </p:to>
                                    </p:set>
                                    <p:anim calcmode="lin" valueType="num">
                                      <p:cBhvr additive="base">
                                        <p:cTn id="79" dur="500" fill="hold"/>
                                        <p:tgtEl>
                                          <p:spTgt spid="96273"/>
                                        </p:tgtEl>
                                        <p:attrNameLst>
                                          <p:attrName>ppt_x</p:attrName>
                                        </p:attrNameLst>
                                      </p:cBhvr>
                                      <p:tavLst>
                                        <p:tav tm="0">
                                          <p:val>
                                            <p:strVal val="#ppt_x"/>
                                          </p:val>
                                        </p:tav>
                                        <p:tav tm="100000">
                                          <p:val>
                                            <p:strVal val="#ppt_x"/>
                                          </p:val>
                                        </p:tav>
                                      </p:tavLst>
                                    </p:anim>
                                    <p:anim calcmode="lin" valueType="num">
                                      <p:cBhvr additive="base">
                                        <p:cTn id="80" dur="500" fill="hold"/>
                                        <p:tgtEl>
                                          <p:spTgt spid="96273"/>
                                        </p:tgtEl>
                                        <p:attrNameLst>
                                          <p:attrName>ppt_y</p:attrName>
                                        </p:attrNameLst>
                                      </p:cBhvr>
                                      <p:tavLst>
                                        <p:tav tm="0">
                                          <p:val>
                                            <p:strVal val="0-#ppt_h/2"/>
                                          </p:val>
                                        </p:tav>
                                        <p:tav tm="100000">
                                          <p:val>
                                            <p:strVal val="#ppt_y"/>
                                          </p:val>
                                        </p:tav>
                                      </p:tavLst>
                                    </p:anim>
                                  </p:childTnLst>
                                </p:cTn>
                              </p:par>
                            </p:childTnLst>
                          </p:cTn>
                        </p:par>
                        <p:par>
                          <p:cTn id="81" fill="hold">
                            <p:stCondLst>
                              <p:cond delay="5500"/>
                            </p:stCondLst>
                            <p:childTnLst>
                              <p:par>
                                <p:cTn id="82" presetID="2" presetClass="entr" presetSubtype="1" fill="hold" grpId="0" nodeType="afterEffect">
                                  <p:stCondLst>
                                    <p:cond delay="0"/>
                                  </p:stCondLst>
                                  <p:childTnLst>
                                    <p:set>
                                      <p:cBhvr>
                                        <p:cTn id="83" dur="1" fill="hold">
                                          <p:stCondLst>
                                            <p:cond delay="0"/>
                                          </p:stCondLst>
                                        </p:cTn>
                                        <p:tgtEl>
                                          <p:spTgt spid="96275"/>
                                        </p:tgtEl>
                                        <p:attrNameLst>
                                          <p:attrName>style.visibility</p:attrName>
                                        </p:attrNameLst>
                                      </p:cBhvr>
                                      <p:to>
                                        <p:strVal val="visible"/>
                                      </p:to>
                                    </p:set>
                                    <p:anim calcmode="lin" valueType="num">
                                      <p:cBhvr additive="base">
                                        <p:cTn id="84" dur="500" fill="hold"/>
                                        <p:tgtEl>
                                          <p:spTgt spid="96275"/>
                                        </p:tgtEl>
                                        <p:attrNameLst>
                                          <p:attrName>ppt_x</p:attrName>
                                        </p:attrNameLst>
                                      </p:cBhvr>
                                      <p:tavLst>
                                        <p:tav tm="0">
                                          <p:val>
                                            <p:strVal val="#ppt_x"/>
                                          </p:val>
                                        </p:tav>
                                        <p:tav tm="100000">
                                          <p:val>
                                            <p:strVal val="#ppt_x"/>
                                          </p:val>
                                        </p:tav>
                                      </p:tavLst>
                                    </p:anim>
                                    <p:anim calcmode="lin" valueType="num">
                                      <p:cBhvr additive="base">
                                        <p:cTn id="85" dur="500" fill="hold"/>
                                        <p:tgtEl>
                                          <p:spTgt spid="96275"/>
                                        </p:tgtEl>
                                        <p:attrNameLst>
                                          <p:attrName>ppt_y</p:attrName>
                                        </p:attrNameLst>
                                      </p:cBhvr>
                                      <p:tavLst>
                                        <p:tav tm="0">
                                          <p:val>
                                            <p:strVal val="0-#ppt_h/2"/>
                                          </p:val>
                                        </p:tav>
                                        <p:tav tm="100000">
                                          <p:val>
                                            <p:strVal val="#ppt_y"/>
                                          </p:val>
                                        </p:tav>
                                      </p:tavLst>
                                    </p:anim>
                                  </p:childTnLst>
                                </p:cTn>
                              </p:par>
                            </p:childTnLst>
                          </p:cTn>
                        </p:par>
                        <p:par>
                          <p:cTn id="86" fill="hold">
                            <p:stCondLst>
                              <p:cond delay="6000"/>
                            </p:stCondLst>
                            <p:childTnLst>
                              <p:par>
                                <p:cTn id="87" presetID="2" presetClass="entr" presetSubtype="1" fill="hold" grpId="0" nodeType="afterEffect">
                                  <p:stCondLst>
                                    <p:cond delay="0"/>
                                  </p:stCondLst>
                                  <p:childTnLst>
                                    <p:set>
                                      <p:cBhvr>
                                        <p:cTn id="88" dur="1" fill="hold">
                                          <p:stCondLst>
                                            <p:cond delay="0"/>
                                          </p:stCondLst>
                                        </p:cTn>
                                        <p:tgtEl>
                                          <p:spTgt spid="96277"/>
                                        </p:tgtEl>
                                        <p:attrNameLst>
                                          <p:attrName>style.visibility</p:attrName>
                                        </p:attrNameLst>
                                      </p:cBhvr>
                                      <p:to>
                                        <p:strVal val="visible"/>
                                      </p:to>
                                    </p:set>
                                    <p:anim calcmode="lin" valueType="num">
                                      <p:cBhvr additive="base">
                                        <p:cTn id="89" dur="500" fill="hold"/>
                                        <p:tgtEl>
                                          <p:spTgt spid="96277"/>
                                        </p:tgtEl>
                                        <p:attrNameLst>
                                          <p:attrName>ppt_x</p:attrName>
                                        </p:attrNameLst>
                                      </p:cBhvr>
                                      <p:tavLst>
                                        <p:tav tm="0">
                                          <p:val>
                                            <p:strVal val="#ppt_x"/>
                                          </p:val>
                                        </p:tav>
                                        <p:tav tm="100000">
                                          <p:val>
                                            <p:strVal val="#ppt_x"/>
                                          </p:val>
                                        </p:tav>
                                      </p:tavLst>
                                    </p:anim>
                                    <p:anim calcmode="lin" valueType="num">
                                      <p:cBhvr additive="base">
                                        <p:cTn id="90" dur="500" fill="hold"/>
                                        <p:tgtEl>
                                          <p:spTgt spid="96277"/>
                                        </p:tgtEl>
                                        <p:attrNameLst>
                                          <p:attrName>ppt_y</p:attrName>
                                        </p:attrNameLst>
                                      </p:cBhvr>
                                      <p:tavLst>
                                        <p:tav tm="0">
                                          <p:val>
                                            <p:strVal val="0-#ppt_h/2"/>
                                          </p:val>
                                        </p:tav>
                                        <p:tav tm="100000">
                                          <p:val>
                                            <p:strVal val="#ppt_y"/>
                                          </p:val>
                                        </p:tav>
                                      </p:tavLst>
                                    </p:anim>
                                  </p:childTnLst>
                                </p:cTn>
                              </p:par>
                            </p:childTnLst>
                          </p:cTn>
                        </p:par>
                        <p:par>
                          <p:cTn id="91" fill="hold">
                            <p:stCondLst>
                              <p:cond delay="6500"/>
                            </p:stCondLst>
                            <p:childTnLst>
                              <p:par>
                                <p:cTn id="92" presetID="2" presetClass="entr" presetSubtype="1" fill="hold" grpId="0" nodeType="afterEffect">
                                  <p:stCondLst>
                                    <p:cond delay="0"/>
                                  </p:stCondLst>
                                  <p:childTnLst>
                                    <p:set>
                                      <p:cBhvr>
                                        <p:cTn id="93" dur="1" fill="hold">
                                          <p:stCondLst>
                                            <p:cond delay="0"/>
                                          </p:stCondLst>
                                        </p:cTn>
                                        <p:tgtEl>
                                          <p:spTgt spid="96278"/>
                                        </p:tgtEl>
                                        <p:attrNameLst>
                                          <p:attrName>style.visibility</p:attrName>
                                        </p:attrNameLst>
                                      </p:cBhvr>
                                      <p:to>
                                        <p:strVal val="visible"/>
                                      </p:to>
                                    </p:set>
                                    <p:anim calcmode="lin" valueType="num">
                                      <p:cBhvr additive="base">
                                        <p:cTn id="94" dur="500" fill="hold"/>
                                        <p:tgtEl>
                                          <p:spTgt spid="96278"/>
                                        </p:tgtEl>
                                        <p:attrNameLst>
                                          <p:attrName>ppt_x</p:attrName>
                                        </p:attrNameLst>
                                      </p:cBhvr>
                                      <p:tavLst>
                                        <p:tav tm="0">
                                          <p:val>
                                            <p:strVal val="#ppt_x"/>
                                          </p:val>
                                        </p:tav>
                                        <p:tav tm="100000">
                                          <p:val>
                                            <p:strVal val="#ppt_x"/>
                                          </p:val>
                                        </p:tav>
                                      </p:tavLst>
                                    </p:anim>
                                    <p:anim calcmode="lin" valueType="num">
                                      <p:cBhvr additive="base">
                                        <p:cTn id="95" dur="500" fill="hold"/>
                                        <p:tgtEl>
                                          <p:spTgt spid="96278"/>
                                        </p:tgtEl>
                                        <p:attrNameLst>
                                          <p:attrName>ppt_y</p:attrName>
                                        </p:attrNameLst>
                                      </p:cBhvr>
                                      <p:tavLst>
                                        <p:tav tm="0">
                                          <p:val>
                                            <p:strVal val="0-#ppt_h/2"/>
                                          </p:val>
                                        </p:tav>
                                        <p:tav tm="100000">
                                          <p:val>
                                            <p:strVal val="#ppt_y"/>
                                          </p:val>
                                        </p:tav>
                                      </p:tavLst>
                                    </p:anim>
                                  </p:childTnLst>
                                </p:cTn>
                              </p:par>
                            </p:childTnLst>
                          </p:cTn>
                        </p:par>
                        <p:par>
                          <p:cTn id="96" fill="hold">
                            <p:stCondLst>
                              <p:cond delay="7000"/>
                            </p:stCondLst>
                            <p:childTnLst>
                              <p:par>
                                <p:cTn id="97" presetID="2" presetClass="entr" presetSubtype="1" fill="hold" grpId="0" nodeType="afterEffect">
                                  <p:stCondLst>
                                    <p:cond delay="0"/>
                                  </p:stCondLst>
                                  <p:childTnLst>
                                    <p:set>
                                      <p:cBhvr>
                                        <p:cTn id="98" dur="1" fill="hold">
                                          <p:stCondLst>
                                            <p:cond delay="0"/>
                                          </p:stCondLst>
                                        </p:cTn>
                                        <p:tgtEl>
                                          <p:spTgt spid="96279"/>
                                        </p:tgtEl>
                                        <p:attrNameLst>
                                          <p:attrName>style.visibility</p:attrName>
                                        </p:attrNameLst>
                                      </p:cBhvr>
                                      <p:to>
                                        <p:strVal val="visible"/>
                                      </p:to>
                                    </p:set>
                                    <p:anim calcmode="lin" valueType="num">
                                      <p:cBhvr additive="base">
                                        <p:cTn id="99" dur="500" fill="hold"/>
                                        <p:tgtEl>
                                          <p:spTgt spid="96279"/>
                                        </p:tgtEl>
                                        <p:attrNameLst>
                                          <p:attrName>ppt_x</p:attrName>
                                        </p:attrNameLst>
                                      </p:cBhvr>
                                      <p:tavLst>
                                        <p:tav tm="0">
                                          <p:val>
                                            <p:strVal val="#ppt_x"/>
                                          </p:val>
                                        </p:tav>
                                        <p:tav tm="100000">
                                          <p:val>
                                            <p:strVal val="#ppt_x"/>
                                          </p:val>
                                        </p:tav>
                                      </p:tavLst>
                                    </p:anim>
                                    <p:anim calcmode="lin" valueType="num">
                                      <p:cBhvr additive="base">
                                        <p:cTn id="100" dur="500" fill="hold"/>
                                        <p:tgtEl>
                                          <p:spTgt spid="96279"/>
                                        </p:tgtEl>
                                        <p:attrNameLst>
                                          <p:attrName>ppt_y</p:attrName>
                                        </p:attrNameLst>
                                      </p:cBhvr>
                                      <p:tavLst>
                                        <p:tav tm="0">
                                          <p:val>
                                            <p:strVal val="0-#ppt_h/2"/>
                                          </p:val>
                                        </p:tav>
                                        <p:tav tm="100000">
                                          <p:val>
                                            <p:strVal val="#ppt_y"/>
                                          </p:val>
                                        </p:tav>
                                      </p:tavLst>
                                    </p:anim>
                                  </p:childTnLst>
                                </p:cTn>
                              </p:par>
                            </p:childTnLst>
                          </p:cTn>
                        </p:par>
                        <p:par>
                          <p:cTn id="101" fill="hold">
                            <p:stCondLst>
                              <p:cond delay="7500"/>
                            </p:stCondLst>
                            <p:childTnLst>
                              <p:par>
                                <p:cTn id="102" presetID="2" presetClass="entr" presetSubtype="1" fill="hold" grpId="0" nodeType="afterEffect">
                                  <p:stCondLst>
                                    <p:cond delay="0"/>
                                  </p:stCondLst>
                                  <p:childTnLst>
                                    <p:set>
                                      <p:cBhvr>
                                        <p:cTn id="103" dur="1" fill="hold">
                                          <p:stCondLst>
                                            <p:cond delay="0"/>
                                          </p:stCondLst>
                                        </p:cTn>
                                        <p:tgtEl>
                                          <p:spTgt spid="96280"/>
                                        </p:tgtEl>
                                        <p:attrNameLst>
                                          <p:attrName>style.visibility</p:attrName>
                                        </p:attrNameLst>
                                      </p:cBhvr>
                                      <p:to>
                                        <p:strVal val="visible"/>
                                      </p:to>
                                    </p:set>
                                    <p:anim calcmode="lin" valueType="num">
                                      <p:cBhvr additive="base">
                                        <p:cTn id="104" dur="500" fill="hold"/>
                                        <p:tgtEl>
                                          <p:spTgt spid="96280"/>
                                        </p:tgtEl>
                                        <p:attrNameLst>
                                          <p:attrName>ppt_x</p:attrName>
                                        </p:attrNameLst>
                                      </p:cBhvr>
                                      <p:tavLst>
                                        <p:tav tm="0">
                                          <p:val>
                                            <p:strVal val="#ppt_x"/>
                                          </p:val>
                                        </p:tav>
                                        <p:tav tm="100000">
                                          <p:val>
                                            <p:strVal val="#ppt_x"/>
                                          </p:val>
                                        </p:tav>
                                      </p:tavLst>
                                    </p:anim>
                                    <p:anim calcmode="lin" valueType="num">
                                      <p:cBhvr additive="base">
                                        <p:cTn id="105" dur="500" fill="hold"/>
                                        <p:tgtEl>
                                          <p:spTgt spid="96280"/>
                                        </p:tgtEl>
                                        <p:attrNameLst>
                                          <p:attrName>ppt_y</p:attrName>
                                        </p:attrNameLst>
                                      </p:cBhvr>
                                      <p:tavLst>
                                        <p:tav tm="0">
                                          <p:val>
                                            <p:strVal val="0-#ppt_h/2"/>
                                          </p:val>
                                        </p:tav>
                                        <p:tav tm="100000">
                                          <p:val>
                                            <p:strVal val="#ppt_y"/>
                                          </p:val>
                                        </p:tav>
                                      </p:tavLst>
                                    </p:anim>
                                  </p:childTnLst>
                                </p:cTn>
                              </p:par>
                            </p:childTnLst>
                          </p:cTn>
                        </p:par>
                        <p:par>
                          <p:cTn id="106" fill="hold">
                            <p:stCondLst>
                              <p:cond delay="8000"/>
                            </p:stCondLst>
                            <p:childTnLst>
                              <p:par>
                                <p:cTn id="107" presetID="2" presetClass="entr" presetSubtype="1" fill="hold" grpId="0" nodeType="afterEffect">
                                  <p:stCondLst>
                                    <p:cond delay="0"/>
                                  </p:stCondLst>
                                  <p:childTnLst>
                                    <p:set>
                                      <p:cBhvr>
                                        <p:cTn id="108" dur="1" fill="hold">
                                          <p:stCondLst>
                                            <p:cond delay="0"/>
                                          </p:stCondLst>
                                        </p:cTn>
                                        <p:tgtEl>
                                          <p:spTgt spid="96281"/>
                                        </p:tgtEl>
                                        <p:attrNameLst>
                                          <p:attrName>style.visibility</p:attrName>
                                        </p:attrNameLst>
                                      </p:cBhvr>
                                      <p:to>
                                        <p:strVal val="visible"/>
                                      </p:to>
                                    </p:set>
                                    <p:anim calcmode="lin" valueType="num">
                                      <p:cBhvr additive="base">
                                        <p:cTn id="109" dur="500" fill="hold"/>
                                        <p:tgtEl>
                                          <p:spTgt spid="96281"/>
                                        </p:tgtEl>
                                        <p:attrNameLst>
                                          <p:attrName>ppt_x</p:attrName>
                                        </p:attrNameLst>
                                      </p:cBhvr>
                                      <p:tavLst>
                                        <p:tav tm="0">
                                          <p:val>
                                            <p:strVal val="#ppt_x"/>
                                          </p:val>
                                        </p:tav>
                                        <p:tav tm="100000">
                                          <p:val>
                                            <p:strVal val="#ppt_x"/>
                                          </p:val>
                                        </p:tav>
                                      </p:tavLst>
                                    </p:anim>
                                    <p:anim calcmode="lin" valueType="num">
                                      <p:cBhvr additive="base">
                                        <p:cTn id="110" dur="500" fill="hold"/>
                                        <p:tgtEl>
                                          <p:spTgt spid="96281"/>
                                        </p:tgtEl>
                                        <p:attrNameLst>
                                          <p:attrName>ppt_y</p:attrName>
                                        </p:attrNameLst>
                                      </p:cBhvr>
                                      <p:tavLst>
                                        <p:tav tm="0">
                                          <p:val>
                                            <p:strVal val="0-#ppt_h/2"/>
                                          </p:val>
                                        </p:tav>
                                        <p:tav tm="100000">
                                          <p:val>
                                            <p:strVal val="#ppt_y"/>
                                          </p:val>
                                        </p:tav>
                                      </p:tavLst>
                                    </p:anim>
                                  </p:childTnLst>
                                </p:cTn>
                              </p:par>
                            </p:childTnLst>
                          </p:cTn>
                        </p:par>
                        <p:par>
                          <p:cTn id="111" fill="hold">
                            <p:stCondLst>
                              <p:cond delay="8500"/>
                            </p:stCondLst>
                            <p:childTnLst>
                              <p:par>
                                <p:cTn id="112" presetID="2" presetClass="entr" presetSubtype="1" fill="hold" grpId="0" nodeType="afterEffect">
                                  <p:stCondLst>
                                    <p:cond delay="0"/>
                                  </p:stCondLst>
                                  <p:childTnLst>
                                    <p:set>
                                      <p:cBhvr>
                                        <p:cTn id="113" dur="1" fill="hold">
                                          <p:stCondLst>
                                            <p:cond delay="0"/>
                                          </p:stCondLst>
                                        </p:cTn>
                                        <p:tgtEl>
                                          <p:spTgt spid="96274"/>
                                        </p:tgtEl>
                                        <p:attrNameLst>
                                          <p:attrName>style.visibility</p:attrName>
                                        </p:attrNameLst>
                                      </p:cBhvr>
                                      <p:to>
                                        <p:strVal val="visible"/>
                                      </p:to>
                                    </p:set>
                                    <p:anim calcmode="lin" valueType="num">
                                      <p:cBhvr additive="base">
                                        <p:cTn id="114" dur="500" fill="hold"/>
                                        <p:tgtEl>
                                          <p:spTgt spid="96274"/>
                                        </p:tgtEl>
                                        <p:attrNameLst>
                                          <p:attrName>ppt_x</p:attrName>
                                        </p:attrNameLst>
                                      </p:cBhvr>
                                      <p:tavLst>
                                        <p:tav tm="0">
                                          <p:val>
                                            <p:strVal val="#ppt_x"/>
                                          </p:val>
                                        </p:tav>
                                        <p:tav tm="100000">
                                          <p:val>
                                            <p:strVal val="#ppt_x"/>
                                          </p:val>
                                        </p:tav>
                                      </p:tavLst>
                                    </p:anim>
                                    <p:anim calcmode="lin" valueType="num">
                                      <p:cBhvr additive="base">
                                        <p:cTn id="115" dur="500" fill="hold"/>
                                        <p:tgtEl>
                                          <p:spTgt spid="96274"/>
                                        </p:tgtEl>
                                        <p:attrNameLst>
                                          <p:attrName>ppt_y</p:attrName>
                                        </p:attrNameLst>
                                      </p:cBhvr>
                                      <p:tavLst>
                                        <p:tav tm="0">
                                          <p:val>
                                            <p:strVal val="0-#ppt_h/2"/>
                                          </p:val>
                                        </p:tav>
                                        <p:tav tm="100000">
                                          <p:val>
                                            <p:strVal val="#ppt_y"/>
                                          </p:val>
                                        </p:tav>
                                      </p:tavLst>
                                    </p:anim>
                                  </p:childTnLst>
                                </p:cTn>
                              </p:par>
                            </p:childTnLst>
                          </p:cTn>
                        </p:par>
                        <p:par>
                          <p:cTn id="116" fill="hold">
                            <p:stCondLst>
                              <p:cond delay="9000"/>
                            </p:stCondLst>
                            <p:childTnLst>
                              <p:par>
                                <p:cTn id="117" presetID="2" presetClass="entr" presetSubtype="1" fill="hold" grpId="0" nodeType="afterEffect">
                                  <p:stCondLst>
                                    <p:cond delay="0"/>
                                  </p:stCondLst>
                                  <p:childTnLst>
                                    <p:set>
                                      <p:cBhvr>
                                        <p:cTn id="118" dur="1" fill="hold">
                                          <p:stCondLst>
                                            <p:cond delay="0"/>
                                          </p:stCondLst>
                                        </p:cTn>
                                        <p:tgtEl>
                                          <p:spTgt spid="96288"/>
                                        </p:tgtEl>
                                        <p:attrNameLst>
                                          <p:attrName>style.visibility</p:attrName>
                                        </p:attrNameLst>
                                      </p:cBhvr>
                                      <p:to>
                                        <p:strVal val="visible"/>
                                      </p:to>
                                    </p:set>
                                    <p:anim calcmode="lin" valueType="num">
                                      <p:cBhvr additive="base">
                                        <p:cTn id="119" dur="500" fill="hold"/>
                                        <p:tgtEl>
                                          <p:spTgt spid="96288"/>
                                        </p:tgtEl>
                                        <p:attrNameLst>
                                          <p:attrName>ppt_x</p:attrName>
                                        </p:attrNameLst>
                                      </p:cBhvr>
                                      <p:tavLst>
                                        <p:tav tm="0">
                                          <p:val>
                                            <p:strVal val="#ppt_x"/>
                                          </p:val>
                                        </p:tav>
                                        <p:tav tm="100000">
                                          <p:val>
                                            <p:strVal val="#ppt_x"/>
                                          </p:val>
                                        </p:tav>
                                      </p:tavLst>
                                    </p:anim>
                                    <p:anim calcmode="lin" valueType="num">
                                      <p:cBhvr additive="base">
                                        <p:cTn id="120" dur="500" fill="hold"/>
                                        <p:tgtEl>
                                          <p:spTgt spid="96288"/>
                                        </p:tgtEl>
                                        <p:attrNameLst>
                                          <p:attrName>ppt_y</p:attrName>
                                        </p:attrNameLst>
                                      </p:cBhvr>
                                      <p:tavLst>
                                        <p:tav tm="0">
                                          <p:val>
                                            <p:strVal val="0-#ppt_h/2"/>
                                          </p:val>
                                        </p:tav>
                                        <p:tav tm="100000">
                                          <p:val>
                                            <p:strVal val="#ppt_y"/>
                                          </p:val>
                                        </p:tav>
                                      </p:tavLst>
                                    </p:anim>
                                  </p:childTnLst>
                                </p:cTn>
                              </p:par>
                            </p:childTnLst>
                          </p:cTn>
                        </p:par>
                        <p:par>
                          <p:cTn id="121" fill="hold">
                            <p:stCondLst>
                              <p:cond delay="9500"/>
                            </p:stCondLst>
                            <p:childTnLst>
                              <p:par>
                                <p:cTn id="122" presetID="2" presetClass="entr" presetSubtype="1" fill="hold" grpId="0" nodeType="afterEffect">
                                  <p:stCondLst>
                                    <p:cond delay="0"/>
                                  </p:stCondLst>
                                  <p:childTnLst>
                                    <p:set>
                                      <p:cBhvr>
                                        <p:cTn id="123" dur="1" fill="hold">
                                          <p:stCondLst>
                                            <p:cond delay="0"/>
                                          </p:stCondLst>
                                        </p:cTn>
                                        <p:tgtEl>
                                          <p:spTgt spid="96271"/>
                                        </p:tgtEl>
                                        <p:attrNameLst>
                                          <p:attrName>style.visibility</p:attrName>
                                        </p:attrNameLst>
                                      </p:cBhvr>
                                      <p:to>
                                        <p:strVal val="visible"/>
                                      </p:to>
                                    </p:set>
                                    <p:anim calcmode="lin" valueType="num">
                                      <p:cBhvr additive="base">
                                        <p:cTn id="124" dur="500" fill="hold"/>
                                        <p:tgtEl>
                                          <p:spTgt spid="96271"/>
                                        </p:tgtEl>
                                        <p:attrNameLst>
                                          <p:attrName>ppt_x</p:attrName>
                                        </p:attrNameLst>
                                      </p:cBhvr>
                                      <p:tavLst>
                                        <p:tav tm="0">
                                          <p:val>
                                            <p:strVal val="#ppt_x"/>
                                          </p:val>
                                        </p:tav>
                                        <p:tav tm="100000">
                                          <p:val>
                                            <p:strVal val="#ppt_x"/>
                                          </p:val>
                                        </p:tav>
                                      </p:tavLst>
                                    </p:anim>
                                    <p:anim calcmode="lin" valueType="num">
                                      <p:cBhvr additive="base">
                                        <p:cTn id="125" dur="500" fill="hold"/>
                                        <p:tgtEl>
                                          <p:spTgt spid="96271"/>
                                        </p:tgtEl>
                                        <p:attrNameLst>
                                          <p:attrName>ppt_y</p:attrName>
                                        </p:attrNameLst>
                                      </p:cBhvr>
                                      <p:tavLst>
                                        <p:tav tm="0">
                                          <p:val>
                                            <p:strVal val="0-#ppt_h/2"/>
                                          </p:val>
                                        </p:tav>
                                        <p:tav tm="100000">
                                          <p:val>
                                            <p:strVal val="#ppt_y"/>
                                          </p:val>
                                        </p:tav>
                                      </p:tavLst>
                                    </p:anim>
                                  </p:childTnLst>
                                </p:cTn>
                              </p:par>
                            </p:childTnLst>
                          </p:cTn>
                        </p:par>
                        <p:par>
                          <p:cTn id="126" fill="hold">
                            <p:stCondLst>
                              <p:cond delay="10000"/>
                            </p:stCondLst>
                            <p:childTnLst>
                              <p:par>
                                <p:cTn id="127" presetID="2" presetClass="entr" presetSubtype="1" fill="hold" grpId="0" nodeType="afterEffect">
                                  <p:stCondLst>
                                    <p:cond delay="0"/>
                                  </p:stCondLst>
                                  <p:childTnLst>
                                    <p:set>
                                      <p:cBhvr>
                                        <p:cTn id="128" dur="1" fill="hold">
                                          <p:stCondLst>
                                            <p:cond delay="0"/>
                                          </p:stCondLst>
                                        </p:cTn>
                                        <p:tgtEl>
                                          <p:spTgt spid="96283"/>
                                        </p:tgtEl>
                                        <p:attrNameLst>
                                          <p:attrName>style.visibility</p:attrName>
                                        </p:attrNameLst>
                                      </p:cBhvr>
                                      <p:to>
                                        <p:strVal val="visible"/>
                                      </p:to>
                                    </p:set>
                                    <p:anim calcmode="lin" valueType="num">
                                      <p:cBhvr additive="base">
                                        <p:cTn id="129" dur="500" fill="hold"/>
                                        <p:tgtEl>
                                          <p:spTgt spid="96283"/>
                                        </p:tgtEl>
                                        <p:attrNameLst>
                                          <p:attrName>ppt_x</p:attrName>
                                        </p:attrNameLst>
                                      </p:cBhvr>
                                      <p:tavLst>
                                        <p:tav tm="0">
                                          <p:val>
                                            <p:strVal val="#ppt_x"/>
                                          </p:val>
                                        </p:tav>
                                        <p:tav tm="100000">
                                          <p:val>
                                            <p:strVal val="#ppt_x"/>
                                          </p:val>
                                        </p:tav>
                                      </p:tavLst>
                                    </p:anim>
                                    <p:anim calcmode="lin" valueType="num">
                                      <p:cBhvr additive="base">
                                        <p:cTn id="130" dur="500" fill="hold"/>
                                        <p:tgtEl>
                                          <p:spTgt spid="96283"/>
                                        </p:tgtEl>
                                        <p:attrNameLst>
                                          <p:attrName>ppt_y</p:attrName>
                                        </p:attrNameLst>
                                      </p:cBhvr>
                                      <p:tavLst>
                                        <p:tav tm="0">
                                          <p:val>
                                            <p:strVal val="0-#ppt_h/2"/>
                                          </p:val>
                                        </p:tav>
                                        <p:tav tm="100000">
                                          <p:val>
                                            <p:strVal val="#ppt_y"/>
                                          </p:val>
                                        </p:tav>
                                      </p:tavLst>
                                    </p:anim>
                                  </p:childTnLst>
                                </p:cTn>
                              </p:par>
                            </p:childTnLst>
                          </p:cTn>
                        </p:par>
                        <p:par>
                          <p:cTn id="131" fill="hold">
                            <p:stCondLst>
                              <p:cond delay="10500"/>
                            </p:stCondLst>
                            <p:childTnLst>
                              <p:par>
                                <p:cTn id="132" presetID="2" presetClass="entr" presetSubtype="1" fill="hold" grpId="0" nodeType="afterEffect">
                                  <p:stCondLst>
                                    <p:cond delay="0"/>
                                  </p:stCondLst>
                                  <p:childTnLst>
                                    <p:set>
                                      <p:cBhvr>
                                        <p:cTn id="133" dur="1" fill="hold">
                                          <p:stCondLst>
                                            <p:cond delay="0"/>
                                          </p:stCondLst>
                                        </p:cTn>
                                        <p:tgtEl>
                                          <p:spTgt spid="96265"/>
                                        </p:tgtEl>
                                        <p:attrNameLst>
                                          <p:attrName>style.visibility</p:attrName>
                                        </p:attrNameLst>
                                      </p:cBhvr>
                                      <p:to>
                                        <p:strVal val="visible"/>
                                      </p:to>
                                    </p:set>
                                    <p:anim calcmode="lin" valueType="num">
                                      <p:cBhvr additive="base">
                                        <p:cTn id="134" dur="500" fill="hold"/>
                                        <p:tgtEl>
                                          <p:spTgt spid="96265"/>
                                        </p:tgtEl>
                                        <p:attrNameLst>
                                          <p:attrName>ppt_x</p:attrName>
                                        </p:attrNameLst>
                                      </p:cBhvr>
                                      <p:tavLst>
                                        <p:tav tm="0">
                                          <p:val>
                                            <p:strVal val="#ppt_x"/>
                                          </p:val>
                                        </p:tav>
                                        <p:tav tm="100000">
                                          <p:val>
                                            <p:strVal val="#ppt_x"/>
                                          </p:val>
                                        </p:tav>
                                      </p:tavLst>
                                    </p:anim>
                                    <p:anim calcmode="lin" valueType="num">
                                      <p:cBhvr additive="base">
                                        <p:cTn id="135" dur="500" fill="hold"/>
                                        <p:tgtEl>
                                          <p:spTgt spid="96265"/>
                                        </p:tgtEl>
                                        <p:attrNameLst>
                                          <p:attrName>ppt_y</p:attrName>
                                        </p:attrNameLst>
                                      </p:cBhvr>
                                      <p:tavLst>
                                        <p:tav tm="0">
                                          <p:val>
                                            <p:strVal val="0-#ppt_h/2"/>
                                          </p:val>
                                        </p:tav>
                                        <p:tav tm="100000">
                                          <p:val>
                                            <p:strVal val="#ppt_y"/>
                                          </p:val>
                                        </p:tav>
                                      </p:tavLst>
                                    </p:anim>
                                  </p:childTnLst>
                                </p:cTn>
                              </p:par>
                            </p:childTnLst>
                          </p:cTn>
                        </p:par>
                        <p:par>
                          <p:cTn id="136" fill="hold">
                            <p:stCondLst>
                              <p:cond delay="11000"/>
                            </p:stCondLst>
                            <p:childTnLst>
                              <p:par>
                                <p:cTn id="137" presetID="2" presetClass="entr" presetSubtype="1" fill="hold" grpId="0" nodeType="afterEffect">
                                  <p:stCondLst>
                                    <p:cond delay="0"/>
                                  </p:stCondLst>
                                  <p:childTnLst>
                                    <p:set>
                                      <p:cBhvr>
                                        <p:cTn id="138" dur="1" fill="hold">
                                          <p:stCondLst>
                                            <p:cond delay="0"/>
                                          </p:stCondLst>
                                        </p:cTn>
                                        <p:tgtEl>
                                          <p:spTgt spid="96285"/>
                                        </p:tgtEl>
                                        <p:attrNameLst>
                                          <p:attrName>style.visibility</p:attrName>
                                        </p:attrNameLst>
                                      </p:cBhvr>
                                      <p:to>
                                        <p:strVal val="visible"/>
                                      </p:to>
                                    </p:set>
                                    <p:anim calcmode="lin" valueType="num">
                                      <p:cBhvr additive="base">
                                        <p:cTn id="139" dur="500" fill="hold"/>
                                        <p:tgtEl>
                                          <p:spTgt spid="96285"/>
                                        </p:tgtEl>
                                        <p:attrNameLst>
                                          <p:attrName>ppt_x</p:attrName>
                                        </p:attrNameLst>
                                      </p:cBhvr>
                                      <p:tavLst>
                                        <p:tav tm="0">
                                          <p:val>
                                            <p:strVal val="#ppt_x"/>
                                          </p:val>
                                        </p:tav>
                                        <p:tav tm="100000">
                                          <p:val>
                                            <p:strVal val="#ppt_x"/>
                                          </p:val>
                                        </p:tav>
                                      </p:tavLst>
                                    </p:anim>
                                    <p:anim calcmode="lin" valueType="num">
                                      <p:cBhvr additive="base">
                                        <p:cTn id="140" dur="500" fill="hold"/>
                                        <p:tgtEl>
                                          <p:spTgt spid="96285"/>
                                        </p:tgtEl>
                                        <p:attrNameLst>
                                          <p:attrName>ppt_y</p:attrName>
                                        </p:attrNameLst>
                                      </p:cBhvr>
                                      <p:tavLst>
                                        <p:tav tm="0">
                                          <p:val>
                                            <p:strVal val="0-#ppt_h/2"/>
                                          </p:val>
                                        </p:tav>
                                        <p:tav tm="100000">
                                          <p:val>
                                            <p:strVal val="#ppt_y"/>
                                          </p:val>
                                        </p:tav>
                                      </p:tavLst>
                                    </p:anim>
                                  </p:childTnLst>
                                </p:cTn>
                              </p:par>
                            </p:childTnLst>
                          </p:cTn>
                        </p:par>
                        <p:par>
                          <p:cTn id="141" fill="hold">
                            <p:stCondLst>
                              <p:cond delay="11500"/>
                            </p:stCondLst>
                            <p:childTnLst>
                              <p:par>
                                <p:cTn id="142" presetID="2" presetClass="entr" presetSubtype="1" fill="hold" grpId="0" nodeType="afterEffect">
                                  <p:stCondLst>
                                    <p:cond delay="0"/>
                                  </p:stCondLst>
                                  <p:childTnLst>
                                    <p:set>
                                      <p:cBhvr>
                                        <p:cTn id="143" dur="1" fill="hold">
                                          <p:stCondLst>
                                            <p:cond delay="0"/>
                                          </p:stCondLst>
                                        </p:cTn>
                                        <p:tgtEl>
                                          <p:spTgt spid="96286"/>
                                        </p:tgtEl>
                                        <p:attrNameLst>
                                          <p:attrName>style.visibility</p:attrName>
                                        </p:attrNameLst>
                                      </p:cBhvr>
                                      <p:to>
                                        <p:strVal val="visible"/>
                                      </p:to>
                                    </p:set>
                                    <p:anim calcmode="lin" valueType="num">
                                      <p:cBhvr additive="base">
                                        <p:cTn id="144" dur="500" fill="hold"/>
                                        <p:tgtEl>
                                          <p:spTgt spid="96286"/>
                                        </p:tgtEl>
                                        <p:attrNameLst>
                                          <p:attrName>ppt_x</p:attrName>
                                        </p:attrNameLst>
                                      </p:cBhvr>
                                      <p:tavLst>
                                        <p:tav tm="0">
                                          <p:val>
                                            <p:strVal val="#ppt_x"/>
                                          </p:val>
                                        </p:tav>
                                        <p:tav tm="100000">
                                          <p:val>
                                            <p:strVal val="#ppt_x"/>
                                          </p:val>
                                        </p:tav>
                                      </p:tavLst>
                                    </p:anim>
                                    <p:anim calcmode="lin" valueType="num">
                                      <p:cBhvr additive="base">
                                        <p:cTn id="145" dur="500" fill="hold"/>
                                        <p:tgtEl>
                                          <p:spTgt spid="96286"/>
                                        </p:tgtEl>
                                        <p:attrNameLst>
                                          <p:attrName>ppt_y</p:attrName>
                                        </p:attrNameLst>
                                      </p:cBhvr>
                                      <p:tavLst>
                                        <p:tav tm="0">
                                          <p:val>
                                            <p:strVal val="0-#ppt_h/2"/>
                                          </p:val>
                                        </p:tav>
                                        <p:tav tm="100000">
                                          <p:val>
                                            <p:strVal val="#ppt_y"/>
                                          </p:val>
                                        </p:tav>
                                      </p:tavLst>
                                    </p:anim>
                                  </p:childTnLst>
                                </p:cTn>
                              </p:par>
                            </p:childTnLst>
                          </p:cTn>
                        </p:par>
                        <p:par>
                          <p:cTn id="146" fill="hold">
                            <p:stCondLst>
                              <p:cond delay="12000"/>
                            </p:stCondLst>
                            <p:childTnLst>
                              <p:par>
                                <p:cTn id="147" presetID="2" presetClass="entr" presetSubtype="1" fill="hold" grpId="0" nodeType="afterEffect">
                                  <p:stCondLst>
                                    <p:cond delay="0"/>
                                  </p:stCondLst>
                                  <p:childTnLst>
                                    <p:set>
                                      <p:cBhvr>
                                        <p:cTn id="148" dur="1" fill="hold">
                                          <p:stCondLst>
                                            <p:cond delay="0"/>
                                          </p:stCondLst>
                                        </p:cTn>
                                        <p:tgtEl>
                                          <p:spTgt spid="96287"/>
                                        </p:tgtEl>
                                        <p:attrNameLst>
                                          <p:attrName>style.visibility</p:attrName>
                                        </p:attrNameLst>
                                      </p:cBhvr>
                                      <p:to>
                                        <p:strVal val="visible"/>
                                      </p:to>
                                    </p:set>
                                    <p:anim calcmode="lin" valueType="num">
                                      <p:cBhvr additive="base">
                                        <p:cTn id="149" dur="500" fill="hold"/>
                                        <p:tgtEl>
                                          <p:spTgt spid="96287"/>
                                        </p:tgtEl>
                                        <p:attrNameLst>
                                          <p:attrName>ppt_x</p:attrName>
                                        </p:attrNameLst>
                                      </p:cBhvr>
                                      <p:tavLst>
                                        <p:tav tm="0">
                                          <p:val>
                                            <p:strVal val="#ppt_x"/>
                                          </p:val>
                                        </p:tav>
                                        <p:tav tm="100000">
                                          <p:val>
                                            <p:strVal val="#ppt_x"/>
                                          </p:val>
                                        </p:tav>
                                      </p:tavLst>
                                    </p:anim>
                                    <p:anim calcmode="lin" valueType="num">
                                      <p:cBhvr additive="base">
                                        <p:cTn id="150" dur="500" fill="hold"/>
                                        <p:tgtEl>
                                          <p:spTgt spid="96287"/>
                                        </p:tgtEl>
                                        <p:attrNameLst>
                                          <p:attrName>ppt_y</p:attrName>
                                        </p:attrNameLst>
                                      </p:cBhvr>
                                      <p:tavLst>
                                        <p:tav tm="0">
                                          <p:val>
                                            <p:strVal val="0-#ppt_h/2"/>
                                          </p:val>
                                        </p:tav>
                                        <p:tav tm="100000">
                                          <p:val>
                                            <p:strVal val="#ppt_y"/>
                                          </p:val>
                                        </p:tav>
                                      </p:tavLst>
                                    </p:anim>
                                  </p:childTnLst>
                                </p:cTn>
                              </p:par>
                            </p:childTnLst>
                          </p:cTn>
                        </p:par>
                        <p:par>
                          <p:cTn id="151" fill="hold">
                            <p:stCondLst>
                              <p:cond delay="12500"/>
                            </p:stCondLst>
                            <p:childTnLst>
                              <p:par>
                                <p:cTn id="152" presetID="2" presetClass="entr" presetSubtype="1" fill="hold" grpId="0" nodeType="afterEffect">
                                  <p:stCondLst>
                                    <p:cond delay="0"/>
                                  </p:stCondLst>
                                  <p:childTnLst>
                                    <p:set>
                                      <p:cBhvr>
                                        <p:cTn id="153" dur="1" fill="hold">
                                          <p:stCondLst>
                                            <p:cond delay="0"/>
                                          </p:stCondLst>
                                        </p:cTn>
                                        <p:tgtEl>
                                          <p:spTgt spid="96292"/>
                                        </p:tgtEl>
                                        <p:attrNameLst>
                                          <p:attrName>style.visibility</p:attrName>
                                        </p:attrNameLst>
                                      </p:cBhvr>
                                      <p:to>
                                        <p:strVal val="visible"/>
                                      </p:to>
                                    </p:set>
                                    <p:anim calcmode="lin" valueType="num">
                                      <p:cBhvr additive="base">
                                        <p:cTn id="154" dur="500" fill="hold"/>
                                        <p:tgtEl>
                                          <p:spTgt spid="96292"/>
                                        </p:tgtEl>
                                        <p:attrNameLst>
                                          <p:attrName>ppt_x</p:attrName>
                                        </p:attrNameLst>
                                      </p:cBhvr>
                                      <p:tavLst>
                                        <p:tav tm="0">
                                          <p:val>
                                            <p:strVal val="#ppt_x"/>
                                          </p:val>
                                        </p:tav>
                                        <p:tav tm="100000">
                                          <p:val>
                                            <p:strVal val="#ppt_x"/>
                                          </p:val>
                                        </p:tav>
                                      </p:tavLst>
                                    </p:anim>
                                    <p:anim calcmode="lin" valueType="num">
                                      <p:cBhvr additive="base">
                                        <p:cTn id="155" dur="500" fill="hold"/>
                                        <p:tgtEl>
                                          <p:spTgt spid="96292"/>
                                        </p:tgtEl>
                                        <p:attrNameLst>
                                          <p:attrName>ppt_y</p:attrName>
                                        </p:attrNameLst>
                                      </p:cBhvr>
                                      <p:tavLst>
                                        <p:tav tm="0">
                                          <p:val>
                                            <p:strVal val="0-#ppt_h/2"/>
                                          </p:val>
                                        </p:tav>
                                        <p:tav tm="100000">
                                          <p:val>
                                            <p:strVal val="#ppt_y"/>
                                          </p:val>
                                        </p:tav>
                                      </p:tavLst>
                                    </p:anim>
                                  </p:childTnLst>
                                </p:cTn>
                              </p:par>
                            </p:childTnLst>
                          </p:cTn>
                        </p:par>
                        <p:par>
                          <p:cTn id="156" fill="hold">
                            <p:stCondLst>
                              <p:cond delay="13000"/>
                            </p:stCondLst>
                            <p:childTnLst>
                              <p:par>
                                <p:cTn id="157" presetID="2" presetClass="entr" presetSubtype="1" fill="hold" grpId="0" nodeType="afterEffect">
                                  <p:stCondLst>
                                    <p:cond delay="0"/>
                                  </p:stCondLst>
                                  <p:childTnLst>
                                    <p:set>
                                      <p:cBhvr>
                                        <p:cTn id="158" dur="1" fill="hold">
                                          <p:stCondLst>
                                            <p:cond delay="0"/>
                                          </p:stCondLst>
                                        </p:cTn>
                                        <p:tgtEl>
                                          <p:spTgt spid="96289"/>
                                        </p:tgtEl>
                                        <p:attrNameLst>
                                          <p:attrName>style.visibility</p:attrName>
                                        </p:attrNameLst>
                                      </p:cBhvr>
                                      <p:to>
                                        <p:strVal val="visible"/>
                                      </p:to>
                                    </p:set>
                                    <p:anim calcmode="lin" valueType="num">
                                      <p:cBhvr additive="base">
                                        <p:cTn id="159" dur="500" fill="hold"/>
                                        <p:tgtEl>
                                          <p:spTgt spid="96289"/>
                                        </p:tgtEl>
                                        <p:attrNameLst>
                                          <p:attrName>ppt_x</p:attrName>
                                        </p:attrNameLst>
                                      </p:cBhvr>
                                      <p:tavLst>
                                        <p:tav tm="0">
                                          <p:val>
                                            <p:strVal val="#ppt_x"/>
                                          </p:val>
                                        </p:tav>
                                        <p:tav tm="100000">
                                          <p:val>
                                            <p:strVal val="#ppt_x"/>
                                          </p:val>
                                        </p:tav>
                                      </p:tavLst>
                                    </p:anim>
                                    <p:anim calcmode="lin" valueType="num">
                                      <p:cBhvr additive="base">
                                        <p:cTn id="160" dur="500" fill="hold"/>
                                        <p:tgtEl>
                                          <p:spTgt spid="96289"/>
                                        </p:tgtEl>
                                        <p:attrNameLst>
                                          <p:attrName>ppt_y</p:attrName>
                                        </p:attrNameLst>
                                      </p:cBhvr>
                                      <p:tavLst>
                                        <p:tav tm="0">
                                          <p:val>
                                            <p:strVal val="0-#ppt_h/2"/>
                                          </p:val>
                                        </p:tav>
                                        <p:tav tm="100000">
                                          <p:val>
                                            <p:strVal val="#ppt_y"/>
                                          </p:val>
                                        </p:tav>
                                      </p:tavLst>
                                    </p:anim>
                                  </p:childTnLst>
                                </p:cTn>
                              </p:par>
                            </p:childTnLst>
                          </p:cTn>
                        </p:par>
                        <p:par>
                          <p:cTn id="161" fill="hold">
                            <p:stCondLst>
                              <p:cond delay="13500"/>
                            </p:stCondLst>
                            <p:childTnLst>
                              <p:par>
                                <p:cTn id="162" presetID="2" presetClass="entr" presetSubtype="1" fill="hold" grpId="0" nodeType="afterEffect">
                                  <p:stCondLst>
                                    <p:cond delay="0"/>
                                  </p:stCondLst>
                                  <p:childTnLst>
                                    <p:set>
                                      <p:cBhvr>
                                        <p:cTn id="163" dur="1" fill="hold">
                                          <p:stCondLst>
                                            <p:cond delay="0"/>
                                          </p:stCondLst>
                                        </p:cTn>
                                        <p:tgtEl>
                                          <p:spTgt spid="96290"/>
                                        </p:tgtEl>
                                        <p:attrNameLst>
                                          <p:attrName>style.visibility</p:attrName>
                                        </p:attrNameLst>
                                      </p:cBhvr>
                                      <p:to>
                                        <p:strVal val="visible"/>
                                      </p:to>
                                    </p:set>
                                    <p:anim calcmode="lin" valueType="num">
                                      <p:cBhvr additive="base">
                                        <p:cTn id="164" dur="500" fill="hold"/>
                                        <p:tgtEl>
                                          <p:spTgt spid="96290"/>
                                        </p:tgtEl>
                                        <p:attrNameLst>
                                          <p:attrName>ppt_x</p:attrName>
                                        </p:attrNameLst>
                                      </p:cBhvr>
                                      <p:tavLst>
                                        <p:tav tm="0">
                                          <p:val>
                                            <p:strVal val="#ppt_x"/>
                                          </p:val>
                                        </p:tav>
                                        <p:tav tm="100000">
                                          <p:val>
                                            <p:strVal val="#ppt_x"/>
                                          </p:val>
                                        </p:tav>
                                      </p:tavLst>
                                    </p:anim>
                                    <p:anim calcmode="lin" valueType="num">
                                      <p:cBhvr additive="base">
                                        <p:cTn id="165" dur="500" fill="hold"/>
                                        <p:tgtEl>
                                          <p:spTgt spid="96290"/>
                                        </p:tgtEl>
                                        <p:attrNameLst>
                                          <p:attrName>ppt_y</p:attrName>
                                        </p:attrNameLst>
                                      </p:cBhvr>
                                      <p:tavLst>
                                        <p:tav tm="0">
                                          <p:val>
                                            <p:strVal val="0-#ppt_h/2"/>
                                          </p:val>
                                        </p:tav>
                                        <p:tav tm="100000">
                                          <p:val>
                                            <p:strVal val="#ppt_y"/>
                                          </p:val>
                                        </p:tav>
                                      </p:tavLst>
                                    </p:anim>
                                  </p:childTnLst>
                                </p:cTn>
                              </p:par>
                            </p:childTnLst>
                          </p:cTn>
                        </p:par>
                        <p:par>
                          <p:cTn id="166" fill="hold">
                            <p:stCondLst>
                              <p:cond delay="14000"/>
                            </p:stCondLst>
                            <p:childTnLst>
                              <p:par>
                                <p:cTn id="167" presetID="2" presetClass="entr" presetSubtype="1" fill="hold" grpId="0" nodeType="afterEffect">
                                  <p:stCondLst>
                                    <p:cond delay="0"/>
                                  </p:stCondLst>
                                  <p:childTnLst>
                                    <p:set>
                                      <p:cBhvr>
                                        <p:cTn id="168" dur="1" fill="hold">
                                          <p:stCondLst>
                                            <p:cond delay="0"/>
                                          </p:stCondLst>
                                        </p:cTn>
                                        <p:tgtEl>
                                          <p:spTgt spid="96291"/>
                                        </p:tgtEl>
                                        <p:attrNameLst>
                                          <p:attrName>style.visibility</p:attrName>
                                        </p:attrNameLst>
                                      </p:cBhvr>
                                      <p:to>
                                        <p:strVal val="visible"/>
                                      </p:to>
                                    </p:set>
                                    <p:anim calcmode="lin" valueType="num">
                                      <p:cBhvr additive="base">
                                        <p:cTn id="169" dur="500" fill="hold"/>
                                        <p:tgtEl>
                                          <p:spTgt spid="96291"/>
                                        </p:tgtEl>
                                        <p:attrNameLst>
                                          <p:attrName>ppt_x</p:attrName>
                                        </p:attrNameLst>
                                      </p:cBhvr>
                                      <p:tavLst>
                                        <p:tav tm="0">
                                          <p:val>
                                            <p:strVal val="#ppt_x"/>
                                          </p:val>
                                        </p:tav>
                                        <p:tav tm="100000">
                                          <p:val>
                                            <p:strVal val="#ppt_x"/>
                                          </p:val>
                                        </p:tav>
                                      </p:tavLst>
                                    </p:anim>
                                    <p:anim calcmode="lin" valueType="num">
                                      <p:cBhvr additive="base">
                                        <p:cTn id="170" dur="500" fill="hold"/>
                                        <p:tgtEl>
                                          <p:spTgt spid="96291"/>
                                        </p:tgtEl>
                                        <p:attrNameLst>
                                          <p:attrName>ppt_y</p:attrName>
                                        </p:attrNameLst>
                                      </p:cBhvr>
                                      <p:tavLst>
                                        <p:tav tm="0">
                                          <p:val>
                                            <p:strVal val="0-#ppt_h/2"/>
                                          </p:val>
                                        </p:tav>
                                        <p:tav tm="100000">
                                          <p:val>
                                            <p:strVal val="#ppt_y"/>
                                          </p:val>
                                        </p:tav>
                                      </p:tavLst>
                                    </p:anim>
                                  </p:childTnLst>
                                </p:cTn>
                              </p:par>
                            </p:childTnLst>
                          </p:cTn>
                        </p:par>
                        <p:par>
                          <p:cTn id="171" fill="hold">
                            <p:stCondLst>
                              <p:cond delay="14500"/>
                            </p:stCondLst>
                            <p:childTnLst>
                              <p:par>
                                <p:cTn id="172" presetID="2" presetClass="entr" presetSubtype="1" fill="hold" grpId="0" nodeType="afterEffect">
                                  <p:stCondLst>
                                    <p:cond delay="0"/>
                                  </p:stCondLst>
                                  <p:childTnLst>
                                    <p:set>
                                      <p:cBhvr>
                                        <p:cTn id="173" dur="1" fill="hold">
                                          <p:stCondLst>
                                            <p:cond delay="0"/>
                                          </p:stCondLst>
                                        </p:cTn>
                                        <p:tgtEl>
                                          <p:spTgt spid="96302"/>
                                        </p:tgtEl>
                                        <p:attrNameLst>
                                          <p:attrName>style.visibility</p:attrName>
                                        </p:attrNameLst>
                                      </p:cBhvr>
                                      <p:to>
                                        <p:strVal val="visible"/>
                                      </p:to>
                                    </p:set>
                                    <p:anim calcmode="lin" valueType="num">
                                      <p:cBhvr additive="base">
                                        <p:cTn id="174" dur="500" fill="hold"/>
                                        <p:tgtEl>
                                          <p:spTgt spid="96302"/>
                                        </p:tgtEl>
                                        <p:attrNameLst>
                                          <p:attrName>ppt_x</p:attrName>
                                        </p:attrNameLst>
                                      </p:cBhvr>
                                      <p:tavLst>
                                        <p:tav tm="0">
                                          <p:val>
                                            <p:strVal val="#ppt_x"/>
                                          </p:val>
                                        </p:tav>
                                        <p:tav tm="100000">
                                          <p:val>
                                            <p:strVal val="#ppt_x"/>
                                          </p:val>
                                        </p:tav>
                                      </p:tavLst>
                                    </p:anim>
                                    <p:anim calcmode="lin" valueType="num">
                                      <p:cBhvr additive="base">
                                        <p:cTn id="175" dur="500" fill="hold"/>
                                        <p:tgtEl>
                                          <p:spTgt spid="96302"/>
                                        </p:tgtEl>
                                        <p:attrNameLst>
                                          <p:attrName>ppt_y</p:attrName>
                                        </p:attrNameLst>
                                      </p:cBhvr>
                                      <p:tavLst>
                                        <p:tav tm="0">
                                          <p:val>
                                            <p:strVal val="0-#ppt_h/2"/>
                                          </p:val>
                                        </p:tav>
                                        <p:tav tm="100000">
                                          <p:val>
                                            <p:strVal val="#ppt_y"/>
                                          </p:val>
                                        </p:tav>
                                      </p:tavLst>
                                    </p:anim>
                                  </p:childTnLst>
                                </p:cTn>
                              </p:par>
                            </p:childTnLst>
                          </p:cTn>
                        </p:par>
                        <p:par>
                          <p:cTn id="176" fill="hold">
                            <p:stCondLst>
                              <p:cond delay="15000"/>
                            </p:stCondLst>
                            <p:childTnLst>
                              <p:par>
                                <p:cTn id="177" presetID="2" presetClass="entr" presetSubtype="1" fill="hold" grpId="0" nodeType="afterEffect">
                                  <p:stCondLst>
                                    <p:cond delay="0"/>
                                  </p:stCondLst>
                                  <p:childTnLst>
                                    <p:set>
                                      <p:cBhvr>
                                        <p:cTn id="178" dur="1" fill="hold">
                                          <p:stCondLst>
                                            <p:cond delay="0"/>
                                          </p:stCondLst>
                                        </p:cTn>
                                        <p:tgtEl>
                                          <p:spTgt spid="96293"/>
                                        </p:tgtEl>
                                        <p:attrNameLst>
                                          <p:attrName>style.visibility</p:attrName>
                                        </p:attrNameLst>
                                      </p:cBhvr>
                                      <p:to>
                                        <p:strVal val="visible"/>
                                      </p:to>
                                    </p:set>
                                    <p:anim calcmode="lin" valueType="num">
                                      <p:cBhvr additive="base">
                                        <p:cTn id="179" dur="500" fill="hold"/>
                                        <p:tgtEl>
                                          <p:spTgt spid="96293"/>
                                        </p:tgtEl>
                                        <p:attrNameLst>
                                          <p:attrName>ppt_x</p:attrName>
                                        </p:attrNameLst>
                                      </p:cBhvr>
                                      <p:tavLst>
                                        <p:tav tm="0">
                                          <p:val>
                                            <p:strVal val="#ppt_x"/>
                                          </p:val>
                                        </p:tav>
                                        <p:tav tm="100000">
                                          <p:val>
                                            <p:strVal val="#ppt_x"/>
                                          </p:val>
                                        </p:tav>
                                      </p:tavLst>
                                    </p:anim>
                                    <p:anim calcmode="lin" valueType="num">
                                      <p:cBhvr additive="base">
                                        <p:cTn id="180" dur="500" fill="hold"/>
                                        <p:tgtEl>
                                          <p:spTgt spid="96293"/>
                                        </p:tgtEl>
                                        <p:attrNameLst>
                                          <p:attrName>ppt_y</p:attrName>
                                        </p:attrNameLst>
                                      </p:cBhvr>
                                      <p:tavLst>
                                        <p:tav tm="0">
                                          <p:val>
                                            <p:strVal val="0-#ppt_h/2"/>
                                          </p:val>
                                        </p:tav>
                                        <p:tav tm="100000">
                                          <p:val>
                                            <p:strVal val="#ppt_y"/>
                                          </p:val>
                                        </p:tav>
                                      </p:tavLst>
                                    </p:anim>
                                  </p:childTnLst>
                                </p:cTn>
                              </p:par>
                            </p:childTnLst>
                          </p:cTn>
                        </p:par>
                        <p:par>
                          <p:cTn id="181" fill="hold">
                            <p:stCondLst>
                              <p:cond delay="15500"/>
                            </p:stCondLst>
                            <p:childTnLst>
                              <p:par>
                                <p:cTn id="182" presetID="2" presetClass="entr" presetSubtype="1" fill="hold" grpId="0" nodeType="afterEffect">
                                  <p:stCondLst>
                                    <p:cond delay="0"/>
                                  </p:stCondLst>
                                  <p:childTnLst>
                                    <p:set>
                                      <p:cBhvr>
                                        <p:cTn id="183" dur="1" fill="hold">
                                          <p:stCondLst>
                                            <p:cond delay="0"/>
                                          </p:stCondLst>
                                        </p:cTn>
                                        <p:tgtEl>
                                          <p:spTgt spid="96294"/>
                                        </p:tgtEl>
                                        <p:attrNameLst>
                                          <p:attrName>style.visibility</p:attrName>
                                        </p:attrNameLst>
                                      </p:cBhvr>
                                      <p:to>
                                        <p:strVal val="visible"/>
                                      </p:to>
                                    </p:set>
                                    <p:anim calcmode="lin" valueType="num">
                                      <p:cBhvr additive="base">
                                        <p:cTn id="184" dur="500" fill="hold"/>
                                        <p:tgtEl>
                                          <p:spTgt spid="96294"/>
                                        </p:tgtEl>
                                        <p:attrNameLst>
                                          <p:attrName>ppt_x</p:attrName>
                                        </p:attrNameLst>
                                      </p:cBhvr>
                                      <p:tavLst>
                                        <p:tav tm="0">
                                          <p:val>
                                            <p:strVal val="#ppt_x"/>
                                          </p:val>
                                        </p:tav>
                                        <p:tav tm="100000">
                                          <p:val>
                                            <p:strVal val="#ppt_x"/>
                                          </p:val>
                                        </p:tav>
                                      </p:tavLst>
                                    </p:anim>
                                    <p:anim calcmode="lin" valueType="num">
                                      <p:cBhvr additive="base">
                                        <p:cTn id="185" dur="500" fill="hold"/>
                                        <p:tgtEl>
                                          <p:spTgt spid="96294"/>
                                        </p:tgtEl>
                                        <p:attrNameLst>
                                          <p:attrName>ppt_y</p:attrName>
                                        </p:attrNameLst>
                                      </p:cBhvr>
                                      <p:tavLst>
                                        <p:tav tm="0">
                                          <p:val>
                                            <p:strVal val="0-#ppt_h/2"/>
                                          </p:val>
                                        </p:tav>
                                        <p:tav tm="100000">
                                          <p:val>
                                            <p:strVal val="#ppt_y"/>
                                          </p:val>
                                        </p:tav>
                                      </p:tavLst>
                                    </p:anim>
                                  </p:childTnLst>
                                </p:cTn>
                              </p:par>
                            </p:childTnLst>
                          </p:cTn>
                        </p:par>
                        <p:par>
                          <p:cTn id="186" fill="hold">
                            <p:stCondLst>
                              <p:cond delay="16000"/>
                            </p:stCondLst>
                            <p:childTnLst>
                              <p:par>
                                <p:cTn id="187" presetID="2" presetClass="entr" presetSubtype="1" fill="hold" grpId="0" nodeType="afterEffect">
                                  <p:stCondLst>
                                    <p:cond delay="0"/>
                                  </p:stCondLst>
                                  <p:childTnLst>
                                    <p:set>
                                      <p:cBhvr>
                                        <p:cTn id="188" dur="1" fill="hold">
                                          <p:stCondLst>
                                            <p:cond delay="0"/>
                                          </p:stCondLst>
                                        </p:cTn>
                                        <p:tgtEl>
                                          <p:spTgt spid="96295"/>
                                        </p:tgtEl>
                                        <p:attrNameLst>
                                          <p:attrName>style.visibility</p:attrName>
                                        </p:attrNameLst>
                                      </p:cBhvr>
                                      <p:to>
                                        <p:strVal val="visible"/>
                                      </p:to>
                                    </p:set>
                                    <p:anim calcmode="lin" valueType="num">
                                      <p:cBhvr additive="base">
                                        <p:cTn id="189" dur="500" fill="hold"/>
                                        <p:tgtEl>
                                          <p:spTgt spid="96295"/>
                                        </p:tgtEl>
                                        <p:attrNameLst>
                                          <p:attrName>ppt_x</p:attrName>
                                        </p:attrNameLst>
                                      </p:cBhvr>
                                      <p:tavLst>
                                        <p:tav tm="0">
                                          <p:val>
                                            <p:strVal val="#ppt_x"/>
                                          </p:val>
                                        </p:tav>
                                        <p:tav tm="100000">
                                          <p:val>
                                            <p:strVal val="#ppt_x"/>
                                          </p:val>
                                        </p:tav>
                                      </p:tavLst>
                                    </p:anim>
                                    <p:anim calcmode="lin" valueType="num">
                                      <p:cBhvr additive="base">
                                        <p:cTn id="190" dur="500" fill="hold"/>
                                        <p:tgtEl>
                                          <p:spTgt spid="9629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animBg="1"/>
      <p:bldP spid="96263" grpId="0" animBg="1"/>
      <p:bldP spid="96264" grpId="0" animBg="1"/>
      <p:bldP spid="96265" grpId="0" animBg="1"/>
      <p:bldP spid="96266" grpId="0" animBg="1"/>
      <p:bldP spid="96267" grpId="0" animBg="1"/>
      <p:bldP spid="96268" grpId="0" animBg="1"/>
      <p:bldP spid="96269" grpId="0" animBg="1"/>
      <p:bldP spid="96270" grpId="0" animBg="1"/>
      <p:bldP spid="96271" grpId="0" animBg="1"/>
      <p:bldP spid="96272" grpId="0" animBg="1"/>
      <p:bldP spid="96273" grpId="0" animBg="1"/>
      <p:bldP spid="96274" grpId="0" animBg="1"/>
      <p:bldP spid="96275" grpId="0" animBg="1"/>
      <p:bldP spid="96276" grpId="0" animBg="1"/>
      <p:bldP spid="96277" grpId="0" animBg="1"/>
      <p:bldP spid="96278" grpId="0" animBg="1"/>
      <p:bldP spid="96279" grpId="0" animBg="1"/>
      <p:bldP spid="96280" grpId="0" animBg="1"/>
      <p:bldP spid="96281" grpId="0" animBg="1"/>
      <p:bldP spid="96282" grpId="0" animBg="1"/>
      <p:bldP spid="96283" grpId="0" animBg="1"/>
      <p:bldP spid="96284" grpId="0" animBg="1"/>
      <p:bldP spid="96285" grpId="0" animBg="1"/>
      <p:bldP spid="96286" grpId="0" animBg="1"/>
      <p:bldP spid="96287" grpId="0" animBg="1"/>
      <p:bldP spid="96288" grpId="0" animBg="1"/>
      <p:bldP spid="96289" grpId="0" animBg="1"/>
      <p:bldP spid="96290" grpId="0" animBg="1"/>
      <p:bldP spid="96291" grpId="0" animBg="1"/>
      <p:bldP spid="96292" grpId="0" animBg="1"/>
      <p:bldP spid="96293" grpId="0" animBg="1"/>
      <p:bldP spid="96294" grpId="0" animBg="1"/>
      <p:bldP spid="96295" grpId="0" animBg="1"/>
      <p:bldP spid="9630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98366" name="Rectangle 62"/>
          <p:cNvSpPr>
            <a:spLocks noChangeArrowheads="1"/>
          </p:cNvSpPr>
          <p:nvPr/>
        </p:nvSpPr>
        <p:spPr bwMode="auto">
          <a:xfrm>
            <a:off x="601663" y="1577975"/>
            <a:ext cx="8104187" cy="4059238"/>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a:p>
        </p:txBody>
      </p:sp>
      <p:sp>
        <p:nvSpPr>
          <p:cNvPr id="98306" name="Rectangle 2"/>
          <p:cNvSpPr>
            <a:spLocks noGrp="1" noChangeArrowheads="1"/>
          </p:cNvSpPr>
          <p:nvPr>
            <p:ph type="title"/>
          </p:nvPr>
        </p:nvSpPr>
        <p:spPr>
          <a:xfrm>
            <a:off x="685800" y="228600"/>
            <a:ext cx="7772400" cy="1295400"/>
          </a:xfrm>
        </p:spPr>
        <p:txBody>
          <a:bodyPr/>
          <a:lstStyle/>
          <a:p>
            <a:r>
              <a:rPr lang="en-US">
                <a:effectLst>
                  <a:outerShdw blurRad="38100" dist="38100" dir="2700000" algn="tl">
                    <a:srgbClr val="000000"/>
                  </a:outerShdw>
                </a:effectLst>
              </a:rPr>
              <a:t>Risk and Expected Cost Associated With A Plan</a:t>
            </a:r>
          </a:p>
        </p:txBody>
      </p:sp>
      <p:grpSp>
        <p:nvGrpSpPr>
          <p:cNvPr id="98307" name="Group 3"/>
          <p:cNvGrpSpPr>
            <a:grpSpLocks/>
          </p:cNvGrpSpPr>
          <p:nvPr/>
        </p:nvGrpSpPr>
        <p:grpSpPr bwMode="auto">
          <a:xfrm>
            <a:off x="1214438" y="1419225"/>
            <a:ext cx="7015162" cy="3944938"/>
            <a:chOff x="765" y="1160"/>
            <a:chExt cx="4419" cy="2485"/>
          </a:xfrm>
        </p:grpSpPr>
        <p:sp>
          <p:nvSpPr>
            <p:cNvPr id="98308" name="Line 4"/>
            <p:cNvSpPr>
              <a:spLocks noChangeShapeType="1"/>
            </p:cNvSpPr>
            <p:nvPr/>
          </p:nvSpPr>
          <p:spPr bwMode="auto">
            <a:xfrm>
              <a:off x="765" y="1160"/>
              <a:ext cx="0" cy="2485"/>
            </a:xfrm>
            <a:prstGeom prst="line">
              <a:avLst/>
            </a:prstGeom>
            <a:noFill/>
            <a:ln w="28575">
              <a:solidFill>
                <a:schemeClr val="tx1"/>
              </a:solidFill>
              <a:round/>
              <a:headEnd/>
              <a:tailEnd/>
            </a:ln>
            <a:effectLst/>
          </p:spPr>
          <p:txBody>
            <a:bodyPr wrap="none"/>
            <a:lstStyle/>
            <a:p>
              <a:endParaRPr lang="en-US"/>
            </a:p>
          </p:txBody>
        </p:sp>
        <p:sp>
          <p:nvSpPr>
            <p:cNvPr id="98309" name="Line 5"/>
            <p:cNvSpPr>
              <a:spLocks noChangeShapeType="1"/>
            </p:cNvSpPr>
            <p:nvPr/>
          </p:nvSpPr>
          <p:spPr bwMode="auto">
            <a:xfrm>
              <a:off x="765" y="3645"/>
              <a:ext cx="4419" cy="0"/>
            </a:xfrm>
            <a:prstGeom prst="line">
              <a:avLst/>
            </a:prstGeom>
            <a:noFill/>
            <a:ln w="28575">
              <a:solidFill>
                <a:schemeClr val="tx1"/>
              </a:solidFill>
              <a:round/>
              <a:headEnd/>
              <a:tailEnd/>
            </a:ln>
            <a:effectLst/>
          </p:spPr>
          <p:txBody>
            <a:bodyPr wrap="none"/>
            <a:lstStyle/>
            <a:p>
              <a:endParaRPr lang="en-US"/>
            </a:p>
          </p:txBody>
        </p:sp>
      </p:grpSp>
      <p:sp>
        <p:nvSpPr>
          <p:cNvPr id="98310" name="Text Box 6"/>
          <p:cNvSpPr txBox="1">
            <a:spLocks noChangeArrowheads="1"/>
          </p:cNvSpPr>
          <p:nvPr/>
        </p:nvSpPr>
        <p:spPr bwMode="auto">
          <a:xfrm rot="-5400000">
            <a:off x="-790575" y="3222626"/>
            <a:ext cx="3260725" cy="457200"/>
          </a:xfrm>
          <a:prstGeom prst="rect">
            <a:avLst/>
          </a:prstGeom>
          <a:noFill/>
          <a:ln w="9525">
            <a:noFill/>
            <a:miter lim="800000"/>
            <a:headEnd/>
            <a:tailEnd/>
          </a:ln>
          <a:effectLst/>
        </p:spPr>
        <p:txBody>
          <a:bodyPr wrap="none">
            <a:spAutoFit/>
          </a:bodyPr>
          <a:lstStyle/>
          <a:p>
            <a:r>
              <a:rPr lang="en-US" sz="2400">
                <a:latin typeface="Tahoma" pitchFamily="34" charset="0"/>
              </a:rPr>
              <a:t>Likelihood (Probability)</a:t>
            </a:r>
          </a:p>
        </p:txBody>
      </p:sp>
      <p:sp>
        <p:nvSpPr>
          <p:cNvPr id="98311" name="Rectangle 7"/>
          <p:cNvSpPr>
            <a:spLocks noChangeArrowheads="1"/>
          </p:cNvSpPr>
          <p:nvPr/>
        </p:nvSpPr>
        <p:spPr bwMode="auto">
          <a:xfrm>
            <a:off x="2130425" y="5084763"/>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12" name="Rectangle 8"/>
          <p:cNvSpPr>
            <a:spLocks noChangeArrowheads="1"/>
          </p:cNvSpPr>
          <p:nvPr/>
        </p:nvSpPr>
        <p:spPr bwMode="auto">
          <a:xfrm>
            <a:off x="6400800" y="5084763"/>
            <a:ext cx="304800" cy="279400"/>
          </a:xfrm>
          <a:prstGeom prst="rect">
            <a:avLst/>
          </a:prstGeom>
          <a:solidFill>
            <a:srgbClr val="FF0000"/>
          </a:solidFill>
          <a:ln w="22225">
            <a:solidFill>
              <a:schemeClr val="tx1"/>
            </a:solidFill>
            <a:miter lim="800000"/>
            <a:headEnd/>
            <a:tailEnd/>
          </a:ln>
          <a:effectLst/>
        </p:spPr>
        <p:txBody>
          <a:bodyPr wrap="none" anchor="ctr"/>
          <a:lstStyle/>
          <a:p>
            <a:endParaRPr lang="en-US"/>
          </a:p>
        </p:txBody>
      </p:sp>
      <p:sp>
        <p:nvSpPr>
          <p:cNvPr id="98313" name="Rectangle 9"/>
          <p:cNvSpPr>
            <a:spLocks noChangeArrowheads="1"/>
          </p:cNvSpPr>
          <p:nvPr/>
        </p:nvSpPr>
        <p:spPr bwMode="auto">
          <a:xfrm>
            <a:off x="3355975" y="5075238"/>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14" name="Rectangle 10"/>
          <p:cNvSpPr>
            <a:spLocks noChangeArrowheads="1"/>
          </p:cNvSpPr>
          <p:nvPr/>
        </p:nvSpPr>
        <p:spPr bwMode="auto">
          <a:xfrm>
            <a:off x="2744788" y="3400425"/>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15" name="Rectangle 11"/>
          <p:cNvSpPr>
            <a:spLocks noChangeArrowheads="1"/>
          </p:cNvSpPr>
          <p:nvPr/>
        </p:nvSpPr>
        <p:spPr bwMode="auto">
          <a:xfrm>
            <a:off x="2130425" y="4511675"/>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16" name="Rectangle 12"/>
          <p:cNvSpPr>
            <a:spLocks noChangeArrowheads="1"/>
          </p:cNvSpPr>
          <p:nvPr/>
        </p:nvSpPr>
        <p:spPr bwMode="auto">
          <a:xfrm>
            <a:off x="2744788" y="5084763"/>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17" name="Rectangle 13"/>
          <p:cNvSpPr>
            <a:spLocks noChangeArrowheads="1"/>
          </p:cNvSpPr>
          <p:nvPr/>
        </p:nvSpPr>
        <p:spPr bwMode="auto">
          <a:xfrm>
            <a:off x="2130425" y="4797425"/>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18" name="Rectangle 14"/>
          <p:cNvSpPr>
            <a:spLocks noChangeArrowheads="1"/>
          </p:cNvSpPr>
          <p:nvPr/>
        </p:nvSpPr>
        <p:spPr bwMode="auto">
          <a:xfrm>
            <a:off x="2744788" y="4522788"/>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19" name="Rectangle 15"/>
          <p:cNvSpPr>
            <a:spLocks noChangeArrowheads="1"/>
          </p:cNvSpPr>
          <p:nvPr/>
        </p:nvSpPr>
        <p:spPr bwMode="auto">
          <a:xfrm>
            <a:off x="3355975" y="4518025"/>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20" name="Rectangle 16"/>
          <p:cNvSpPr>
            <a:spLocks noChangeArrowheads="1"/>
          </p:cNvSpPr>
          <p:nvPr/>
        </p:nvSpPr>
        <p:spPr bwMode="auto">
          <a:xfrm>
            <a:off x="3354388" y="3681413"/>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21" name="Rectangle 17"/>
          <p:cNvSpPr>
            <a:spLocks noChangeArrowheads="1"/>
          </p:cNvSpPr>
          <p:nvPr/>
        </p:nvSpPr>
        <p:spPr bwMode="auto">
          <a:xfrm>
            <a:off x="2744788" y="4241800"/>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22" name="Rectangle 18"/>
          <p:cNvSpPr>
            <a:spLocks noChangeArrowheads="1"/>
          </p:cNvSpPr>
          <p:nvPr/>
        </p:nvSpPr>
        <p:spPr bwMode="auto">
          <a:xfrm>
            <a:off x="3354388" y="3960813"/>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23" name="Rectangle 19"/>
          <p:cNvSpPr>
            <a:spLocks noChangeArrowheads="1"/>
          </p:cNvSpPr>
          <p:nvPr/>
        </p:nvSpPr>
        <p:spPr bwMode="auto">
          <a:xfrm>
            <a:off x="2744788" y="3962400"/>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24" name="Rectangle 20"/>
          <p:cNvSpPr>
            <a:spLocks noChangeArrowheads="1"/>
          </p:cNvSpPr>
          <p:nvPr/>
        </p:nvSpPr>
        <p:spPr bwMode="auto">
          <a:xfrm>
            <a:off x="5791200" y="5064125"/>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25" name="Rectangle 21"/>
          <p:cNvSpPr>
            <a:spLocks noChangeArrowheads="1"/>
          </p:cNvSpPr>
          <p:nvPr/>
        </p:nvSpPr>
        <p:spPr bwMode="auto">
          <a:xfrm>
            <a:off x="3355975" y="4797425"/>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26" name="Rectangle 22"/>
          <p:cNvSpPr>
            <a:spLocks noChangeArrowheads="1"/>
          </p:cNvSpPr>
          <p:nvPr/>
        </p:nvSpPr>
        <p:spPr bwMode="auto">
          <a:xfrm>
            <a:off x="7010400" y="5084763"/>
            <a:ext cx="304800" cy="279400"/>
          </a:xfrm>
          <a:prstGeom prst="rect">
            <a:avLst/>
          </a:prstGeom>
          <a:solidFill>
            <a:srgbClr val="FF0000"/>
          </a:solidFill>
          <a:ln w="22225">
            <a:solidFill>
              <a:schemeClr val="tx1"/>
            </a:solidFill>
            <a:miter lim="800000"/>
            <a:headEnd/>
            <a:tailEnd/>
          </a:ln>
          <a:effectLst/>
        </p:spPr>
        <p:txBody>
          <a:bodyPr wrap="none" anchor="ctr"/>
          <a:lstStyle/>
          <a:p>
            <a:endParaRPr lang="en-US"/>
          </a:p>
        </p:txBody>
      </p:sp>
      <p:sp>
        <p:nvSpPr>
          <p:cNvPr id="98327" name="Rectangle 23"/>
          <p:cNvSpPr>
            <a:spLocks noChangeArrowheads="1"/>
          </p:cNvSpPr>
          <p:nvPr/>
        </p:nvSpPr>
        <p:spPr bwMode="auto">
          <a:xfrm>
            <a:off x="2130425" y="4225925"/>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28" name="Rectangle 24"/>
          <p:cNvSpPr>
            <a:spLocks noChangeArrowheads="1"/>
          </p:cNvSpPr>
          <p:nvPr/>
        </p:nvSpPr>
        <p:spPr bwMode="auto">
          <a:xfrm>
            <a:off x="4570413" y="5064125"/>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29" name="Rectangle 25"/>
          <p:cNvSpPr>
            <a:spLocks noChangeArrowheads="1"/>
          </p:cNvSpPr>
          <p:nvPr/>
        </p:nvSpPr>
        <p:spPr bwMode="auto">
          <a:xfrm>
            <a:off x="3965575" y="5064125"/>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30" name="Rectangle 26"/>
          <p:cNvSpPr>
            <a:spLocks noChangeArrowheads="1"/>
          </p:cNvSpPr>
          <p:nvPr/>
        </p:nvSpPr>
        <p:spPr bwMode="auto">
          <a:xfrm>
            <a:off x="5181600" y="5064125"/>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31" name="Rectangle 27"/>
          <p:cNvSpPr>
            <a:spLocks noChangeArrowheads="1"/>
          </p:cNvSpPr>
          <p:nvPr/>
        </p:nvSpPr>
        <p:spPr bwMode="auto">
          <a:xfrm>
            <a:off x="3354388" y="4238625"/>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32" name="Rectangle 28"/>
          <p:cNvSpPr>
            <a:spLocks noChangeArrowheads="1"/>
          </p:cNvSpPr>
          <p:nvPr/>
        </p:nvSpPr>
        <p:spPr bwMode="auto">
          <a:xfrm>
            <a:off x="3965575" y="4786313"/>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33" name="Rectangle 29"/>
          <p:cNvSpPr>
            <a:spLocks noChangeArrowheads="1"/>
          </p:cNvSpPr>
          <p:nvPr/>
        </p:nvSpPr>
        <p:spPr bwMode="auto">
          <a:xfrm>
            <a:off x="2744788" y="4803775"/>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34" name="Rectangle 30"/>
          <p:cNvSpPr>
            <a:spLocks noChangeArrowheads="1"/>
          </p:cNvSpPr>
          <p:nvPr/>
        </p:nvSpPr>
        <p:spPr bwMode="auto">
          <a:xfrm>
            <a:off x="4570413" y="4787900"/>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35" name="Rectangle 31"/>
          <p:cNvSpPr>
            <a:spLocks noChangeArrowheads="1"/>
          </p:cNvSpPr>
          <p:nvPr/>
        </p:nvSpPr>
        <p:spPr bwMode="auto">
          <a:xfrm>
            <a:off x="5791200" y="4783138"/>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36" name="Rectangle 32"/>
          <p:cNvSpPr>
            <a:spLocks noChangeArrowheads="1"/>
          </p:cNvSpPr>
          <p:nvPr/>
        </p:nvSpPr>
        <p:spPr bwMode="auto">
          <a:xfrm>
            <a:off x="5181600" y="4783138"/>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37" name="Rectangle 33"/>
          <p:cNvSpPr>
            <a:spLocks noChangeArrowheads="1"/>
          </p:cNvSpPr>
          <p:nvPr/>
        </p:nvSpPr>
        <p:spPr bwMode="auto">
          <a:xfrm>
            <a:off x="2744788" y="3681413"/>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38" name="Rectangle 34"/>
          <p:cNvSpPr>
            <a:spLocks noChangeArrowheads="1"/>
          </p:cNvSpPr>
          <p:nvPr/>
        </p:nvSpPr>
        <p:spPr bwMode="auto">
          <a:xfrm>
            <a:off x="3965575" y="4227513"/>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39" name="Rectangle 35"/>
          <p:cNvSpPr>
            <a:spLocks noChangeArrowheads="1"/>
          </p:cNvSpPr>
          <p:nvPr/>
        </p:nvSpPr>
        <p:spPr bwMode="auto">
          <a:xfrm>
            <a:off x="4570413" y="4511675"/>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40" name="Rectangle 36"/>
          <p:cNvSpPr>
            <a:spLocks noChangeArrowheads="1"/>
          </p:cNvSpPr>
          <p:nvPr/>
        </p:nvSpPr>
        <p:spPr bwMode="auto">
          <a:xfrm>
            <a:off x="4570413" y="4233863"/>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41" name="Rectangle 37"/>
          <p:cNvSpPr>
            <a:spLocks noChangeArrowheads="1"/>
          </p:cNvSpPr>
          <p:nvPr/>
        </p:nvSpPr>
        <p:spPr bwMode="auto">
          <a:xfrm>
            <a:off x="3965575" y="4506913"/>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42" name="Rectangle 38"/>
          <p:cNvSpPr>
            <a:spLocks noChangeArrowheads="1"/>
          </p:cNvSpPr>
          <p:nvPr/>
        </p:nvSpPr>
        <p:spPr bwMode="auto">
          <a:xfrm>
            <a:off x="2744788" y="3121025"/>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43" name="Rectangle 39"/>
          <p:cNvSpPr>
            <a:spLocks noChangeArrowheads="1"/>
          </p:cNvSpPr>
          <p:nvPr/>
        </p:nvSpPr>
        <p:spPr bwMode="auto">
          <a:xfrm>
            <a:off x="3967163" y="3948113"/>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sp>
        <p:nvSpPr>
          <p:cNvPr id="98344" name="Rectangle 40"/>
          <p:cNvSpPr>
            <a:spLocks noChangeArrowheads="1"/>
          </p:cNvSpPr>
          <p:nvPr/>
        </p:nvSpPr>
        <p:spPr bwMode="auto">
          <a:xfrm>
            <a:off x="7620000" y="5084763"/>
            <a:ext cx="304800" cy="279400"/>
          </a:xfrm>
          <a:prstGeom prst="rect">
            <a:avLst/>
          </a:prstGeom>
          <a:solidFill>
            <a:srgbClr val="FF0000"/>
          </a:solidFill>
          <a:ln w="22225">
            <a:solidFill>
              <a:schemeClr val="tx1"/>
            </a:solidFill>
            <a:miter lim="800000"/>
            <a:headEnd/>
            <a:tailEnd/>
          </a:ln>
          <a:effectLst/>
        </p:spPr>
        <p:txBody>
          <a:bodyPr wrap="none" anchor="ctr"/>
          <a:lstStyle/>
          <a:p>
            <a:endParaRPr lang="en-US"/>
          </a:p>
        </p:txBody>
      </p:sp>
      <p:sp>
        <p:nvSpPr>
          <p:cNvPr id="98345" name="Rectangle 41"/>
          <p:cNvSpPr>
            <a:spLocks noChangeArrowheads="1"/>
          </p:cNvSpPr>
          <p:nvPr/>
        </p:nvSpPr>
        <p:spPr bwMode="auto">
          <a:xfrm>
            <a:off x="3354388" y="3402013"/>
            <a:ext cx="304800" cy="279400"/>
          </a:xfrm>
          <a:prstGeom prst="rect">
            <a:avLst/>
          </a:prstGeom>
          <a:solidFill>
            <a:srgbClr val="CC00CC"/>
          </a:solidFill>
          <a:ln w="22225">
            <a:solidFill>
              <a:schemeClr val="tx1"/>
            </a:solidFill>
            <a:miter lim="800000"/>
            <a:headEnd/>
            <a:tailEnd/>
          </a:ln>
          <a:effectLst/>
        </p:spPr>
        <p:txBody>
          <a:bodyPr wrap="none" anchor="ctr"/>
          <a:lstStyle/>
          <a:p>
            <a:endParaRPr lang="en-US"/>
          </a:p>
        </p:txBody>
      </p:sp>
      <p:grpSp>
        <p:nvGrpSpPr>
          <p:cNvPr id="98346" name="Group 42"/>
          <p:cNvGrpSpPr>
            <a:grpSpLocks/>
          </p:cNvGrpSpPr>
          <p:nvPr/>
        </p:nvGrpSpPr>
        <p:grpSpPr bwMode="auto">
          <a:xfrm>
            <a:off x="3390900" y="1820863"/>
            <a:ext cx="1079500" cy="919162"/>
            <a:chOff x="2732" y="1581"/>
            <a:chExt cx="680" cy="579"/>
          </a:xfrm>
        </p:grpSpPr>
        <p:sp>
          <p:nvSpPr>
            <p:cNvPr id="98347" name="Line 43"/>
            <p:cNvSpPr>
              <a:spLocks noChangeShapeType="1"/>
            </p:cNvSpPr>
            <p:nvPr/>
          </p:nvSpPr>
          <p:spPr bwMode="auto">
            <a:xfrm>
              <a:off x="3118" y="1824"/>
              <a:ext cx="0" cy="336"/>
            </a:xfrm>
            <a:prstGeom prst="line">
              <a:avLst/>
            </a:prstGeom>
            <a:noFill/>
            <a:ln w="38100">
              <a:solidFill>
                <a:schemeClr val="tx1"/>
              </a:solidFill>
              <a:round/>
              <a:headEnd/>
              <a:tailEnd type="triangle" w="med" len="med"/>
            </a:ln>
            <a:effectLst/>
          </p:spPr>
          <p:txBody>
            <a:bodyPr wrap="none"/>
            <a:lstStyle/>
            <a:p>
              <a:endParaRPr lang="en-US"/>
            </a:p>
          </p:txBody>
        </p:sp>
        <p:sp>
          <p:nvSpPr>
            <p:cNvPr id="98348" name="Text Box 44"/>
            <p:cNvSpPr txBox="1">
              <a:spLocks noChangeArrowheads="1"/>
            </p:cNvSpPr>
            <p:nvPr/>
          </p:nvSpPr>
          <p:spPr bwMode="auto">
            <a:xfrm>
              <a:off x="2732" y="1581"/>
              <a:ext cx="680" cy="212"/>
            </a:xfrm>
            <a:prstGeom prst="rect">
              <a:avLst/>
            </a:prstGeom>
            <a:noFill/>
            <a:ln w="9525">
              <a:noFill/>
              <a:miter lim="800000"/>
              <a:headEnd/>
              <a:tailEnd/>
            </a:ln>
            <a:effectLst/>
          </p:spPr>
          <p:txBody>
            <a:bodyPr wrap="none">
              <a:spAutoFit/>
            </a:bodyPr>
            <a:lstStyle/>
            <a:p>
              <a:r>
                <a:rPr lang="en-US" sz="1600" b="1">
                  <a:latin typeface="Tahoma" pitchFamily="34" charset="0"/>
                </a:rPr>
                <a:t>Avg Cost</a:t>
              </a:r>
            </a:p>
          </p:txBody>
        </p:sp>
      </p:grpSp>
      <p:sp>
        <p:nvSpPr>
          <p:cNvPr id="98361" name="AutoShape 57"/>
          <p:cNvSpPr>
            <a:spLocks/>
          </p:cNvSpPr>
          <p:nvPr/>
        </p:nvSpPr>
        <p:spPr bwMode="auto">
          <a:xfrm rot="-5474722">
            <a:off x="6972301" y="3294062"/>
            <a:ext cx="381000" cy="1527175"/>
          </a:xfrm>
          <a:prstGeom prst="rightBrace">
            <a:avLst>
              <a:gd name="adj1" fmla="val 33403"/>
              <a:gd name="adj2" fmla="val 50000"/>
            </a:avLst>
          </a:prstGeom>
          <a:noFill/>
          <a:ln w="28575">
            <a:solidFill>
              <a:schemeClr val="tx1"/>
            </a:solidFill>
            <a:round/>
            <a:headEnd/>
            <a:tailEnd/>
          </a:ln>
          <a:effectLst/>
        </p:spPr>
        <p:txBody>
          <a:bodyPr wrap="none" anchor="ctr"/>
          <a:lstStyle/>
          <a:p>
            <a:endParaRPr lang="en-US"/>
          </a:p>
        </p:txBody>
      </p:sp>
      <p:sp>
        <p:nvSpPr>
          <p:cNvPr id="98362" name="Text Box 58"/>
          <p:cNvSpPr txBox="1">
            <a:spLocks noChangeArrowheads="1"/>
          </p:cNvSpPr>
          <p:nvPr/>
        </p:nvSpPr>
        <p:spPr bwMode="auto">
          <a:xfrm>
            <a:off x="5610225" y="3071813"/>
            <a:ext cx="3217863" cy="701675"/>
          </a:xfrm>
          <a:prstGeom prst="rect">
            <a:avLst/>
          </a:prstGeom>
          <a:noFill/>
          <a:ln w="9525">
            <a:noFill/>
            <a:miter lim="800000"/>
            <a:headEnd/>
            <a:tailEnd/>
          </a:ln>
          <a:effectLst/>
        </p:spPr>
        <p:txBody>
          <a:bodyPr>
            <a:spAutoFit/>
          </a:bodyPr>
          <a:lstStyle/>
          <a:p>
            <a:r>
              <a:rPr lang="en-US" sz="2000" b="1">
                <a:latin typeface="Tahoma" pitchFamily="34" charset="0"/>
              </a:rPr>
              <a:t>Risk = average of</a:t>
            </a:r>
          </a:p>
          <a:p>
            <a:r>
              <a:rPr lang="en-US" sz="2000" b="1">
                <a:latin typeface="Tahoma" pitchFamily="34" charset="0"/>
              </a:rPr>
              <a:t>costs&gt; 90% threshold</a:t>
            </a:r>
          </a:p>
        </p:txBody>
      </p:sp>
      <p:sp>
        <p:nvSpPr>
          <p:cNvPr id="98363" name="Line 59"/>
          <p:cNvSpPr>
            <a:spLocks noChangeShapeType="1"/>
          </p:cNvSpPr>
          <p:nvPr/>
        </p:nvSpPr>
        <p:spPr bwMode="auto">
          <a:xfrm flipV="1">
            <a:off x="7138988" y="4159250"/>
            <a:ext cx="0" cy="457200"/>
          </a:xfrm>
          <a:prstGeom prst="line">
            <a:avLst/>
          </a:prstGeom>
          <a:noFill/>
          <a:ln w="76200" cap="sq">
            <a:solidFill>
              <a:schemeClr val="hlink"/>
            </a:solidFill>
            <a:round/>
            <a:headEnd type="triangle" w="med" len="med"/>
            <a:tailEnd/>
          </a:ln>
          <a:effectLst/>
        </p:spPr>
        <p:txBody>
          <a:bodyPr>
            <a:spAutoFit/>
          </a:bodyPr>
          <a:lstStyle/>
          <a:p>
            <a:endParaRPr lang="en-US"/>
          </a:p>
        </p:txBody>
      </p:sp>
      <p:grpSp>
        <p:nvGrpSpPr>
          <p:cNvPr id="98368" name="Group 64"/>
          <p:cNvGrpSpPr>
            <a:grpSpLocks/>
          </p:cNvGrpSpPr>
          <p:nvPr/>
        </p:nvGrpSpPr>
        <p:grpSpPr bwMode="auto">
          <a:xfrm>
            <a:off x="2043113" y="5397500"/>
            <a:ext cx="6053137" cy="757238"/>
            <a:chOff x="1287" y="3400"/>
            <a:chExt cx="3813" cy="477"/>
          </a:xfrm>
        </p:grpSpPr>
        <p:grpSp>
          <p:nvGrpSpPr>
            <p:cNvPr id="98369" name="Group 65"/>
            <p:cNvGrpSpPr>
              <a:grpSpLocks/>
            </p:cNvGrpSpPr>
            <p:nvPr/>
          </p:nvGrpSpPr>
          <p:grpSpPr bwMode="auto">
            <a:xfrm>
              <a:off x="1287" y="3400"/>
              <a:ext cx="3813" cy="181"/>
              <a:chOff x="1287" y="3640"/>
              <a:chExt cx="3813" cy="181"/>
            </a:xfrm>
          </p:grpSpPr>
          <p:sp>
            <p:nvSpPr>
              <p:cNvPr id="98370" name="Text Box 66"/>
              <p:cNvSpPr txBox="1">
                <a:spLocks noChangeArrowheads="1"/>
              </p:cNvSpPr>
              <p:nvPr/>
            </p:nvSpPr>
            <p:spPr bwMode="auto">
              <a:xfrm>
                <a:off x="1287" y="3640"/>
                <a:ext cx="357"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Times New Roman" pitchFamily="18" charset="0"/>
                  </a:rPr>
                  <a:t>10000</a:t>
                </a:r>
              </a:p>
            </p:txBody>
          </p:sp>
          <p:sp>
            <p:nvSpPr>
              <p:cNvPr id="98371" name="Text Box 67"/>
              <p:cNvSpPr txBox="1">
                <a:spLocks noChangeArrowheads="1"/>
              </p:cNvSpPr>
              <p:nvPr/>
            </p:nvSpPr>
            <p:spPr bwMode="auto">
              <a:xfrm>
                <a:off x="1703" y="3640"/>
                <a:ext cx="357"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Times New Roman" pitchFamily="18" charset="0"/>
                  </a:rPr>
                  <a:t>12500</a:t>
                </a:r>
              </a:p>
            </p:txBody>
          </p:sp>
          <p:sp>
            <p:nvSpPr>
              <p:cNvPr id="98372" name="Text Box 68"/>
              <p:cNvSpPr txBox="1">
                <a:spLocks noChangeArrowheads="1"/>
              </p:cNvSpPr>
              <p:nvPr/>
            </p:nvSpPr>
            <p:spPr bwMode="auto">
              <a:xfrm>
                <a:off x="2084" y="3640"/>
                <a:ext cx="357"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Times New Roman" pitchFamily="18" charset="0"/>
                  </a:rPr>
                  <a:t>15000</a:t>
                </a:r>
              </a:p>
            </p:txBody>
          </p:sp>
          <p:sp>
            <p:nvSpPr>
              <p:cNvPr id="98373" name="Text Box 69"/>
              <p:cNvSpPr txBox="1">
                <a:spLocks noChangeArrowheads="1"/>
              </p:cNvSpPr>
              <p:nvPr/>
            </p:nvSpPr>
            <p:spPr bwMode="auto">
              <a:xfrm>
                <a:off x="2491" y="3640"/>
                <a:ext cx="357"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Times New Roman" pitchFamily="18" charset="0"/>
                  </a:rPr>
                  <a:t>17500</a:t>
                </a:r>
              </a:p>
            </p:txBody>
          </p:sp>
          <p:sp>
            <p:nvSpPr>
              <p:cNvPr id="98374" name="Text Box 70"/>
              <p:cNvSpPr txBox="1">
                <a:spLocks noChangeArrowheads="1"/>
              </p:cNvSpPr>
              <p:nvPr/>
            </p:nvSpPr>
            <p:spPr bwMode="auto">
              <a:xfrm>
                <a:off x="2864" y="3640"/>
                <a:ext cx="357"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Times New Roman" pitchFamily="18" charset="0"/>
                  </a:rPr>
                  <a:t>20000</a:t>
                </a:r>
              </a:p>
            </p:txBody>
          </p:sp>
          <p:sp>
            <p:nvSpPr>
              <p:cNvPr id="98375" name="Text Box 71"/>
              <p:cNvSpPr txBox="1">
                <a:spLocks noChangeArrowheads="1"/>
              </p:cNvSpPr>
              <p:nvPr/>
            </p:nvSpPr>
            <p:spPr bwMode="auto">
              <a:xfrm>
                <a:off x="3245" y="3640"/>
                <a:ext cx="357"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Times New Roman" pitchFamily="18" charset="0"/>
                  </a:rPr>
                  <a:t>22500</a:t>
                </a:r>
              </a:p>
            </p:txBody>
          </p:sp>
          <p:sp>
            <p:nvSpPr>
              <p:cNvPr id="98376" name="Text Box 72"/>
              <p:cNvSpPr txBox="1">
                <a:spLocks noChangeArrowheads="1"/>
              </p:cNvSpPr>
              <p:nvPr/>
            </p:nvSpPr>
            <p:spPr bwMode="auto">
              <a:xfrm>
                <a:off x="3626" y="3640"/>
                <a:ext cx="357"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Times New Roman" pitchFamily="18" charset="0"/>
                  </a:rPr>
                  <a:t>25000</a:t>
                </a:r>
              </a:p>
            </p:txBody>
          </p:sp>
          <p:sp>
            <p:nvSpPr>
              <p:cNvPr id="98377" name="Text Box 73"/>
              <p:cNvSpPr txBox="1">
                <a:spLocks noChangeArrowheads="1"/>
              </p:cNvSpPr>
              <p:nvPr/>
            </p:nvSpPr>
            <p:spPr bwMode="auto">
              <a:xfrm>
                <a:off x="4016" y="3640"/>
                <a:ext cx="357"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Times New Roman" pitchFamily="18" charset="0"/>
                  </a:rPr>
                  <a:t>27500</a:t>
                </a:r>
              </a:p>
            </p:txBody>
          </p:sp>
          <p:sp>
            <p:nvSpPr>
              <p:cNvPr id="98378" name="Text Box 74"/>
              <p:cNvSpPr txBox="1">
                <a:spLocks noChangeArrowheads="1"/>
              </p:cNvSpPr>
              <p:nvPr/>
            </p:nvSpPr>
            <p:spPr bwMode="auto">
              <a:xfrm>
                <a:off x="4405" y="3640"/>
                <a:ext cx="357"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Times New Roman" pitchFamily="18" charset="0"/>
                  </a:rPr>
                  <a:t>30000</a:t>
                </a:r>
              </a:p>
            </p:txBody>
          </p:sp>
          <p:sp>
            <p:nvSpPr>
              <p:cNvPr id="98379" name="Text Box 75"/>
              <p:cNvSpPr txBox="1">
                <a:spLocks noChangeArrowheads="1"/>
              </p:cNvSpPr>
              <p:nvPr/>
            </p:nvSpPr>
            <p:spPr bwMode="auto">
              <a:xfrm>
                <a:off x="4743" y="3648"/>
                <a:ext cx="357"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Times New Roman" pitchFamily="18" charset="0"/>
                  </a:rPr>
                  <a:t>32500</a:t>
                </a:r>
              </a:p>
            </p:txBody>
          </p:sp>
        </p:grpSp>
        <p:sp>
          <p:nvSpPr>
            <p:cNvPr id="98380" name="Text Box 76"/>
            <p:cNvSpPr txBox="1">
              <a:spLocks noChangeArrowheads="1"/>
            </p:cNvSpPr>
            <p:nvPr/>
          </p:nvSpPr>
          <p:spPr bwMode="auto">
            <a:xfrm>
              <a:off x="1702" y="3589"/>
              <a:ext cx="2628" cy="288"/>
            </a:xfrm>
            <a:prstGeom prst="rect">
              <a:avLst/>
            </a:prstGeom>
            <a:noFill/>
            <a:ln w="9525">
              <a:noFill/>
              <a:miter lim="800000"/>
              <a:headEnd/>
              <a:tailEnd/>
            </a:ln>
            <a:effectLst/>
          </p:spPr>
          <p:txBody>
            <a:bodyPr wrap="none">
              <a:spAutoFit/>
            </a:bodyPr>
            <a:lstStyle/>
            <a:p>
              <a:r>
                <a:rPr lang="en-US" sz="2400">
                  <a:solidFill>
                    <a:srgbClr val="0000CC"/>
                  </a:solidFill>
                  <a:latin typeface="Tahoma" pitchFamily="34" charset="0"/>
                </a:rPr>
                <a:t>Power Cost (NPV 2006 $M)-&gt;</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9" name="Picture 2"/>
          <p:cNvPicPr>
            <a:picLocks noChangeAspect="1" noChangeArrowheads="1"/>
          </p:cNvPicPr>
          <p:nvPr/>
        </p:nvPicPr>
        <p:blipFill>
          <a:blip r:embed="rId3" cstate="print"/>
          <a:srcRect/>
          <a:stretch>
            <a:fillRect/>
          </a:stretch>
        </p:blipFill>
        <p:spPr bwMode="auto">
          <a:xfrm>
            <a:off x="4495800" y="1387475"/>
            <a:ext cx="3505200" cy="1978025"/>
          </a:xfrm>
          <a:prstGeom prst="rect">
            <a:avLst/>
          </a:prstGeom>
          <a:solidFill>
            <a:schemeClr val="bg1"/>
          </a:solidFill>
          <a:ln w="9525">
            <a:noFill/>
            <a:miter lim="800000"/>
            <a:headEnd/>
            <a:tailEnd/>
          </a:ln>
        </p:spPr>
      </p:pic>
      <p:sp>
        <p:nvSpPr>
          <p:cNvPr id="167939" name="Rectangle 3"/>
          <p:cNvSpPr>
            <a:spLocks noGrp="1" noChangeArrowheads="1"/>
          </p:cNvSpPr>
          <p:nvPr>
            <p:ph type="title" idx="4294967295"/>
          </p:nvPr>
        </p:nvSpPr>
        <p:spPr/>
        <p:txBody>
          <a:bodyPr lIns="92075" tIns="46038" rIns="92075" bIns="46038"/>
          <a:lstStyle/>
          <a:p>
            <a:r>
              <a:rPr lang="en-US">
                <a:effectLst>
                  <a:outerShdw blurRad="38100" dist="38100" dir="2700000" algn="tl">
                    <a:srgbClr val="000000"/>
                  </a:outerShdw>
                </a:effectLst>
              </a:rPr>
              <a:t>Feasibility Space</a:t>
            </a:r>
          </a:p>
        </p:txBody>
      </p:sp>
      <p:sp>
        <p:nvSpPr>
          <p:cNvPr id="34821" name="Line 4"/>
          <p:cNvSpPr>
            <a:spLocks noChangeShapeType="1"/>
          </p:cNvSpPr>
          <p:nvPr/>
        </p:nvSpPr>
        <p:spPr bwMode="auto">
          <a:xfrm rot="16200000" flipV="1">
            <a:off x="4371975" y="4073526"/>
            <a:ext cx="1587" cy="4043362"/>
          </a:xfrm>
          <a:prstGeom prst="line">
            <a:avLst/>
          </a:prstGeom>
          <a:noFill/>
          <a:ln w="12700" cap="sq">
            <a:solidFill>
              <a:schemeClr val="tx1"/>
            </a:solidFill>
            <a:round/>
            <a:headEnd/>
            <a:tailEnd/>
          </a:ln>
        </p:spPr>
        <p:txBody>
          <a:bodyPr>
            <a:spAutoFit/>
          </a:bodyPr>
          <a:lstStyle/>
          <a:p>
            <a:endParaRPr lang="en-US"/>
          </a:p>
        </p:txBody>
      </p:sp>
      <p:sp>
        <p:nvSpPr>
          <p:cNvPr id="34822" name="Line 5"/>
          <p:cNvSpPr>
            <a:spLocks noChangeShapeType="1"/>
          </p:cNvSpPr>
          <p:nvPr/>
        </p:nvSpPr>
        <p:spPr bwMode="auto">
          <a:xfrm rot="16200000" flipV="1">
            <a:off x="130969" y="3863181"/>
            <a:ext cx="4464050" cy="1588"/>
          </a:xfrm>
          <a:prstGeom prst="line">
            <a:avLst/>
          </a:prstGeom>
          <a:noFill/>
          <a:ln w="12700" cap="sq">
            <a:solidFill>
              <a:schemeClr val="tx1"/>
            </a:solidFill>
            <a:round/>
            <a:headEnd/>
            <a:tailEnd/>
          </a:ln>
        </p:spPr>
        <p:txBody>
          <a:bodyPr>
            <a:spAutoFit/>
          </a:bodyPr>
          <a:lstStyle/>
          <a:p>
            <a:endParaRPr lang="en-US"/>
          </a:p>
        </p:txBody>
      </p:sp>
      <p:sp>
        <p:nvSpPr>
          <p:cNvPr id="34823" name="Text Box 6"/>
          <p:cNvSpPr txBox="1">
            <a:spLocks noChangeArrowheads="1"/>
          </p:cNvSpPr>
          <p:nvPr/>
        </p:nvSpPr>
        <p:spPr bwMode="auto">
          <a:xfrm rot="16200000" flipV="1">
            <a:off x="993775" y="3752851"/>
            <a:ext cx="2098675" cy="336550"/>
          </a:xfrm>
          <a:prstGeom prst="rect">
            <a:avLst/>
          </a:prstGeom>
          <a:noFill/>
          <a:ln w="9525">
            <a:noFill/>
            <a:miter lim="800000"/>
            <a:headEnd/>
            <a:tailEnd/>
          </a:ln>
        </p:spPr>
        <p:txBody>
          <a:bodyPr wrap="none">
            <a:spAutoFit/>
          </a:bodyPr>
          <a:lstStyle/>
          <a:p>
            <a:r>
              <a:rPr lang="en-US" sz="1600" b="1">
                <a:latin typeface="Times New Roman" pitchFamily="18" charset="0"/>
              </a:rPr>
              <a:t>Increasing TailVaR90</a:t>
            </a:r>
          </a:p>
        </p:txBody>
      </p:sp>
      <p:sp>
        <p:nvSpPr>
          <p:cNvPr id="34824" name="AutoShape 7"/>
          <p:cNvSpPr>
            <a:spLocks noChangeArrowheads="1"/>
          </p:cNvSpPr>
          <p:nvPr/>
        </p:nvSpPr>
        <p:spPr bwMode="auto">
          <a:xfrm rot="16200000" flipV="1">
            <a:off x="1862138" y="2533650"/>
            <a:ext cx="373062" cy="166688"/>
          </a:xfrm>
          <a:prstGeom prst="rightArrow">
            <a:avLst>
              <a:gd name="adj1" fmla="val 50000"/>
              <a:gd name="adj2" fmla="val 55952"/>
            </a:avLst>
          </a:prstGeom>
          <a:solidFill>
            <a:schemeClr val="tx1"/>
          </a:solidFill>
          <a:ln w="12700" cap="sq">
            <a:solidFill>
              <a:schemeClr val="tx1"/>
            </a:solidFill>
            <a:miter lim="800000"/>
            <a:headEnd/>
            <a:tailEnd/>
          </a:ln>
        </p:spPr>
        <p:txBody>
          <a:bodyPr wrap="none" anchor="ctr">
            <a:spAutoFit/>
          </a:bodyPr>
          <a:lstStyle/>
          <a:p>
            <a:endParaRPr lang="en-US" sz="2400">
              <a:latin typeface="Times New Roman" pitchFamily="18" charset="0"/>
            </a:endParaRPr>
          </a:p>
        </p:txBody>
      </p:sp>
      <p:sp>
        <p:nvSpPr>
          <p:cNvPr id="34825" name="Text Box 8"/>
          <p:cNvSpPr txBox="1">
            <a:spLocks noChangeArrowheads="1"/>
          </p:cNvSpPr>
          <p:nvPr/>
        </p:nvSpPr>
        <p:spPr bwMode="auto">
          <a:xfrm>
            <a:off x="2978150" y="6208713"/>
            <a:ext cx="2319338" cy="336550"/>
          </a:xfrm>
          <a:prstGeom prst="rect">
            <a:avLst/>
          </a:prstGeom>
          <a:noFill/>
          <a:ln w="9525">
            <a:noFill/>
            <a:miter lim="800000"/>
            <a:headEnd/>
            <a:tailEnd/>
          </a:ln>
        </p:spPr>
        <p:txBody>
          <a:bodyPr wrap="none">
            <a:spAutoFit/>
          </a:bodyPr>
          <a:lstStyle/>
          <a:p>
            <a:r>
              <a:rPr lang="en-US" sz="1600" b="1">
                <a:latin typeface="Times New Roman" pitchFamily="18" charset="0"/>
              </a:rPr>
              <a:t>Increasing Average Cost</a:t>
            </a:r>
          </a:p>
        </p:txBody>
      </p:sp>
      <p:sp>
        <p:nvSpPr>
          <p:cNvPr id="34826" name="AutoShape 9"/>
          <p:cNvSpPr>
            <a:spLocks noChangeArrowheads="1"/>
          </p:cNvSpPr>
          <p:nvPr/>
        </p:nvSpPr>
        <p:spPr bwMode="auto">
          <a:xfrm rot="16200000" flipV="1">
            <a:off x="5482431" y="6187282"/>
            <a:ext cx="206375" cy="385762"/>
          </a:xfrm>
          <a:prstGeom prst="upArrow">
            <a:avLst>
              <a:gd name="adj1" fmla="val 50000"/>
              <a:gd name="adj2" fmla="val 46731"/>
            </a:avLst>
          </a:prstGeom>
          <a:solidFill>
            <a:schemeClr val="tx1"/>
          </a:solidFill>
          <a:ln w="12700" cap="sq">
            <a:solidFill>
              <a:schemeClr val="tx1"/>
            </a:solidFill>
            <a:miter lim="800000"/>
            <a:headEnd/>
            <a:tailEnd/>
          </a:ln>
        </p:spPr>
        <p:txBody>
          <a:bodyPr wrap="none" anchor="ctr">
            <a:spAutoFit/>
          </a:bodyPr>
          <a:lstStyle/>
          <a:p>
            <a:endParaRPr lang="en-US" sz="2400">
              <a:latin typeface="Times New Roman" pitchFamily="18" charset="0"/>
            </a:endParaRPr>
          </a:p>
        </p:txBody>
      </p:sp>
      <p:sp>
        <p:nvSpPr>
          <p:cNvPr id="34827" name="Oval 10"/>
          <p:cNvSpPr>
            <a:spLocks noChangeArrowheads="1"/>
          </p:cNvSpPr>
          <p:nvPr/>
        </p:nvSpPr>
        <p:spPr bwMode="auto">
          <a:xfrm rot="16200000" flipV="1">
            <a:off x="4559301" y="3455987"/>
            <a:ext cx="258762" cy="271463"/>
          </a:xfrm>
          <a:prstGeom prst="ellipse">
            <a:avLst/>
          </a:prstGeom>
          <a:solidFill>
            <a:srgbClr val="969696"/>
          </a:solidFill>
          <a:ln w="12700" cap="sq">
            <a:solidFill>
              <a:schemeClr val="bg2"/>
            </a:solidFill>
            <a:round/>
            <a:headEnd/>
            <a:tailEnd/>
          </a:ln>
        </p:spPr>
        <p:txBody>
          <a:bodyPr wrap="none" anchor="ctr">
            <a:spAutoFit/>
          </a:bodyPr>
          <a:lstStyle/>
          <a:p>
            <a:endParaRPr lang="en-US" sz="2400">
              <a:latin typeface="Times New Roman" pitchFamily="18" charset="0"/>
            </a:endParaRPr>
          </a:p>
        </p:txBody>
      </p:sp>
      <p:sp>
        <p:nvSpPr>
          <p:cNvPr id="167947" name="Line 11"/>
          <p:cNvSpPr>
            <a:spLocks noChangeShapeType="1"/>
          </p:cNvSpPr>
          <p:nvPr/>
        </p:nvSpPr>
        <p:spPr bwMode="auto">
          <a:xfrm>
            <a:off x="4706938" y="3762375"/>
            <a:ext cx="1587" cy="2278063"/>
          </a:xfrm>
          <a:prstGeom prst="line">
            <a:avLst/>
          </a:prstGeom>
          <a:noFill/>
          <a:ln w="38100" cap="sq">
            <a:solidFill>
              <a:schemeClr val="tx1"/>
            </a:solidFill>
            <a:round/>
            <a:headEnd type="none" w="sm" len="sm"/>
            <a:tailEnd type="triangle" w="sm" len="sm"/>
          </a:ln>
        </p:spPr>
        <p:txBody>
          <a:bodyPr wrap="none"/>
          <a:lstStyle/>
          <a:p>
            <a:endParaRPr lang="en-US"/>
          </a:p>
        </p:txBody>
      </p:sp>
      <p:sp>
        <p:nvSpPr>
          <p:cNvPr id="167948" name="Line 12"/>
          <p:cNvSpPr>
            <a:spLocks noChangeShapeType="1"/>
          </p:cNvSpPr>
          <p:nvPr/>
        </p:nvSpPr>
        <p:spPr bwMode="auto">
          <a:xfrm flipH="1">
            <a:off x="2382838" y="3597275"/>
            <a:ext cx="2174875" cy="1588"/>
          </a:xfrm>
          <a:prstGeom prst="line">
            <a:avLst/>
          </a:prstGeom>
          <a:noFill/>
          <a:ln w="38100" cap="sq">
            <a:solidFill>
              <a:schemeClr val="tx1"/>
            </a:solidFill>
            <a:round/>
            <a:headEnd type="none" w="sm" len="sm"/>
            <a:tailEnd type="triangle" w="sm" len="sm"/>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7947"/>
                                        </p:tgtEl>
                                        <p:attrNameLst>
                                          <p:attrName>style.visibility</p:attrName>
                                        </p:attrNameLst>
                                      </p:cBhvr>
                                      <p:to>
                                        <p:strVal val="visible"/>
                                      </p:to>
                                    </p:set>
                                    <p:animEffect transition="in" filter="wipe(up)">
                                      <p:cBhvr>
                                        <p:cTn id="7" dur="500"/>
                                        <p:tgtEl>
                                          <p:spTgt spid="167947"/>
                                        </p:tgtEl>
                                      </p:cBhvr>
                                    </p:animEffect>
                                  </p:childTnLst>
                                  <p:subTnLst>
                                    <p:set>
                                      <p:cBhvr override="childStyle">
                                        <p:cTn dur="1" fill="hold" display="0" masterRel="nextClick" afterEffect="1"/>
                                        <p:tgtEl>
                                          <p:spTgt spid="16794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67948"/>
                                        </p:tgtEl>
                                        <p:attrNameLst>
                                          <p:attrName>style.visibility</p:attrName>
                                        </p:attrNameLst>
                                      </p:cBhvr>
                                      <p:to>
                                        <p:strVal val="visible"/>
                                      </p:to>
                                    </p:set>
                                    <p:animEffect transition="in" filter="wipe(right)">
                                      <p:cBhvr>
                                        <p:cTn id="12" dur="500"/>
                                        <p:tgtEl>
                                          <p:spTgt spid="167948"/>
                                        </p:tgtEl>
                                      </p:cBhvr>
                                    </p:animEffect>
                                  </p:childTnLst>
                                  <p:subTnLst>
                                    <p:set>
                                      <p:cBhvr override="childStyle">
                                        <p:cTn dur="1" fill="hold" display="0" masterRel="nextClick" afterEffect="1"/>
                                        <p:tgtEl>
                                          <p:spTgt spid="16794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7" grpId="0" animBg="1"/>
      <p:bldP spid="16794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34146" name="Group 2"/>
          <p:cNvGrpSpPr>
            <a:grpSpLocks/>
          </p:cNvGrpSpPr>
          <p:nvPr/>
        </p:nvGrpSpPr>
        <p:grpSpPr bwMode="auto">
          <a:xfrm>
            <a:off x="2649538" y="1909763"/>
            <a:ext cx="4443412" cy="3038475"/>
            <a:chOff x="1669" y="1203"/>
            <a:chExt cx="2799" cy="1914"/>
          </a:xfrm>
        </p:grpSpPr>
        <p:sp>
          <p:nvSpPr>
            <p:cNvPr id="134147" name="Freeform 3"/>
            <p:cNvSpPr>
              <a:spLocks/>
            </p:cNvSpPr>
            <p:nvPr/>
          </p:nvSpPr>
          <p:spPr bwMode="auto">
            <a:xfrm rot="-10800000" flipH="1" flipV="1">
              <a:off x="1669" y="1203"/>
              <a:ext cx="2799" cy="1914"/>
            </a:xfrm>
            <a:custGeom>
              <a:avLst/>
              <a:gdLst/>
              <a:ahLst/>
              <a:cxnLst>
                <a:cxn ang="0">
                  <a:pos x="122" y="592"/>
                </a:cxn>
                <a:cxn ang="0">
                  <a:pos x="479" y="1330"/>
                </a:cxn>
                <a:cxn ang="0">
                  <a:pos x="901" y="1784"/>
                </a:cxn>
                <a:cxn ang="0">
                  <a:pos x="1388" y="1914"/>
                </a:cxn>
                <a:cxn ang="0">
                  <a:pos x="1931" y="1825"/>
                </a:cxn>
                <a:cxn ang="0">
                  <a:pos x="2329" y="1411"/>
                </a:cxn>
                <a:cxn ang="0">
                  <a:pos x="2564" y="973"/>
                </a:cxn>
                <a:cxn ang="0">
                  <a:pos x="2702" y="454"/>
                </a:cxn>
                <a:cxn ang="0">
                  <a:pos x="2799" y="0"/>
                </a:cxn>
                <a:cxn ang="0">
                  <a:pos x="0" y="8"/>
                </a:cxn>
                <a:cxn ang="0">
                  <a:pos x="49" y="373"/>
                </a:cxn>
                <a:cxn ang="0">
                  <a:pos x="122" y="592"/>
                </a:cxn>
              </a:cxnLst>
              <a:rect l="0" t="0" r="r" b="b"/>
              <a:pathLst>
                <a:path w="2799" h="1914">
                  <a:moveTo>
                    <a:pt x="122" y="592"/>
                  </a:moveTo>
                  <a:lnTo>
                    <a:pt x="479" y="1330"/>
                  </a:lnTo>
                  <a:lnTo>
                    <a:pt x="901" y="1784"/>
                  </a:lnTo>
                  <a:lnTo>
                    <a:pt x="1388" y="1914"/>
                  </a:lnTo>
                  <a:lnTo>
                    <a:pt x="1931" y="1825"/>
                  </a:lnTo>
                  <a:lnTo>
                    <a:pt x="2329" y="1411"/>
                  </a:lnTo>
                  <a:lnTo>
                    <a:pt x="2564" y="973"/>
                  </a:lnTo>
                  <a:lnTo>
                    <a:pt x="2702" y="454"/>
                  </a:lnTo>
                  <a:lnTo>
                    <a:pt x="2799" y="0"/>
                  </a:lnTo>
                  <a:lnTo>
                    <a:pt x="0" y="8"/>
                  </a:lnTo>
                  <a:lnTo>
                    <a:pt x="49" y="373"/>
                  </a:lnTo>
                  <a:lnTo>
                    <a:pt x="122" y="592"/>
                  </a:lnTo>
                  <a:close/>
                </a:path>
              </a:pathLst>
            </a:custGeom>
            <a:gradFill rotWithShape="0">
              <a:gsLst>
                <a:gs pos="0">
                  <a:schemeClr val="bg1"/>
                </a:gs>
                <a:gs pos="100000">
                  <a:schemeClr val="tx2"/>
                </a:gs>
              </a:gsLst>
              <a:lin ang="5400000" scaled="1"/>
            </a:gradFill>
            <a:ln w="12700" cap="sq" cmpd="sng">
              <a:noFill/>
              <a:prstDash val="solid"/>
              <a:round/>
              <a:headEnd/>
              <a:tailEnd/>
            </a:ln>
            <a:effectLst/>
          </p:spPr>
          <p:txBody>
            <a:bodyPr>
              <a:spAutoFit/>
            </a:bodyPr>
            <a:lstStyle/>
            <a:p>
              <a:endParaRPr lang="en-US"/>
            </a:p>
          </p:txBody>
        </p:sp>
        <p:sp>
          <p:nvSpPr>
            <p:cNvPr id="134148" name="Text Box 4"/>
            <p:cNvSpPr txBox="1">
              <a:spLocks noChangeArrowheads="1"/>
            </p:cNvSpPr>
            <p:nvPr/>
          </p:nvSpPr>
          <p:spPr bwMode="auto">
            <a:xfrm rot="10800000" flipV="1">
              <a:off x="2318" y="1403"/>
              <a:ext cx="1859" cy="212"/>
            </a:xfrm>
            <a:prstGeom prst="rect">
              <a:avLst/>
            </a:prstGeom>
            <a:noFill/>
            <a:ln w="12700" cap="sq">
              <a:noFill/>
              <a:miter lim="800000"/>
              <a:headEnd/>
              <a:tailEnd/>
            </a:ln>
            <a:effectLst/>
          </p:spPr>
          <p:txBody>
            <a:bodyPr>
              <a:spAutoFit/>
            </a:bodyPr>
            <a:lstStyle/>
            <a:p>
              <a:pPr>
                <a:spcBef>
                  <a:spcPct val="50000"/>
                </a:spcBef>
                <a:buClr>
                  <a:schemeClr val="tx2"/>
                </a:buClr>
                <a:buSzPct val="75000"/>
                <a:buFont typeface="Wingdings" pitchFamily="2" charset="2"/>
                <a:buNone/>
              </a:pPr>
              <a:r>
                <a:rPr lang="en-US" sz="1600" b="1">
                  <a:latin typeface="Tahoma" pitchFamily="34" charset="0"/>
                </a:rPr>
                <a:t>Space of feasible solutions</a:t>
              </a:r>
            </a:p>
          </p:txBody>
        </p:sp>
      </p:grpSp>
      <p:sp>
        <p:nvSpPr>
          <p:cNvPr id="134149" name="Oval 5"/>
          <p:cNvSpPr>
            <a:spLocks noChangeArrowheads="1"/>
          </p:cNvSpPr>
          <p:nvPr/>
        </p:nvSpPr>
        <p:spPr bwMode="auto">
          <a:xfrm rot="16200000" flipV="1">
            <a:off x="3878262" y="4537076"/>
            <a:ext cx="258763"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50" name="Line 6"/>
          <p:cNvSpPr>
            <a:spLocks noChangeShapeType="1"/>
          </p:cNvSpPr>
          <p:nvPr/>
        </p:nvSpPr>
        <p:spPr bwMode="auto">
          <a:xfrm>
            <a:off x="2819400" y="4584700"/>
            <a:ext cx="4146550" cy="0"/>
          </a:xfrm>
          <a:prstGeom prst="line">
            <a:avLst/>
          </a:prstGeom>
          <a:noFill/>
          <a:ln w="57150" cap="sq">
            <a:solidFill>
              <a:schemeClr val="tx2"/>
            </a:solidFill>
            <a:round/>
            <a:headEnd/>
            <a:tailEnd/>
          </a:ln>
          <a:effectLst/>
        </p:spPr>
        <p:txBody>
          <a:bodyPr>
            <a:spAutoFit/>
          </a:bodyPr>
          <a:lstStyle/>
          <a:p>
            <a:endParaRPr lang="en-US"/>
          </a:p>
        </p:txBody>
      </p:sp>
      <p:sp>
        <p:nvSpPr>
          <p:cNvPr id="134151" name="Oval 7"/>
          <p:cNvSpPr>
            <a:spLocks noChangeArrowheads="1"/>
          </p:cNvSpPr>
          <p:nvPr/>
        </p:nvSpPr>
        <p:spPr bwMode="auto">
          <a:xfrm rot="16200000" flipV="1">
            <a:off x="3741738" y="4443413"/>
            <a:ext cx="258762" cy="271462"/>
          </a:xfrm>
          <a:prstGeom prst="ellipse">
            <a:avLst/>
          </a:prstGeom>
          <a:solidFill>
            <a:srgbClr val="969696"/>
          </a:solidFill>
          <a:ln w="12700" cap="sq" algn="ctr">
            <a:solidFill>
              <a:schemeClr val="bg2"/>
            </a:solidFill>
            <a:round/>
            <a:headEnd/>
            <a:tailEnd/>
          </a:ln>
          <a:effectLst/>
        </p:spPr>
        <p:txBody>
          <a:bodyPr wrap="none" anchor="ctr">
            <a:spAutoFit/>
          </a:bodyPr>
          <a:lstStyle/>
          <a:p>
            <a:endParaRPr lang="en-US"/>
          </a:p>
        </p:txBody>
      </p:sp>
      <p:sp>
        <p:nvSpPr>
          <p:cNvPr id="134152" name="Line 8"/>
          <p:cNvSpPr>
            <a:spLocks noChangeShapeType="1"/>
          </p:cNvSpPr>
          <p:nvPr/>
        </p:nvSpPr>
        <p:spPr bwMode="auto">
          <a:xfrm>
            <a:off x="2819400" y="3821113"/>
            <a:ext cx="4146550" cy="0"/>
          </a:xfrm>
          <a:prstGeom prst="line">
            <a:avLst/>
          </a:prstGeom>
          <a:noFill/>
          <a:ln w="57150" cap="sq">
            <a:solidFill>
              <a:schemeClr val="tx2"/>
            </a:solidFill>
            <a:round/>
            <a:headEnd/>
            <a:tailEnd/>
          </a:ln>
          <a:effectLst/>
        </p:spPr>
        <p:txBody>
          <a:bodyPr>
            <a:spAutoFit/>
          </a:bodyPr>
          <a:lstStyle/>
          <a:p>
            <a:endParaRPr lang="en-US"/>
          </a:p>
        </p:txBody>
      </p:sp>
      <p:sp>
        <p:nvSpPr>
          <p:cNvPr id="134153" name="Oval 9"/>
          <p:cNvSpPr>
            <a:spLocks noChangeArrowheads="1"/>
          </p:cNvSpPr>
          <p:nvPr/>
        </p:nvSpPr>
        <p:spPr bwMode="auto">
          <a:xfrm rot="16200000" flipV="1">
            <a:off x="3643313" y="3894138"/>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54" name="Oval 10"/>
          <p:cNvSpPr>
            <a:spLocks noChangeArrowheads="1"/>
          </p:cNvSpPr>
          <p:nvPr/>
        </p:nvSpPr>
        <p:spPr bwMode="auto">
          <a:xfrm rot="16200000" flipV="1">
            <a:off x="3419476" y="3884612"/>
            <a:ext cx="258762"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55" name="Oval 11"/>
          <p:cNvSpPr>
            <a:spLocks noChangeArrowheads="1"/>
          </p:cNvSpPr>
          <p:nvPr/>
        </p:nvSpPr>
        <p:spPr bwMode="auto">
          <a:xfrm rot="16200000" flipV="1">
            <a:off x="3290888" y="3910013"/>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56" name="Oval 12"/>
          <p:cNvSpPr>
            <a:spLocks noChangeArrowheads="1"/>
          </p:cNvSpPr>
          <p:nvPr/>
        </p:nvSpPr>
        <p:spPr bwMode="auto">
          <a:xfrm rot="16200000" flipV="1">
            <a:off x="3543301" y="4049712"/>
            <a:ext cx="258762"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58" name="Rectangle 14"/>
          <p:cNvSpPr>
            <a:spLocks noGrp="1" noChangeArrowheads="1"/>
          </p:cNvSpPr>
          <p:nvPr>
            <p:ph type="title"/>
          </p:nvPr>
        </p:nvSpPr>
        <p:spPr>
          <a:xfrm>
            <a:off x="890588" y="525463"/>
            <a:ext cx="7835900" cy="503237"/>
          </a:xfrm>
        </p:spPr>
        <p:txBody>
          <a:bodyPr/>
          <a:lstStyle/>
          <a:p>
            <a:r>
              <a:rPr lang="en-US">
                <a:effectLst>
                  <a:outerShdw blurRad="38100" dist="38100" dir="2700000" algn="tl">
                    <a:srgbClr val="000000"/>
                  </a:outerShdw>
                </a:effectLst>
              </a:rPr>
              <a:t>Finding Robust Plans</a:t>
            </a:r>
          </a:p>
        </p:txBody>
      </p:sp>
      <p:sp>
        <p:nvSpPr>
          <p:cNvPr id="134159" name="Line 15"/>
          <p:cNvSpPr>
            <a:spLocks noChangeShapeType="1"/>
          </p:cNvSpPr>
          <p:nvPr/>
        </p:nvSpPr>
        <p:spPr bwMode="auto">
          <a:xfrm rot="16200000" flipV="1">
            <a:off x="4372769" y="4072732"/>
            <a:ext cx="0" cy="4043362"/>
          </a:xfrm>
          <a:prstGeom prst="line">
            <a:avLst/>
          </a:prstGeom>
          <a:noFill/>
          <a:ln w="12700" cap="sq">
            <a:solidFill>
              <a:schemeClr val="tx1"/>
            </a:solidFill>
            <a:round/>
            <a:headEnd/>
            <a:tailEnd/>
          </a:ln>
          <a:effectLst/>
        </p:spPr>
        <p:txBody>
          <a:bodyPr>
            <a:spAutoFit/>
          </a:bodyPr>
          <a:lstStyle/>
          <a:p>
            <a:endParaRPr lang="en-US"/>
          </a:p>
        </p:txBody>
      </p:sp>
      <p:sp>
        <p:nvSpPr>
          <p:cNvPr id="134160" name="Line 16"/>
          <p:cNvSpPr>
            <a:spLocks noChangeShapeType="1"/>
          </p:cNvSpPr>
          <p:nvPr/>
        </p:nvSpPr>
        <p:spPr bwMode="auto">
          <a:xfrm rot="16200000" flipV="1">
            <a:off x="130175" y="3863975"/>
            <a:ext cx="4464050" cy="0"/>
          </a:xfrm>
          <a:prstGeom prst="line">
            <a:avLst/>
          </a:prstGeom>
          <a:noFill/>
          <a:ln w="12700" cap="sq">
            <a:solidFill>
              <a:schemeClr val="tx1"/>
            </a:solidFill>
            <a:round/>
            <a:headEnd/>
            <a:tailEnd/>
          </a:ln>
          <a:effectLst/>
        </p:spPr>
        <p:txBody>
          <a:bodyPr>
            <a:spAutoFit/>
          </a:bodyPr>
          <a:lstStyle/>
          <a:p>
            <a:endParaRPr lang="en-US"/>
          </a:p>
        </p:txBody>
      </p:sp>
      <p:sp>
        <p:nvSpPr>
          <p:cNvPr id="134161" name="Text Box 17"/>
          <p:cNvSpPr txBox="1">
            <a:spLocks noChangeArrowheads="1"/>
          </p:cNvSpPr>
          <p:nvPr/>
        </p:nvSpPr>
        <p:spPr bwMode="auto">
          <a:xfrm rot="16200000" flipV="1">
            <a:off x="443706" y="4004469"/>
            <a:ext cx="3182938" cy="336550"/>
          </a:xfrm>
          <a:prstGeom prst="rect">
            <a:avLst/>
          </a:prstGeom>
          <a:noFill/>
          <a:ln w="9525">
            <a:noFill/>
            <a:miter lim="800000"/>
            <a:headEnd/>
            <a:tailEnd/>
          </a:ln>
          <a:effectLst/>
        </p:spPr>
        <p:txBody>
          <a:bodyPr>
            <a:spAutoFit/>
          </a:bodyPr>
          <a:lstStyle/>
          <a:p>
            <a:r>
              <a:rPr lang="en-US" sz="1600" b="1">
                <a:latin typeface="Times New Roman" pitchFamily="18" charset="0"/>
              </a:rPr>
              <a:t>Reliance on the likeliest outcome</a:t>
            </a:r>
          </a:p>
        </p:txBody>
      </p:sp>
      <p:sp>
        <p:nvSpPr>
          <p:cNvPr id="134162" name="AutoShape 18"/>
          <p:cNvSpPr>
            <a:spLocks noChangeArrowheads="1"/>
          </p:cNvSpPr>
          <p:nvPr/>
        </p:nvSpPr>
        <p:spPr bwMode="auto">
          <a:xfrm rot="16200000" flipV="1">
            <a:off x="1849438" y="2089150"/>
            <a:ext cx="373062" cy="166688"/>
          </a:xfrm>
          <a:prstGeom prst="rightArrow">
            <a:avLst>
              <a:gd name="adj1" fmla="val 50000"/>
              <a:gd name="adj2" fmla="val 55952"/>
            </a:avLst>
          </a:prstGeom>
          <a:solidFill>
            <a:schemeClr val="tx1"/>
          </a:solidFill>
          <a:ln w="12700" cap="sq">
            <a:solidFill>
              <a:schemeClr val="tx1"/>
            </a:solidFill>
            <a:miter lim="800000"/>
            <a:headEnd/>
            <a:tailEnd/>
          </a:ln>
          <a:effectLst/>
        </p:spPr>
        <p:txBody>
          <a:bodyPr wrap="none" anchor="ctr">
            <a:spAutoFit/>
          </a:bodyPr>
          <a:lstStyle/>
          <a:p>
            <a:endParaRPr lang="en-US"/>
          </a:p>
        </p:txBody>
      </p:sp>
      <p:sp>
        <p:nvSpPr>
          <p:cNvPr id="134163" name="Text Box 19"/>
          <p:cNvSpPr txBox="1">
            <a:spLocks noChangeArrowheads="1"/>
          </p:cNvSpPr>
          <p:nvPr/>
        </p:nvSpPr>
        <p:spPr bwMode="auto">
          <a:xfrm rot="-21600000">
            <a:off x="3746500" y="6196013"/>
            <a:ext cx="1690688" cy="336550"/>
          </a:xfrm>
          <a:prstGeom prst="rect">
            <a:avLst/>
          </a:prstGeom>
          <a:noFill/>
          <a:ln w="9525">
            <a:noFill/>
            <a:miter lim="800000"/>
            <a:headEnd/>
            <a:tailEnd/>
          </a:ln>
          <a:effectLst/>
        </p:spPr>
        <p:txBody>
          <a:bodyPr>
            <a:spAutoFit/>
          </a:bodyPr>
          <a:lstStyle/>
          <a:p>
            <a:r>
              <a:rPr lang="en-US" sz="1600" b="1">
                <a:latin typeface="Times New Roman" pitchFamily="18" charset="0"/>
              </a:rPr>
              <a:t>Risk Aversion</a:t>
            </a:r>
          </a:p>
        </p:txBody>
      </p:sp>
      <p:sp>
        <p:nvSpPr>
          <p:cNvPr id="134164" name="AutoShape 20"/>
          <p:cNvSpPr>
            <a:spLocks noChangeArrowheads="1"/>
          </p:cNvSpPr>
          <p:nvPr/>
        </p:nvSpPr>
        <p:spPr bwMode="auto">
          <a:xfrm rot="16200000" flipV="1">
            <a:off x="5482431" y="6187282"/>
            <a:ext cx="206375" cy="385762"/>
          </a:xfrm>
          <a:prstGeom prst="upArrow">
            <a:avLst>
              <a:gd name="adj1" fmla="val 50000"/>
              <a:gd name="adj2" fmla="val 46731"/>
            </a:avLst>
          </a:prstGeom>
          <a:solidFill>
            <a:schemeClr val="tx1"/>
          </a:solidFill>
          <a:ln w="12700" cap="sq">
            <a:solidFill>
              <a:schemeClr val="tx1"/>
            </a:solidFill>
            <a:miter lim="800000"/>
            <a:headEnd/>
            <a:tailEnd/>
          </a:ln>
          <a:effectLst/>
        </p:spPr>
        <p:txBody>
          <a:bodyPr wrap="none" anchor="ctr">
            <a:spAutoFit/>
          </a:bodyPr>
          <a:lstStyle/>
          <a:p>
            <a:endParaRPr lang="en-US"/>
          </a:p>
        </p:txBody>
      </p:sp>
      <p:sp>
        <p:nvSpPr>
          <p:cNvPr id="134165" name="Oval 21"/>
          <p:cNvSpPr>
            <a:spLocks noChangeArrowheads="1"/>
          </p:cNvSpPr>
          <p:nvPr/>
        </p:nvSpPr>
        <p:spPr bwMode="auto">
          <a:xfrm rot="16200000" flipV="1">
            <a:off x="4125913" y="4081463"/>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66" name="Oval 22"/>
          <p:cNvSpPr>
            <a:spLocks noChangeArrowheads="1"/>
          </p:cNvSpPr>
          <p:nvPr/>
        </p:nvSpPr>
        <p:spPr bwMode="auto">
          <a:xfrm rot="16200000" flipV="1">
            <a:off x="4846638" y="4732338"/>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67" name="Oval 23"/>
          <p:cNvSpPr>
            <a:spLocks noChangeArrowheads="1"/>
          </p:cNvSpPr>
          <p:nvPr/>
        </p:nvSpPr>
        <p:spPr bwMode="auto">
          <a:xfrm rot="16200000" flipV="1">
            <a:off x="5318126" y="3868737"/>
            <a:ext cx="258762"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68" name="Line 24"/>
          <p:cNvSpPr>
            <a:spLocks noChangeShapeType="1"/>
          </p:cNvSpPr>
          <p:nvPr/>
        </p:nvSpPr>
        <p:spPr bwMode="auto">
          <a:xfrm>
            <a:off x="2819400" y="3016250"/>
            <a:ext cx="4133850" cy="0"/>
          </a:xfrm>
          <a:prstGeom prst="line">
            <a:avLst/>
          </a:prstGeom>
          <a:noFill/>
          <a:ln w="57150" cap="sq">
            <a:solidFill>
              <a:schemeClr val="tx2"/>
            </a:solidFill>
            <a:round/>
            <a:headEnd/>
            <a:tailEnd/>
          </a:ln>
          <a:effectLst/>
        </p:spPr>
        <p:txBody>
          <a:bodyPr>
            <a:spAutoFit/>
          </a:bodyPr>
          <a:lstStyle/>
          <a:p>
            <a:endParaRPr lang="en-US"/>
          </a:p>
        </p:txBody>
      </p:sp>
      <p:sp>
        <p:nvSpPr>
          <p:cNvPr id="134169" name="Oval 25"/>
          <p:cNvSpPr>
            <a:spLocks noChangeArrowheads="1"/>
          </p:cNvSpPr>
          <p:nvPr/>
        </p:nvSpPr>
        <p:spPr bwMode="auto">
          <a:xfrm rot="16200000" flipV="1">
            <a:off x="3211513" y="3138488"/>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70" name="Oval 26"/>
          <p:cNvSpPr>
            <a:spLocks noChangeArrowheads="1"/>
          </p:cNvSpPr>
          <p:nvPr/>
        </p:nvSpPr>
        <p:spPr bwMode="auto">
          <a:xfrm rot="16200000" flipV="1">
            <a:off x="4295775" y="4603750"/>
            <a:ext cx="258763"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71" name="Oval 27"/>
          <p:cNvSpPr>
            <a:spLocks noChangeArrowheads="1"/>
          </p:cNvSpPr>
          <p:nvPr/>
        </p:nvSpPr>
        <p:spPr bwMode="auto">
          <a:xfrm rot="16200000" flipV="1">
            <a:off x="4606926" y="2586037"/>
            <a:ext cx="258762"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72" name="Oval 28"/>
          <p:cNvSpPr>
            <a:spLocks noChangeArrowheads="1"/>
          </p:cNvSpPr>
          <p:nvPr/>
        </p:nvSpPr>
        <p:spPr bwMode="auto">
          <a:xfrm rot="16200000" flipV="1">
            <a:off x="5257800" y="3289300"/>
            <a:ext cx="258763"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73" name="Oval 29"/>
          <p:cNvSpPr>
            <a:spLocks noChangeArrowheads="1"/>
          </p:cNvSpPr>
          <p:nvPr/>
        </p:nvSpPr>
        <p:spPr bwMode="auto">
          <a:xfrm rot="16200000" flipV="1">
            <a:off x="6103938" y="2862263"/>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74" name="Oval 30"/>
          <p:cNvSpPr>
            <a:spLocks noChangeArrowheads="1"/>
          </p:cNvSpPr>
          <p:nvPr/>
        </p:nvSpPr>
        <p:spPr bwMode="auto">
          <a:xfrm rot="16200000" flipV="1">
            <a:off x="2801938" y="2874963"/>
            <a:ext cx="258762" cy="271462"/>
          </a:xfrm>
          <a:prstGeom prst="ellipse">
            <a:avLst/>
          </a:prstGeom>
          <a:solidFill>
            <a:srgbClr val="969696"/>
          </a:solidFill>
          <a:ln w="12700" cap="sq" algn="ctr">
            <a:solidFill>
              <a:schemeClr val="bg2"/>
            </a:solidFill>
            <a:round/>
            <a:headEnd/>
            <a:tailEnd/>
          </a:ln>
          <a:effectLst/>
        </p:spPr>
        <p:txBody>
          <a:bodyPr wrap="none" anchor="ctr">
            <a:spAutoFit/>
          </a:bodyPr>
          <a:lstStyle/>
          <a:p>
            <a:endParaRPr lang="en-US"/>
          </a:p>
        </p:txBody>
      </p:sp>
      <p:sp>
        <p:nvSpPr>
          <p:cNvPr id="134175" name="Oval 31"/>
          <p:cNvSpPr>
            <a:spLocks noChangeArrowheads="1"/>
          </p:cNvSpPr>
          <p:nvPr/>
        </p:nvSpPr>
        <p:spPr bwMode="auto">
          <a:xfrm rot="16200000" flipV="1">
            <a:off x="3992562" y="4537076"/>
            <a:ext cx="258763" cy="271462"/>
          </a:xfrm>
          <a:prstGeom prst="ellipse">
            <a:avLst/>
          </a:prstGeom>
          <a:solidFill>
            <a:schemeClr val="bg2"/>
          </a:solidFill>
          <a:ln w="12700" cap="sq">
            <a:solidFill>
              <a:schemeClr val="bg2"/>
            </a:solidFill>
            <a:round/>
            <a:headEnd/>
            <a:tailEnd/>
          </a:ln>
          <a:effectLst/>
        </p:spPr>
        <p:txBody>
          <a:bodyPr wrap="none" anchor="ctr">
            <a:spAutoFit/>
          </a:bodyPr>
          <a:lstStyle/>
          <a:p>
            <a:endParaRPr lang="en-US"/>
          </a:p>
        </p:txBody>
      </p:sp>
      <p:sp>
        <p:nvSpPr>
          <p:cNvPr id="134176" name="Oval 32"/>
          <p:cNvSpPr>
            <a:spLocks noChangeArrowheads="1"/>
          </p:cNvSpPr>
          <p:nvPr/>
        </p:nvSpPr>
        <p:spPr bwMode="auto">
          <a:xfrm rot="16200000" flipV="1">
            <a:off x="2959100" y="3108325"/>
            <a:ext cx="258763"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77" name="Oval 33"/>
          <p:cNvSpPr>
            <a:spLocks noChangeArrowheads="1"/>
          </p:cNvSpPr>
          <p:nvPr/>
        </p:nvSpPr>
        <p:spPr bwMode="auto">
          <a:xfrm rot="16200000" flipV="1">
            <a:off x="4211638" y="3459163"/>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78" name="Oval 34"/>
          <p:cNvSpPr>
            <a:spLocks noChangeArrowheads="1"/>
          </p:cNvSpPr>
          <p:nvPr/>
        </p:nvSpPr>
        <p:spPr bwMode="auto">
          <a:xfrm rot="16200000" flipV="1">
            <a:off x="3170237" y="3733801"/>
            <a:ext cx="258763" cy="271462"/>
          </a:xfrm>
          <a:prstGeom prst="ellipse">
            <a:avLst/>
          </a:prstGeom>
          <a:solidFill>
            <a:srgbClr val="969696"/>
          </a:solidFill>
          <a:ln w="12700" cap="sq" algn="ctr">
            <a:solidFill>
              <a:schemeClr val="bg2"/>
            </a:solidFill>
            <a:round/>
            <a:headEnd/>
            <a:tailEnd/>
          </a:ln>
          <a:effectLst/>
        </p:spPr>
        <p:txBody>
          <a:bodyPr wrap="none" anchor="ctr">
            <a:spAutoFit/>
          </a:bodyPr>
          <a:lstStyle/>
          <a:p>
            <a:endParaRPr lang="en-US"/>
          </a:p>
        </p:txBody>
      </p:sp>
      <p:sp>
        <p:nvSpPr>
          <p:cNvPr id="134179" name="Oval 35"/>
          <p:cNvSpPr>
            <a:spLocks noChangeArrowheads="1"/>
          </p:cNvSpPr>
          <p:nvPr/>
        </p:nvSpPr>
        <p:spPr bwMode="auto">
          <a:xfrm rot="16200000" flipV="1">
            <a:off x="3819525" y="3121025"/>
            <a:ext cx="258763"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80" name="Oval 36"/>
          <p:cNvSpPr>
            <a:spLocks noChangeArrowheads="1"/>
          </p:cNvSpPr>
          <p:nvPr/>
        </p:nvSpPr>
        <p:spPr bwMode="auto">
          <a:xfrm rot="16200000" flipV="1">
            <a:off x="4559301" y="3455987"/>
            <a:ext cx="258762" cy="271463"/>
          </a:xfrm>
          <a:prstGeom prst="ellipse">
            <a:avLst/>
          </a:prstGeom>
          <a:solidFill>
            <a:srgbClr val="969696"/>
          </a:solidFill>
          <a:ln w="12700" cap="sq" algn="ctr">
            <a:solidFill>
              <a:schemeClr val="bg2"/>
            </a:solidFill>
            <a:round/>
            <a:headEnd/>
            <a:tailEnd/>
          </a:ln>
          <a:effectLst/>
        </p:spPr>
        <p:txBody>
          <a:bodyPr wrap="none" anchor="ctr">
            <a:spAutoFit/>
          </a:bodyPr>
          <a:lstStyle/>
          <a:p>
            <a:endParaRPr lang="en-US"/>
          </a:p>
        </p:txBody>
      </p:sp>
      <p:sp>
        <p:nvSpPr>
          <p:cNvPr id="134181" name="Line 37"/>
          <p:cNvSpPr>
            <a:spLocks noChangeShapeType="1"/>
          </p:cNvSpPr>
          <p:nvPr/>
        </p:nvSpPr>
        <p:spPr bwMode="auto">
          <a:xfrm flipV="1">
            <a:off x="2819400" y="5322888"/>
            <a:ext cx="4221163" cy="12700"/>
          </a:xfrm>
          <a:prstGeom prst="line">
            <a:avLst/>
          </a:prstGeom>
          <a:noFill/>
          <a:ln w="57150" cap="sq">
            <a:solidFill>
              <a:schemeClr val="tx2"/>
            </a:solidFill>
            <a:round/>
            <a:headEnd/>
            <a:tailEnd/>
          </a:ln>
          <a:effectLst/>
        </p:spPr>
        <p:txBody>
          <a:bodyPr>
            <a:spAutoFit/>
          </a:bodyPr>
          <a:lstStyle/>
          <a:p>
            <a:endParaRPr lang="en-US"/>
          </a:p>
        </p:txBody>
      </p:sp>
      <p:sp>
        <p:nvSpPr>
          <p:cNvPr id="134182" name="Oval 38"/>
          <p:cNvSpPr>
            <a:spLocks noChangeArrowheads="1"/>
          </p:cNvSpPr>
          <p:nvPr/>
        </p:nvSpPr>
        <p:spPr bwMode="auto">
          <a:xfrm rot="16200000" flipV="1">
            <a:off x="5067301" y="4748212"/>
            <a:ext cx="258762"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83" name="Oval 39"/>
          <p:cNvSpPr>
            <a:spLocks noChangeArrowheads="1"/>
          </p:cNvSpPr>
          <p:nvPr/>
        </p:nvSpPr>
        <p:spPr bwMode="auto">
          <a:xfrm rot="16200000" flipV="1">
            <a:off x="4643438" y="4687888"/>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84" name="Oval 40"/>
          <p:cNvSpPr>
            <a:spLocks noChangeArrowheads="1"/>
          </p:cNvSpPr>
          <p:nvPr/>
        </p:nvSpPr>
        <p:spPr bwMode="auto">
          <a:xfrm rot="16200000" flipV="1">
            <a:off x="4921251" y="4287837"/>
            <a:ext cx="258762"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85" name="Oval 41"/>
          <p:cNvSpPr>
            <a:spLocks noChangeArrowheads="1"/>
          </p:cNvSpPr>
          <p:nvPr/>
        </p:nvSpPr>
        <p:spPr bwMode="auto">
          <a:xfrm rot="16200000" flipV="1">
            <a:off x="3089276" y="2617787"/>
            <a:ext cx="258762"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86" name="Oval 42"/>
          <p:cNvSpPr>
            <a:spLocks noChangeArrowheads="1"/>
          </p:cNvSpPr>
          <p:nvPr/>
        </p:nvSpPr>
        <p:spPr bwMode="auto">
          <a:xfrm rot="16200000" flipV="1">
            <a:off x="4995863" y="4576763"/>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grpSp>
        <p:nvGrpSpPr>
          <p:cNvPr id="134187" name="Group 43"/>
          <p:cNvGrpSpPr>
            <a:grpSpLocks/>
          </p:cNvGrpSpPr>
          <p:nvPr/>
        </p:nvGrpSpPr>
        <p:grpSpPr bwMode="auto">
          <a:xfrm>
            <a:off x="2762250" y="4602163"/>
            <a:ext cx="2062163" cy="1143000"/>
            <a:chOff x="2141" y="2970"/>
            <a:chExt cx="1299" cy="720"/>
          </a:xfrm>
        </p:grpSpPr>
        <p:sp>
          <p:nvSpPr>
            <p:cNvPr id="134188" name="Text Box 44"/>
            <p:cNvSpPr txBox="1">
              <a:spLocks noChangeArrowheads="1"/>
            </p:cNvSpPr>
            <p:nvPr/>
          </p:nvSpPr>
          <p:spPr bwMode="auto">
            <a:xfrm rot="10736499" flipV="1">
              <a:off x="2141" y="3478"/>
              <a:ext cx="1299" cy="212"/>
            </a:xfrm>
            <a:prstGeom prst="rect">
              <a:avLst/>
            </a:prstGeom>
            <a:noFill/>
            <a:ln w="12700" cap="sq">
              <a:noFill/>
              <a:miter lim="800000"/>
              <a:headEnd/>
              <a:tailEnd/>
            </a:ln>
            <a:effectLst/>
          </p:spPr>
          <p:txBody>
            <a:bodyPr>
              <a:spAutoFit/>
            </a:bodyPr>
            <a:lstStyle/>
            <a:p>
              <a:pPr>
                <a:spcBef>
                  <a:spcPct val="50000"/>
                </a:spcBef>
                <a:buClr>
                  <a:schemeClr val="tx2"/>
                </a:buClr>
                <a:buSzPct val="75000"/>
                <a:buFont typeface="Wingdings" pitchFamily="2" charset="2"/>
                <a:buNone/>
              </a:pPr>
              <a:r>
                <a:rPr lang="en-US" sz="1600" b="1">
                  <a:latin typeface="Tahoma" pitchFamily="34" charset="0"/>
                </a:rPr>
                <a:t>Efficient Frontier</a:t>
              </a:r>
            </a:p>
          </p:txBody>
        </p:sp>
        <p:sp>
          <p:nvSpPr>
            <p:cNvPr id="134189" name="Line 45"/>
            <p:cNvSpPr>
              <a:spLocks noChangeShapeType="1"/>
            </p:cNvSpPr>
            <p:nvPr/>
          </p:nvSpPr>
          <p:spPr bwMode="auto">
            <a:xfrm rot="16200000">
              <a:off x="2533" y="3011"/>
              <a:ext cx="397" cy="316"/>
            </a:xfrm>
            <a:prstGeom prst="line">
              <a:avLst/>
            </a:prstGeom>
            <a:noFill/>
            <a:ln w="38100" cap="sq">
              <a:solidFill>
                <a:schemeClr val="tx1"/>
              </a:solidFill>
              <a:round/>
              <a:headEnd/>
              <a:tailEnd type="triangle" w="med" len="med"/>
            </a:ln>
            <a:effectLst/>
          </p:spPr>
          <p:txBody>
            <a:bodyPr>
              <a:spAutoFit/>
            </a:bodyPr>
            <a:lstStyle/>
            <a:p>
              <a:endParaRPr lang="en-US"/>
            </a:p>
          </p:txBody>
        </p:sp>
      </p:grpSp>
      <p:sp>
        <p:nvSpPr>
          <p:cNvPr id="134190" name="Freeform 46"/>
          <p:cNvSpPr>
            <a:spLocks/>
          </p:cNvSpPr>
          <p:nvPr/>
        </p:nvSpPr>
        <p:spPr bwMode="auto">
          <a:xfrm>
            <a:off x="2682875" y="2343150"/>
            <a:ext cx="2241550" cy="2605088"/>
          </a:xfrm>
          <a:custGeom>
            <a:avLst/>
            <a:gdLst/>
            <a:ahLst/>
            <a:cxnLst>
              <a:cxn ang="0">
                <a:pos x="0" y="0"/>
              </a:cxn>
              <a:cxn ang="0">
                <a:pos x="47" y="181"/>
              </a:cxn>
              <a:cxn ang="0">
                <a:pos x="111" y="347"/>
              </a:cxn>
              <a:cxn ang="0">
                <a:pos x="221" y="618"/>
              </a:cxn>
              <a:cxn ang="0">
                <a:pos x="283" y="742"/>
              </a:cxn>
              <a:cxn ang="0">
                <a:pos x="384" y="960"/>
              </a:cxn>
              <a:cxn ang="0">
                <a:pos x="489" y="1112"/>
              </a:cxn>
              <a:cxn ang="0">
                <a:pos x="639" y="1286"/>
              </a:cxn>
              <a:cxn ang="0">
                <a:pos x="876" y="1507"/>
              </a:cxn>
              <a:cxn ang="0">
                <a:pos x="1215" y="1609"/>
              </a:cxn>
              <a:cxn ang="0">
                <a:pos x="1412" y="1641"/>
              </a:cxn>
            </a:cxnLst>
            <a:rect l="0" t="0" r="r" b="b"/>
            <a:pathLst>
              <a:path w="1412" h="1641">
                <a:moveTo>
                  <a:pt x="0" y="0"/>
                </a:moveTo>
                <a:cubicBezTo>
                  <a:pt x="14" y="61"/>
                  <a:pt x="29" y="123"/>
                  <a:pt x="47" y="181"/>
                </a:cubicBezTo>
                <a:cubicBezTo>
                  <a:pt x="65" y="239"/>
                  <a:pt x="82" y="274"/>
                  <a:pt x="111" y="347"/>
                </a:cubicBezTo>
                <a:cubicBezTo>
                  <a:pt x="140" y="420"/>
                  <a:pt x="192" y="552"/>
                  <a:pt x="221" y="618"/>
                </a:cubicBezTo>
                <a:cubicBezTo>
                  <a:pt x="250" y="684"/>
                  <a:pt x="256" y="685"/>
                  <a:pt x="283" y="742"/>
                </a:cubicBezTo>
                <a:cubicBezTo>
                  <a:pt x="310" y="799"/>
                  <a:pt x="350" y="898"/>
                  <a:pt x="384" y="960"/>
                </a:cubicBezTo>
                <a:cubicBezTo>
                  <a:pt x="418" y="1022"/>
                  <a:pt x="447" y="1058"/>
                  <a:pt x="489" y="1112"/>
                </a:cubicBezTo>
                <a:cubicBezTo>
                  <a:pt x="531" y="1166"/>
                  <a:pt x="575" y="1220"/>
                  <a:pt x="639" y="1286"/>
                </a:cubicBezTo>
                <a:cubicBezTo>
                  <a:pt x="703" y="1352"/>
                  <a:pt x="780" y="1453"/>
                  <a:pt x="876" y="1507"/>
                </a:cubicBezTo>
                <a:cubicBezTo>
                  <a:pt x="972" y="1561"/>
                  <a:pt x="1126" y="1587"/>
                  <a:pt x="1215" y="1609"/>
                </a:cubicBezTo>
                <a:cubicBezTo>
                  <a:pt x="1304" y="1631"/>
                  <a:pt x="1388" y="1641"/>
                  <a:pt x="1412" y="1641"/>
                </a:cubicBezTo>
              </a:path>
            </a:pathLst>
          </a:custGeom>
          <a:noFill/>
          <a:ln w="76200" cap="sq" cmpd="sng">
            <a:solidFill>
              <a:schemeClr val="tx1"/>
            </a:solidFill>
            <a:prstDash val="solid"/>
            <a:round/>
            <a:headEnd/>
            <a:tailEnd/>
          </a:ln>
          <a:effec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1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41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41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41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41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41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41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4" presetClass="emph" presetSubtype="0" fill="hold" grpId="1" nodeType="clickEffect">
                                  <p:stCondLst>
                                    <p:cond delay="0"/>
                                  </p:stCondLst>
                                  <p:childTnLst>
                                    <p:animClr clrSpc="hsl" dir="cw">
                                      <p:cBhvr override="childStyle">
                                        <p:cTn id="46" dur="500" fill="hold"/>
                                        <p:tgtEl>
                                          <p:spTgt spid="134182"/>
                                        </p:tgtEl>
                                        <p:attrNameLst>
                                          <p:attrName>style.color</p:attrName>
                                        </p:attrNameLst>
                                      </p:cBhvr>
                                      <p:by>
                                        <p:hsl h="0" s="-12549" l="-25098"/>
                                      </p:by>
                                    </p:animClr>
                                    <p:animClr clrSpc="hsl" dir="cw">
                                      <p:cBhvr>
                                        <p:cTn id="47" dur="500" fill="hold"/>
                                        <p:tgtEl>
                                          <p:spTgt spid="134182"/>
                                        </p:tgtEl>
                                        <p:attrNameLst>
                                          <p:attrName>fillcolor</p:attrName>
                                        </p:attrNameLst>
                                      </p:cBhvr>
                                      <p:by>
                                        <p:hsl h="0" s="-12549" l="-25098"/>
                                      </p:by>
                                    </p:animClr>
                                    <p:animClr clrSpc="hsl" dir="cw">
                                      <p:cBhvr>
                                        <p:cTn id="48" dur="500" fill="hold"/>
                                        <p:tgtEl>
                                          <p:spTgt spid="134182"/>
                                        </p:tgtEl>
                                        <p:attrNameLst>
                                          <p:attrName>stroke.color</p:attrName>
                                        </p:attrNameLst>
                                      </p:cBhvr>
                                      <p:by>
                                        <p:hsl h="0" s="-12549" l="-25098"/>
                                      </p:by>
                                    </p:animClr>
                                    <p:set>
                                      <p:cBhvr>
                                        <p:cTn id="49" dur="500" fill="hold"/>
                                        <p:tgtEl>
                                          <p:spTgt spid="134182"/>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3415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3418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3414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3415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3416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4" presetClass="emph" presetSubtype="0" fill="hold" grpId="1" nodeType="clickEffect">
                                  <p:stCondLst>
                                    <p:cond delay="0"/>
                                  </p:stCondLst>
                                  <p:childTnLst>
                                    <p:animClr clrSpc="hsl" dir="cw">
                                      <p:cBhvr override="childStyle">
                                        <p:cTn id="73" dur="500" fill="hold"/>
                                        <p:tgtEl>
                                          <p:spTgt spid="134151"/>
                                        </p:tgtEl>
                                        <p:attrNameLst>
                                          <p:attrName>style.color</p:attrName>
                                        </p:attrNameLst>
                                      </p:cBhvr>
                                      <p:by>
                                        <p:hsl h="0" s="-12549" l="-25098"/>
                                      </p:by>
                                    </p:animClr>
                                    <p:animClr clrSpc="hsl" dir="cw">
                                      <p:cBhvr>
                                        <p:cTn id="74" dur="500" fill="hold"/>
                                        <p:tgtEl>
                                          <p:spTgt spid="134151"/>
                                        </p:tgtEl>
                                        <p:attrNameLst>
                                          <p:attrName>fillcolor</p:attrName>
                                        </p:attrNameLst>
                                      </p:cBhvr>
                                      <p:by>
                                        <p:hsl h="0" s="-12549" l="-25098"/>
                                      </p:by>
                                    </p:animClr>
                                    <p:animClr clrSpc="hsl" dir="cw">
                                      <p:cBhvr>
                                        <p:cTn id="75" dur="500" fill="hold"/>
                                        <p:tgtEl>
                                          <p:spTgt spid="134151"/>
                                        </p:tgtEl>
                                        <p:attrNameLst>
                                          <p:attrName>stroke.color</p:attrName>
                                        </p:attrNameLst>
                                      </p:cBhvr>
                                      <p:by>
                                        <p:hsl h="0" s="-12549" l="-25098"/>
                                      </p:by>
                                    </p:animClr>
                                    <p:set>
                                      <p:cBhvr>
                                        <p:cTn id="76" dur="500" fill="hold"/>
                                        <p:tgtEl>
                                          <p:spTgt spid="134151"/>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3415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3415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3417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3415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3417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1" nodeType="clickEffect">
                                  <p:stCondLst>
                                    <p:cond delay="0"/>
                                  </p:stCondLst>
                                  <p:childTnLst>
                                    <p:set>
                                      <p:cBhvr>
                                        <p:cTn id="100" dur="1" fill="hold">
                                          <p:stCondLst>
                                            <p:cond delay="0"/>
                                          </p:stCondLst>
                                        </p:cTn>
                                        <p:tgtEl>
                                          <p:spTgt spid="13415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3415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3417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3415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24" presetClass="emph" presetSubtype="0" fill="hold" grpId="1" nodeType="clickEffect">
                                  <p:stCondLst>
                                    <p:cond delay="0"/>
                                  </p:stCondLst>
                                  <p:childTnLst>
                                    <p:animClr clrSpc="hsl" dir="cw">
                                      <p:cBhvr override="childStyle">
                                        <p:cTn id="116" dur="500" fill="hold"/>
                                        <p:tgtEl>
                                          <p:spTgt spid="134178"/>
                                        </p:tgtEl>
                                        <p:attrNameLst>
                                          <p:attrName>style.color</p:attrName>
                                        </p:attrNameLst>
                                      </p:cBhvr>
                                      <p:by>
                                        <p:hsl h="0" s="-12549" l="-25098"/>
                                      </p:by>
                                    </p:animClr>
                                    <p:animClr clrSpc="hsl" dir="cw">
                                      <p:cBhvr>
                                        <p:cTn id="117" dur="500" fill="hold"/>
                                        <p:tgtEl>
                                          <p:spTgt spid="134178"/>
                                        </p:tgtEl>
                                        <p:attrNameLst>
                                          <p:attrName>fillcolor</p:attrName>
                                        </p:attrNameLst>
                                      </p:cBhvr>
                                      <p:by>
                                        <p:hsl h="0" s="-12549" l="-25098"/>
                                      </p:by>
                                    </p:animClr>
                                    <p:animClr clrSpc="hsl" dir="cw">
                                      <p:cBhvr>
                                        <p:cTn id="118" dur="500" fill="hold"/>
                                        <p:tgtEl>
                                          <p:spTgt spid="134178"/>
                                        </p:tgtEl>
                                        <p:attrNameLst>
                                          <p:attrName>stroke.color</p:attrName>
                                        </p:attrNameLst>
                                      </p:cBhvr>
                                      <p:by>
                                        <p:hsl h="0" s="-12549" l="-25098"/>
                                      </p:by>
                                    </p:animClr>
                                    <p:set>
                                      <p:cBhvr>
                                        <p:cTn id="119" dur="500" fill="hold"/>
                                        <p:tgtEl>
                                          <p:spTgt spid="134178"/>
                                        </p:tgtEl>
                                        <p:attrNameLst>
                                          <p:attrName>fill.type</p:attrName>
                                        </p:attrNameLst>
                                      </p:cBhvr>
                                      <p:to>
                                        <p:strVal val="solid"/>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34168"/>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34176"/>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134173"/>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134172"/>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134174"/>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134177"/>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24" presetClass="emph" presetSubtype="0" fill="hold" grpId="1" nodeType="clickEffect">
                                  <p:stCondLst>
                                    <p:cond delay="0"/>
                                  </p:stCondLst>
                                  <p:childTnLst>
                                    <p:animClr clrSpc="hsl" dir="cw">
                                      <p:cBhvr override="childStyle">
                                        <p:cTn id="147" dur="500" fill="hold"/>
                                        <p:tgtEl>
                                          <p:spTgt spid="134174"/>
                                        </p:tgtEl>
                                        <p:attrNameLst>
                                          <p:attrName>style.color</p:attrName>
                                        </p:attrNameLst>
                                      </p:cBhvr>
                                      <p:by>
                                        <p:hsl h="0" s="-12549" l="-25098"/>
                                      </p:by>
                                    </p:animClr>
                                    <p:animClr clrSpc="hsl" dir="cw">
                                      <p:cBhvr>
                                        <p:cTn id="148" dur="500" fill="hold"/>
                                        <p:tgtEl>
                                          <p:spTgt spid="134174"/>
                                        </p:tgtEl>
                                        <p:attrNameLst>
                                          <p:attrName>fillcolor</p:attrName>
                                        </p:attrNameLst>
                                      </p:cBhvr>
                                      <p:by>
                                        <p:hsl h="0" s="-12549" l="-25098"/>
                                      </p:by>
                                    </p:animClr>
                                    <p:animClr clrSpc="hsl" dir="cw">
                                      <p:cBhvr>
                                        <p:cTn id="149" dur="500" fill="hold"/>
                                        <p:tgtEl>
                                          <p:spTgt spid="134174"/>
                                        </p:tgtEl>
                                        <p:attrNameLst>
                                          <p:attrName>stroke.color</p:attrName>
                                        </p:attrNameLst>
                                      </p:cBhvr>
                                      <p:by>
                                        <p:hsl h="0" s="-12549" l="-25098"/>
                                      </p:by>
                                    </p:animClr>
                                    <p:set>
                                      <p:cBhvr>
                                        <p:cTn id="150" dur="500" fill="hold"/>
                                        <p:tgtEl>
                                          <p:spTgt spid="134174"/>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134146"/>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22" presetClass="entr" presetSubtype="1" fill="hold" grpId="0" nodeType="clickEffect">
                                  <p:stCondLst>
                                    <p:cond delay="0"/>
                                  </p:stCondLst>
                                  <p:childTnLst>
                                    <p:set>
                                      <p:cBhvr>
                                        <p:cTn id="158" dur="1" fill="hold">
                                          <p:stCondLst>
                                            <p:cond delay="0"/>
                                          </p:stCondLst>
                                        </p:cTn>
                                        <p:tgtEl>
                                          <p:spTgt spid="134190"/>
                                        </p:tgtEl>
                                        <p:attrNameLst>
                                          <p:attrName>style.visibility</p:attrName>
                                        </p:attrNameLst>
                                      </p:cBhvr>
                                      <p:to>
                                        <p:strVal val="visible"/>
                                      </p:to>
                                    </p:set>
                                    <p:animEffect transition="in" filter="wipe(up)">
                                      <p:cBhvr>
                                        <p:cTn id="159" dur="500"/>
                                        <p:tgtEl>
                                          <p:spTgt spid="134190"/>
                                        </p:tgtEl>
                                      </p:cBhvr>
                                    </p:animEffect>
                                  </p:childTnLst>
                                </p:cTn>
                              </p:par>
                            </p:childTnLst>
                          </p:cTn>
                        </p:par>
                        <p:par>
                          <p:cTn id="160" fill="hold">
                            <p:stCondLst>
                              <p:cond delay="500"/>
                            </p:stCondLst>
                            <p:childTnLst>
                              <p:par>
                                <p:cTn id="161" presetID="22" presetClass="entr" presetSubtype="4" fill="hold" nodeType="afterEffect">
                                  <p:stCondLst>
                                    <p:cond delay="0"/>
                                  </p:stCondLst>
                                  <p:childTnLst>
                                    <p:set>
                                      <p:cBhvr>
                                        <p:cTn id="162" dur="1" fill="hold">
                                          <p:stCondLst>
                                            <p:cond delay="0"/>
                                          </p:stCondLst>
                                        </p:cTn>
                                        <p:tgtEl>
                                          <p:spTgt spid="134187"/>
                                        </p:tgtEl>
                                        <p:attrNameLst>
                                          <p:attrName>style.visibility</p:attrName>
                                        </p:attrNameLst>
                                      </p:cBhvr>
                                      <p:to>
                                        <p:strVal val="visible"/>
                                      </p:to>
                                    </p:set>
                                    <p:animEffect transition="in" filter="wipe(down)">
                                      <p:cBhvr>
                                        <p:cTn id="163" dur="500"/>
                                        <p:tgtEl>
                                          <p:spTgt spid="134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animBg="1"/>
      <p:bldP spid="134150" grpId="0" animBg="1"/>
      <p:bldP spid="134151" grpId="0" animBg="1"/>
      <p:bldP spid="134151" grpId="1" animBg="1"/>
      <p:bldP spid="134152" grpId="0" animBg="1"/>
      <p:bldP spid="134153" grpId="0" animBg="1"/>
      <p:bldP spid="134154" grpId="0" animBg="1"/>
      <p:bldP spid="134155" grpId="0" animBg="1"/>
      <p:bldP spid="134156" grpId="0" animBg="1"/>
      <p:bldP spid="134156" grpId="1" animBg="1"/>
      <p:bldP spid="134165" grpId="0" animBg="1"/>
      <p:bldP spid="134166" grpId="0" animBg="1"/>
      <p:bldP spid="134167" grpId="0" animBg="1"/>
      <p:bldP spid="134168" grpId="0" animBg="1"/>
      <p:bldP spid="134169" grpId="0" animBg="1"/>
      <p:bldP spid="134170" grpId="0" animBg="1"/>
      <p:bldP spid="134171" grpId="0" animBg="1"/>
      <p:bldP spid="134172" grpId="0" animBg="1"/>
      <p:bldP spid="134173" grpId="0" animBg="1"/>
      <p:bldP spid="134174" grpId="0" animBg="1"/>
      <p:bldP spid="134174" grpId="1" animBg="1"/>
      <p:bldP spid="134175" grpId="0" animBg="1"/>
      <p:bldP spid="134176" grpId="0" animBg="1"/>
      <p:bldP spid="134177" grpId="0" animBg="1"/>
      <p:bldP spid="134178" grpId="0" animBg="1"/>
      <p:bldP spid="134178" grpId="1" animBg="1"/>
      <p:bldP spid="134179" grpId="0" animBg="1"/>
      <p:bldP spid="134181" grpId="0" animBg="1"/>
      <p:bldP spid="134182" grpId="0" animBg="1"/>
      <p:bldP spid="134182" grpId="1" animBg="1"/>
      <p:bldP spid="134183" grpId="0" animBg="1"/>
      <p:bldP spid="134184" grpId="0" animBg="1"/>
      <p:bldP spid="134185" grpId="0" animBg="1"/>
      <p:bldP spid="134186" grpId="0" animBg="1"/>
      <p:bldP spid="13419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effectLst>
                  <a:outerShdw blurRad="38100" dist="38100" dir="2700000" algn="tl">
                    <a:srgbClr val="000000"/>
                  </a:outerShdw>
                </a:effectLst>
              </a:rPr>
              <a:t>Modeling Process</a:t>
            </a:r>
          </a:p>
        </p:txBody>
      </p:sp>
      <p:grpSp>
        <p:nvGrpSpPr>
          <p:cNvPr id="137219" name="Group 3"/>
          <p:cNvGrpSpPr>
            <a:grpSpLocks/>
          </p:cNvGrpSpPr>
          <p:nvPr/>
        </p:nvGrpSpPr>
        <p:grpSpPr bwMode="auto">
          <a:xfrm>
            <a:off x="3962400" y="1295400"/>
            <a:ext cx="3505200" cy="2657475"/>
            <a:chOff x="2496" y="816"/>
            <a:chExt cx="2208" cy="1674"/>
          </a:xfrm>
        </p:grpSpPr>
        <p:pic>
          <p:nvPicPr>
            <p:cNvPr id="137220" name="Picture 4" descr="Dice4"/>
            <p:cNvPicPr>
              <a:picLocks noChangeAspect="1" noChangeArrowheads="1"/>
            </p:cNvPicPr>
            <p:nvPr/>
          </p:nvPicPr>
          <p:blipFill>
            <a:blip r:embed="rId3" cstate="print"/>
            <a:srcRect/>
            <a:stretch>
              <a:fillRect/>
            </a:stretch>
          </p:blipFill>
          <p:spPr bwMode="auto">
            <a:xfrm>
              <a:off x="2496" y="1536"/>
              <a:ext cx="1104" cy="954"/>
            </a:xfrm>
            <a:prstGeom prst="rect">
              <a:avLst/>
            </a:prstGeom>
            <a:noFill/>
          </p:spPr>
        </p:pic>
        <p:sp>
          <p:nvSpPr>
            <p:cNvPr id="137221" name="AutoShape 5"/>
            <p:cNvSpPr>
              <a:spLocks noChangeArrowheads="1"/>
            </p:cNvSpPr>
            <p:nvPr/>
          </p:nvSpPr>
          <p:spPr bwMode="auto">
            <a:xfrm>
              <a:off x="2928" y="816"/>
              <a:ext cx="1776" cy="576"/>
            </a:xfrm>
            <a:prstGeom prst="curvedDownArrow">
              <a:avLst>
                <a:gd name="adj1" fmla="val 61667"/>
                <a:gd name="adj2" fmla="val 123333"/>
                <a:gd name="adj3" fmla="val 33333"/>
              </a:avLst>
            </a:prstGeom>
            <a:solidFill>
              <a:schemeClr val="tx2"/>
            </a:solidFill>
            <a:ln w="12700" cap="sq">
              <a:solidFill>
                <a:schemeClr val="tx1"/>
              </a:solidFill>
              <a:miter lim="800000"/>
              <a:headEnd type="none" w="sm" len="sm"/>
              <a:tailEnd type="none" w="sm" len="sm"/>
            </a:ln>
            <a:effectLst/>
          </p:spPr>
          <p:txBody>
            <a:bodyPr wrap="none" anchor="ctr"/>
            <a:lstStyle/>
            <a:p>
              <a:endParaRPr lang="en-US"/>
            </a:p>
          </p:txBody>
        </p:sp>
      </p:grpSp>
      <p:grpSp>
        <p:nvGrpSpPr>
          <p:cNvPr id="137222" name="Group 6"/>
          <p:cNvGrpSpPr>
            <a:grpSpLocks/>
          </p:cNvGrpSpPr>
          <p:nvPr/>
        </p:nvGrpSpPr>
        <p:grpSpPr bwMode="auto">
          <a:xfrm>
            <a:off x="609600" y="1371600"/>
            <a:ext cx="3657600" cy="2708275"/>
            <a:chOff x="384" y="864"/>
            <a:chExt cx="2304" cy="1706"/>
          </a:xfrm>
        </p:grpSpPr>
        <p:grpSp>
          <p:nvGrpSpPr>
            <p:cNvPr id="137223" name="Group 7"/>
            <p:cNvGrpSpPr>
              <a:grpSpLocks/>
            </p:cNvGrpSpPr>
            <p:nvPr/>
          </p:nvGrpSpPr>
          <p:grpSpPr bwMode="auto">
            <a:xfrm>
              <a:off x="384" y="1296"/>
              <a:ext cx="1584" cy="1274"/>
              <a:chOff x="240" y="1584"/>
              <a:chExt cx="1584" cy="1274"/>
            </a:xfrm>
          </p:grpSpPr>
          <p:pic>
            <p:nvPicPr>
              <p:cNvPr id="137224" name="Picture 8"/>
              <p:cNvPicPr>
                <a:picLocks noChangeAspect="1" noChangeArrowheads="1"/>
              </p:cNvPicPr>
              <p:nvPr/>
            </p:nvPicPr>
            <p:blipFill>
              <a:blip r:embed="rId4" cstate="print"/>
              <a:srcRect/>
              <a:stretch>
                <a:fillRect/>
              </a:stretch>
            </p:blipFill>
            <p:spPr bwMode="auto">
              <a:xfrm>
                <a:off x="1200" y="1584"/>
                <a:ext cx="624" cy="434"/>
              </a:xfrm>
              <a:prstGeom prst="rect">
                <a:avLst/>
              </a:prstGeom>
              <a:noFill/>
              <a:ln w="9525">
                <a:noFill/>
                <a:miter lim="800000"/>
                <a:headEnd/>
                <a:tailEnd/>
              </a:ln>
              <a:effectLst/>
            </p:spPr>
          </p:pic>
          <p:pic>
            <p:nvPicPr>
              <p:cNvPr id="137225" name="Picture 9"/>
              <p:cNvPicPr>
                <a:picLocks noChangeAspect="1" noChangeArrowheads="1"/>
              </p:cNvPicPr>
              <p:nvPr/>
            </p:nvPicPr>
            <p:blipFill>
              <a:blip r:embed="rId5" cstate="print"/>
              <a:srcRect/>
              <a:stretch>
                <a:fillRect/>
              </a:stretch>
            </p:blipFill>
            <p:spPr bwMode="auto">
              <a:xfrm>
                <a:off x="240" y="1776"/>
                <a:ext cx="1079" cy="1082"/>
              </a:xfrm>
              <a:prstGeom prst="rect">
                <a:avLst/>
              </a:prstGeom>
              <a:noFill/>
              <a:ln w="12700" cap="sq">
                <a:noFill/>
                <a:miter lim="800000"/>
                <a:headEnd type="none" w="sm" len="sm"/>
                <a:tailEnd type="none" w="sm" len="sm"/>
              </a:ln>
              <a:effectLst/>
            </p:spPr>
          </p:pic>
        </p:grpSp>
        <p:sp>
          <p:nvSpPr>
            <p:cNvPr id="137226" name="AutoShape 10"/>
            <p:cNvSpPr>
              <a:spLocks noChangeArrowheads="1"/>
            </p:cNvSpPr>
            <p:nvPr/>
          </p:nvSpPr>
          <p:spPr bwMode="auto">
            <a:xfrm>
              <a:off x="912" y="864"/>
              <a:ext cx="1776" cy="576"/>
            </a:xfrm>
            <a:prstGeom prst="curvedDownArrow">
              <a:avLst>
                <a:gd name="adj1" fmla="val 61667"/>
                <a:gd name="adj2" fmla="val 123333"/>
                <a:gd name="adj3" fmla="val 33333"/>
              </a:avLst>
            </a:prstGeom>
            <a:solidFill>
              <a:schemeClr val="tx2"/>
            </a:solidFill>
            <a:ln w="12700" cap="sq">
              <a:solidFill>
                <a:schemeClr val="tx1"/>
              </a:solidFill>
              <a:miter lim="800000"/>
              <a:headEnd type="none" w="sm" len="sm"/>
              <a:tailEnd type="none" w="sm" len="sm"/>
            </a:ln>
            <a:effectLst/>
          </p:spPr>
          <p:txBody>
            <a:bodyPr wrap="none" anchor="ctr"/>
            <a:lstStyle/>
            <a:p>
              <a:endParaRPr lang="en-US"/>
            </a:p>
          </p:txBody>
        </p:sp>
      </p:grpSp>
      <p:grpSp>
        <p:nvGrpSpPr>
          <p:cNvPr id="137227" name="Group 11"/>
          <p:cNvGrpSpPr>
            <a:grpSpLocks/>
          </p:cNvGrpSpPr>
          <p:nvPr/>
        </p:nvGrpSpPr>
        <p:grpSpPr bwMode="auto">
          <a:xfrm>
            <a:off x="6248400" y="2667000"/>
            <a:ext cx="2362200" cy="1509713"/>
            <a:chOff x="3936" y="1680"/>
            <a:chExt cx="1488" cy="951"/>
          </a:xfrm>
        </p:grpSpPr>
        <p:pic>
          <p:nvPicPr>
            <p:cNvPr id="137228" name="Picture 12" descr="Excel4"/>
            <p:cNvPicPr>
              <a:picLocks noChangeAspect="1" noChangeArrowheads="1"/>
            </p:cNvPicPr>
            <p:nvPr/>
          </p:nvPicPr>
          <p:blipFill>
            <a:blip r:embed="rId6" cstate="print"/>
            <a:srcRect/>
            <a:stretch>
              <a:fillRect/>
            </a:stretch>
          </p:blipFill>
          <p:spPr bwMode="auto">
            <a:xfrm>
              <a:off x="3936" y="1680"/>
              <a:ext cx="1253" cy="727"/>
            </a:xfrm>
            <a:prstGeom prst="rect">
              <a:avLst/>
            </a:prstGeom>
            <a:noFill/>
          </p:spPr>
        </p:pic>
        <p:sp>
          <p:nvSpPr>
            <p:cNvPr id="137229" name="Text Box 13"/>
            <p:cNvSpPr txBox="1">
              <a:spLocks noChangeArrowheads="1"/>
            </p:cNvSpPr>
            <p:nvPr/>
          </p:nvSpPr>
          <p:spPr bwMode="auto">
            <a:xfrm>
              <a:off x="3936" y="2400"/>
              <a:ext cx="1488" cy="231"/>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atin typeface="Times New Roman" pitchFamily="18" charset="0"/>
                </a:rPr>
                <a:t>The portfolio model</a:t>
              </a:r>
            </a:p>
          </p:txBody>
        </p:sp>
      </p:grpSp>
      <p:grpSp>
        <p:nvGrpSpPr>
          <p:cNvPr id="137230" name="Group 14"/>
          <p:cNvGrpSpPr>
            <a:grpSpLocks/>
          </p:cNvGrpSpPr>
          <p:nvPr/>
        </p:nvGrpSpPr>
        <p:grpSpPr bwMode="auto">
          <a:xfrm>
            <a:off x="6972300" y="4152900"/>
            <a:ext cx="685800" cy="1485900"/>
            <a:chOff x="4392" y="2616"/>
            <a:chExt cx="432" cy="936"/>
          </a:xfrm>
        </p:grpSpPr>
        <p:sp>
          <p:nvSpPr>
            <p:cNvPr id="137231" name="WordArt 15"/>
            <p:cNvSpPr>
              <a:spLocks noChangeArrowheads="1" noChangeShapeType="1" noTextEdit="1"/>
            </p:cNvSpPr>
            <p:nvPr/>
          </p:nvSpPr>
          <p:spPr bwMode="auto">
            <a:xfrm rot="5400000">
              <a:off x="4380" y="3108"/>
              <a:ext cx="480" cy="408"/>
            </a:xfrm>
            <a:prstGeom prst="rect">
              <a:avLst/>
            </a:prstGeom>
          </p:spPr>
          <p:txBody>
            <a:bodyPr vert="wordArtVert" wrap="none" fromWordArt="1">
              <a:prstTxWarp prst="textPlain">
                <a:avLst>
                  <a:gd name="adj" fmla="val 50000"/>
                </a:avLst>
              </a:prstTxWarp>
            </a:bodyPr>
            <a:lstStyle/>
            <a:p>
              <a:pPr algn="ctr" fontAlgn="auto"/>
              <a:r>
                <a:rPr lang="en-US" sz="3600" kern="10">
                  <a:ln w="9525" cap="sq">
                    <a:solidFill>
                      <a:srgbClr val="000000"/>
                    </a:solidFill>
                    <a:round/>
                    <a:headEnd type="none" w="sm" len="sm"/>
                    <a:tailEnd type="none" w="sm" len="sm"/>
                  </a:ln>
                  <a:solidFill>
                    <a:srgbClr val="CC00FF"/>
                  </a:solidFill>
                  <a:latin typeface="Arial Black"/>
                </a:rPr>
                <a:t>$</a:t>
              </a:r>
            </a:p>
          </p:txBody>
        </p:sp>
        <p:sp>
          <p:nvSpPr>
            <p:cNvPr id="137232" name="AutoShape 16"/>
            <p:cNvSpPr>
              <a:spLocks noChangeArrowheads="1"/>
            </p:cNvSpPr>
            <p:nvPr/>
          </p:nvSpPr>
          <p:spPr bwMode="auto">
            <a:xfrm rot="5400000">
              <a:off x="4380" y="2628"/>
              <a:ext cx="408" cy="38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12700" cap="sq">
              <a:solidFill>
                <a:schemeClr val="tx1"/>
              </a:solidFill>
              <a:miter lim="800000"/>
              <a:headEnd type="none" w="sm" len="sm"/>
              <a:tailEnd type="none" w="sm" len="sm"/>
            </a:ln>
            <a:effectLst/>
          </p:spPr>
          <p:txBody>
            <a:bodyPr wrap="none" anchor="ctr"/>
            <a:lstStyle/>
            <a:p>
              <a:endParaRPr lang="en-US"/>
            </a:p>
          </p:txBody>
        </p:sp>
      </p:grpSp>
      <p:grpSp>
        <p:nvGrpSpPr>
          <p:cNvPr id="137233" name="Group 17"/>
          <p:cNvGrpSpPr>
            <a:grpSpLocks/>
          </p:cNvGrpSpPr>
          <p:nvPr/>
        </p:nvGrpSpPr>
        <p:grpSpPr bwMode="auto">
          <a:xfrm>
            <a:off x="4038600" y="4114800"/>
            <a:ext cx="1828800" cy="1793875"/>
            <a:chOff x="2544" y="2592"/>
            <a:chExt cx="1152" cy="1130"/>
          </a:xfrm>
        </p:grpSpPr>
        <p:pic>
          <p:nvPicPr>
            <p:cNvPr id="137234" name="Picture 18"/>
            <p:cNvPicPr>
              <a:picLocks noChangeAspect="1" noChangeArrowheads="1"/>
            </p:cNvPicPr>
            <p:nvPr/>
          </p:nvPicPr>
          <p:blipFill>
            <a:blip r:embed="rId7" cstate="print"/>
            <a:srcRect/>
            <a:stretch>
              <a:fillRect/>
            </a:stretch>
          </p:blipFill>
          <p:spPr bwMode="auto">
            <a:xfrm>
              <a:off x="2544" y="3072"/>
              <a:ext cx="1152" cy="650"/>
            </a:xfrm>
            <a:prstGeom prst="rect">
              <a:avLst/>
            </a:prstGeom>
            <a:solidFill>
              <a:schemeClr val="bg1"/>
            </a:solidFill>
            <a:ln w="9525">
              <a:noFill/>
              <a:miter lim="800000"/>
              <a:headEnd/>
              <a:tailEnd/>
            </a:ln>
            <a:effectLst/>
          </p:spPr>
        </p:pic>
        <p:sp>
          <p:nvSpPr>
            <p:cNvPr id="137235" name="AutoShape 19"/>
            <p:cNvSpPr>
              <a:spLocks noChangeArrowheads="1"/>
            </p:cNvSpPr>
            <p:nvPr/>
          </p:nvSpPr>
          <p:spPr bwMode="auto">
            <a:xfrm rot="5400000">
              <a:off x="2868" y="2604"/>
              <a:ext cx="408" cy="38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12700" cap="sq">
              <a:solidFill>
                <a:schemeClr val="tx1"/>
              </a:solidFill>
              <a:miter lim="800000"/>
              <a:headEnd type="none" w="sm" len="sm"/>
              <a:tailEnd type="none" w="sm" len="sm"/>
            </a:ln>
            <a:effectLst/>
          </p:spPr>
          <p:txBody>
            <a:bodyPr wrap="none" anchor="ctr"/>
            <a:lstStyle/>
            <a:p>
              <a:endParaRPr lang="en-US"/>
            </a:p>
          </p:txBody>
        </p:sp>
      </p:grpSp>
      <p:grpSp>
        <p:nvGrpSpPr>
          <p:cNvPr id="137236" name="Group 20"/>
          <p:cNvGrpSpPr>
            <a:grpSpLocks/>
          </p:cNvGrpSpPr>
          <p:nvPr/>
        </p:nvGrpSpPr>
        <p:grpSpPr bwMode="auto">
          <a:xfrm>
            <a:off x="990600" y="4114800"/>
            <a:ext cx="1671638" cy="2273300"/>
            <a:chOff x="624" y="2592"/>
            <a:chExt cx="1053" cy="1432"/>
          </a:xfrm>
        </p:grpSpPr>
        <p:pic>
          <p:nvPicPr>
            <p:cNvPr id="137237" name="Picture 21" descr="FeasibilitySpaceIcon"/>
            <p:cNvPicPr>
              <a:picLocks noChangeAspect="1" noChangeArrowheads="1"/>
            </p:cNvPicPr>
            <p:nvPr/>
          </p:nvPicPr>
          <p:blipFill>
            <a:blip r:embed="rId8" cstate="print"/>
            <a:srcRect/>
            <a:stretch>
              <a:fillRect/>
            </a:stretch>
          </p:blipFill>
          <p:spPr bwMode="auto">
            <a:xfrm>
              <a:off x="624" y="3072"/>
              <a:ext cx="1053" cy="952"/>
            </a:xfrm>
            <a:prstGeom prst="rect">
              <a:avLst/>
            </a:prstGeom>
            <a:noFill/>
          </p:spPr>
        </p:pic>
        <p:sp>
          <p:nvSpPr>
            <p:cNvPr id="137238" name="AutoShape 22"/>
            <p:cNvSpPr>
              <a:spLocks noChangeArrowheads="1"/>
            </p:cNvSpPr>
            <p:nvPr/>
          </p:nvSpPr>
          <p:spPr bwMode="auto">
            <a:xfrm rot="5400000">
              <a:off x="900" y="2604"/>
              <a:ext cx="408" cy="38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12700" cap="sq">
              <a:solidFill>
                <a:schemeClr val="tx1"/>
              </a:solidFill>
              <a:miter lim="800000"/>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7230"/>
                                        </p:tgtEl>
                                        <p:attrNameLst>
                                          <p:attrName>style.visibility</p:attrName>
                                        </p:attrNameLst>
                                      </p:cBhvr>
                                      <p:to>
                                        <p:strVal val="visible"/>
                                      </p:to>
                                    </p:set>
                                    <p:anim calcmode="lin" valueType="num">
                                      <p:cBhvr additive="base">
                                        <p:cTn id="7" dur="500" fill="hold"/>
                                        <p:tgtEl>
                                          <p:spTgt spid="137230"/>
                                        </p:tgtEl>
                                        <p:attrNameLst>
                                          <p:attrName>ppt_x</p:attrName>
                                        </p:attrNameLst>
                                      </p:cBhvr>
                                      <p:tavLst>
                                        <p:tav tm="0">
                                          <p:val>
                                            <p:strVal val="0-#ppt_w/2"/>
                                          </p:val>
                                        </p:tav>
                                        <p:tav tm="100000">
                                          <p:val>
                                            <p:strVal val="#ppt_x"/>
                                          </p:val>
                                        </p:tav>
                                      </p:tavLst>
                                    </p:anim>
                                    <p:anim calcmode="lin" valueType="num">
                                      <p:cBhvr additive="base">
                                        <p:cTn id="8" dur="500" fill="hold"/>
                                        <p:tgtEl>
                                          <p:spTgt spid="1372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7219"/>
                                        </p:tgtEl>
                                        <p:attrNameLst>
                                          <p:attrName>style.visibility</p:attrName>
                                        </p:attrNameLst>
                                      </p:cBhvr>
                                      <p:to>
                                        <p:strVal val="visible"/>
                                      </p:to>
                                    </p:set>
                                    <p:anim calcmode="lin" valueType="num">
                                      <p:cBhvr additive="base">
                                        <p:cTn id="13" dur="500" fill="hold"/>
                                        <p:tgtEl>
                                          <p:spTgt spid="137219"/>
                                        </p:tgtEl>
                                        <p:attrNameLst>
                                          <p:attrName>ppt_x</p:attrName>
                                        </p:attrNameLst>
                                      </p:cBhvr>
                                      <p:tavLst>
                                        <p:tav tm="0">
                                          <p:val>
                                            <p:strVal val="0-#ppt_w/2"/>
                                          </p:val>
                                        </p:tav>
                                        <p:tav tm="100000">
                                          <p:val>
                                            <p:strVal val="#ppt_x"/>
                                          </p:val>
                                        </p:tav>
                                      </p:tavLst>
                                    </p:anim>
                                    <p:anim calcmode="lin" valueType="num">
                                      <p:cBhvr additive="base">
                                        <p:cTn id="14" dur="500" fill="hold"/>
                                        <p:tgtEl>
                                          <p:spTgt spid="1372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7233"/>
                                        </p:tgtEl>
                                        <p:attrNameLst>
                                          <p:attrName>style.visibility</p:attrName>
                                        </p:attrNameLst>
                                      </p:cBhvr>
                                      <p:to>
                                        <p:strVal val="visible"/>
                                      </p:to>
                                    </p:set>
                                    <p:anim calcmode="lin" valueType="num">
                                      <p:cBhvr additive="base">
                                        <p:cTn id="19" dur="500" fill="hold"/>
                                        <p:tgtEl>
                                          <p:spTgt spid="137233"/>
                                        </p:tgtEl>
                                        <p:attrNameLst>
                                          <p:attrName>ppt_x</p:attrName>
                                        </p:attrNameLst>
                                      </p:cBhvr>
                                      <p:tavLst>
                                        <p:tav tm="0">
                                          <p:val>
                                            <p:strVal val="0-#ppt_w/2"/>
                                          </p:val>
                                        </p:tav>
                                        <p:tav tm="100000">
                                          <p:val>
                                            <p:strVal val="#ppt_x"/>
                                          </p:val>
                                        </p:tav>
                                      </p:tavLst>
                                    </p:anim>
                                    <p:anim calcmode="lin" valueType="num">
                                      <p:cBhvr additive="base">
                                        <p:cTn id="20" dur="500" fill="hold"/>
                                        <p:tgtEl>
                                          <p:spTgt spid="13723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7222"/>
                                        </p:tgtEl>
                                        <p:attrNameLst>
                                          <p:attrName>style.visibility</p:attrName>
                                        </p:attrNameLst>
                                      </p:cBhvr>
                                      <p:to>
                                        <p:strVal val="visible"/>
                                      </p:to>
                                    </p:set>
                                    <p:anim calcmode="lin" valueType="num">
                                      <p:cBhvr additive="base">
                                        <p:cTn id="25" dur="500" fill="hold"/>
                                        <p:tgtEl>
                                          <p:spTgt spid="137222"/>
                                        </p:tgtEl>
                                        <p:attrNameLst>
                                          <p:attrName>ppt_x</p:attrName>
                                        </p:attrNameLst>
                                      </p:cBhvr>
                                      <p:tavLst>
                                        <p:tav tm="0">
                                          <p:val>
                                            <p:strVal val="0-#ppt_w/2"/>
                                          </p:val>
                                        </p:tav>
                                        <p:tav tm="100000">
                                          <p:val>
                                            <p:strVal val="#ppt_x"/>
                                          </p:val>
                                        </p:tav>
                                      </p:tavLst>
                                    </p:anim>
                                    <p:anim calcmode="lin" valueType="num">
                                      <p:cBhvr additive="base">
                                        <p:cTn id="26" dur="500" fill="hold"/>
                                        <p:tgtEl>
                                          <p:spTgt spid="1372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7236"/>
                                        </p:tgtEl>
                                        <p:attrNameLst>
                                          <p:attrName>style.visibility</p:attrName>
                                        </p:attrNameLst>
                                      </p:cBhvr>
                                      <p:to>
                                        <p:strVal val="visible"/>
                                      </p:to>
                                    </p:set>
                                    <p:anim calcmode="lin" valueType="num">
                                      <p:cBhvr additive="base">
                                        <p:cTn id="31" dur="500" fill="hold"/>
                                        <p:tgtEl>
                                          <p:spTgt spid="137236"/>
                                        </p:tgtEl>
                                        <p:attrNameLst>
                                          <p:attrName>ppt_x</p:attrName>
                                        </p:attrNameLst>
                                      </p:cBhvr>
                                      <p:tavLst>
                                        <p:tav tm="0">
                                          <p:val>
                                            <p:strVal val="0-#ppt_w/2"/>
                                          </p:val>
                                        </p:tav>
                                        <p:tav tm="100000">
                                          <p:val>
                                            <p:strVal val="#ppt_x"/>
                                          </p:val>
                                        </p:tav>
                                      </p:tavLst>
                                    </p:anim>
                                    <p:anim calcmode="lin" valueType="num">
                                      <p:cBhvr additive="base">
                                        <p:cTn id="32" dur="500" fill="hold"/>
                                        <p:tgtEl>
                                          <p:spTgt spid="1372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sz="4000"/>
              <a:t>Picking a Plan</a:t>
            </a:r>
            <a:br>
              <a:rPr lang="en-US" sz="4000"/>
            </a:br>
            <a:r>
              <a:rPr lang="en-US" sz="3200"/>
              <a:t>Considerations</a:t>
            </a:r>
          </a:p>
        </p:txBody>
      </p:sp>
      <p:sp>
        <p:nvSpPr>
          <p:cNvPr id="166915" name="Rectangle 3"/>
          <p:cNvSpPr>
            <a:spLocks noGrp="1" noChangeArrowheads="1"/>
          </p:cNvSpPr>
          <p:nvPr>
            <p:ph type="body" idx="1"/>
          </p:nvPr>
        </p:nvSpPr>
        <p:spPr>
          <a:xfrm>
            <a:off x="355600" y="2095500"/>
            <a:ext cx="8382000" cy="3497263"/>
          </a:xfrm>
        </p:spPr>
        <p:txBody>
          <a:bodyPr/>
          <a:lstStyle/>
          <a:p>
            <a:r>
              <a:rPr lang="en-US"/>
              <a:t>The strategies along and removed from the efficient frontier</a:t>
            </a:r>
          </a:p>
          <a:p>
            <a:r>
              <a:rPr lang="en-US"/>
              <a:t>Other sources of risk, not necessarily captured by the efficient frontier</a:t>
            </a:r>
          </a:p>
          <a:p>
            <a:r>
              <a:rPr lang="en-US"/>
              <a:t>The timing of commitments</a:t>
            </a:r>
          </a:p>
          <a:p>
            <a:r>
              <a:rPr lang="en-US"/>
              <a:t>Controllable costs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5">
                                            <p:txEl>
                                              <p:pRg st="1" end="1"/>
                                            </p:txEl>
                                          </p:spTgt>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166915">
                                            <p:txEl>
                                              <p:pRg st="0" end="0"/>
                                            </p:txEl>
                                          </p:spTgt>
                                        </p:tgtEl>
                                        <p:attrNameLst>
                                          <p:attrName>style.opacity</p:attrName>
                                        </p:attrNameLst>
                                      </p:cBhvr>
                                      <p:to>
                                        <p:strVal val="0.25"/>
                                      </p:to>
                                    </p:set>
                                    <p:animEffect filter="image" prLst="opacity: 0.25">
                                      <p:cBhvr rctx="IE">
                                        <p:cTn id="9" dur="indefinite"/>
                                        <p:tgtEl>
                                          <p:spTgt spid="1669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6915">
                                            <p:txEl>
                                              <p:pRg st="2" end="2"/>
                                            </p:txEl>
                                          </p:spTgt>
                                        </p:tgtEl>
                                        <p:attrNameLst>
                                          <p:attrName>style.visibility</p:attrName>
                                        </p:attrNameLst>
                                      </p:cBhvr>
                                      <p:to>
                                        <p:strVal val="visible"/>
                                      </p:to>
                                    </p:set>
                                  </p:childTnLst>
                                </p:cTn>
                              </p:par>
                              <p:par>
                                <p:cTn id="14" presetID="9" presetClass="emph" presetSubtype="0" nodeType="withEffect">
                                  <p:stCondLst>
                                    <p:cond delay="0"/>
                                  </p:stCondLst>
                                  <p:childTnLst>
                                    <p:set>
                                      <p:cBhvr rctx="PPT">
                                        <p:cTn id="15" dur="indefinite"/>
                                        <p:tgtEl>
                                          <p:spTgt spid="166915">
                                            <p:txEl>
                                              <p:pRg st="1" end="1"/>
                                            </p:txEl>
                                          </p:spTgt>
                                        </p:tgtEl>
                                        <p:attrNameLst>
                                          <p:attrName>style.opacity</p:attrName>
                                        </p:attrNameLst>
                                      </p:cBhvr>
                                      <p:to>
                                        <p:strVal val="0.25"/>
                                      </p:to>
                                    </p:set>
                                    <p:animEffect filter="image" prLst="opacity: 0.25">
                                      <p:cBhvr rctx="IE">
                                        <p:cTn id="16" dur="indefinite"/>
                                        <p:tgtEl>
                                          <p:spTgt spid="1669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6915">
                                            <p:txEl>
                                              <p:pRg st="3" end="3"/>
                                            </p:txEl>
                                          </p:spTgt>
                                        </p:tgtEl>
                                        <p:attrNameLst>
                                          <p:attrName>style.visibility</p:attrName>
                                        </p:attrNameLst>
                                      </p:cBhvr>
                                      <p:to>
                                        <p:strVal val="visible"/>
                                      </p:to>
                                    </p:set>
                                  </p:childTnLst>
                                </p:cTn>
                              </p:par>
                              <p:par>
                                <p:cTn id="21" presetID="9" presetClass="emph" presetSubtype="0" nodeType="withEffect">
                                  <p:stCondLst>
                                    <p:cond delay="0"/>
                                  </p:stCondLst>
                                  <p:childTnLst>
                                    <p:set>
                                      <p:cBhvr rctx="PPT">
                                        <p:cTn id="22" dur="indefinite"/>
                                        <p:tgtEl>
                                          <p:spTgt spid="166915">
                                            <p:txEl>
                                              <p:pRg st="2" end="2"/>
                                            </p:txEl>
                                          </p:spTgt>
                                        </p:tgtEl>
                                        <p:attrNameLst>
                                          <p:attrName>style.opacity</p:attrName>
                                        </p:attrNameLst>
                                      </p:cBhvr>
                                      <p:to>
                                        <p:strVal val="0.25"/>
                                      </p:to>
                                    </p:set>
                                    <p:animEffect filter="image" prLst="opacity: 0.25">
                                      <p:cBhvr rctx="IE">
                                        <p:cTn id="23" dur="indefinite"/>
                                        <p:tgtEl>
                                          <p:spTgt spid="166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71" name="Picture 7"/>
          <p:cNvPicPr>
            <a:picLocks noChangeAspect="1" noChangeArrowheads="1"/>
          </p:cNvPicPr>
          <p:nvPr/>
        </p:nvPicPr>
        <p:blipFill>
          <a:blip r:embed="rId3" cstate="print"/>
          <a:srcRect/>
          <a:stretch>
            <a:fillRect/>
          </a:stretch>
        </p:blipFill>
        <p:spPr bwMode="auto">
          <a:xfrm>
            <a:off x="482600" y="1792288"/>
            <a:ext cx="8201025" cy="3571875"/>
          </a:xfrm>
          <a:prstGeom prst="rect">
            <a:avLst/>
          </a:prstGeom>
          <a:noFill/>
          <a:ln w="12700" cap="sq">
            <a:noFill/>
            <a:miter lim="800000"/>
            <a:headEnd type="none" w="sm" len="sm"/>
            <a:tailEnd type="none" w="sm" len="sm"/>
          </a:ln>
          <a:effectLst/>
        </p:spPr>
      </p:pic>
      <p:sp>
        <p:nvSpPr>
          <p:cNvPr id="164866" name="Rectangle 2"/>
          <p:cNvSpPr>
            <a:spLocks noGrp="1" noChangeArrowheads="1"/>
          </p:cNvSpPr>
          <p:nvPr>
            <p:ph type="title"/>
          </p:nvPr>
        </p:nvSpPr>
        <p:spPr>
          <a:xfrm>
            <a:off x="831273" y="525463"/>
            <a:ext cx="7288790" cy="1033173"/>
          </a:xfrm>
        </p:spPr>
        <p:txBody>
          <a:bodyPr/>
          <a:lstStyle/>
          <a:p>
            <a:r>
              <a:rPr lang="en-US" dirty="0">
                <a:effectLst>
                  <a:outerShdw blurRad="38100" dist="38100" dir="2700000" algn="tl">
                    <a:srgbClr val="000000"/>
                  </a:outerShdw>
                </a:effectLst>
              </a:rPr>
              <a:t>Option Costs and Risk Benefits</a:t>
            </a:r>
          </a:p>
        </p:txBody>
      </p:sp>
      <p:sp>
        <p:nvSpPr>
          <p:cNvPr id="164868" name="Rectangle 4"/>
          <p:cNvSpPr>
            <a:spLocks noChangeArrowheads="1"/>
          </p:cNvSpPr>
          <p:nvPr/>
        </p:nvSpPr>
        <p:spPr bwMode="auto">
          <a:xfrm>
            <a:off x="608013" y="2846388"/>
            <a:ext cx="8027987" cy="928687"/>
          </a:xfrm>
          <a:prstGeom prst="rect">
            <a:avLst/>
          </a:prstGeom>
          <a:solidFill>
            <a:srgbClr val="FFFFFF"/>
          </a:solidFill>
          <a:ln w="9525">
            <a:noFill/>
            <a:miter lim="800000"/>
            <a:headEnd/>
            <a:tailEnd/>
          </a:ln>
          <a:effectLst/>
        </p:spPr>
        <p:txBody>
          <a:bodyPr wrap="none" anchor="ctr"/>
          <a:lstStyle/>
          <a:p>
            <a:endParaRPr lang="en-US"/>
          </a:p>
        </p:txBody>
      </p:sp>
      <p:sp>
        <p:nvSpPr>
          <p:cNvPr id="164869" name="Rectangle 5"/>
          <p:cNvSpPr>
            <a:spLocks noChangeArrowheads="1"/>
          </p:cNvSpPr>
          <p:nvPr/>
        </p:nvSpPr>
        <p:spPr bwMode="auto">
          <a:xfrm>
            <a:off x="4568825" y="1939925"/>
            <a:ext cx="3951288" cy="966788"/>
          </a:xfrm>
          <a:prstGeom prst="rect">
            <a:avLst/>
          </a:prstGeom>
          <a:solidFill>
            <a:srgbClr val="FFFFFF"/>
          </a:solidFill>
          <a:ln w="9525">
            <a:noFill/>
            <a:miter lim="800000"/>
            <a:headEnd/>
            <a:tailEnd/>
          </a:ln>
          <a:effectLst/>
        </p:spPr>
        <p:txBody>
          <a:bodyPr wrap="none" anchor="ctr"/>
          <a:lstStyle/>
          <a:p>
            <a:endParaRPr lang="en-US"/>
          </a:p>
        </p:txBody>
      </p:sp>
      <p:sp>
        <p:nvSpPr>
          <p:cNvPr id="164872" name="Rectangle 8"/>
          <p:cNvSpPr>
            <a:spLocks noChangeArrowheads="1"/>
          </p:cNvSpPr>
          <p:nvPr/>
        </p:nvSpPr>
        <p:spPr bwMode="auto">
          <a:xfrm>
            <a:off x="544513" y="3671888"/>
            <a:ext cx="8027987" cy="928687"/>
          </a:xfrm>
          <a:prstGeom prst="rect">
            <a:avLst/>
          </a:prstGeom>
          <a:solidFill>
            <a:srgbClr val="FFFFFF"/>
          </a:solidFill>
          <a:ln w="9525">
            <a:noFill/>
            <a:miter lim="800000"/>
            <a:headEnd/>
            <a:tailEnd/>
          </a:ln>
          <a:effectLst/>
        </p:spPr>
        <p:txBody>
          <a:bodyPr wrap="none" anchor="ctr"/>
          <a:lstStyle/>
          <a:p>
            <a:endParaRPr lang="en-US"/>
          </a:p>
        </p:txBody>
      </p:sp>
      <p:sp>
        <p:nvSpPr>
          <p:cNvPr id="164873" name="Rectangle 9"/>
          <p:cNvSpPr>
            <a:spLocks noChangeArrowheads="1"/>
          </p:cNvSpPr>
          <p:nvPr/>
        </p:nvSpPr>
        <p:spPr bwMode="auto">
          <a:xfrm>
            <a:off x="519113" y="4510088"/>
            <a:ext cx="8027987" cy="725487"/>
          </a:xfrm>
          <a:prstGeom prst="rect">
            <a:avLst/>
          </a:prstGeom>
          <a:solidFill>
            <a:srgbClr val="FFFFFF"/>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486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486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487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48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animBg="1"/>
      <p:bldP spid="164869" grpId="0" animBg="1"/>
      <p:bldP spid="164872" grpId="0" animBg="1"/>
      <p:bldP spid="1648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246188" y="454025"/>
            <a:ext cx="6934200" cy="1030288"/>
          </a:xfrm>
        </p:spPr>
        <p:txBody>
          <a:bodyPr/>
          <a:lstStyle/>
          <a:p>
            <a:r>
              <a:rPr lang="en-US">
                <a:effectLst>
                  <a:outerShdw blurRad="38100" dist="38100" dir="2700000" algn="tl">
                    <a:srgbClr val="000000"/>
                  </a:outerShdw>
                </a:effectLst>
              </a:rPr>
              <a:t>What the Risk Modeling</a:t>
            </a:r>
            <a:br>
              <a:rPr lang="en-US">
                <a:effectLst>
                  <a:outerShdw blurRad="38100" dist="38100" dir="2700000" algn="tl">
                    <a:srgbClr val="000000"/>
                  </a:outerShdw>
                </a:effectLst>
              </a:rPr>
            </a:br>
            <a:r>
              <a:rPr lang="en-US">
                <a:effectLst>
                  <a:outerShdw blurRad="38100" dist="38100" dir="2700000" algn="tl">
                    <a:srgbClr val="000000"/>
                  </a:outerShdw>
                </a:effectLst>
              </a:rPr>
              <a:t>Teaches Us</a:t>
            </a:r>
          </a:p>
        </p:txBody>
      </p:sp>
      <p:sp>
        <p:nvSpPr>
          <p:cNvPr id="50179" name="Rectangle 3"/>
          <p:cNvSpPr>
            <a:spLocks noGrp="1" noChangeArrowheads="1"/>
          </p:cNvSpPr>
          <p:nvPr>
            <p:ph type="body" idx="1"/>
          </p:nvPr>
        </p:nvSpPr>
        <p:spPr>
          <a:xfrm>
            <a:off x="457200" y="1970088"/>
            <a:ext cx="8229600" cy="3324225"/>
          </a:xfrm>
        </p:spPr>
        <p:txBody>
          <a:bodyPr/>
          <a:lstStyle/>
          <a:p>
            <a:r>
              <a:rPr lang="en-US"/>
              <a:t>Power plant construction lead time is critical to economic risk</a:t>
            </a:r>
          </a:p>
          <a:p>
            <a:r>
              <a:rPr lang="en-US"/>
              <a:t>It is better to be a little surplus in resources than a little deficit, but…</a:t>
            </a:r>
          </a:p>
          <a:p>
            <a:r>
              <a:rPr lang="en-US"/>
              <a:t>The biggest blunder is overbuilding.  This is consistent with history, too.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50179">
                                            <p:txEl>
                                              <p:pRg st="0" end="0"/>
                                            </p:txEl>
                                          </p:spTgt>
                                        </p:tgtEl>
                                        <p:attrNameLst>
                                          <p:attrName>style.opacity</p:attrName>
                                        </p:attrNameLst>
                                      </p:cBhvr>
                                      <p:to>
                                        <p:strVal val="0.25"/>
                                      </p:to>
                                    </p:set>
                                    <p:animEffect filter="image" prLst="opacity: 0.25">
                                      <p:cBhvr rctx="IE">
                                        <p:cTn id="9" dur="indefinite"/>
                                        <p:tgtEl>
                                          <p:spTgt spid="5017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0179">
                                            <p:txEl>
                                              <p:pRg st="2" end="2"/>
                                            </p:txEl>
                                          </p:spTgt>
                                        </p:tgtEl>
                                        <p:attrNameLst>
                                          <p:attrName>style.visibility</p:attrName>
                                        </p:attrNameLst>
                                      </p:cBhvr>
                                      <p:to>
                                        <p:strVal val="visible"/>
                                      </p:to>
                                    </p:set>
                                  </p:childTnLst>
                                </p:cTn>
                              </p:par>
                              <p:par>
                                <p:cTn id="14" presetID="9" presetClass="emph" presetSubtype="0" nodeType="withEffect">
                                  <p:stCondLst>
                                    <p:cond delay="0"/>
                                  </p:stCondLst>
                                  <p:childTnLst>
                                    <p:set>
                                      <p:cBhvr rctx="PPT">
                                        <p:cTn id="15" dur="indefinite"/>
                                        <p:tgtEl>
                                          <p:spTgt spid="50179">
                                            <p:txEl>
                                              <p:pRg st="1" end="1"/>
                                            </p:txEl>
                                          </p:spTgt>
                                        </p:tgtEl>
                                        <p:attrNameLst>
                                          <p:attrName>style.opacity</p:attrName>
                                        </p:attrNameLst>
                                      </p:cBhvr>
                                      <p:to>
                                        <p:strVal val="0.25"/>
                                      </p:to>
                                    </p:set>
                                    <p:animEffect filter="image" prLst="opacity: 0.25">
                                      <p:cBhvr rctx="IE">
                                        <p:cTn id="16" dur="indefinite"/>
                                        <p:tgtEl>
                                          <p:spTgt spid="50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246188" y="454025"/>
            <a:ext cx="6934200" cy="1030288"/>
          </a:xfrm>
        </p:spPr>
        <p:txBody>
          <a:bodyPr/>
          <a:lstStyle/>
          <a:p>
            <a:r>
              <a:rPr lang="en-US">
                <a:effectLst>
                  <a:outerShdw blurRad="38100" dist="38100" dir="2700000" algn="tl">
                    <a:srgbClr val="000000"/>
                  </a:outerShdw>
                </a:effectLst>
              </a:rPr>
              <a:t>What the Risk Modeling</a:t>
            </a:r>
            <a:br>
              <a:rPr lang="en-US">
                <a:effectLst>
                  <a:outerShdw blurRad="38100" dist="38100" dir="2700000" algn="tl">
                    <a:srgbClr val="000000"/>
                  </a:outerShdw>
                </a:effectLst>
              </a:rPr>
            </a:br>
            <a:r>
              <a:rPr lang="en-US">
                <a:effectLst>
                  <a:outerShdw blurRad="38100" dist="38100" dir="2700000" algn="tl">
                    <a:srgbClr val="000000"/>
                  </a:outerShdw>
                </a:effectLst>
              </a:rPr>
              <a:t>Teaches Us</a:t>
            </a:r>
          </a:p>
        </p:txBody>
      </p:sp>
      <p:sp>
        <p:nvSpPr>
          <p:cNvPr id="140291" name="Rectangle 3"/>
          <p:cNvSpPr>
            <a:spLocks noGrp="1" noChangeArrowheads="1"/>
          </p:cNvSpPr>
          <p:nvPr>
            <p:ph type="body" idx="1"/>
          </p:nvPr>
        </p:nvSpPr>
        <p:spPr>
          <a:xfrm>
            <a:off x="457200" y="1570038"/>
            <a:ext cx="8229600" cy="4311650"/>
          </a:xfrm>
        </p:spPr>
        <p:txBody>
          <a:bodyPr/>
          <a:lstStyle/>
          <a:p>
            <a:r>
              <a:rPr lang="en-US"/>
              <a:t>Utilities that are reliant on fossil fuels may become economically “short” if carbon control legislation is passed</a:t>
            </a:r>
          </a:p>
          <a:p>
            <a:r>
              <a:rPr lang="en-US"/>
              <a:t>If so, they may face a triple whammy:</a:t>
            </a:r>
          </a:p>
          <a:p>
            <a:pPr lvl="1"/>
            <a:r>
              <a:rPr lang="en-US"/>
              <a:t>greater reliance on the market, </a:t>
            </a:r>
          </a:p>
          <a:p>
            <a:pPr lvl="1"/>
            <a:r>
              <a:rPr lang="en-US"/>
              <a:t>higher electricity prices in the market, and </a:t>
            </a:r>
          </a:p>
          <a:p>
            <a:pPr lvl="1"/>
            <a:r>
              <a:rPr lang="en-US"/>
              <a:t>lower value for generation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40291">
                                            <p:txEl>
                                              <p:pRg st="0" end="0"/>
                                            </p:txEl>
                                          </p:spTgt>
                                        </p:tgtEl>
                                        <p:attrNameLst>
                                          <p:attrName>style.opacity</p:attrName>
                                        </p:attrNameLst>
                                      </p:cBhvr>
                                      <p:to>
                                        <p:strVal val="0.15"/>
                                      </p:to>
                                    </p:set>
                                    <p:animEffect filter="image" prLst="opacity: 0.15">
                                      <p:cBhvr rctx="IE">
                                        <p:cTn id="7" dur="indefinite"/>
                                        <p:tgtEl>
                                          <p:spTgt spid="140291">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0291">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0291">
                                            <p:txEl>
                                              <p:pRg st="2" end="2"/>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40291">
                                            <p:txEl>
                                              <p:pRg st="3" end="3"/>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0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effectLst>
                  <a:outerShdw blurRad="38100" dist="38100" dir="2700000" algn="tl">
                    <a:srgbClr val="000000"/>
                  </a:outerShdw>
                </a:effectLst>
              </a:rPr>
              <a:t>The Northwest Power and Conservation Council</a:t>
            </a:r>
          </a:p>
        </p:txBody>
      </p:sp>
      <p:pic>
        <p:nvPicPr>
          <p:cNvPr id="120837" name="Picture 5"/>
          <p:cNvPicPr>
            <a:picLocks noGrp="1" noChangeAspect="1" noChangeArrowheads="1"/>
          </p:cNvPicPr>
          <p:nvPr>
            <p:ph idx="1"/>
          </p:nvPr>
        </p:nvPicPr>
        <p:blipFill>
          <a:blip r:embed="rId3" cstate="print"/>
          <a:srcRect/>
          <a:stretch>
            <a:fillRect/>
          </a:stretch>
        </p:blipFill>
        <p:spPr>
          <a:xfrm>
            <a:off x="1570038" y="1447800"/>
            <a:ext cx="5897562" cy="4422775"/>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246188" y="454025"/>
            <a:ext cx="6934200" cy="1030288"/>
          </a:xfrm>
        </p:spPr>
        <p:txBody>
          <a:bodyPr/>
          <a:lstStyle/>
          <a:p>
            <a:r>
              <a:rPr lang="en-US">
                <a:effectLst>
                  <a:outerShdw blurRad="38100" dist="38100" dir="2700000" algn="tl">
                    <a:srgbClr val="000000"/>
                  </a:outerShdw>
                </a:effectLst>
              </a:rPr>
              <a:t>What the Risk Modeling</a:t>
            </a:r>
            <a:br>
              <a:rPr lang="en-US">
                <a:effectLst>
                  <a:outerShdw blurRad="38100" dist="38100" dir="2700000" algn="tl">
                    <a:srgbClr val="000000"/>
                  </a:outerShdw>
                </a:effectLst>
              </a:rPr>
            </a:br>
            <a:r>
              <a:rPr lang="en-US">
                <a:effectLst>
                  <a:outerShdw blurRad="38100" dist="38100" dir="2700000" algn="tl">
                    <a:srgbClr val="000000"/>
                  </a:outerShdw>
                </a:effectLst>
              </a:rPr>
              <a:t>Teaches Us</a:t>
            </a:r>
          </a:p>
        </p:txBody>
      </p:sp>
      <p:sp>
        <p:nvSpPr>
          <p:cNvPr id="139267" name="Rectangle 3"/>
          <p:cNvSpPr>
            <a:spLocks noGrp="1" noChangeArrowheads="1"/>
          </p:cNvSpPr>
          <p:nvPr>
            <p:ph type="body" idx="1"/>
          </p:nvPr>
        </p:nvSpPr>
        <p:spPr>
          <a:xfrm>
            <a:off x="457200" y="1970088"/>
            <a:ext cx="8229600" cy="2679700"/>
          </a:xfrm>
        </p:spPr>
        <p:txBody>
          <a:bodyPr/>
          <a:lstStyle/>
          <a:p>
            <a:r>
              <a:rPr lang="en-US"/>
              <a:t>If we ignore risk, the least-cost plan is relying on the market for new capacity</a:t>
            </a:r>
            <a:br>
              <a:rPr lang="en-US"/>
            </a:br>
            <a:endParaRPr lang="en-US"/>
          </a:p>
          <a:p>
            <a:r>
              <a:rPr lang="en-US"/>
              <a:t>Least-risk plan resources need not be “used” to be useful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7">
                                            <p:txEl>
                                              <p:pRg st="1" end="1"/>
                                            </p:txEl>
                                          </p:spTgt>
                                        </p:tgtEl>
                                        <p:attrNameLst>
                                          <p:attrName>style.visibility</p:attrName>
                                        </p:attrNameLst>
                                      </p:cBhvr>
                                      <p:to>
                                        <p:strVal val="visible"/>
                                      </p:to>
                                    </p:set>
                                  </p:childTnLst>
                                </p:cTn>
                              </p:par>
                            </p:childTnLst>
                          </p:cTn>
                        </p:par>
                        <p:par>
                          <p:cTn id="7" fill="hold">
                            <p:stCondLst>
                              <p:cond delay="0"/>
                            </p:stCondLst>
                            <p:childTnLst>
                              <p:par>
                                <p:cTn id="8" presetID="9" presetClass="emph" presetSubtype="0" nodeType="afterEffect">
                                  <p:stCondLst>
                                    <p:cond delay="0"/>
                                  </p:stCondLst>
                                  <p:childTnLst>
                                    <p:set>
                                      <p:cBhvr rctx="PPT">
                                        <p:cTn id="9" dur="indefinite"/>
                                        <p:tgtEl>
                                          <p:spTgt spid="139267">
                                            <p:txEl>
                                              <p:pRg st="0" end="0"/>
                                            </p:txEl>
                                          </p:spTgt>
                                        </p:tgtEl>
                                        <p:attrNameLst>
                                          <p:attrName>style.opacity</p:attrName>
                                        </p:attrNameLst>
                                      </p:cBhvr>
                                      <p:to>
                                        <p:strVal val="0.15"/>
                                      </p:to>
                                    </p:set>
                                    <p:animEffect filter="image" prLst="opacity: 0.15">
                                      <p:cBhvr rctx="IE">
                                        <p:cTn id="10" dur="indefinite"/>
                                        <p:tgtEl>
                                          <p:spTgt spid="139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6" name="Object 4"/>
          <p:cNvGraphicFramePr>
            <a:graphicFrameLocks noChangeAspect="1"/>
          </p:cNvGraphicFramePr>
          <p:nvPr>
            <p:ph idx="1"/>
          </p:nvPr>
        </p:nvGraphicFramePr>
        <p:xfrm>
          <a:off x="692150" y="1360488"/>
          <a:ext cx="7748588" cy="4192587"/>
        </p:xfrm>
        <a:graphic>
          <a:graphicData uri="http://schemas.openxmlformats.org/presentationml/2006/ole">
            <p:oleObj spid="_x0000_s64516" name="Document" r:id="rId3" imgW="5476494" imgH="2964942" progId="Word.Document.8">
              <p:embed/>
            </p:oleObj>
          </a:graphicData>
        </a:graphic>
      </p:graphicFrame>
      <p:sp>
        <p:nvSpPr>
          <p:cNvPr id="64523" name="Rectangle 11"/>
          <p:cNvSpPr>
            <a:spLocks noGrp="1" noChangeArrowheads="1"/>
          </p:cNvSpPr>
          <p:nvPr>
            <p:ph type="title"/>
          </p:nvPr>
        </p:nvSpPr>
        <p:spPr>
          <a:xfrm>
            <a:off x="1246188" y="454025"/>
            <a:ext cx="6934200" cy="1030288"/>
          </a:xfrm>
          <a:noFill/>
          <a:ln/>
        </p:spPr>
        <p:txBody>
          <a:bodyPr/>
          <a:lstStyle/>
          <a:p>
            <a:r>
              <a:rPr lang="en-US">
                <a:effectLst>
                  <a:outerShdw blurRad="38100" dist="38100" dir="2700000" algn="tl">
                    <a:srgbClr val="000000"/>
                  </a:outerShdw>
                </a:effectLst>
              </a:rPr>
              <a:t>What the Risk Modeling</a:t>
            </a:r>
            <a:br>
              <a:rPr lang="en-US">
                <a:effectLst>
                  <a:outerShdw blurRad="38100" dist="38100" dir="2700000" algn="tl">
                    <a:srgbClr val="000000"/>
                  </a:outerShdw>
                </a:effectLst>
              </a:rPr>
            </a:br>
            <a:r>
              <a:rPr lang="en-US">
                <a:effectLst>
                  <a:outerShdw blurRad="38100" dist="38100" dir="2700000" algn="tl">
                    <a:srgbClr val="000000"/>
                  </a:outerShdw>
                </a:effectLst>
              </a:rPr>
              <a:t>Teaches Us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5" y="2986665"/>
            <a:ext cx="7450281" cy="1143000"/>
          </a:xfrm>
        </p:spPr>
        <p:txBody>
          <a:bodyPr/>
          <a:lstStyle/>
          <a:p>
            <a:r>
              <a:rPr lang="en-US" dirty="0" smtClean="0"/>
              <a:t>End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Grp="1" noChangeArrowheads="1"/>
          </p:cNvSpPr>
          <p:nvPr>
            <p:ph type="title"/>
          </p:nvPr>
        </p:nvSpPr>
        <p:spPr/>
        <p:txBody>
          <a:bodyPr/>
          <a:lstStyle/>
          <a:p>
            <a:r>
              <a:rPr lang="en-US">
                <a:effectLst>
                  <a:outerShdw blurRad="38100" dist="38100" dir="2700000" algn="tl">
                    <a:srgbClr val="000000"/>
                  </a:outerShdw>
                </a:effectLst>
              </a:rPr>
              <a:t>NWPCC Forecasts</a:t>
            </a:r>
            <a:br>
              <a:rPr lang="en-US">
                <a:effectLst>
                  <a:outerShdw blurRad="38100" dist="38100" dir="2700000" algn="tl">
                    <a:srgbClr val="000000"/>
                  </a:outerShdw>
                </a:effectLst>
              </a:rPr>
            </a:br>
            <a:r>
              <a:rPr lang="en-US">
                <a:effectLst>
                  <a:outerShdw blurRad="38100" dist="38100" dir="2700000" algn="tl">
                    <a:srgbClr val="000000"/>
                  </a:outerShdw>
                </a:effectLst>
              </a:rPr>
              <a:t>Have Not Improved</a:t>
            </a:r>
          </a:p>
        </p:txBody>
      </p:sp>
      <p:pic>
        <p:nvPicPr>
          <p:cNvPr id="145414" name="Picture 6"/>
          <p:cNvPicPr>
            <a:picLocks noGrp="1" noChangeAspect="1" noChangeArrowheads="1"/>
          </p:cNvPicPr>
          <p:nvPr>
            <p:ph idx="1"/>
          </p:nvPr>
        </p:nvPicPr>
        <p:blipFill>
          <a:blip r:embed="rId2" cstate="print"/>
          <a:srcRect/>
          <a:stretch>
            <a:fillRect/>
          </a:stretch>
        </p:blipFill>
        <p:spPr>
          <a:xfrm>
            <a:off x="1874838" y="1492250"/>
            <a:ext cx="5838825" cy="4478338"/>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effectLst>
                  <a:outerShdw blurRad="38100" dist="38100" dir="2700000" algn="tl">
                    <a:srgbClr val="000000"/>
                  </a:outerShdw>
                </a:effectLst>
              </a:rPr>
              <a:t>Generation Resources</a:t>
            </a:r>
          </a:p>
        </p:txBody>
      </p:sp>
      <p:pic>
        <p:nvPicPr>
          <p:cNvPr id="122887" name="Picture 7" descr="source_capacity"/>
          <p:cNvPicPr>
            <a:picLocks noChangeAspect="1" noChangeArrowheads="1"/>
          </p:cNvPicPr>
          <p:nvPr/>
        </p:nvPicPr>
        <p:blipFill>
          <a:blip r:embed="rId2" cstate="print"/>
          <a:srcRect/>
          <a:stretch>
            <a:fillRect/>
          </a:stretch>
        </p:blipFill>
        <p:spPr bwMode="auto">
          <a:xfrm>
            <a:off x="709613" y="1357313"/>
            <a:ext cx="5795962" cy="3108325"/>
          </a:xfrm>
          <a:prstGeom prst="rect">
            <a:avLst/>
          </a:prstGeom>
          <a:noFill/>
        </p:spPr>
      </p:pic>
      <p:pic>
        <p:nvPicPr>
          <p:cNvPr id="122888" name="Picture 8" descr="source_energy"/>
          <p:cNvPicPr>
            <a:picLocks noChangeAspect="1" noChangeArrowheads="1"/>
          </p:cNvPicPr>
          <p:nvPr/>
        </p:nvPicPr>
        <p:blipFill>
          <a:blip r:embed="rId3" cstate="print"/>
          <a:srcRect/>
          <a:stretch>
            <a:fillRect/>
          </a:stretch>
        </p:blipFill>
        <p:spPr bwMode="auto">
          <a:xfrm>
            <a:off x="2044700" y="2236788"/>
            <a:ext cx="6494463" cy="3063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effectLst>
                  <a:outerShdw blurRad="38100" dist="38100" dir="2700000" algn="tl">
                    <a:srgbClr val="000000"/>
                  </a:outerShdw>
                </a:effectLst>
              </a:rPr>
              <a:t>Forecasts Have</a:t>
            </a:r>
            <a:br>
              <a:rPr lang="en-US">
                <a:effectLst>
                  <a:outerShdw blurRad="38100" dist="38100" dir="2700000" algn="tl">
                    <a:srgbClr val="000000"/>
                  </a:outerShdw>
                </a:effectLst>
              </a:rPr>
            </a:br>
            <a:r>
              <a:rPr lang="en-US">
                <a:effectLst>
                  <a:outerShdw blurRad="38100" dist="38100" dir="2700000" algn="tl">
                    <a:srgbClr val="000000"/>
                  </a:outerShdw>
                </a:effectLst>
              </a:rPr>
              <a:t>Not Improved</a:t>
            </a:r>
          </a:p>
        </p:txBody>
      </p:sp>
      <p:pic>
        <p:nvPicPr>
          <p:cNvPr id="141317" name="Picture 5"/>
          <p:cNvPicPr>
            <a:picLocks noGrp="1" noChangeAspect="1" noChangeArrowheads="1"/>
          </p:cNvPicPr>
          <p:nvPr>
            <p:ph idx="1"/>
          </p:nvPr>
        </p:nvPicPr>
        <p:blipFill>
          <a:blip r:embed="rId2" cstate="print"/>
          <a:srcRect/>
          <a:stretch>
            <a:fillRect/>
          </a:stretch>
        </p:blipFill>
        <p:spPr>
          <a:xfrm>
            <a:off x="1720850" y="1582738"/>
            <a:ext cx="6240463" cy="4295775"/>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effectLst>
                  <a:outerShdw blurRad="38100" dist="38100" dir="2700000" algn="tl">
                    <a:srgbClr val="000000"/>
                  </a:outerShdw>
                </a:effectLst>
              </a:rPr>
              <a:t>Market Forecasts</a:t>
            </a:r>
            <a:br>
              <a:rPr lang="en-US">
                <a:effectLst>
                  <a:outerShdw blurRad="38100" dist="38100" dir="2700000" algn="tl">
                    <a:srgbClr val="000000"/>
                  </a:outerShdw>
                </a:effectLst>
              </a:rPr>
            </a:br>
            <a:r>
              <a:rPr lang="en-US">
                <a:effectLst>
                  <a:outerShdw blurRad="38100" dist="38100" dir="2700000" algn="tl">
                    <a:srgbClr val="000000"/>
                  </a:outerShdw>
                </a:effectLst>
              </a:rPr>
              <a:t>Have Not Improved</a:t>
            </a:r>
          </a:p>
        </p:txBody>
      </p:sp>
      <p:sp>
        <p:nvSpPr>
          <p:cNvPr id="148486" name="Text Box 6"/>
          <p:cNvSpPr txBox="1">
            <a:spLocks noChangeArrowheads="1"/>
          </p:cNvSpPr>
          <p:nvPr/>
        </p:nvSpPr>
        <p:spPr bwMode="auto">
          <a:xfrm>
            <a:off x="4437063" y="5283200"/>
            <a:ext cx="4262437"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000"/>
              <a:t>source:Q:\MS\Admin\Contracts\Marty Howard\Uncertainty and Prediction\20080511 Gas Price Forecast Error Characteristics 6 mjs.doc</a:t>
            </a:r>
          </a:p>
        </p:txBody>
      </p:sp>
      <p:grpSp>
        <p:nvGrpSpPr>
          <p:cNvPr id="148497" name="Group 17"/>
          <p:cNvGrpSpPr>
            <a:grpSpLocks/>
          </p:cNvGrpSpPr>
          <p:nvPr/>
        </p:nvGrpSpPr>
        <p:grpSpPr bwMode="auto">
          <a:xfrm>
            <a:off x="381000" y="2060575"/>
            <a:ext cx="8380413" cy="3081338"/>
            <a:chOff x="240" y="1298"/>
            <a:chExt cx="5279" cy="1941"/>
          </a:xfrm>
        </p:grpSpPr>
        <p:pic>
          <p:nvPicPr>
            <p:cNvPr id="148485" name="Picture 5"/>
            <p:cNvPicPr>
              <a:picLocks noChangeAspect="1" noChangeArrowheads="1"/>
            </p:cNvPicPr>
            <p:nvPr/>
          </p:nvPicPr>
          <p:blipFill>
            <a:blip r:embed="rId2" cstate="print"/>
            <a:srcRect/>
            <a:stretch>
              <a:fillRect/>
            </a:stretch>
          </p:blipFill>
          <p:spPr bwMode="auto">
            <a:xfrm>
              <a:off x="240" y="1298"/>
              <a:ext cx="5279" cy="1941"/>
            </a:xfrm>
            <a:prstGeom prst="rect">
              <a:avLst/>
            </a:prstGeom>
            <a:noFill/>
            <a:ln/>
            <a:effectLst/>
          </p:spPr>
        </p:pic>
        <p:sp>
          <p:nvSpPr>
            <p:cNvPr id="148488" name="Rectangle 8"/>
            <p:cNvSpPr>
              <a:spLocks noChangeArrowheads="1"/>
            </p:cNvSpPr>
            <p:nvPr/>
          </p:nvSpPr>
          <p:spPr bwMode="auto">
            <a:xfrm>
              <a:off x="332" y="1624"/>
              <a:ext cx="304" cy="1188"/>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148487" name="Text Box 7"/>
            <p:cNvSpPr txBox="1">
              <a:spLocks noChangeArrowheads="1"/>
            </p:cNvSpPr>
            <p:nvPr/>
          </p:nvSpPr>
          <p:spPr bwMode="auto">
            <a:xfrm>
              <a:off x="468" y="1624"/>
              <a:ext cx="196" cy="117"/>
            </a:xfrm>
            <a:prstGeom prst="rect">
              <a:avLst/>
            </a:prstGeom>
            <a:solidFill>
              <a:schemeClr val="bg1"/>
            </a:solidFill>
            <a:ln w="12700" cap="sq">
              <a:noFill/>
              <a:miter lim="800000"/>
              <a:headEnd type="none" w="sm" len="sm"/>
              <a:tailEnd type="none" w="sm" len="sm"/>
            </a:ln>
            <a:effectLst/>
          </p:spPr>
          <p:txBody>
            <a:bodyPr lIns="0" tIns="0" rIns="0" bIns="0"/>
            <a:lstStyle/>
            <a:p>
              <a:pPr algn="r">
                <a:spcBef>
                  <a:spcPct val="50000"/>
                </a:spcBef>
              </a:pPr>
              <a:r>
                <a:rPr lang="en-US" sz="1200"/>
                <a:t>3.50</a:t>
              </a:r>
            </a:p>
          </p:txBody>
        </p:sp>
        <p:sp>
          <p:nvSpPr>
            <p:cNvPr id="148489" name="Text Box 9"/>
            <p:cNvSpPr txBox="1">
              <a:spLocks noChangeArrowheads="1"/>
            </p:cNvSpPr>
            <p:nvPr/>
          </p:nvSpPr>
          <p:spPr bwMode="auto">
            <a:xfrm>
              <a:off x="468" y="1777"/>
              <a:ext cx="196" cy="117"/>
            </a:xfrm>
            <a:prstGeom prst="rect">
              <a:avLst/>
            </a:prstGeom>
            <a:solidFill>
              <a:schemeClr val="bg1"/>
            </a:solidFill>
            <a:ln w="12700" cap="sq">
              <a:noFill/>
              <a:miter lim="800000"/>
              <a:headEnd type="none" w="sm" len="sm"/>
              <a:tailEnd type="none" w="sm" len="sm"/>
            </a:ln>
            <a:effectLst/>
          </p:spPr>
          <p:txBody>
            <a:bodyPr lIns="0" tIns="0" rIns="0" bIns="0"/>
            <a:lstStyle/>
            <a:p>
              <a:pPr algn="r">
                <a:spcBef>
                  <a:spcPct val="50000"/>
                </a:spcBef>
              </a:pPr>
              <a:r>
                <a:rPr lang="en-US" sz="1200"/>
                <a:t>3.00</a:t>
              </a:r>
            </a:p>
          </p:txBody>
        </p:sp>
        <p:sp>
          <p:nvSpPr>
            <p:cNvPr id="148490" name="Text Box 10"/>
            <p:cNvSpPr txBox="1">
              <a:spLocks noChangeArrowheads="1"/>
            </p:cNvSpPr>
            <p:nvPr/>
          </p:nvSpPr>
          <p:spPr bwMode="auto">
            <a:xfrm>
              <a:off x="468" y="1930"/>
              <a:ext cx="196" cy="117"/>
            </a:xfrm>
            <a:prstGeom prst="rect">
              <a:avLst/>
            </a:prstGeom>
            <a:solidFill>
              <a:schemeClr val="bg1"/>
            </a:solidFill>
            <a:ln w="12700" cap="sq">
              <a:noFill/>
              <a:miter lim="800000"/>
              <a:headEnd type="none" w="sm" len="sm"/>
              <a:tailEnd type="none" w="sm" len="sm"/>
            </a:ln>
            <a:effectLst/>
          </p:spPr>
          <p:txBody>
            <a:bodyPr lIns="0" tIns="0" rIns="0" bIns="0"/>
            <a:lstStyle/>
            <a:p>
              <a:pPr algn="r">
                <a:spcBef>
                  <a:spcPct val="50000"/>
                </a:spcBef>
              </a:pPr>
              <a:r>
                <a:rPr lang="en-US" sz="1200"/>
                <a:t>2.50</a:t>
              </a:r>
            </a:p>
          </p:txBody>
        </p:sp>
        <p:sp>
          <p:nvSpPr>
            <p:cNvPr id="148491" name="Text Box 11"/>
            <p:cNvSpPr txBox="1">
              <a:spLocks noChangeArrowheads="1"/>
            </p:cNvSpPr>
            <p:nvPr/>
          </p:nvSpPr>
          <p:spPr bwMode="auto">
            <a:xfrm>
              <a:off x="468" y="2083"/>
              <a:ext cx="196" cy="117"/>
            </a:xfrm>
            <a:prstGeom prst="rect">
              <a:avLst/>
            </a:prstGeom>
            <a:solidFill>
              <a:schemeClr val="bg1"/>
            </a:solidFill>
            <a:ln w="12700" cap="sq">
              <a:noFill/>
              <a:miter lim="800000"/>
              <a:headEnd type="none" w="sm" len="sm"/>
              <a:tailEnd type="none" w="sm" len="sm"/>
            </a:ln>
            <a:effectLst/>
          </p:spPr>
          <p:txBody>
            <a:bodyPr lIns="0" tIns="0" rIns="0" bIns="0"/>
            <a:lstStyle/>
            <a:p>
              <a:pPr algn="r">
                <a:spcBef>
                  <a:spcPct val="50000"/>
                </a:spcBef>
              </a:pPr>
              <a:r>
                <a:rPr lang="en-US" sz="1200"/>
                <a:t>2.00</a:t>
              </a:r>
            </a:p>
          </p:txBody>
        </p:sp>
        <p:sp>
          <p:nvSpPr>
            <p:cNvPr id="148492" name="Text Box 12"/>
            <p:cNvSpPr txBox="1">
              <a:spLocks noChangeArrowheads="1"/>
            </p:cNvSpPr>
            <p:nvPr/>
          </p:nvSpPr>
          <p:spPr bwMode="auto">
            <a:xfrm>
              <a:off x="468" y="2236"/>
              <a:ext cx="196" cy="117"/>
            </a:xfrm>
            <a:prstGeom prst="rect">
              <a:avLst/>
            </a:prstGeom>
            <a:solidFill>
              <a:schemeClr val="bg1"/>
            </a:solidFill>
            <a:ln w="12700" cap="sq">
              <a:noFill/>
              <a:miter lim="800000"/>
              <a:headEnd type="none" w="sm" len="sm"/>
              <a:tailEnd type="none" w="sm" len="sm"/>
            </a:ln>
            <a:effectLst/>
          </p:spPr>
          <p:txBody>
            <a:bodyPr lIns="0" tIns="0" rIns="0" bIns="0"/>
            <a:lstStyle/>
            <a:p>
              <a:pPr algn="r">
                <a:spcBef>
                  <a:spcPct val="50000"/>
                </a:spcBef>
              </a:pPr>
              <a:r>
                <a:rPr lang="en-US" sz="1200"/>
                <a:t>1.50</a:t>
              </a:r>
            </a:p>
          </p:txBody>
        </p:sp>
        <p:sp>
          <p:nvSpPr>
            <p:cNvPr id="148493" name="Text Box 13"/>
            <p:cNvSpPr txBox="1">
              <a:spLocks noChangeArrowheads="1"/>
            </p:cNvSpPr>
            <p:nvPr/>
          </p:nvSpPr>
          <p:spPr bwMode="auto">
            <a:xfrm>
              <a:off x="468" y="2389"/>
              <a:ext cx="196" cy="117"/>
            </a:xfrm>
            <a:prstGeom prst="rect">
              <a:avLst/>
            </a:prstGeom>
            <a:solidFill>
              <a:schemeClr val="bg1"/>
            </a:solidFill>
            <a:ln w="12700" cap="sq">
              <a:noFill/>
              <a:miter lim="800000"/>
              <a:headEnd type="none" w="sm" len="sm"/>
              <a:tailEnd type="none" w="sm" len="sm"/>
            </a:ln>
            <a:effectLst/>
          </p:spPr>
          <p:txBody>
            <a:bodyPr lIns="0" tIns="0" rIns="0" bIns="0"/>
            <a:lstStyle/>
            <a:p>
              <a:pPr algn="r">
                <a:spcBef>
                  <a:spcPct val="50000"/>
                </a:spcBef>
              </a:pPr>
              <a:r>
                <a:rPr lang="en-US" sz="1200"/>
                <a:t>1.00</a:t>
              </a:r>
            </a:p>
          </p:txBody>
        </p:sp>
        <p:sp>
          <p:nvSpPr>
            <p:cNvPr id="148494" name="Text Box 14"/>
            <p:cNvSpPr txBox="1">
              <a:spLocks noChangeArrowheads="1"/>
            </p:cNvSpPr>
            <p:nvPr/>
          </p:nvSpPr>
          <p:spPr bwMode="auto">
            <a:xfrm>
              <a:off x="468" y="2542"/>
              <a:ext cx="196" cy="117"/>
            </a:xfrm>
            <a:prstGeom prst="rect">
              <a:avLst/>
            </a:prstGeom>
            <a:solidFill>
              <a:schemeClr val="bg1"/>
            </a:solidFill>
            <a:ln w="12700" cap="sq">
              <a:noFill/>
              <a:miter lim="800000"/>
              <a:headEnd type="none" w="sm" len="sm"/>
              <a:tailEnd type="none" w="sm" len="sm"/>
            </a:ln>
            <a:effectLst/>
          </p:spPr>
          <p:txBody>
            <a:bodyPr lIns="0" tIns="0" rIns="0" bIns="0"/>
            <a:lstStyle/>
            <a:p>
              <a:pPr algn="r">
                <a:spcBef>
                  <a:spcPct val="50000"/>
                </a:spcBef>
              </a:pPr>
              <a:r>
                <a:rPr lang="en-US" sz="1200"/>
                <a:t>0.50</a:t>
              </a:r>
            </a:p>
          </p:txBody>
        </p:sp>
        <p:sp>
          <p:nvSpPr>
            <p:cNvPr id="148495" name="Text Box 15"/>
            <p:cNvSpPr txBox="1">
              <a:spLocks noChangeArrowheads="1"/>
            </p:cNvSpPr>
            <p:nvPr/>
          </p:nvSpPr>
          <p:spPr bwMode="auto">
            <a:xfrm>
              <a:off x="468" y="2696"/>
              <a:ext cx="196" cy="117"/>
            </a:xfrm>
            <a:prstGeom prst="rect">
              <a:avLst/>
            </a:prstGeom>
            <a:solidFill>
              <a:schemeClr val="bg1"/>
            </a:solidFill>
            <a:ln w="12700" cap="sq">
              <a:noFill/>
              <a:miter lim="800000"/>
              <a:headEnd type="none" w="sm" len="sm"/>
              <a:tailEnd type="none" w="sm" len="sm"/>
            </a:ln>
            <a:effectLst/>
          </p:spPr>
          <p:txBody>
            <a:bodyPr lIns="0" tIns="0" rIns="0" bIns="0"/>
            <a:lstStyle/>
            <a:p>
              <a:pPr algn="r">
                <a:spcBef>
                  <a:spcPct val="50000"/>
                </a:spcBef>
              </a:pPr>
              <a:r>
                <a:rPr lang="en-US" sz="1200"/>
                <a:t>0.00</a:t>
              </a:r>
            </a:p>
          </p:txBody>
        </p:sp>
        <p:sp>
          <p:nvSpPr>
            <p:cNvPr id="148496" name="Text Box 16"/>
            <p:cNvSpPr txBox="1">
              <a:spLocks noChangeArrowheads="1"/>
            </p:cNvSpPr>
            <p:nvPr/>
          </p:nvSpPr>
          <p:spPr bwMode="auto">
            <a:xfrm rot="-5400000">
              <a:off x="-24" y="2240"/>
              <a:ext cx="804" cy="115"/>
            </a:xfrm>
            <a:prstGeom prst="rect">
              <a:avLst/>
            </a:prstGeom>
            <a:noFill/>
            <a:ln w="12700" cap="sq">
              <a:noFill/>
              <a:miter lim="800000"/>
              <a:headEnd type="none" w="sm" len="sm"/>
              <a:tailEnd type="none" w="sm" len="sm"/>
            </a:ln>
            <a:effectLst/>
          </p:spPr>
          <p:txBody>
            <a:bodyPr lIns="0" tIns="0" rIns="0" bIns="0">
              <a:spAutoFit/>
            </a:bodyPr>
            <a:lstStyle/>
            <a:p>
              <a:pPr algn="ctr">
                <a:spcBef>
                  <a:spcPct val="50000"/>
                </a:spcBef>
              </a:pPr>
              <a:r>
                <a:rPr lang="en-US" sz="1200"/>
                <a:t>Current $/MMBTU</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p:txBody>
          <a:bodyPr lIns="92075" tIns="46038" rIns="92075" bIns="46038"/>
          <a:lstStyle/>
          <a:p>
            <a:r>
              <a:rPr lang="en-US" sz="4000">
                <a:effectLst>
                  <a:outerShdw blurRad="38100" dist="38100" dir="2700000" algn="tl">
                    <a:srgbClr val="000000"/>
                  </a:outerShdw>
                </a:effectLst>
              </a:rPr>
              <a:t>How the NWPCC</a:t>
            </a:r>
            <a:br>
              <a:rPr lang="en-US" sz="4000">
                <a:effectLst>
                  <a:outerShdw blurRad="38100" dist="38100" dir="2700000" algn="tl">
                    <a:srgbClr val="000000"/>
                  </a:outerShdw>
                </a:effectLst>
              </a:rPr>
            </a:br>
            <a:r>
              <a:rPr lang="en-US" sz="4000">
                <a:effectLst>
                  <a:outerShdw blurRad="38100" dist="38100" dir="2700000" algn="tl">
                    <a:srgbClr val="000000"/>
                  </a:outerShdw>
                </a:effectLst>
              </a:rPr>
              <a:t>Approach Differs</a:t>
            </a:r>
          </a:p>
        </p:txBody>
      </p:sp>
      <p:sp>
        <p:nvSpPr>
          <p:cNvPr id="259075" name="Rectangle 3"/>
          <p:cNvSpPr>
            <a:spLocks noGrp="1" noChangeArrowheads="1"/>
          </p:cNvSpPr>
          <p:nvPr>
            <p:ph type="body" idx="4294967295"/>
          </p:nvPr>
        </p:nvSpPr>
        <p:spPr>
          <a:xfrm>
            <a:off x="814388" y="1733550"/>
            <a:ext cx="7772400" cy="3194050"/>
          </a:xfrm>
        </p:spPr>
        <p:txBody>
          <a:bodyPr/>
          <a:lstStyle/>
          <a:p>
            <a:r>
              <a:rPr lang="en-US"/>
              <a:t>No perfect foresight, use of decision criteria for capacity additions</a:t>
            </a:r>
          </a:p>
          <a:p>
            <a:r>
              <a:rPr lang="en-US"/>
              <a:t>Likelihood analysis of large sources of risk (“scenario analysis”)</a:t>
            </a:r>
          </a:p>
          <a:p>
            <a:r>
              <a:rPr lang="en-US"/>
              <a:t>Adaptive plans that respond to futures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075">
                                            <p:txEl>
                                              <p:pRg st="1" end="1"/>
                                            </p:txEl>
                                          </p:spTgt>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259075">
                                            <p:txEl>
                                              <p:pRg st="0" end="0"/>
                                            </p:txEl>
                                          </p:spTgt>
                                        </p:tgtEl>
                                        <p:attrNameLst>
                                          <p:attrName>style.opacity</p:attrName>
                                        </p:attrNameLst>
                                      </p:cBhvr>
                                      <p:to>
                                        <p:strVal val="0.25"/>
                                      </p:to>
                                    </p:set>
                                    <p:animEffect filter="image" prLst="opacity: 0.25">
                                      <p:cBhvr rctx="IE">
                                        <p:cTn id="9" dur="indefinite"/>
                                        <p:tgtEl>
                                          <p:spTgt spid="2590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9075">
                                            <p:txEl>
                                              <p:pRg st="2" end="2"/>
                                            </p:txEl>
                                          </p:spTgt>
                                        </p:tgtEl>
                                        <p:attrNameLst>
                                          <p:attrName>style.visibility</p:attrName>
                                        </p:attrNameLst>
                                      </p:cBhvr>
                                      <p:to>
                                        <p:strVal val="visible"/>
                                      </p:to>
                                    </p:set>
                                  </p:childTnLst>
                                </p:cTn>
                              </p:par>
                              <p:par>
                                <p:cTn id="14" presetID="9" presetClass="emph" presetSubtype="0" nodeType="withEffect">
                                  <p:stCondLst>
                                    <p:cond delay="0"/>
                                  </p:stCondLst>
                                  <p:childTnLst>
                                    <p:set>
                                      <p:cBhvr rctx="PPT">
                                        <p:cTn id="15" dur="indefinite"/>
                                        <p:tgtEl>
                                          <p:spTgt spid="259075">
                                            <p:txEl>
                                              <p:pRg st="1" end="1"/>
                                            </p:txEl>
                                          </p:spTgt>
                                        </p:tgtEl>
                                        <p:attrNameLst>
                                          <p:attrName>style.opacity</p:attrName>
                                        </p:attrNameLst>
                                      </p:cBhvr>
                                      <p:to>
                                        <p:strVal val="0.25"/>
                                      </p:to>
                                    </p:set>
                                    <p:animEffect filter="image" prLst="opacity: 0.25">
                                      <p:cBhvr rctx="IE">
                                        <p:cTn id="16" dur="indefinite"/>
                                        <p:tgtEl>
                                          <p:spTgt spid="259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14400" y="490538"/>
            <a:ext cx="6934200" cy="503237"/>
          </a:xfrm>
        </p:spPr>
        <p:txBody>
          <a:bodyPr/>
          <a:lstStyle/>
          <a:p>
            <a:r>
              <a:rPr lang="en-US">
                <a:effectLst>
                  <a:outerShdw blurRad="38100" dist="38100" dir="2700000" algn="tl">
                    <a:srgbClr val="000000"/>
                  </a:outerShdw>
                </a:effectLst>
              </a:rPr>
              <a:t>Special Terms</a:t>
            </a:r>
            <a:r>
              <a:rPr lang="en-US" sz="4000"/>
              <a:t>	</a:t>
            </a:r>
          </a:p>
        </p:txBody>
      </p:sp>
      <p:sp>
        <p:nvSpPr>
          <p:cNvPr id="46083" name="Rectangle 3"/>
          <p:cNvSpPr>
            <a:spLocks noGrp="1" noChangeArrowheads="1"/>
          </p:cNvSpPr>
          <p:nvPr>
            <p:ph type="body" idx="1"/>
          </p:nvPr>
        </p:nvSpPr>
        <p:spPr>
          <a:xfrm>
            <a:off x="712788" y="1655763"/>
            <a:ext cx="8229600" cy="3789362"/>
          </a:xfrm>
        </p:spPr>
        <p:txBody>
          <a:bodyPr/>
          <a:lstStyle/>
          <a:p>
            <a:r>
              <a:rPr lang="en-US"/>
              <a:t>Futures: aspects of the future we cannot control, combinations of uncertainties </a:t>
            </a:r>
          </a:p>
          <a:p>
            <a:r>
              <a:rPr lang="en-US"/>
              <a:t>Plans: actions or policies that we can control</a:t>
            </a:r>
          </a:p>
          <a:p>
            <a:r>
              <a:rPr lang="en-US"/>
              <a:t>Scenario:  a particular plan under a particular future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46083">
                                            <p:txEl>
                                              <p:pRg st="0" end="0"/>
                                            </p:txEl>
                                          </p:spTgt>
                                        </p:tgtEl>
                                        <p:attrNameLst>
                                          <p:attrName>style.opacity</p:attrName>
                                        </p:attrNameLst>
                                      </p:cBhvr>
                                      <p:to>
                                        <p:strVal val="0.25"/>
                                      </p:to>
                                    </p:set>
                                    <p:animEffect filter="image" prLst="opacity: 0.25">
                                      <p:cBhvr rctx="IE">
                                        <p:cTn id="9" dur="indefinite"/>
                                        <p:tgtEl>
                                          <p:spTgt spid="460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6083">
                                            <p:txEl>
                                              <p:pRg st="2" end="2"/>
                                            </p:txEl>
                                          </p:spTgt>
                                        </p:tgtEl>
                                        <p:attrNameLst>
                                          <p:attrName>style.visibility</p:attrName>
                                        </p:attrNameLst>
                                      </p:cBhvr>
                                      <p:to>
                                        <p:strVal val="visible"/>
                                      </p:to>
                                    </p:set>
                                  </p:childTnLst>
                                </p:cTn>
                              </p:par>
                              <p:par>
                                <p:cTn id="14" presetID="9" presetClass="emph" presetSubtype="0" nodeType="withEffect">
                                  <p:stCondLst>
                                    <p:cond delay="0"/>
                                  </p:stCondLst>
                                  <p:childTnLst>
                                    <p:set>
                                      <p:cBhvr rctx="PPT">
                                        <p:cTn id="15" dur="indefinite"/>
                                        <p:tgtEl>
                                          <p:spTgt spid="46083">
                                            <p:txEl>
                                              <p:pRg st="1" end="1"/>
                                            </p:txEl>
                                          </p:spTgt>
                                        </p:tgtEl>
                                        <p:attrNameLst>
                                          <p:attrName>style.opacity</p:attrName>
                                        </p:attrNameLst>
                                      </p:cBhvr>
                                      <p:to>
                                        <p:strVal val="0.25"/>
                                      </p:to>
                                    </p:set>
                                    <p:animEffect filter="image" prLst="opacity: 0.25">
                                      <p:cBhvr rctx="IE">
                                        <p:cTn id="16" dur="indefinite"/>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914400" y="541338"/>
            <a:ext cx="6934200" cy="503237"/>
          </a:xfrm>
        </p:spPr>
        <p:txBody>
          <a:bodyPr/>
          <a:lstStyle/>
          <a:p>
            <a:r>
              <a:rPr lang="en-US">
                <a:effectLst>
                  <a:outerShdw blurRad="38100" dist="38100" dir="2700000" algn="tl">
                    <a:srgbClr val="000000"/>
                  </a:outerShdw>
                </a:effectLst>
              </a:rPr>
              <a:t>Sources of Uncertainty</a:t>
            </a:r>
          </a:p>
        </p:txBody>
      </p:sp>
      <p:sp>
        <p:nvSpPr>
          <p:cNvPr id="56323" name="Rectangle 3"/>
          <p:cNvSpPr>
            <a:spLocks noGrp="1" noChangeArrowheads="1"/>
          </p:cNvSpPr>
          <p:nvPr>
            <p:ph type="body" idx="4294967295"/>
          </p:nvPr>
        </p:nvSpPr>
        <p:spPr>
          <a:xfrm>
            <a:off x="381000" y="1447800"/>
            <a:ext cx="4114800" cy="4191000"/>
          </a:xfrm>
        </p:spPr>
        <p:txBody>
          <a:bodyPr/>
          <a:lstStyle/>
          <a:p>
            <a:pPr>
              <a:lnSpc>
                <a:spcPct val="90000"/>
              </a:lnSpc>
            </a:pPr>
            <a:r>
              <a:rPr lang="en-US" sz="2400" i="1"/>
              <a:t>Fifth Power Plan</a:t>
            </a:r>
          </a:p>
          <a:p>
            <a:pPr lvl="1">
              <a:lnSpc>
                <a:spcPct val="90000"/>
              </a:lnSpc>
            </a:pPr>
            <a:r>
              <a:rPr lang="en-US" sz="2000" i="1"/>
              <a:t>Load requirements</a:t>
            </a:r>
          </a:p>
          <a:p>
            <a:pPr lvl="1">
              <a:lnSpc>
                <a:spcPct val="90000"/>
              </a:lnSpc>
            </a:pPr>
            <a:r>
              <a:rPr lang="en-US" sz="2000" i="1"/>
              <a:t>Gas price</a:t>
            </a:r>
          </a:p>
          <a:p>
            <a:pPr lvl="1">
              <a:lnSpc>
                <a:spcPct val="90000"/>
              </a:lnSpc>
            </a:pPr>
            <a:r>
              <a:rPr lang="en-US" sz="2000" i="1"/>
              <a:t>Hydrogeneration</a:t>
            </a:r>
          </a:p>
          <a:p>
            <a:pPr lvl="1">
              <a:lnSpc>
                <a:spcPct val="90000"/>
              </a:lnSpc>
            </a:pPr>
            <a:r>
              <a:rPr lang="en-US" sz="2000" i="1"/>
              <a:t>Electricity price</a:t>
            </a:r>
          </a:p>
          <a:p>
            <a:pPr lvl="1">
              <a:lnSpc>
                <a:spcPct val="90000"/>
              </a:lnSpc>
            </a:pPr>
            <a:r>
              <a:rPr lang="en-US" sz="2000" i="1"/>
              <a:t>Forced outage rates	</a:t>
            </a:r>
          </a:p>
          <a:p>
            <a:pPr lvl="1">
              <a:lnSpc>
                <a:spcPct val="90000"/>
              </a:lnSpc>
            </a:pPr>
            <a:r>
              <a:rPr lang="en-US" sz="2000" i="1"/>
              <a:t>Aluminum price</a:t>
            </a:r>
          </a:p>
          <a:p>
            <a:pPr lvl="1">
              <a:lnSpc>
                <a:spcPct val="90000"/>
              </a:lnSpc>
            </a:pPr>
            <a:r>
              <a:rPr lang="en-US" sz="2000" i="1"/>
              <a:t>Carbon allowance cost	</a:t>
            </a:r>
          </a:p>
          <a:p>
            <a:pPr lvl="1">
              <a:lnSpc>
                <a:spcPct val="90000"/>
              </a:lnSpc>
            </a:pPr>
            <a:r>
              <a:rPr lang="en-US" sz="2000" i="1"/>
              <a:t>Production tax credits</a:t>
            </a:r>
          </a:p>
          <a:p>
            <a:pPr lvl="1">
              <a:lnSpc>
                <a:spcPct val="90000"/>
              </a:lnSpc>
            </a:pPr>
            <a:r>
              <a:rPr lang="en-US" sz="2000" i="1"/>
              <a:t>Renewable Energy Credit (Green tag value) </a:t>
            </a:r>
          </a:p>
        </p:txBody>
      </p:sp>
      <p:sp>
        <p:nvSpPr>
          <p:cNvPr id="56324" name="Rectangle 4" descr="Rectangle: Click to edit Master text styles&#10;Second level&#10;Third level&#10;Fourth level&#10;Fifth level"/>
          <p:cNvSpPr>
            <a:spLocks noChangeArrowheads="1"/>
          </p:cNvSpPr>
          <p:nvPr/>
        </p:nvSpPr>
        <p:spPr bwMode="auto">
          <a:xfrm>
            <a:off x="4648200" y="1524000"/>
            <a:ext cx="4114800" cy="3062288"/>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400" i="1"/>
              <a:t>Sixth Power Plan</a:t>
            </a:r>
          </a:p>
          <a:p>
            <a:pPr marL="742950" lvl="1" indent="-285750">
              <a:lnSpc>
                <a:spcPct val="80000"/>
              </a:lnSpc>
              <a:spcBef>
                <a:spcPct val="20000"/>
              </a:spcBef>
              <a:buFontTx/>
              <a:buChar char="–"/>
            </a:pPr>
            <a:r>
              <a:rPr lang="en-US" sz="2000" i="1"/>
              <a:t>aluminum price and aluminum smelter loads were removed</a:t>
            </a:r>
          </a:p>
          <a:p>
            <a:pPr marL="742950" lvl="1" indent="-285750">
              <a:lnSpc>
                <a:spcPct val="80000"/>
              </a:lnSpc>
              <a:spcBef>
                <a:spcPct val="20000"/>
              </a:spcBef>
              <a:buFontTx/>
              <a:buChar char="–"/>
            </a:pPr>
            <a:r>
              <a:rPr lang="en-US" sz="2000" i="1"/>
              <a:t>Power plant construction costs</a:t>
            </a:r>
          </a:p>
          <a:p>
            <a:pPr marL="742950" lvl="1" indent="-285750">
              <a:lnSpc>
                <a:spcPct val="80000"/>
              </a:lnSpc>
              <a:spcBef>
                <a:spcPct val="20000"/>
              </a:spcBef>
              <a:buFontTx/>
              <a:buChar char="–"/>
            </a:pPr>
            <a:r>
              <a:rPr lang="en-US" sz="2000" i="1"/>
              <a:t>Technology availability</a:t>
            </a:r>
          </a:p>
          <a:p>
            <a:pPr marL="742950" lvl="1" indent="-285750">
              <a:lnSpc>
                <a:spcPct val="80000"/>
              </a:lnSpc>
              <a:spcBef>
                <a:spcPct val="20000"/>
              </a:spcBef>
              <a:buFontTx/>
              <a:buChar char="–"/>
            </a:pPr>
            <a:r>
              <a:rPr lang="en-US" sz="2000" i="1"/>
              <a:t>Conservation costs and performance</a:t>
            </a:r>
          </a:p>
          <a:p>
            <a:pPr marL="742950" lvl="1" indent="-285750">
              <a:lnSpc>
                <a:spcPct val="80000"/>
              </a:lnSpc>
              <a:spcBef>
                <a:spcPct val="20000"/>
              </a:spcBef>
              <a:buFontTx/>
              <a:buChar char="–"/>
            </a:pPr>
            <a:endParaRPr lang="en-US" sz="20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childTnLst>
                                </p:cTn>
                              </p:par>
                              <p:par>
                                <p:cTn id="7" presetID="9" presetClass="emph" presetSubtype="0" grpId="0" nodeType="withEffect">
                                  <p:stCondLst>
                                    <p:cond delay="0"/>
                                  </p:stCondLst>
                                  <p:childTnLst>
                                    <p:set>
                                      <p:cBhvr rctx="PPT">
                                        <p:cTn id="8" dur="indefinite"/>
                                        <p:tgtEl>
                                          <p:spTgt spid="56323">
                                            <p:txEl>
                                              <p:pRg st="0" end="0"/>
                                            </p:txEl>
                                          </p:spTgt>
                                        </p:tgtEl>
                                        <p:attrNameLst>
                                          <p:attrName>style.opacity</p:attrName>
                                        </p:attrNameLst>
                                      </p:cBhvr>
                                      <p:to>
                                        <p:strVal val="0.25"/>
                                      </p:to>
                                    </p:set>
                                    <p:animEffect filter="image" prLst="opacity: 0.25">
                                      <p:cBhvr rctx="IE">
                                        <p:cTn id="9" dur="indefinite"/>
                                        <p:tgtEl>
                                          <p:spTgt spid="56323">
                                            <p:txEl>
                                              <p:pRg st="0" end="0"/>
                                            </p:txEl>
                                          </p:spTgt>
                                        </p:tgtEl>
                                      </p:cBhvr>
                                    </p:animEffect>
                                  </p:childTnLst>
                                </p:cTn>
                              </p:par>
                              <p:par>
                                <p:cTn id="10" presetID="9" presetClass="emph" presetSubtype="0" grpId="0" nodeType="withEffect">
                                  <p:stCondLst>
                                    <p:cond delay="0"/>
                                  </p:stCondLst>
                                  <p:childTnLst>
                                    <p:set>
                                      <p:cBhvr rctx="PPT">
                                        <p:cTn id="11" dur="indefinite"/>
                                        <p:tgtEl>
                                          <p:spTgt spid="56323">
                                            <p:txEl>
                                              <p:pRg st="1" end="1"/>
                                            </p:txEl>
                                          </p:spTgt>
                                        </p:tgtEl>
                                        <p:attrNameLst>
                                          <p:attrName>style.opacity</p:attrName>
                                        </p:attrNameLst>
                                      </p:cBhvr>
                                      <p:to>
                                        <p:strVal val="0.25"/>
                                      </p:to>
                                    </p:set>
                                    <p:animEffect filter="image" prLst="opacity: 0.25">
                                      <p:cBhvr rctx="IE">
                                        <p:cTn id="12" dur="indefinite"/>
                                        <p:tgtEl>
                                          <p:spTgt spid="56323">
                                            <p:txEl>
                                              <p:pRg st="1" end="1"/>
                                            </p:txEl>
                                          </p:spTgt>
                                        </p:tgtEl>
                                      </p:cBhvr>
                                    </p:animEffect>
                                  </p:childTnLst>
                                </p:cTn>
                              </p:par>
                              <p:par>
                                <p:cTn id="13" presetID="9" presetClass="emph" presetSubtype="0" grpId="0" nodeType="withEffect">
                                  <p:stCondLst>
                                    <p:cond delay="0"/>
                                  </p:stCondLst>
                                  <p:childTnLst>
                                    <p:set>
                                      <p:cBhvr rctx="PPT">
                                        <p:cTn id="14" dur="indefinite"/>
                                        <p:tgtEl>
                                          <p:spTgt spid="56323">
                                            <p:txEl>
                                              <p:pRg st="2" end="2"/>
                                            </p:txEl>
                                          </p:spTgt>
                                        </p:tgtEl>
                                        <p:attrNameLst>
                                          <p:attrName>style.opacity</p:attrName>
                                        </p:attrNameLst>
                                      </p:cBhvr>
                                      <p:to>
                                        <p:strVal val="0.25"/>
                                      </p:to>
                                    </p:set>
                                    <p:animEffect filter="image" prLst="opacity: 0.25">
                                      <p:cBhvr rctx="IE">
                                        <p:cTn id="15" dur="indefinite"/>
                                        <p:tgtEl>
                                          <p:spTgt spid="56323">
                                            <p:txEl>
                                              <p:pRg st="2" end="2"/>
                                            </p:txEl>
                                          </p:spTgt>
                                        </p:tgtEl>
                                      </p:cBhvr>
                                    </p:animEffect>
                                  </p:childTnLst>
                                </p:cTn>
                              </p:par>
                              <p:par>
                                <p:cTn id="16" presetID="9" presetClass="emph" presetSubtype="0" grpId="0" nodeType="withEffect">
                                  <p:stCondLst>
                                    <p:cond delay="0"/>
                                  </p:stCondLst>
                                  <p:childTnLst>
                                    <p:set>
                                      <p:cBhvr rctx="PPT">
                                        <p:cTn id="17" dur="indefinite"/>
                                        <p:tgtEl>
                                          <p:spTgt spid="56323">
                                            <p:txEl>
                                              <p:pRg st="3" end="3"/>
                                            </p:txEl>
                                          </p:spTgt>
                                        </p:tgtEl>
                                        <p:attrNameLst>
                                          <p:attrName>style.opacity</p:attrName>
                                        </p:attrNameLst>
                                      </p:cBhvr>
                                      <p:to>
                                        <p:strVal val="0.25"/>
                                      </p:to>
                                    </p:set>
                                    <p:animEffect filter="image" prLst="opacity: 0.25">
                                      <p:cBhvr rctx="IE">
                                        <p:cTn id="18" dur="indefinite"/>
                                        <p:tgtEl>
                                          <p:spTgt spid="56323">
                                            <p:txEl>
                                              <p:pRg st="3" end="3"/>
                                            </p:txEl>
                                          </p:spTgt>
                                        </p:tgtEl>
                                      </p:cBhvr>
                                    </p:animEffect>
                                  </p:childTnLst>
                                </p:cTn>
                              </p:par>
                              <p:par>
                                <p:cTn id="19" presetID="9" presetClass="emph" presetSubtype="0" grpId="0" nodeType="withEffect">
                                  <p:stCondLst>
                                    <p:cond delay="0"/>
                                  </p:stCondLst>
                                  <p:childTnLst>
                                    <p:set>
                                      <p:cBhvr rctx="PPT">
                                        <p:cTn id="20" dur="indefinite"/>
                                        <p:tgtEl>
                                          <p:spTgt spid="56323">
                                            <p:txEl>
                                              <p:pRg st="4" end="4"/>
                                            </p:txEl>
                                          </p:spTgt>
                                        </p:tgtEl>
                                        <p:attrNameLst>
                                          <p:attrName>style.opacity</p:attrName>
                                        </p:attrNameLst>
                                      </p:cBhvr>
                                      <p:to>
                                        <p:strVal val="0.25"/>
                                      </p:to>
                                    </p:set>
                                    <p:animEffect filter="image" prLst="opacity: 0.25">
                                      <p:cBhvr rctx="IE">
                                        <p:cTn id="21" dur="indefinite"/>
                                        <p:tgtEl>
                                          <p:spTgt spid="56323">
                                            <p:txEl>
                                              <p:pRg st="4" end="4"/>
                                            </p:txEl>
                                          </p:spTgt>
                                        </p:tgtEl>
                                      </p:cBhvr>
                                    </p:animEffect>
                                  </p:childTnLst>
                                </p:cTn>
                              </p:par>
                              <p:par>
                                <p:cTn id="22" presetID="9" presetClass="emph" presetSubtype="0" grpId="0" nodeType="withEffect">
                                  <p:stCondLst>
                                    <p:cond delay="0"/>
                                  </p:stCondLst>
                                  <p:childTnLst>
                                    <p:set>
                                      <p:cBhvr rctx="PPT">
                                        <p:cTn id="23" dur="indefinite"/>
                                        <p:tgtEl>
                                          <p:spTgt spid="56323">
                                            <p:txEl>
                                              <p:pRg st="5" end="5"/>
                                            </p:txEl>
                                          </p:spTgt>
                                        </p:tgtEl>
                                        <p:attrNameLst>
                                          <p:attrName>style.opacity</p:attrName>
                                        </p:attrNameLst>
                                      </p:cBhvr>
                                      <p:to>
                                        <p:strVal val="0.25"/>
                                      </p:to>
                                    </p:set>
                                    <p:animEffect filter="image" prLst="opacity: 0.25">
                                      <p:cBhvr rctx="IE">
                                        <p:cTn id="24" dur="indefinite"/>
                                        <p:tgtEl>
                                          <p:spTgt spid="56323">
                                            <p:txEl>
                                              <p:pRg st="5" end="5"/>
                                            </p:txEl>
                                          </p:spTgt>
                                        </p:tgtEl>
                                      </p:cBhvr>
                                    </p:animEffect>
                                  </p:childTnLst>
                                </p:cTn>
                              </p:par>
                              <p:par>
                                <p:cTn id="25" presetID="9" presetClass="emph" presetSubtype="0" grpId="0" nodeType="withEffect">
                                  <p:stCondLst>
                                    <p:cond delay="0"/>
                                  </p:stCondLst>
                                  <p:childTnLst>
                                    <p:set>
                                      <p:cBhvr rctx="PPT">
                                        <p:cTn id="26" dur="indefinite"/>
                                        <p:tgtEl>
                                          <p:spTgt spid="56323">
                                            <p:txEl>
                                              <p:pRg st="6" end="6"/>
                                            </p:txEl>
                                          </p:spTgt>
                                        </p:tgtEl>
                                        <p:attrNameLst>
                                          <p:attrName>style.opacity</p:attrName>
                                        </p:attrNameLst>
                                      </p:cBhvr>
                                      <p:to>
                                        <p:strVal val="0.25"/>
                                      </p:to>
                                    </p:set>
                                    <p:animEffect filter="image" prLst="opacity: 0.25">
                                      <p:cBhvr rctx="IE">
                                        <p:cTn id="27" dur="indefinite"/>
                                        <p:tgtEl>
                                          <p:spTgt spid="56323">
                                            <p:txEl>
                                              <p:pRg st="6" end="6"/>
                                            </p:txEl>
                                          </p:spTgt>
                                        </p:tgtEl>
                                      </p:cBhvr>
                                    </p:animEffect>
                                  </p:childTnLst>
                                </p:cTn>
                              </p:par>
                              <p:par>
                                <p:cTn id="28" presetID="9" presetClass="emph" presetSubtype="0" grpId="0" nodeType="withEffect">
                                  <p:stCondLst>
                                    <p:cond delay="0"/>
                                  </p:stCondLst>
                                  <p:childTnLst>
                                    <p:set>
                                      <p:cBhvr rctx="PPT">
                                        <p:cTn id="29" dur="indefinite"/>
                                        <p:tgtEl>
                                          <p:spTgt spid="56323">
                                            <p:txEl>
                                              <p:pRg st="7" end="7"/>
                                            </p:txEl>
                                          </p:spTgt>
                                        </p:tgtEl>
                                        <p:attrNameLst>
                                          <p:attrName>style.opacity</p:attrName>
                                        </p:attrNameLst>
                                      </p:cBhvr>
                                      <p:to>
                                        <p:strVal val="0.25"/>
                                      </p:to>
                                    </p:set>
                                    <p:animEffect filter="image" prLst="opacity: 0.25">
                                      <p:cBhvr rctx="IE">
                                        <p:cTn id="30" dur="indefinite"/>
                                        <p:tgtEl>
                                          <p:spTgt spid="56323">
                                            <p:txEl>
                                              <p:pRg st="7" end="7"/>
                                            </p:txEl>
                                          </p:spTgt>
                                        </p:tgtEl>
                                      </p:cBhvr>
                                    </p:animEffect>
                                  </p:childTnLst>
                                </p:cTn>
                              </p:par>
                              <p:par>
                                <p:cTn id="31" presetID="9" presetClass="emph" presetSubtype="0" grpId="0" nodeType="withEffect">
                                  <p:stCondLst>
                                    <p:cond delay="0"/>
                                  </p:stCondLst>
                                  <p:childTnLst>
                                    <p:set>
                                      <p:cBhvr rctx="PPT">
                                        <p:cTn id="32" dur="indefinite"/>
                                        <p:tgtEl>
                                          <p:spTgt spid="56323">
                                            <p:txEl>
                                              <p:pRg st="8" end="8"/>
                                            </p:txEl>
                                          </p:spTgt>
                                        </p:tgtEl>
                                        <p:attrNameLst>
                                          <p:attrName>style.opacity</p:attrName>
                                        </p:attrNameLst>
                                      </p:cBhvr>
                                      <p:to>
                                        <p:strVal val="0.25"/>
                                      </p:to>
                                    </p:set>
                                    <p:animEffect filter="image" prLst="opacity: 0.25">
                                      <p:cBhvr rctx="IE">
                                        <p:cTn id="33" dur="indefinite"/>
                                        <p:tgtEl>
                                          <p:spTgt spid="56323">
                                            <p:txEl>
                                              <p:pRg st="8" end="8"/>
                                            </p:txEl>
                                          </p:spTgt>
                                        </p:tgtEl>
                                      </p:cBhvr>
                                    </p:animEffect>
                                  </p:childTnLst>
                                </p:cTn>
                              </p:par>
                              <p:par>
                                <p:cTn id="34" presetID="9" presetClass="emph" presetSubtype="0" grpId="0" nodeType="withEffect">
                                  <p:stCondLst>
                                    <p:cond delay="0"/>
                                  </p:stCondLst>
                                  <p:childTnLst>
                                    <p:set>
                                      <p:cBhvr rctx="PPT">
                                        <p:cTn id="35" dur="indefinite"/>
                                        <p:tgtEl>
                                          <p:spTgt spid="56323">
                                            <p:txEl>
                                              <p:pRg st="9" end="9"/>
                                            </p:txEl>
                                          </p:spTgt>
                                        </p:tgtEl>
                                        <p:attrNameLst>
                                          <p:attrName>style.opacity</p:attrName>
                                        </p:attrNameLst>
                                      </p:cBhvr>
                                      <p:to>
                                        <p:strVal val="0.25"/>
                                      </p:to>
                                    </p:set>
                                    <p:animEffect filter="image" prLst="opacity: 0.25">
                                      <p:cBhvr rctx="IE">
                                        <p:cTn id="36" dur="indefinite"/>
                                        <p:tgtEl>
                                          <p:spTgt spid="563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P spid="563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idx="4294967295"/>
          </p:nvPr>
        </p:nvSpPr>
        <p:spPr/>
        <p:txBody>
          <a:bodyPr lIns="92075" tIns="46038" rIns="92075" bIns="46038"/>
          <a:lstStyle/>
          <a:p>
            <a:r>
              <a:rPr lang="en-US">
                <a:effectLst>
                  <a:outerShdw blurRad="38100" dist="38100" dir="2700000" algn="tl">
                    <a:srgbClr val="000000"/>
                  </a:outerShdw>
                </a:effectLst>
                <a:hlinkClick r:id="rId3" action="ppaction://hlinkfile"/>
              </a:rPr>
              <a:t>Excel Spinner Graph Model</a:t>
            </a:r>
            <a:endParaRPr lang="en-US">
              <a:effectLst>
                <a:outerShdw blurRad="38100" dist="38100" dir="2700000" algn="tl">
                  <a:srgbClr val="000000"/>
                </a:outerShdw>
              </a:effectLst>
            </a:endParaRPr>
          </a:p>
        </p:txBody>
      </p:sp>
      <p:sp>
        <p:nvSpPr>
          <p:cNvPr id="257027" name="Rectangle 3"/>
          <p:cNvSpPr>
            <a:spLocks noGrp="1" noChangeArrowheads="1"/>
          </p:cNvSpPr>
          <p:nvPr>
            <p:ph type="body" idx="4294967295"/>
          </p:nvPr>
        </p:nvSpPr>
        <p:spPr>
          <a:xfrm>
            <a:off x="604838" y="1957388"/>
            <a:ext cx="7772400" cy="2490787"/>
          </a:xfrm>
        </p:spPr>
        <p:txBody>
          <a:bodyPr/>
          <a:lstStyle/>
          <a:p>
            <a:pPr>
              <a:lnSpc>
                <a:spcPct val="90000"/>
              </a:lnSpc>
            </a:pPr>
            <a:r>
              <a:rPr lang="en-US"/>
              <a:t>Represents one plan responding under each of 750 futures</a:t>
            </a:r>
          </a:p>
          <a:p>
            <a:pPr>
              <a:lnSpc>
                <a:spcPct val="90000"/>
              </a:lnSpc>
            </a:pPr>
            <a:r>
              <a:rPr lang="en-US"/>
              <a:t>Illustrates “scenario analysis on steroids”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027">
                                            <p:txEl>
                                              <p:pRg st="1" end="1"/>
                                            </p:txEl>
                                          </p:spTgt>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257027">
                                            <p:txEl>
                                              <p:pRg st="0" end="0"/>
                                            </p:txEl>
                                          </p:spTgt>
                                        </p:tgtEl>
                                        <p:attrNameLst>
                                          <p:attrName>style.opacity</p:attrName>
                                        </p:attrNameLst>
                                      </p:cBhvr>
                                      <p:to>
                                        <p:strVal val="0.25"/>
                                      </p:to>
                                    </p:set>
                                    <p:animEffect filter="image" prLst="opacity: 0.25">
                                      <p:cBhvr rctx="IE">
                                        <p:cTn id="9" dur="indefinite"/>
                                        <p:tgtEl>
                                          <p:spTgt spid="2570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uiExpand="1" build="p"/>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5C1F00"/>
        </a:dk1>
        <a:lt1>
          <a:srgbClr val="FFFFFF"/>
        </a:lt1>
        <a:dk2>
          <a:srgbClr val="800000"/>
        </a:dk2>
        <a:lt2>
          <a:srgbClr val="DFD293"/>
        </a:lt2>
        <a:accent1>
          <a:srgbClr val="CC3300"/>
        </a:accent1>
        <a:accent2>
          <a:srgbClr val="34EA6C"/>
        </a:accent2>
        <a:accent3>
          <a:srgbClr val="C0AAAA"/>
        </a:accent3>
        <a:accent4>
          <a:srgbClr val="DADADA"/>
        </a:accent4>
        <a:accent5>
          <a:srgbClr val="E2ADAA"/>
        </a:accent5>
        <a:accent6>
          <a:srgbClr val="2ED461"/>
        </a:accent6>
        <a:hlink>
          <a:srgbClr val="FFFF99"/>
        </a:hlink>
        <a:folHlink>
          <a:srgbClr val="D3A21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13">
    <a:dk1>
      <a:srgbClr val="5C1F00"/>
    </a:dk1>
    <a:lt1>
      <a:srgbClr val="FFFFFF"/>
    </a:lt1>
    <a:dk2>
      <a:srgbClr val="800000"/>
    </a:dk2>
    <a:lt2>
      <a:srgbClr val="DFD293"/>
    </a:lt2>
    <a:accent1>
      <a:srgbClr val="CC3300"/>
    </a:accent1>
    <a:accent2>
      <a:srgbClr val="34EA6C"/>
    </a:accent2>
    <a:accent3>
      <a:srgbClr val="C0AAAA"/>
    </a:accent3>
    <a:accent4>
      <a:srgbClr val="DADADA"/>
    </a:accent4>
    <a:accent5>
      <a:srgbClr val="E2ADAA"/>
    </a:accent5>
    <a:accent6>
      <a:srgbClr val="2ED461"/>
    </a:accent6>
    <a:hlink>
      <a:srgbClr val="FFFF99"/>
    </a:hlink>
    <a:folHlink>
      <a:srgbClr val="D3A219"/>
    </a:folHlink>
  </a:clrScheme>
</a:themeOverride>
</file>

<file path=docProps/app.xml><?xml version="1.0" encoding="utf-8"?>
<Properties xmlns="http://schemas.openxmlformats.org/officeDocument/2006/extended-properties" xmlns:vt="http://schemas.openxmlformats.org/officeDocument/2006/docPropsVTypes">
  <Template/>
  <TotalTime>1872</TotalTime>
  <Words>633</Words>
  <Application>Microsoft Office PowerPoint</Application>
  <PresentationFormat>Letter Paper (8.5x11 in)</PresentationFormat>
  <Paragraphs>155</Paragraphs>
  <Slides>23</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1_Default Design</vt:lpstr>
      <vt:lpstr>Document</vt:lpstr>
      <vt:lpstr>Introduction to the Regional Portfolio Model </vt:lpstr>
      <vt:lpstr>The Northwest Power and Conservation Council</vt:lpstr>
      <vt:lpstr>Generation Resources</vt:lpstr>
      <vt:lpstr>Forecasts Have Not Improved</vt:lpstr>
      <vt:lpstr>Market Forecasts Have Not Improved</vt:lpstr>
      <vt:lpstr>How the NWPCC Approach Differs</vt:lpstr>
      <vt:lpstr>Special Terms </vt:lpstr>
      <vt:lpstr>Sources of Uncertainty</vt:lpstr>
      <vt:lpstr>Excel Spinner Graph Model</vt:lpstr>
      <vt:lpstr>Uncertainty and the Construction Cycle</vt:lpstr>
      <vt:lpstr>Slide 11</vt:lpstr>
      <vt:lpstr>Risk and Expected Cost Associated With A Plan</vt:lpstr>
      <vt:lpstr>Feasibility Space</vt:lpstr>
      <vt:lpstr>Finding Robust Plans</vt:lpstr>
      <vt:lpstr>Modeling Process</vt:lpstr>
      <vt:lpstr>Picking a Plan Considerations</vt:lpstr>
      <vt:lpstr>Option Costs and Risk Benefits</vt:lpstr>
      <vt:lpstr>What the Risk Modeling Teaches Us</vt:lpstr>
      <vt:lpstr>What the Risk Modeling Teaches Us</vt:lpstr>
      <vt:lpstr>What the Risk Modeling Teaches Us</vt:lpstr>
      <vt:lpstr>What the Risk Modeling Teaches Us</vt:lpstr>
      <vt:lpstr>End</vt:lpstr>
      <vt:lpstr>NWPCC Forecasts Have Not Improved</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euci</dc:creator>
  <cp:lastModifiedBy>Michael Schilmoeller, 11/17/2010</cp:lastModifiedBy>
  <cp:revision>77</cp:revision>
  <dcterms:created xsi:type="dcterms:W3CDTF">2004-07-23T18:32:13Z</dcterms:created>
  <dcterms:modified xsi:type="dcterms:W3CDTF">2010-12-01T03:20:41Z</dcterms:modified>
</cp:coreProperties>
</file>