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10"/>
  </p:notesMasterIdLst>
  <p:handoutMasterIdLst>
    <p:handoutMasterId r:id="rId11"/>
  </p:handoutMasterIdLst>
  <p:sldIdLst>
    <p:sldId id="256" r:id="rId2"/>
    <p:sldId id="286" r:id="rId3"/>
    <p:sldId id="295" r:id="rId4"/>
    <p:sldId id="291" r:id="rId5"/>
    <p:sldId id="288" r:id="rId6"/>
    <p:sldId id="289" r:id="rId7"/>
    <p:sldId id="296" r:id="rId8"/>
    <p:sldId id="287" r:id="rId9"/>
  </p:sldIdLst>
  <p:sldSz cx="9144000" cy="6858000" type="letter"/>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Michael Schilmoeller, 2/10/2010" initials="" lastIdx="4" clrIdx="0"/>
  <p:cmAuthor id="1" name=" Michael Schilmoeller, 4/19/2010"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66"/>
    <a:srgbClr val="000066"/>
    <a:srgbClr val="0000CC"/>
    <a:srgbClr val="FFFF00"/>
    <a:srgbClr val="006699"/>
    <a:srgbClr val="003366"/>
    <a:srgbClr val="336699"/>
    <a:srgbClr val="EAEAE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829" autoAdjust="0"/>
    <p:restoredTop sz="87775" autoAdjust="0"/>
  </p:normalViewPr>
  <p:slideViewPr>
    <p:cSldViewPr snapToGrid="0">
      <p:cViewPr varScale="1">
        <p:scale>
          <a:sx n="84" d="100"/>
          <a:sy n="84" d="100"/>
        </p:scale>
        <p:origin x="-96" y="-2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462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vl1pPr>
          </a:lstStyle>
          <a:p>
            <a:endParaRPr lang="en-US"/>
          </a:p>
        </p:txBody>
      </p:sp>
      <p:sp>
        <p:nvSpPr>
          <p:cNvPr id="154627" name="Rectangle 3"/>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vl1pPr>
          </a:lstStyle>
          <a:p>
            <a:endParaRPr lang="en-US"/>
          </a:p>
        </p:txBody>
      </p:sp>
      <p:sp>
        <p:nvSpPr>
          <p:cNvPr id="154628" name="Rectangle 4"/>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vl1pPr>
          </a:lstStyle>
          <a:p>
            <a:endParaRPr lang="en-US"/>
          </a:p>
        </p:txBody>
      </p:sp>
      <p:sp>
        <p:nvSpPr>
          <p:cNvPr id="154629" name="Rectangle 5"/>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vl1pPr>
          </a:lstStyle>
          <a:p>
            <a:fld id="{50C44684-9330-4945-B70C-88F1955CEC7E}"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vl1pPr>
          </a:lstStyle>
          <a:p>
            <a:endParaRPr lang="en-US"/>
          </a:p>
        </p:txBody>
      </p:sp>
      <p:sp>
        <p:nvSpPr>
          <p:cNvPr id="8195"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vl1pPr>
          </a:lstStyle>
          <a:p>
            <a:endParaRPr lang="en-US"/>
          </a:p>
        </p:txBody>
      </p:sp>
      <p:sp>
        <p:nvSpPr>
          <p:cNvPr id="819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8"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vl1pPr>
          </a:lstStyle>
          <a:p>
            <a:endParaRPr lang="en-US"/>
          </a:p>
        </p:txBody>
      </p:sp>
      <p:sp>
        <p:nvSpPr>
          <p:cNvPr id="8199"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vl1pPr>
          </a:lstStyle>
          <a:p>
            <a:fld id="{D2A47AD4-2005-4D0D-B3DB-4369A5FEB7A4}"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6" Type="http://schemas.openxmlformats.org/officeDocument/2006/relationships/hyperlink" Target="http://en.wikipedia.org/wiki/Portal:History" TargetMode="External"/><Relationship Id="rId21" Type="http://schemas.openxmlformats.org/officeDocument/2006/relationships/hyperlink" Target="#External_links"/><Relationship Id="rId42" Type="http://schemas.openxmlformats.org/officeDocument/2006/relationships/hyperlink" Target="http://en.wikipedia.org/wiki/1991_in_science" TargetMode="External"/><Relationship Id="rId47" Type="http://schemas.openxmlformats.org/officeDocument/2006/relationships/hyperlink" Target="http://en.wikipedia.org/wiki/1984_in_science" TargetMode="External"/><Relationship Id="rId63" Type="http://schemas.openxmlformats.org/officeDocument/2006/relationships/hyperlink" Target="http://en.wikipedia.org/wiki/New_York_City" TargetMode="External"/><Relationship Id="rId68" Type="http://schemas.openxmlformats.org/officeDocument/2006/relationships/hyperlink" Target="http://en.wikipedia.org/wiki/Bachelors_degree" TargetMode="External"/><Relationship Id="rId84" Type="http://schemas.openxmlformats.org/officeDocument/2006/relationships/hyperlink" Target="http://en.wikipedia.org/wiki/New_York_Presbyterian_Hospital" TargetMode="External"/><Relationship Id="rId89" Type="http://schemas.openxmlformats.org/officeDocument/2006/relationships/hyperlink" Target="http://en.wikipedia.org/wiki/Worth_(magazine)" TargetMode="External"/><Relationship Id="rId112" Type="http://schemas.openxmlformats.org/officeDocument/2006/relationships/hyperlink" Target="http://en.wikipedia.org/w/index.php?title=Peter_L._Bernstein&amp;action=edit&amp;section=6" TargetMode="External"/><Relationship Id="rId16" Type="http://schemas.openxmlformats.org/officeDocument/2006/relationships/hyperlink" Target="http://en.wikipedia.org/wiki/American_Association_for_the_Advancement_of_Science" TargetMode="External"/><Relationship Id="rId107" Type="http://schemas.openxmlformats.org/officeDocument/2006/relationships/hyperlink" Target="http://en.wikipedia.org/wiki/Special:BookSources/0-471-10661-5" TargetMode="External"/><Relationship Id="rId11" Type="http://schemas.openxmlformats.org/officeDocument/2006/relationships/hyperlink" Target="http://en.wikipedia.org/wiki/Winnipeg" TargetMode="External"/><Relationship Id="rId24" Type="http://schemas.openxmlformats.org/officeDocument/2006/relationships/hyperlink" Target="http://en.wikipedia.org/w/index.php?title=Vaclav_Smil&amp;action=edit&amp;section=2" TargetMode="External"/><Relationship Id="rId32" Type="http://schemas.openxmlformats.org/officeDocument/2006/relationships/hyperlink" Target="http://en.wikipedia.org/wiki/Oxford_University_Press" TargetMode="External"/><Relationship Id="rId37" Type="http://schemas.openxmlformats.org/officeDocument/2006/relationships/hyperlink" Target="http://en.wikipedia.org/wiki/2000_in_science" TargetMode="External"/><Relationship Id="rId40" Type="http://schemas.openxmlformats.org/officeDocument/2006/relationships/hyperlink" Target="http://en.wikipedia.org/wiki/1994_in_science" TargetMode="External"/><Relationship Id="rId45" Type="http://schemas.openxmlformats.org/officeDocument/2006/relationships/hyperlink" Target="http://en.wikipedia.org/wiki/1987_in_science" TargetMode="External"/><Relationship Id="rId53" Type="http://schemas.openxmlformats.org/officeDocument/2006/relationships/hyperlink" Target="http://en.wikipedia.org/wiki/Efficient-market_hypothesis" TargetMode="External"/><Relationship Id="rId58" Type="http://schemas.openxmlformats.org/officeDocument/2006/relationships/hyperlink" Target="#Bibliography"/><Relationship Id="rId66" Type="http://schemas.openxmlformats.org/officeDocument/2006/relationships/hyperlink" Target="http://en.wikipedia.org/wiki/Horace_Mann_School" TargetMode="External"/><Relationship Id="rId74" Type="http://schemas.openxmlformats.org/officeDocument/2006/relationships/hyperlink" Target="http://en.wikipedia.org/wiki/Army_Air_Forces" TargetMode="External"/><Relationship Id="rId79" Type="http://schemas.openxmlformats.org/officeDocument/2006/relationships/hyperlink" Target="http://en.wikipedia.org/wiki/Robert_D._Arnott" TargetMode="External"/><Relationship Id="rId87" Type="http://schemas.openxmlformats.org/officeDocument/2006/relationships/hyperlink" Target="http://en.wikipedia.org/wiki/The_New_York_Times" TargetMode="External"/><Relationship Id="rId102" Type="http://schemas.openxmlformats.org/officeDocument/2006/relationships/hyperlink" Target="http://en.wikipedia.org/wiki/Aswath_Damodaran" TargetMode="External"/><Relationship Id="rId110" Type="http://schemas.openxmlformats.org/officeDocument/2006/relationships/hyperlink" Target="http://en.wikipedia.org/wiki/Random_House" TargetMode="External"/><Relationship Id="rId115" Type="http://schemas.openxmlformats.org/officeDocument/2006/relationships/hyperlink" Target="http://www.nytimes.com/2009/06/08/business/08bernstein.html?_r=1&amp;scp=2&amp;sq=Peter%20L.%20Bernstein&amp;st=cse" TargetMode="External"/><Relationship Id="rId5" Type="http://schemas.openxmlformats.org/officeDocument/2006/relationships/hyperlink" Target="http://en.wikipedia.org/wiki/Canada" TargetMode="External"/><Relationship Id="rId61" Type="http://schemas.openxmlformats.org/officeDocument/2006/relationships/hyperlink" Target="#External_links"/><Relationship Id="rId82" Type="http://schemas.openxmlformats.org/officeDocument/2006/relationships/hyperlink" Target="http://en.wikipedia.org/wiki/Manhattan" TargetMode="External"/><Relationship Id="rId90" Type="http://schemas.openxmlformats.org/officeDocument/2006/relationships/hyperlink" Target="http://en.wikipedia.org/wiki/Bloomberg_L.P." TargetMode="External"/><Relationship Id="rId95" Type="http://schemas.openxmlformats.org/officeDocument/2006/relationships/hyperlink" Target="http://en.wikipedia.org/wiki/Frank_J._Fabozzi" TargetMode="External"/><Relationship Id="rId19" Type="http://schemas.openxmlformats.org/officeDocument/2006/relationships/hyperlink" Target="#Books"/><Relationship Id="rId14" Type="http://schemas.openxmlformats.org/officeDocument/2006/relationships/hyperlink" Target="http://en.wikipedia.org/wiki/Royal_Society_of_Canada" TargetMode="External"/><Relationship Id="rId22" Type="http://schemas.openxmlformats.org/officeDocument/2006/relationships/hyperlink" Target="#References"/><Relationship Id="rId27" Type="http://schemas.openxmlformats.org/officeDocument/2006/relationships/hyperlink" Target="http://en.wikipedia.org/wiki/The_MIT_Press" TargetMode="External"/><Relationship Id="rId30" Type="http://schemas.openxmlformats.org/officeDocument/2006/relationships/hyperlink" Target="http://en.wikipedia.org/wiki/2007_in_science" TargetMode="External"/><Relationship Id="rId35" Type="http://schemas.openxmlformats.org/officeDocument/2006/relationships/hyperlink" Target="http://en.wikipedia.org/wiki/2002_in_science" TargetMode="External"/><Relationship Id="rId43" Type="http://schemas.openxmlformats.org/officeDocument/2006/relationships/hyperlink" Target="http://en.wikipedia.org/wiki/John_Wiley" TargetMode="External"/><Relationship Id="rId48" Type="http://schemas.openxmlformats.org/officeDocument/2006/relationships/hyperlink" Target="http://en.wikipedia.org/wiki/1983_in_science" TargetMode="External"/><Relationship Id="rId56" Type="http://schemas.openxmlformats.org/officeDocument/2006/relationships/hyperlink" Target="#Career_as_educator_and_lecturer"/><Relationship Id="rId64" Type="http://schemas.openxmlformats.org/officeDocument/2006/relationships/hyperlink" Target="http://en.wikipedia.org/wiki/Ethical_Culture_School" TargetMode="External"/><Relationship Id="rId69" Type="http://schemas.openxmlformats.org/officeDocument/2006/relationships/hyperlink" Target="http://en.wikipedia.org/wiki/Phi_Beta_Kappa" TargetMode="External"/><Relationship Id="rId77" Type="http://schemas.openxmlformats.org/officeDocument/2006/relationships/hyperlink" Target="http://en.wikipedia.org/wiki/Bernstein-Macaulay_Inc." TargetMode="External"/><Relationship Id="rId100" Type="http://schemas.openxmlformats.org/officeDocument/2006/relationships/hyperlink" Target="http://en.wikipedia.org/wiki/Special:BookSources/0-393-05233-8" TargetMode="External"/><Relationship Id="rId105" Type="http://schemas.openxmlformats.org/officeDocument/2006/relationships/hyperlink" Target="http://en.wikipedia.org/wiki/Special:BookSources/0-691-01129-X" TargetMode="External"/><Relationship Id="rId113" Type="http://schemas.openxmlformats.org/officeDocument/2006/relationships/hyperlink" Target="http://en.wikipedia.org/w/index.php?title=Peter_L._Bernstein&amp;action=edit&amp;section=7" TargetMode="External"/><Relationship Id="rId8" Type="http://schemas.openxmlformats.org/officeDocument/2006/relationships/hyperlink" Target="http://en.wikipedia.org/wiki/University_of_Manitoba" TargetMode="External"/><Relationship Id="rId51" Type="http://schemas.openxmlformats.org/officeDocument/2006/relationships/hyperlink" Target="http://en.wikipedia.org/wiki/1976_in_science" TargetMode="External"/><Relationship Id="rId72" Type="http://schemas.openxmlformats.org/officeDocument/2006/relationships/hyperlink" Target="http://en.wikipedia.org/wiki/Office_of_Strategic_Services" TargetMode="External"/><Relationship Id="rId80" Type="http://schemas.openxmlformats.org/officeDocument/2006/relationships/hyperlink" Target="http://en.wikipedia.org/wiki/Research_Affiliates" TargetMode="External"/><Relationship Id="rId85" Type="http://schemas.openxmlformats.org/officeDocument/2006/relationships/hyperlink" Target="http://en.wikipedia.org/w/index.php?title=Peter_L._Bernstein&amp;action=edit&amp;section=4" TargetMode="External"/><Relationship Id="rId93" Type="http://schemas.openxmlformats.org/officeDocument/2006/relationships/hyperlink" Target="http://en.wikipedia.org/wiki/Capital_Ideas_Evolving" TargetMode="External"/><Relationship Id="rId98" Type="http://schemas.openxmlformats.org/officeDocument/2006/relationships/hyperlink" Target="http://en.wikipedia.org/wiki/International_Standard_Book_Number" TargetMode="External"/><Relationship Id="rId3" Type="http://schemas.openxmlformats.org/officeDocument/2006/relationships/hyperlink" Target="#mw-head"/><Relationship Id="rId12" Type="http://schemas.openxmlformats.org/officeDocument/2006/relationships/hyperlink" Target="http://en.wikipedia.org/wiki/Charles_University" TargetMode="External"/><Relationship Id="rId17" Type="http://schemas.openxmlformats.org/officeDocument/2006/relationships/hyperlink" Target="#cite_note-2"/><Relationship Id="rId25" Type="http://schemas.openxmlformats.org/officeDocument/2006/relationships/hyperlink" Target="http://en.wikipedia.org/wiki/Portal:Energy" TargetMode="External"/><Relationship Id="rId33" Type="http://schemas.openxmlformats.org/officeDocument/2006/relationships/hyperlink" Target="http://en.wikipedia.org/wiki/2005_in_science" TargetMode="External"/><Relationship Id="rId38" Type="http://schemas.openxmlformats.org/officeDocument/2006/relationships/hyperlink" Target="http://en.wikipedia.org/wiki/Scientific_American" TargetMode="External"/><Relationship Id="rId46" Type="http://schemas.openxmlformats.org/officeDocument/2006/relationships/hyperlink" Target="http://en.wikipedia.org/wiki/1985_in_science" TargetMode="External"/><Relationship Id="rId59" Type="http://schemas.openxmlformats.org/officeDocument/2006/relationships/hyperlink" Target="#Awards"/><Relationship Id="rId67" Type="http://schemas.openxmlformats.org/officeDocument/2006/relationships/hyperlink" Target="http://en.wikipedia.org/wiki/Harvard_College" TargetMode="External"/><Relationship Id="rId103" Type="http://schemas.openxmlformats.org/officeDocument/2006/relationships/hyperlink" Target="http://en.wikipedia.org/wiki/Special:BookSources/0-471-19716-5" TargetMode="External"/><Relationship Id="rId108" Type="http://schemas.openxmlformats.org/officeDocument/2006/relationships/hyperlink" Target="http://en.wikipedia.org/wiki/Special:BookSources/0-029-03011-0" TargetMode="External"/><Relationship Id="rId20" Type="http://schemas.openxmlformats.org/officeDocument/2006/relationships/hyperlink" Target="#Articles"/><Relationship Id="rId41" Type="http://schemas.openxmlformats.org/officeDocument/2006/relationships/hyperlink" Target="http://en.wikipedia.org/wiki/1993_in_science" TargetMode="External"/><Relationship Id="rId54" Type="http://schemas.openxmlformats.org/officeDocument/2006/relationships/hyperlink" Target="#Education_and_military_service_during_World_War_II"/><Relationship Id="rId62" Type="http://schemas.openxmlformats.org/officeDocument/2006/relationships/hyperlink" Target="http://en.wikipedia.org/w/index.php?title=Peter_L._Bernstein&amp;action=edit&amp;section=1" TargetMode="External"/><Relationship Id="rId70" Type="http://schemas.openxmlformats.org/officeDocument/2006/relationships/hyperlink" Target="http://en.wikipedia.org/wiki/Magna_cum_laude" TargetMode="External"/><Relationship Id="rId75" Type="http://schemas.openxmlformats.org/officeDocument/2006/relationships/hyperlink" Target="http://en.wikipedia.org/w/index.php?title=Peter_L._Bernstein&amp;action=edit&amp;section=2" TargetMode="External"/><Relationship Id="rId83" Type="http://schemas.openxmlformats.org/officeDocument/2006/relationships/hyperlink" Target="http://en.wikipedia.org/wiki/Pneumonia" TargetMode="External"/><Relationship Id="rId88" Type="http://schemas.openxmlformats.org/officeDocument/2006/relationships/hyperlink" Target="http://en.wikipedia.org/wiki/The_Wall_Street_Journal" TargetMode="External"/><Relationship Id="rId91" Type="http://schemas.openxmlformats.org/officeDocument/2006/relationships/hyperlink" Target="http://en.wikipedia.org/w/index.php?title=Against_The_Gods&amp;action=edit&amp;redlink=1" TargetMode="External"/><Relationship Id="rId96" Type="http://schemas.openxmlformats.org/officeDocument/2006/relationships/hyperlink" Target="http://en.wikipedia.org/wiki/W.W._Norton_&amp;_Co." TargetMode="External"/><Relationship Id="rId111" Type="http://schemas.openxmlformats.org/officeDocument/2006/relationships/hyperlink" Target="http://en.wikipedia.org/wiki/Doubleday_(publisher)" TargetMode="External"/><Relationship Id="rId1" Type="http://schemas.openxmlformats.org/officeDocument/2006/relationships/notesMaster" Target="../notesMasters/notesMaster1.xml"/><Relationship Id="rId6" Type="http://schemas.openxmlformats.org/officeDocument/2006/relationships/hyperlink" Target="http://en.wikipedia.org/wiki/Energy" TargetMode="External"/><Relationship Id="rId15" Type="http://schemas.openxmlformats.org/officeDocument/2006/relationships/hyperlink" Target="#cite_note-1"/><Relationship Id="rId23" Type="http://schemas.openxmlformats.org/officeDocument/2006/relationships/hyperlink" Target="http://en.wikipedia.org/w/index.php?title=Vaclav_Smil&amp;action=edit&amp;section=1" TargetMode="External"/><Relationship Id="rId28" Type="http://schemas.openxmlformats.org/officeDocument/2006/relationships/hyperlink" Target="http://en.wikipedia.org/wiki/Special:BookSources/9780262195935" TargetMode="External"/><Relationship Id="rId36" Type="http://schemas.openxmlformats.org/officeDocument/2006/relationships/hyperlink" Target="http://en.wikipedia.org/wiki/2001_in_science" TargetMode="External"/><Relationship Id="rId49" Type="http://schemas.openxmlformats.org/officeDocument/2006/relationships/hyperlink" Target="http://en.wikipedia.org/wiki/1982_in_science" TargetMode="External"/><Relationship Id="rId57" Type="http://schemas.openxmlformats.org/officeDocument/2006/relationships/hyperlink" Target="#Works"/><Relationship Id="rId106" Type="http://schemas.openxmlformats.org/officeDocument/2006/relationships/hyperlink" Target="http://en.wikipedia.org/wiki/Special:BookSources/0-471-12104-5" TargetMode="External"/><Relationship Id="rId114" Type="http://schemas.openxmlformats.org/officeDocument/2006/relationships/hyperlink" Target="http://www.peterlbernsteininc.com/" TargetMode="External"/><Relationship Id="rId10" Type="http://schemas.openxmlformats.org/officeDocument/2006/relationships/hyperlink" Target="#cite_note-0"/><Relationship Id="rId31" Type="http://schemas.openxmlformats.org/officeDocument/2006/relationships/hyperlink" Target="http://en.wikipedia.org/wiki/2006_in_science" TargetMode="External"/><Relationship Id="rId44" Type="http://schemas.openxmlformats.org/officeDocument/2006/relationships/hyperlink" Target="http://en.wikipedia.org/wiki/1988_in_science" TargetMode="External"/><Relationship Id="rId52" Type="http://schemas.openxmlformats.org/officeDocument/2006/relationships/hyperlink" Target="http://en.wikipedia.org/wiki/United_States" TargetMode="External"/><Relationship Id="rId60" Type="http://schemas.openxmlformats.org/officeDocument/2006/relationships/hyperlink" Target="#References"/><Relationship Id="rId65" Type="http://schemas.openxmlformats.org/officeDocument/2006/relationships/hyperlink" Target="http://en.wikipedia.org/wiki/Robert_Heilbroner" TargetMode="External"/><Relationship Id="rId73" Type="http://schemas.openxmlformats.org/officeDocument/2006/relationships/hyperlink" Target="http://en.wikipedia.org/wiki/Pearl_Harbor_attack" TargetMode="External"/><Relationship Id="rId78" Type="http://schemas.openxmlformats.org/officeDocument/2006/relationships/hyperlink" Target="http://en.wikipedia.org/wiki/Journal_of_Portfolio_Management" TargetMode="External"/><Relationship Id="rId81" Type="http://schemas.openxmlformats.org/officeDocument/2006/relationships/hyperlink" Target="http://en.wikipedia.org/w/index.php?title=Peter_L._Bernstein&amp;action=edit&amp;section=3" TargetMode="External"/><Relationship Id="rId86" Type="http://schemas.openxmlformats.org/officeDocument/2006/relationships/hyperlink" Target="http://en.wikipedia.org/wiki/Harvard_Business_Review" TargetMode="External"/><Relationship Id="rId94" Type="http://schemas.openxmlformats.org/officeDocument/2006/relationships/hyperlink" Target="http://en.wikipedia.org/wiki/John_Wiley_and_Sons" TargetMode="External"/><Relationship Id="rId99" Type="http://schemas.openxmlformats.org/officeDocument/2006/relationships/hyperlink" Target="http://en.wikipedia.org/wiki/Special:BookSources/0-471-73173-0" TargetMode="External"/><Relationship Id="rId101" Type="http://schemas.openxmlformats.org/officeDocument/2006/relationships/hyperlink" Target="http://en.wikipedia.org/wiki/Special:BookSources/0-471-25210-7" TargetMode="External"/><Relationship Id="rId4" Type="http://schemas.openxmlformats.org/officeDocument/2006/relationships/hyperlink" Target="#p-search"/><Relationship Id="rId9" Type="http://schemas.openxmlformats.org/officeDocument/2006/relationships/hyperlink" Target="http://en.wikipedia.org/wiki/Distinguished_Professor" TargetMode="External"/><Relationship Id="rId13" Type="http://schemas.openxmlformats.org/officeDocument/2006/relationships/hyperlink" Target="http://en.wikipedia.org/wiki/Pennsylvania_State_University" TargetMode="External"/><Relationship Id="rId18" Type="http://schemas.openxmlformats.org/officeDocument/2006/relationships/hyperlink" Target="#Publications"/><Relationship Id="rId39" Type="http://schemas.openxmlformats.org/officeDocument/2006/relationships/hyperlink" Target="http://en.wikipedia.org/wiki/1998_in_science" TargetMode="External"/><Relationship Id="rId109" Type="http://schemas.openxmlformats.org/officeDocument/2006/relationships/hyperlink" Target="http://en.wikipedia.org/wiki/Special:BookSources/0-393-02752-X" TargetMode="External"/><Relationship Id="rId34" Type="http://schemas.openxmlformats.org/officeDocument/2006/relationships/hyperlink" Target="http://en.wikipedia.org/wiki/2004_in_science" TargetMode="External"/><Relationship Id="rId50" Type="http://schemas.openxmlformats.org/officeDocument/2006/relationships/hyperlink" Target="http://en.wikipedia.org/wiki/1980_in_science" TargetMode="External"/><Relationship Id="rId55" Type="http://schemas.openxmlformats.org/officeDocument/2006/relationships/hyperlink" Target="#As_investment_manager"/><Relationship Id="rId76" Type="http://schemas.openxmlformats.org/officeDocument/2006/relationships/hyperlink" Target="http://en.wikipedia.org/wiki/Williams_College" TargetMode="External"/><Relationship Id="rId97" Type="http://schemas.openxmlformats.org/officeDocument/2006/relationships/hyperlink" Target="http://en.wikipedia.org/w/index.php?title=Peter_L._Bernstein&amp;action=edit&amp;section=5" TargetMode="External"/><Relationship Id="rId104" Type="http://schemas.openxmlformats.org/officeDocument/2006/relationships/hyperlink" Target="http://en.wikipedia.org/wiki/Princeton_University_Press" TargetMode="External"/><Relationship Id="rId7" Type="http://schemas.openxmlformats.org/officeDocument/2006/relationships/hyperlink" Target="http://en.wikipedia.org/wiki/Environmental_science" TargetMode="External"/><Relationship Id="rId71" Type="http://schemas.openxmlformats.org/officeDocument/2006/relationships/hyperlink" Target="http://en.wikipedia.org/wiki/Federal_Reserve_Bank_of_New_York" TargetMode="External"/><Relationship Id="rId92" Type="http://schemas.openxmlformats.org/officeDocument/2006/relationships/hyperlink" Target="http://en.wikipedia.org/wiki/John_Wiley_&amp;_Sons" TargetMode="External"/><Relationship Id="rId2" Type="http://schemas.openxmlformats.org/officeDocument/2006/relationships/slide" Target="../slides/slide3.xml"/><Relationship Id="rId29" Type="http://schemas.openxmlformats.org/officeDocument/2006/relationships/hyperlink" Target="http://en.wikipedia.org/wiki/2008_in_science"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E9B576-EBB6-4D34-B169-FFEF1724DE4B}" type="slidenum">
              <a:rPr lang="en-US"/>
              <a:pPr/>
              <a:t>1</a:t>
            </a:fld>
            <a:endParaRPr lang="en-US"/>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0000" lnSpcReduction="20000"/>
          </a:bodyPr>
          <a:lstStyle/>
          <a:p>
            <a:r>
              <a:rPr lang="en-US" dirty="0" smtClean="0"/>
              <a:t>From Wikipedia, the free encyclopedia</a:t>
            </a:r>
          </a:p>
          <a:p>
            <a:r>
              <a:rPr lang="en-US" dirty="0" smtClean="0"/>
              <a:t>Jump to: </a:t>
            </a:r>
            <a:r>
              <a:rPr lang="en-US" dirty="0" smtClean="0">
                <a:hlinkClick r:id="rId3" action="ppaction://hlinkfile"/>
              </a:rPr>
              <a:t>navigation</a:t>
            </a:r>
            <a:r>
              <a:rPr lang="en-US" dirty="0" smtClean="0"/>
              <a:t>, </a:t>
            </a:r>
            <a:r>
              <a:rPr lang="en-US" dirty="0" smtClean="0">
                <a:hlinkClick r:id="rId4" action="ppaction://hlinkfile"/>
              </a:rPr>
              <a:t>search</a:t>
            </a:r>
            <a:r>
              <a:rPr lang="en-US" dirty="0" smtClean="0"/>
              <a:t> </a:t>
            </a:r>
          </a:p>
          <a:p>
            <a:r>
              <a:rPr lang="en-US" b="1" dirty="0" smtClean="0"/>
              <a:t>Vaclav </a:t>
            </a:r>
            <a:r>
              <a:rPr lang="en-US" b="1" dirty="0" err="1" smtClean="0"/>
              <a:t>Smil</a:t>
            </a:r>
            <a:r>
              <a:rPr lang="en-US" dirty="0" smtClean="0"/>
              <a:t> </a:t>
            </a:r>
            <a:br>
              <a:rPr lang="en-US" dirty="0" smtClean="0"/>
            </a:br>
            <a:r>
              <a:rPr lang="en-US" dirty="0" smtClean="0"/>
              <a:t>Dr. Vaclav </a:t>
            </a:r>
            <a:r>
              <a:rPr lang="en-US" dirty="0" err="1" smtClean="0"/>
              <a:t>Smil</a:t>
            </a:r>
            <a:endParaRPr lang="en-US" dirty="0" smtClean="0"/>
          </a:p>
          <a:p>
            <a:r>
              <a:rPr lang="en-US" dirty="0" smtClean="0"/>
              <a:t>Nationality  </a:t>
            </a:r>
            <a:r>
              <a:rPr lang="en-US" dirty="0" smtClean="0">
                <a:hlinkClick r:id="rId5" action="ppaction://hlinkfile" tooltip="Canada"/>
              </a:rPr>
              <a:t>Canada</a:t>
            </a:r>
            <a:r>
              <a:rPr lang="en-US" dirty="0" smtClean="0"/>
              <a:t> Fields </a:t>
            </a:r>
            <a:r>
              <a:rPr lang="en-US" dirty="0" smtClean="0">
                <a:hlinkClick r:id="rId6" action="ppaction://hlinkfile" tooltip="Energy"/>
              </a:rPr>
              <a:t>Energy</a:t>
            </a:r>
            <a:r>
              <a:rPr lang="en-US" dirty="0" smtClean="0"/>
              <a:t>, </a:t>
            </a:r>
            <a:r>
              <a:rPr lang="en-US" dirty="0" smtClean="0">
                <a:hlinkClick r:id="rId7" action="ppaction://hlinkfile" tooltip="Environmental science"/>
              </a:rPr>
              <a:t>Environment</a:t>
            </a:r>
            <a:r>
              <a:rPr lang="en-US" dirty="0" smtClean="0"/>
              <a:t> Institutions </a:t>
            </a:r>
            <a:r>
              <a:rPr lang="en-US" dirty="0" smtClean="0">
                <a:hlinkClick r:id="rId8" action="ppaction://hlinkfile" tooltip="University of Manitoba"/>
              </a:rPr>
              <a:t>University of Manitoba</a:t>
            </a:r>
            <a:r>
              <a:rPr lang="en-US" dirty="0" smtClean="0"/>
              <a:t> </a:t>
            </a:r>
            <a:r>
              <a:rPr lang="en-US" b="1" dirty="0" smtClean="0"/>
              <a:t>Vaclav </a:t>
            </a:r>
            <a:r>
              <a:rPr lang="en-US" b="1" dirty="0" err="1" smtClean="0"/>
              <a:t>Smil</a:t>
            </a:r>
            <a:r>
              <a:rPr lang="en-US" dirty="0" smtClean="0"/>
              <a:t> is currently a </a:t>
            </a:r>
            <a:r>
              <a:rPr lang="en-US" dirty="0" smtClean="0">
                <a:hlinkClick r:id="rId9" action="ppaction://hlinkfile" tooltip="Distinguished Professor"/>
              </a:rPr>
              <a:t>Distinguished Professor</a:t>
            </a:r>
            <a:r>
              <a:rPr lang="en-US" dirty="0" smtClean="0"/>
              <a:t> </a:t>
            </a:r>
            <a:r>
              <a:rPr lang="en-US" baseline="30000" dirty="0" smtClean="0">
                <a:hlinkClick r:id="rId10" action="ppaction://hlinkfile"/>
              </a:rPr>
              <a:t>[1]</a:t>
            </a:r>
            <a:r>
              <a:rPr lang="en-US" dirty="0" smtClean="0"/>
              <a:t> in the Faculty of </a:t>
            </a:r>
            <a:r>
              <a:rPr lang="en-US" dirty="0" smtClean="0">
                <a:hlinkClick r:id="rId7" action="ppaction://hlinkfile" tooltip="Environmental science"/>
              </a:rPr>
              <a:t>Environment</a:t>
            </a:r>
            <a:r>
              <a:rPr lang="en-US" dirty="0" smtClean="0"/>
              <a:t> at the </a:t>
            </a:r>
            <a:r>
              <a:rPr lang="en-US" dirty="0" smtClean="0">
                <a:hlinkClick r:id="rId8" action="ppaction://hlinkfile" tooltip="University of Manitoba"/>
              </a:rPr>
              <a:t>University of Manitoba</a:t>
            </a:r>
            <a:r>
              <a:rPr lang="en-US" dirty="0" smtClean="0"/>
              <a:t> in </a:t>
            </a:r>
            <a:r>
              <a:rPr lang="en-US" dirty="0" smtClean="0">
                <a:hlinkClick r:id="rId11" action="ppaction://hlinkfile" tooltip="Winnipeg"/>
              </a:rPr>
              <a:t>Winnipeg</a:t>
            </a:r>
            <a:r>
              <a:rPr lang="en-US" dirty="0" smtClean="0"/>
              <a:t>, Canada. He completed his graduate studies at the Faculty of Natural Sciences of </a:t>
            </a:r>
            <a:r>
              <a:rPr lang="en-US" dirty="0" smtClean="0">
                <a:hlinkClick r:id="rId12" action="ppaction://hlinkfile" tooltip="Charles University"/>
              </a:rPr>
              <a:t>Charles University</a:t>
            </a:r>
            <a:r>
              <a:rPr lang="en-US" dirty="0" smtClean="0"/>
              <a:t> in Prague and at the College of Earth and Mineral Sciences of the </a:t>
            </a:r>
            <a:r>
              <a:rPr lang="en-US" dirty="0" smtClean="0">
                <a:hlinkClick r:id="rId13" action="ppaction://hlinkfile" tooltip="Pennsylvania State University"/>
              </a:rPr>
              <a:t>Pennsylvania State University</a:t>
            </a:r>
            <a:r>
              <a:rPr lang="en-US" dirty="0" smtClean="0"/>
              <a:t>. His interdisciplinary research interests encompass a broad area of energy, environmental, food, population, economic, historical and public policy studies, and he had also applied these approaches to energy, food and environmental affairs of China.</a:t>
            </a:r>
          </a:p>
          <a:p>
            <a:r>
              <a:rPr lang="en-US" dirty="0" smtClean="0"/>
              <a:t>He is a Fellow of the </a:t>
            </a:r>
            <a:r>
              <a:rPr lang="en-US" dirty="0" smtClean="0">
                <a:hlinkClick r:id="rId14" action="ppaction://hlinkfile" tooltip="Royal Society of Canada"/>
              </a:rPr>
              <a:t>Royal Society of Canada</a:t>
            </a:r>
            <a:r>
              <a:rPr lang="en-US" dirty="0" smtClean="0"/>
              <a:t> (Science Academy)</a:t>
            </a:r>
            <a:r>
              <a:rPr lang="en-US" baseline="30000" dirty="0" smtClean="0">
                <a:hlinkClick r:id="rId15" action="ppaction://hlinkfile"/>
              </a:rPr>
              <a:t>[2]</a:t>
            </a:r>
            <a:r>
              <a:rPr lang="en-US" dirty="0" smtClean="0"/>
              <a:t> and the recipient of the </a:t>
            </a:r>
            <a:r>
              <a:rPr lang="en-US" dirty="0" smtClean="0">
                <a:hlinkClick r:id="rId16" action="ppaction://hlinkfile" tooltip="American Association for the Advancement of Science"/>
              </a:rPr>
              <a:t>American Association for the Advancement of Science</a:t>
            </a:r>
            <a:r>
              <a:rPr lang="en-US" dirty="0" smtClean="0"/>
              <a:t> Award for Public Understanding of Science and Technology in 2000</a:t>
            </a:r>
            <a:r>
              <a:rPr lang="en-US" baseline="30000" dirty="0" smtClean="0">
                <a:hlinkClick r:id="rId17" action="ppaction://hlinkfile"/>
              </a:rPr>
              <a:t>[3]</a:t>
            </a:r>
            <a:r>
              <a:rPr lang="en-US" dirty="0" smtClean="0"/>
              <a:t>. He has been an invited speaker in more than 250 conferences and workshops in the USA, Canada, Europe, Asia and Africa, has lectured at many universities in North America, Europe and East Asia and has worked as a consultant for many US, EU and international institutions. His wife Eva is a physician and his son David is an organic synthetic chemist.</a:t>
            </a:r>
          </a:p>
          <a:p>
            <a:r>
              <a:rPr lang="en-US" b="1" dirty="0" smtClean="0"/>
              <a:t>Contents</a:t>
            </a:r>
          </a:p>
          <a:p>
            <a:r>
              <a:rPr lang="en-US" dirty="0" smtClean="0"/>
              <a:t>[</a:t>
            </a:r>
            <a:r>
              <a:rPr lang="en-US" dirty="0" smtClean="0">
                <a:hlinkClick r:id="" action="ppaction://hlinkfile"/>
              </a:rPr>
              <a:t>hide</a:t>
            </a:r>
            <a:r>
              <a:rPr lang="en-US" dirty="0" smtClean="0"/>
              <a:t>]</a:t>
            </a:r>
          </a:p>
          <a:p>
            <a:r>
              <a:rPr lang="en-US" dirty="0" smtClean="0">
                <a:hlinkClick r:id="rId18" action="ppaction://hlinkfile"/>
              </a:rPr>
              <a:t>1 Publications</a:t>
            </a:r>
            <a:r>
              <a:rPr lang="en-US" dirty="0" smtClean="0"/>
              <a:t> </a:t>
            </a:r>
          </a:p>
          <a:p>
            <a:pPr lvl="1"/>
            <a:r>
              <a:rPr lang="en-US" dirty="0" smtClean="0">
                <a:hlinkClick r:id="rId19" action="ppaction://hlinkfile"/>
              </a:rPr>
              <a:t>1.1 Books</a:t>
            </a:r>
            <a:r>
              <a:rPr lang="en-US" dirty="0" smtClean="0"/>
              <a:t> </a:t>
            </a:r>
          </a:p>
          <a:p>
            <a:pPr lvl="1"/>
            <a:r>
              <a:rPr lang="en-US" dirty="0" smtClean="0">
                <a:hlinkClick r:id="rId20" action="ppaction://hlinkfile"/>
              </a:rPr>
              <a:t>1.2 Articles</a:t>
            </a:r>
            <a:r>
              <a:rPr lang="en-US" dirty="0" smtClean="0"/>
              <a:t> </a:t>
            </a:r>
          </a:p>
          <a:p>
            <a:r>
              <a:rPr lang="en-US" dirty="0" smtClean="0">
                <a:hlinkClick r:id="rId21" action="ppaction://hlinkfile"/>
              </a:rPr>
              <a:t>2 External links</a:t>
            </a:r>
            <a:r>
              <a:rPr lang="en-US" dirty="0" smtClean="0"/>
              <a:t> </a:t>
            </a:r>
          </a:p>
          <a:p>
            <a:r>
              <a:rPr lang="en-US" dirty="0" smtClean="0">
                <a:hlinkClick r:id="rId22" action="ppaction://hlinkfile"/>
              </a:rPr>
              <a:t>3 References</a:t>
            </a:r>
            <a:r>
              <a:rPr lang="en-US" dirty="0" smtClean="0"/>
              <a:t> </a:t>
            </a:r>
          </a:p>
          <a:p>
            <a:r>
              <a:rPr lang="en-US" b="1" dirty="0" smtClean="0"/>
              <a:t>[</a:t>
            </a:r>
            <a:r>
              <a:rPr lang="en-US" b="1" dirty="0" smtClean="0">
                <a:hlinkClick r:id="rId23" action="ppaction://hlinkfile" tooltip="Edit section: Publications"/>
              </a:rPr>
              <a:t>edit</a:t>
            </a:r>
            <a:r>
              <a:rPr lang="en-US" b="1" dirty="0" smtClean="0"/>
              <a:t>] Publications</a:t>
            </a:r>
          </a:p>
          <a:p>
            <a:r>
              <a:rPr lang="en-US" b="1" dirty="0" smtClean="0"/>
              <a:t>[</a:t>
            </a:r>
            <a:r>
              <a:rPr lang="en-US" b="1" dirty="0" smtClean="0">
                <a:hlinkClick r:id="rId24" action="ppaction://hlinkfile" tooltip="Edit section: Books"/>
              </a:rPr>
              <a:t>edit</a:t>
            </a:r>
            <a:r>
              <a:rPr lang="en-US" b="1" dirty="0" smtClean="0"/>
              <a:t>] Books</a:t>
            </a:r>
          </a:p>
          <a:p>
            <a:r>
              <a:rPr lang="en-US" b="1" i="1" dirty="0" smtClean="0">
                <a:hlinkClick r:id="rId25" action="ppaction://hlinkfile" tooltip="Portal:Energy"/>
              </a:rPr>
              <a:t>Energy portal</a:t>
            </a:r>
            <a:r>
              <a:rPr lang="en-US" dirty="0" smtClean="0"/>
              <a:t> </a:t>
            </a:r>
            <a:r>
              <a:rPr lang="en-US" b="1" i="1" dirty="0" smtClean="0">
                <a:hlinkClick r:id="rId26" action="ppaction://hlinkfile" tooltip="Portal:History"/>
              </a:rPr>
              <a:t>History portal</a:t>
            </a:r>
            <a:endParaRPr lang="en-US" dirty="0" smtClean="0"/>
          </a:p>
          <a:p>
            <a:r>
              <a:rPr lang="en-US" dirty="0" smtClean="0"/>
              <a:t>2010 : </a:t>
            </a:r>
            <a:r>
              <a:rPr lang="en-US" i="1" dirty="0" smtClean="0"/>
              <a:t>Why America is Not a New Rome</a:t>
            </a:r>
            <a:r>
              <a:rPr lang="en-US" dirty="0" smtClean="0"/>
              <a:t> </a:t>
            </a:r>
            <a:r>
              <a:rPr lang="en-US" dirty="0" smtClean="0">
                <a:hlinkClick r:id="rId27" action="ppaction://hlinkfile" tooltip="The MIT Press"/>
              </a:rPr>
              <a:t>The MIT Press</a:t>
            </a:r>
            <a:r>
              <a:rPr lang="en-US" dirty="0" smtClean="0"/>
              <a:t> Cambridge, 322 p. </a:t>
            </a:r>
            <a:r>
              <a:rPr lang="en-US" dirty="0" smtClean="0">
                <a:hlinkClick r:id="rId28" action="ppaction://hlinkfile"/>
              </a:rPr>
              <a:t>ISBN 978-0-262-19593-5</a:t>
            </a:r>
            <a:r>
              <a:rPr lang="en-US" dirty="0" smtClean="0"/>
              <a:t> </a:t>
            </a:r>
          </a:p>
          <a:p>
            <a:r>
              <a:rPr lang="en-US" dirty="0" smtClean="0">
                <a:hlinkClick r:id="rId29" action="ppaction://hlinkfile" tooltip="2008 in science"/>
              </a:rPr>
              <a:t>2008</a:t>
            </a:r>
            <a:r>
              <a:rPr lang="en-US" dirty="0" smtClean="0"/>
              <a:t> : </a:t>
            </a:r>
            <a:r>
              <a:rPr lang="en-US" i="1" dirty="0" smtClean="0"/>
              <a:t>Global Catastrophes and Trends: The Next Fifty Years</a:t>
            </a:r>
            <a:r>
              <a:rPr lang="en-US" dirty="0" smtClean="0"/>
              <a:t>, </a:t>
            </a:r>
            <a:r>
              <a:rPr lang="en-US" i="1" dirty="0" smtClean="0">
                <a:hlinkClick r:id="rId27" action="ppaction://hlinkfile" tooltip="The MIT Press"/>
              </a:rPr>
              <a:t>The MIT Press</a:t>
            </a:r>
            <a:r>
              <a:rPr lang="en-US" dirty="0" smtClean="0"/>
              <a:t>, Cambridge, xi + 307 p. </a:t>
            </a:r>
          </a:p>
          <a:p>
            <a:r>
              <a:rPr lang="en-US" dirty="0" smtClean="0">
                <a:hlinkClick r:id="rId29" action="ppaction://hlinkfile" tooltip="2008 in science"/>
              </a:rPr>
              <a:t>2008</a:t>
            </a:r>
            <a:r>
              <a:rPr lang="en-US" dirty="0" smtClean="0"/>
              <a:t> : </a:t>
            </a:r>
            <a:r>
              <a:rPr lang="en-US" i="1" dirty="0" smtClean="0"/>
              <a:t>Oil: A Beginner's Guide</a:t>
            </a:r>
            <a:r>
              <a:rPr lang="en-US" dirty="0" smtClean="0"/>
              <a:t>, </a:t>
            </a:r>
            <a:r>
              <a:rPr lang="en-US" i="1" dirty="0" err="1" smtClean="0"/>
              <a:t>Oneworld</a:t>
            </a:r>
            <a:r>
              <a:rPr lang="en-US" i="1" dirty="0" smtClean="0"/>
              <a:t> Publishers</a:t>
            </a:r>
            <a:r>
              <a:rPr lang="en-US" dirty="0" smtClean="0"/>
              <a:t>, Oxford, xiii + 202 p. </a:t>
            </a:r>
          </a:p>
          <a:p>
            <a:r>
              <a:rPr lang="en-US" dirty="0" smtClean="0">
                <a:hlinkClick r:id="rId30" action="ppaction://hlinkfile" tooltip="2007 in science"/>
              </a:rPr>
              <a:t>2007</a:t>
            </a:r>
            <a:r>
              <a:rPr lang="en-US" dirty="0" smtClean="0"/>
              <a:t> : </a:t>
            </a:r>
            <a:r>
              <a:rPr lang="en-US" i="1" dirty="0" smtClean="0"/>
              <a:t>Energy in Nature and Society: General </a:t>
            </a:r>
            <a:r>
              <a:rPr lang="en-US" i="1" dirty="0" err="1" smtClean="0"/>
              <a:t>Energetics</a:t>
            </a:r>
            <a:r>
              <a:rPr lang="en-US" i="1" dirty="0" smtClean="0"/>
              <a:t> of Complex Systems</a:t>
            </a:r>
            <a:r>
              <a:rPr lang="en-US" dirty="0" smtClean="0"/>
              <a:t>, </a:t>
            </a:r>
            <a:r>
              <a:rPr lang="en-US" i="1" dirty="0" smtClean="0"/>
              <a:t>The MIT Press</a:t>
            </a:r>
            <a:r>
              <a:rPr lang="en-US" dirty="0" smtClean="0"/>
              <a:t>, Cambridge, xi + 480 p. </a:t>
            </a:r>
          </a:p>
          <a:p>
            <a:r>
              <a:rPr lang="en-US" dirty="0" smtClean="0">
                <a:hlinkClick r:id="rId31" action="ppaction://hlinkfile" tooltip="2006 in science"/>
              </a:rPr>
              <a:t>2006</a:t>
            </a:r>
            <a:r>
              <a:rPr lang="en-US" dirty="0" smtClean="0"/>
              <a:t> : </a:t>
            </a:r>
            <a:r>
              <a:rPr lang="en-US" i="1" dirty="0" smtClean="0"/>
              <a:t>Transforming the Twentieth Century: Technical Innovations and Their Consequences</a:t>
            </a:r>
            <a:r>
              <a:rPr lang="en-US" dirty="0" smtClean="0"/>
              <a:t>, </a:t>
            </a:r>
            <a:r>
              <a:rPr lang="en-US" i="1" dirty="0" smtClean="0">
                <a:hlinkClick r:id="rId32" action="ppaction://hlinkfile" tooltip="Oxford University Press"/>
              </a:rPr>
              <a:t>Oxford University Press</a:t>
            </a:r>
            <a:r>
              <a:rPr lang="en-US" dirty="0" smtClean="0"/>
              <a:t>, New York, x + 358 p. </a:t>
            </a:r>
          </a:p>
          <a:p>
            <a:r>
              <a:rPr lang="en-US" dirty="0" smtClean="0">
                <a:hlinkClick r:id="rId33" action="ppaction://hlinkfile" tooltip="2005 in science"/>
              </a:rPr>
              <a:t>2005</a:t>
            </a:r>
            <a:r>
              <a:rPr lang="en-US" dirty="0" smtClean="0"/>
              <a:t> : </a:t>
            </a:r>
            <a:r>
              <a:rPr lang="en-US" i="1" dirty="0" smtClean="0"/>
              <a:t>Creating the Twentieth Century: Technical Innovations of 1867-1914 and Their Lasting Impact</a:t>
            </a:r>
            <a:r>
              <a:rPr lang="en-US" dirty="0" smtClean="0"/>
              <a:t>, </a:t>
            </a:r>
            <a:r>
              <a:rPr lang="en-US" i="1" dirty="0" smtClean="0"/>
              <a:t>Oxford University Press</a:t>
            </a:r>
            <a:r>
              <a:rPr lang="en-US" dirty="0" smtClean="0"/>
              <a:t>, New York, xv + 350 p. </a:t>
            </a:r>
          </a:p>
          <a:p>
            <a:r>
              <a:rPr lang="en-US" dirty="0" smtClean="0">
                <a:hlinkClick r:id="rId33" action="ppaction://hlinkfile" tooltip="2005 in science"/>
              </a:rPr>
              <a:t>2005</a:t>
            </a:r>
            <a:r>
              <a:rPr lang="en-US" dirty="0" smtClean="0"/>
              <a:t> : </a:t>
            </a:r>
            <a:r>
              <a:rPr lang="en-US" i="1" dirty="0" smtClean="0"/>
              <a:t>Energy at the Crossroads Global Perspectives and Uncertainties</a:t>
            </a:r>
            <a:r>
              <a:rPr lang="en-US" dirty="0" smtClean="0"/>
              <a:t>, </a:t>
            </a:r>
            <a:r>
              <a:rPr lang="en-US" i="1" dirty="0" smtClean="0"/>
              <a:t>The MIT Press</a:t>
            </a:r>
            <a:r>
              <a:rPr lang="en-US" dirty="0" smtClean="0"/>
              <a:t>, Cambridge, xiv + 427 p. </a:t>
            </a:r>
          </a:p>
          <a:p>
            <a:r>
              <a:rPr lang="en-US" dirty="0" smtClean="0">
                <a:hlinkClick r:id="rId34" action="ppaction://hlinkfile" tooltip="2004 in science"/>
              </a:rPr>
              <a:t>2004</a:t>
            </a:r>
            <a:r>
              <a:rPr lang="en-US" dirty="0" smtClean="0"/>
              <a:t> : </a:t>
            </a:r>
            <a:r>
              <a:rPr lang="en-US" i="1" dirty="0" smtClean="0"/>
              <a:t>China’s Past, China’s Future</a:t>
            </a:r>
            <a:r>
              <a:rPr lang="en-US" dirty="0" smtClean="0"/>
              <a:t>, </a:t>
            </a:r>
            <a:r>
              <a:rPr lang="en-US" i="1" dirty="0" err="1" smtClean="0"/>
              <a:t>RoutledgeCurzon</a:t>
            </a:r>
            <a:r>
              <a:rPr lang="en-US" dirty="0" smtClean="0"/>
              <a:t>, New York et </a:t>
            </a:r>
            <a:r>
              <a:rPr lang="en-US" dirty="0" err="1" smtClean="0"/>
              <a:t>Londres</a:t>
            </a:r>
            <a:r>
              <a:rPr lang="en-US" dirty="0" smtClean="0"/>
              <a:t>, xvi + 232 p. </a:t>
            </a:r>
          </a:p>
          <a:p>
            <a:r>
              <a:rPr lang="en-US" dirty="0" smtClean="0">
                <a:hlinkClick r:id="rId35" action="ppaction://hlinkfile" tooltip="2002 in science"/>
              </a:rPr>
              <a:t>2002</a:t>
            </a:r>
            <a:r>
              <a:rPr lang="en-US" dirty="0" smtClean="0"/>
              <a:t> : </a:t>
            </a:r>
            <a:r>
              <a:rPr lang="en-US" i="1" dirty="0" smtClean="0"/>
              <a:t>The Earth's Biosphere: Evolution, Dynamics and Change</a:t>
            </a:r>
            <a:r>
              <a:rPr lang="en-US" dirty="0" smtClean="0"/>
              <a:t>, </a:t>
            </a:r>
            <a:r>
              <a:rPr lang="en-US" i="1" dirty="0" smtClean="0"/>
              <a:t>The MIT Press</a:t>
            </a:r>
            <a:r>
              <a:rPr lang="en-US" dirty="0" smtClean="0"/>
              <a:t>, Cambridge, xxviii + 360 p. </a:t>
            </a:r>
          </a:p>
          <a:p>
            <a:r>
              <a:rPr lang="en-US" dirty="0" smtClean="0">
                <a:hlinkClick r:id="rId36" action="ppaction://hlinkfile" tooltip="2001 in science"/>
              </a:rPr>
              <a:t>2001</a:t>
            </a:r>
            <a:r>
              <a:rPr lang="en-US" dirty="0" smtClean="0"/>
              <a:t> : </a:t>
            </a:r>
            <a:r>
              <a:rPr lang="en-US" i="1" dirty="0" smtClean="0"/>
              <a:t>Enriching the Earth: Fritz Haber, Carl Bosch and the Transformation of World Food Production</a:t>
            </a:r>
            <a:r>
              <a:rPr lang="en-US" dirty="0" smtClean="0"/>
              <a:t>, </a:t>
            </a:r>
            <a:r>
              <a:rPr lang="en-US" i="1" dirty="0" smtClean="0"/>
              <a:t>The MIT Press</a:t>
            </a:r>
            <a:r>
              <a:rPr lang="en-US" dirty="0" smtClean="0"/>
              <a:t>, Cambridge, xvii + 411 p. </a:t>
            </a:r>
          </a:p>
          <a:p>
            <a:r>
              <a:rPr lang="en-US" dirty="0" smtClean="0">
                <a:hlinkClick r:id="rId37" action="ppaction://hlinkfile" tooltip="2000 in science"/>
              </a:rPr>
              <a:t>2000</a:t>
            </a:r>
            <a:r>
              <a:rPr lang="en-US" dirty="0" smtClean="0"/>
              <a:t> : </a:t>
            </a:r>
            <a:r>
              <a:rPr lang="en-US" i="1" dirty="0" smtClean="0"/>
              <a:t>Cycles of Life: Civilization and the Biosphere</a:t>
            </a:r>
            <a:r>
              <a:rPr lang="en-US" dirty="0" smtClean="0"/>
              <a:t>, </a:t>
            </a:r>
            <a:r>
              <a:rPr lang="en-US" i="1" dirty="0" smtClean="0">
                <a:hlinkClick r:id="rId38" action="ppaction://hlinkfile" tooltip="Scientific American"/>
              </a:rPr>
              <a:t>Scientific American</a:t>
            </a:r>
            <a:r>
              <a:rPr lang="en-US" i="1" dirty="0" smtClean="0"/>
              <a:t> Library</a:t>
            </a:r>
            <a:r>
              <a:rPr lang="en-US" dirty="0" smtClean="0"/>
              <a:t>, New York, x + 221 p. </a:t>
            </a:r>
          </a:p>
          <a:p>
            <a:r>
              <a:rPr lang="en-US" dirty="0" smtClean="0">
                <a:hlinkClick r:id="rId37" action="ppaction://hlinkfile" tooltip="2000 in science"/>
              </a:rPr>
              <a:t>2000</a:t>
            </a:r>
            <a:r>
              <a:rPr lang="en-US" dirty="0" smtClean="0"/>
              <a:t> : </a:t>
            </a:r>
            <a:r>
              <a:rPr lang="en-US" i="1" dirty="0" smtClean="0"/>
              <a:t>Feeding the World: A Challenge for the 21st Century</a:t>
            </a:r>
            <a:r>
              <a:rPr lang="en-US" dirty="0" smtClean="0"/>
              <a:t>, </a:t>
            </a:r>
            <a:r>
              <a:rPr lang="en-US" i="1" dirty="0" smtClean="0"/>
              <a:t>The MIT Press</a:t>
            </a:r>
            <a:r>
              <a:rPr lang="en-US" dirty="0" smtClean="0"/>
              <a:t>, Cambridge, xxviii + 360 p. </a:t>
            </a:r>
          </a:p>
          <a:p>
            <a:r>
              <a:rPr lang="en-US" dirty="0" smtClean="0">
                <a:hlinkClick r:id="rId39" action="ppaction://hlinkfile" tooltip="1998 in science"/>
              </a:rPr>
              <a:t>1998</a:t>
            </a:r>
            <a:r>
              <a:rPr lang="en-US" dirty="0" smtClean="0"/>
              <a:t> : </a:t>
            </a:r>
            <a:r>
              <a:rPr lang="en-US" i="1" dirty="0" smtClean="0"/>
              <a:t>Energies: An Illustrated Guide to the Biosphere and Civilization</a:t>
            </a:r>
            <a:r>
              <a:rPr lang="en-US" dirty="0" smtClean="0"/>
              <a:t>, </a:t>
            </a:r>
            <a:r>
              <a:rPr lang="en-US" i="1" dirty="0" smtClean="0"/>
              <a:t>The MIT Press</a:t>
            </a:r>
            <a:r>
              <a:rPr lang="en-US" dirty="0" smtClean="0"/>
              <a:t>, Cambridge, xi + 217 p. </a:t>
            </a:r>
          </a:p>
          <a:p>
            <a:r>
              <a:rPr lang="en-US" dirty="0" smtClean="0">
                <a:hlinkClick r:id="rId40" action="ppaction://hlinkfile" tooltip="1994 in science"/>
              </a:rPr>
              <a:t>1994</a:t>
            </a:r>
            <a:r>
              <a:rPr lang="en-US" dirty="0" smtClean="0"/>
              <a:t> : </a:t>
            </a:r>
            <a:r>
              <a:rPr lang="en-US" i="1" dirty="0" smtClean="0"/>
              <a:t>Energy in World History</a:t>
            </a:r>
            <a:r>
              <a:rPr lang="en-US" dirty="0" smtClean="0"/>
              <a:t>, </a:t>
            </a:r>
            <a:r>
              <a:rPr lang="en-US" i="1" dirty="0" err="1" smtClean="0"/>
              <a:t>Westview</a:t>
            </a:r>
            <a:r>
              <a:rPr lang="en-US" i="1" dirty="0" smtClean="0"/>
              <a:t> Press</a:t>
            </a:r>
            <a:r>
              <a:rPr lang="en-US" dirty="0" smtClean="0"/>
              <a:t>, Boulder, xviii + 300 p. </a:t>
            </a:r>
          </a:p>
          <a:p>
            <a:r>
              <a:rPr lang="en-US" dirty="0" smtClean="0">
                <a:hlinkClick r:id="rId41" action="ppaction://hlinkfile" tooltip="1993 in science"/>
              </a:rPr>
              <a:t>1993</a:t>
            </a:r>
            <a:r>
              <a:rPr lang="en-US" dirty="0" smtClean="0"/>
              <a:t> : </a:t>
            </a:r>
            <a:r>
              <a:rPr lang="en-US" i="1" dirty="0" smtClean="0"/>
              <a:t>Global Ecology: Environmental Change and Social Flexibility</a:t>
            </a:r>
            <a:r>
              <a:rPr lang="en-US" dirty="0" smtClean="0"/>
              <a:t>, </a:t>
            </a:r>
            <a:r>
              <a:rPr lang="en-US" i="1" dirty="0" err="1" smtClean="0"/>
              <a:t>Routledge</a:t>
            </a:r>
            <a:r>
              <a:rPr lang="en-US" dirty="0" smtClean="0"/>
              <a:t>, London, xiii + 240 p. </a:t>
            </a:r>
          </a:p>
          <a:p>
            <a:r>
              <a:rPr lang="en-US" dirty="0" smtClean="0">
                <a:hlinkClick r:id="rId41" action="ppaction://hlinkfile" tooltip="1993 in science"/>
              </a:rPr>
              <a:t>1993</a:t>
            </a:r>
            <a:r>
              <a:rPr lang="en-US" dirty="0" smtClean="0"/>
              <a:t> : </a:t>
            </a:r>
            <a:r>
              <a:rPr lang="en-US" i="1" dirty="0" smtClean="0"/>
              <a:t>China's Environment: An Inquiry into the Limits of National Development</a:t>
            </a:r>
            <a:r>
              <a:rPr lang="en-US" dirty="0" smtClean="0"/>
              <a:t>, </a:t>
            </a:r>
            <a:r>
              <a:rPr lang="en-US" i="1" dirty="0" smtClean="0"/>
              <a:t>M.E. Sharpe</a:t>
            </a:r>
            <a:r>
              <a:rPr lang="en-US" dirty="0" smtClean="0"/>
              <a:t>, Armonk, xix + 257 p. </a:t>
            </a:r>
          </a:p>
          <a:p>
            <a:r>
              <a:rPr lang="en-US" dirty="0" smtClean="0">
                <a:hlinkClick r:id="rId42" action="ppaction://hlinkfile" tooltip="1991 in science"/>
              </a:rPr>
              <a:t>1991</a:t>
            </a:r>
            <a:r>
              <a:rPr lang="en-US" dirty="0" smtClean="0"/>
              <a:t> : </a:t>
            </a:r>
            <a:r>
              <a:rPr lang="en-US" i="1" dirty="0" smtClean="0"/>
              <a:t>General </a:t>
            </a:r>
            <a:r>
              <a:rPr lang="en-US" i="1" dirty="0" err="1" smtClean="0"/>
              <a:t>Energetics</a:t>
            </a:r>
            <a:r>
              <a:rPr lang="en-US" i="1" dirty="0" smtClean="0"/>
              <a:t>: Energy in the Biosphere and Civilization</a:t>
            </a:r>
            <a:r>
              <a:rPr lang="en-US" dirty="0" smtClean="0"/>
              <a:t>, </a:t>
            </a:r>
            <a:r>
              <a:rPr lang="en-US" i="1" dirty="0" smtClean="0">
                <a:hlinkClick r:id="rId43" action="ppaction://hlinkfile" tooltip="John Wiley"/>
              </a:rPr>
              <a:t>John Wiley</a:t>
            </a:r>
            <a:r>
              <a:rPr lang="en-US" dirty="0" smtClean="0"/>
              <a:t>, New York, xiii + 369 p. </a:t>
            </a:r>
          </a:p>
          <a:p>
            <a:r>
              <a:rPr lang="en-US" dirty="0" smtClean="0">
                <a:hlinkClick r:id="rId44" action="ppaction://hlinkfile" tooltip="1988 in science"/>
              </a:rPr>
              <a:t>1988</a:t>
            </a:r>
            <a:r>
              <a:rPr lang="en-US" dirty="0" smtClean="0"/>
              <a:t> : </a:t>
            </a:r>
            <a:r>
              <a:rPr lang="en-US" i="1" dirty="0" smtClean="0"/>
              <a:t>Energy in China's Modernization</a:t>
            </a:r>
            <a:r>
              <a:rPr lang="en-US" dirty="0" smtClean="0"/>
              <a:t>, </a:t>
            </a:r>
            <a:r>
              <a:rPr lang="en-US" i="1" dirty="0" smtClean="0"/>
              <a:t>M.E. Sharpe</a:t>
            </a:r>
            <a:r>
              <a:rPr lang="en-US" dirty="0" smtClean="0"/>
              <a:t>, Armonk, xiv + 250 p. </a:t>
            </a:r>
          </a:p>
          <a:p>
            <a:r>
              <a:rPr lang="en-US" dirty="0" smtClean="0">
                <a:hlinkClick r:id="rId45" action="ppaction://hlinkfile" tooltip="1987 in science"/>
              </a:rPr>
              <a:t>1987</a:t>
            </a:r>
            <a:r>
              <a:rPr lang="en-US" dirty="0" smtClean="0"/>
              <a:t> : </a:t>
            </a:r>
            <a:r>
              <a:rPr lang="en-US" i="1" dirty="0" smtClean="0"/>
              <a:t>Energy Food Environment: Realities Myths Options</a:t>
            </a:r>
            <a:r>
              <a:rPr lang="en-US" dirty="0" smtClean="0"/>
              <a:t>, </a:t>
            </a:r>
            <a:r>
              <a:rPr lang="en-US" i="1" dirty="0" smtClean="0">
                <a:hlinkClick r:id="rId32" action="ppaction://hlinkfile" tooltip="Oxford University Press"/>
              </a:rPr>
              <a:t>Oxford University Press</a:t>
            </a:r>
            <a:r>
              <a:rPr lang="en-US" dirty="0" smtClean="0"/>
              <a:t>, Oxford, ix + 361 p. </a:t>
            </a:r>
          </a:p>
          <a:p>
            <a:r>
              <a:rPr lang="en-US" dirty="0" smtClean="0">
                <a:hlinkClick r:id="rId46" action="ppaction://hlinkfile" tooltip="1985 in science"/>
              </a:rPr>
              <a:t>1985</a:t>
            </a:r>
            <a:r>
              <a:rPr lang="en-US" dirty="0" smtClean="0"/>
              <a:t> : </a:t>
            </a:r>
            <a:r>
              <a:rPr lang="en-US" i="1" dirty="0" smtClean="0"/>
              <a:t>Carbon Nitrogen Sulfur: Human Interference in Grand </a:t>
            </a:r>
            <a:r>
              <a:rPr lang="en-US" i="1" dirty="0" err="1" smtClean="0"/>
              <a:t>Biospheric</a:t>
            </a:r>
            <a:r>
              <a:rPr lang="en-US" i="1" dirty="0" smtClean="0"/>
              <a:t> Cycles</a:t>
            </a:r>
            <a:r>
              <a:rPr lang="en-US" dirty="0" smtClean="0"/>
              <a:t>, </a:t>
            </a:r>
            <a:r>
              <a:rPr lang="en-US" i="1" dirty="0" smtClean="0"/>
              <a:t>Plenum Press</a:t>
            </a:r>
            <a:r>
              <a:rPr lang="en-US" dirty="0" smtClean="0"/>
              <a:t>, New York, xv + 459 p. </a:t>
            </a:r>
          </a:p>
          <a:p>
            <a:r>
              <a:rPr lang="en-US" dirty="0" smtClean="0">
                <a:hlinkClick r:id="rId47" action="ppaction://hlinkfile" tooltip="1984 in science"/>
              </a:rPr>
              <a:t>1984</a:t>
            </a:r>
            <a:r>
              <a:rPr lang="en-US" dirty="0" smtClean="0"/>
              <a:t> : </a:t>
            </a:r>
            <a:r>
              <a:rPr lang="en-US" i="1" dirty="0" smtClean="0"/>
              <a:t>The Bad Earth: Environmental Degradation in China</a:t>
            </a:r>
            <a:r>
              <a:rPr lang="en-US" dirty="0" smtClean="0"/>
              <a:t>, </a:t>
            </a:r>
            <a:r>
              <a:rPr lang="en-US" i="1" dirty="0" smtClean="0"/>
              <a:t>M.E. Sharpe</a:t>
            </a:r>
            <a:r>
              <a:rPr lang="en-US" dirty="0" smtClean="0"/>
              <a:t>, Armonk, xvi + 245 p. </a:t>
            </a:r>
          </a:p>
          <a:p>
            <a:r>
              <a:rPr lang="en-US" dirty="0" smtClean="0">
                <a:hlinkClick r:id="rId48" action="ppaction://hlinkfile" tooltip="1983 in science"/>
              </a:rPr>
              <a:t>1983</a:t>
            </a:r>
            <a:r>
              <a:rPr lang="en-US" dirty="0" smtClean="0"/>
              <a:t> : </a:t>
            </a:r>
            <a:r>
              <a:rPr lang="en-US" i="1" dirty="0" smtClean="0"/>
              <a:t>Biomass Energies: Resources, Links, Constraints</a:t>
            </a:r>
            <a:r>
              <a:rPr lang="en-US" dirty="0" smtClean="0"/>
              <a:t>, </a:t>
            </a:r>
            <a:r>
              <a:rPr lang="en-US" i="1" dirty="0" smtClean="0"/>
              <a:t>Plenum Press</a:t>
            </a:r>
            <a:r>
              <a:rPr lang="en-US" dirty="0" smtClean="0"/>
              <a:t>, New York, xxi + 453 p. </a:t>
            </a:r>
          </a:p>
          <a:p>
            <a:r>
              <a:rPr lang="en-US" dirty="0" smtClean="0">
                <a:hlinkClick r:id="rId49" action="ppaction://hlinkfile" tooltip="1982 in science"/>
              </a:rPr>
              <a:t>1982</a:t>
            </a:r>
            <a:r>
              <a:rPr lang="en-US" dirty="0" smtClean="0"/>
              <a:t> : (in collaboration with P. </a:t>
            </a:r>
            <a:r>
              <a:rPr lang="en-US" dirty="0" err="1" smtClean="0"/>
              <a:t>Nachman</a:t>
            </a:r>
            <a:r>
              <a:rPr lang="en-US" dirty="0" smtClean="0"/>
              <a:t> and T.V. Long, II) </a:t>
            </a:r>
            <a:r>
              <a:rPr lang="en-US" i="1" dirty="0" smtClean="0"/>
              <a:t>Energy Analysis in Agriculture: An Application to U.S. Corn Production</a:t>
            </a:r>
            <a:r>
              <a:rPr lang="en-US" dirty="0" smtClean="0"/>
              <a:t>, </a:t>
            </a:r>
            <a:r>
              <a:rPr lang="en-US" i="1" dirty="0" err="1" smtClean="0"/>
              <a:t>Westview</a:t>
            </a:r>
            <a:r>
              <a:rPr lang="en-US" i="1" dirty="0" smtClean="0"/>
              <a:t> Press</a:t>
            </a:r>
            <a:r>
              <a:rPr lang="en-US" dirty="0" smtClean="0"/>
              <a:t>, Boulder, xvi + 191 p. </a:t>
            </a:r>
          </a:p>
          <a:p>
            <a:r>
              <a:rPr lang="en-US" dirty="0" smtClean="0">
                <a:hlinkClick r:id="rId50" action="ppaction://hlinkfile" tooltip="1980 in science"/>
              </a:rPr>
              <a:t>1980</a:t>
            </a:r>
            <a:r>
              <a:rPr lang="en-US" dirty="0" smtClean="0"/>
              <a:t> : (in collaboration with W. E. </a:t>
            </a:r>
            <a:r>
              <a:rPr lang="en-US" dirty="0" err="1" smtClean="0"/>
              <a:t>Knowland</a:t>
            </a:r>
            <a:r>
              <a:rPr lang="en-US" dirty="0" smtClean="0"/>
              <a:t>) </a:t>
            </a:r>
            <a:r>
              <a:rPr lang="en-US" i="1" dirty="0" smtClean="0"/>
              <a:t>Energy in the Developing World</a:t>
            </a:r>
            <a:r>
              <a:rPr lang="en-US" dirty="0" smtClean="0"/>
              <a:t>, </a:t>
            </a:r>
            <a:r>
              <a:rPr lang="en-US" i="1" dirty="0" smtClean="0"/>
              <a:t>Oxford University Press</a:t>
            </a:r>
            <a:r>
              <a:rPr lang="en-US" dirty="0" smtClean="0"/>
              <a:t>, Oxford, 386 p. </a:t>
            </a:r>
          </a:p>
          <a:p>
            <a:r>
              <a:rPr lang="en-US" dirty="0" smtClean="0">
                <a:hlinkClick r:id="rId51" action="ppaction://hlinkfile" tooltip="1976 in science"/>
              </a:rPr>
              <a:t>1976</a:t>
            </a:r>
            <a:r>
              <a:rPr lang="en-US" dirty="0" smtClean="0"/>
              <a:t> : </a:t>
            </a:r>
            <a:r>
              <a:rPr lang="en-US" i="1" dirty="0" smtClean="0"/>
              <a:t>China's Energy: Achievements, Problems, Prospects</a:t>
            </a:r>
            <a:r>
              <a:rPr lang="en-US" dirty="0" smtClean="0"/>
              <a:t>, </a:t>
            </a:r>
            <a:r>
              <a:rPr lang="en-US" i="1" dirty="0" err="1" smtClean="0"/>
              <a:t>Praeger</a:t>
            </a:r>
            <a:r>
              <a:rPr lang="en-US" i="1" dirty="0" smtClean="0"/>
              <a:t> Publishers</a:t>
            </a:r>
            <a:r>
              <a:rPr lang="en-US" dirty="0" smtClean="0"/>
              <a:t>, New York, xxi + 246 p. </a:t>
            </a:r>
          </a:p>
          <a:p>
            <a:r>
              <a:rPr lang="en-US" dirty="0" smtClean="0"/>
              <a:t>==============</a:t>
            </a:r>
          </a:p>
          <a:p>
            <a:pPr marL="0" marR="0" indent="0" algn="l" defTabSz="914400" rtl="0" eaLnBrk="1" fontAlgn="base" latinLnBrk="0" hangingPunct="1">
              <a:lnSpc>
                <a:spcPct val="100000"/>
              </a:lnSpc>
              <a:spcBef>
                <a:spcPct val="30000"/>
              </a:spcBef>
              <a:spcAft>
                <a:spcPct val="0"/>
              </a:spcAft>
              <a:buClrTx/>
              <a:buSzTx/>
              <a:buFontTx/>
              <a:buNone/>
              <a:tabLst/>
              <a:defRPr/>
            </a:pPr>
            <a:r>
              <a:rPr lang="en-US" b="1" dirty="0" err="1" smtClean="0"/>
              <a:t>Nassim</a:t>
            </a:r>
            <a:r>
              <a:rPr lang="en-US" b="1" dirty="0" smtClean="0"/>
              <a:t> Nicholas </a:t>
            </a:r>
            <a:r>
              <a:rPr lang="en-US" b="1" dirty="0" err="1" smtClean="0"/>
              <a:t>Taleb</a:t>
            </a:r>
            <a:endParaRPr lang="en-US" b="1" dirty="0" smtClean="0"/>
          </a:p>
          <a:p>
            <a:endParaRPr lang="en-US" dirty="0" smtClean="0"/>
          </a:p>
          <a:p>
            <a:r>
              <a:rPr lang="en-US" dirty="0" smtClean="0"/>
              <a:t>http://www.colbertnation.com/the-colbert-report-videos/86522/may-08-2007/nassim-nicholas-taleb</a:t>
            </a:r>
          </a:p>
          <a:p>
            <a:endParaRPr lang="en-US" dirty="0" smtClean="0"/>
          </a:p>
          <a:p>
            <a:r>
              <a:rPr lang="en-US" dirty="0" smtClean="0"/>
              <a:t>=======================</a:t>
            </a:r>
          </a:p>
          <a:p>
            <a:r>
              <a:rPr lang="en-US" b="1" dirty="0" smtClean="0"/>
              <a:t>Peter </a:t>
            </a:r>
            <a:r>
              <a:rPr lang="en-US" b="1" dirty="0" err="1" smtClean="0"/>
              <a:t>Lewyn</a:t>
            </a:r>
            <a:r>
              <a:rPr lang="en-US" b="1" dirty="0" smtClean="0"/>
              <a:t> Bernstein</a:t>
            </a:r>
            <a:r>
              <a:rPr lang="en-US" dirty="0" smtClean="0"/>
              <a:t> (January 22, 1919 – June 5, 2009) was an </a:t>
            </a:r>
            <a:r>
              <a:rPr lang="en-US" dirty="0" smtClean="0">
                <a:hlinkClick r:id="rId52" action="ppaction://hlinkfile" tooltip="United States"/>
              </a:rPr>
              <a:t>American</a:t>
            </a:r>
            <a:r>
              <a:rPr lang="en-US" dirty="0" smtClean="0"/>
              <a:t> financial historian, economist and educator whose development and refinement of the </a:t>
            </a:r>
            <a:r>
              <a:rPr lang="en-US" dirty="0" smtClean="0">
                <a:hlinkClick r:id="rId53" action="ppaction://hlinkfile" tooltip="Efficient-market hypothesis"/>
              </a:rPr>
              <a:t>efficient-market hypothesis</a:t>
            </a:r>
            <a:r>
              <a:rPr lang="en-US" dirty="0" smtClean="0"/>
              <a:t> made him one of the country's best known authorities in popularizing and presenting investment economics to the general public.</a:t>
            </a:r>
          </a:p>
          <a:p>
            <a:r>
              <a:rPr lang="en-US" b="1" dirty="0" smtClean="0"/>
              <a:t>Contents</a:t>
            </a:r>
          </a:p>
          <a:p>
            <a:r>
              <a:rPr lang="en-US" dirty="0" smtClean="0"/>
              <a:t>[</a:t>
            </a:r>
            <a:r>
              <a:rPr lang="en-US" dirty="0" smtClean="0">
                <a:hlinkClick r:id="" action="ppaction://hlinkfile"/>
              </a:rPr>
              <a:t>hide</a:t>
            </a:r>
            <a:r>
              <a:rPr lang="en-US" dirty="0" smtClean="0"/>
              <a:t>]</a:t>
            </a:r>
          </a:p>
          <a:p>
            <a:r>
              <a:rPr lang="en-US" dirty="0" smtClean="0">
                <a:hlinkClick r:id="rId54" action="ppaction://hlinkfile"/>
              </a:rPr>
              <a:t>1 Education and military service during World War II</a:t>
            </a:r>
            <a:r>
              <a:rPr lang="en-US" dirty="0" smtClean="0"/>
              <a:t> </a:t>
            </a:r>
          </a:p>
          <a:p>
            <a:r>
              <a:rPr lang="en-US" dirty="0" smtClean="0">
                <a:hlinkClick r:id="rId55" action="ppaction://hlinkfile"/>
              </a:rPr>
              <a:t>2 As investment manager</a:t>
            </a:r>
            <a:r>
              <a:rPr lang="en-US" dirty="0" smtClean="0"/>
              <a:t> </a:t>
            </a:r>
          </a:p>
          <a:p>
            <a:r>
              <a:rPr lang="en-US" dirty="0" smtClean="0">
                <a:hlinkClick r:id="rId56" action="ppaction://hlinkfile"/>
              </a:rPr>
              <a:t>3 Career as educator and lecturer</a:t>
            </a:r>
            <a:r>
              <a:rPr lang="en-US" dirty="0" smtClean="0"/>
              <a:t> </a:t>
            </a:r>
          </a:p>
          <a:p>
            <a:r>
              <a:rPr lang="en-US" dirty="0" smtClean="0">
                <a:hlinkClick r:id="rId57" action="ppaction://hlinkfile"/>
              </a:rPr>
              <a:t>4 Works</a:t>
            </a:r>
            <a:r>
              <a:rPr lang="en-US" dirty="0" smtClean="0"/>
              <a:t> </a:t>
            </a:r>
          </a:p>
          <a:p>
            <a:r>
              <a:rPr lang="en-US" dirty="0" smtClean="0">
                <a:hlinkClick r:id="rId58" action="ppaction://hlinkfile"/>
              </a:rPr>
              <a:t>5 Bibliography</a:t>
            </a:r>
            <a:r>
              <a:rPr lang="en-US" dirty="0" smtClean="0"/>
              <a:t> </a:t>
            </a:r>
          </a:p>
          <a:p>
            <a:r>
              <a:rPr lang="en-US" dirty="0" smtClean="0">
                <a:hlinkClick r:id="rId59" action="ppaction://hlinkfile"/>
              </a:rPr>
              <a:t>6 Awards</a:t>
            </a:r>
            <a:r>
              <a:rPr lang="en-US" dirty="0" smtClean="0"/>
              <a:t> </a:t>
            </a:r>
          </a:p>
          <a:p>
            <a:r>
              <a:rPr lang="en-US" dirty="0" smtClean="0">
                <a:hlinkClick r:id="rId60" action="ppaction://hlinkfile"/>
              </a:rPr>
              <a:t>7 References</a:t>
            </a:r>
            <a:r>
              <a:rPr lang="en-US" dirty="0" smtClean="0"/>
              <a:t> </a:t>
            </a:r>
          </a:p>
          <a:p>
            <a:r>
              <a:rPr lang="en-US" dirty="0" smtClean="0">
                <a:hlinkClick r:id="rId61" action="ppaction://hlinkfile"/>
              </a:rPr>
              <a:t>8 External links</a:t>
            </a:r>
            <a:r>
              <a:rPr lang="en-US" dirty="0" smtClean="0"/>
              <a:t> </a:t>
            </a:r>
          </a:p>
          <a:p>
            <a:r>
              <a:rPr lang="en-US" b="1" dirty="0" smtClean="0"/>
              <a:t>[</a:t>
            </a:r>
            <a:r>
              <a:rPr lang="en-US" b="1" dirty="0" smtClean="0">
                <a:hlinkClick r:id="rId62" action="ppaction://hlinkfile" tooltip="Edit section: Education and military service during World War II"/>
              </a:rPr>
              <a:t>edit</a:t>
            </a:r>
            <a:r>
              <a:rPr lang="en-US" b="1" dirty="0" smtClean="0"/>
              <a:t>] Education and military service during World War II</a:t>
            </a:r>
          </a:p>
          <a:p>
            <a:r>
              <a:rPr lang="en-US" dirty="0" smtClean="0"/>
              <a:t>A native of </a:t>
            </a:r>
            <a:r>
              <a:rPr lang="en-US" dirty="0" smtClean="0">
                <a:hlinkClick r:id="rId63" action="ppaction://hlinkfile" tooltip="New York City"/>
              </a:rPr>
              <a:t>New York City</a:t>
            </a:r>
            <a:r>
              <a:rPr lang="en-US" dirty="0" smtClean="0"/>
              <a:t>, Peter Bernstein was the son of financial consultant Allen Bernstein and his wife, Irma </a:t>
            </a:r>
            <a:r>
              <a:rPr lang="en-US" dirty="0" err="1" smtClean="0"/>
              <a:t>Lewyn</a:t>
            </a:r>
            <a:r>
              <a:rPr lang="en-US" dirty="0" smtClean="0"/>
              <a:t>. His primary education was at the </a:t>
            </a:r>
            <a:r>
              <a:rPr lang="en-US" dirty="0" smtClean="0">
                <a:hlinkClick r:id="rId64" action="ppaction://hlinkfile" tooltip="Ethical Culture School"/>
              </a:rPr>
              <a:t>Ethical Culture School</a:t>
            </a:r>
            <a:r>
              <a:rPr lang="en-US" dirty="0" smtClean="0"/>
              <a:t> where, in first grade, he became a lifelong friend of another renowned economics historian, </a:t>
            </a:r>
            <a:r>
              <a:rPr lang="en-US" dirty="0" smtClean="0">
                <a:hlinkClick r:id="rId65" action="ppaction://hlinkfile" tooltip="Robert Heilbroner"/>
              </a:rPr>
              <a:t>Robert </a:t>
            </a:r>
            <a:r>
              <a:rPr lang="en-US" dirty="0" err="1" smtClean="0">
                <a:hlinkClick r:id="rId65" action="ppaction://hlinkfile" tooltip="Robert Heilbroner"/>
              </a:rPr>
              <a:t>Heilbroner</a:t>
            </a:r>
            <a:r>
              <a:rPr lang="en-US" dirty="0" smtClean="0"/>
              <a:t>, with whom he later attended </a:t>
            </a:r>
            <a:r>
              <a:rPr lang="en-US" dirty="0" smtClean="0">
                <a:hlinkClick r:id="rId66" action="ppaction://hlinkfile" tooltip="Horace Mann School"/>
              </a:rPr>
              <a:t>Horace Mann School</a:t>
            </a:r>
            <a:r>
              <a:rPr lang="en-US" dirty="0" smtClean="0"/>
              <a:t> and </a:t>
            </a:r>
            <a:r>
              <a:rPr lang="en-US" dirty="0" smtClean="0">
                <a:hlinkClick r:id="rId67" action="ppaction://hlinkfile" tooltip="Harvard College"/>
              </a:rPr>
              <a:t>Harvard College</a:t>
            </a:r>
            <a:r>
              <a:rPr lang="en-US" dirty="0" smtClean="0"/>
              <a:t>, from which both received, in 1940, </a:t>
            </a:r>
            <a:r>
              <a:rPr lang="en-US" dirty="0" smtClean="0">
                <a:hlinkClick r:id="rId68" action="ppaction://hlinkfile" tooltip="Bachelors degree"/>
              </a:rPr>
              <a:t>bachelors degrees</a:t>
            </a:r>
            <a:r>
              <a:rPr lang="en-US" dirty="0" smtClean="0"/>
              <a:t> in economics. Following Harvard, where he was elected to </a:t>
            </a:r>
            <a:r>
              <a:rPr lang="en-US" dirty="0" smtClean="0">
                <a:hlinkClick r:id="rId69" action="ppaction://hlinkfile" tooltip="Phi Beta Kappa"/>
              </a:rPr>
              <a:t>Phi Beta Kappa</a:t>
            </a:r>
            <a:r>
              <a:rPr lang="en-US" dirty="0" smtClean="0"/>
              <a:t> and graduated </a:t>
            </a:r>
            <a:r>
              <a:rPr lang="en-US" dirty="0" smtClean="0">
                <a:hlinkClick r:id="rId70" action="ppaction://hlinkfile" tooltip="Magna cum laude"/>
              </a:rPr>
              <a:t>magna cum laude</a:t>
            </a:r>
            <a:r>
              <a:rPr lang="en-US" dirty="0" smtClean="0"/>
              <a:t>, came service as a member of the research staff at the </a:t>
            </a:r>
            <a:r>
              <a:rPr lang="en-US" dirty="0" smtClean="0">
                <a:hlinkClick r:id="rId71" action="ppaction://hlinkfile" tooltip="Federal Reserve Bank of New York"/>
              </a:rPr>
              <a:t>Federal Reserve Bank of New York</a:t>
            </a:r>
            <a:r>
              <a:rPr lang="en-US" dirty="0" smtClean="0"/>
              <a:t> and, in a civilian capacity, at the </a:t>
            </a:r>
            <a:r>
              <a:rPr lang="en-US" dirty="0" smtClean="0">
                <a:hlinkClick r:id="rId72" action="ppaction://hlinkfile" tooltip="Office of Strategic Services"/>
              </a:rPr>
              <a:t>Office of Strategic Services</a:t>
            </a:r>
            <a:r>
              <a:rPr lang="en-US" dirty="0" smtClean="0"/>
              <a:t> in Washington. In the aftermath of the December 7, 1941 </a:t>
            </a:r>
            <a:r>
              <a:rPr lang="en-US" dirty="0" smtClean="0">
                <a:hlinkClick r:id="rId73" action="ppaction://hlinkfile" tooltip="Pearl Harbor attack"/>
              </a:rPr>
              <a:t>Pearl Harbor attack</a:t>
            </a:r>
            <a:r>
              <a:rPr lang="en-US" dirty="0" smtClean="0"/>
              <a:t>, he joined the </a:t>
            </a:r>
            <a:r>
              <a:rPr lang="en-US" dirty="0" smtClean="0">
                <a:hlinkClick r:id="rId74" action="ppaction://hlinkfile" tooltip="Army Air Forces"/>
              </a:rPr>
              <a:t>Air Force</a:t>
            </a:r>
            <a:r>
              <a:rPr lang="en-US" dirty="0" smtClean="0"/>
              <a:t> and rose to the rank of captain, assigned to the </a:t>
            </a:r>
            <a:r>
              <a:rPr lang="en-US" dirty="0" smtClean="0">
                <a:hlinkClick r:id="rId72" action="ppaction://hlinkfile" tooltip="Office of Strategic Services"/>
              </a:rPr>
              <a:t>Office of Strategic Services</a:t>
            </a:r>
            <a:r>
              <a:rPr lang="en-US" dirty="0" smtClean="0"/>
              <a:t> in the European theater.</a:t>
            </a:r>
          </a:p>
          <a:p>
            <a:r>
              <a:rPr lang="en-US" b="1" dirty="0" smtClean="0"/>
              <a:t>[</a:t>
            </a:r>
            <a:r>
              <a:rPr lang="en-US" b="1" dirty="0" smtClean="0">
                <a:hlinkClick r:id="rId75" action="ppaction://hlinkfile" tooltip="Edit section: As investment manager"/>
              </a:rPr>
              <a:t>edit</a:t>
            </a:r>
            <a:r>
              <a:rPr lang="en-US" b="1" dirty="0" smtClean="0"/>
              <a:t>] As investment manager</a:t>
            </a:r>
          </a:p>
          <a:p>
            <a:r>
              <a:rPr lang="en-US" dirty="0" smtClean="0"/>
              <a:t>In 1951, after teaching economics at </a:t>
            </a:r>
            <a:r>
              <a:rPr lang="en-US" dirty="0" smtClean="0">
                <a:hlinkClick r:id="rId76" action="ppaction://hlinkfile" tooltip="Williams College"/>
              </a:rPr>
              <a:t>Williams College</a:t>
            </a:r>
            <a:r>
              <a:rPr lang="en-US" dirty="0" smtClean="0"/>
              <a:t> and a five-year stint in commercial banking, Bernstein took over, at family insistence, the management of his late father's wealth management firm, </a:t>
            </a:r>
            <a:r>
              <a:rPr lang="en-US" dirty="0" smtClean="0">
                <a:hlinkClick r:id="rId77" action="ppaction://hlinkfile" tooltip="Bernstein-Macaulay Inc."/>
              </a:rPr>
              <a:t>Bernstein-Macaulay Inc.</a:t>
            </a:r>
            <a:r>
              <a:rPr lang="en-US" dirty="0" smtClean="0"/>
              <a:t>, where he personally managed billions of dollars of individual and institutional portfolios. The assets under his management had grown more than tenfold by the time the firm was sold in 1967 and he resigned in 1973 to launch Peter L. Bernstein, Inc. and, a year later, to become the first editor of the </a:t>
            </a:r>
            <a:r>
              <a:rPr lang="en-US" i="1" dirty="0" smtClean="0">
                <a:hlinkClick r:id="rId78" action="ppaction://hlinkfile" tooltip="Journal of Portfolio Management"/>
              </a:rPr>
              <a:t>Journal of Portfolio Management</a:t>
            </a:r>
            <a:r>
              <a:rPr lang="en-US" dirty="0" smtClean="0"/>
              <a:t>, a widely-read scholarly financial publication for investment managers and academics. He continued as consulting editor of the </a:t>
            </a:r>
            <a:r>
              <a:rPr lang="en-US" i="1" dirty="0" smtClean="0"/>
              <a:t>Journal</a:t>
            </a:r>
            <a:r>
              <a:rPr lang="en-US" dirty="0" smtClean="0"/>
              <a:t> and served on the advisory panel of </a:t>
            </a:r>
            <a:r>
              <a:rPr lang="en-US" dirty="0" smtClean="0">
                <a:hlinkClick r:id="rId79" action="ppaction://hlinkfile" tooltip="Robert D. Arnott"/>
              </a:rPr>
              <a:t>Robert D. </a:t>
            </a:r>
            <a:r>
              <a:rPr lang="en-US" dirty="0" err="1" smtClean="0">
                <a:hlinkClick r:id="rId79" action="ppaction://hlinkfile" tooltip="Robert D. Arnott"/>
              </a:rPr>
              <a:t>Arnott</a:t>
            </a:r>
            <a:r>
              <a:rPr lang="en-US" dirty="0" err="1" smtClean="0"/>
              <a:t>'s</a:t>
            </a:r>
            <a:r>
              <a:rPr lang="en-US" dirty="0" smtClean="0"/>
              <a:t> investment management firm, </a:t>
            </a:r>
            <a:r>
              <a:rPr lang="en-US" dirty="0" smtClean="0">
                <a:hlinkClick r:id="rId80" action="ppaction://hlinkfile" tooltip="Research Affiliates"/>
              </a:rPr>
              <a:t>Research Affiliates</a:t>
            </a:r>
            <a:r>
              <a:rPr lang="en-US" dirty="0" smtClean="0"/>
              <a:t>.</a:t>
            </a:r>
          </a:p>
          <a:p>
            <a:r>
              <a:rPr lang="en-US" b="1" dirty="0" smtClean="0"/>
              <a:t>[</a:t>
            </a:r>
            <a:r>
              <a:rPr lang="en-US" b="1" dirty="0" smtClean="0">
                <a:hlinkClick r:id="rId81" action="ppaction://hlinkfile" tooltip="Edit section: Career as educator and lecturer"/>
              </a:rPr>
              <a:t>edit</a:t>
            </a:r>
            <a:r>
              <a:rPr lang="en-US" b="1" dirty="0" smtClean="0"/>
              <a:t>] Career as educator and lecturer</a:t>
            </a:r>
          </a:p>
          <a:p>
            <a:r>
              <a:rPr lang="en-US" dirty="0" smtClean="0"/>
              <a:t>Bernstein served for many years on the Visiting Committee to the Economics Department at Harvard University, as a Trustee and member of the Finance Committee of the College Retirement Equities Fund (CREF), and as a Trustee of the Investment Management Workshop sponsored by the Association for Investment Management &amp; Research (AIMR), and had been lecturing widely throughout the United States and abroad on risk management, asset allocation, portfolio strategy, and market history.</a:t>
            </a:r>
          </a:p>
          <a:p>
            <a:r>
              <a:rPr lang="en-US" dirty="0" smtClean="0"/>
              <a:t>A longtime resident of </a:t>
            </a:r>
            <a:r>
              <a:rPr lang="en-US" dirty="0" smtClean="0">
                <a:hlinkClick r:id="rId82" action="ppaction://hlinkfile" tooltip="Manhattan"/>
              </a:rPr>
              <a:t>Manhattan</a:t>
            </a:r>
            <a:r>
              <a:rPr lang="en-US" dirty="0" smtClean="0"/>
              <a:t>, Peter Bernstein was 90 years old when he died of </a:t>
            </a:r>
            <a:r>
              <a:rPr lang="en-US" dirty="0" smtClean="0">
                <a:hlinkClick r:id="rId83" action="ppaction://hlinkfile" tooltip="Pneumonia"/>
              </a:rPr>
              <a:t>pneumonia</a:t>
            </a:r>
            <a:r>
              <a:rPr lang="en-US" dirty="0" smtClean="0"/>
              <a:t> at </a:t>
            </a:r>
            <a:r>
              <a:rPr lang="en-US" dirty="0" err="1" smtClean="0">
                <a:hlinkClick r:id="rId84" action="ppaction://hlinkfile" tooltip="New York Presbyterian Hospital"/>
              </a:rPr>
              <a:t>NewYork</a:t>
            </a:r>
            <a:r>
              <a:rPr lang="en-US" dirty="0" smtClean="0">
                <a:hlinkClick r:id="rId84" action="ppaction://hlinkfile" tooltip="New York Presbyterian Hospital"/>
              </a:rPr>
              <a:t>-Presbyterian/Weill Cornell Hospital</a:t>
            </a:r>
            <a:r>
              <a:rPr lang="en-US" dirty="0" smtClean="0"/>
              <a:t>, after having broken a hip. His first wife, Shirley, died in 1971 and he is survived by his second wife, Barbara, whom he married in 1972.</a:t>
            </a:r>
          </a:p>
          <a:p>
            <a:r>
              <a:rPr lang="en-US" b="1" dirty="0" smtClean="0"/>
              <a:t>[</a:t>
            </a:r>
            <a:r>
              <a:rPr lang="en-US" b="1" dirty="0" smtClean="0">
                <a:hlinkClick r:id="rId85" action="ppaction://hlinkfile" tooltip="Edit section: Works"/>
              </a:rPr>
              <a:t>edit</a:t>
            </a:r>
            <a:r>
              <a:rPr lang="en-US" b="1" dirty="0" smtClean="0"/>
              <a:t>] Works</a:t>
            </a:r>
          </a:p>
          <a:p>
            <a:r>
              <a:rPr lang="en-US" dirty="0" smtClean="0"/>
              <a:t>Bernstein was the author of ten books in economics and finance as well as countless articles in professional journals such as </a:t>
            </a:r>
            <a:r>
              <a:rPr lang="en-US" i="1" dirty="0" smtClean="0">
                <a:hlinkClick r:id="rId86" action="ppaction://hlinkfile" tooltip="Harvard Business Review"/>
              </a:rPr>
              <a:t>Harvard Business Review</a:t>
            </a:r>
            <a:r>
              <a:rPr lang="en-US" dirty="0" smtClean="0"/>
              <a:t>, </a:t>
            </a:r>
            <a:r>
              <a:rPr lang="en-US" i="1" dirty="0" smtClean="0"/>
              <a:t>Financial Analysts Journal</a:t>
            </a:r>
            <a:r>
              <a:rPr lang="en-US" dirty="0" smtClean="0"/>
              <a:t> and, in the popular press, </a:t>
            </a:r>
            <a:r>
              <a:rPr lang="en-US" i="1" dirty="0" smtClean="0">
                <a:hlinkClick r:id="rId87" action="ppaction://hlinkfile" tooltip="The New York Times"/>
              </a:rPr>
              <a:t>The New York Times</a:t>
            </a:r>
            <a:r>
              <a:rPr lang="en-US" dirty="0" smtClean="0"/>
              <a:t>, </a:t>
            </a:r>
            <a:r>
              <a:rPr lang="en-US" i="1" dirty="0" smtClean="0">
                <a:hlinkClick r:id="rId88" action="ppaction://hlinkfile" tooltip="The Wall Street Journal"/>
              </a:rPr>
              <a:t>The Wall Street Journal</a:t>
            </a:r>
            <a:r>
              <a:rPr lang="en-US" dirty="0" smtClean="0"/>
              <a:t>, </a:t>
            </a:r>
            <a:r>
              <a:rPr lang="en-US" i="1" dirty="0" smtClean="0">
                <a:hlinkClick r:id="rId89" action="ppaction://hlinkfile" tooltip="Worth (magazine)"/>
              </a:rPr>
              <a:t>Worth magazine</a:t>
            </a:r>
            <a:r>
              <a:rPr lang="en-US" dirty="0" smtClean="0"/>
              <a:t> and </a:t>
            </a:r>
            <a:r>
              <a:rPr lang="en-US" dirty="0" smtClean="0">
                <a:hlinkClick r:id="rId90" action="ppaction://hlinkfile" tooltip="Bloomberg L.P."/>
              </a:rPr>
              <a:t>Bloomberg</a:t>
            </a:r>
            <a:r>
              <a:rPr lang="en-US" dirty="0" smtClean="0"/>
              <a:t>, among others, and has contributed to collections of articles published by </a:t>
            </a:r>
            <a:r>
              <a:rPr lang="en-US" dirty="0" err="1" smtClean="0"/>
              <a:t>Perseus</a:t>
            </a:r>
            <a:r>
              <a:rPr lang="en-US" dirty="0" smtClean="0"/>
              <a:t> and FT Mastering, among others.</a:t>
            </a:r>
          </a:p>
          <a:p>
            <a:r>
              <a:rPr lang="en-US" i="1" dirty="0" smtClean="0">
                <a:hlinkClick r:id="rId91" action="ppaction://hlinkfile" tooltip="Against The Gods (page does not exist)"/>
              </a:rPr>
              <a:t>Against The Gods</a:t>
            </a:r>
            <a:r>
              <a:rPr lang="en-US" i="1" dirty="0" smtClean="0"/>
              <a:t>: The Remarkable Story of Risk</a:t>
            </a:r>
            <a:r>
              <a:rPr lang="en-US" dirty="0" smtClean="0"/>
              <a:t>, was published by </a:t>
            </a:r>
            <a:r>
              <a:rPr lang="en-US" dirty="0" smtClean="0">
                <a:hlinkClick r:id="rId92" action="ppaction://hlinkfile" tooltip="John Wiley &amp; Sons"/>
              </a:rPr>
              <a:t>John Wiley &amp; Sons</a:t>
            </a:r>
            <a:r>
              <a:rPr lang="en-US" dirty="0" smtClean="0"/>
              <a:t> in September 1996 and won the Edwin G. Booz Prize for the most insightful, innovative management book published in 1996. In 1998, it was awarded the Clarence Arthur Kelp/</a:t>
            </a:r>
            <a:r>
              <a:rPr lang="en-US" dirty="0" err="1" smtClean="0"/>
              <a:t>Elizur</a:t>
            </a:r>
            <a:r>
              <a:rPr lang="en-US" dirty="0" smtClean="0"/>
              <a:t> Wright Memorial Award from The American Risk and Insurance Association (ARIA) as an outstanding original contribution to the literature of risk and insurance. The book has sold over 500,000 copies worldwide.</a:t>
            </a:r>
          </a:p>
          <a:p>
            <a:r>
              <a:rPr lang="en-US" dirty="0" smtClean="0"/>
              <a:t>In 1992 </a:t>
            </a:r>
            <a:r>
              <a:rPr lang="en-US" i="1" dirty="0" smtClean="0"/>
              <a:t>Capital Ideas: The Improbable Origins of Modern Wall Street</a:t>
            </a:r>
            <a:r>
              <a:rPr lang="en-US" dirty="0" smtClean="0"/>
              <a:t> was published by The Free Press in Canada and Maxwell Macmillan </a:t>
            </a:r>
            <a:r>
              <a:rPr lang="en-US" dirty="0" err="1" smtClean="0"/>
              <a:t>Internationaland</a:t>
            </a:r>
            <a:r>
              <a:rPr lang="en-US" dirty="0" smtClean="0"/>
              <a:t> in USA since become a worldwide guide to modern investment theories and practices. </a:t>
            </a:r>
            <a:r>
              <a:rPr lang="en-US" i="1" dirty="0" smtClean="0">
                <a:hlinkClick r:id="rId93" action="ppaction://hlinkfile" tooltip="Capital Ideas Evolving"/>
              </a:rPr>
              <a:t>Capital Ideas Evolving</a:t>
            </a:r>
            <a:r>
              <a:rPr lang="en-US" dirty="0" smtClean="0"/>
              <a:t>, the follow-up to this seminal work, was published in May 2007 by </a:t>
            </a:r>
            <a:r>
              <a:rPr lang="en-US" dirty="0" smtClean="0">
                <a:hlinkClick r:id="rId94" action="ppaction://hlinkfile" tooltip="John Wiley and Sons"/>
              </a:rPr>
              <a:t>John Wiley and Sons</a:t>
            </a:r>
            <a:r>
              <a:rPr lang="en-US" dirty="0" smtClean="0"/>
              <a:t>.</a:t>
            </a:r>
          </a:p>
          <a:p>
            <a:r>
              <a:rPr lang="en-US" i="1" dirty="0" smtClean="0"/>
              <a:t>Streetwise: The Best of The Journal of Portfolio Management</a:t>
            </a:r>
            <a:r>
              <a:rPr lang="en-US" dirty="0" smtClean="0"/>
              <a:t>, edited by Peter L. Bernstein and </a:t>
            </a:r>
            <a:r>
              <a:rPr lang="en-US" dirty="0" smtClean="0">
                <a:hlinkClick r:id="rId95" action="ppaction://hlinkfile" tooltip="Frank J. Fabozzi"/>
              </a:rPr>
              <a:t>Frank J. </a:t>
            </a:r>
            <a:r>
              <a:rPr lang="en-US" dirty="0" err="1" smtClean="0">
                <a:hlinkClick r:id="rId95" action="ppaction://hlinkfile" tooltip="Frank J. Fabozzi"/>
              </a:rPr>
              <a:t>Fabozzi</a:t>
            </a:r>
            <a:r>
              <a:rPr lang="en-US" dirty="0" smtClean="0"/>
              <a:t>, was published in 1997 by Princeton University Press:</a:t>
            </a:r>
          </a:p>
          <a:p>
            <a:r>
              <a:rPr lang="en-US" dirty="0" smtClean="0"/>
              <a:t>Earlier books include </a:t>
            </a:r>
            <a:r>
              <a:rPr lang="en-US" i="1" dirty="0" smtClean="0"/>
              <a:t>A Primer on Money, Banking and Gold</a:t>
            </a:r>
            <a:r>
              <a:rPr lang="en-US" dirty="0" smtClean="0"/>
              <a:t> (Random House 1965), as well as </a:t>
            </a:r>
            <a:r>
              <a:rPr lang="en-US" i="1" dirty="0" smtClean="0"/>
              <a:t>Economist on Wall Street</a:t>
            </a:r>
            <a:r>
              <a:rPr lang="en-US" dirty="0" smtClean="0"/>
              <a:t> (Macmillan 1970), and </a:t>
            </a:r>
            <a:r>
              <a:rPr lang="en-US" i="1" dirty="0" smtClean="0"/>
              <a:t>The Price of Prosperity</a:t>
            </a:r>
            <a:r>
              <a:rPr lang="en-US" dirty="0" smtClean="0"/>
              <a:t> (Doubleday, 1962), in addition to two books on government finance co-authored with </a:t>
            </a:r>
            <a:r>
              <a:rPr lang="en-US" dirty="0" smtClean="0">
                <a:hlinkClick r:id="rId65" action="ppaction://hlinkfile" tooltip="Robert Heilbroner"/>
              </a:rPr>
              <a:t>Robert </a:t>
            </a:r>
            <a:r>
              <a:rPr lang="en-US" dirty="0" err="1" smtClean="0">
                <a:hlinkClick r:id="rId65" action="ppaction://hlinkfile" tooltip="Robert Heilbroner"/>
              </a:rPr>
              <a:t>Heilbroner</a:t>
            </a:r>
            <a:r>
              <a:rPr lang="en-US" dirty="0" smtClean="0"/>
              <a:t>.</a:t>
            </a:r>
          </a:p>
          <a:p>
            <a:r>
              <a:rPr lang="en-US" dirty="0" smtClean="0"/>
              <a:t>Bernstein’s other books are </a:t>
            </a:r>
            <a:r>
              <a:rPr lang="en-US" i="1" dirty="0" smtClean="0"/>
              <a:t>The Power of Gold: The History of an Obsession</a:t>
            </a:r>
            <a:r>
              <a:rPr lang="en-US" dirty="0" smtClean="0"/>
              <a:t>, published in the fall of 2000 by </a:t>
            </a:r>
            <a:r>
              <a:rPr lang="en-US" dirty="0" smtClean="0">
                <a:hlinkClick r:id="rId94" action="ppaction://hlinkfile" tooltip="John Wiley and Sons"/>
              </a:rPr>
              <a:t>John Wiley and Sons</a:t>
            </a:r>
            <a:r>
              <a:rPr lang="en-US" dirty="0" smtClean="0"/>
              <a:t>, </a:t>
            </a:r>
            <a:r>
              <a:rPr lang="en-US" i="1" dirty="0" smtClean="0"/>
              <a:t>Wedding of the Waters: The Erie Canal and the Making of a Great Nation</a:t>
            </a:r>
            <a:r>
              <a:rPr lang="en-US" dirty="0" smtClean="0"/>
              <a:t>, published in 2005 by </a:t>
            </a:r>
            <a:r>
              <a:rPr lang="en-US" dirty="0" smtClean="0">
                <a:hlinkClick r:id="rId96" action="ppaction://hlinkfile" tooltip="W.W. Norton &amp; Co."/>
              </a:rPr>
              <a:t>W.W. Norton &amp; Co.</a:t>
            </a:r>
            <a:endParaRPr lang="en-US" dirty="0" smtClean="0"/>
          </a:p>
          <a:p>
            <a:r>
              <a:rPr lang="en-US" b="1" dirty="0" smtClean="0"/>
              <a:t>[</a:t>
            </a:r>
            <a:r>
              <a:rPr lang="en-US" b="1" dirty="0" smtClean="0">
                <a:hlinkClick r:id="rId97" action="ppaction://hlinkfile" tooltip="Edit section: Bibliography"/>
              </a:rPr>
              <a:t>edit</a:t>
            </a:r>
            <a:r>
              <a:rPr lang="en-US" b="1" dirty="0" smtClean="0"/>
              <a:t>] Bibliography</a:t>
            </a:r>
          </a:p>
          <a:p>
            <a:r>
              <a:rPr lang="en-US" dirty="0" smtClean="0"/>
              <a:t>Bernstein, Peter L. (2007). </a:t>
            </a:r>
            <a:r>
              <a:rPr lang="en-US" i="1" dirty="0" smtClean="0">
                <a:hlinkClick r:id="rId93" action="ppaction://hlinkfile" tooltip="Capital Ideas Evolving"/>
              </a:rPr>
              <a:t>Capital Ideas Evolving</a:t>
            </a:r>
            <a:r>
              <a:rPr lang="en-US" dirty="0" smtClean="0"/>
              <a:t>. Hoboken, NJ: </a:t>
            </a:r>
            <a:r>
              <a:rPr lang="en-US" dirty="0" smtClean="0">
                <a:hlinkClick r:id="rId92" action="ppaction://hlinkfile" tooltip="John Wiley &amp; Sons"/>
              </a:rPr>
              <a:t>John Wiley &amp; Sons</a:t>
            </a:r>
            <a:r>
              <a:rPr lang="en-US" dirty="0" smtClean="0"/>
              <a:t>. </a:t>
            </a:r>
            <a:r>
              <a:rPr lang="en-US" dirty="0" smtClean="0">
                <a:hlinkClick r:id="rId98" action="ppaction://hlinkfile" tooltip="International Standard Book Number"/>
              </a:rPr>
              <a:t>ISBN</a:t>
            </a:r>
            <a:r>
              <a:rPr lang="en-US" dirty="0" smtClean="0"/>
              <a:t> </a:t>
            </a:r>
            <a:r>
              <a:rPr lang="en-US" dirty="0" smtClean="0">
                <a:hlinkClick r:id="rId99" action="ppaction://hlinkfile" tooltip="Special:BookSources/0-471-73173-0"/>
              </a:rPr>
              <a:t>0-471-73173-0</a:t>
            </a:r>
            <a:r>
              <a:rPr lang="en-US" dirty="0" smtClean="0"/>
              <a:t>.  </a:t>
            </a:r>
          </a:p>
          <a:p>
            <a:r>
              <a:rPr lang="en-US" dirty="0" smtClean="0"/>
              <a:t>Bernstein, Peter L. (2005). </a:t>
            </a:r>
            <a:r>
              <a:rPr lang="en-US" i="1" dirty="0" smtClean="0"/>
              <a:t>Special Real Estate Issue</a:t>
            </a:r>
            <a:r>
              <a:rPr lang="en-US" dirty="0" smtClean="0"/>
              <a:t>. New York: Institutional Investor Systems.  </a:t>
            </a:r>
          </a:p>
          <a:p>
            <a:r>
              <a:rPr lang="en-US" dirty="0" smtClean="0"/>
              <a:t>Bernstein, Peter L. (2005). </a:t>
            </a:r>
            <a:r>
              <a:rPr lang="en-US" i="1" dirty="0" smtClean="0"/>
              <a:t>Wedding of the Waters: The Erie Canal and the Making of a Great Nation</a:t>
            </a:r>
            <a:r>
              <a:rPr lang="en-US" dirty="0" smtClean="0"/>
              <a:t>. New York: </a:t>
            </a:r>
            <a:r>
              <a:rPr lang="en-US" dirty="0" smtClean="0">
                <a:hlinkClick r:id="rId96" action="ppaction://hlinkfile" tooltip="W.W. Norton &amp; Co."/>
              </a:rPr>
              <a:t>W.W. Norton &amp; Co.</a:t>
            </a:r>
            <a:r>
              <a:rPr lang="en-US" dirty="0" smtClean="0"/>
              <a:t>. </a:t>
            </a:r>
            <a:r>
              <a:rPr lang="en-US" dirty="0" smtClean="0">
                <a:hlinkClick r:id="rId98" action="ppaction://hlinkfile" tooltip="International Standard Book Number"/>
              </a:rPr>
              <a:t>ISBN</a:t>
            </a:r>
            <a:r>
              <a:rPr lang="en-US" dirty="0" smtClean="0"/>
              <a:t> </a:t>
            </a:r>
            <a:r>
              <a:rPr lang="en-US" dirty="0" smtClean="0">
                <a:hlinkClick r:id="rId100" action="ppaction://hlinkfile" tooltip="Special:BookSources/0-393-05233-8"/>
              </a:rPr>
              <a:t>0-393-05233-8</a:t>
            </a:r>
            <a:r>
              <a:rPr lang="en-US" dirty="0" smtClean="0"/>
              <a:t>.  </a:t>
            </a:r>
          </a:p>
          <a:p>
            <a:r>
              <a:rPr lang="en-US" dirty="0" smtClean="0"/>
              <a:t>Bernstein, Peter L. (2000). </a:t>
            </a:r>
            <a:r>
              <a:rPr lang="en-US" i="1" dirty="0" smtClean="0"/>
              <a:t>The Power of Gold: The History of an Obsession</a:t>
            </a:r>
            <a:r>
              <a:rPr lang="en-US" dirty="0" smtClean="0"/>
              <a:t>. New York: </a:t>
            </a:r>
            <a:r>
              <a:rPr lang="en-US" dirty="0" smtClean="0">
                <a:hlinkClick r:id="rId92" action="ppaction://hlinkfile" tooltip="John Wiley &amp; Sons"/>
              </a:rPr>
              <a:t>John Wiley &amp; Sons</a:t>
            </a:r>
            <a:r>
              <a:rPr lang="en-US" dirty="0" smtClean="0"/>
              <a:t>. </a:t>
            </a:r>
            <a:r>
              <a:rPr lang="en-US" dirty="0" smtClean="0">
                <a:hlinkClick r:id="rId98" action="ppaction://hlinkfile" tooltip="International Standard Book Number"/>
              </a:rPr>
              <a:t>ISBN</a:t>
            </a:r>
            <a:r>
              <a:rPr lang="en-US" dirty="0" smtClean="0"/>
              <a:t> </a:t>
            </a:r>
            <a:r>
              <a:rPr lang="en-US" dirty="0" smtClean="0">
                <a:hlinkClick r:id="rId101" action="ppaction://hlinkfile" tooltip="Special:BookSources/0-471-25210-7"/>
              </a:rPr>
              <a:t>0-471-25210-7</a:t>
            </a:r>
            <a:r>
              <a:rPr lang="en-US" dirty="0" smtClean="0"/>
              <a:t>.  </a:t>
            </a:r>
          </a:p>
          <a:p>
            <a:r>
              <a:rPr lang="en-US" dirty="0" smtClean="0"/>
              <a:t>Bernstein, Peter L.; </a:t>
            </a:r>
            <a:r>
              <a:rPr lang="en-US" dirty="0" err="1" smtClean="0">
                <a:hlinkClick r:id="rId102" action="ppaction://hlinkfile" tooltip="Aswath Damodaran"/>
              </a:rPr>
              <a:t>Aswath</a:t>
            </a:r>
            <a:r>
              <a:rPr lang="en-US" dirty="0" smtClean="0">
                <a:hlinkClick r:id="rId102" action="ppaction://hlinkfile" tooltip="Aswath Damodaran"/>
              </a:rPr>
              <a:t> </a:t>
            </a:r>
            <a:r>
              <a:rPr lang="en-US" dirty="0" err="1" smtClean="0">
                <a:hlinkClick r:id="rId102" action="ppaction://hlinkfile" tooltip="Aswath Damodaran"/>
              </a:rPr>
              <a:t>Damodaran</a:t>
            </a:r>
            <a:r>
              <a:rPr lang="en-US" dirty="0" smtClean="0"/>
              <a:t> (1998). </a:t>
            </a:r>
            <a:r>
              <a:rPr lang="en-US" i="1" dirty="0" smtClean="0"/>
              <a:t>Investment Management</a:t>
            </a:r>
            <a:r>
              <a:rPr lang="en-US" dirty="0" smtClean="0"/>
              <a:t>. New York: </a:t>
            </a:r>
            <a:r>
              <a:rPr lang="en-US" dirty="0" smtClean="0">
                <a:hlinkClick r:id="rId92" action="ppaction://hlinkfile" tooltip="John Wiley &amp; Sons"/>
              </a:rPr>
              <a:t>John Wiley &amp; Sons</a:t>
            </a:r>
            <a:r>
              <a:rPr lang="en-US" dirty="0" smtClean="0"/>
              <a:t>. </a:t>
            </a:r>
            <a:r>
              <a:rPr lang="en-US" dirty="0" smtClean="0">
                <a:hlinkClick r:id="rId98" action="ppaction://hlinkfile" tooltip="International Standard Book Number"/>
              </a:rPr>
              <a:t>ISBN</a:t>
            </a:r>
            <a:r>
              <a:rPr lang="en-US" dirty="0" smtClean="0"/>
              <a:t> </a:t>
            </a:r>
            <a:r>
              <a:rPr lang="en-US" dirty="0" smtClean="0">
                <a:hlinkClick r:id="rId103" action="ppaction://hlinkfile" tooltip="Special:BookSources/0-471-19716-5"/>
              </a:rPr>
              <a:t>0-471-19716-5</a:t>
            </a:r>
            <a:r>
              <a:rPr lang="en-US" dirty="0" smtClean="0"/>
              <a:t>.  </a:t>
            </a:r>
          </a:p>
          <a:p>
            <a:r>
              <a:rPr lang="en-US" dirty="0" smtClean="0"/>
              <a:t>Bernstein, Peter L.; </a:t>
            </a:r>
            <a:r>
              <a:rPr lang="en-US" dirty="0" smtClean="0">
                <a:hlinkClick r:id="rId95" action="ppaction://hlinkfile" tooltip="Frank J. Fabozzi"/>
              </a:rPr>
              <a:t>Frank J. </a:t>
            </a:r>
            <a:r>
              <a:rPr lang="en-US" dirty="0" err="1" smtClean="0">
                <a:hlinkClick r:id="rId95" action="ppaction://hlinkfile" tooltip="Frank J. Fabozzi"/>
              </a:rPr>
              <a:t>Fabozzi</a:t>
            </a:r>
            <a:r>
              <a:rPr lang="en-US" dirty="0" smtClean="0"/>
              <a:t> (1997). </a:t>
            </a:r>
            <a:r>
              <a:rPr lang="en-US" i="1" dirty="0" smtClean="0"/>
              <a:t>Streetwise: The Best of The Journal of Portfolio Management</a:t>
            </a:r>
            <a:r>
              <a:rPr lang="en-US" dirty="0" smtClean="0"/>
              <a:t>. Princeton, NJ: </a:t>
            </a:r>
            <a:r>
              <a:rPr lang="en-US" dirty="0" smtClean="0">
                <a:hlinkClick r:id="rId104" action="ppaction://hlinkfile" tooltip="Princeton University Press"/>
              </a:rPr>
              <a:t>Princeton University Press</a:t>
            </a:r>
            <a:r>
              <a:rPr lang="en-US" dirty="0" smtClean="0"/>
              <a:t>. </a:t>
            </a:r>
            <a:r>
              <a:rPr lang="en-US" dirty="0" smtClean="0">
                <a:hlinkClick r:id="rId98" action="ppaction://hlinkfile" tooltip="International Standard Book Number"/>
              </a:rPr>
              <a:t>ISBN</a:t>
            </a:r>
            <a:r>
              <a:rPr lang="en-US" dirty="0" smtClean="0"/>
              <a:t> </a:t>
            </a:r>
            <a:r>
              <a:rPr lang="en-US" dirty="0" smtClean="0">
                <a:hlinkClick r:id="rId105" action="ppaction://hlinkfile" tooltip="Special:BookSources/0-691-01129-X"/>
              </a:rPr>
              <a:t>0-691-01129-X</a:t>
            </a:r>
            <a:r>
              <a:rPr lang="en-US" dirty="0" smtClean="0"/>
              <a:t>.  </a:t>
            </a:r>
          </a:p>
          <a:p>
            <a:r>
              <a:rPr lang="en-US" dirty="0" smtClean="0"/>
              <a:t>Bernstein, Peter L. (1996). </a:t>
            </a:r>
            <a:r>
              <a:rPr lang="en-US" i="1" dirty="0" smtClean="0"/>
              <a:t>Against The Gods: The Remarkable Story of Risk</a:t>
            </a:r>
            <a:r>
              <a:rPr lang="en-US" dirty="0" smtClean="0"/>
              <a:t>. New York: </a:t>
            </a:r>
            <a:r>
              <a:rPr lang="en-US" dirty="0" smtClean="0">
                <a:hlinkClick r:id="rId92" action="ppaction://hlinkfile" tooltip="John Wiley &amp; Sons"/>
              </a:rPr>
              <a:t>John Wiley &amp; Sons</a:t>
            </a:r>
            <a:r>
              <a:rPr lang="en-US" dirty="0" smtClean="0"/>
              <a:t>. </a:t>
            </a:r>
            <a:r>
              <a:rPr lang="en-US" dirty="0" smtClean="0">
                <a:hlinkClick r:id="rId98" action="ppaction://hlinkfile" tooltip="International Standard Book Number"/>
              </a:rPr>
              <a:t>ISBN</a:t>
            </a:r>
            <a:r>
              <a:rPr lang="en-US" dirty="0" smtClean="0"/>
              <a:t> </a:t>
            </a:r>
            <a:r>
              <a:rPr lang="en-US" dirty="0" smtClean="0">
                <a:hlinkClick r:id="rId106" action="ppaction://hlinkfile" tooltip="Special:BookSources/0-471-12104-5"/>
              </a:rPr>
              <a:t>0-471-12104-5</a:t>
            </a:r>
            <a:r>
              <a:rPr lang="en-US" dirty="0" smtClean="0"/>
              <a:t>.  </a:t>
            </a:r>
          </a:p>
          <a:p>
            <a:r>
              <a:rPr lang="en-US" dirty="0" smtClean="0"/>
              <a:t>Bernstein, Peter L. (1995). </a:t>
            </a:r>
            <a:r>
              <a:rPr lang="en-US" i="1" dirty="0" smtClean="0"/>
              <a:t>The Portable MBA in Investment</a:t>
            </a:r>
            <a:r>
              <a:rPr lang="en-US" dirty="0" smtClean="0"/>
              <a:t>. New York: </a:t>
            </a:r>
            <a:r>
              <a:rPr lang="en-US" dirty="0" smtClean="0">
                <a:hlinkClick r:id="rId92" action="ppaction://hlinkfile" tooltip="John Wiley &amp; Sons"/>
              </a:rPr>
              <a:t>John Wiley &amp; Sons</a:t>
            </a:r>
            <a:r>
              <a:rPr lang="en-US" dirty="0" smtClean="0"/>
              <a:t>. </a:t>
            </a:r>
            <a:r>
              <a:rPr lang="en-US" dirty="0" smtClean="0">
                <a:hlinkClick r:id="rId98" action="ppaction://hlinkfile" tooltip="International Standard Book Number"/>
              </a:rPr>
              <a:t>ISBN</a:t>
            </a:r>
            <a:r>
              <a:rPr lang="en-US" dirty="0" smtClean="0"/>
              <a:t> </a:t>
            </a:r>
            <a:r>
              <a:rPr lang="en-US" dirty="0" smtClean="0">
                <a:hlinkClick r:id="rId107" action="ppaction://hlinkfile" tooltip="Special:BookSources/0-471-10661-5"/>
              </a:rPr>
              <a:t>0-471-10661-5</a:t>
            </a:r>
            <a:r>
              <a:rPr lang="en-US" dirty="0" smtClean="0"/>
              <a:t>.  </a:t>
            </a:r>
          </a:p>
          <a:p>
            <a:r>
              <a:rPr lang="en-US" dirty="0" smtClean="0"/>
              <a:t>Bernstein, Peter L. (1992). </a:t>
            </a:r>
            <a:r>
              <a:rPr lang="en-US" i="1" dirty="0" smtClean="0"/>
              <a:t>Capital Ideas: The Improbable Origins of Modern Wall Street</a:t>
            </a:r>
            <a:r>
              <a:rPr lang="en-US" dirty="0" smtClean="0"/>
              <a:t>. New York: Maxwell Macmillan International. </a:t>
            </a:r>
            <a:r>
              <a:rPr lang="en-US" dirty="0" smtClean="0">
                <a:hlinkClick r:id="rId98" action="ppaction://hlinkfile" tooltip="International Standard Book Number"/>
              </a:rPr>
              <a:t>ISBN</a:t>
            </a:r>
            <a:r>
              <a:rPr lang="en-US" dirty="0" smtClean="0"/>
              <a:t> </a:t>
            </a:r>
            <a:r>
              <a:rPr lang="en-US" dirty="0" smtClean="0">
                <a:hlinkClick r:id="rId108" action="ppaction://hlinkfile" tooltip="Special:BookSources/0-029-03011-0"/>
              </a:rPr>
              <a:t>0-029-03011-0</a:t>
            </a:r>
            <a:r>
              <a:rPr lang="en-US" dirty="0" smtClean="0"/>
              <a:t>.  </a:t>
            </a:r>
          </a:p>
          <a:p>
            <a:r>
              <a:rPr lang="en-US" dirty="0" err="1" smtClean="0"/>
              <a:t>Heilbroner</a:t>
            </a:r>
            <a:r>
              <a:rPr lang="en-US" dirty="0" smtClean="0"/>
              <a:t>, Robert L.; Peter L. Bernstein (1989). </a:t>
            </a:r>
            <a:r>
              <a:rPr lang="en-US" i="1" dirty="0" smtClean="0"/>
              <a:t>The Debt and the Deficit: False Alarms/Real Possibilities</a:t>
            </a:r>
            <a:r>
              <a:rPr lang="en-US" dirty="0" smtClean="0"/>
              <a:t>. New York: </a:t>
            </a:r>
            <a:r>
              <a:rPr lang="en-US" dirty="0" smtClean="0">
                <a:hlinkClick r:id="rId96" action="ppaction://hlinkfile" tooltip="W.W. Norton &amp; Co."/>
              </a:rPr>
              <a:t>W.W. Norton &amp; Co.</a:t>
            </a:r>
            <a:r>
              <a:rPr lang="en-US" dirty="0" smtClean="0"/>
              <a:t>. </a:t>
            </a:r>
            <a:r>
              <a:rPr lang="en-US" dirty="0" smtClean="0">
                <a:hlinkClick r:id="rId98" action="ppaction://hlinkfile" tooltip="International Standard Book Number"/>
              </a:rPr>
              <a:t>ISBN</a:t>
            </a:r>
            <a:r>
              <a:rPr lang="en-US" dirty="0" smtClean="0"/>
              <a:t> </a:t>
            </a:r>
            <a:r>
              <a:rPr lang="en-US" dirty="0" smtClean="0">
                <a:hlinkClick r:id="rId109" action="ppaction://hlinkfile" tooltip="Special:BookSources/0-393-02752-X"/>
              </a:rPr>
              <a:t>0-393-02752-X</a:t>
            </a:r>
            <a:r>
              <a:rPr lang="en-US" dirty="0" smtClean="0"/>
              <a:t>.  </a:t>
            </a:r>
          </a:p>
          <a:p>
            <a:r>
              <a:rPr lang="en-US" dirty="0" smtClean="0"/>
              <a:t>Bernstein, Peter L. (1983). </a:t>
            </a:r>
            <a:r>
              <a:rPr lang="en-US" i="1" dirty="0" smtClean="0"/>
              <a:t>International Investing</a:t>
            </a:r>
            <a:r>
              <a:rPr lang="en-US" dirty="0" smtClean="0"/>
              <a:t>. New York: Institutional Investor Books.  </a:t>
            </a:r>
          </a:p>
          <a:p>
            <a:r>
              <a:rPr lang="en-US" dirty="0" smtClean="0"/>
              <a:t>Bernstein, Peter L. (1978). </a:t>
            </a:r>
            <a:r>
              <a:rPr lang="en-US" i="1" dirty="0" smtClean="0"/>
              <a:t>Security Selection and Active Portfolio Management</a:t>
            </a:r>
            <a:r>
              <a:rPr lang="en-US" dirty="0" smtClean="0"/>
              <a:t>. New York: Institutional Investor Books.  </a:t>
            </a:r>
          </a:p>
          <a:p>
            <a:r>
              <a:rPr lang="en-US" dirty="0" smtClean="0"/>
              <a:t>Bernstein, Peter L. (1977). </a:t>
            </a:r>
            <a:r>
              <a:rPr lang="en-US" i="1" dirty="0" smtClean="0"/>
              <a:t>The Theory and Practice of Bond Portfolio Management</a:t>
            </a:r>
            <a:r>
              <a:rPr lang="en-US" dirty="0" smtClean="0"/>
              <a:t>. New York: Institutional Investor Books.  </a:t>
            </a:r>
          </a:p>
          <a:p>
            <a:r>
              <a:rPr lang="en-US" dirty="0" smtClean="0"/>
              <a:t>Bernstein, Peter L. (1977). </a:t>
            </a:r>
            <a:r>
              <a:rPr lang="en-US" i="1" dirty="0" smtClean="0"/>
              <a:t>Portfolio Management and Efficient Markets: Theoretical Relevance and Practical Applications</a:t>
            </a:r>
            <a:r>
              <a:rPr lang="en-US" dirty="0" smtClean="0"/>
              <a:t>. New York: Institutional Investor Books.  </a:t>
            </a:r>
          </a:p>
          <a:p>
            <a:r>
              <a:rPr lang="en-US" dirty="0" smtClean="0"/>
              <a:t>Bernstein, Peter L. (1970). </a:t>
            </a:r>
            <a:r>
              <a:rPr lang="en-US" i="1" dirty="0" smtClean="0"/>
              <a:t>Economist on Wall Street: Notes on the Sanctity of Gold, the Value of Money, the Security of Investments, and Other Delusions</a:t>
            </a:r>
            <a:r>
              <a:rPr lang="en-US" dirty="0" smtClean="0"/>
              <a:t>. New York: Macmillan.  </a:t>
            </a:r>
          </a:p>
          <a:p>
            <a:r>
              <a:rPr lang="en-US" dirty="0" smtClean="0"/>
              <a:t>Bernstein, Peter L. (1965). </a:t>
            </a:r>
            <a:r>
              <a:rPr lang="en-US" i="1" dirty="0" smtClean="0"/>
              <a:t>A Primer on Money, Banking, and Gold</a:t>
            </a:r>
            <a:r>
              <a:rPr lang="en-US" dirty="0" smtClean="0"/>
              <a:t>. New York: </a:t>
            </a:r>
            <a:r>
              <a:rPr lang="en-US" dirty="0" smtClean="0">
                <a:hlinkClick r:id="rId110" action="ppaction://hlinkfile" tooltip="Random House"/>
              </a:rPr>
              <a:t>Random House</a:t>
            </a:r>
            <a:r>
              <a:rPr lang="en-US" dirty="0" smtClean="0"/>
              <a:t>.  </a:t>
            </a:r>
          </a:p>
          <a:p>
            <a:r>
              <a:rPr lang="en-US" dirty="0" err="1" smtClean="0"/>
              <a:t>Heilbroner</a:t>
            </a:r>
            <a:r>
              <a:rPr lang="en-US" dirty="0" smtClean="0"/>
              <a:t>, Robert L.; Peter L. Bernstein (1963). </a:t>
            </a:r>
            <a:r>
              <a:rPr lang="en-US" i="1" dirty="0" smtClean="0"/>
              <a:t>A Primer on Government Spending</a:t>
            </a:r>
            <a:r>
              <a:rPr lang="en-US" dirty="0" smtClean="0"/>
              <a:t>. New York: </a:t>
            </a:r>
            <a:r>
              <a:rPr lang="en-US" dirty="0" smtClean="0">
                <a:hlinkClick r:id="rId110" action="ppaction://hlinkfile" tooltip="Random House"/>
              </a:rPr>
              <a:t>Random House</a:t>
            </a:r>
            <a:r>
              <a:rPr lang="en-US" dirty="0" smtClean="0"/>
              <a:t>.  </a:t>
            </a:r>
          </a:p>
          <a:p>
            <a:r>
              <a:rPr lang="en-US" dirty="0" smtClean="0"/>
              <a:t>Bernstein, Peter L. (1962). </a:t>
            </a:r>
            <a:r>
              <a:rPr lang="en-US" i="1" dirty="0" smtClean="0"/>
              <a:t>The Price of Prosperity: A Realistic Appraisal of the Future of our National Economy</a:t>
            </a:r>
            <a:r>
              <a:rPr lang="en-US" dirty="0" smtClean="0"/>
              <a:t>. Garden City, NY: </a:t>
            </a:r>
            <a:r>
              <a:rPr lang="en-US" dirty="0" smtClean="0">
                <a:hlinkClick r:id="rId111" action="ppaction://hlinkfile" tooltip="Doubleday (publisher)"/>
              </a:rPr>
              <a:t>Doubleday</a:t>
            </a:r>
            <a:r>
              <a:rPr lang="en-US" dirty="0" smtClean="0"/>
              <a:t>.  </a:t>
            </a:r>
          </a:p>
          <a:p>
            <a:r>
              <a:rPr lang="en-US" b="1" dirty="0" smtClean="0"/>
              <a:t>[</a:t>
            </a:r>
            <a:r>
              <a:rPr lang="en-US" b="1" dirty="0" smtClean="0">
                <a:hlinkClick r:id="rId112" action="ppaction://hlinkfile" tooltip="Edit section: Awards"/>
              </a:rPr>
              <a:t>edit</a:t>
            </a:r>
            <a:r>
              <a:rPr lang="en-US" b="1" dirty="0" smtClean="0"/>
              <a:t>] Awards</a:t>
            </a:r>
          </a:p>
          <a:p>
            <a:r>
              <a:rPr lang="en-US" dirty="0" smtClean="0"/>
              <a:t>Peter Bernstein received three major awards from the Association for Investment Management &amp; Research (AIMR), the key organization for investment managers and analysts:</a:t>
            </a:r>
          </a:p>
          <a:p>
            <a:r>
              <a:rPr lang="en-US" dirty="0" smtClean="0"/>
              <a:t>The Award for Professional Excellence, AIMR's highest award, </a:t>
            </a:r>
          </a:p>
          <a:p>
            <a:r>
              <a:rPr lang="en-US" dirty="0" smtClean="0"/>
              <a:t>The Graham &amp; Dodd Award, given annually for the outstanding article in the Financial Analysts Journal for the previous year, and </a:t>
            </a:r>
          </a:p>
          <a:p>
            <a:r>
              <a:rPr lang="en-US" dirty="0" smtClean="0"/>
              <a:t>The James R. </a:t>
            </a:r>
            <a:r>
              <a:rPr lang="en-US" dirty="0" err="1" smtClean="0"/>
              <a:t>Vertin</a:t>
            </a:r>
            <a:r>
              <a:rPr lang="en-US" dirty="0" smtClean="0"/>
              <a:t> Award, recognizing individuals who have produced a body of research notable for its relevance and enduring value to investment professionals. </a:t>
            </a:r>
          </a:p>
          <a:p>
            <a:r>
              <a:rPr lang="en-US" b="1" dirty="0" smtClean="0"/>
              <a:t>[</a:t>
            </a:r>
            <a:r>
              <a:rPr lang="en-US" b="1" dirty="0" smtClean="0">
                <a:hlinkClick r:id="rId113" action="ppaction://hlinkfile" tooltip="Edit section: References"/>
              </a:rPr>
              <a:t>edit</a:t>
            </a:r>
            <a:r>
              <a:rPr lang="en-US" b="1" dirty="0" smtClean="0"/>
              <a:t>] References</a:t>
            </a:r>
          </a:p>
          <a:p>
            <a:r>
              <a:rPr lang="en-US" dirty="0" smtClean="0">
                <a:hlinkClick r:id="rId114"/>
              </a:rPr>
              <a:t>Peter L Bernstein's Homepage. Retrieved January 25, 2005</a:t>
            </a:r>
            <a:r>
              <a:rPr lang="en-US" dirty="0" smtClean="0"/>
              <a:t> </a:t>
            </a:r>
          </a:p>
          <a:p>
            <a:r>
              <a:rPr lang="en-US" dirty="0" err="1" smtClean="0">
                <a:hlinkClick r:id="rId115"/>
              </a:rPr>
              <a:t>Uchitelle</a:t>
            </a:r>
            <a:r>
              <a:rPr lang="en-US" dirty="0" smtClean="0">
                <a:hlinkClick r:id="rId115"/>
              </a:rPr>
              <a:t>, Louis. "Peter L. Bernstein, Explainer of Risks of Stocks, Dies at 90" (</a:t>
            </a:r>
            <a:r>
              <a:rPr lang="en-US" i="1" dirty="0" smtClean="0">
                <a:hlinkClick r:id="rId115"/>
              </a:rPr>
              <a:t>The New York Times</a:t>
            </a:r>
            <a:r>
              <a:rPr lang="en-US" dirty="0" smtClean="0">
                <a:hlinkClick r:id="rId115"/>
              </a:rPr>
              <a:t> obituary {with photograph}, June 8, 2009)</a:t>
            </a:r>
            <a:r>
              <a:rPr lang="en-US" dirty="0" smtClean="0"/>
              <a:t> </a:t>
            </a:r>
          </a:p>
          <a:p>
            <a:endParaRPr lang="en-US" dirty="0"/>
          </a:p>
        </p:txBody>
      </p:sp>
      <p:sp>
        <p:nvSpPr>
          <p:cNvPr id="4" name="Slide Number Placeholder 3"/>
          <p:cNvSpPr>
            <a:spLocks noGrp="1"/>
          </p:cNvSpPr>
          <p:nvPr>
            <p:ph type="sldNum" sz="quarter" idx="10"/>
          </p:nvPr>
        </p:nvSpPr>
        <p:spPr/>
        <p:txBody>
          <a:bodyPr/>
          <a:lstStyle/>
          <a:p>
            <a:fld id="{D2A47AD4-2005-4D0D-B3DB-4369A5FEB7A4}"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2"/>
          <p:cNvSpPr>
            <a:spLocks noGrp="1" noRot="1" noChangeAspect="1" noChangeArrowheads="1" noTextEdit="1"/>
          </p:cNvSpPr>
          <p:nvPr>
            <p:ph type="sldImg"/>
          </p:nvPr>
        </p:nvSpPr>
        <p:spPr>
          <a:ln/>
        </p:spPr>
      </p:sp>
      <p:sp>
        <p:nvSpPr>
          <p:cNvPr id="2631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Rectangle 2"/>
          <p:cNvSpPr>
            <a:spLocks noGrp="1" noRot="1" noChangeAspect="1" noChangeArrowheads="1" noTextEdit="1"/>
          </p:cNvSpPr>
          <p:nvPr>
            <p:ph type="sldImg"/>
          </p:nvPr>
        </p:nvSpPr>
        <p:spPr>
          <a:ln/>
        </p:spPr>
      </p:sp>
      <p:sp>
        <p:nvSpPr>
          <p:cNvPr id="26521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7938" name="Rectangle 2"/>
          <p:cNvSpPr>
            <a:spLocks noGrp="1" noChangeArrowheads="1"/>
          </p:cNvSpPr>
          <p:nvPr>
            <p:ph type="ctrTitle"/>
          </p:nvPr>
        </p:nvSpPr>
        <p:spPr>
          <a:xfrm>
            <a:off x="685800" y="2130425"/>
            <a:ext cx="7772400" cy="1470025"/>
          </a:xfrm>
        </p:spPr>
        <p:txBody>
          <a:bodyPr/>
          <a:lstStyle>
            <a:lvl1pPr>
              <a:defRPr/>
            </a:lvl1pPr>
          </a:lstStyle>
          <a:p>
            <a:r>
              <a:rPr lang="en-US"/>
              <a:t>Click to edit Master title style</a:t>
            </a:r>
          </a:p>
        </p:txBody>
      </p:sp>
      <p:sp>
        <p:nvSpPr>
          <p:cNvPr id="167939"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167940" name="Rectangle 4"/>
          <p:cNvSpPr>
            <a:spLocks noGrp="1" noChangeArrowheads="1"/>
          </p:cNvSpPr>
          <p:nvPr>
            <p:ph type="dt" sz="half" idx="2"/>
          </p:nvPr>
        </p:nvSpPr>
        <p:spPr/>
        <p:txBody>
          <a:bodyPr/>
          <a:lstStyle>
            <a:lvl1pPr>
              <a:defRPr/>
            </a:lvl1pPr>
          </a:lstStyle>
          <a:p>
            <a:endParaRPr lang="en-US"/>
          </a:p>
        </p:txBody>
      </p:sp>
      <p:sp>
        <p:nvSpPr>
          <p:cNvPr id="167941" name="Rectangle 5"/>
          <p:cNvSpPr>
            <a:spLocks noGrp="1" noChangeArrowheads="1"/>
          </p:cNvSpPr>
          <p:nvPr>
            <p:ph type="ftr" sz="quarter" idx="3"/>
          </p:nvPr>
        </p:nvSpPr>
        <p:spPr/>
        <p:txBody>
          <a:bodyPr/>
          <a:lstStyle>
            <a:lvl1pPr>
              <a:defRPr/>
            </a:lvl1pPr>
          </a:lstStyle>
          <a:p>
            <a:endParaRPr lang="en-US"/>
          </a:p>
        </p:txBody>
      </p:sp>
      <p:sp>
        <p:nvSpPr>
          <p:cNvPr id="167942" name="Rectangle 6"/>
          <p:cNvSpPr>
            <a:spLocks noGrp="1" noChangeArrowheads="1"/>
          </p:cNvSpPr>
          <p:nvPr>
            <p:ph type="sldNum" sz="quarter" idx="4"/>
          </p:nvPr>
        </p:nvSpPr>
        <p:spPr/>
        <p:txBody>
          <a:bodyPr/>
          <a:lstStyle>
            <a:lvl1pPr>
              <a:defRPr/>
            </a:lvl1pPr>
          </a:lstStyle>
          <a:p>
            <a:fld id="{B24D2DC3-AE18-4210-803A-884763BF8DDA}" type="slidenum">
              <a:rPr lang="en-US"/>
              <a:pPr/>
              <a:t>‹#›</a:t>
            </a:fld>
            <a:endParaRPr lang="en-US"/>
          </a:p>
        </p:txBody>
      </p:sp>
      <p:sp>
        <p:nvSpPr>
          <p:cNvPr id="167943" name="Rectangle 7"/>
          <p:cNvSpPr>
            <a:spLocks noChangeArrowheads="1"/>
          </p:cNvSpPr>
          <p:nvPr userDrawn="1"/>
        </p:nvSpPr>
        <p:spPr bwMode="auto">
          <a:xfrm>
            <a:off x="838200" y="6400800"/>
            <a:ext cx="1905000" cy="457200"/>
          </a:xfrm>
          <a:prstGeom prst="rect">
            <a:avLst/>
          </a:prstGeom>
          <a:noFill/>
          <a:ln w="9525">
            <a:noFill/>
            <a:miter lim="800000"/>
            <a:headEnd/>
            <a:tailEnd/>
          </a:ln>
          <a:effectLst/>
        </p:spPr>
        <p:txBody>
          <a:bodyPr anchor="b"/>
          <a:lstStyle/>
          <a:p>
            <a:endParaRPr lang="en-US" sz="1400">
              <a:latin typeface="Tahoma" pitchFamily="34" charset="0"/>
            </a:endParaRPr>
          </a:p>
        </p:txBody>
      </p:sp>
      <p:pic>
        <p:nvPicPr>
          <p:cNvPr id="167945" name="Picture 9" descr="Background with Logo 01"/>
          <p:cNvPicPr>
            <a:picLocks noChangeAspect="1" noChangeArrowheads="1"/>
          </p:cNvPicPr>
          <p:nvPr userDrawn="1"/>
        </p:nvPicPr>
        <p:blipFill>
          <a:blip r:embed="rId2" cstate="print"/>
          <a:srcRect/>
          <a:stretch>
            <a:fillRect/>
          </a:stretch>
        </p:blipFill>
        <p:spPr bwMode="auto">
          <a:xfrm>
            <a:off x="6589713" y="5927725"/>
            <a:ext cx="2190750" cy="762000"/>
          </a:xfrm>
          <a:prstGeom prst="rect">
            <a:avLst/>
          </a:prstGeom>
          <a:noFill/>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D1ABBF7-E812-4BDA-84DD-BF8099389121}"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48BE403-A76E-4A6E-8870-8260FF4F1A2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412A9ED-B611-4893-8AB2-D78EBAEE3E84}"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14CEC80-F969-48BD-BDBF-5E42AF7B0238}"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950F1A9-5B20-45AA-AF44-A558F089AB6F}"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7D8B16D2-FD13-4464-8AE6-72C4FCE6461F}"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CBBBAF7-CC9D-4C06-B9E5-82A5F6F9883E}"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61F8661A-9F3E-43D8-BBA1-FE46E94D3C6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C2E1E9F-745C-4D47-AEE2-FEB1F7C253F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8248DA3-55FC-40C9-A198-7433ED12BC31}"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5E9EFF"/>
            </a:gs>
            <a:gs pos="39999">
              <a:srgbClr val="85C2FF"/>
            </a:gs>
            <a:gs pos="70000">
              <a:srgbClr val="C4D6EB"/>
            </a:gs>
            <a:gs pos="100000">
              <a:srgbClr val="FFEBFA"/>
            </a:gs>
          </a:gsLst>
          <a:lin ang="5400000" scaled="1"/>
        </a:gra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1878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878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1878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1879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FD0C8725-A9E7-4C42-B57F-20AE5A3C47AB}" type="slidenum">
              <a:rPr lang="en-US"/>
              <a:pPr/>
              <a:t>‹#›</a:t>
            </a:fld>
            <a:endParaRPr lang="en-US"/>
          </a:p>
        </p:txBody>
      </p:sp>
      <p:sp>
        <p:nvSpPr>
          <p:cNvPr id="118795" name="Rectangle 11"/>
          <p:cNvSpPr>
            <a:spLocks noChangeArrowheads="1"/>
          </p:cNvSpPr>
          <p:nvPr userDrawn="1"/>
        </p:nvSpPr>
        <p:spPr bwMode="auto">
          <a:xfrm>
            <a:off x="838200" y="6400800"/>
            <a:ext cx="1905000" cy="457200"/>
          </a:xfrm>
          <a:prstGeom prst="rect">
            <a:avLst/>
          </a:prstGeom>
          <a:noFill/>
          <a:ln w="9525">
            <a:noFill/>
            <a:miter lim="800000"/>
            <a:headEnd/>
            <a:tailEnd/>
          </a:ln>
          <a:effectLst/>
        </p:spPr>
        <p:txBody>
          <a:bodyPr anchor="b"/>
          <a:lstStyle/>
          <a:p>
            <a:endParaRPr lang="en-US" sz="1400">
              <a:latin typeface="Tahoma" pitchFamily="34" charset="0"/>
            </a:endParaRPr>
          </a:p>
        </p:txBody>
      </p:sp>
      <p:sp>
        <p:nvSpPr>
          <p:cNvPr id="118796" name="Rectangle 12"/>
          <p:cNvSpPr>
            <a:spLocks noChangeArrowheads="1"/>
          </p:cNvSpPr>
          <p:nvPr userDrawn="1"/>
        </p:nvSpPr>
        <p:spPr bwMode="auto">
          <a:xfrm>
            <a:off x="3276600" y="6400800"/>
            <a:ext cx="2895600" cy="457200"/>
          </a:xfrm>
          <a:prstGeom prst="rect">
            <a:avLst/>
          </a:prstGeom>
          <a:noFill/>
          <a:ln w="9525">
            <a:noFill/>
            <a:miter lim="800000"/>
            <a:headEnd/>
            <a:tailEnd/>
          </a:ln>
          <a:effectLst/>
        </p:spPr>
        <p:txBody>
          <a:bodyPr anchor="b"/>
          <a:lstStyle/>
          <a:p>
            <a:pPr algn="ctr"/>
            <a:r>
              <a:rPr lang="en-US" sz="1400">
                <a:latin typeface="Tahoma" pitchFamily="34" charset="0"/>
              </a:rPr>
              <a:t>  </a:t>
            </a:r>
            <a:fld id="{08676DC1-45CC-4E53-9F61-3AD3D9AF8508}" type="slidenum">
              <a:rPr lang="en-US" sz="1400">
                <a:latin typeface="Tahoma" pitchFamily="34" charset="0"/>
              </a:rPr>
              <a:pPr algn="ctr"/>
              <a:t>‹#›</a:t>
            </a:fld>
            <a:endParaRPr lang="en-US" sz="1400">
              <a:latin typeface="Tahoma" pitchFamily="34" charset="0"/>
            </a:endParaRPr>
          </a:p>
        </p:txBody>
      </p:sp>
      <p:pic>
        <p:nvPicPr>
          <p:cNvPr id="118807" name="Picture 23" descr="Background with Logo 01"/>
          <p:cNvPicPr>
            <a:picLocks noChangeAspect="1" noChangeArrowheads="1"/>
          </p:cNvPicPr>
          <p:nvPr userDrawn="1"/>
        </p:nvPicPr>
        <p:blipFill>
          <a:blip r:embed="rId13" cstate="print"/>
          <a:srcRect/>
          <a:stretch>
            <a:fillRect/>
          </a:stretch>
        </p:blipFill>
        <p:spPr bwMode="auto">
          <a:xfrm>
            <a:off x="6589713" y="5927725"/>
            <a:ext cx="2190750" cy="762000"/>
          </a:xfrm>
          <a:prstGeom prst="rect">
            <a:avLst/>
          </a:prstGeom>
          <a:noFill/>
        </p:spPr>
      </p:pic>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iming>
    <p:tnLst>
      <p:par>
        <p:cTn id="1" dur="indefinite" restart="never" nodeType="tmRoot"/>
      </p:par>
    </p:tnLst>
  </p:timing>
  <p:txStyles>
    <p:titleStyle>
      <a:lvl1pPr algn="ctr" rtl="0" fontAlgn="base">
        <a:spcBef>
          <a:spcPct val="0"/>
        </a:spcBef>
        <a:spcAft>
          <a:spcPct val="0"/>
        </a:spcAft>
        <a:defRPr sz="4400">
          <a:solidFill>
            <a:srgbClr val="FFFF00"/>
          </a:solidFill>
          <a:latin typeface="+mj-lt"/>
          <a:ea typeface="+mj-ea"/>
          <a:cs typeface="+mj-cs"/>
        </a:defRPr>
      </a:lvl1pPr>
      <a:lvl2pPr algn="ctr" rtl="0" fontAlgn="base">
        <a:spcBef>
          <a:spcPct val="0"/>
        </a:spcBef>
        <a:spcAft>
          <a:spcPct val="0"/>
        </a:spcAft>
        <a:defRPr sz="4400">
          <a:solidFill>
            <a:srgbClr val="FFFF00"/>
          </a:solidFill>
          <a:latin typeface="Arial" charset="0"/>
          <a:cs typeface="Arial" charset="0"/>
        </a:defRPr>
      </a:lvl2pPr>
      <a:lvl3pPr algn="ctr" rtl="0" fontAlgn="base">
        <a:spcBef>
          <a:spcPct val="0"/>
        </a:spcBef>
        <a:spcAft>
          <a:spcPct val="0"/>
        </a:spcAft>
        <a:defRPr sz="4400">
          <a:solidFill>
            <a:srgbClr val="FFFF00"/>
          </a:solidFill>
          <a:latin typeface="Arial" charset="0"/>
          <a:cs typeface="Arial" charset="0"/>
        </a:defRPr>
      </a:lvl3pPr>
      <a:lvl4pPr algn="ctr" rtl="0" fontAlgn="base">
        <a:spcBef>
          <a:spcPct val="0"/>
        </a:spcBef>
        <a:spcAft>
          <a:spcPct val="0"/>
        </a:spcAft>
        <a:defRPr sz="4400">
          <a:solidFill>
            <a:srgbClr val="FFFF00"/>
          </a:solidFill>
          <a:latin typeface="Arial" charset="0"/>
          <a:cs typeface="Arial" charset="0"/>
        </a:defRPr>
      </a:lvl4pPr>
      <a:lvl5pPr algn="ctr" rtl="0" fontAlgn="base">
        <a:spcBef>
          <a:spcPct val="0"/>
        </a:spcBef>
        <a:spcAft>
          <a:spcPct val="0"/>
        </a:spcAft>
        <a:defRPr sz="4400">
          <a:solidFill>
            <a:srgbClr val="FFFF00"/>
          </a:solidFill>
          <a:latin typeface="Arial" charset="0"/>
          <a:cs typeface="Arial" charset="0"/>
        </a:defRPr>
      </a:lvl5pPr>
      <a:lvl6pPr marL="457200" algn="ctr" rtl="0" fontAlgn="base">
        <a:spcBef>
          <a:spcPct val="0"/>
        </a:spcBef>
        <a:spcAft>
          <a:spcPct val="0"/>
        </a:spcAft>
        <a:defRPr sz="4400">
          <a:solidFill>
            <a:srgbClr val="FFFF00"/>
          </a:solidFill>
          <a:latin typeface="Arial" charset="0"/>
          <a:cs typeface="Arial" charset="0"/>
        </a:defRPr>
      </a:lvl6pPr>
      <a:lvl7pPr marL="914400" algn="ctr" rtl="0" fontAlgn="base">
        <a:spcBef>
          <a:spcPct val="0"/>
        </a:spcBef>
        <a:spcAft>
          <a:spcPct val="0"/>
        </a:spcAft>
        <a:defRPr sz="4400">
          <a:solidFill>
            <a:srgbClr val="FFFF00"/>
          </a:solidFill>
          <a:latin typeface="Arial" charset="0"/>
          <a:cs typeface="Arial" charset="0"/>
        </a:defRPr>
      </a:lvl7pPr>
      <a:lvl8pPr marL="1371600" algn="ctr" rtl="0" fontAlgn="base">
        <a:spcBef>
          <a:spcPct val="0"/>
        </a:spcBef>
        <a:spcAft>
          <a:spcPct val="0"/>
        </a:spcAft>
        <a:defRPr sz="4400">
          <a:solidFill>
            <a:srgbClr val="FFFF00"/>
          </a:solidFill>
          <a:latin typeface="Arial" charset="0"/>
          <a:cs typeface="Arial" charset="0"/>
        </a:defRPr>
      </a:lvl8pPr>
      <a:lvl9pPr marL="1828800" algn="ctr" rtl="0" fontAlgn="base">
        <a:spcBef>
          <a:spcPct val="0"/>
        </a:spcBef>
        <a:spcAft>
          <a:spcPct val="0"/>
        </a:spcAft>
        <a:defRPr sz="4400">
          <a:solidFill>
            <a:srgbClr val="FFFF00"/>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8.jpeg"/><Relationship Id="rId7" Type="http://schemas.openxmlformats.org/officeDocument/2006/relationships/image" Target="../media/image12.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10.wmf"/><Relationship Id="rId4" Type="http://schemas.openxmlformats.org/officeDocument/2006/relationships/image" Target="../media/image9.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436418" y="1392383"/>
            <a:ext cx="8229600" cy="1579418"/>
          </a:xfrm>
        </p:spPr>
        <p:txBody>
          <a:bodyPr/>
          <a:lstStyle/>
          <a:p>
            <a:r>
              <a:rPr lang="en-US" dirty="0" smtClean="0">
                <a:effectLst>
                  <a:outerShdw blurRad="38100" dist="38100" dir="2700000" algn="tl">
                    <a:srgbClr val="000000"/>
                  </a:outerShdw>
                </a:effectLst>
              </a:rPr>
              <a:t>The General Nature of Risk</a:t>
            </a:r>
            <a:endParaRPr lang="en-US" sz="2400" dirty="0"/>
          </a:p>
        </p:txBody>
      </p:sp>
      <p:sp>
        <p:nvSpPr>
          <p:cNvPr id="7171" name="Rectangle 3"/>
          <p:cNvSpPr>
            <a:spLocks noGrp="1" noChangeArrowheads="1"/>
          </p:cNvSpPr>
          <p:nvPr>
            <p:ph type="subTitle" idx="1"/>
          </p:nvPr>
        </p:nvSpPr>
        <p:spPr>
          <a:xfrm>
            <a:off x="1831108" y="4451925"/>
            <a:ext cx="5453063" cy="1200730"/>
          </a:xfrm>
        </p:spPr>
        <p:txBody>
          <a:bodyPr/>
          <a:lstStyle/>
          <a:p>
            <a:pPr>
              <a:lnSpc>
                <a:spcPct val="80000"/>
              </a:lnSpc>
            </a:pPr>
            <a:r>
              <a:rPr lang="en-US" sz="2400" dirty="0">
                <a:solidFill>
                  <a:srgbClr val="FFFF00"/>
                </a:solidFill>
                <a:effectLst>
                  <a:outerShdw blurRad="38100" dist="38100" dir="2700000" algn="tl">
                    <a:srgbClr val="000000"/>
                  </a:outerShdw>
                </a:effectLst>
              </a:rPr>
              <a:t>Michael Schilmoeller</a:t>
            </a:r>
          </a:p>
          <a:p>
            <a:pPr>
              <a:lnSpc>
                <a:spcPct val="80000"/>
              </a:lnSpc>
            </a:pPr>
            <a:r>
              <a:rPr lang="en-US" sz="2400" dirty="0" smtClean="0">
                <a:solidFill>
                  <a:srgbClr val="FFFF00"/>
                </a:solidFill>
                <a:effectLst>
                  <a:outerShdw blurRad="38100" dist="38100" dir="2700000" algn="tl">
                    <a:srgbClr val="000000"/>
                  </a:outerShdw>
                </a:effectLst>
              </a:rPr>
              <a:t>Thursday</a:t>
            </a:r>
            <a:r>
              <a:rPr lang="en-US" sz="2400" dirty="0">
                <a:solidFill>
                  <a:srgbClr val="FFFF00"/>
                </a:solidFill>
                <a:effectLst>
                  <a:outerShdw blurRad="38100" dist="38100" dir="2700000" algn="tl">
                    <a:srgbClr val="000000"/>
                  </a:outerShdw>
                </a:effectLst>
              </a:rPr>
              <a:t>, </a:t>
            </a:r>
            <a:r>
              <a:rPr lang="en-US" sz="2400" dirty="0" smtClean="0">
                <a:solidFill>
                  <a:srgbClr val="FFFF00"/>
                </a:solidFill>
                <a:effectLst>
                  <a:outerShdw blurRad="38100" dist="38100" dir="2700000" algn="tl">
                    <a:srgbClr val="000000"/>
                  </a:outerShdw>
                </a:effectLst>
              </a:rPr>
              <a:t>December 2, 2010</a:t>
            </a:r>
          </a:p>
          <a:p>
            <a:pPr>
              <a:lnSpc>
                <a:spcPct val="80000"/>
              </a:lnSpc>
            </a:pPr>
            <a:r>
              <a:rPr lang="en-US" sz="2400" dirty="0" smtClean="0">
                <a:solidFill>
                  <a:srgbClr val="FFFF00"/>
                </a:solidFill>
                <a:effectLst>
                  <a:outerShdw blurRad="38100" dist="38100" dir="2700000" algn="tl">
                    <a:srgbClr val="000000"/>
                  </a:outerShdw>
                </a:effectLst>
              </a:rPr>
              <a:t>SAAC</a:t>
            </a:r>
            <a:endParaRPr lang="en-US" sz="2400" dirty="0">
              <a:solidFill>
                <a:srgbClr val="FFFF00"/>
              </a:solidFill>
              <a:effectLst>
                <a:outerShdw blurRad="38100" dist="38100" dir="2700000" algn="tl">
                  <a:srgbClr val="000000"/>
                </a:outerShdw>
              </a:effectLs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a:xfrm>
            <a:off x="498764" y="1704110"/>
            <a:ext cx="7279280" cy="1987358"/>
          </a:xfrm>
        </p:spPr>
        <p:txBody>
          <a:bodyPr/>
          <a:lstStyle/>
          <a:p>
            <a:r>
              <a:rPr lang="en-US" dirty="0" smtClean="0"/>
              <a:t>Against Forecasting*</a:t>
            </a:r>
          </a:p>
          <a:p>
            <a:r>
              <a:rPr lang="en-US" dirty="0" smtClean="0"/>
              <a:t>The key features, an analogy</a:t>
            </a:r>
          </a:p>
          <a:p>
            <a:r>
              <a:rPr lang="en-US" dirty="0" smtClean="0"/>
              <a:t>R</a:t>
            </a:r>
            <a:r>
              <a:rPr lang="en-US" dirty="0" smtClean="0"/>
              <a:t>isk </a:t>
            </a:r>
            <a:r>
              <a:rPr lang="en-US" dirty="0" smtClean="0"/>
              <a:t>models</a:t>
            </a:r>
            <a:endParaRPr lang="en-US" dirty="0"/>
          </a:p>
        </p:txBody>
      </p:sp>
      <p:sp>
        <p:nvSpPr>
          <p:cNvPr id="4" name="TextBox 3"/>
          <p:cNvSpPr txBox="1"/>
          <p:nvPr/>
        </p:nvSpPr>
        <p:spPr>
          <a:xfrm>
            <a:off x="633846" y="5538354"/>
            <a:ext cx="5777345" cy="923330"/>
          </a:xfrm>
          <a:prstGeom prst="rect">
            <a:avLst/>
          </a:prstGeom>
          <a:noFill/>
        </p:spPr>
        <p:txBody>
          <a:bodyPr wrap="square" rtlCol="0">
            <a:spAutoFit/>
          </a:bodyPr>
          <a:lstStyle/>
          <a:p>
            <a:r>
              <a:rPr lang="en-US" dirty="0" smtClean="0"/>
              <a:t>*Vaclav </a:t>
            </a:r>
            <a:r>
              <a:rPr lang="en-US" dirty="0" err="1" smtClean="0"/>
              <a:t>Smil</a:t>
            </a:r>
            <a:r>
              <a:rPr lang="en-US" dirty="0" smtClean="0"/>
              <a:t>, </a:t>
            </a:r>
            <a:r>
              <a:rPr lang="en-US" i="1" dirty="0" smtClean="0"/>
              <a:t>Energy at the Crossroads</a:t>
            </a:r>
            <a:br>
              <a:rPr lang="en-US" i="1" dirty="0" smtClean="0"/>
            </a:br>
            <a:r>
              <a:rPr lang="en-US" b="1" i="1" dirty="0" smtClean="0"/>
              <a:t>Global Perspectives and Uncertainties</a:t>
            </a:r>
            <a:r>
              <a:rPr lang="en-US" dirty="0" smtClean="0"/>
              <a:t>, title of chapter 3</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Cannot Forecast</a:t>
            </a:r>
            <a:endParaRPr lang="en-US" dirty="0"/>
          </a:p>
        </p:txBody>
      </p:sp>
      <p:sp>
        <p:nvSpPr>
          <p:cNvPr id="3" name="Content Placeholder 2"/>
          <p:cNvSpPr>
            <a:spLocks noGrp="1"/>
          </p:cNvSpPr>
          <p:nvPr>
            <p:ph idx="1"/>
          </p:nvPr>
        </p:nvSpPr>
        <p:spPr>
          <a:xfrm>
            <a:off x="457200" y="1600201"/>
            <a:ext cx="5424055" cy="1901536"/>
          </a:xfrm>
        </p:spPr>
        <p:txBody>
          <a:bodyPr/>
          <a:lstStyle/>
          <a:p>
            <a:r>
              <a:rPr lang="en-US" dirty="0" err="1" smtClean="0"/>
              <a:t>Vlackov</a:t>
            </a:r>
            <a:r>
              <a:rPr lang="en-US" dirty="0" smtClean="0"/>
              <a:t> </a:t>
            </a:r>
            <a:r>
              <a:rPr lang="en-US" dirty="0" err="1" smtClean="0"/>
              <a:t>Smil</a:t>
            </a:r>
            <a:endParaRPr lang="en-US" dirty="0" smtClean="0"/>
          </a:p>
          <a:p>
            <a:r>
              <a:rPr lang="en-US" dirty="0" err="1" smtClean="0"/>
              <a:t>Nassim</a:t>
            </a:r>
            <a:r>
              <a:rPr lang="en-US" dirty="0" smtClean="0"/>
              <a:t> Nicholas </a:t>
            </a:r>
            <a:r>
              <a:rPr lang="en-US" dirty="0" err="1" smtClean="0"/>
              <a:t>Taleb</a:t>
            </a:r>
            <a:endParaRPr lang="en-US" dirty="0" smtClean="0"/>
          </a:p>
          <a:p>
            <a:r>
              <a:rPr lang="en-US" dirty="0" smtClean="0"/>
              <a:t>Peter L. Bernstein</a:t>
            </a:r>
          </a:p>
        </p:txBody>
      </p:sp>
      <p:pic>
        <p:nvPicPr>
          <p:cNvPr id="5" name="Picture 4" descr="smil0121_L.jpg"/>
          <p:cNvPicPr>
            <a:picLocks noChangeAspect="1"/>
          </p:cNvPicPr>
          <p:nvPr/>
        </p:nvPicPr>
        <p:blipFill>
          <a:blip r:embed="rId3" cstate="print"/>
          <a:stretch>
            <a:fillRect/>
          </a:stretch>
        </p:blipFill>
        <p:spPr>
          <a:xfrm>
            <a:off x="782141" y="3888061"/>
            <a:ext cx="4267200" cy="2400300"/>
          </a:xfrm>
          <a:prstGeom prst="rect">
            <a:avLst/>
          </a:prstGeom>
        </p:spPr>
      </p:pic>
      <p:pic>
        <p:nvPicPr>
          <p:cNvPr id="6" name="Picture 5" descr="taleb.jpg"/>
          <p:cNvPicPr>
            <a:picLocks noChangeAspect="1"/>
          </p:cNvPicPr>
          <p:nvPr/>
        </p:nvPicPr>
        <p:blipFill>
          <a:blip r:embed="rId4" cstate="print"/>
          <a:stretch>
            <a:fillRect/>
          </a:stretch>
        </p:blipFill>
        <p:spPr>
          <a:xfrm>
            <a:off x="5317065" y="1247775"/>
            <a:ext cx="3048000" cy="2533650"/>
          </a:xfrm>
          <a:prstGeom prst="rect">
            <a:avLst/>
          </a:prstGeom>
        </p:spPr>
      </p:pic>
      <p:pic>
        <p:nvPicPr>
          <p:cNvPr id="7" name="Picture 6" descr="Bernstein.bmp"/>
          <p:cNvPicPr>
            <a:picLocks noChangeAspect="1"/>
          </p:cNvPicPr>
          <p:nvPr/>
        </p:nvPicPr>
        <p:blipFill>
          <a:blip r:embed="rId5" cstate="print"/>
          <a:stretch>
            <a:fillRect/>
          </a:stretch>
        </p:blipFill>
        <p:spPr>
          <a:xfrm>
            <a:off x="5288315" y="3894314"/>
            <a:ext cx="1631774" cy="2163476"/>
          </a:xfrm>
          <a:prstGeom prst="rect">
            <a:avLst/>
          </a:prstGeom>
        </p:spPr>
      </p:pic>
      <p:pic>
        <p:nvPicPr>
          <p:cNvPr id="8" name="Picture 7" descr="energy at the crossroads.jpg"/>
          <p:cNvPicPr>
            <a:picLocks noChangeAspect="1"/>
          </p:cNvPicPr>
          <p:nvPr/>
        </p:nvPicPr>
        <p:blipFill>
          <a:blip r:embed="rId6" cstate="print"/>
          <a:stretch>
            <a:fillRect/>
          </a:stretch>
        </p:blipFill>
        <p:spPr>
          <a:xfrm rot="575402">
            <a:off x="402128" y="4946073"/>
            <a:ext cx="1218611" cy="1569027"/>
          </a:xfrm>
          <a:prstGeom prst="rect">
            <a:avLst/>
          </a:prstGeom>
        </p:spPr>
      </p:pic>
      <p:pic>
        <p:nvPicPr>
          <p:cNvPr id="9" name="Picture 8" descr="black swan.jpg"/>
          <p:cNvPicPr>
            <a:picLocks noChangeAspect="1"/>
          </p:cNvPicPr>
          <p:nvPr/>
        </p:nvPicPr>
        <p:blipFill>
          <a:blip r:embed="rId7" cstate="print"/>
          <a:stretch>
            <a:fillRect/>
          </a:stretch>
        </p:blipFill>
        <p:spPr>
          <a:xfrm rot="647687">
            <a:off x="7720642" y="1713305"/>
            <a:ext cx="1038893" cy="1570420"/>
          </a:xfrm>
          <a:prstGeom prst="rect">
            <a:avLst/>
          </a:prstGeom>
        </p:spPr>
      </p:pic>
      <p:pic>
        <p:nvPicPr>
          <p:cNvPr id="10" name="Picture 9" descr="against the gods.jpg"/>
          <p:cNvPicPr>
            <a:picLocks noChangeAspect="1"/>
          </p:cNvPicPr>
          <p:nvPr/>
        </p:nvPicPr>
        <p:blipFill>
          <a:blip r:embed="rId8" cstate="print"/>
          <a:stretch>
            <a:fillRect/>
          </a:stretch>
        </p:blipFill>
        <p:spPr>
          <a:xfrm rot="20880628">
            <a:off x="7016437" y="4023138"/>
            <a:ext cx="1305100" cy="1891661"/>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9" name="Picture 7" descr="MPj04373190000[1]"/>
          <p:cNvPicPr>
            <a:picLocks noChangeAspect="1" noChangeArrowheads="1"/>
          </p:cNvPicPr>
          <p:nvPr/>
        </p:nvPicPr>
        <p:blipFill>
          <a:blip r:embed="rId3" cstate="print"/>
          <a:srcRect/>
          <a:stretch>
            <a:fillRect/>
          </a:stretch>
        </p:blipFill>
        <p:spPr bwMode="auto">
          <a:xfrm>
            <a:off x="4648200" y="2819400"/>
            <a:ext cx="3838575" cy="2881313"/>
          </a:xfrm>
          <a:prstGeom prst="rect">
            <a:avLst/>
          </a:prstGeom>
          <a:noFill/>
          <a:ln w="9525">
            <a:noFill/>
            <a:miter lim="800000"/>
            <a:headEnd/>
            <a:tailEnd/>
          </a:ln>
        </p:spPr>
      </p:pic>
      <p:sp>
        <p:nvSpPr>
          <p:cNvPr id="178178" name="Rectangle 2"/>
          <p:cNvSpPr>
            <a:spLocks noGrp="1" noChangeArrowheads="1"/>
          </p:cNvSpPr>
          <p:nvPr>
            <p:ph type="title"/>
          </p:nvPr>
        </p:nvSpPr>
        <p:spPr/>
        <p:txBody>
          <a:bodyPr/>
          <a:lstStyle/>
          <a:p>
            <a:pPr eaLnBrk="1" hangingPunct="1">
              <a:defRPr/>
            </a:pPr>
            <a:r>
              <a:rPr lang="en-US" smtClean="0"/>
              <a:t>A Purchase Decision</a:t>
            </a:r>
          </a:p>
        </p:txBody>
      </p:sp>
      <p:pic>
        <p:nvPicPr>
          <p:cNvPr id="9221" name="Picture 4" descr="car"/>
          <p:cNvPicPr>
            <a:picLocks noChangeAspect="1" noChangeArrowheads="1"/>
          </p:cNvPicPr>
          <p:nvPr/>
        </p:nvPicPr>
        <p:blipFill>
          <a:blip r:embed="rId4" cstate="print"/>
          <a:srcRect/>
          <a:stretch>
            <a:fillRect/>
          </a:stretch>
        </p:blipFill>
        <p:spPr bwMode="auto">
          <a:xfrm>
            <a:off x="990600" y="1371600"/>
            <a:ext cx="3429000" cy="2286000"/>
          </a:xfrm>
          <a:prstGeom prst="rect">
            <a:avLst/>
          </a:prstGeom>
          <a:noFill/>
          <a:ln w="9525">
            <a:noFill/>
            <a:miter lim="800000"/>
            <a:headEnd/>
            <a:tailEnd/>
          </a:ln>
        </p:spPr>
      </p:pic>
      <p:pic>
        <p:nvPicPr>
          <p:cNvPr id="9222" name="Picture 6" descr="j0278882"/>
          <p:cNvPicPr>
            <a:picLocks noChangeAspect="1" noChangeArrowheads="1"/>
          </p:cNvPicPr>
          <p:nvPr/>
        </p:nvPicPr>
        <p:blipFill>
          <a:blip r:embed="rId5" cstate="print"/>
          <a:srcRect/>
          <a:stretch>
            <a:fillRect/>
          </a:stretch>
        </p:blipFill>
        <p:spPr bwMode="auto">
          <a:xfrm>
            <a:off x="914400" y="4038600"/>
            <a:ext cx="1752600" cy="1752600"/>
          </a:xfrm>
          <a:prstGeom prst="rect">
            <a:avLst/>
          </a:prstGeom>
          <a:noFill/>
          <a:ln w="9525">
            <a:noFill/>
            <a:miter lim="800000"/>
            <a:headEnd/>
            <a:tailEnd/>
          </a:ln>
        </p:spPr>
      </p:pic>
      <p:pic>
        <p:nvPicPr>
          <p:cNvPr id="9223" name="Picture 8" descr="MPj04364060000[1]"/>
          <p:cNvPicPr>
            <a:picLocks noChangeAspect="1" noChangeArrowheads="1"/>
          </p:cNvPicPr>
          <p:nvPr/>
        </p:nvPicPr>
        <p:blipFill>
          <a:blip r:embed="rId6" cstate="print"/>
          <a:srcRect/>
          <a:stretch>
            <a:fillRect/>
          </a:stretch>
        </p:blipFill>
        <p:spPr bwMode="auto">
          <a:xfrm>
            <a:off x="6858000" y="1219200"/>
            <a:ext cx="1600200" cy="1154113"/>
          </a:xfrm>
          <a:prstGeom prst="rect">
            <a:avLst/>
          </a:prstGeom>
          <a:noFill/>
          <a:ln w="9525">
            <a:noFill/>
            <a:miter lim="800000"/>
            <a:headEnd/>
            <a:tailEnd/>
          </a:ln>
        </p:spPr>
      </p:pic>
      <p:pic>
        <p:nvPicPr>
          <p:cNvPr id="9224" name="Picture 9" descr="MPj04224960000[1]"/>
          <p:cNvPicPr>
            <a:picLocks noChangeAspect="1" noChangeArrowheads="1"/>
          </p:cNvPicPr>
          <p:nvPr/>
        </p:nvPicPr>
        <p:blipFill>
          <a:blip r:embed="rId7" cstate="print"/>
          <a:srcRect/>
          <a:stretch>
            <a:fillRect/>
          </a:stretch>
        </p:blipFill>
        <p:spPr bwMode="auto">
          <a:xfrm>
            <a:off x="5105400" y="1295400"/>
            <a:ext cx="895350" cy="1343025"/>
          </a:xfrm>
          <a:prstGeom prst="rect">
            <a:avLst/>
          </a:prstGeom>
          <a:noFill/>
          <a:ln w="9525">
            <a:noFill/>
            <a:miter lim="800000"/>
            <a:headEnd/>
            <a:tailEnd/>
          </a:ln>
        </p:spPr>
      </p:pic>
      <p:pic>
        <p:nvPicPr>
          <p:cNvPr id="9225" name="Picture 10" descr="MPj04227680000[1]"/>
          <p:cNvPicPr>
            <a:picLocks noChangeAspect="1" noChangeArrowheads="1"/>
          </p:cNvPicPr>
          <p:nvPr/>
        </p:nvPicPr>
        <p:blipFill>
          <a:blip r:embed="rId8" cstate="print"/>
          <a:srcRect/>
          <a:stretch>
            <a:fillRect/>
          </a:stretch>
        </p:blipFill>
        <p:spPr bwMode="auto">
          <a:xfrm>
            <a:off x="2895600" y="4495800"/>
            <a:ext cx="1219200" cy="1219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2"/>
          <p:cNvSpPr>
            <a:spLocks noGrp="1" noChangeArrowheads="1"/>
          </p:cNvSpPr>
          <p:nvPr>
            <p:ph type="title"/>
          </p:nvPr>
        </p:nvSpPr>
        <p:spPr/>
        <p:txBody>
          <a:bodyPr/>
          <a:lstStyle/>
          <a:p>
            <a:r>
              <a:rPr lang="en-US" dirty="0" smtClean="0"/>
              <a:t>Characteristics</a:t>
            </a:r>
            <a:endParaRPr lang="en-US" dirty="0"/>
          </a:p>
        </p:txBody>
      </p:sp>
      <p:sp>
        <p:nvSpPr>
          <p:cNvPr id="262148" name="Text Box 4"/>
          <p:cNvSpPr txBox="1">
            <a:spLocks noChangeArrowheads="1"/>
          </p:cNvSpPr>
          <p:nvPr/>
        </p:nvSpPr>
        <p:spPr bwMode="auto">
          <a:xfrm>
            <a:off x="7162800" y="1333500"/>
            <a:ext cx="1371600" cy="701675"/>
          </a:xfrm>
          <a:prstGeom prst="rect">
            <a:avLst/>
          </a:prstGeom>
          <a:noFill/>
          <a:ln w="12700">
            <a:noFill/>
            <a:miter lim="800000"/>
            <a:headEnd/>
            <a:tailEnd/>
          </a:ln>
          <a:effectLst/>
        </p:spPr>
        <p:txBody>
          <a:bodyPr>
            <a:spAutoFit/>
          </a:bodyPr>
          <a:lstStyle/>
          <a:p>
            <a:pPr>
              <a:spcBef>
                <a:spcPct val="50000"/>
              </a:spcBef>
            </a:pPr>
            <a:r>
              <a:rPr lang="en-US" sz="2000" dirty="0"/>
              <a:t>Resource Planning?</a:t>
            </a:r>
          </a:p>
        </p:txBody>
      </p:sp>
      <p:grpSp>
        <p:nvGrpSpPr>
          <p:cNvPr id="3" name="Group 8"/>
          <p:cNvGrpSpPr>
            <a:grpSpLocks/>
          </p:cNvGrpSpPr>
          <p:nvPr/>
        </p:nvGrpSpPr>
        <p:grpSpPr bwMode="auto">
          <a:xfrm>
            <a:off x="1055511" y="2743200"/>
            <a:ext cx="7010400" cy="838200"/>
            <a:chOff x="576" y="1680"/>
            <a:chExt cx="4416" cy="336"/>
          </a:xfrm>
        </p:grpSpPr>
        <p:sp>
          <p:nvSpPr>
            <p:cNvPr id="262153" name="Rectangle 9" descr="Rectangle: Click to edit Master text styles&#10;Second level&#10;Third level&#10;Fourth level&#10;Fifth level"/>
            <p:cNvSpPr>
              <a:spLocks noChangeArrowheads="1"/>
            </p:cNvSpPr>
            <p:nvPr/>
          </p:nvSpPr>
          <p:spPr bwMode="auto">
            <a:xfrm>
              <a:off x="576" y="1680"/>
              <a:ext cx="3024" cy="336"/>
            </a:xfrm>
            <a:prstGeom prst="rect">
              <a:avLst/>
            </a:prstGeom>
            <a:noFill/>
            <a:ln w="9525">
              <a:noFill/>
              <a:miter lim="800000"/>
              <a:headEnd/>
              <a:tailEnd/>
            </a:ln>
            <a:effectLst/>
          </p:spPr>
          <p:txBody>
            <a:bodyPr/>
            <a:lstStyle/>
            <a:p>
              <a:pPr marL="609600" indent="-609600">
                <a:lnSpc>
                  <a:spcPct val="90000"/>
                </a:lnSpc>
                <a:spcBef>
                  <a:spcPct val="20000"/>
                </a:spcBef>
                <a:buClr>
                  <a:schemeClr val="tx1"/>
                </a:buClr>
                <a:buFont typeface="Wingdings" pitchFamily="2" charset="2"/>
                <a:buNone/>
                <a:tabLst>
                  <a:tab pos="5205413" algn="r"/>
                  <a:tab pos="6342063" algn="r"/>
                </a:tabLst>
              </a:pPr>
              <a:r>
                <a:rPr lang="en-US" sz="2800" dirty="0">
                  <a:solidFill>
                    <a:srgbClr val="000099"/>
                  </a:solidFill>
                  <a:latin typeface="Arial Unicode MS" pitchFamily="34" charset="-128"/>
                </a:rPr>
                <a:t>Reduce size and likelihood of bad outcomes</a:t>
              </a:r>
            </a:p>
          </p:txBody>
        </p:sp>
        <p:sp>
          <p:nvSpPr>
            <p:cNvPr id="262154" name="Rectangle 10" descr="Rectangle: Click to edit Master text styles&#10;Second level&#10;Third level&#10;Fourth level&#10;Fifth level"/>
            <p:cNvSpPr>
              <a:spLocks noChangeArrowheads="1"/>
            </p:cNvSpPr>
            <p:nvPr/>
          </p:nvSpPr>
          <p:spPr bwMode="auto">
            <a:xfrm>
              <a:off x="3840" y="1680"/>
              <a:ext cx="1152" cy="336"/>
            </a:xfrm>
            <a:prstGeom prst="rect">
              <a:avLst/>
            </a:prstGeom>
            <a:noFill/>
            <a:ln w="9525">
              <a:noFill/>
              <a:miter lim="800000"/>
              <a:headEnd/>
              <a:tailEnd/>
            </a:ln>
            <a:effectLst/>
          </p:spPr>
          <p:txBody>
            <a:bodyPr/>
            <a:lstStyle/>
            <a:p>
              <a:pPr>
                <a:lnSpc>
                  <a:spcPct val="90000"/>
                </a:lnSpc>
                <a:spcBef>
                  <a:spcPct val="20000"/>
                </a:spcBef>
                <a:buClr>
                  <a:schemeClr val="tx1"/>
                </a:buClr>
                <a:buFont typeface="Wingdings" pitchFamily="2" charset="2"/>
                <a:buNone/>
                <a:tabLst>
                  <a:tab pos="58738" algn="l"/>
                  <a:tab pos="5205413" algn="r"/>
                  <a:tab pos="6342063" algn="r"/>
                </a:tabLst>
              </a:pPr>
              <a:r>
                <a:rPr lang="en-US" sz="3200">
                  <a:solidFill>
                    <a:srgbClr val="000099"/>
                  </a:solidFill>
                  <a:latin typeface="Arial Unicode MS" pitchFamily="34" charset="-128"/>
                </a:rPr>
                <a:t>	</a:t>
              </a:r>
              <a:r>
                <a:rPr lang="en-US" sz="3200">
                  <a:solidFill>
                    <a:srgbClr val="000099"/>
                  </a:solidFill>
                  <a:latin typeface="Arial Unicode MS" pitchFamily="34" charset="-128"/>
                  <a:ea typeface="Arial Unicode MS" pitchFamily="34" charset="-128"/>
                  <a:cs typeface="Arial Unicode MS" pitchFamily="34" charset="-128"/>
                </a:rPr>
                <a:t>✔	 ✔</a:t>
              </a:r>
            </a:p>
          </p:txBody>
        </p:sp>
      </p:grpSp>
      <p:grpSp>
        <p:nvGrpSpPr>
          <p:cNvPr id="4" name="Group 11"/>
          <p:cNvGrpSpPr>
            <a:grpSpLocks/>
          </p:cNvGrpSpPr>
          <p:nvPr/>
        </p:nvGrpSpPr>
        <p:grpSpPr bwMode="auto">
          <a:xfrm>
            <a:off x="1055511" y="3702754"/>
            <a:ext cx="7010400" cy="1196623"/>
            <a:chOff x="576" y="1680"/>
            <a:chExt cx="4416" cy="336"/>
          </a:xfrm>
        </p:grpSpPr>
        <p:sp>
          <p:nvSpPr>
            <p:cNvPr id="262156" name="Rectangle 12" descr="Rectangle: Click to edit Master text styles&#10;Second level&#10;Third level&#10;Fourth level&#10;Fifth level"/>
            <p:cNvSpPr>
              <a:spLocks noChangeArrowheads="1"/>
            </p:cNvSpPr>
            <p:nvPr/>
          </p:nvSpPr>
          <p:spPr bwMode="auto">
            <a:xfrm>
              <a:off x="576" y="1680"/>
              <a:ext cx="3024" cy="336"/>
            </a:xfrm>
            <a:prstGeom prst="rect">
              <a:avLst/>
            </a:prstGeom>
            <a:noFill/>
            <a:ln w="9525">
              <a:noFill/>
              <a:miter lim="800000"/>
              <a:headEnd/>
              <a:tailEnd/>
            </a:ln>
            <a:effectLst/>
          </p:spPr>
          <p:txBody>
            <a:bodyPr/>
            <a:lstStyle/>
            <a:p>
              <a:pPr marL="609600" indent="-609600">
                <a:lnSpc>
                  <a:spcPct val="90000"/>
                </a:lnSpc>
                <a:spcBef>
                  <a:spcPct val="20000"/>
                </a:spcBef>
                <a:buClr>
                  <a:schemeClr val="tx1"/>
                </a:buClr>
                <a:buFont typeface="Wingdings" pitchFamily="2" charset="2"/>
                <a:buNone/>
                <a:tabLst>
                  <a:tab pos="5205413" algn="r"/>
                  <a:tab pos="6342063" algn="r"/>
                </a:tabLst>
              </a:pPr>
              <a:r>
                <a:rPr lang="en-US" sz="2800" dirty="0">
                  <a:solidFill>
                    <a:srgbClr val="000099"/>
                  </a:solidFill>
                  <a:latin typeface="Arial Unicode MS" pitchFamily="34" charset="-128"/>
                </a:rPr>
                <a:t>Cost – risk </a:t>
              </a:r>
              <a:r>
                <a:rPr lang="en-US" sz="2800" dirty="0" smtClean="0">
                  <a:solidFill>
                    <a:srgbClr val="000099"/>
                  </a:solidFill>
                  <a:latin typeface="Arial Unicode MS" pitchFamily="34" charset="-128"/>
                </a:rPr>
                <a:t>tradeoff: reducing risk is a money-losing proposition</a:t>
              </a:r>
              <a:endParaRPr lang="en-US" sz="2800" dirty="0">
                <a:solidFill>
                  <a:srgbClr val="000099"/>
                </a:solidFill>
                <a:latin typeface="Arial Unicode MS" pitchFamily="34" charset="-128"/>
                <a:ea typeface="Arial Unicode MS" pitchFamily="34" charset="-128"/>
                <a:cs typeface="Arial Unicode MS" pitchFamily="34" charset="-128"/>
              </a:endParaRPr>
            </a:p>
          </p:txBody>
        </p:sp>
        <p:sp>
          <p:nvSpPr>
            <p:cNvPr id="262157" name="Rectangle 13" descr="Rectangle: Click to edit Master text styles&#10;Second level&#10;Third level&#10;Fourth level&#10;Fifth level"/>
            <p:cNvSpPr>
              <a:spLocks noChangeArrowheads="1"/>
            </p:cNvSpPr>
            <p:nvPr/>
          </p:nvSpPr>
          <p:spPr bwMode="auto">
            <a:xfrm>
              <a:off x="3840" y="1680"/>
              <a:ext cx="1152" cy="336"/>
            </a:xfrm>
            <a:prstGeom prst="rect">
              <a:avLst/>
            </a:prstGeom>
            <a:noFill/>
            <a:ln w="9525">
              <a:noFill/>
              <a:miter lim="800000"/>
              <a:headEnd/>
              <a:tailEnd/>
            </a:ln>
            <a:effectLst/>
          </p:spPr>
          <p:txBody>
            <a:bodyPr/>
            <a:lstStyle/>
            <a:p>
              <a:pPr>
                <a:lnSpc>
                  <a:spcPct val="90000"/>
                </a:lnSpc>
                <a:spcBef>
                  <a:spcPct val="20000"/>
                </a:spcBef>
                <a:buClr>
                  <a:schemeClr val="tx1"/>
                </a:buClr>
                <a:buFont typeface="Wingdings" pitchFamily="2" charset="2"/>
                <a:buNone/>
                <a:tabLst>
                  <a:tab pos="58738" algn="l"/>
                  <a:tab pos="5205413" algn="r"/>
                  <a:tab pos="6342063" algn="r"/>
                </a:tabLst>
              </a:pPr>
              <a:r>
                <a:rPr lang="en-US" sz="3200">
                  <a:solidFill>
                    <a:srgbClr val="000099"/>
                  </a:solidFill>
                  <a:latin typeface="Arial Unicode MS" pitchFamily="34" charset="-128"/>
                </a:rPr>
                <a:t>	</a:t>
              </a:r>
              <a:r>
                <a:rPr lang="en-US" sz="3200">
                  <a:solidFill>
                    <a:srgbClr val="000099"/>
                  </a:solidFill>
                  <a:latin typeface="Arial Unicode MS" pitchFamily="34" charset="-128"/>
                  <a:ea typeface="Arial Unicode MS" pitchFamily="34" charset="-128"/>
                  <a:cs typeface="Arial Unicode MS" pitchFamily="34" charset="-128"/>
                </a:rPr>
                <a:t>✔	 ✔</a:t>
              </a:r>
            </a:p>
          </p:txBody>
        </p:sp>
      </p:grpSp>
      <p:grpSp>
        <p:nvGrpSpPr>
          <p:cNvPr id="6" name="Group 17"/>
          <p:cNvGrpSpPr>
            <a:grpSpLocks/>
          </p:cNvGrpSpPr>
          <p:nvPr/>
        </p:nvGrpSpPr>
        <p:grpSpPr bwMode="auto">
          <a:xfrm>
            <a:off x="1055511" y="5057422"/>
            <a:ext cx="7010400" cy="533400"/>
            <a:chOff x="576" y="1680"/>
            <a:chExt cx="4416" cy="336"/>
          </a:xfrm>
        </p:grpSpPr>
        <p:sp>
          <p:nvSpPr>
            <p:cNvPr id="262162" name="Rectangle 18" descr="Rectangle: Click to edit Master text styles&#10;Second level&#10;Third level&#10;Fourth level&#10;Fifth level"/>
            <p:cNvSpPr>
              <a:spLocks noChangeArrowheads="1"/>
            </p:cNvSpPr>
            <p:nvPr/>
          </p:nvSpPr>
          <p:spPr bwMode="auto">
            <a:xfrm>
              <a:off x="576" y="1680"/>
              <a:ext cx="3024" cy="336"/>
            </a:xfrm>
            <a:prstGeom prst="rect">
              <a:avLst/>
            </a:prstGeom>
            <a:noFill/>
            <a:ln w="9525">
              <a:noFill/>
              <a:miter lim="800000"/>
              <a:headEnd/>
              <a:tailEnd/>
            </a:ln>
            <a:effectLst/>
          </p:spPr>
          <p:txBody>
            <a:bodyPr/>
            <a:lstStyle/>
            <a:p>
              <a:pPr marL="609600" indent="-609600">
                <a:lnSpc>
                  <a:spcPct val="90000"/>
                </a:lnSpc>
                <a:spcBef>
                  <a:spcPct val="20000"/>
                </a:spcBef>
                <a:buClr>
                  <a:schemeClr val="tx1"/>
                </a:buClr>
                <a:buFont typeface="Wingdings" pitchFamily="2" charset="2"/>
                <a:buNone/>
                <a:tabLst>
                  <a:tab pos="5205413" algn="r"/>
                  <a:tab pos="6342063" algn="r"/>
                </a:tabLst>
              </a:pPr>
              <a:r>
                <a:rPr lang="en-US" sz="2800" dirty="0">
                  <a:solidFill>
                    <a:srgbClr val="000099"/>
                  </a:solidFill>
                  <a:latin typeface="Arial Unicode MS" pitchFamily="34" charset="-128"/>
                </a:rPr>
                <a:t>Imperfect Information</a:t>
              </a:r>
              <a:endParaRPr lang="en-US" sz="2800" dirty="0">
                <a:solidFill>
                  <a:srgbClr val="000099"/>
                </a:solidFill>
                <a:latin typeface="Arial Unicode MS" pitchFamily="34" charset="-128"/>
                <a:ea typeface="Arial Unicode MS" pitchFamily="34" charset="-128"/>
                <a:cs typeface="Arial Unicode MS" pitchFamily="34" charset="-128"/>
              </a:endParaRPr>
            </a:p>
          </p:txBody>
        </p:sp>
        <p:sp>
          <p:nvSpPr>
            <p:cNvPr id="262163" name="Rectangle 19" descr="Rectangle: Click to edit Master text styles&#10;Second level&#10;Third level&#10;Fourth level&#10;Fifth level"/>
            <p:cNvSpPr>
              <a:spLocks noChangeArrowheads="1"/>
            </p:cNvSpPr>
            <p:nvPr/>
          </p:nvSpPr>
          <p:spPr bwMode="auto">
            <a:xfrm>
              <a:off x="3840" y="1680"/>
              <a:ext cx="1152" cy="336"/>
            </a:xfrm>
            <a:prstGeom prst="rect">
              <a:avLst/>
            </a:prstGeom>
            <a:noFill/>
            <a:ln w="9525">
              <a:noFill/>
              <a:miter lim="800000"/>
              <a:headEnd/>
              <a:tailEnd/>
            </a:ln>
            <a:effectLst/>
          </p:spPr>
          <p:txBody>
            <a:bodyPr/>
            <a:lstStyle/>
            <a:p>
              <a:pPr>
                <a:lnSpc>
                  <a:spcPct val="90000"/>
                </a:lnSpc>
                <a:spcBef>
                  <a:spcPct val="20000"/>
                </a:spcBef>
                <a:buClr>
                  <a:schemeClr val="tx1"/>
                </a:buClr>
                <a:buFont typeface="Wingdings" pitchFamily="2" charset="2"/>
                <a:buNone/>
                <a:tabLst>
                  <a:tab pos="58738" algn="l"/>
                  <a:tab pos="5205413" algn="r"/>
                  <a:tab pos="6342063" algn="r"/>
                </a:tabLst>
              </a:pPr>
              <a:r>
                <a:rPr lang="en-US" sz="3200">
                  <a:solidFill>
                    <a:srgbClr val="000099"/>
                  </a:solidFill>
                  <a:latin typeface="Arial Unicode MS" pitchFamily="34" charset="-128"/>
                </a:rPr>
                <a:t>	</a:t>
              </a:r>
              <a:r>
                <a:rPr lang="en-US" sz="3200">
                  <a:solidFill>
                    <a:srgbClr val="000099"/>
                  </a:solidFill>
                  <a:latin typeface="Arial Unicode MS" pitchFamily="34" charset="-128"/>
                  <a:ea typeface="Arial Unicode MS" pitchFamily="34" charset="-128"/>
                  <a:cs typeface="Arial Unicode MS" pitchFamily="34" charset="-128"/>
                </a:rPr>
                <a:t>✔	 ✔</a:t>
              </a:r>
            </a:p>
          </p:txBody>
        </p:sp>
      </p:grpSp>
      <p:sp>
        <p:nvSpPr>
          <p:cNvPr id="262165" name="Text Box 21"/>
          <p:cNvSpPr txBox="1">
            <a:spLocks noChangeArrowheads="1"/>
          </p:cNvSpPr>
          <p:nvPr/>
        </p:nvSpPr>
        <p:spPr bwMode="auto">
          <a:xfrm>
            <a:off x="5562600" y="1333500"/>
            <a:ext cx="1600200" cy="701675"/>
          </a:xfrm>
          <a:prstGeom prst="rect">
            <a:avLst/>
          </a:prstGeom>
          <a:noFill/>
          <a:ln w="12700">
            <a:noFill/>
            <a:miter lim="800000"/>
            <a:headEnd/>
            <a:tailEnd/>
          </a:ln>
          <a:effectLst/>
        </p:spPr>
        <p:txBody>
          <a:bodyPr>
            <a:spAutoFit/>
          </a:bodyPr>
          <a:lstStyle/>
          <a:p>
            <a:pPr>
              <a:spcBef>
                <a:spcPct val="50000"/>
              </a:spcBef>
            </a:pPr>
            <a:r>
              <a:rPr lang="en-US" sz="2000"/>
              <a:t>Buying an automobile?</a:t>
            </a:r>
          </a:p>
        </p:txBody>
      </p:sp>
      <p:grpSp>
        <p:nvGrpSpPr>
          <p:cNvPr id="22" name="Group 11"/>
          <p:cNvGrpSpPr>
            <a:grpSpLocks/>
          </p:cNvGrpSpPr>
          <p:nvPr/>
        </p:nvGrpSpPr>
        <p:grpSpPr bwMode="auto">
          <a:xfrm>
            <a:off x="1055511" y="2159706"/>
            <a:ext cx="7010400" cy="413663"/>
            <a:chOff x="576" y="1680"/>
            <a:chExt cx="4416" cy="345"/>
          </a:xfrm>
        </p:grpSpPr>
        <p:sp>
          <p:nvSpPr>
            <p:cNvPr id="23" name="Rectangle 12" descr="Rectangle: Click to edit Master text styles&#10;Second level&#10;Third level&#10;Fourth level&#10;Fifth level"/>
            <p:cNvSpPr>
              <a:spLocks noChangeArrowheads="1"/>
            </p:cNvSpPr>
            <p:nvPr/>
          </p:nvSpPr>
          <p:spPr bwMode="auto">
            <a:xfrm>
              <a:off x="576" y="1680"/>
              <a:ext cx="3024" cy="345"/>
            </a:xfrm>
            <a:prstGeom prst="rect">
              <a:avLst/>
            </a:prstGeom>
            <a:noFill/>
            <a:ln w="9525">
              <a:noFill/>
              <a:miter lim="800000"/>
              <a:headEnd/>
              <a:tailEnd/>
            </a:ln>
            <a:effectLst/>
          </p:spPr>
          <p:txBody>
            <a:bodyPr/>
            <a:lstStyle/>
            <a:p>
              <a:pPr marL="609600" indent="-609600">
                <a:lnSpc>
                  <a:spcPct val="90000"/>
                </a:lnSpc>
                <a:spcBef>
                  <a:spcPct val="20000"/>
                </a:spcBef>
                <a:buClr>
                  <a:schemeClr val="tx1"/>
                </a:buClr>
                <a:buFont typeface="Wingdings" pitchFamily="2" charset="2"/>
                <a:buNone/>
                <a:tabLst>
                  <a:tab pos="5205413" algn="r"/>
                  <a:tab pos="6342063" algn="r"/>
                </a:tabLst>
              </a:pPr>
              <a:r>
                <a:rPr lang="en-US" sz="2800" dirty="0">
                  <a:solidFill>
                    <a:srgbClr val="000099"/>
                  </a:solidFill>
                  <a:latin typeface="Arial Unicode MS" pitchFamily="34" charset="-128"/>
                </a:rPr>
                <a:t>No "</a:t>
              </a:r>
              <a:r>
                <a:rPr lang="en-US" sz="2800" dirty="0" smtClean="0">
                  <a:solidFill>
                    <a:srgbClr val="000099"/>
                  </a:solidFill>
                  <a:latin typeface="Arial Unicode MS" pitchFamily="34" charset="-128"/>
                </a:rPr>
                <a:t>do-</a:t>
              </a:r>
              <a:r>
                <a:rPr lang="en-US" sz="2800" dirty="0" err="1" smtClean="0">
                  <a:solidFill>
                    <a:srgbClr val="000099"/>
                  </a:solidFill>
                  <a:latin typeface="Arial Unicode MS" pitchFamily="34" charset="-128"/>
                </a:rPr>
                <a:t>overs</a:t>
              </a:r>
              <a:r>
                <a:rPr lang="en-US" sz="2800" dirty="0">
                  <a:solidFill>
                    <a:srgbClr val="000099"/>
                  </a:solidFill>
                  <a:latin typeface="Arial Unicode MS" pitchFamily="34" charset="-128"/>
                </a:rPr>
                <a:t>", </a:t>
              </a:r>
              <a:r>
                <a:rPr lang="en-US" sz="2800" dirty="0" smtClean="0">
                  <a:solidFill>
                    <a:srgbClr val="000099"/>
                  </a:solidFill>
                  <a:latin typeface="Arial Unicode MS" pitchFamily="34" charset="-128"/>
                </a:rPr>
                <a:t>irreversibility</a:t>
              </a:r>
              <a:endParaRPr lang="en-US" sz="2800" dirty="0">
                <a:solidFill>
                  <a:srgbClr val="000099"/>
                </a:solidFill>
                <a:latin typeface="Arial Unicode MS" pitchFamily="34" charset="-128"/>
              </a:endParaRPr>
            </a:p>
          </p:txBody>
        </p:sp>
        <p:sp>
          <p:nvSpPr>
            <p:cNvPr id="24" name="Rectangle 13" descr="Rectangle: Click to edit Master text styles&#10;Second level&#10;Third level&#10;Fourth level&#10;Fifth level"/>
            <p:cNvSpPr>
              <a:spLocks noChangeArrowheads="1"/>
            </p:cNvSpPr>
            <p:nvPr/>
          </p:nvSpPr>
          <p:spPr bwMode="auto">
            <a:xfrm>
              <a:off x="3840" y="1680"/>
              <a:ext cx="1152" cy="336"/>
            </a:xfrm>
            <a:prstGeom prst="rect">
              <a:avLst/>
            </a:prstGeom>
            <a:noFill/>
            <a:ln w="9525">
              <a:noFill/>
              <a:miter lim="800000"/>
              <a:headEnd/>
              <a:tailEnd/>
            </a:ln>
            <a:effectLst/>
          </p:spPr>
          <p:txBody>
            <a:bodyPr/>
            <a:lstStyle/>
            <a:p>
              <a:pPr>
                <a:lnSpc>
                  <a:spcPct val="90000"/>
                </a:lnSpc>
                <a:spcBef>
                  <a:spcPct val="20000"/>
                </a:spcBef>
                <a:buClr>
                  <a:schemeClr val="tx1"/>
                </a:buClr>
                <a:buFont typeface="Wingdings" pitchFamily="2" charset="2"/>
                <a:buNone/>
                <a:tabLst>
                  <a:tab pos="58738" algn="l"/>
                  <a:tab pos="5205413" algn="r"/>
                  <a:tab pos="6342063" algn="r"/>
                </a:tabLst>
              </a:pPr>
              <a:r>
                <a:rPr lang="en-US" sz="3200">
                  <a:solidFill>
                    <a:srgbClr val="000099"/>
                  </a:solidFill>
                  <a:latin typeface="Arial Unicode MS" pitchFamily="34" charset="-128"/>
                </a:rPr>
                <a:t>	</a:t>
              </a:r>
              <a:r>
                <a:rPr lang="en-US" sz="3200">
                  <a:solidFill>
                    <a:srgbClr val="000099"/>
                  </a:solidFill>
                  <a:latin typeface="Arial Unicode MS" pitchFamily="34" charset="-128"/>
                  <a:ea typeface="Arial Unicode MS" pitchFamily="34" charset="-128"/>
                  <a:cs typeface="Arial Unicode MS" pitchFamily="34" charset="-128"/>
                </a:rPr>
                <a:t>✔	 ✔</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9" presetClass="emph" presetSubtype="0" nodeType="withEffect">
                                  <p:stCondLst>
                                    <p:cond delay="0"/>
                                  </p:stCondLst>
                                  <p:childTnLst>
                                    <p:set>
                                      <p:cBhvr rctx="PPT">
                                        <p:cTn id="8" dur="indefinite"/>
                                        <p:tgtEl>
                                          <p:spTgt spid="22"/>
                                        </p:tgtEl>
                                        <p:attrNameLst>
                                          <p:attrName>style.opacity</p:attrName>
                                        </p:attrNameLst>
                                      </p:cBhvr>
                                      <p:to>
                                        <p:strVal val="0.25"/>
                                      </p:to>
                                    </p:set>
                                    <p:animEffect filter="image" prLst="opacity: 0.25">
                                      <p:cBhvr rctx="IE">
                                        <p:cTn id="9" dur="indefinite"/>
                                        <p:tgtEl>
                                          <p:spTgt spid="22"/>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childTnLst>
                                </p:cTn>
                              </p:par>
                              <p:par>
                                <p:cTn id="14" presetID="9" presetClass="emph" presetSubtype="0" nodeType="withEffect">
                                  <p:stCondLst>
                                    <p:cond delay="0"/>
                                  </p:stCondLst>
                                  <p:childTnLst>
                                    <p:set>
                                      <p:cBhvr rctx="PPT">
                                        <p:cTn id="15" dur="indefinite"/>
                                        <p:tgtEl>
                                          <p:spTgt spid="3"/>
                                        </p:tgtEl>
                                        <p:attrNameLst>
                                          <p:attrName>style.opacity</p:attrName>
                                        </p:attrNameLst>
                                      </p:cBhvr>
                                      <p:to>
                                        <p:strVal val="0.25"/>
                                      </p:to>
                                    </p:set>
                                    <p:animEffect filter="image" prLst="opacity: 0.25">
                                      <p:cBhvr rctx="IE">
                                        <p:cTn id="16" dur="indefinite"/>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par>
                                <p:cTn id="21" presetID="9" presetClass="emph" presetSubtype="0" nodeType="withEffect">
                                  <p:stCondLst>
                                    <p:cond delay="0"/>
                                  </p:stCondLst>
                                  <p:childTnLst>
                                    <p:set>
                                      <p:cBhvr rctx="PPT">
                                        <p:cTn id="22" dur="indefinite"/>
                                        <p:tgtEl>
                                          <p:spTgt spid="4"/>
                                        </p:tgtEl>
                                        <p:attrNameLst>
                                          <p:attrName>style.opacity</p:attrName>
                                        </p:attrNameLst>
                                      </p:cBhvr>
                                      <p:to>
                                        <p:strVal val="0.25"/>
                                      </p:to>
                                    </p:set>
                                    <p:animEffect filter="image" prLst="opacity: 0.25">
                                      <p:cBhvr rctx="IE">
                                        <p:cTn id="23" dur="indefinite"/>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2"/>
          <p:cNvSpPr>
            <a:spLocks noGrp="1" noChangeArrowheads="1"/>
          </p:cNvSpPr>
          <p:nvPr>
            <p:ph type="title"/>
          </p:nvPr>
        </p:nvSpPr>
        <p:spPr/>
        <p:txBody>
          <a:bodyPr/>
          <a:lstStyle/>
          <a:p>
            <a:r>
              <a:rPr lang="en-US" dirty="0" smtClean="0"/>
              <a:t>Characteristics</a:t>
            </a:r>
            <a:endParaRPr lang="en-US" dirty="0"/>
          </a:p>
        </p:txBody>
      </p:sp>
      <p:sp>
        <p:nvSpPr>
          <p:cNvPr id="264196" name="Text Box 4"/>
          <p:cNvSpPr txBox="1">
            <a:spLocks noChangeArrowheads="1"/>
          </p:cNvSpPr>
          <p:nvPr/>
        </p:nvSpPr>
        <p:spPr bwMode="auto">
          <a:xfrm>
            <a:off x="7162800" y="1333500"/>
            <a:ext cx="1371600" cy="701675"/>
          </a:xfrm>
          <a:prstGeom prst="rect">
            <a:avLst/>
          </a:prstGeom>
          <a:noFill/>
          <a:ln w="12700">
            <a:noFill/>
            <a:miter lim="800000"/>
            <a:headEnd/>
            <a:tailEnd/>
          </a:ln>
          <a:effectLst/>
        </p:spPr>
        <p:txBody>
          <a:bodyPr>
            <a:spAutoFit/>
          </a:bodyPr>
          <a:lstStyle/>
          <a:p>
            <a:pPr>
              <a:spcBef>
                <a:spcPct val="50000"/>
              </a:spcBef>
            </a:pPr>
            <a:r>
              <a:rPr lang="en-US" sz="2000"/>
              <a:t>Resource Planning?</a:t>
            </a:r>
          </a:p>
        </p:txBody>
      </p:sp>
      <p:grpSp>
        <p:nvGrpSpPr>
          <p:cNvPr id="2" name="Group 5"/>
          <p:cNvGrpSpPr>
            <a:grpSpLocks/>
          </p:cNvGrpSpPr>
          <p:nvPr/>
        </p:nvGrpSpPr>
        <p:grpSpPr bwMode="auto">
          <a:xfrm>
            <a:off x="928256" y="2133600"/>
            <a:ext cx="7010400" cy="533400"/>
            <a:chOff x="576" y="1680"/>
            <a:chExt cx="4416" cy="336"/>
          </a:xfrm>
        </p:grpSpPr>
        <p:sp>
          <p:nvSpPr>
            <p:cNvPr id="264198" name="Rectangle 6" descr="Rectangle: Click to edit Master text styles&#10;Second level&#10;Third level&#10;Fourth level&#10;Fifth level"/>
            <p:cNvSpPr>
              <a:spLocks noChangeArrowheads="1"/>
            </p:cNvSpPr>
            <p:nvPr/>
          </p:nvSpPr>
          <p:spPr bwMode="auto">
            <a:xfrm>
              <a:off x="576" y="1680"/>
              <a:ext cx="3024" cy="336"/>
            </a:xfrm>
            <a:prstGeom prst="rect">
              <a:avLst/>
            </a:prstGeom>
            <a:noFill/>
            <a:ln w="9525">
              <a:noFill/>
              <a:miter lim="800000"/>
              <a:headEnd/>
              <a:tailEnd/>
            </a:ln>
            <a:effectLst/>
          </p:spPr>
          <p:txBody>
            <a:bodyPr/>
            <a:lstStyle/>
            <a:p>
              <a:pPr marL="609600" indent="-609600">
                <a:lnSpc>
                  <a:spcPct val="90000"/>
                </a:lnSpc>
                <a:spcBef>
                  <a:spcPct val="20000"/>
                </a:spcBef>
                <a:buClr>
                  <a:schemeClr val="tx1"/>
                </a:buClr>
                <a:buFont typeface="Wingdings" pitchFamily="2" charset="2"/>
                <a:buNone/>
                <a:tabLst>
                  <a:tab pos="5205413" algn="r"/>
                  <a:tab pos="6342063" algn="r"/>
                </a:tabLst>
              </a:pPr>
              <a:r>
                <a:rPr lang="en-US" sz="2800" dirty="0">
                  <a:solidFill>
                    <a:srgbClr val="000099"/>
                  </a:solidFill>
                  <a:latin typeface="Arial Unicode MS" pitchFamily="34" charset="-128"/>
                </a:rPr>
                <a:t>Use of scenarios</a:t>
              </a:r>
            </a:p>
          </p:txBody>
        </p:sp>
        <p:sp>
          <p:nvSpPr>
            <p:cNvPr id="264199" name="Rectangle 7" descr="Rectangle: Click to edit Master text styles&#10;Second level&#10;Third level&#10;Fourth level&#10;Fifth level"/>
            <p:cNvSpPr>
              <a:spLocks noChangeArrowheads="1"/>
            </p:cNvSpPr>
            <p:nvPr/>
          </p:nvSpPr>
          <p:spPr bwMode="auto">
            <a:xfrm>
              <a:off x="3840" y="1680"/>
              <a:ext cx="1152" cy="336"/>
            </a:xfrm>
            <a:prstGeom prst="rect">
              <a:avLst/>
            </a:prstGeom>
            <a:noFill/>
            <a:ln w="9525">
              <a:noFill/>
              <a:miter lim="800000"/>
              <a:headEnd/>
              <a:tailEnd/>
            </a:ln>
            <a:effectLst/>
          </p:spPr>
          <p:txBody>
            <a:bodyPr/>
            <a:lstStyle/>
            <a:p>
              <a:pPr>
                <a:lnSpc>
                  <a:spcPct val="90000"/>
                </a:lnSpc>
                <a:spcBef>
                  <a:spcPct val="20000"/>
                </a:spcBef>
                <a:buClr>
                  <a:schemeClr val="tx1"/>
                </a:buClr>
                <a:buFont typeface="Wingdings" pitchFamily="2" charset="2"/>
                <a:buNone/>
                <a:tabLst>
                  <a:tab pos="58738" algn="l"/>
                  <a:tab pos="5205413" algn="r"/>
                  <a:tab pos="6342063" algn="r"/>
                </a:tabLst>
              </a:pPr>
              <a:r>
                <a:rPr lang="en-US" sz="3200">
                  <a:solidFill>
                    <a:srgbClr val="000099"/>
                  </a:solidFill>
                  <a:latin typeface="Arial Unicode MS" pitchFamily="34" charset="-128"/>
                </a:rPr>
                <a:t>	</a:t>
              </a:r>
              <a:r>
                <a:rPr lang="en-US" sz="3200">
                  <a:solidFill>
                    <a:srgbClr val="000099"/>
                  </a:solidFill>
                  <a:latin typeface="Arial Unicode MS" pitchFamily="34" charset="-128"/>
                  <a:ea typeface="Arial Unicode MS" pitchFamily="34" charset="-128"/>
                  <a:cs typeface="Arial Unicode MS" pitchFamily="34" charset="-128"/>
                </a:rPr>
                <a:t>✔	 ✔</a:t>
              </a:r>
            </a:p>
          </p:txBody>
        </p:sp>
      </p:grpSp>
      <p:grpSp>
        <p:nvGrpSpPr>
          <p:cNvPr id="3" name="Group 8"/>
          <p:cNvGrpSpPr>
            <a:grpSpLocks/>
          </p:cNvGrpSpPr>
          <p:nvPr/>
        </p:nvGrpSpPr>
        <p:grpSpPr bwMode="auto">
          <a:xfrm>
            <a:off x="928256" y="3465368"/>
            <a:ext cx="7010400" cy="838200"/>
            <a:chOff x="576" y="1680"/>
            <a:chExt cx="4416" cy="336"/>
          </a:xfrm>
        </p:grpSpPr>
        <p:sp>
          <p:nvSpPr>
            <p:cNvPr id="264201" name="Rectangle 9" descr="Rectangle: Click to edit Master text styles&#10;Second level&#10;Third level&#10;Fourth level&#10;Fifth level"/>
            <p:cNvSpPr>
              <a:spLocks noChangeArrowheads="1"/>
            </p:cNvSpPr>
            <p:nvPr/>
          </p:nvSpPr>
          <p:spPr bwMode="auto">
            <a:xfrm>
              <a:off x="576" y="1680"/>
              <a:ext cx="3024" cy="336"/>
            </a:xfrm>
            <a:prstGeom prst="rect">
              <a:avLst/>
            </a:prstGeom>
            <a:noFill/>
            <a:ln w="9525">
              <a:noFill/>
              <a:miter lim="800000"/>
              <a:headEnd/>
              <a:tailEnd/>
            </a:ln>
            <a:effectLst/>
          </p:spPr>
          <p:txBody>
            <a:bodyPr/>
            <a:lstStyle/>
            <a:p>
              <a:pPr marL="609600" indent="-609600">
                <a:lnSpc>
                  <a:spcPct val="90000"/>
                </a:lnSpc>
                <a:spcBef>
                  <a:spcPct val="20000"/>
                </a:spcBef>
                <a:buClr>
                  <a:schemeClr val="tx1"/>
                </a:buClr>
                <a:buFont typeface="Wingdings" pitchFamily="2" charset="2"/>
                <a:buNone/>
                <a:tabLst>
                  <a:tab pos="5205413" algn="r"/>
                  <a:tab pos="6342063" algn="r"/>
                </a:tabLst>
              </a:pPr>
              <a:r>
                <a:rPr lang="en-US" sz="2800" dirty="0">
                  <a:solidFill>
                    <a:srgbClr val="000099"/>
                  </a:solidFill>
                  <a:latin typeface="Arial Unicode MS" pitchFamily="34" charset="-128"/>
                </a:rPr>
                <a:t>Resource allocations reflect likelihood of scenarios</a:t>
              </a:r>
            </a:p>
          </p:txBody>
        </p:sp>
        <p:sp>
          <p:nvSpPr>
            <p:cNvPr id="264202" name="Rectangle 10" descr="Rectangle: Click to edit Master text styles&#10;Second level&#10;Third level&#10;Fourth level&#10;Fifth level"/>
            <p:cNvSpPr>
              <a:spLocks noChangeArrowheads="1"/>
            </p:cNvSpPr>
            <p:nvPr/>
          </p:nvSpPr>
          <p:spPr bwMode="auto">
            <a:xfrm>
              <a:off x="3840" y="1680"/>
              <a:ext cx="1152" cy="336"/>
            </a:xfrm>
            <a:prstGeom prst="rect">
              <a:avLst/>
            </a:prstGeom>
            <a:noFill/>
            <a:ln w="9525">
              <a:noFill/>
              <a:miter lim="800000"/>
              <a:headEnd/>
              <a:tailEnd/>
            </a:ln>
            <a:effectLst/>
          </p:spPr>
          <p:txBody>
            <a:bodyPr/>
            <a:lstStyle/>
            <a:p>
              <a:pPr>
                <a:lnSpc>
                  <a:spcPct val="90000"/>
                </a:lnSpc>
                <a:spcBef>
                  <a:spcPct val="20000"/>
                </a:spcBef>
                <a:buClr>
                  <a:schemeClr val="tx1"/>
                </a:buClr>
                <a:buFont typeface="Wingdings" pitchFamily="2" charset="2"/>
                <a:buNone/>
                <a:tabLst>
                  <a:tab pos="58738" algn="l"/>
                  <a:tab pos="5205413" algn="r"/>
                  <a:tab pos="6342063" algn="r"/>
                </a:tabLst>
              </a:pPr>
              <a:r>
                <a:rPr lang="en-US" sz="3200">
                  <a:solidFill>
                    <a:srgbClr val="000099"/>
                  </a:solidFill>
                  <a:latin typeface="Arial Unicode MS" pitchFamily="34" charset="-128"/>
                </a:rPr>
                <a:t>	</a:t>
              </a:r>
              <a:r>
                <a:rPr lang="en-US" sz="3200">
                  <a:solidFill>
                    <a:srgbClr val="000099"/>
                  </a:solidFill>
                  <a:latin typeface="Arial Unicode MS" pitchFamily="34" charset="-128"/>
                  <a:ea typeface="Arial Unicode MS" pitchFamily="34" charset="-128"/>
                  <a:cs typeface="Arial Unicode MS" pitchFamily="34" charset="-128"/>
                </a:rPr>
                <a:t>✔	 ✔</a:t>
              </a:r>
            </a:p>
          </p:txBody>
        </p:sp>
      </p:grpSp>
      <p:grpSp>
        <p:nvGrpSpPr>
          <p:cNvPr id="4" name="Group 11"/>
          <p:cNvGrpSpPr>
            <a:grpSpLocks/>
          </p:cNvGrpSpPr>
          <p:nvPr/>
        </p:nvGrpSpPr>
        <p:grpSpPr bwMode="auto">
          <a:xfrm>
            <a:off x="928256" y="5256068"/>
            <a:ext cx="7010400" cy="914400"/>
            <a:chOff x="576" y="1680"/>
            <a:chExt cx="4416" cy="336"/>
          </a:xfrm>
        </p:grpSpPr>
        <p:sp>
          <p:nvSpPr>
            <p:cNvPr id="264204" name="Rectangle 12" descr="Rectangle: Click to edit Master text styles&#10;Second level&#10;Third level&#10;Fourth level&#10;Fifth level"/>
            <p:cNvSpPr>
              <a:spLocks noChangeArrowheads="1"/>
            </p:cNvSpPr>
            <p:nvPr/>
          </p:nvSpPr>
          <p:spPr bwMode="auto">
            <a:xfrm>
              <a:off x="576" y="1680"/>
              <a:ext cx="3024" cy="336"/>
            </a:xfrm>
            <a:prstGeom prst="rect">
              <a:avLst/>
            </a:prstGeom>
            <a:noFill/>
            <a:ln w="9525">
              <a:noFill/>
              <a:miter lim="800000"/>
              <a:headEnd/>
              <a:tailEnd/>
            </a:ln>
            <a:effectLst/>
          </p:spPr>
          <p:txBody>
            <a:bodyPr/>
            <a:lstStyle/>
            <a:p>
              <a:pPr marL="609600" indent="-609600">
                <a:lnSpc>
                  <a:spcPct val="90000"/>
                </a:lnSpc>
                <a:spcBef>
                  <a:spcPct val="20000"/>
                </a:spcBef>
                <a:buClr>
                  <a:schemeClr val="tx1"/>
                </a:buClr>
                <a:buFont typeface="Wingdings" pitchFamily="2" charset="2"/>
                <a:buNone/>
                <a:tabLst>
                  <a:tab pos="5205413" algn="r"/>
                  <a:tab pos="6342063" algn="r"/>
                </a:tabLst>
              </a:pPr>
              <a:r>
                <a:rPr lang="en-US" sz="2800" dirty="0">
                  <a:solidFill>
                    <a:srgbClr val="000099"/>
                  </a:solidFill>
                  <a:latin typeface="Arial Unicode MS" pitchFamily="34" charset="-128"/>
                  <a:ea typeface="Arial Unicode MS" pitchFamily="34" charset="-128"/>
                  <a:cs typeface="Arial Unicode MS" pitchFamily="34" charset="-128"/>
                </a:rPr>
                <a:t>Resource allocations reflect severity of scenarios</a:t>
              </a:r>
            </a:p>
          </p:txBody>
        </p:sp>
        <p:sp>
          <p:nvSpPr>
            <p:cNvPr id="264205" name="Rectangle 13" descr="Rectangle: Click to edit Master text styles&#10;Second level&#10;Third level&#10;Fourth level&#10;Fifth level"/>
            <p:cNvSpPr>
              <a:spLocks noChangeArrowheads="1"/>
            </p:cNvSpPr>
            <p:nvPr/>
          </p:nvSpPr>
          <p:spPr bwMode="auto">
            <a:xfrm>
              <a:off x="3840" y="1680"/>
              <a:ext cx="1152" cy="336"/>
            </a:xfrm>
            <a:prstGeom prst="rect">
              <a:avLst/>
            </a:prstGeom>
            <a:noFill/>
            <a:ln w="9525">
              <a:noFill/>
              <a:miter lim="800000"/>
              <a:headEnd/>
              <a:tailEnd/>
            </a:ln>
            <a:effectLst/>
          </p:spPr>
          <p:txBody>
            <a:bodyPr/>
            <a:lstStyle/>
            <a:p>
              <a:pPr>
                <a:lnSpc>
                  <a:spcPct val="90000"/>
                </a:lnSpc>
                <a:spcBef>
                  <a:spcPct val="20000"/>
                </a:spcBef>
                <a:buClr>
                  <a:schemeClr val="tx1"/>
                </a:buClr>
                <a:buFont typeface="Wingdings" pitchFamily="2" charset="2"/>
                <a:buNone/>
                <a:tabLst>
                  <a:tab pos="58738" algn="l"/>
                  <a:tab pos="5205413" algn="r"/>
                  <a:tab pos="6342063" algn="r"/>
                </a:tabLst>
              </a:pPr>
              <a:r>
                <a:rPr lang="en-US" sz="3200">
                  <a:solidFill>
                    <a:srgbClr val="000099"/>
                  </a:solidFill>
                  <a:latin typeface="Arial Unicode MS" pitchFamily="34" charset="-128"/>
                </a:rPr>
                <a:t>	</a:t>
              </a:r>
              <a:r>
                <a:rPr lang="en-US" sz="3200">
                  <a:solidFill>
                    <a:srgbClr val="000099"/>
                  </a:solidFill>
                  <a:latin typeface="Arial Unicode MS" pitchFamily="34" charset="-128"/>
                  <a:ea typeface="Arial Unicode MS" pitchFamily="34" charset="-128"/>
                  <a:cs typeface="Arial Unicode MS" pitchFamily="34" charset="-128"/>
                </a:rPr>
                <a:t>✔	 ✔</a:t>
              </a:r>
            </a:p>
          </p:txBody>
        </p:sp>
      </p:grpSp>
      <p:grpSp>
        <p:nvGrpSpPr>
          <p:cNvPr id="5" name="Group 14"/>
          <p:cNvGrpSpPr>
            <a:grpSpLocks/>
          </p:cNvGrpSpPr>
          <p:nvPr/>
        </p:nvGrpSpPr>
        <p:grpSpPr bwMode="auto">
          <a:xfrm>
            <a:off x="928256" y="4322618"/>
            <a:ext cx="7010400" cy="914400"/>
            <a:chOff x="576" y="1680"/>
            <a:chExt cx="4416" cy="336"/>
          </a:xfrm>
        </p:grpSpPr>
        <p:sp>
          <p:nvSpPr>
            <p:cNvPr id="264207" name="Rectangle 15" descr="Rectangle: Click to edit Master text styles&#10;Second level&#10;Third level&#10;Fourth level&#10;Fifth level"/>
            <p:cNvSpPr>
              <a:spLocks noChangeArrowheads="1"/>
            </p:cNvSpPr>
            <p:nvPr/>
          </p:nvSpPr>
          <p:spPr bwMode="auto">
            <a:xfrm>
              <a:off x="576" y="1680"/>
              <a:ext cx="3024" cy="336"/>
            </a:xfrm>
            <a:prstGeom prst="rect">
              <a:avLst/>
            </a:prstGeom>
            <a:noFill/>
            <a:ln w="9525">
              <a:noFill/>
              <a:miter lim="800000"/>
              <a:headEnd/>
              <a:tailEnd/>
            </a:ln>
            <a:effectLst/>
          </p:spPr>
          <p:txBody>
            <a:bodyPr/>
            <a:lstStyle/>
            <a:p>
              <a:pPr marL="609600" indent="-609600">
                <a:lnSpc>
                  <a:spcPct val="90000"/>
                </a:lnSpc>
                <a:spcBef>
                  <a:spcPct val="20000"/>
                </a:spcBef>
                <a:buClr>
                  <a:schemeClr val="tx1"/>
                </a:buClr>
                <a:buFont typeface="Wingdings" pitchFamily="2" charset="2"/>
                <a:buNone/>
                <a:tabLst>
                  <a:tab pos="5205413" algn="r"/>
                  <a:tab pos="6342063" algn="r"/>
                </a:tabLst>
              </a:pPr>
              <a:r>
                <a:rPr lang="en-US" sz="2800" dirty="0">
                  <a:solidFill>
                    <a:srgbClr val="000099"/>
                  </a:solidFill>
                  <a:latin typeface="Arial Unicode MS" pitchFamily="34" charset="-128"/>
                </a:rPr>
                <a:t>… even if "we cannot assign probabilities"</a:t>
              </a:r>
            </a:p>
          </p:txBody>
        </p:sp>
        <p:sp>
          <p:nvSpPr>
            <p:cNvPr id="264208" name="Rectangle 16" descr="Rectangle: Click to edit Master text styles&#10;Second level&#10;Third level&#10;Fourth level&#10;Fifth level"/>
            <p:cNvSpPr>
              <a:spLocks noChangeArrowheads="1"/>
            </p:cNvSpPr>
            <p:nvPr/>
          </p:nvSpPr>
          <p:spPr bwMode="auto">
            <a:xfrm>
              <a:off x="3840" y="1680"/>
              <a:ext cx="1152" cy="336"/>
            </a:xfrm>
            <a:prstGeom prst="rect">
              <a:avLst/>
            </a:prstGeom>
            <a:noFill/>
            <a:ln w="9525">
              <a:noFill/>
              <a:miter lim="800000"/>
              <a:headEnd/>
              <a:tailEnd/>
            </a:ln>
            <a:effectLst/>
          </p:spPr>
          <p:txBody>
            <a:bodyPr/>
            <a:lstStyle/>
            <a:p>
              <a:pPr>
                <a:lnSpc>
                  <a:spcPct val="90000"/>
                </a:lnSpc>
                <a:spcBef>
                  <a:spcPct val="20000"/>
                </a:spcBef>
                <a:buClr>
                  <a:schemeClr val="tx1"/>
                </a:buClr>
                <a:buFont typeface="Wingdings" pitchFamily="2" charset="2"/>
                <a:buNone/>
                <a:tabLst>
                  <a:tab pos="58738" algn="l"/>
                  <a:tab pos="5205413" algn="r"/>
                  <a:tab pos="6342063" algn="r"/>
                </a:tabLst>
              </a:pPr>
              <a:r>
                <a:rPr lang="en-US" sz="3200">
                  <a:solidFill>
                    <a:srgbClr val="000099"/>
                  </a:solidFill>
                  <a:latin typeface="Arial Unicode MS" pitchFamily="34" charset="-128"/>
                </a:rPr>
                <a:t>	</a:t>
              </a:r>
              <a:r>
                <a:rPr lang="en-US" sz="3200">
                  <a:solidFill>
                    <a:srgbClr val="000099"/>
                  </a:solidFill>
                  <a:latin typeface="Arial Unicode MS" pitchFamily="34" charset="-128"/>
                  <a:ea typeface="Arial Unicode MS" pitchFamily="34" charset="-128"/>
                  <a:cs typeface="Arial Unicode MS" pitchFamily="34" charset="-128"/>
                </a:rPr>
                <a:t>✔	 ✔</a:t>
              </a:r>
            </a:p>
          </p:txBody>
        </p:sp>
      </p:grpSp>
      <p:sp>
        <p:nvSpPr>
          <p:cNvPr id="264213" name="Text Box 21"/>
          <p:cNvSpPr txBox="1">
            <a:spLocks noChangeArrowheads="1"/>
          </p:cNvSpPr>
          <p:nvPr/>
        </p:nvSpPr>
        <p:spPr bwMode="auto">
          <a:xfrm>
            <a:off x="5562600" y="1333500"/>
            <a:ext cx="1600200" cy="701675"/>
          </a:xfrm>
          <a:prstGeom prst="rect">
            <a:avLst/>
          </a:prstGeom>
          <a:noFill/>
          <a:ln w="12700">
            <a:noFill/>
            <a:miter lim="800000"/>
            <a:headEnd/>
            <a:tailEnd/>
          </a:ln>
          <a:effectLst/>
        </p:spPr>
        <p:txBody>
          <a:bodyPr>
            <a:spAutoFit/>
          </a:bodyPr>
          <a:lstStyle/>
          <a:p>
            <a:pPr>
              <a:spcBef>
                <a:spcPct val="50000"/>
              </a:spcBef>
            </a:pPr>
            <a:r>
              <a:rPr lang="en-US" sz="2000"/>
              <a:t>Buying an automobile?</a:t>
            </a:r>
          </a:p>
        </p:txBody>
      </p:sp>
      <p:grpSp>
        <p:nvGrpSpPr>
          <p:cNvPr id="22" name="Group 8"/>
          <p:cNvGrpSpPr>
            <a:grpSpLocks/>
          </p:cNvGrpSpPr>
          <p:nvPr/>
        </p:nvGrpSpPr>
        <p:grpSpPr bwMode="auto">
          <a:xfrm>
            <a:off x="928256" y="2680855"/>
            <a:ext cx="7010400" cy="914400"/>
            <a:chOff x="576" y="1680"/>
            <a:chExt cx="4416" cy="336"/>
          </a:xfrm>
        </p:grpSpPr>
        <p:sp>
          <p:nvSpPr>
            <p:cNvPr id="23" name="Rectangle 9" descr="Rectangle: Click to edit Master text styles&#10;Second level&#10;Third level&#10;Fourth level&#10;Fifth level"/>
            <p:cNvSpPr>
              <a:spLocks noChangeArrowheads="1"/>
            </p:cNvSpPr>
            <p:nvPr/>
          </p:nvSpPr>
          <p:spPr bwMode="auto">
            <a:xfrm>
              <a:off x="576" y="1680"/>
              <a:ext cx="3024" cy="336"/>
            </a:xfrm>
            <a:prstGeom prst="rect">
              <a:avLst/>
            </a:prstGeom>
            <a:noFill/>
            <a:ln w="9525">
              <a:noFill/>
              <a:miter lim="800000"/>
              <a:headEnd/>
              <a:tailEnd/>
            </a:ln>
            <a:effectLst/>
          </p:spPr>
          <p:txBody>
            <a:bodyPr/>
            <a:lstStyle/>
            <a:p>
              <a:pPr marL="609600" indent="-609600">
                <a:lnSpc>
                  <a:spcPct val="90000"/>
                </a:lnSpc>
                <a:spcBef>
                  <a:spcPct val="20000"/>
                </a:spcBef>
                <a:buClr>
                  <a:schemeClr val="tx1"/>
                </a:buClr>
                <a:buFont typeface="Wingdings" pitchFamily="2" charset="2"/>
                <a:buNone/>
                <a:tabLst>
                  <a:tab pos="5205413" algn="r"/>
                  <a:tab pos="6342063" algn="r"/>
                </a:tabLst>
              </a:pPr>
              <a:r>
                <a:rPr lang="en-US" sz="2800" dirty="0" smtClean="0">
                  <a:solidFill>
                    <a:srgbClr val="000099"/>
                  </a:solidFill>
                  <a:latin typeface="Arial Unicode MS" pitchFamily="34" charset="-128"/>
                  <a:ea typeface="Arial Unicode MS" pitchFamily="34" charset="-128"/>
                  <a:cs typeface="Arial Unicode MS" pitchFamily="34" charset="-128"/>
                </a:rPr>
                <a:t>Some resources in reserve, used only if necessary</a:t>
              </a:r>
              <a:endParaRPr lang="en-US" sz="2800" dirty="0">
                <a:solidFill>
                  <a:srgbClr val="000099"/>
                </a:solidFill>
                <a:latin typeface="Arial Unicode MS" pitchFamily="34" charset="-128"/>
                <a:ea typeface="Arial Unicode MS" pitchFamily="34" charset="-128"/>
                <a:cs typeface="Arial Unicode MS" pitchFamily="34" charset="-128"/>
              </a:endParaRPr>
            </a:p>
          </p:txBody>
        </p:sp>
        <p:sp>
          <p:nvSpPr>
            <p:cNvPr id="24" name="Rectangle 10" descr="Rectangle: Click to edit Master text styles&#10;Second level&#10;Third level&#10;Fourth level&#10;Fifth level"/>
            <p:cNvSpPr>
              <a:spLocks noChangeArrowheads="1"/>
            </p:cNvSpPr>
            <p:nvPr/>
          </p:nvSpPr>
          <p:spPr bwMode="auto">
            <a:xfrm>
              <a:off x="3840" y="1680"/>
              <a:ext cx="1152" cy="336"/>
            </a:xfrm>
            <a:prstGeom prst="rect">
              <a:avLst/>
            </a:prstGeom>
            <a:noFill/>
            <a:ln w="9525">
              <a:noFill/>
              <a:miter lim="800000"/>
              <a:headEnd/>
              <a:tailEnd/>
            </a:ln>
            <a:effectLst/>
          </p:spPr>
          <p:txBody>
            <a:bodyPr/>
            <a:lstStyle/>
            <a:p>
              <a:pPr>
                <a:lnSpc>
                  <a:spcPct val="90000"/>
                </a:lnSpc>
                <a:spcBef>
                  <a:spcPct val="20000"/>
                </a:spcBef>
                <a:buClr>
                  <a:schemeClr val="tx1"/>
                </a:buClr>
                <a:buFont typeface="Wingdings" pitchFamily="2" charset="2"/>
                <a:buNone/>
                <a:tabLst>
                  <a:tab pos="58738" algn="l"/>
                  <a:tab pos="5205413" algn="r"/>
                  <a:tab pos="6342063" algn="r"/>
                </a:tabLst>
              </a:pPr>
              <a:r>
                <a:rPr lang="en-US" sz="3200">
                  <a:solidFill>
                    <a:srgbClr val="000099"/>
                  </a:solidFill>
                  <a:latin typeface="Arial Unicode MS" pitchFamily="34" charset="-128"/>
                </a:rPr>
                <a:t>	</a:t>
              </a:r>
              <a:r>
                <a:rPr lang="en-US" sz="3200">
                  <a:solidFill>
                    <a:srgbClr val="000099"/>
                  </a:solidFill>
                  <a:latin typeface="Arial Unicode MS" pitchFamily="34" charset="-128"/>
                  <a:ea typeface="Arial Unicode MS" pitchFamily="34" charset="-128"/>
                  <a:cs typeface="Arial Unicode MS" pitchFamily="34" charset="-128"/>
                </a:rPr>
                <a:t>✔	 ✔</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9" presetClass="emph" presetSubtype="0" nodeType="withEffect">
                                  <p:stCondLst>
                                    <p:cond delay="0"/>
                                  </p:stCondLst>
                                  <p:childTnLst>
                                    <p:set>
                                      <p:cBhvr rctx="PPT">
                                        <p:cTn id="8" dur="indefinite"/>
                                        <p:tgtEl>
                                          <p:spTgt spid="2"/>
                                        </p:tgtEl>
                                        <p:attrNameLst>
                                          <p:attrName>style.opacity</p:attrName>
                                        </p:attrNameLst>
                                      </p:cBhvr>
                                      <p:to>
                                        <p:strVal val="0.25"/>
                                      </p:to>
                                    </p:set>
                                    <p:animEffect filter="image" prLst="opacity: 0.25">
                                      <p:cBhvr rctx="IE">
                                        <p:cTn id="9" dur="indefinite"/>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childTnLst>
                                </p:cTn>
                              </p:par>
                              <p:par>
                                <p:cTn id="14" presetID="9" presetClass="emph" presetSubtype="0" nodeType="withEffect">
                                  <p:stCondLst>
                                    <p:cond delay="0"/>
                                  </p:stCondLst>
                                  <p:childTnLst>
                                    <p:set>
                                      <p:cBhvr rctx="PPT">
                                        <p:cTn id="15" dur="indefinite"/>
                                        <p:tgtEl>
                                          <p:spTgt spid="22"/>
                                        </p:tgtEl>
                                        <p:attrNameLst>
                                          <p:attrName>style.opacity</p:attrName>
                                        </p:attrNameLst>
                                      </p:cBhvr>
                                      <p:to>
                                        <p:strVal val="0.25"/>
                                      </p:to>
                                    </p:set>
                                    <p:animEffect filter="image" prLst="opacity: 0.25">
                                      <p:cBhvr rctx="IE">
                                        <p:cTn id="16" dur="indefinite"/>
                                        <p:tgtEl>
                                          <p:spTgt spid="22"/>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par>
                                <p:cTn id="21" presetID="9" presetClass="emph" presetSubtype="0" nodeType="withEffect">
                                  <p:stCondLst>
                                    <p:cond delay="0"/>
                                  </p:stCondLst>
                                  <p:childTnLst>
                                    <p:set>
                                      <p:cBhvr rctx="PPT">
                                        <p:cTn id="22" dur="indefinite"/>
                                        <p:tgtEl>
                                          <p:spTgt spid="3"/>
                                        </p:tgtEl>
                                        <p:attrNameLst>
                                          <p:attrName>style.opacity</p:attrName>
                                        </p:attrNameLst>
                                      </p:cBhvr>
                                      <p:to>
                                        <p:strVal val="0.25"/>
                                      </p:to>
                                    </p:set>
                                    <p:animEffect filter="image" prLst="opacity: 0.25">
                                      <p:cBhvr rctx="IE">
                                        <p:cTn id="23" dur="indefinite"/>
                                        <p:tgtEl>
                                          <p:spTgt spid="3"/>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4"/>
                                        </p:tgtEl>
                                        <p:attrNameLst>
                                          <p:attrName>style.visibility</p:attrName>
                                        </p:attrNameLst>
                                      </p:cBhvr>
                                      <p:to>
                                        <p:strVal val="visible"/>
                                      </p:to>
                                    </p:set>
                                  </p:childTnLst>
                                </p:cTn>
                              </p:par>
                              <p:par>
                                <p:cTn id="28" presetID="9" presetClass="emph" presetSubtype="0" nodeType="withEffect">
                                  <p:stCondLst>
                                    <p:cond delay="0"/>
                                  </p:stCondLst>
                                  <p:childTnLst>
                                    <p:set>
                                      <p:cBhvr rctx="PPT">
                                        <p:cTn id="29" dur="indefinite"/>
                                        <p:tgtEl>
                                          <p:spTgt spid="5"/>
                                        </p:tgtEl>
                                        <p:attrNameLst>
                                          <p:attrName>style.opacity</p:attrName>
                                        </p:attrNameLst>
                                      </p:cBhvr>
                                      <p:to>
                                        <p:strVal val="0.25"/>
                                      </p:to>
                                    </p:set>
                                    <p:animEffect filter="image" prLst="opacity: 0.25">
                                      <p:cBhvr rctx="IE">
                                        <p:cTn id="30" dur="indefinite"/>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Model Features</a:t>
            </a:r>
            <a:endParaRPr lang="en-US" dirty="0"/>
          </a:p>
        </p:txBody>
      </p:sp>
      <p:sp>
        <p:nvSpPr>
          <p:cNvPr id="3" name="Content Placeholder 2"/>
          <p:cNvSpPr>
            <a:spLocks noGrp="1"/>
          </p:cNvSpPr>
          <p:nvPr>
            <p:ph idx="1"/>
          </p:nvPr>
        </p:nvSpPr>
        <p:spPr>
          <a:xfrm>
            <a:off x="457200" y="1600201"/>
            <a:ext cx="8229600" cy="4790208"/>
          </a:xfrm>
        </p:spPr>
        <p:txBody>
          <a:bodyPr/>
          <a:lstStyle/>
          <a:p>
            <a:r>
              <a:rPr lang="en-US" dirty="0" smtClean="0"/>
              <a:t>Exploration rather than prediction </a:t>
            </a:r>
          </a:p>
          <a:p>
            <a:r>
              <a:rPr lang="en-US" dirty="0" smtClean="0"/>
              <a:t>No perfect foresight</a:t>
            </a:r>
          </a:p>
          <a:p>
            <a:r>
              <a:rPr lang="en-US" dirty="0" smtClean="0"/>
              <a:t>Likelihood analysis with large sources of risk (“scenario analysis”)</a:t>
            </a:r>
          </a:p>
          <a:p>
            <a:pPr lvl="1"/>
            <a:r>
              <a:rPr lang="en-US" dirty="0" smtClean="0"/>
              <a:t>Use lower correlations to capture </a:t>
            </a:r>
            <a:r>
              <a:rPr lang="en-US" b="1" i="1" dirty="0" smtClean="0"/>
              <a:t>systemic changes</a:t>
            </a:r>
          </a:p>
          <a:p>
            <a:r>
              <a:rPr lang="en-US" dirty="0" smtClean="0"/>
              <a:t>Adaptive plans that include features that </a:t>
            </a:r>
            <a:r>
              <a:rPr lang="en-US" b="1" i="1" dirty="0" smtClean="0"/>
              <a:t>respond</a:t>
            </a:r>
            <a:r>
              <a:rPr lang="en-US" dirty="0" smtClean="0"/>
              <a:t> to futures to reduce the severity of bad outcomes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9" presetClass="emph" presetSubtype="0" grpId="1" nodeType="withEffect">
                                  <p:stCondLst>
                                    <p:cond delay="0"/>
                                  </p:stCondLst>
                                  <p:childTnLst>
                                    <p:set>
                                      <p:cBhvr rctx="PPT">
                                        <p:cTn id="8" dur="indefinite"/>
                                        <p:tgtEl>
                                          <p:spTgt spid="3">
                                            <p:txEl>
                                              <p:pRg st="0" end="0"/>
                                            </p:txEl>
                                          </p:spTgt>
                                        </p:tgtEl>
                                        <p:attrNameLst>
                                          <p:attrName>style.opacity</p:attrName>
                                        </p:attrNameLst>
                                      </p:cBhvr>
                                      <p:to>
                                        <p:strVal val="0.25"/>
                                      </p:to>
                                    </p:set>
                                    <p:animEffect filter="image" prLst="opacity: 0.25">
                                      <p:cBhvr rctx="IE">
                                        <p:cTn id="9" dur="indefinite"/>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childTnLst>
                                </p:cTn>
                              </p:par>
                              <p:par>
                                <p:cTn id="16" presetID="9" presetClass="emph" presetSubtype="0" grpId="1" nodeType="withEffect">
                                  <p:stCondLst>
                                    <p:cond delay="0"/>
                                  </p:stCondLst>
                                  <p:childTnLst>
                                    <p:set>
                                      <p:cBhvr rctx="PPT">
                                        <p:cTn id="17" dur="indefinite"/>
                                        <p:tgtEl>
                                          <p:spTgt spid="3">
                                            <p:txEl>
                                              <p:pRg st="1" end="1"/>
                                            </p:txEl>
                                          </p:spTgt>
                                        </p:tgtEl>
                                        <p:attrNameLst>
                                          <p:attrName>style.opacity</p:attrName>
                                        </p:attrNameLst>
                                      </p:cBhvr>
                                      <p:to>
                                        <p:strVal val="0.25"/>
                                      </p:to>
                                    </p:set>
                                    <p:animEffect filter="image" prLst="opacity: 0.25">
                                      <p:cBhvr rctx="IE">
                                        <p:cTn id="18" dur="indefinite"/>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9" presetClass="emph" presetSubtype="0" grpId="1" nodeType="withEffect">
                                  <p:stCondLst>
                                    <p:cond delay="0"/>
                                  </p:stCondLst>
                                  <p:childTnLst>
                                    <p:set>
                                      <p:cBhvr rctx="PPT">
                                        <p:cTn id="24" dur="indefinite"/>
                                        <p:tgtEl>
                                          <p:spTgt spid="3">
                                            <p:txEl>
                                              <p:pRg st="2" end="2"/>
                                            </p:txEl>
                                          </p:spTgt>
                                        </p:tgtEl>
                                        <p:attrNameLst>
                                          <p:attrName>style.opacity</p:attrName>
                                        </p:attrNameLst>
                                      </p:cBhvr>
                                      <p:to>
                                        <p:strVal val="0.25"/>
                                      </p:to>
                                    </p:set>
                                    <p:animEffect filter="image" prLst="opacity: 0.25">
                                      <p:cBhvr rctx="IE">
                                        <p:cTn id="25" dur="indefinite"/>
                                        <p:tgtEl>
                                          <p:spTgt spid="3">
                                            <p:txEl>
                                              <p:pRg st="2" end="2"/>
                                            </p:txEl>
                                          </p:spTgt>
                                        </p:tgtEl>
                                      </p:cBhvr>
                                    </p:animEffect>
                                  </p:childTnLst>
                                </p:cTn>
                              </p:par>
                              <p:par>
                                <p:cTn id="26" presetID="9" presetClass="emph" presetSubtype="0" grpId="1" nodeType="withEffect">
                                  <p:stCondLst>
                                    <p:cond delay="0"/>
                                  </p:stCondLst>
                                  <p:childTnLst>
                                    <p:set>
                                      <p:cBhvr rctx="PPT">
                                        <p:cTn id="27" dur="indefinite"/>
                                        <p:tgtEl>
                                          <p:spTgt spid="3">
                                            <p:txEl>
                                              <p:pRg st="3" end="3"/>
                                            </p:txEl>
                                          </p:spTgt>
                                        </p:tgtEl>
                                        <p:attrNameLst>
                                          <p:attrName>style.opacity</p:attrName>
                                        </p:attrNameLst>
                                      </p:cBhvr>
                                      <p:to>
                                        <p:strVal val="0.25"/>
                                      </p:to>
                                    </p:set>
                                    <p:animEffect filter="image" prLst="opacity: 0.25">
                                      <p:cBhvr rctx="IE">
                                        <p:cTn id="28" dur="indefinite"/>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3" grpId="1"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2055" y="2986665"/>
            <a:ext cx="7450281" cy="1143000"/>
          </a:xfrm>
        </p:spPr>
        <p:txBody>
          <a:bodyPr/>
          <a:lstStyle/>
          <a:p>
            <a:r>
              <a:rPr lang="en-US" dirty="0" smtClean="0"/>
              <a:t>End</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Default Design 13">
        <a:dk1>
          <a:srgbClr val="5C1F00"/>
        </a:dk1>
        <a:lt1>
          <a:srgbClr val="FFFFFF"/>
        </a:lt1>
        <a:dk2>
          <a:srgbClr val="800000"/>
        </a:dk2>
        <a:lt2>
          <a:srgbClr val="DFD293"/>
        </a:lt2>
        <a:accent1>
          <a:srgbClr val="CC3300"/>
        </a:accent1>
        <a:accent2>
          <a:srgbClr val="34EA6C"/>
        </a:accent2>
        <a:accent3>
          <a:srgbClr val="C0AAAA"/>
        </a:accent3>
        <a:accent4>
          <a:srgbClr val="DADADA"/>
        </a:accent4>
        <a:accent5>
          <a:srgbClr val="E2ADAA"/>
        </a:accent5>
        <a:accent6>
          <a:srgbClr val="2ED461"/>
        </a:accent6>
        <a:hlink>
          <a:srgbClr val="FFFF99"/>
        </a:hlink>
        <a:folHlink>
          <a:srgbClr val="D3A219"/>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2155</TotalTime>
  <Words>184</Words>
  <Application>Microsoft Office PowerPoint</Application>
  <PresentationFormat>Letter Paper (8.5x11 in)</PresentationFormat>
  <Paragraphs>145</Paragraphs>
  <Slides>8</Slides>
  <Notes>5</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1_Default Design</vt:lpstr>
      <vt:lpstr>The General Nature of Risk</vt:lpstr>
      <vt:lpstr>Overview</vt:lpstr>
      <vt:lpstr>We Cannot Forecast</vt:lpstr>
      <vt:lpstr>A Purchase Decision</vt:lpstr>
      <vt:lpstr>Characteristics</vt:lpstr>
      <vt:lpstr>Characteristics</vt:lpstr>
      <vt:lpstr>Risk Model Features</vt:lpstr>
      <vt:lpstr>End</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euci</dc:creator>
  <cp:lastModifiedBy>Michael Schilmoeller, 11/17/2010</cp:lastModifiedBy>
  <cp:revision>109</cp:revision>
  <dcterms:created xsi:type="dcterms:W3CDTF">2004-07-23T18:32:13Z</dcterms:created>
  <dcterms:modified xsi:type="dcterms:W3CDTF">2010-12-02T01:03:18Z</dcterms:modified>
</cp:coreProperties>
</file>