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6" r:id="rId3"/>
    <p:sldId id="289" r:id="rId4"/>
    <p:sldId id="290" r:id="rId5"/>
    <p:sldId id="317" r:id="rId6"/>
    <p:sldId id="291" r:id="rId7"/>
    <p:sldId id="295" r:id="rId8"/>
    <p:sldId id="318" r:id="rId9"/>
    <p:sldId id="292" r:id="rId10"/>
    <p:sldId id="293" r:id="rId11"/>
    <p:sldId id="297" r:id="rId12"/>
    <p:sldId id="319" r:id="rId13"/>
    <p:sldId id="294" r:id="rId14"/>
    <p:sldId id="320" r:id="rId15"/>
    <p:sldId id="296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21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298" r:id="rId35"/>
    <p:sldId id="287" r:id="rId36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Michael Schilmoeller, 2/10/2010" initials="" lastIdx="4" clrIdx="0"/>
  <p:cmAuthor id="1" name=" Michael Schilmoeller, 4/19/2010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66"/>
    <a:srgbClr val="0000CC"/>
    <a:srgbClr val="FFFF00"/>
    <a:srgbClr val="006699"/>
    <a:srgbClr val="003366"/>
    <a:srgbClr val="336699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2" autoAdjust="0"/>
    <p:restoredTop sz="87775" autoAdjust="0"/>
  </p:normalViewPr>
  <p:slideViewPr>
    <p:cSldViewPr snapToGrid="0">
      <p:cViewPr varScale="1">
        <p:scale>
          <a:sx n="84" d="100"/>
          <a:sy n="84" d="100"/>
        </p:scale>
        <p:origin x="-8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50C44684-9330-4945-B70C-88F1955CEC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2A47AD4-2005-4D0D-B3DB-4369A5FEB7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9B576-EBB6-4D34-B169-FFEF1724DE4B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4D2DC3-AE18-4210-803A-884763BF8D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7943" name="Rectangle 7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400">
              <a:latin typeface="Tahoma" pitchFamily="34" charset="0"/>
            </a:endParaRPr>
          </a:p>
        </p:txBody>
      </p:sp>
      <p:pic>
        <p:nvPicPr>
          <p:cNvPr id="167945" name="Picture 9" descr="Background with Logo 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ABBF7-E812-4BDA-84DD-BF8099389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E403-A76E-4A6E-8870-8260FF4F1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2A9ED-B611-4893-8AB2-D78EBAEE3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CEC80-F969-48BD-BDBF-5E42AF7B0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F1A9-5B20-45AA-AF44-A558F089A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B16D2-FD13-4464-8AE6-72C4FCE64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BAF7-CC9D-4C06-B9E5-82A5F6F98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8661A-9F3E-43D8-BBA1-FE46E94D3C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E1E9F-745C-4D47-AEE2-FEB1F7C25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48DA3-55FC-40C9-A198-7433ED12B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0C8725-A9E7-4C42-B57F-20AE5A3C47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8795" name="Rectangle 11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400">
              <a:latin typeface="Tahoma" pitchFamily="34" charset="0"/>
            </a:endParaRPr>
          </a:p>
        </p:txBody>
      </p:sp>
      <p:sp>
        <p:nvSpPr>
          <p:cNvPr id="118796" name="Rectangle 12"/>
          <p:cNvSpPr>
            <a:spLocks noChangeArrowheads="1"/>
          </p:cNvSpPr>
          <p:nvPr userDrawn="1"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400">
                <a:latin typeface="Tahoma" pitchFamily="34" charset="0"/>
              </a:rPr>
              <a:t>  </a:t>
            </a:r>
            <a:fld id="{08676DC1-45CC-4E53-9F61-3AD3D9AF8508}" type="slidenum">
              <a:rPr lang="en-US" sz="1400">
                <a:latin typeface="Tahoma" pitchFamily="34" charset="0"/>
              </a:rPr>
              <a:pPr algn="ctr"/>
              <a:t>‹#›</a:t>
            </a:fld>
            <a:endParaRPr lang="en-US" sz="1400">
              <a:latin typeface="Tahoma" pitchFamily="34" charset="0"/>
            </a:endParaRPr>
          </a:p>
        </p:txBody>
      </p:sp>
      <p:pic>
        <p:nvPicPr>
          <p:cNvPr id="118807" name="Picture 23" descr="Background with Logo 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council.org/energy/powerplan/5/(07)%20Portfolio%20Analysis.pdf" TargetMode="External"/><Relationship Id="rId7" Type="http://schemas.openxmlformats.org/officeDocument/2006/relationships/hyperlink" Target="http://www.nwcouncil.org/energy/powerplan/6/final/SixthPowerPlan_Appendix_J.pdf" TargetMode="External"/><Relationship Id="rId2" Type="http://schemas.openxmlformats.org/officeDocument/2006/relationships/hyperlink" Target="http://www.nwcouncil.org/energy/powerplan/5/(06)%20Risk%20Sec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wcouncil.org/energy/powerplan/6/final/SixthPowerPlan_Ch9.pdf" TargetMode="External"/><Relationship Id="rId5" Type="http://schemas.openxmlformats.org/officeDocument/2006/relationships/hyperlink" Target="http://www.nwcouncil.org/energy/powerplan/5/Appendix%20L%20(Portfolio%20Model).pdf" TargetMode="External"/><Relationship Id="rId4" Type="http://schemas.openxmlformats.org/officeDocument/2006/relationships/hyperlink" Target="http://www.nwcouncil.org/energy/powerplan/5/AppendixP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418" y="1392383"/>
            <a:ext cx="8229600" cy="157941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Choice of Platform: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  <a:r>
              <a:rPr lang="en-US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®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Crystal Ball</a:t>
            </a:r>
            <a:r>
              <a:rPr lang="en-US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®</a:t>
            </a:r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1108" y="4451925"/>
            <a:ext cx="5453063" cy="120073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Michael Schilmoeller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Thursday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December 2, 2010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SAAC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High-Performance </a:t>
            </a:r>
            <a:r>
              <a:rPr lang="en-US" dirty="0" smtClean="0"/>
              <a:t>Excel</a:t>
            </a:r>
            <a:br>
              <a:rPr lang="en-US" dirty="0" smtClean="0"/>
            </a:br>
            <a:r>
              <a:rPr lang="en-US" sz="2800" dirty="0" smtClean="0"/>
              <a:t>(An Aside)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10891"/>
          </a:xfrm>
        </p:spPr>
        <p:txBody>
          <a:bodyPr/>
          <a:lstStyle/>
          <a:p>
            <a:r>
              <a:rPr lang="en-US" dirty="0" smtClean="0"/>
              <a:t>Windows Server 2008 r2 provides an High Performance Computing (parallel-processing) add-on, now in beta 3</a:t>
            </a:r>
          </a:p>
          <a:p>
            <a:r>
              <a:rPr lang="en-US" dirty="0" smtClean="0"/>
              <a:t>The HPC initiative is aimed at Excel users and Excel 2010 has provisions for user to configure Server 2008/HPC for enhanced workbook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XP</a:t>
            </a:r>
          </a:p>
          <a:p>
            <a:r>
              <a:rPr lang="en-US" dirty="0" smtClean="0"/>
              <a:t>Excel 2000 or better</a:t>
            </a:r>
          </a:p>
          <a:p>
            <a:r>
              <a:rPr lang="en-US" dirty="0" smtClean="0"/>
              <a:t>COM </a:t>
            </a:r>
            <a:r>
              <a:rPr lang="en-US" dirty="0" err="1" smtClean="0"/>
              <a:t>Typelibs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NWPCC</a:t>
            </a:r>
          </a:p>
          <a:p>
            <a:pPr lvl="2"/>
            <a:r>
              <a:rPr lang="en-US" dirty="0" smtClean="0"/>
              <a:t>Errdll.dll – error handling and reporting</a:t>
            </a:r>
          </a:p>
          <a:p>
            <a:pPr lvl="2"/>
            <a:r>
              <a:rPr lang="en-US" dirty="0" smtClean="0"/>
              <a:t>NWPCC07Risk.xll – dispatch algorithms, etc.</a:t>
            </a:r>
          </a:p>
          <a:p>
            <a:pPr lvl="1"/>
            <a:r>
              <a:rPr lang="en-US" dirty="0" smtClean="0"/>
              <a:t>Microsoft: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995" y="4790209"/>
            <a:ext cx="3217502" cy="173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15" y="1371600"/>
            <a:ext cx="7279280" cy="5101936"/>
          </a:xfrm>
        </p:spPr>
        <p:txBody>
          <a:bodyPr/>
          <a:lstStyle/>
          <a:p>
            <a:r>
              <a:rPr lang="en-US" sz="2800" dirty="0" smtClean="0"/>
              <a:t>The importance of transparency and accessibility</a:t>
            </a:r>
          </a:p>
          <a:p>
            <a:pPr lvl="1"/>
            <a:r>
              <a:rPr lang="en-US" sz="2400" dirty="0" smtClean="0"/>
              <a:t>Availability of diagnostics</a:t>
            </a:r>
          </a:p>
          <a:p>
            <a:r>
              <a:rPr lang="en-US" sz="2800" dirty="0" smtClean="0"/>
              <a:t>The topography of the RPM</a:t>
            </a:r>
          </a:p>
          <a:p>
            <a:r>
              <a:rPr lang="en-US" sz="2800" dirty="0" smtClean="0"/>
              <a:t>High-performance Excel</a:t>
            </a:r>
          </a:p>
          <a:p>
            <a:pPr lvl="1"/>
            <a:r>
              <a:rPr lang="en-US" sz="2000" dirty="0" smtClean="0"/>
              <a:t>XLLs</a:t>
            </a:r>
          </a:p>
          <a:p>
            <a:pPr lvl="1"/>
            <a:r>
              <a:rPr lang="en-US" sz="2000" dirty="0" smtClean="0"/>
              <a:t>Carefully controlled calculations</a:t>
            </a:r>
          </a:p>
          <a:p>
            <a:r>
              <a:rPr lang="en-US" sz="2800" dirty="0" smtClean="0"/>
              <a:t>Crystal Ball and CB Turbo</a:t>
            </a:r>
          </a:p>
          <a:p>
            <a:r>
              <a:rPr lang="en-US" sz="2800" dirty="0" smtClean="0"/>
              <a:t>Olivia</a:t>
            </a:r>
          </a:p>
          <a:p>
            <a:r>
              <a:rPr lang="en-US" sz="2800" dirty="0" smtClean="0"/>
              <a:t>The efficient frontier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0" y="4592783"/>
            <a:ext cx="810491" cy="32211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Ball and CB Turbo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2092"/>
            <a:ext cx="8229600" cy="2161308"/>
          </a:xfrm>
        </p:spPr>
        <p:txBody>
          <a:bodyPr/>
          <a:lstStyle/>
          <a:p>
            <a:r>
              <a:rPr lang="en-US" dirty="0" smtClean="0"/>
              <a:t>It seemed like a good idea at the time….</a:t>
            </a:r>
          </a:p>
          <a:p>
            <a:r>
              <a:rPr lang="en-US" dirty="0" smtClean="0"/>
              <a:t>The trials and tribulations of third-party software</a:t>
            </a:r>
          </a:p>
          <a:p>
            <a:r>
              <a:rPr lang="en-US" dirty="0" smtClean="0"/>
              <a:t>Current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15" y="1371600"/>
            <a:ext cx="7279280" cy="5101936"/>
          </a:xfrm>
        </p:spPr>
        <p:txBody>
          <a:bodyPr/>
          <a:lstStyle/>
          <a:p>
            <a:r>
              <a:rPr lang="en-US" sz="2800" dirty="0" smtClean="0"/>
              <a:t>The importance of transparency and accessibility</a:t>
            </a:r>
          </a:p>
          <a:p>
            <a:pPr lvl="1"/>
            <a:r>
              <a:rPr lang="en-US" sz="2400" dirty="0" smtClean="0"/>
              <a:t>Availability of diagnostics</a:t>
            </a:r>
          </a:p>
          <a:p>
            <a:r>
              <a:rPr lang="en-US" sz="2800" dirty="0" smtClean="0"/>
              <a:t>The topography of the RPM</a:t>
            </a:r>
          </a:p>
          <a:p>
            <a:r>
              <a:rPr lang="en-US" sz="2800" dirty="0" smtClean="0"/>
              <a:t>High-performance Excel</a:t>
            </a:r>
          </a:p>
          <a:p>
            <a:pPr lvl="1"/>
            <a:r>
              <a:rPr lang="en-US" sz="2000" dirty="0" smtClean="0"/>
              <a:t>XLLs</a:t>
            </a:r>
          </a:p>
          <a:p>
            <a:pPr lvl="1"/>
            <a:r>
              <a:rPr lang="en-US" sz="2000" dirty="0" smtClean="0"/>
              <a:t>Carefully controlled calculations</a:t>
            </a:r>
          </a:p>
          <a:p>
            <a:r>
              <a:rPr lang="en-US" sz="2800" dirty="0" smtClean="0"/>
              <a:t>Crystal Ball and CB Turbo</a:t>
            </a:r>
          </a:p>
          <a:p>
            <a:r>
              <a:rPr lang="en-US" sz="2800" dirty="0" smtClean="0"/>
              <a:t>Olivia</a:t>
            </a:r>
          </a:p>
          <a:p>
            <a:r>
              <a:rPr lang="en-US" sz="2800" dirty="0" smtClean="0"/>
              <a:t>The efficient frontier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0" y="5101937"/>
            <a:ext cx="810491" cy="32211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pic>
        <p:nvPicPr>
          <p:cNvPr id="6" name="Content Placeholder 5" descr="blair1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8394" y="1340427"/>
            <a:ext cx="596643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pic>
        <p:nvPicPr>
          <p:cNvPr id="4" name="Content Placeholder 3" descr="olivi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pic>
        <p:nvPicPr>
          <p:cNvPr id="6" name="Content Placeholder 5" descr="wiz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4204" y="1330037"/>
            <a:ext cx="559559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pic>
        <p:nvPicPr>
          <p:cNvPr id="5" name="Content Placeholder 4" descr="wiz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3268" y="1319645"/>
            <a:ext cx="575746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pic>
        <p:nvPicPr>
          <p:cNvPr id="6" name="Content Placeholder 5" descr="wiz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3162" y="1758156"/>
            <a:ext cx="4257675" cy="421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15" y="1371600"/>
            <a:ext cx="7279280" cy="5101936"/>
          </a:xfrm>
        </p:spPr>
        <p:txBody>
          <a:bodyPr/>
          <a:lstStyle/>
          <a:p>
            <a:r>
              <a:rPr lang="en-US" sz="2800" dirty="0" smtClean="0"/>
              <a:t>The importance of transparency and accessibility</a:t>
            </a:r>
          </a:p>
          <a:p>
            <a:pPr lvl="1"/>
            <a:r>
              <a:rPr lang="en-US" sz="2400" dirty="0" smtClean="0"/>
              <a:t>Availability of diagnostics</a:t>
            </a:r>
          </a:p>
          <a:p>
            <a:r>
              <a:rPr lang="en-US" sz="2800" dirty="0" smtClean="0"/>
              <a:t>The topography of the RPM</a:t>
            </a:r>
          </a:p>
          <a:p>
            <a:r>
              <a:rPr lang="en-US" sz="2800" dirty="0" smtClean="0"/>
              <a:t>High-performance Excel</a:t>
            </a:r>
          </a:p>
          <a:p>
            <a:pPr lvl="1"/>
            <a:r>
              <a:rPr lang="en-US" sz="2000" dirty="0" smtClean="0"/>
              <a:t>XLLs</a:t>
            </a:r>
          </a:p>
          <a:p>
            <a:pPr lvl="1"/>
            <a:r>
              <a:rPr lang="en-US" sz="2000" dirty="0" smtClean="0"/>
              <a:t>Carefully controlled calculations</a:t>
            </a:r>
          </a:p>
          <a:p>
            <a:r>
              <a:rPr lang="en-US" sz="2800" dirty="0" smtClean="0"/>
              <a:t>Crystal Ball and CB Turbo</a:t>
            </a:r>
          </a:p>
          <a:p>
            <a:r>
              <a:rPr lang="en-US" sz="2800" dirty="0" smtClean="0"/>
              <a:t>Olivia</a:t>
            </a:r>
          </a:p>
          <a:p>
            <a:r>
              <a:rPr lang="en-US" sz="2800" dirty="0" smtClean="0"/>
              <a:t>The efficient frontier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pic>
        <p:nvPicPr>
          <p:cNvPr id="5" name="Content Placeholder 4" descr="wiz_res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7310" y="1600200"/>
            <a:ext cx="47893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pic>
        <p:nvPicPr>
          <p:cNvPr id="5" name="Content Placeholder 4" descr="wiz_res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7310" y="1600200"/>
            <a:ext cx="47893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pic>
        <p:nvPicPr>
          <p:cNvPr id="5" name="Content Placeholder 4" descr="wiz_res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7310" y="1600200"/>
            <a:ext cx="47893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pic>
        <p:nvPicPr>
          <p:cNvPr id="5" name="Content Placeholder 4" descr="wiz_res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7310" y="1600200"/>
            <a:ext cx="47893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pic>
        <p:nvPicPr>
          <p:cNvPr id="5" name="Content Placeholder 4" descr="wiz_res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7310" y="1600200"/>
            <a:ext cx="47893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15" y="1371600"/>
            <a:ext cx="7279280" cy="5101936"/>
          </a:xfrm>
        </p:spPr>
        <p:txBody>
          <a:bodyPr/>
          <a:lstStyle/>
          <a:p>
            <a:r>
              <a:rPr lang="en-US" sz="2800" dirty="0" smtClean="0"/>
              <a:t>The importance of transparency and accessibility</a:t>
            </a:r>
          </a:p>
          <a:p>
            <a:pPr lvl="1"/>
            <a:r>
              <a:rPr lang="en-US" sz="2400" dirty="0" smtClean="0"/>
              <a:t>Availability of diagnostics</a:t>
            </a:r>
          </a:p>
          <a:p>
            <a:r>
              <a:rPr lang="en-US" sz="2800" dirty="0" smtClean="0"/>
              <a:t>The topography of the RPM</a:t>
            </a:r>
          </a:p>
          <a:p>
            <a:r>
              <a:rPr lang="en-US" sz="2800" dirty="0" smtClean="0"/>
              <a:t>High-performance Excel</a:t>
            </a:r>
          </a:p>
          <a:p>
            <a:pPr lvl="1"/>
            <a:r>
              <a:rPr lang="en-US" sz="2000" dirty="0" smtClean="0"/>
              <a:t>XLLs</a:t>
            </a:r>
          </a:p>
          <a:p>
            <a:pPr lvl="1"/>
            <a:r>
              <a:rPr lang="en-US" sz="2000" dirty="0" smtClean="0"/>
              <a:t>Carefully controlled calculations</a:t>
            </a:r>
          </a:p>
          <a:p>
            <a:r>
              <a:rPr lang="en-US" sz="2800" dirty="0" smtClean="0"/>
              <a:t>Crystal Ball and CB Turbo</a:t>
            </a:r>
          </a:p>
          <a:p>
            <a:r>
              <a:rPr lang="en-US" sz="2800" dirty="0" smtClean="0"/>
              <a:t>Olivia</a:t>
            </a:r>
          </a:p>
          <a:p>
            <a:r>
              <a:rPr lang="en-US" sz="2800" dirty="0" smtClean="0"/>
              <a:t>The efficient frontier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0" y="5611092"/>
            <a:ext cx="810491" cy="32211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Efficient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10" y="1901536"/>
            <a:ext cx="8229600" cy="3428999"/>
          </a:xfrm>
        </p:spPr>
        <p:txBody>
          <a:bodyPr/>
          <a:lstStyle/>
          <a:p>
            <a:r>
              <a:rPr lang="en-US" dirty="0" smtClean="0"/>
              <a:t>A device for filtering out “bad” plans (not to be confused with “bad” NPV outcomes)</a:t>
            </a:r>
          </a:p>
          <a:p>
            <a:r>
              <a:rPr lang="en-US" dirty="0" smtClean="0"/>
              <a:t>One plan “dominates” another if it is no worse in any regard, and better in at least one regard, than the other</a:t>
            </a:r>
          </a:p>
          <a:p>
            <a:r>
              <a:rPr lang="en-US" dirty="0" smtClean="0"/>
              <a:t>The bad plans are the dominated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7189"/>
          </a:xfrm>
        </p:spPr>
        <p:txBody>
          <a:bodyPr/>
          <a:lstStyle/>
          <a:p>
            <a:r>
              <a:rPr lang="en-US" dirty="0" smtClean="0"/>
              <a:t>Evaluating</a:t>
            </a:r>
            <a:r>
              <a:rPr lang="en-US" sz="2600" dirty="0"/>
              <a:t> </a:t>
            </a:r>
            <a:r>
              <a:rPr lang="en-US" dirty="0" smtClean="0"/>
              <a:t>Vaccines</a:t>
            </a:r>
          </a:p>
        </p:txBody>
      </p:sp>
      <p:pic>
        <p:nvPicPr>
          <p:cNvPr id="20496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2138" y="1106488"/>
            <a:ext cx="5370512" cy="474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2138" y="1106488"/>
            <a:ext cx="5370512" cy="4746625"/>
          </a:xfrm>
          <a:noFill/>
          <a:ln/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935413" y="3619500"/>
            <a:ext cx="312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121025" y="3971925"/>
            <a:ext cx="31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2138" y="1106488"/>
            <a:ext cx="5370512" cy="4757737"/>
          </a:xfrm>
          <a:noFill/>
          <a:ln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935413" y="3619500"/>
            <a:ext cx="312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121025" y="3971925"/>
            <a:ext cx="31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States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072" y="5700898"/>
            <a:ext cx="4779819" cy="75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197552"/>
            <a:ext cx="5486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222" y="3317298"/>
            <a:ext cx="7877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 bwMode="auto">
          <a:xfrm rot="5400000">
            <a:off x="3106882" y="6078682"/>
            <a:ext cx="727364" cy="0"/>
          </a:xfrm>
          <a:prstGeom prst="line">
            <a:avLst/>
          </a:prstGeom>
          <a:solidFill>
            <a:schemeClr val="accent1"/>
          </a:solidFill>
          <a:ln w="3492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48845" y="2462645"/>
            <a:ext cx="204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C:\Backups\Plan 6\Studies\Model Development\Construction Cost Uncertainty\FixedCst_08.xls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24691" y="6488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2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26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1106488"/>
            <a:ext cx="5370512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27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2138" y="1106488"/>
            <a:ext cx="5370512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29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10" y="191510"/>
            <a:ext cx="8229600" cy="868363"/>
          </a:xfrm>
        </p:spPr>
        <p:txBody>
          <a:bodyPr/>
          <a:lstStyle/>
          <a:p>
            <a:r>
              <a:rPr lang="en-US" dirty="0" smtClean="0"/>
              <a:t>The Efficient Frontier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356735"/>
          </a:xfrm>
        </p:spPr>
        <p:txBody>
          <a:bodyPr/>
          <a:lstStyle/>
          <a:p>
            <a:r>
              <a:rPr lang="en-US" dirty="0" smtClean="0"/>
              <a:t>What does the </a:t>
            </a:r>
            <a:br>
              <a:rPr lang="en-US" dirty="0" smtClean="0"/>
            </a:br>
            <a:r>
              <a:rPr lang="en-US" dirty="0" smtClean="0"/>
              <a:t>Efficient Frontier Tell Us?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8906" y="1854633"/>
            <a:ext cx="6475412" cy="3527858"/>
          </a:xfrm>
        </p:spPr>
        <p:txBody>
          <a:bodyPr/>
          <a:lstStyle/>
          <a:p>
            <a:r>
              <a:rPr lang="en-US" dirty="0"/>
              <a:t>The Efficient Frontier does </a:t>
            </a:r>
            <a:r>
              <a:rPr lang="en-US" b="1" i="1" dirty="0"/>
              <a:t>not</a:t>
            </a:r>
            <a:r>
              <a:rPr lang="en-US" dirty="0"/>
              <a:t> tell us what to do</a:t>
            </a:r>
          </a:p>
          <a:p>
            <a:r>
              <a:rPr lang="en-US" dirty="0"/>
              <a:t>The Efficient Frontier tells us what </a:t>
            </a:r>
            <a:r>
              <a:rPr lang="en-US" b="1" i="1" dirty="0"/>
              <a:t>not</a:t>
            </a:r>
            <a:r>
              <a:rPr lang="en-US" dirty="0"/>
              <a:t> to do</a:t>
            </a:r>
          </a:p>
          <a:p>
            <a:r>
              <a:rPr lang="en-US" dirty="0"/>
              <a:t>Most useful if there are a large number of 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1382"/>
          </a:xfrm>
        </p:spPr>
        <p:txBody>
          <a:bodyPr/>
          <a:lstStyle/>
          <a:p>
            <a:r>
              <a:rPr lang="en-US" sz="2000" dirty="0" smtClean="0"/>
              <a:t>Fifth power plan</a:t>
            </a:r>
          </a:p>
          <a:p>
            <a:r>
              <a:rPr lang="en-US" sz="2000" dirty="0" smtClean="0">
                <a:hlinkClick r:id="rId2"/>
              </a:rPr>
              <a:t>http://www.nwcouncil.org/energy/powerplan/5/(06)%20Risk%20Section.pdf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http://www.nwcouncil.org/energy/powerplan/5/(07)%20Portfolio%20Analysis.pdf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http://www.nwcouncil.org/energy/powerplan/5/AppendixP.pdf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http://www.nwcouncil.org/energy/powerplan/5/Appendix%20L%20(Portfolio%20Model).pdf</a:t>
            </a:r>
            <a:endParaRPr lang="en-US" sz="2000" dirty="0" smtClean="0"/>
          </a:p>
          <a:p>
            <a:r>
              <a:rPr lang="en-US" sz="2000" dirty="0" smtClean="0"/>
              <a:t>Sixth power plan</a:t>
            </a:r>
          </a:p>
          <a:p>
            <a:r>
              <a:rPr lang="en-US" sz="2000" dirty="0" smtClean="0">
                <a:hlinkClick r:id="rId6"/>
              </a:rPr>
              <a:t>http://www.nwcouncil.org/energy/powerplan/6/final/SixthPowerPlan_Ch9.pdf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http://www.nwcouncil.org/energy/powerplan/6/final/SixthPowerPlan_Appendix_J.pdf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2986665"/>
            <a:ext cx="7450281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States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45" y="1538973"/>
            <a:ext cx="7758000" cy="7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2728479"/>
            <a:ext cx="7038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390" y="3923433"/>
            <a:ext cx="7762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609" y="4954299"/>
            <a:ext cx="7762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 bwMode="auto">
          <a:xfrm>
            <a:off x="1371600" y="1953491"/>
            <a:ext cx="872836" cy="249382"/>
          </a:xfrm>
          <a:prstGeom prst="right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6063" y="6016336"/>
            <a:ext cx="204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C:\Backups\Plan 6\Studies\Model Development\Construction Cost Uncertainty\FixedCst_08.xls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24691" y="6488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15" y="1371600"/>
            <a:ext cx="7279280" cy="5101936"/>
          </a:xfrm>
        </p:spPr>
        <p:txBody>
          <a:bodyPr/>
          <a:lstStyle/>
          <a:p>
            <a:r>
              <a:rPr lang="en-US" sz="2800" dirty="0" smtClean="0"/>
              <a:t>The importance of transparency and accessibility</a:t>
            </a:r>
          </a:p>
          <a:p>
            <a:pPr lvl="1"/>
            <a:r>
              <a:rPr lang="en-US" sz="2400" dirty="0" smtClean="0"/>
              <a:t>Availability of diagnostics</a:t>
            </a:r>
          </a:p>
          <a:p>
            <a:r>
              <a:rPr lang="en-US" sz="2800" dirty="0" smtClean="0"/>
              <a:t>The topography of the RPM</a:t>
            </a:r>
          </a:p>
          <a:p>
            <a:r>
              <a:rPr lang="en-US" sz="2800" dirty="0" smtClean="0"/>
              <a:t>High-performance Excel</a:t>
            </a:r>
          </a:p>
          <a:p>
            <a:pPr lvl="1"/>
            <a:r>
              <a:rPr lang="en-US" sz="2000" dirty="0" smtClean="0"/>
              <a:t>XLLs</a:t>
            </a:r>
          </a:p>
          <a:p>
            <a:pPr lvl="1"/>
            <a:r>
              <a:rPr lang="en-US" sz="2000" dirty="0" smtClean="0"/>
              <a:t>Carefully controlled calculations</a:t>
            </a:r>
          </a:p>
          <a:p>
            <a:r>
              <a:rPr lang="en-US" sz="2800" dirty="0" smtClean="0"/>
              <a:t>Crystal Ball and CB Turbo</a:t>
            </a:r>
          </a:p>
          <a:p>
            <a:r>
              <a:rPr lang="en-US" sz="2800" dirty="0" smtClean="0"/>
              <a:t>Olivia</a:t>
            </a:r>
          </a:p>
          <a:p>
            <a:r>
              <a:rPr lang="en-US" sz="2800" dirty="0" smtClean="0"/>
              <a:t>The efficient frontier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0" y="2847110"/>
            <a:ext cx="810491" cy="32211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the RPM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230026"/>
            <a:ext cx="6772707" cy="460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228" y="191510"/>
            <a:ext cx="3491345" cy="1699635"/>
          </a:xfrm>
        </p:spPr>
        <p:txBody>
          <a:bodyPr/>
          <a:lstStyle/>
          <a:p>
            <a:r>
              <a:rPr lang="en-US" dirty="0" smtClean="0"/>
              <a:t>Logic Structure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83" y="0"/>
            <a:ext cx="5051390" cy="653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74773" y="1963882"/>
            <a:ext cx="2504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Q:\MS\Plan 5\Appendix Model\AppL_060227.doc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15" y="1371600"/>
            <a:ext cx="7279280" cy="5101936"/>
          </a:xfrm>
        </p:spPr>
        <p:txBody>
          <a:bodyPr/>
          <a:lstStyle/>
          <a:p>
            <a:r>
              <a:rPr lang="en-US" sz="2800" dirty="0" smtClean="0"/>
              <a:t>The importance of transparency and accessibility</a:t>
            </a:r>
          </a:p>
          <a:p>
            <a:pPr lvl="1"/>
            <a:r>
              <a:rPr lang="en-US" sz="2400" dirty="0" smtClean="0"/>
              <a:t>Availability of diagnostics</a:t>
            </a:r>
          </a:p>
          <a:p>
            <a:r>
              <a:rPr lang="en-US" sz="2800" dirty="0" smtClean="0"/>
              <a:t>The topography of the RPM</a:t>
            </a:r>
          </a:p>
          <a:p>
            <a:r>
              <a:rPr lang="en-US" sz="2800" dirty="0" smtClean="0"/>
              <a:t>High-performance Excel</a:t>
            </a:r>
          </a:p>
          <a:p>
            <a:pPr lvl="1"/>
            <a:r>
              <a:rPr lang="en-US" sz="2000" dirty="0" smtClean="0"/>
              <a:t>XLLs</a:t>
            </a:r>
          </a:p>
          <a:p>
            <a:pPr lvl="1"/>
            <a:r>
              <a:rPr lang="en-US" sz="2000" dirty="0" smtClean="0"/>
              <a:t>Carefully controlled calculations</a:t>
            </a:r>
          </a:p>
          <a:p>
            <a:r>
              <a:rPr lang="en-US" sz="2800" dirty="0" smtClean="0"/>
              <a:t>Crystal Ball and CB Turbo</a:t>
            </a:r>
          </a:p>
          <a:p>
            <a:r>
              <a:rPr lang="en-US" sz="2800" dirty="0" smtClean="0"/>
              <a:t>Olivia</a:t>
            </a:r>
          </a:p>
          <a:p>
            <a:r>
              <a:rPr lang="en-US" sz="2800" dirty="0" smtClean="0"/>
              <a:t>The efficient frontier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0" y="3335483"/>
            <a:ext cx="810491" cy="32211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High-Performance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XLLs – special dynamic link library (DLL) files containing both C/C++ “native” add-in functions via Excel “C” API and “flat” functions to control Excel memory</a:t>
            </a:r>
          </a:p>
          <a:p>
            <a:r>
              <a:rPr lang="en-US" dirty="0" smtClean="0"/>
              <a:t>Bypass Excel’s calculation tree</a:t>
            </a:r>
          </a:p>
          <a:p>
            <a:pPr lvl="1"/>
            <a:r>
              <a:rPr lang="en-US" dirty="0" smtClean="0"/>
              <a:t>Strict enforcement of the calculation order with </a:t>
            </a:r>
            <a:r>
              <a:rPr lang="en-US" dirty="0" err="1" smtClean="0"/>
              <a:t>Range.calculate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Store function values for recall</a:t>
            </a:r>
          </a:p>
          <a:p>
            <a:pPr lvl="1"/>
            <a:r>
              <a:rPr lang="en-US" dirty="0" smtClean="0"/>
              <a:t>Enable functions selectively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34EA6C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2ED461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</TotalTime>
  <Words>528</Words>
  <Application>Microsoft Office PowerPoint</Application>
  <PresentationFormat>Letter Paper (8.5x11 in)</PresentationFormat>
  <Paragraphs>135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1_Default Design</vt:lpstr>
      <vt:lpstr>A Choice of Platform: Excel® and Crystal Ball ®</vt:lpstr>
      <vt:lpstr>Overview</vt:lpstr>
      <vt:lpstr>Observing States</vt:lpstr>
      <vt:lpstr>Observed States</vt:lpstr>
      <vt:lpstr>Overview</vt:lpstr>
      <vt:lpstr>Layout of the RPM</vt:lpstr>
      <vt:lpstr>Logic Structure</vt:lpstr>
      <vt:lpstr>Overview</vt:lpstr>
      <vt:lpstr>High-Performance Excel</vt:lpstr>
      <vt:lpstr>High-Performance Excel (An Aside)</vt:lpstr>
      <vt:lpstr>Requirements</vt:lpstr>
      <vt:lpstr>Overview</vt:lpstr>
      <vt:lpstr>Crystal Ball and CB Turbo</vt:lpstr>
      <vt:lpstr>Overview</vt:lpstr>
      <vt:lpstr>Olivia</vt:lpstr>
      <vt:lpstr>Olivia</vt:lpstr>
      <vt:lpstr>Olivia</vt:lpstr>
      <vt:lpstr>Olivia</vt:lpstr>
      <vt:lpstr>Olivia</vt:lpstr>
      <vt:lpstr>Olivia</vt:lpstr>
      <vt:lpstr>Olivia</vt:lpstr>
      <vt:lpstr>Olivia</vt:lpstr>
      <vt:lpstr>Olivia</vt:lpstr>
      <vt:lpstr>Olivia</vt:lpstr>
      <vt:lpstr>Overview</vt:lpstr>
      <vt:lpstr>The Efficient Frontier</vt:lpstr>
      <vt:lpstr>Evaluating Vaccines</vt:lpstr>
      <vt:lpstr>Slide 28</vt:lpstr>
      <vt:lpstr>Slide 29</vt:lpstr>
      <vt:lpstr>Slide 30</vt:lpstr>
      <vt:lpstr>Slide 31</vt:lpstr>
      <vt:lpstr>The Efficient Frontier</vt:lpstr>
      <vt:lpstr>What does the  Efficient Frontier Tell Us?</vt:lpstr>
      <vt:lpstr>Resources</vt:lpstr>
      <vt:lpstr>End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euci</dc:creator>
  <cp:lastModifiedBy>Michael Schilmoeller, 11/17/2010</cp:lastModifiedBy>
  <cp:revision>142</cp:revision>
  <dcterms:created xsi:type="dcterms:W3CDTF">2004-07-23T18:32:13Z</dcterms:created>
  <dcterms:modified xsi:type="dcterms:W3CDTF">2010-12-02T02:55:04Z</dcterms:modified>
</cp:coreProperties>
</file>