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65" r:id="rId2"/>
  </p:sldMasterIdLst>
  <p:notesMasterIdLst>
    <p:notesMasterId r:id="rId9"/>
  </p:notesMasterIdLst>
  <p:handoutMasterIdLst>
    <p:handoutMasterId r:id="rId10"/>
  </p:handoutMasterIdLst>
  <p:sldIdLst>
    <p:sldId id="256" r:id="rId3"/>
    <p:sldId id="286" r:id="rId4"/>
    <p:sldId id="288" r:id="rId5"/>
    <p:sldId id="291" r:id="rId6"/>
    <p:sldId id="290" r:id="rId7"/>
    <p:sldId id="287" r:id="rId8"/>
  </p:sldIdLst>
  <p:sldSz cx="9144000" cy="6858000" type="letter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Michael Schilmoeller, 2/10/2010" initials="" lastIdx="4" clrIdx="0"/>
  <p:cmAuthor id="1" name=" Michael Schilmoeller, 4/19/2010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000066"/>
    <a:srgbClr val="0000CC"/>
    <a:srgbClr val="FFFF00"/>
    <a:srgbClr val="006699"/>
    <a:srgbClr val="003366"/>
    <a:srgbClr val="336699"/>
    <a:srgbClr val="EAE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27" autoAdjust="0"/>
    <p:restoredTop sz="87817" autoAdjust="0"/>
  </p:normalViewPr>
  <p:slideViewPr>
    <p:cSldViewPr snapToGrid="0">
      <p:cViewPr varScale="1">
        <p:scale>
          <a:sx n="84" d="100"/>
          <a:sy n="84" d="100"/>
        </p:scale>
        <p:origin x="-84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50C44684-9330-4945-B70C-88F1955CEC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D2A47AD4-2005-4D0D-B3DB-4369A5FEB7A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E9B576-EBB6-4D34-B169-FFEF1724DE4B}" type="slidenum">
              <a:rPr lang="en-US"/>
              <a:pPr/>
              <a:t>1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47AD4-2005-4D0D-B3DB-4369A5FEB7A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47AD4-2005-4D0D-B3DB-4369A5FEB7A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47AD4-2005-4D0D-B3DB-4369A5FEB7A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47AD4-2005-4D0D-B3DB-4369A5FEB7A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794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794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794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24D2DC3-AE18-4210-803A-884763BF8DD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7943" name="Rectangle 7"/>
          <p:cNvSpPr>
            <a:spLocks noChangeArrowheads="1"/>
          </p:cNvSpPr>
          <p:nvPr userDrawn="1"/>
        </p:nvSpPr>
        <p:spPr bwMode="auto">
          <a:xfrm>
            <a:off x="838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endParaRPr lang="en-US" sz="1400">
              <a:latin typeface="Tahoma" pitchFamily="34" charset="0"/>
            </a:endParaRPr>
          </a:p>
        </p:txBody>
      </p:sp>
      <p:pic>
        <p:nvPicPr>
          <p:cNvPr id="167945" name="Picture 9" descr="Background with Logo 0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9713" y="5927725"/>
            <a:ext cx="2190750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ABBF7-E812-4BDA-84DD-BF80993891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BE403-A76E-4A6E-8870-8260FF4F1A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794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794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794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24D2DC3-AE18-4210-803A-884763BF8DD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7943" name="Rectangle 7"/>
          <p:cNvSpPr>
            <a:spLocks noChangeArrowheads="1"/>
          </p:cNvSpPr>
          <p:nvPr userDrawn="1"/>
        </p:nvSpPr>
        <p:spPr bwMode="auto">
          <a:xfrm>
            <a:off x="838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endParaRPr lang="en-US" sz="1400">
              <a:latin typeface="Tahoma" pitchFamily="34" charset="0"/>
            </a:endParaRPr>
          </a:p>
        </p:txBody>
      </p:sp>
      <p:pic>
        <p:nvPicPr>
          <p:cNvPr id="167945" name="Picture 9" descr="Background with Logo 0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9713" y="5927725"/>
            <a:ext cx="2190750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</a:t>
            </a:r>
            <a:r>
              <a:rPr lang="en-US" dirty="0" smtClean="0"/>
              <a:t>styles</a:t>
            </a:r>
            <a:endParaRPr lang="en-US" dirty="0" smtClean="0"/>
          </a:p>
          <a:p>
            <a:pPr lvl="1"/>
            <a:r>
              <a:rPr lang="en-US" dirty="0" smtClean="0"/>
              <a:t>Second </a:t>
            </a:r>
            <a:r>
              <a:rPr lang="en-US" dirty="0" smtClean="0"/>
              <a:t>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12A9ED-B611-4893-8AB2-D78EBAEE3E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CEC80-F969-48BD-BDBF-5E42AF7B02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0F1A9-5B20-45AA-AF44-A558F089AB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B16D2-FD13-4464-8AE6-72C4FCE646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BBBAF7-CC9D-4C06-B9E5-82A5F6F988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F8661A-9F3E-43D8-BBA1-FE46E94D3C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2E1E9F-745C-4D47-AEE2-FEB1F7C253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</a:t>
            </a:r>
            <a:r>
              <a:rPr lang="en-US" dirty="0" smtClean="0"/>
              <a:t>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12A9ED-B611-4893-8AB2-D78EBAEE3E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248DA3-55FC-40C9-A198-7433ED12BC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ABBF7-E812-4BDA-84DD-BF80993891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BE403-A76E-4A6E-8870-8260FF4F1A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CEC80-F969-48BD-BDBF-5E42AF7B02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0F1A9-5B20-45AA-AF44-A558F089AB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B16D2-FD13-4464-8AE6-72C4FCE646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BBBAF7-CC9D-4C06-B9E5-82A5F6F988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F8661A-9F3E-43D8-BBA1-FE46E94D3C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2E1E9F-745C-4D47-AEE2-FEB1F7C253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248DA3-55FC-40C9-A198-7433ED12BC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D0C8725-A9E7-4C42-B57F-20AE5A3C47A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8795" name="Rectangle 11"/>
          <p:cNvSpPr>
            <a:spLocks noChangeArrowheads="1"/>
          </p:cNvSpPr>
          <p:nvPr userDrawn="1"/>
        </p:nvSpPr>
        <p:spPr bwMode="auto">
          <a:xfrm>
            <a:off x="838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endParaRPr lang="en-US" sz="1400">
              <a:latin typeface="Tahoma" pitchFamily="34" charset="0"/>
            </a:endParaRPr>
          </a:p>
        </p:txBody>
      </p:sp>
      <p:sp>
        <p:nvSpPr>
          <p:cNvPr id="118796" name="Rectangle 12"/>
          <p:cNvSpPr>
            <a:spLocks noChangeArrowheads="1"/>
          </p:cNvSpPr>
          <p:nvPr userDrawn="1"/>
        </p:nvSpPr>
        <p:spPr bwMode="auto">
          <a:xfrm>
            <a:off x="32766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1400">
                <a:latin typeface="Tahoma" pitchFamily="34" charset="0"/>
              </a:rPr>
              <a:t>  </a:t>
            </a:r>
            <a:fld id="{08676DC1-45CC-4E53-9F61-3AD3D9AF8508}" type="slidenum">
              <a:rPr lang="en-US" sz="1400">
                <a:latin typeface="Tahoma" pitchFamily="34" charset="0"/>
              </a:rPr>
              <a:pPr algn="ctr"/>
              <a:t>‹#›</a:t>
            </a:fld>
            <a:endParaRPr lang="en-US" sz="1400">
              <a:latin typeface="Tahoma" pitchFamily="34" charset="0"/>
            </a:endParaRPr>
          </a:p>
        </p:txBody>
      </p:sp>
      <p:pic>
        <p:nvPicPr>
          <p:cNvPr id="118807" name="Picture 23" descr="Background with Logo 0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589713" y="5927725"/>
            <a:ext cx="2190750" cy="762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</a:t>
            </a:r>
            <a:r>
              <a:rPr lang="en-US" dirty="0" smtClean="0"/>
              <a:t>level</a:t>
            </a:r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1"/>
            <a:endParaRPr lang="en-US" dirty="0" smtClean="0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D0C8725-A9E7-4C42-B57F-20AE5A3C47A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8795" name="Rectangle 11"/>
          <p:cNvSpPr>
            <a:spLocks noChangeArrowheads="1"/>
          </p:cNvSpPr>
          <p:nvPr userDrawn="1"/>
        </p:nvSpPr>
        <p:spPr bwMode="auto">
          <a:xfrm>
            <a:off x="838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endParaRPr lang="en-US" sz="1400">
              <a:latin typeface="Tahoma" pitchFamily="34" charset="0"/>
            </a:endParaRPr>
          </a:p>
        </p:txBody>
      </p:sp>
      <p:sp>
        <p:nvSpPr>
          <p:cNvPr id="118796" name="Rectangle 12"/>
          <p:cNvSpPr>
            <a:spLocks noChangeArrowheads="1"/>
          </p:cNvSpPr>
          <p:nvPr userDrawn="1"/>
        </p:nvSpPr>
        <p:spPr bwMode="auto">
          <a:xfrm>
            <a:off x="32766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1400">
                <a:latin typeface="Tahoma" pitchFamily="34" charset="0"/>
              </a:rPr>
              <a:t>  </a:t>
            </a:r>
            <a:fld id="{08676DC1-45CC-4E53-9F61-3AD3D9AF8508}" type="slidenum">
              <a:rPr lang="en-US" sz="1400">
                <a:latin typeface="Tahoma" pitchFamily="34" charset="0"/>
              </a:rPr>
              <a:pPr algn="ctr"/>
              <a:t>‹#›</a:t>
            </a:fld>
            <a:endParaRPr lang="en-US" sz="1400">
              <a:latin typeface="Tahoma" pitchFamily="34" charset="0"/>
            </a:endParaRPr>
          </a:p>
        </p:txBody>
      </p:sp>
      <p:pic>
        <p:nvPicPr>
          <p:cNvPr id="118807" name="Picture 23" descr="Background with Logo 0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589713" y="5927725"/>
            <a:ext cx="2190750" cy="762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uiExpand="1" build="p">
        <p:tmplLst>
          <p:tmpl lvl="1">
            <p:tnLst>
              <p:par>
                <p:cTn presetID="9" presetClass="emph" presetSubtype="0" nodeType="clickEffect">
                  <p:stCondLst>
                    <p:cond delay="0"/>
                  </p:stCondLst>
                  <p:childTnLst>
                    <p:set>
                      <p:cBhvr rctx="PPT">
                        <p:cTn dur="indefinite"/>
                        <p:tgtEl>
                          <p:spTgt spid="118787"/>
                        </p:tgtEl>
                        <p:attrNameLst>
                          <p:attrName>style.opacity</p:attrName>
                        </p:attrNameLst>
                      </p:cBhvr>
                      <p:to>
                        <p:strVal val="0.5"/>
                      </p:to>
                    </p:set>
                    <p:animEffect filter="image" prLst="opacity: 0.5">
                      <p:cBhvr rctx="IE">
                        <p:cTn dur="indefinite"/>
                        <p:tgtEl>
                          <p:spTgt spid="11878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mph" presetSubtype="0" nodeType="withEffect">
                  <p:stCondLst>
                    <p:cond delay="0"/>
                  </p:stCondLst>
                  <p:childTnLst>
                    <p:set>
                      <p:cBhvr rctx="PPT">
                        <p:cTn dur="indefinite"/>
                        <p:tgtEl>
                          <p:spTgt spid="118787"/>
                        </p:tgtEl>
                        <p:attrNameLst>
                          <p:attrName>style.opacity</p:attrName>
                        </p:attrNameLst>
                      </p:cBhvr>
                      <p:to>
                        <p:strVal val="0.5"/>
                      </p:to>
                    </p:set>
                    <p:animEffect filter="image" prLst="opacity: 0.5">
                      <p:cBhvr rctx="IE">
                        <p:cTn dur="indefinite"/>
                        <p:tgtEl>
                          <p:spTgt spid="11878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6418" y="1392383"/>
            <a:ext cx="8229600" cy="1579418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Challenges, Issues, and</a:t>
            </a:r>
            <a:b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Future Direction of the SAAC</a:t>
            </a:r>
            <a:endParaRPr lang="en-US" sz="24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31108" y="4451925"/>
            <a:ext cx="5453063" cy="120073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Michael Schilmoeller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Thursday</a:t>
            </a: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December 2, 2010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SAAC</a:t>
            </a:r>
            <a:endParaRPr lang="en-US" sz="24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9697" y="1704109"/>
            <a:ext cx="7279280" cy="4312869"/>
          </a:xfrm>
        </p:spPr>
        <p:txBody>
          <a:bodyPr/>
          <a:lstStyle/>
          <a:p>
            <a:r>
              <a:rPr lang="en-US" sz="2300" dirty="0" smtClean="0"/>
              <a:t>New risk metric(s): per kWh cost and risk metric</a:t>
            </a:r>
          </a:p>
          <a:p>
            <a:r>
              <a:rPr lang="en-US" sz="2300" dirty="0" smtClean="0"/>
              <a:t>Use and abuse of the efficient frontier</a:t>
            </a:r>
          </a:p>
          <a:p>
            <a:r>
              <a:rPr lang="en-US" sz="2300" dirty="0" smtClean="0"/>
              <a:t>Minimum loading and start-up cost representation</a:t>
            </a:r>
          </a:p>
          <a:p>
            <a:r>
              <a:rPr lang="en-US" sz="2300" dirty="0" smtClean="0"/>
              <a:t>Loss of load and expected unserved energy metrics</a:t>
            </a:r>
          </a:p>
          <a:p>
            <a:r>
              <a:rPr lang="en-US" sz="2300" dirty="0" smtClean="0"/>
              <a:t>Transmission representation</a:t>
            </a:r>
          </a:p>
          <a:p>
            <a:r>
              <a:rPr lang="en-US" sz="2300" dirty="0" smtClean="0"/>
              <a:t>The nature of the risky futures</a:t>
            </a:r>
          </a:p>
          <a:p>
            <a:r>
              <a:rPr lang="en-US" sz="2300" dirty="0" smtClean="0"/>
              <a:t>Modeling carbon penalties, cap and trade, emission trading credits, and all that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7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4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300" dirty="0" smtClean="0"/>
              <a:t>More on resource representations (hydrogeneration, conservation, wind, etc.)</a:t>
            </a:r>
          </a:p>
          <a:p>
            <a:r>
              <a:rPr lang="en-US" sz="2300" dirty="0" smtClean="0"/>
              <a:t>Foresight assumptions and decision criteria</a:t>
            </a:r>
          </a:p>
          <a:p>
            <a:r>
              <a:rPr lang="en-US" sz="2300" dirty="0" smtClean="0"/>
              <a:t>Economics as the basis for resource selection: what does it capture, what does it miss?</a:t>
            </a:r>
          </a:p>
          <a:p>
            <a:r>
              <a:rPr lang="en-US" sz="2300" dirty="0" smtClean="0"/>
              <a:t>Validation and the development of futures</a:t>
            </a:r>
          </a:p>
          <a:p>
            <a:r>
              <a:rPr lang="en-US" sz="2300" dirty="0" smtClean="0"/>
              <a:t>Conservation performance uncertainty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9697" y="1704109"/>
            <a:ext cx="7279280" cy="4312869"/>
          </a:xfrm>
        </p:spPr>
        <p:txBody>
          <a:bodyPr/>
          <a:lstStyle/>
          <a:p>
            <a:r>
              <a:rPr lang="en-US" sz="2300" dirty="0" smtClean="0"/>
              <a:t>Computer applications for preparing data, recording simulation details, and analyzing results</a:t>
            </a:r>
          </a:p>
          <a:p>
            <a:r>
              <a:rPr lang="en-US" sz="2300" dirty="0" smtClean="0"/>
              <a:t>Representation of decision uncertainty (construction cost uncertainty, construction phases, retirements)</a:t>
            </a:r>
          </a:p>
          <a:p>
            <a:r>
              <a:rPr lang="en-US" sz="2300" dirty="0" smtClean="0"/>
              <a:t>Use of decision uncertainty representation to value modularity, capital intensiveness, and lead time for projects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9697" y="1704109"/>
            <a:ext cx="7279280" cy="2687269"/>
          </a:xfrm>
        </p:spPr>
        <p:txBody>
          <a:bodyPr/>
          <a:lstStyle/>
          <a:p>
            <a:r>
              <a:rPr lang="en-US" dirty="0" smtClean="0"/>
              <a:t>Concerns, questions, and interests: a roundtable</a:t>
            </a:r>
          </a:p>
          <a:p>
            <a:r>
              <a:rPr lang="en-US" dirty="0" smtClean="0"/>
              <a:t>Next steps, next meetings</a:t>
            </a:r>
          </a:p>
          <a:p>
            <a:r>
              <a:rPr lang="en-US" dirty="0" smtClean="0"/>
              <a:t>Volunteers for presentations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055" y="2986665"/>
            <a:ext cx="7450281" cy="1143000"/>
          </a:xfrm>
        </p:spPr>
        <p:txBody>
          <a:bodyPr/>
          <a:lstStyle/>
          <a:p>
            <a:r>
              <a:rPr lang="en-US" dirty="0" smtClean="0"/>
              <a:t>End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34EA6C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2ED461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ransition 01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34EA6C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2ED461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2459</TotalTime>
  <Words>187</Words>
  <Application>Microsoft Office PowerPoint</Application>
  <PresentationFormat>Letter Paper (8.5x11 in)</PresentationFormat>
  <Paragraphs>32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1_Default Design</vt:lpstr>
      <vt:lpstr>Transition 01</vt:lpstr>
      <vt:lpstr>Challenges, Issues, and Future Direction of the SAAC</vt:lpstr>
      <vt:lpstr>Possible Topics</vt:lpstr>
      <vt:lpstr>Possible Topics</vt:lpstr>
      <vt:lpstr>Possible Topics</vt:lpstr>
      <vt:lpstr>Committee</vt:lpstr>
      <vt:lpstr>End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euci</dc:creator>
  <cp:lastModifiedBy>Michael Schilmoeller, 11/17/2010</cp:lastModifiedBy>
  <cp:revision>149</cp:revision>
  <dcterms:created xsi:type="dcterms:W3CDTF">2004-07-23T18:32:13Z</dcterms:created>
  <dcterms:modified xsi:type="dcterms:W3CDTF">2010-12-02T00:28:03Z</dcterms:modified>
</cp:coreProperties>
</file>