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9" r:id="rId3"/>
    <p:sldId id="276" r:id="rId4"/>
    <p:sldId id="263" r:id="rId5"/>
    <p:sldId id="319" r:id="rId6"/>
    <p:sldId id="318" r:id="rId7"/>
    <p:sldId id="268" r:id="rId8"/>
    <p:sldId id="339" r:id="rId9"/>
    <p:sldId id="270" r:id="rId10"/>
    <p:sldId id="297" r:id="rId11"/>
    <p:sldId id="323" r:id="rId12"/>
    <p:sldId id="332" r:id="rId13"/>
    <p:sldId id="298" r:id="rId14"/>
    <p:sldId id="286" r:id="rId15"/>
    <p:sldId id="287" r:id="rId16"/>
    <p:sldId id="288" r:id="rId17"/>
    <p:sldId id="289" r:id="rId18"/>
    <p:sldId id="290" r:id="rId19"/>
    <p:sldId id="292" r:id="rId20"/>
    <p:sldId id="294" r:id="rId21"/>
    <p:sldId id="295" r:id="rId22"/>
    <p:sldId id="321" r:id="rId23"/>
    <p:sldId id="322" r:id="rId24"/>
    <p:sldId id="320" r:id="rId25"/>
    <p:sldId id="302" r:id="rId26"/>
    <p:sldId id="325" r:id="rId27"/>
    <p:sldId id="291" r:id="rId28"/>
    <p:sldId id="303" r:id="rId29"/>
    <p:sldId id="304" r:id="rId30"/>
    <p:sldId id="293" r:id="rId31"/>
    <p:sldId id="307" r:id="rId32"/>
    <p:sldId id="309" r:id="rId33"/>
    <p:sldId id="326" r:id="rId34"/>
    <p:sldId id="310" r:id="rId35"/>
    <p:sldId id="311" r:id="rId36"/>
    <p:sldId id="312" r:id="rId37"/>
    <p:sldId id="327" r:id="rId38"/>
    <p:sldId id="329" r:id="rId39"/>
    <p:sldId id="328" r:id="rId40"/>
    <p:sldId id="333" r:id="rId41"/>
    <p:sldId id="334" r:id="rId42"/>
    <p:sldId id="335" r:id="rId43"/>
    <p:sldId id="336" r:id="rId4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Fazio" initials="JF" lastIdx="2" clrIdx="0"/>
  <p:cmAuthor id="1" name="Fazio" initials="F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FFFFCC"/>
    <a:srgbClr val="FFFF00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84" autoAdjust="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7188-1194-4578-8012-9BB81638848B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9F14-2D83-4226-A79D-83EBD362A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7913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EBBFCCB9-B6B8-4160-8564-36E94590E632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AF3FCAB1-897F-4885-9845-583E31D07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07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3B9C2-5203-44D7-A69C-FA98DBEEF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733800"/>
            <a:ext cx="6858000" cy="1752600"/>
          </a:xfrm>
        </p:spPr>
        <p:txBody>
          <a:bodyPr>
            <a:normAutofit/>
          </a:bodyPr>
          <a:lstStyle>
            <a:lvl1pPr algn="ctr">
              <a:buFontTx/>
              <a:buNone/>
              <a:defRPr/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Subtitle Here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Name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Date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66800" y="1600200"/>
            <a:ext cx="1981200" cy="1295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200400" y="1600200"/>
            <a:ext cx="4953000" cy="1219200"/>
          </a:xfrm>
        </p:spPr>
        <p:txBody>
          <a:bodyPr/>
          <a:lstStyle>
            <a:lvl1pPr marL="0" algn="l">
              <a:buNone/>
              <a:defRPr>
                <a:latin typeface="Century Gothic" pitchFamily="34" charset="0"/>
              </a:defRPr>
            </a:lvl1pPr>
            <a:lvl2pPr algn="l">
              <a:buNone/>
              <a:defRPr>
                <a:latin typeface="Century Gothic" pitchFamily="34" charset="0"/>
              </a:defRPr>
            </a:lvl2pPr>
            <a:lvl3pPr algn="l">
              <a:buNone/>
              <a:defRPr>
                <a:latin typeface="Century Gothic" pitchFamily="34" charset="0"/>
              </a:defRPr>
            </a:lvl3pPr>
            <a:lvl4pPr algn="l">
              <a:buNone/>
              <a:defRPr>
                <a:latin typeface="Century Gothic" pitchFamily="34" charset="0"/>
              </a:defRPr>
            </a:lvl4pPr>
            <a:lvl5pPr algn="l"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0999"/>
            <a:ext cx="80772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5B1F-87EE-48DE-9D72-027D70FD7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C8EB-FD21-4CFF-A795-775AA1FE1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029-CF9F-4214-9CA0-D2BF42FC7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B7FE-9747-4B89-8A9A-C1E2A6CF9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0103B9C2-5203-44D7-A69C-FA98DBEEF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1142999"/>
          </a:xfrm>
        </p:spPr>
        <p:txBody>
          <a:bodyPr>
            <a:noAutofit/>
          </a:bodyPr>
          <a:lstStyle/>
          <a:p>
            <a:r>
              <a:rPr lang="en-US" sz="3600" dirty="0" smtClean="0"/>
              <a:t>Adequacy Assessment for the</a:t>
            </a:r>
            <a:br>
              <a:rPr lang="en-US" sz="3600" dirty="0" smtClean="0"/>
            </a:br>
            <a:r>
              <a:rPr lang="en-US" sz="3600" dirty="0" smtClean="0"/>
              <a:t>2017 Pacific Northwest Power Supply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715000"/>
            <a:ext cx="4495800" cy="9144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Steering Committee Meeting</a:t>
            </a:r>
          </a:p>
          <a:p>
            <a:r>
              <a:rPr lang="en-US" sz="1400" dirty="0" smtClean="0"/>
              <a:t>October 26, 2012</a:t>
            </a:r>
          </a:p>
          <a:p>
            <a:r>
              <a:rPr lang="en-US" sz="1400" dirty="0" smtClean="0"/>
              <a:t>Portland, Oregon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5B1F-87EE-48DE-9D72-027D70FD7C1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R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4495800" cy="379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Uncertainties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 Winter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LOLP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Expected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Expected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436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Variation in LOLP due to Load and Market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62000"/>
            <a:ext cx="78962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15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Illustration of LOLP Probability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029-CF9F-4214-9CA0-D2BF42FC7C7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90600"/>
            <a:ext cx="8980487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695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Adding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350 MW of new resource moved the reference case LOLP of 6.6% down to 5.0%</a:t>
            </a:r>
          </a:p>
          <a:p>
            <a:endParaRPr lang="en-US" dirty="0" smtClean="0"/>
          </a:p>
          <a:p>
            <a:r>
              <a:rPr lang="en-US" dirty="0" smtClean="0"/>
              <a:t>2,850 </a:t>
            </a:r>
            <a:r>
              <a:rPr lang="en-US" dirty="0"/>
              <a:t>MW of new resource moved </a:t>
            </a:r>
            <a:r>
              <a:rPr lang="en-US" dirty="0" smtClean="0"/>
              <a:t>a high </a:t>
            </a:r>
            <a:r>
              <a:rPr lang="en-US" dirty="0"/>
              <a:t>LOLP of 13.3% down to 5.0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Sum of utility planned* resources exceeds 3,000 MW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" y="6172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*In this context “planned” means request for proposals or RFPs.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4608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350 MW of CCCT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9" y="819508"/>
            <a:ext cx="8272462" cy="54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954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Adding 2,850 MW of CCCT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272462" cy="54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605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Since the last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Many changes were made based on comments from the technical committee </a:t>
            </a:r>
          </a:p>
          <a:p>
            <a:endParaRPr lang="en-US" dirty="0" smtClean="0"/>
          </a:p>
          <a:p>
            <a:r>
              <a:rPr lang="en-US" dirty="0" smtClean="0"/>
              <a:t>Expected LOLP changed from 6.9 to 6.6%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81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since August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Code fix (related to Canadian operations, eliminated anomalous June curtailments)</a:t>
            </a:r>
          </a:p>
          <a:p>
            <a:r>
              <a:rPr lang="en-US" dirty="0" smtClean="0"/>
              <a:t>80 year hydro record and updated Canadian reservoir operations</a:t>
            </a:r>
          </a:p>
          <a:p>
            <a:r>
              <a:rPr lang="en-US" dirty="0" smtClean="0"/>
              <a:t>LLH Summer purchase-ahead changed to 3000 MW (previous value was 1000 MW)</a:t>
            </a:r>
          </a:p>
          <a:p>
            <a:r>
              <a:rPr lang="en-US" dirty="0" smtClean="0"/>
              <a:t>Net regional wind dedicated to serving regional load changed to 4266 MW due to removals, additions and adjustments (previous value was 4421 MW)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93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since August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Thermal resource changes</a:t>
            </a:r>
          </a:p>
          <a:p>
            <a:pPr lvl="1"/>
            <a:r>
              <a:rPr lang="en-US" dirty="0" smtClean="0"/>
              <a:t>IPP now 3451 MW (was 3586 MW)</a:t>
            </a:r>
          </a:p>
          <a:p>
            <a:pPr lvl="2"/>
            <a:r>
              <a:rPr lang="en-US" dirty="0" smtClean="0"/>
              <a:t>Centralia 1 (670 MW IPP changed to 290 MW IPP and 380 MW firm)</a:t>
            </a:r>
          </a:p>
          <a:p>
            <a:pPr lvl="2"/>
            <a:r>
              <a:rPr lang="en-US" dirty="0" smtClean="0"/>
              <a:t>Tenaska (245 MW firm changed to 245 MW IPP)</a:t>
            </a:r>
          </a:p>
          <a:p>
            <a:pPr lvl="1"/>
            <a:r>
              <a:rPr lang="en-US" dirty="0" smtClean="0"/>
              <a:t>Firm 12746 MW changed to 12881 MW</a:t>
            </a:r>
          </a:p>
          <a:p>
            <a:pPr lvl="1"/>
            <a:r>
              <a:rPr lang="en-US" dirty="0" smtClean="0"/>
              <a:t>Mill Creek/Dave Gates Generating Station changed to 47 MW (33% of 143 MW, previous value was 49.5 MW – 33% of 150 MW)</a:t>
            </a:r>
          </a:p>
          <a:p>
            <a:pPr lvl="1"/>
            <a:r>
              <a:rPr lang="en-US" dirty="0" smtClean="0"/>
              <a:t>Highwood Generating Station removed (previously supplied 13 MW)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Thermal </a:t>
            </a:r>
            <a:r>
              <a:rPr lang="en-US" dirty="0" err="1" smtClean="0"/>
              <a:t>Derates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752600"/>
            <a:ext cx="855980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25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2017 Resource Adequacy Assessment</a:t>
            </a:r>
          </a:p>
          <a:p>
            <a:endParaRPr lang="en-US" dirty="0" smtClean="0"/>
          </a:p>
          <a:p>
            <a:r>
              <a:rPr lang="en-US" dirty="0" smtClean="0"/>
              <a:t>Changes since August Draft</a:t>
            </a:r>
          </a:p>
          <a:p>
            <a:endParaRPr lang="en-US" dirty="0" smtClean="0"/>
          </a:p>
          <a:p>
            <a:r>
              <a:rPr lang="en-US" dirty="0" smtClean="0"/>
              <a:t>Additional Slides (if needed)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Summer Derate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492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20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since August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 capacity factor set</a:t>
            </a:r>
          </a:p>
          <a:p>
            <a:pPr lvl="1"/>
            <a:r>
              <a:rPr lang="en-US" dirty="0" smtClean="0"/>
              <a:t>Studied 20 sets of temperature-correlated wind capacity factors, LOLP differed by 1 to 2% depending upon which set was used</a:t>
            </a:r>
          </a:p>
          <a:p>
            <a:pPr lvl="1"/>
            <a:r>
              <a:rPr lang="en-US" dirty="0" smtClean="0"/>
              <a:t>Selected a set that tested at the middle of the LOLP range</a:t>
            </a:r>
          </a:p>
          <a:p>
            <a:r>
              <a:rPr lang="en-US" dirty="0" smtClean="0"/>
              <a:t>Number of games</a:t>
            </a:r>
          </a:p>
          <a:p>
            <a:pPr lvl="1"/>
            <a:r>
              <a:rPr lang="en-US" dirty="0" smtClean="0"/>
              <a:t>6160 games ( = 80 hydro x 77 load), all unique combinations of water and load (wind is locked to load)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16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LOLP Surface Map from August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196262" cy="55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LOLP Surface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38200"/>
            <a:ext cx="78962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15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/>
          <a:lstStyle/>
          <a:p>
            <a:r>
              <a:rPr lang="en-US" dirty="0" smtClean="0"/>
              <a:t>Effects of 70-yr vs. 80-yr hydro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01000" cy="510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085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81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2017 Assessment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71600"/>
            <a:ext cx="86487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28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since August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 resource changes</a:t>
            </a:r>
            <a:endParaRPr lang="en-US" dirty="0"/>
          </a:p>
          <a:p>
            <a:pPr lvl="1"/>
            <a:r>
              <a:rPr lang="en-US" dirty="0" smtClean="0"/>
              <a:t>Summer derate for thermal plants</a:t>
            </a:r>
          </a:p>
          <a:p>
            <a:pPr lvl="2"/>
            <a:r>
              <a:rPr lang="en-US" dirty="0" smtClean="0"/>
              <a:t>Project capacity is represented by a single number (winter capacity)</a:t>
            </a:r>
          </a:p>
          <a:p>
            <a:pPr lvl="2"/>
            <a:r>
              <a:rPr lang="en-US" dirty="0" smtClean="0"/>
              <a:t>Reduced summer capacity is achieved through adjustment to the maintenance schedule</a:t>
            </a:r>
          </a:p>
          <a:p>
            <a:pPr lvl="2"/>
            <a:r>
              <a:rPr lang="en-US" dirty="0" smtClean="0"/>
              <a:t>Reviewed summer and winter capacity figures and specific schedules in the White Book (from PNUCC submittals) to create customized maintenance schedules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86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</a:t>
            </a:r>
            <a:r>
              <a:rPr lang="en-US" dirty="0" err="1" smtClean="0"/>
              <a:t>derate</a:t>
            </a:r>
            <a:r>
              <a:rPr lang="en-US" dirty="0" smtClean="0"/>
              <a:t> schedules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565792" cy="434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52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</a:t>
            </a:r>
            <a:r>
              <a:rPr lang="en-US" dirty="0" err="1" smtClean="0"/>
              <a:t>derate</a:t>
            </a:r>
            <a:r>
              <a:rPr lang="en-US" dirty="0" smtClean="0"/>
              <a:t> schedules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63336" cy="427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43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 Adequacy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Metric:</a:t>
            </a:r>
            <a:r>
              <a:rPr lang="en-US" dirty="0" smtClean="0"/>
              <a:t> 	Loss-of-load probability (LOLP)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Threshold:</a:t>
            </a:r>
            <a:r>
              <a:rPr lang="en-US" dirty="0" smtClean="0"/>
              <a:t> Maximum of 5 percent</a:t>
            </a:r>
          </a:p>
          <a:p>
            <a:endParaRPr lang="en-US" dirty="0" smtClean="0"/>
          </a:p>
          <a:p>
            <a:r>
              <a:rPr lang="en-US" sz="2400" dirty="0" smtClean="0"/>
              <a:t>LOLP is the probability that extraordinary actions would have to be taken in a future year to avoid curtailment of electricity service</a:t>
            </a:r>
          </a:p>
          <a:p>
            <a:r>
              <a:rPr lang="en-US" sz="2400" dirty="0" smtClean="0"/>
              <a:t>Calculated assuming existing resources only and expected efficiency savings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</a:t>
            </a:r>
            <a:r>
              <a:rPr lang="en-US" dirty="0" err="1" smtClean="0"/>
              <a:t>derate</a:t>
            </a:r>
            <a:r>
              <a:rPr lang="en-US" dirty="0" smtClean="0"/>
              <a:t> schedules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3" y="1958016"/>
            <a:ext cx="7071973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86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70-yr vs. 80-yr 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Run the reference case with 70-yr hydro and 1000 MW summer purchase-ahead resource.  Note that August issues, which are not as apparent with 80-yr hydro, appear when switching back to 70-yr hydro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200400"/>
            <a:ext cx="4940300" cy="314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9524"/>
            <a:ext cx="24479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85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LOLP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Monthly LOLP and EUE for each of the study cases is shown on the following charts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971800"/>
            <a:ext cx="518795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34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LOLP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08" y="3900792"/>
            <a:ext cx="4129642" cy="252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08" y="1371600"/>
            <a:ext cx="4129642" cy="252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900792"/>
            <a:ext cx="4159642" cy="252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1601"/>
            <a:ext cx="415964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58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LOLP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45" y="3917239"/>
            <a:ext cx="4167703" cy="252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80" y="1371601"/>
            <a:ext cx="4121168" cy="24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917239"/>
            <a:ext cx="4129504" cy="249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371601"/>
            <a:ext cx="4129503" cy="24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82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LOLP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1820"/>
            <a:ext cx="4047286" cy="245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71599"/>
            <a:ext cx="4047289" cy="245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5036"/>
            <a:ext cx="4056814" cy="24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56814" cy="246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37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LOLP surface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477000" cy="51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59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CT gets you to 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CT resource that will bring study cases with &gt;5.0% LOLP down to 5.0%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686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64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92162"/>
          </a:xfrm>
        </p:spPr>
        <p:txBody>
          <a:bodyPr/>
          <a:lstStyle/>
          <a:p>
            <a:r>
              <a:rPr lang="en-US" dirty="0" smtClean="0"/>
              <a:t>How much CT gets you to 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066800"/>
            <a:ext cx="81057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75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Standby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Standby Resources to bring study cases with &gt;5.0% LOLP down to 5.0%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6868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90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expected LOLP is 6.6%</a:t>
            </a:r>
          </a:p>
          <a:p>
            <a:r>
              <a:rPr lang="en-US" dirty="0" smtClean="0"/>
              <a:t>January, February and August most critical months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  <a:r>
              <a:rPr lang="en-US" dirty="0" smtClean="0"/>
              <a:t>: Relying only on existing resources and expected efficiency savings yields a power supply in 2017 whose likelihood of curtailment exceeds our agreed upon threshold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Adding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500 MW of additional standby resources moved the reference case LOLP of 6.6% down to 5.0%</a:t>
            </a:r>
          </a:p>
          <a:p>
            <a:r>
              <a:rPr lang="en-US" sz="2400" dirty="0" smtClean="0"/>
              <a:t>3,500 MW of additional standby resources moved a high LOLP of 13.3% down to 5.0%</a:t>
            </a:r>
          </a:p>
          <a:p>
            <a:r>
              <a:rPr lang="en-US" sz="2400" dirty="0" smtClean="0"/>
              <a:t>The existing standby resource thresholds are 660 MW Oct-Mar and 720 MW Apr-Sep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419600"/>
            <a:ext cx="82296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77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029-CF9F-4214-9CA0-D2BF42FC7C7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40775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B7FE-9747-4B89-8A9A-C1E2A6CF9456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407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B7FE-9747-4B89-8A9A-C1E2A6CF945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16" y="152401"/>
            <a:ext cx="884434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Monthly LOLP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01000" cy="484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010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Actions to Alleviate Inadequacy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350 MW of new generating resource capacity drops the expected LOLP to 5%</a:t>
            </a:r>
          </a:p>
          <a:p>
            <a:r>
              <a:rPr lang="en-US" dirty="0" smtClean="0"/>
              <a:t>Equivalently, 300 </a:t>
            </a:r>
            <a:r>
              <a:rPr lang="en-US" dirty="0" smtClean="0"/>
              <a:t>MWa of </a:t>
            </a:r>
            <a:r>
              <a:rPr lang="en-US" dirty="0" smtClean="0"/>
              <a:t>additional energy efficiency does the </a:t>
            </a:r>
            <a:r>
              <a:rPr lang="en-US" dirty="0" smtClean="0"/>
              <a:t>same</a:t>
            </a:r>
          </a:p>
          <a:p>
            <a:pPr lvl="1"/>
            <a:r>
              <a:rPr lang="en-US" dirty="0" smtClean="0"/>
              <a:t>Equals </a:t>
            </a:r>
            <a:r>
              <a:rPr lang="en-US" dirty="0" smtClean="0"/>
              <a:t>50 MWa per year above the target</a:t>
            </a:r>
          </a:p>
          <a:p>
            <a:pPr lvl="1"/>
            <a:r>
              <a:rPr lang="en-US" dirty="0" smtClean="0"/>
              <a:t>Which was accomplished in 2010-11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Demand response measures could also help </a:t>
            </a:r>
          </a:p>
          <a:p>
            <a:endParaRPr lang="en-US" dirty="0" smtClean="0"/>
          </a:p>
          <a:p>
            <a:r>
              <a:rPr lang="en-US" dirty="0" smtClean="0"/>
              <a:t>This is consistent with utility plans and the Council’s resource strategy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resources (sited and licensed)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Power Plan conservation</a:t>
            </a:r>
          </a:p>
          <a:p>
            <a:r>
              <a:rPr lang="en-US" dirty="0" smtClean="0"/>
              <a:t>Market supplies</a:t>
            </a:r>
          </a:p>
          <a:p>
            <a:pPr lvl="1"/>
            <a:r>
              <a:rPr lang="en-US" dirty="0" smtClean="0"/>
              <a:t>NW: 3,450 MW winter, 1,000 MW summer</a:t>
            </a:r>
          </a:p>
          <a:p>
            <a:pPr lvl="1"/>
            <a:r>
              <a:rPr lang="en-US" dirty="0" smtClean="0"/>
              <a:t>SW on-peak: 1,700 MW winter, none summer</a:t>
            </a:r>
          </a:p>
          <a:p>
            <a:pPr lvl="1"/>
            <a:r>
              <a:rPr lang="en-US" dirty="0" smtClean="0"/>
              <a:t>SW off-peak: 3,000 MW year round</a:t>
            </a:r>
          </a:p>
          <a:p>
            <a:r>
              <a:rPr lang="en-US" dirty="0" smtClean="0"/>
              <a:t>Council’s medium load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Sixth Plan Target Efficiency Levels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524000"/>
          <a:ext cx="7467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Incremental </a:t>
                      </a:r>
                      <a:r>
                        <a:rPr lang="en-US" dirty="0" smtClean="0"/>
                        <a:t>Savings</a:t>
                      </a:r>
                      <a:r>
                        <a:rPr lang="en-US" baseline="0" dirty="0" smtClean="0"/>
                        <a:t> (MWa)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Cumulative Savings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(MWa)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1,200*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4864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Council’s target for 2014 is 1,200 MWa with a high-end range of 1,400 MWa. Extrapolating this data yields a high-end value of 2,400 MWa for 2017 (or 240 MWa more than the target). 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Explicitly modeled</a:t>
            </a:r>
          </a:p>
          <a:p>
            <a:pPr lvl="1"/>
            <a:r>
              <a:rPr lang="en-US" dirty="0" smtClean="0"/>
              <a:t>Water supply</a:t>
            </a:r>
          </a:p>
          <a:p>
            <a:pPr lvl="1"/>
            <a:r>
              <a:rPr lang="en-US" dirty="0" smtClean="0"/>
              <a:t>Temperature load variation</a:t>
            </a:r>
          </a:p>
          <a:p>
            <a:pPr lvl="1"/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Forced outages</a:t>
            </a:r>
          </a:p>
          <a:p>
            <a:r>
              <a:rPr lang="en-US" dirty="0" smtClean="0"/>
              <a:t>Not modeled explicitly</a:t>
            </a:r>
          </a:p>
          <a:p>
            <a:pPr lvl="1"/>
            <a:r>
              <a:rPr lang="en-US" dirty="0" smtClean="0"/>
              <a:t>Economic load growth</a:t>
            </a:r>
          </a:p>
          <a:p>
            <a:pPr lvl="1"/>
            <a:r>
              <a:rPr lang="en-US" dirty="0" smtClean="0"/>
              <a:t>Uncertainty in SW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E1D8-CC6B-45F6-A524-66553FFB59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6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Council</Template>
  <TotalTime>2197</TotalTime>
  <Words>951</Words>
  <Application>Microsoft Office PowerPoint</Application>
  <PresentationFormat>On-screen Show (4:3)</PresentationFormat>
  <Paragraphs>206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1611</vt:lpstr>
      <vt:lpstr>Adequacy Assessment for the 2017 Pacific Northwest Power Supply</vt:lpstr>
      <vt:lpstr>Outline</vt:lpstr>
      <vt:lpstr>NW Adequacy Standard</vt:lpstr>
      <vt:lpstr>2017 Assessment</vt:lpstr>
      <vt:lpstr>2017 Monthly LOLP</vt:lpstr>
      <vt:lpstr>Actions to Alleviate Inadequacy</vt:lpstr>
      <vt:lpstr>Major Assumptions</vt:lpstr>
      <vt:lpstr>Sixth Plan Target Efficiency Levels</vt:lpstr>
      <vt:lpstr>Major Uncertainties</vt:lpstr>
      <vt:lpstr>Effects of Uncertainties</vt:lpstr>
      <vt:lpstr>Variation in LOLP due to Load and Market</vt:lpstr>
      <vt:lpstr>Illustration of LOLP Probability</vt:lpstr>
      <vt:lpstr>Effects of Adding Resources</vt:lpstr>
      <vt:lpstr>Adding 350 MW of CCCT</vt:lpstr>
      <vt:lpstr>Adding 2,850 MW of CCCT</vt:lpstr>
      <vt:lpstr>Changes Since the last Draft</vt:lpstr>
      <vt:lpstr>Revisions since August Draft</vt:lpstr>
      <vt:lpstr>Revisions since August Draft</vt:lpstr>
      <vt:lpstr>Summer Thermal Derates</vt:lpstr>
      <vt:lpstr>Illustration of Summer Derate</vt:lpstr>
      <vt:lpstr>Revisions since August Draft</vt:lpstr>
      <vt:lpstr>LOLP Surface Map from August</vt:lpstr>
      <vt:lpstr>Current LOLP Surface Map</vt:lpstr>
      <vt:lpstr>Effects of 70-yr vs. 80-yr hydro</vt:lpstr>
      <vt:lpstr>Additional Slides</vt:lpstr>
      <vt:lpstr>Final 2017 Assessment Results</vt:lpstr>
      <vt:lpstr>Revisions since August Draft</vt:lpstr>
      <vt:lpstr>Thermal derate schedules</vt:lpstr>
      <vt:lpstr>Thermal derate schedules</vt:lpstr>
      <vt:lpstr>Thermal derate schedules</vt:lpstr>
      <vt:lpstr>Effects of 70-yr vs. 80-yr hydro</vt:lpstr>
      <vt:lpstr>Monthly LOLP</vt:lpstr>
      <vt:lpstr>Monthly LOLP</vt:lpstr>
      <vt:lpstr>Monthly LOLP</vt:lpstr>
      <vt:lpstr>Monthly LOLP</vt:lpstr>
      <vt:lpstr>January LOLP surface map</vt:lpstr>
      <vt:lpstr>How much CT gets you to 5%</vt:lpstr>
      <vt:lpstr>How much CT gets you to 5%</vt:lpstr>
      <vt:lpstr>Add Standby Resources</vt:lpstr>
      <vt:lpstr>Effects of Adding Resources</vt:lpstr>
      <vt:lpstr>Slide 41</vt:lpstr>
      <vt:lpstr>Slide 42</vt:lpstr>
      <vt:lpstr>Slide 43</vt:lpstr>
    </vt:vector>
  </TitlesOfParts>
  <Company>Northwest Power and Conservation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Fazio</dc:creator>
  <cp:lastModifiedBy>John Fazio</cp:lastModifiedBy>
  <cp:revision>262</cp:revision>
  <dcterms:created xsi:type="dcterms:W3CDTF">2012-02-16T19:12:14Z</dcterms:created>
  <dcterms:modified xsi:type="dcterms:W3CDTF">2012-10-26T18:24:51Z</dcterms:modified>
</cp:coreProperties>
</file>