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22.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10.xml" ContentType="application/vnd.openxmlformats-officedocument.presentationml.slideLayout+xml"/>
  <Override PartName="/ppt/notesSlides/notesSlide8.xml" ContentType="application/vnd.openxmlformats-officedocument.presentationml.notesSlide+xml"/>
  <Default Extension="vml" ContentType="application/vnd.openxmlformats-officedocument.vmlDrawing"/>
  <Override PartName="/ppt/notesSlides/notesSlide9.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Masters/slideMaster2.xml" ContentType="application/vnd.openxmlformats-officedocument.presentationml.slideMaster+xml"/>
  <Override PartName="/ppt/slides/slide5.xml" ContentType="application/vnd.openxmlformats-officedocument.presentationml.slide+xml"/>
  <Override PartName="/ppt/slideLayouts/slideLayout7.xml" ContentType="application/vnd.openxmlformats-officedocument.presentationml.slideLayout+xml"/>
  <Default Extension="png" ContentType="image/png"/>
  <Override PartName="/ppt/theme/theme4.xml" ContentType="application/vnd.openxmlformats-officedocument.theme+xml"/>
  <Override PartName="/ppt/notesSlides/notesSlide1.xml" ContentType="application/vnd.openxmlformats-officedocument.presentationml.notesSlide+xml"/>
  <Override PartName="/ppt/notesSlides/notesSlide3.xml" ContentType="application/vnd.openxmlformats-officedocument.presentationml.notesSlide+xml"/>
  <Default Extension="bin" ContentType="application/vnd.openxmlformats-officedocument.oleObject"/>
  <Override PartName="/ppt/slides/slide3.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Default Extension="jpeg" ContentType="image/jpeg"/>
  <Default Extension="emf" ContentType="image/x-emf"/>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 id="2147483656" r:id="rId2"/>
  </p:sldMasterIdLst>
  <p:notesMasterIdLst>
    <p:notesMasterId r:id="rId17"/>
  </p:notesMasterIdLst>
  <p:handoutMasterIdLst>
    <p:handoutMasterId r:id="rId18"/>
  </p:handoutMasterIdLst>
  <p:sldIdLst>
    <p:sldId id="327" r:id="rId3"/>
    <p:sldId id="351" r:id="rId4"/>
    <p:sldId id="361" r:id="rId5"/>
    <p:sldId id="320" r:id="rId6"/>
    <p:sldId id="369" r:id="rId7"/>
    <p:sldId id="363" r:id="rId8"/>
    <p:sldId id="353" r:id="rId9"/>
    <p:sldId id="362" r:id="rId10"/>
    <p:sldId id="354" r:id="rId11"/>
    <p:sldId id="372" r:id="rId12"/>
    <p:sldId id="356" r:id="rId13"/>
    <p:sldId id="366" r:id="rId14"/>
    <p:sldId id="370" r:id="rId15"/>
    <p:sldId id="371" r:id="rId16"/>
  </p:sldIdLst>
  <p:sldSz cx="13004800" cy="9753600"/>
  <p:notesSz cx="7010400" cy="9296400"/>
  <p:defaultTextStyle>
    <a:defPPr>
      <a:defRPr lang="en-US"/>
    </a:defPPr>
    <a:lvl1pPr algn="ctr" rtl="0" fontAlgn="base">
      <a:spcBef>
        <a:spcPct val="0"/>
      </a:spcBef>
      <a:spcAft>
        <a:spcPct val="0"/>
      </a:spcAft>
      <a:defRPr sz="3400" kern="1200">
        <a:solidFill>
          <a:srgbClr val="CDCBDA"/>
        </a:solidFill>
        <a:latin typeface="Helvetica Neue Light" charset="0"/>
        <a:ea typeface="ヒラギノ角ゴ ProN W3" charset="0"/>
        <a:cs typeface="ヒラギノ角ゴ ProN W3" charset="0"/>
        <a:sym typeface="Helvetica Neue Light" charset="0"/>
      </a:defRPr>
    </a:lvl1pPr>
    <a:lvl2pPr marL="457200" algn="ctr" rtl="0" fontAlgn="base">
      <a:spcBef>
        <a:spcPct val="0"/>
      </a:spcBef>
      <a:spcAft>
        <a:spcPct val="0"/>
      </a:spcAft>
      <a:defRPr sz="3400" kern="1200">
        <a:solidFill>
          <a:srgbClr val="CDCBDA"/>
        </a:solidFill>
        <a:latin typeface="Helvetica Neue Light" charset="0"/>
        <a:ea typeface="ヒラギノ角ゴ ProN W3" charset="0"/>
        <a:cs typeface="ヒラギノ角ゴ ProN W3" charset="0"/>
        <a:sym typeface="Helvetica Neue Light" charset="0"/>
      </a:defRPr>
    </a:lvl2pPr>
    <a:lvl3pPr marL="914400" algn="ctr" rtl="0" fontAlgn="base">
      <a:spcBef>
        <a:spcPct val="0"/>
      </a:spcBef>
      <a:spcAft>
        <a:spcPct val="0"/>
      </a:spcAft>
      <a:defRPr sz="3400" kern="1200">
        <a:solidFill>
          <a:srgbClr val="CDCBDA"/>
        </a:solidFill>
        <a:latin typeface="Helvetica Neue Light" charset="0"/>
        <a:ea typeface="ヒラギノ角ゴ ProN W3" charset="0"/>
        <a:cs typeface="ヒラギノ角ゴ ProN W3" charset="0"/>
        <a:sym typeface="Helvetica Neue Light" charset="0"/>
      </a:defRPr>
    </a:lvl3pPr>
    <a:lvl4pPr marL="1371600" algn="ctr" rtl="0" fontAlgn="base">
      <a:spcBef>
        <a:spcPct val="0"/>
      </a:spcBef>
      <a:spcAft>
        <a:spcPct val="0"/>
      </a:spcAft>
      <a:defRPr sz="3400" kern="1200">
        <a:solidFill>
          <a:srgbClr val="CDCBDA"/>
        </a:solidFill>
        <a:latin typeface="Helvetica Neue Light" charset="0"/>
        <a:ea typeface="ヒラギノ角ゴ ProN W3" charset="0"/>
        <a:cs typeface="ヒラギノ角ゴ ProN W3" charset="0"/>
        <a:sym typeface="Helvetica Neue Light" charset="0"/>
      </a:defRPr>
    </a:lvl4pPr>
    <a:lvl5pPr marL="1828800" algn="ctr" rtl="0" fontAlgn="base">
      <a:spcBef>
        <a:spcPct val="0"/>
      </a:spcBef>
      <a:spcAft>
        <a:spcPct val="0"/>
      </a:spcAft>
      <a:defRPr sz="3400" kern="1200">
        <a:solidFill>
          <a:srgbClr val="CDCBDA"/>
        </a:solidFill>
        <a:latin typeface="Helvetica Neue Light" charset="0"/>
        <a:ea typeface="ヒラギノ角ゴ ProN W3" charset="0"/>
        <a:cs typeface="ヒラギノ角ゴ ProN W3" charset="0"/>
        <a:sym typeface="Helvetica Neue Light" charset="0"/>
      </a:defRPr>
    </a:lvl5pPr>
    <a:lvl6pPr marL="2286000" algn="l" defTabSz="914400" rtl="0" eaLnBrk="1" latinLnBrk="0" hangingPunct="1">
      <a:defRPr sz="3400" kern="1200">
        <a:solidFill>
          <a:srgbClr val="CDCBDA"/>
        </a:solidFill>
        <a:latin typeface="Helvetica Neue Light" charset="0"/>
        <a:ea typeface="ヒラギノ角ゴ ProN W3" charset="0"/>
        <a:cs typeface="ヒラギノ角ゴ ProN W3" charset="0"/>
        <a:sym typeface="Helvetica Neue Light" charset="0"/>
      </a:defRPr>
    </a:lvl6pPr>
    <a:lvl7pPr marL="2743200" algn="l" defTabSz="914400" rtl="0" eaLnBrk="1" latinLnBrk="0" hangingPunct="1">
      <a:defRPr sz="3400" kern="1200">
        <a:solidFill>
          <a:srgbClr val="CDCBDA"/>
        </a:solidFill>
        <a:latin typeface="Helvetica Neue Light" charset="0"/>
        <a:ea typeface="ヒラギノ角ゴ ProN W3" charset="0"/>
        <a:cs typeface="ヒラギノ角ゴ ProN W3" charset="0"/>
        <a:sym typeface="Helvetica Neue Light" charset="0"/>
      </a:defRPr>
    </a:lvl7pPr>
    <a:lvl8pPr marL="3200400" algn="l" defTabSz="914400" rtl="0" eaLnBrk="1" latinLnBrk="0" hangingPunct="1">
      <a:defRPr sz="3400" kern="1200">
        <a:solidFill>
          <a:srgbClr val="CDCBDA"/>
        </a:solidFill>
        <a:latin typeface="Helvetica Neue Light" charset="0"/>
        <a:ea typeface="ヒラギノ角ゴ ProN W3" charset="0"/>
        <a:cs typeface="ヒラギノ角ゴ ProN W3" charset="0"/>
        <a:sym typeface="Helvetica Neue Light" charset="0"/>
      </a:defRPr>
    </a:lvl8pPr>
    <a:lvl9pPr marL="3657600" algn="l" defTabSz="914400" rtl="0" eaLnBrk="1" latinLnBrk="0" hangingPunct="1">
      <a:defRPr sz="3400" kern="1200">
        <a:solidFill>
          <a:srgbClr val="CDCBDA"/>
        </a:solidFill>
        <a:latin typeface="Helvetica Neue Light" charset="0"/>
        <a:ea typeface="ヒラギノ角ゴ ProN W3" charset="0"/>
        <a:cs typeface="ヒラギノ角ゴ ProN W3" charset="0"/>
        <a:sym typeface="Helvetica Neue Light"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A2838"/>
    <a:srgbClr val="FFFFFF"/>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170" autoAdjust="0"/>
    <p:restoredTop sz="93277" autoAdjust="0"/>
  </p:normalViewPr>
  <p:slideViewPr>
    <p:cSldViewPr>
      <p:cViewPr varScale="1">
        <p:scale>
          <a:sx n="76" d="100"/>
          <a:sy n="76" d="100"/>
        </p:scale>
        <p:origin x="-1650" y="-102"/>
      </p:cViewPr>
      <p:guideLst>
        <p:guide orient="horz" pos="3072"/>
        <p:guide pos="4096"/>
      </p:guideLst>
    </p:cSldViewPr>
  </p:slideViewPr>
  <p:notesTextViewPr>
    <p:cViewPr>
      <p:scale>
        <a:sx n="100" d="100"/>
        <a:sy n="100" d="100"/>
      </p:scale>
      <p:origin x="0" y="0"/>
    </p:cViewPr>
  </p:notesTextViewPr>
  <p:sorterViewPr>
    <p:cViewPr>
      <p:scale>
        <a:sx n="66" d="100"/>
        <a:sy n="66" d="100"/>
      </p:scale>
      <p:origin x="0" y="2760"/>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handoutMaster" Target="handoutMasters/handoutMaster1.xml"/><Relationship Id="rId3" Type="http://schemas.openxmlformats.org/officeDocument/2006/relationships/slide" Target="slides/slide1.xml"/><Relationship Id="rId21"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10" Type="http://schemas.openxmlformats.org/officeDocument/2006/relationships/slide" Target="slides/slide8.xml"/><Relationship Id="rId19"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8.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sz="quarter" idx="1"/>
          </p:nvPr>
        </p:nvSpPr>
        <p:spPr>
          <a:xfrm>
            <a:off x="3970938" y="0"/>
            <a:ext cx="3037840" cy="464820"/>
          </a:xfrm>
          <a:prstGeom prst="rect">
            <a:avLst/>
          </a:prstGeom>
        </p:spPr>
        <p:txBody>
          <a:bodyPr vert="horz" lIns="93177" tIns="46589" rIns="93177" bIns="46589" rtlCol="0"/>
          <a:lstStyle>
            <a:lvl1pPr algn="r">
              <a:defRPr sz="1200"/>
            </a:lvl1pPr>
          </a:lstStyle>
          <a:p>
            <a:fld id="{D307C797-F100-4110-9C1A-B87B04412CFF}" type="datetimeFigureOut">
              <a:rPr lang="en-US" smtClean="0"/>
              <a:pPr/>
              <a:t>1/17/2012</a:t>
            </a:fld>
            <a:endParaRPr lang="en-US" dirty="0"/>
          </a:p>
        </p:txBody>
      </p:sp>
      <p:sp>
        <p:nvSpPr>
          <p:cNvPr id="4" name="Footer Placeholder 3"/>
          <p:cNvSpPr>
            <a:spLocks noGrp="1"/>
          </p:cNvSpPr>
          <p:nvPr>
            <p:ph type="ftr" sz="quarter" idx="2"/>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77" tIns="46589" rIns="93177" bIns="46589" rtlCol="0" anchor="b"/>
          <a:lstStyle>
            <a:lvl1pPr algn="r">
              <a:defRPr sz="1200"/>
            </a:lvl1pPr>
          </a:lstStyle>
          <a:p>
            <a:fld id="{B4BC97C8-125D-441C-A8AC-626D7B8355EB}" type="slidenum">
              <a:rPr lang="en-US" smtClean="0"/>
              <a:pPr/>
              <a:t>‹#›</a:t>
            </a:fld>
            <a:endParaRPr lang="en-US" dirty="0"/>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7890" name="Rectangle 1"/>
          <p:cNvSpPr>
            <a:spLocks noGrp="1" noRot="1" noChangeAspect="1" noChangeArrowheads="1" noTextEdit="1"/>
          </p:cNvSpPr>
          <p:nvPr>
            <p:ph type="sldImg"/>
          </p:nvPr>
        </p:nvSpPr>
        <p:spPr bwMode="auto">
          <a:xfrm>
            <a:off x="1181100" y="696913"/>
            <a:ext cx="4648200" cy="3486150"/>
          </a:xfrm>
          <a:prstGeom prst="rect">
            <a:avLst/>
          </a:prstGeom>
          <a:noFill/>
          <a:ln w="9525">
            <a:solidFill>
              <a:srgbClr val="000000"/>
            </a:solidFill>
            <a:miter lim="800000"/>
            <a:headEnd/>
            <a:tailEnd/>
          </a:ln>
        </p:spPr>
      </p:sp>
      <p:sp>
        <p:nvSpPr>
          <p:cNvPr id="90114" name="Rectangle 2"/>
          <p:cNvSpPr>
            <a:spLocks noGrp="1" noChangeArrowheads="1"/>
          </p:cNvSpPr>
          <p:nvPr>
            <p:ph type="body" sz="quarter" idx="1"/>
          </p:nvPr>
        </p:nvSpPr>
        <p:spPr bwMode="auto">
          <a:xfrm>
            <a:off x="701040" y="4415790"/>
            <a:ext cx="5608320" cy="4183380"/>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Tree>
  </p:cSld>
  <p:clrMap bg1="lt1" tx1="dk1" bg2="lt2" tx2="dk2" accent1="accent1" accent2="accent2" accent3="accent3" accent4="accent4" accent5="accent5" accent6="accent6" hlink="hlink" folHlink="folHlink"/>
  <p:notesStyle>
    <a:lvl1pPr algn="l" rtl="0" eaLnBrk="0" fontAlgn="base" hangingPunct="0">
      <a:spcBef>
        <a:spcPct val="0"/>
      </a:spcBef>
      <a:spcAft>
        <a:spcPct val="0"/>
      </a:spcAft>
      <a:defRPr sz="1200" kern="1200">
        <a:solidFill>
          <a:schemeClr val="tx1"/>
        </a:solidFill>
        <a:latin typeface="Helvetica Neue Light" charset="0"/>
        <a:ea typeface="+mn-ea"/>
        <a:cs typeface="+mn-cs"/>
      </a:defRPr>
    </a:lvl1pPr>
    <a:lvl2pPr marL="457200" algn="l" rtl="0" eaLnBrk="0" fontAlgn="base" hangingPunct="0">
      <a:spcBef>
        <a:spcPct val="0"/>
      </a:spcBef>
      <a:spcAft>
        <a:spcPct val="0"/>
      </a:spcAft>
      <a:defRPr sz="1200" kern="1200">
        <a:solidFill>
          <a:schemeClr val="tx1"/>
        </a:solidFill>
        <a:latin typeface="Helvetica Neue Light" charset="0"/>
        <a:ea typeface="+mn-ea"/>
        <a:cs typeface="+mn-cs"/>
      </a:defRPr>
    </a:lvl2pPr>
    <a:lvl3pPr marL="914400" algn="l" rtl="0" eaLnBrk="0" fontAlgn="base" hangingPunct="0">
      <a:spcBef>
        <a:spcPct val="0"/>
      </a:spcBef>
      <a:spcAft>
        <a:spcPct val="0"/>
      </a:spcAft>
      <a:defRPr sz="1200" kern="1200">
        <a:solidFill>
          <a:schemeClr val="tx1"/>
        </a:solidFill>
        <a:latin typeface="Helvetica Neue Light" charset="0"/>
        <a:ea typeface="+mn-ea"/>
        <a:cs typeface="+mn-cs"/>
      </a:defRPr>
    </a:lvl3pPr>
    <a:lvl4pPr marL="1371600" algn="l" rtl="0" eaLnBrk="0" fontAlgn="base" hangingPunct="0">
      <a:spcBef>
        <a:spcPct val="0"/>
      </a:spcBef>
      <a:spcAft>
        <a:spcPct val="0"/>
      </a:spcAft>
      <a:defRPr sz="1200" kern="1200">
        <a:solidFill>
          <a:schemeClr val="tx1"/>
        </a:solidFill>
        <a:latin typeface="Helvetica Neue Light" charset="0"/>
        <a:ea typeface="+mn-ea"/>
        <a:cs typeface="+mn-cs"/>
      </a:defRPr>
    </a:lvl4pPr>
    <a:lvl5pPr marL="1828800" algn="l" rtl="0" eaLnBrk="0" fontAlgn="base" hangingPunct="0">
      <a:spcBef>
        <a:spcPct val="0"/>
      </a:spcBef>
      <a:spcAft>
        <a:spcPct val="0"/>
      </a:spcAft>
      <a:defRPr sz="1200" kern="1200">
        <a:solidFill>
          <a:schemeClr val="tx1"/>
        </a:solidFill>
        <a:latin typeface="Helvetica Neue Light"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1"/>
          <p:cNvSpPr>
            <a:spLocks noGrp="1" noRot="1" noChangeAspect="1" noChangeArrowheads="1" noTextEdit="1"/>
          </p:cNvSpPr>
          <p:nvPr>
            <p:ph type="sldImg"/>
          </p:nvPr>
        </p:nvSpPr>
        <p:spPr>
          <a:solidFill>
            <a:srgbClr val="FFFFFF"/>
          </a:solidFill>
          <a:ln/>
        </p:spPr>
      </p:sp>
      <p:sp>
        <p:nvSpPr>
          <p:cNvPr id="38915" name="Rectangle 2"/>
          <p:cNvSpPr>
            <a:spLocks noGrp="1" noChangeArrowheads="1"/>
          </p:cNvSpPr>
          <p:nvPr>
            <p:ph type="body" idx="1"/>
          </p:nvPr>
        </p:nvSpPr>
        <p:spPr>
          <a:noFill/>
          <a:ln/>
        </p:spPr>
        <p:txBody>
          <a:bodyPr/>
          <a:lstStyle/>
          <a:p>
            <a:pPr eaLnBrk="1" hangingPunct="1"/>
            <a:r>
              <a:rPr lang="en-US" sz="1600" dirty="0" smtClean="0">
                <a:latin typeface="Helvetica" charset="0"/>
                <a:cs typeface="Helvetica" charset="0"/>
                <a:sym typeface="Helvetica" charset="0"/>
              </a:rPr>
              <a:t>Columbia river and its tributaries flows through the homelands of the four tribes</a:t>
            </a:r>
          </a:p>
          <a:p>
            <a:pPr eaLnBrk="1" hangingPunct="1"/>
            <a:endParaRPr lang="en-US" sz="1600" dirty="0" smtClean="0">
              <a:latin typeface="Helvetica" charset="0"/>
              <a:cs typeface="Helvetica" charset="0"/>
              <a:sym typeface="Helvetica" charset="0"/>
            </a:endParaRPr>
          </a:p>
          <a:p>
            <a:pPr eaLnBrk="1" hangingPunct="1"/>
            <a:r>
              <a:rPr lang="en-US" sz="1600" dirty="0" smtClean="0">
                <a:latin typeface="Helvetica" charset="0"/>
                <a:cs typeface="Helvetica" charset="0"/>
                <a:sym typeface="Helvetica" charset="0"/>
              </a:rPr>
              <a:t>The four tribes entered into peace treaties with the U.S., ceding millions of acres of land but reserving some lands and many rights to themselves, among these the right to fish at all usual and accustomed fishing places and stations</a:t>
            </a:r>
          </a:p>
          <a:p>
            <a:pPr eaLnBrk="1" hangingPunct="1"/>
            <a:endParaRPr lang="en-US" sz="1600" dirty="0" smtClean="0">
              <a:latin typeface="Helvetica" charset="0"/>
              <a:cs typeface="Helvetica" charset="0"/>
              <a:sym typeface="Helvetica" charset="0"/>
            </a:endParaRPr>
          </a:p>
          <a:p>
            <a:pPr eaLnBrk="1" hangingPunct="1"/>
            <a:r>
              <a:rPr lang="en-US" sz="1600" dirty="0" smtClean="0">
                <a:latin typeface="Helvetica" charset="0"/>
                <a:cs typeface="Helvetica" charset="0"/>
                <a:sym typeface="Helvetica" charset="0"/>
              </a:rPr>
              <a:t>The Columbia River Treaty greatly affects the tribes’ exercise of its right to take fish</a:t>
            </a:r>
          </a:p>
          <a:p>
            <a:pPr eaLnBrk="1" hangingPunct="1"/>
            <a:endParaRPr lang="en-US" sz="1600" dirty="0" smtClean="0">
              <a:latin typeface="Helvetica" charset="0"/>
              <a:cs typeface="Helvetica" charset="0"/>
              <a:sym typeface="Helvetica" charset="0"/>
            </a:endParaRPr>
          </a:p>
          <a:p>
            <a:pPr eaLnBrk="1" hangingPunct="1"/>
            <a:r>
              <a:rPr lang="en-US" sz="1600" dirty="0" smtClean="0">
                <a:latin typeface="Helvetica" charset="0"/>
                <a:cs typeface="Helvetica" charset="0"/>
                <a:sym typeface="Helvetica" charset="0"/>
              </a:rPr>
              <a:t>This presentation will provide some background about each of the four tribes, describe their efforts to protect and enhance their rights to take fish, the affects of the Columbia River treaty on these efforts, and then identify the issues with the current Treaty and proposed solutions to those issues </a:t>
            </a:r>
          </a:p>
          <a:p>
            <a:pPr eaLnBrk="1" hangingPunct="1"/>
            <a:endParaRPr lang="en-US" sz="1600" dirty="0" smtClean="0">
              <a:latin typeface="Helvetica" charset="0"/>
              <a:cs typeface="Helvetica" charset="0"/>
              <a:sym typeface="Helvetica" charset="0"/>
            </a:endParaRPr>
          </a:p>
          <a:p>
            <a:pPr eaLnBrk="1" hangingPunct="1"/>
            <a:endParaRPr lang="en-US" sz="1600" dirty="0" smtClean="0">
              <a:latin typeface="Helvetica" charset="0"/>
              <a:cs typeface="Helvetica" charset="0"/>
              <a:sym typeface="Helvetica"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1"/>
          <p:cNvSpPr>
            <a:spLocks noGrp="1" noRot="1" noChangeAspect="1" noChangeArrowheads="1" noTextEdit="1"/>
          </p:cNvSpPr>
          <p:nvPr>
            <p:ph type="sldImg"/>
          </p:nvPr>
        </p:nvSpPr>
        <p:spPr>
          <a:solidFill>
            <a:srgbClr val="FFFFFF"/>
          </a:solidFill>
          <a:ln/>
        </p:spPr>
      </p:sp>
      <p:sp>
        <p:nvSpPr>
          <p:cNvPr id="35843" name="Rectangle 2"/>
          <p:cNvSpPr>
            <a:spLocks noGrp="1" noChangeArrowheads="1"/>
          </p:cNvSpPr>
          <p:nvPr>
            <p:ph type="body" idx="1"/>
          </p:nvPr>
        </p:nvSpPr>
        <p:spPr>
          <a:noFill/>
          <a:ln/>
        </p:spPr>
        <p:txBody>
          <a:bodyPr/>
          <a:lstStyle/>
          <a:p>
            <a:pPr eaLnBrk="1" hangingPunct="1"/>
            <a:r>
              <a:rPr lang="en-US" sz="1100" dirty="0" smtClean="0">
                <a:latin typeface="Helvetica" charset="0"/>
                <a:cs typeface="Helvetica" charset="0"/>
                <a:sym typeface="Helvetica" charset="0"/>
              </a:rPr>
              <a:t>Introduce CRITFC and describe its membership and organizational structure</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1"/>
          <p:cNvSpPr>
            <a:spLocks noGrp="1" noRot="1" noChangeAspect="1" noChangeArrowheads="1" noTextEdit="1"/>
          </p:cNvSpPr>
          <p:nvPr>
            <p:ph type="sldImg"/>
          </p:nvPr>
        </p:nvSpPr>
        <p:spPr>
          <a:solidFill>
            <a:srgbClr val="FFFFFF"/>
          </a:solidFill>
          <a:ln/>
        </p:spPr>
      </p:sp>
      <p:sp>
        <p:nvSpPr>
          <p:cNvPr id="39939" name="Rectangle 2"/>
          <p:cNvSpPr>
            <a:spLocks noGrp="1" noChangeArrowheads="1"/>
          </p:cNvSpPr>
          <p:nvPr>
            <p:ph type="body" idx="1"/>
          </p:nvPr>
        </p:nvSpPr>
        <p:spPr>
          <a:noFill/>
          <a:ln/>
        </p:spPr>
        <p:txBody>
          <a:bodyPr/>
          <a:lstStyle/>
          <a:p>
            <a:pPr eaLnBrk="1" hangingPunct="1"/>
            <a:r>
              <a:rPr lang="en-US" sz="1800" dirty="0" smtClean="0">
                <a:latin typeface="Lucida Grande" charset="0"/>
                <a:ea typeface="Lucida Grande" charset="0"/>
                <a:cs typeface="Lucida Grande" charset="0"/>
                <a:sym typeface="Lucida Grande" charset="0"/>
              </a:rPr>
              <a:t>Total land cessions by the four tribes of 35.4 million acres but rights to take fish at all usual and accustomed fishing places were retained throughout this entire area</a:t>
            </a:r>
          </a:p>
          <a:p>
            <a:pPr eaLnBrk="1" hangingPunct="1"/>
            <a:endParaRPr lang="en-US" sz="1800" dirty="0" smtClean="0">
              <a:latin typeface="Lucida Grande" charset="0"/>
              <a:ea typeface="Lucida Grande" charset="0"/>
              <a:cs typeface="Lucida Grande" charset="0"/>
              <a:sym typeface="Lucida Grande" charset="0"/>
            </a:endParaRPr>
          </a:p>
          <a:p>
            <a:pPr eaLnBrk="1" hangingPunct="1"/>
            <a:r>
              <a:rPr lang="en-US" sz="1800" dirty="0" smtClean="0">
                <a:latin typeface="Lucida Grande" charset="0"/>
                <a:ea typeface="Lucida Grande" charset="0"/>
                <a:cs typeface="Lucida Grande" charset="0"/>
                <a:sym typeface="Lucida Grande" charset="0"/>
              </a:rPr>
              <a:t>With the reserved right to take salmon comes the responsibility and authority to manage, protect, enhance and restore this shared resource</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Gravel to Gravel management</a:t>
            </a:r>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eaLnBrk="1" hangingPunct="1">
              <a:buFontTx/>
              <a:buBlip>
                <a:blip r:embed="rId3"/>
              </a:buBlip>
            </a:pPr>
            <a:r>
              <a:rPr lang="en-US" dirty="0" smtClean="0"/>
              <a:t>Provide effective and efficient watershed restoration through coordination and support of tribal restoration planning &amp; project implementation consistent with WW</a:t>
            </a:r>
          </a:p>
          <a:p>
            <a:pPr eaLnBrk="1" hangingPunct="1">
              <a:buFontTx/>
              <a:buBlip>
                <a:blip r:embed="rId3"/>
              </a:buBlip>
            </a:pPr>
            <a:r>
              <a:rPr lang="en-US" dirty="0" smtClean="0"/>
              <a:t>Provide technical, scientific ,funding &amp; policy coordination in preparing, reviewing &amp; implementing strategies that integrate principles into BPA and  the NPCC’s Fish &amp; Wildlife programs</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lvl="4" eaLnBrk="1" hangingPunct="1">
              <a:buFontTx/>
              <a:buNone/>
            </a:pPr>
            <a:r>
              <a:rPr lang="en-US" dirty="0" smtClean="0"/>
              <a:t>Outreach assistance in regional processes, basin-wide forums and funding opportunities.</a:t>
            </a:r>
          </a:p>
          <a:p>
            <a:pPr eaLnBrk="1" hangingPunct="1">
              <a:buFontTx/>
              <a:buBlip>
                <a:blip r:embed="rId3"/>
              </a:buBlip>
            </a:pPr>
            <a:r>
              <a:rPr lang="en-US" dirty="0" smtClean="0"/>
              <a:t>Providing tribal representation:  NPCC, CBFWA, PNAMP, US v OR, Columbia River Treaty</a:t>
            </a:r>
          </a:p>
          <a:p>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Stats</a:t>
            </a:r>
            <a:r>
              <a:rPr lang="en-US" baseline="0" dirty="0" smtClean="0"/>
              <a:t> from conference:  </a:t>
            </a:r>
            <a:endParaRPr 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74725" y="3030538"/>
            <a:ext cx="11055350" cy="2090737"/>
          </a:xfrm>
        </p:spPr>
        <p:txBody>
          <a:bodyPr/>
          <a:lstStyle/>
          <a:p>
            <a:r>
              <a:rPr lang="en-US" smtClean="0"/>
              <a:t>Click to edit Master title style</a:t>
            </a:r>
            <a:endParaRPr lang="en-US"/>
          </a:p>
        </p:txBody>
      </p:sp>
      <p:sp>
        <p:nvSpPr>
          <p:cNvPr id="3" name="Subtitle 2"/>
          <p:cNvSpPr>
            <a:spLocks noGrp="1"/>
          </p:cNvSpPr>
          <p:nvPr>
            <p:ph type="subTitle" idx="1"/>
          </p:nvPr>
        </p:nvSpPr>
        <p:spPr>
          <a:xfrm>
            <a:off x="1951038" y="5527675"/>
            <a:ext cx="9102725" cy="2492375"/>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Text Box 3"/>
          <p:cNvSpPr txBox="1">
            <a:spLocks noGrp="1" noChangeArrowheads="1"/>
          </p:cNvSpPr>
          <p:nvPr>
            <p:ph type="sldNum" sz="quarter" idx="10"/>
          </p:nvPr>
        </p:nvSpPr>
        <p:spPr>
          <a:ln/>
        </p:spPr>
        <p:txBody>
          <a:bodyPr/>
          <a:lstStyle>
            <a:lvl1pPr>
              <a:defRPr/>
            </a:lvl1pPr>
          </a:lstStyle>
          <a:p>
            <a:pPr>
              <a:defRPr/>
            </a:pPr>
            <a:fld id="{05D9EA30-3767-471A-982E-FF1C75E274C4}" type="slidenum">
              <a:rPr lang="en-US"/>
              <a:pPr>
                <a:defRPr/>
              </a:pPr>
              <a:t>‹#›</a:t>
            </a:fld>
            <a:endParaRPr lang="en-US" dirty="0"/>
          </a:p>
        </p:txBody>
      </p:sp>
    </p:spTree>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Box 3"/>
          <p:cNvSpPr txBox="1">
            <a:spLocks noGrp="1" noChangeArrowheads="1"/>
          </p:cNvSpPr>
          <p:nvPr>
            <p:ph type="sldNum" sz="quarter" idx="10"/>
          </p:nvPr>
        </p:nvSpPr>
        <p:spPr>
          <a:ln/>
        </p:spPr>
        <p:txBody>
          <a:bodyPr/>
          <a:lstStyle>
            <a:lvl1pPr>
              <a:defRPr/>
            </a:lvl1pPr>
          </a:lstStyle>
          <a:p>
            <a:pPr>
              <a:defRPr/>
            </a:pPr>
            <a:fld id="{69A3D147-0295-4D5E-8AF4-4A9BD2DE0AA3}" type="slidenum">
              <a:rPr lang="en-US"/>
              <a:pPr>
                <a:defRPr/>
              </a:pPr>
              <a:t>‹#›</a:t>
            </a:fld>
            <a:endParaRPr lang="en-US" dirty="0"/>
          </a:p>
        </p:txBody>
      </p:sp>
    </p:spTree>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032875" y="1066800"/>
            <a:ext cx="2536825" cy="43307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422400" y="1066800"/>
            <a:ext cx="7458075" cy="43307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Box 3"/>
          <p:cNvSpPr txBox="1">
            <a:spLocks noGrp="1" noChangeArrowheads="1"/>
          </p:cNvSpPr>
          <p:nvPr>
            <p:ph type="sldNum" sz="quarter" idx="10"/>
          </p:nvPr>
        </p:nvSpPr>
        <p:spPr>
          <a:ln/>
        </p:spPr>
        <p:txBody>
          <a:bodyPr/>
          <a:lstStyle>
            <a:lvl1pPr>
              <a:defRPr/>
            </a:lvl1pPr>
          </a:lstStyle>
          <a:p>
            <a:pPr>
              <a:defRPr/>
            </a:pPr>
            <a:fld id="{5ED7BD02-FFD8-4B1B-8F64-E4D98C564E3F}" type="slidenum">
              <a:rPr lang="en-US"/>
              <a:pPr>
                <a:defRPr/>
              </a:pPr>
              <a:t>‹#›</a:t>
            </a:fld>
            <a:endParaRPr lang="en-US" dirty="0"/>
          </a:p>
        </p:txBody>
      </p:sp>
    </p:spTree>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74725" y="3030538"/>
            <a:ext cx="11055350" cy="2090737"/>
          </a:xfrm>
        </p:spPr>
        <p:txBody>
          <a:bodyPr/>
          <a:lstStyle/>
          <a:p>
            <a:r>
              <a:rPr lang="en-US" smtClean="0"/>
              <a:t>Click to edit Master title style</a:t>
            </a:r>
            <a:endParaRPr lang="en-US"/>
          </a:p>
        </p:txBody>
      </p:sp>
      <p:sp>
        <p:nvSpPr>
          <p:cNvPr id="3" name="Subtitle 2"/>
          <p:cNvSpPr>
            <a:spLocks noGrp="1"/>
          </p:cNvSpPr>
          <p:nvPr>
            <p:ph type="subTitle" idx="1"/>
          </p:nvPr>
        </p:nvSpPr>
        <p:spPr>
          <a:xfrm>
            <a:off x="1951038" y="5527675"/>
            <a:ext cx="9102725" cy="2492375"/>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Text Box 4"/>
          <p:cNvSpPr txBox="1">
            <a:spLocks noGrp="1" noChangeArrowheads="1"/>
          </p:cNvSpPr>
          <p:nvPr>
            <p:ph type="sldNum" sz="quarter" idx="10"/>
          </p:nvPr>
        </p:nvSpPr>
        <p:spPr>
          <a:ln/>
        </p:spPr>
        <p:txBody>
          <a:bodyPr/>
          <a:lstStyle>
            <a:lvl1pPr>
              <a:defRPr/>
            </a:lvl1pPr>
          </a:lstStyle>
          <a:p>
            <a:pPr>
              <a:defRPr/>
            </a:pPr>
            <a:fld id="{9AFAC2C5-D2CE-4844-84D6-CAC213BAAFD8}" type="slidenum">
              <a:rPr lang="en-US"/>
              <a:pPr>
                <a:defRPr/>
              </a:pPr>
              <a:t>‹#›</a:t>
            </a:fld>
            <a:endParaRPr lang="en-US" dirty="0"/>
          </a:p>
        </p:txBody>
      </p:sp>
    </p:spTree>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Box 4"/>
          <p:cNvSpPr txBox="1">
            <a:spLocks noGrp="1" noChangeArrowheads="1"/>
          </p:cNvSpPr>
          <p:nvPr>
            <p:ph type="sldNum" sz="quarter" idx="10"/>
          </p:nvPr>
        </p:nvSpPr>
        <p:spPr>
          <a:ln/>
        </p:spPr>
        <p:txBody>
          <a:bodyPr/>
          <a:lstStyle>
            <a:lvl1pPr>
              <a:defRPr/>
            </a:lvl1pPr>
          </a:lstStyle>
          <a:p>
            <a:pPr>
              <a:defRPr/>
            </a:pPr>
            <a:fld id="{9B8D3F5F-7290-4C2E-BD52-D73EA7EA26CB}" type="slidenum">
              <a:rPr lang="en-US"/>
              <a:pPr>
                <a:defRPr/>
              </a:pPr>
              <a:t>‹#›</a:t>
            </a:fld>
            <a:endParaRPr lang="en-US" dirty="0"/>
          </a:p>
        </p:txBody>
      </p:sp>
    </p:spTree>
  </p:cSld>
  <p:clrMapOvr>
    <a:masterClrMapping/>
  </p:clrMapOv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27113" y="6267450"/>
            <a:ext cx="11053762" cy="1936750"/>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1027113" y="4133850"/>
            <a:ext cx="11053762" cy="213360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Text Box 4"/>
          <p:cNvSpPr txBox="1">
            <a:spLocks noGrp="1" noChangeArrowheads="1"/>
          </p:cNvSpPr>
          <p:nvPr>
            <p:ph type="sldNum" sz="quarter" idx="10"/>
          </p:nvPr>
        </p:nvSpPr>
        <p:spPr>
          <a:ln/>
        </p:spPr>
        <p:txBody>
          <a:bodyPr/>
          <a:lstStyle>
            <a:lvl1pPr>
              <a:defRPr/>
            </a:lvl1pPr>
          </a:lstStyle>
          <a:p>
            <a:pPr>
              <a:defRPr/>
            </a:pPr>
            <a:fld id="{EBDF51E6-E369-4404-AB27-B19322C2ECF6}" type="slidenum">
              <a:rPr lang="en-US"/>
              <a:pPr>
                <a:defRPr/>
              </a:pPr>
              <a:t>‹#›</a:t>
            </a:fld>
            <a:endParaRPr lang="en-US" dirty="0"/>
          </a:p>
        </p:txBody>
      </p:sp>
    </p:spTree>
  </p:cSld>
  <p:clrMapOvr>
    <a:masterClrMapping/>
  </p:clrMapOv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193800" y="3327400"/>
            <a:ext cx="2317750" cy="49149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3663950" y="3327400"/>
            <a:ext cx="2317750" cy="49149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Box 4"/>
          <p:cNvSpPr txBox="1">
            <a:spLocks noGrp="1" noChangeArrowheads="1"/>
          </p:cNvSpPr>
          <p:nvPr>
            <p:ph type="sldNum" sz="quarter" idx="10"/>
          </p:nvPr>
        </p:nvSpPr>
        <p:spPr>
          <a:ln/>
        </p:spPr>
        <p:txBody>
          <a:bodyPr/>
          <a:lstStyle>
            <a:lvl1pPr>
              <a:defRPr/>
            </a:lvl1pPr>
          </a:lstStyle>
          <a:p>
            <a:pPr>
              <a:defRPr/>
            </a:pPr>
            <a:fld id="{DEFFDA2B-77BC-4E37-BDF4-78C5513669D2}" type="slidenum">
              <a:rPr lang="en-US"/>
              <a:pPr>
                <a:defRPr/>
              </a:pPr>
              <a:t>‹#›</a:t>
            </a:fld>
            <a:endParaRPr lang="en-US" dirty="0"/>
          </a:p>
        </p:txBody>
      </p:sp>
    </p:spTree>
  </p:cSld>
  <p:clrMapOvr>
    <a:masterClrMapping/>
  </p:clrMapOv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50875" y="2182813"/>
            <a:ext cx="5745163"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50875" y="3092450"/>
            <a:ext cx="5745163"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605588" y="2182813"/>
            <a:ext cx="5748337"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605588" y="3092450"/>
            <a:ext cx="5748337"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Text Box 4"/>
          <p:cNvSpPr txBox="1">
            <a:spLocks noGrp="1" noChangeArrowheads="1"/>
          </p:cNvSpPr>
          <p:nvPr>
            <p:ph type="sldNum" sz="quarter" idx="10"/>
          </p:nvPr>
        </p:nvSpPr>
        <p:spPr>
          <a:ln/>
        </p:spPr>
        <p:txBody>
          <a:bodyPr/>
          <a:lstStyle>
            <a:lvl1pPr>
              <a:defRPr/>
            </a:lvl1pPr>
          </a:lstStyle>
          <a:p>
            <a:pPr>
              <a:defRPr/>
            </a:pPr>
            <a:fld id="{749BB841-B908-4793-A118-1067980A62DB}" type="slidenum">
              <a:rPr lang="en-US"/>
              <a:pPr>
                <a:defRPr/>
              </a:pPr>
              <a:t>‹#›</a:t>
            </a:fld>
            <a:endParaRPr lang="en-US" dirty="0"/>
          </a:p>
        </p:txBody>
      </p:sp>
    </p:spTree>
  </p:cSld>
  <p:clrMapOvr>
    <a:masterClrMapping/>
  </p:clrMapOvr>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Text Box 4"/>
          <p:cNvSpPr txBox="1">
            <a:spLocks noGrp="1" noChangeArrowheads="1"/>
          </p:cNvSpPr>
          <p:nvPr>
            <p:ph type="sldNum" sz="quarter" idx="10"/>
          </p:nvPr>
        </p:nvSpPr>
        <p:spPr>
          <a:ln/>
        </p:spPr>
        <p:txBody>
          <a:bodyPr/>
          <a:lstStyle>
            <a:lvl1pPr>
              <a:defRPr/>
            </a:lvl1pPr>
          </a:lstStyle>
          <a:p>
            <a:pPr>
              <a:defRPr/>
            </a:pPr>
            <a:fld id="{158D1A01-7FBA-47B1-84B7-A586987683D6}" type="slidenum">
              <a:rPr lang="en-US"/>
              <a:pPr>
                <a:defRPr/>
              </a:pPr>
              <a:t>‹#›</a:t>
            </a:fld>
            <a:endParaRPr lang="en-US" dirty="0"/>
          </a:p>
        </p:txBody>
      </p:sp>
    </p:spTree>
  </p:cSld>
  <p:clrMapOvr>
    <a:masterClrMapping/>
  </p:clrMapOvr>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Text Box 4"/>
          <p:cNvSpPr txBox="1">
            <a:spLocks noGrp="1" noChangeArrowheads="1"/>
          </p:cNvSpPr>
          <p:nvPr>
            <p:ph type="sldNum" sz="quarter" idx="10"/>
          </p:nvPr>
        </p:nvSpPr>
        <p:spPr>
          <a:ln/>
        </p:spPr>
        <p:txBody>
          <a:bodyPr/>
          <a:lstStyle>
            <a:lvl1pPr>
              <a:defRPr/>
            </a:lvl1pPr>
          </a:lstStyle>
          <a:p>
            <a:pPr>
              <a:defRPr/>
            </a:pPr>
            <a:fld id="{4DF956E2-B136-4AF3-BFEC-FF9AD0CED86A}" type="slidenum">
              <a:rPr lang="en-US"/>
              <a:pPr>
                <a:defRPr/>
              </a:pPr>
              <a:t>‹#›</a:t>
            </a:fld>
            <a:endParaRPr lang="en-US" dirty="0"/>
          </a:p>
        </p:txBody>
      </p:sp>
    </p:spTree>
  </p:cSld>
  <p:clrMapOvr>
    <a:masterClrMapping/>
  </p:clrMapOvr>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50875" y="388938"/>
            <a:ext cx="4278313" cy="1652587"/>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5084763" y="388938"/>
            <a:ext cx="7269162" cy="832326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50875" y="2041525"/>
            <a:ext cx="4278313" cy="667067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Text Box 4"/>
          <p:cNvSpPr txBox="1">
            <a:spLocks noGrp="1" noChangeArrowheads="1"/>
          </p:cNvSpPr>
          <p:nvPr>
            <p:ph type="sldNum" sz="quarter" idx="10"/>
          </p:nvPr>
        </p:nvSpPr>
        <p:spPr>
          <a:ln/>
        </p:spPr>
        <p:txBody>
          <a:bodyPr/>
          <a:lstStyle>
            <a:lvl1pPr>
              <a:defRPr/>
            </a:lvl1pPr>
          </a:lstStyle>
          <a:p>
            <a:pPr>
              <a:defRPr/>
            </a:pPr>
            <a:fld id="{C77F871C-BADD-4426-8C29-FDE4D400D8D7}" type="slidenum">
              <a:rPr lang="en-US"/>
              <a:pPr>
                <a:defRPr/>
              </a:pPr>
              <a:t>‹#›</a:t>
            </a:fld>
            <a:endParaRPr lang="en-US" dirty="0"/>
          </a:p>
        </p:txBody>
      </p:sp>
    </p:spTree>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Box 3"/>
          <p:cNvSpPr txBox="1">
            <a:spLocks noGrp="1" noChangeArrowheads="1"/>
          </p:cNvSpPr>
          <p:nvPr>
            <p:ph type="sldNum" sz="quarter" idx="10"/>
          </p:nvPr>
        </p:nvSpPr>
        <p:spPr>
          <a:ln/>
        </p:spPr>
        <p:txBody>
          <a:bodyPr/>
          <a:lstStyle>
            <a:lvl1pPr>
              <a:defRPr/>
            </a:lvl1pPr>
          </a:lstStyle>
          <a:p>
            <a:pPr>
              <a:defRPr/>
            </a:pPr>
            <a:fld id="{09FBD4F0-9616-42FD-AF79-871427FAB692}" type="slidenum">
              <a:rPr lang="en-US"/>
              <a:pPr>
                <a:defRPr/>
              </a:pPr>
              <a:t>‹#›</a:t>
            </a:fld>
            <a:endParaRPr lang="en-US" dirty="0"/>
          </a:p>
        </p:txBody>
      </p:sp>
    </p:spTree>
  </p:cSld>
  <p:clrMapOvr>
    <a:masterClrMapping/>
  </p:clrMapOvr>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49525" y="6827838"/>
            <a:ext cx="7802563" cy="806450"/>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549525" y="871538"/>
            <a:ext cx="7802563" cy="58515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sym typeface="Helvetica Neue Light" charset="0"/>
            </a:endParaRPr>
          </a:p>
        </p:txBody>
      </p:sp>
      <p:sp>
        <p:nvSpPr>
          <p:cNvPr id="4" name="Text Placeholder 3"/>
          <p:cNvSpPr>
            <a:spLocks noGrp="1"/>
          </p:cNvSpPr>
          <p:nvPr>
            <p:ph type="body" sz="half" idx="2"/>
          </p:nvPr>
        </p:nvSpPr>
        <p:spPr>
          <a:xfrm>
            <a:off x="2549525" y="7634288"/>
            <a:ext cx="7802563" cy="114458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Text Box 4"/>
          <p:cNvSpPr txBox="1">
            <a:spLocks noGrp="1" noChangeArrowheads="1"/>
          </p:cNvSpPr>
          <p:nvPr>
            <p:ph type="sldNum" sz="quarter" idx="10"/>
          </p:nvPr>
        </p:nvSpPr>
        <p:spPr>
          <a:ln/>
        </p:spPr>
        <p:txBody>
          <a:bodyPr/>
          <a:lstStyle>
            <a:lvl1pPr>
              <a:defRPr/>
            </a:lvl1pPr>
          </a:lstStyle>
          <a:p>
            <a:pPr>
              <a:defRPr/>
            </a:pPr>
            <a:fld id="{AB66CC05-A685-48A6-B1F2-316FDEEB9782}" type="slidenum">
              <a:rPr lang="en-US"/>
              <a:pPr>
                <a:defRPr/>
              </a:pPr>
              <a:t>‹#›</a:t>
            </a:fld>
            <a:endParaRPr lang="en-US" dirty="0"/>
          </a:p>
        </p:txBody>
      </p:sp>
    </p:spTree>
  </p:cSld>
  <p:clrMapOvr>
    <a:masterClrMapping/>
  </p:clrMapOvr>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Box 4"/>
          <p:cNvSpPr txBox="1">
            <a:spLocks noGrp="1" noChangeArrowheads="1"/>
          </p:cNvSpPr>
          <p:nvPr>
            <p:ph type="sldNum" sz="quarter" idx="10"/>
          </p:nvPr>
        </p:nvSpPr>
        <p:spPr>
          <a:ln/>
        </p:spPr>
        <p:txBody>
          <a:bodyPr/>
          <a:lstStyle>
            <a:lvl1pPr>
              <a:defRPr/>
            </a:lvl1pPr>
          </a:lstStyle>
          <a:p>
            <a:pPr>
              <a:defRPr/>
            </a:pPr>
            <a:fld id="{9F80E3BA-4402-4957-B32F-092DF23C662C}" type="slidenum">
              <a:rPr lang="en-US"/>
              <a:pPr>
                <a:defRPr/>
              </a:pPr>
              <a:t>‹#›</a:t>
            </a:fld>
            <a:endParaRPr lang="en-US" dirty="0"/>
          </a:p>
        </p:txBody>
      </p:sp>
    </p:spTree>
  </p:cSld>
  <p:clrMapOvr>
    <a:masterClrMapping/>
  </p:clrMapOvr>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185275" y="952500"/>
            <a:ext cx="2663825" cy="72898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193800" y="952500"/>
            <a:ext cx="7839075" cy="72898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Box 4"/>
          <p:cNvSpPr txBox="1">
            <a:spLocks noGrp="1" noChangeArrowheads="1"/>
          </p:cNvSpPr>
          <p:nvPr>
            <p:ph type="sldNum" sz="quarter" idx="10"/>
          </p:nvPr>
        </p:nvSpPr>
        <p:spPr>
          <a:ln/>
        </p:spPr>
        <p:txBody>
          <a:bodyPr/>
          <a:lstStyle>
            <a:lvl1pPr>
              <a:defRPr/>
            </a:lvl1pPr>
          </a:lstStyle>
          <a:p>
            <a:pPr>
              <a:defRPr/>
            </a:pPr>
            <a:fld id="{3835626F-DE71-4838-93BA-9743030D7BDE}" type="slidenum">
              <a:rPr lang="en-US"/>
              <a:pPr>
                <a:defRPr/>
              </a:pPr>
              <a:t>‹#›</a:t>
            </a:fld>
            <a:endParaRPr lang="en-US" dirty="0"/>
          </a:p>
        </p:txBody>
      </p:sp>
    </p:spTree>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27113" y="6267450"/>
            <a:ext cx="11053762" cy="1936750"/>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1027113" y="4133850"/>
            <a:ext cx="11053762" cy="213360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Text Box 3"/>
          <p:cNvSpPr txBox="1">
            <a:spLocks noGrp="1" noChangeArrowheads="1"/>
          </p:cNvSpPr>
          <p:nvPr>
            <p:ph type="sldNum" sz="quarter" idx="10"/>
          </p:nvPr>
        </p:nvSpPr>
        <p:spPr>
          <a:ln/>
        </p:spPr>
        <p:txBody>
          <a:bodyPr/>
          <a:lstStyle>
            <a:lvl1pPr>
              <a:defRPr/>
            </a:lvl1pPr>
          </a:lstStyle>
          <a:p>
            <a:pPr>
              <a:defRPr/>
            </a:pPr>
            <a:fld id="{10812F79-D3CA-464C-940E-1F74FF653878}" type="slidenum">
              <a:rPr lang="en-US"/>
              <a:pPr>
                <a:defRPr/>
              </a:pPr>
              <a:t>‹#›</a:t>
            </a:fld>
            <a:endParaRPr lang="en-US" dirty="0"/>
          </a:p>
        </p:txBody>
      </p:sp>
    </p:spTree>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422400" y="3035300"/>
            <a:ext cx="4997450" cy="2362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572250" y="3035300"/>
            <a:ext cx="4997450" cy="2362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Box 3"/>
          <p:cNvSpPr txBox="1">
            <a:spLocks noGrp="1" noChangeArrowheads="1"/>
          </p:cNvSpPr>
          <p:nvPr>
            <p:ph type="sldNum" sz="quarter" idx="10"/>
          </p:nvPr>
        </p:nvSpPr>
        <p:spPr>
          <a:ln/>
        </p:spPr>
        <p:txBody>
          <a:bodyPr/>
          <a:lstStyle>
            <a:lvl1pPr>
              <a:defRPr/>
            </a:lvl1pPr>
          </a:lstStyle>
          <a:p>
            <a:pPr>
              <a:defRPr/>
            </a:pPr>
            <a:fld id="{1CA85109-A8FE-4E58-A46F-5267D1F7132F}" type="slidenum">
              <a:rPr lang="en-US"/>
              <a:pPr>
                <a:defRPr/>
              </a:pPr>
              <a:t>‹#›</a:t>
            </a:fld>
            <a:endParaRPr lang="en-US" dirty="0"/>
          </a:p>
        </p:txBody>
      </p:sp>
    </p:spTree>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50875" y="2182813"/>
            <a:ext cx="5745163"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50875" y="3092450"/>
            <a:ext cx="5745163"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605588" y="2182813"/>
            <a:ext cx="5748337"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605588" y="3092450"/>
            <a:ext cx="5748337"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Text Box 3"/>
          <p:cNvSpPr txBox="1">
            <a:spLocks noGrp="1" noChangeArrowheads="1"/>
          </p:cNvSpPr>
          <p:nvPr>
            <p:ph type="sldNum" sz="quarter" idx="10"/>
          </p:nvPr>
        </p:nvSpPr>
        <p:spPr>
          <a:ln/>
        </p:spPr>
        <p:txBody>
          <a:bodyPr/>
          <a:lstStyle>
            <a:lvl1pPr>
              <a:defRPr/>
            </a:lvl1pPr>
          </a:lstStyle>
          <a:p>
            <a:pPr>
              <a:defRPr/>
            </a:pPr>
            <a:fld id="{47671BC8-B138-415A-A469-86E709A8EAA7}" type="slidenum">
              <a:rPr lang="en-US"/>
              <a:pPr>
                <a:defRPr/>
              </a:pPr>
              <a:t>‹#›</a:t>
            </a:fld>
            <a:endParaRPr lang="en-US" dirty="0"/>
          </a:p>
        </p:txBody>
      </p:sp>
    </p:spTree>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Text Box 3"/>
          <p:cNvSpPr txBox="1">
            <a:spLocks noGrp="1" noChangeArrowheads="1"/>
          </p:cNvSpPr>
          <p:nvPr>
            <p:ph type="sldNum" sz="quarter" idx="10"/>
          </p:nvPr>
        </p:nvSpPr>
        <p:spPr>
          <a:ln/>
        </p:spPr>
        <p:txBody>
          <a:bodyPr/>
          <a:lstStyle>
            <a:lvl1pPr>
              <a:defRPr/>
            </a:lvl1pPr>
          </a:lstStyle>
          <a:p>
            <a:pPr>
              <a:defRPr/>
            </a:pPr>
            <a:fld id="{D0824259-5107-4264-9E79-487D16A79CDB}" type="slidenum">
              <a:rPr lang="en-US"/>
              <a:pPr>
                <a:defRPr/>
              </a:pPr>
              <a:t>‹#›</a:t>
            </a:fld>
            <a:endParaRPr lang="en-US" dirty="0"/>
          </a:p>
        </p:txBody>
      </p:sp>
    </p:spTree>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Text Box 3"/>
          <p:cNvSpPr txBox="1">
            <a:spLocks noGrp="1" noChangeArrowheads="1"/>
          </p:cNvSpPr>
          <p:nvPr>
            <p:ph type="sldNum" sz="quarter" idx="10"/>
          </p:nvPr>
        </p:nvSpPr>
        <p:spPr>
          <a:ln/>
        </p:spPr>
        <p:txBody>
          <a:bodyPr/>
          <a:lstStyle>
            <a:lvl1pPr>
              <a:defRPr/>
            </a:lvl1pPr>
          </a:lstStyle>
          <a:p>
            <a:pPr>
              <a:defRPr/>
            </a:pPr>
            <a:fld id="{A71156F5-A8C5-41C9-93E6-D5C951EA6A8F}" type="slidenum">
              <a:rPr lang="en-US"/>
              <a:pPr>
                <a:defRPr/>
              </a:pPr>
              <a:t>‹#›</a:t>
            </a:fld>
            <a:endParaRPr lang="en-US" dirty="0"/>
          </a:p>
        </p:txBody>
      </p:sp>
    </p:spTree>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50875" y="388938"/>
            <a:ext cx="4278313" cy="1652587"/>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5084763" y="388938"/>
            <a:ext cx="7269162" cy="832326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50875" y="2041525"/>
            <a:ext cx="4278313" cy="667067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Text Box 3"/>
          <p:cNvSpPr txBox="1">
            <a:spLocks noGrp="1" noChangeArrowheads="1"/>
          </p:cNvSpPr>
          <p:nvPr>
            <p:ph type="sldNum" sz="quarter" idx="10"/>
          </p:nvPr>
        </p:nvSpPr>
        <p:spPr>
          <a:ln/>
        </p:spPr>
        <p:txBody>
          <a:bodyPr/>
          <a:lstStyle>
            <a:lvl1pPr>
              <a:defRPr/>
            </a:lvl1pPr>
          </a:lstStyle>
          <a:p>
            <a:pPr>
              <a:defRPr/>
            </a:pPr>
            <a:fld id="{F04B3B47-E979-4B28-95A2-22185A3E302C}" type="slidenum">
              <a:rPr lang="en-US"/>
              <a:pPr>
                <a:defRPr/>
              </a:pPr>
              <a:t>‹#›</a:t>
            </a:fld>
            <a:endParaRPr lang="en-US" dirty="0"/>
          </a:p>
        </p:txBody>
      </p:sp>
    </p:spTree>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49525" y="6827838"/>
            <a:ext cx="7802563" cy="806450"/>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549525" y="871538"/>
            <a:ext cx="7802563" cy="58515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sym typeface="Helvetica Neue Light" charset="0"/>
            </a:endParaRPr>
          </a:p>
        </p:txBody>
      </p:sp>
      <p:sp>
        <p:nvSpPr>
          <p:cNvPr id="4" name="Text Placeholder 3"/>
          <p:cNvSpPr>
            <a:spLocks noGrp="1"/>
          </p:cNvSpPr>
          <p:nvPr>
            <p:ph type="body" sz="half" idx="2"/>
          </p:nvPr>
        </p:nvSpPr>
        <p:spPr>
          <a:xfrm>
            <a:off x="2549525" y="7634288"/>
            <a:ext cx="7802563" cy="114458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Text Box 3"/>
          <p:cNvSpPr txBox="1">
            <a:spLocks noGrp="1" noChangeArrowheads="1"/>
          </p:cNvSpPr>
          <p:nvPr>
            <p:ph type="sldNum" sz="quarter" idx="10"/>
          </p:nvPr>
        </p:nvSpPr>
        <p:spPr>
          <a:ln/>
        </p:spPr>
        <p:txBody>
          <a:bodyPr/>
          <a:lstStyle>
            <a:lvl1pPr>
              <a:defRPr/>
            </a:lvl1pPr>
          </a:lstStyle>
          <a:p>
            <a:pPr>
              <a:defRPr/>
            </a:pPr>
            <a:fld id="{19044022-25D4-40B3-A875-1774375BF553}" type="slidenum">
              <a:rPr lang="en-US"/>
              <a:pPr>
                <a:defRPr/>
              </a:pPr>
              <a:t>‹#›</a:t>
            </a:fld>
            <a:endParaRPr lang="en-US" dirty="0"/>
          </a:p>
        </p:txBody>
      </p:sp>
    </p:spTree>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sp>
        <p:nvSpPr>
          <p:cNvPr id="1025" name="Rectangle 1"/>
          <p:cNvSpPr>
            <a:spLocks/>
          </p:cNvSpPr>
          <p:nvPr/>
        </p:nvSpPr>
        <p:spPr bwMode="auto">
          <a:xfrm>
            <a:off x="508000" y="508000"/>
            <a:ext cx="11988800" cy="8737600"/>
          </a:xfrm>
          <a:prstGeom prst="rect">
            <a:avLst/>
          </a:prstGeom>
          <a:solidFill>
            <a:srgbClr val="FFFFFF"/>
          </a:solidFill>
          <a:ln w="12700" cap="flat">
            <a:noFill/>
            <a:miter lim="800000"/>
            <a:headEnd type="none" w="med" len="med"/>
            <a:tailEnd type="none" w="med" len="med"/>
          </a:ln>
          <a:effectLst>
            <a:outerShdw algn="ctr" rotWithShape="0">
              <a:schemeClr val="bg2">
                <a:alpha val="28000"/>
              </a:schemeClr>
            </a:outerShdw>
          </a:effectLst>
        </p:spPr>
        <p:txBody>
          <a:bodyPr lIns="0" tIns="0" rIns="0" bIns="0"/>
          <a:lstStyle/>
          <a:p>
            <a:pPr>
              <a:defRPr/>
            </a:pPr>
            <a:endParaRPr lang="en-US" dirty="0"/>
          </a:p>
        </p:txBody>
      </p:sp>
      <p:sp>
        <p:nvSpPr>
          <p:cNvPr id="1026" name="Rectangle 2"/>
          <p:cNvSpPr>
            <a:spLocks/>
          </p:cNvSpPr>
          <p:nvPr/>
        </p:nvSpPr>
        <p:spPr bwMode="auto">
          <a:xfrm>
            <a:off x="635000" y="635000"/>
            <a:ext cx="11734800" cy="7861300"/>
          </a:xfrm>
          <a:prstGeom prst="rect">
            <a:avLst/>
          </a:prstGeom>
          <a:solidFill>
            <a:srgbClr val="2D323E"/>
          </a:solidFill>
          <a:ln w="12700" cap="flat">
            <a:noFill/>
            <a:miter lim="800000"/>
            <a:headEnd type="none" w="med" len="med"/>
            <a:tailEnd type="none" w="med" len="med"/>
          </a:ln>
        </p:spPr>
        <p:txBody>
          <a:bodyPr lIns="0" tIns="0" rIns="0" bIns="0"/>
          <a:lstStyle/>
          <a:p>
            <a:pPr>
              <a:defRPr/>
            </a:pPr>
            <a:endParaRPr lang="en-US" dirty="0"/>
          </a:p>
        </p:txBody>
      </p:sp>
      <p:sp>
        <p:nvSpPr>
          <p:cNvPr id="1027" name="Text Box 3"/>
          <p:cNvSpPr txBox="1">
            <a:spLocks noGrp="1" noChangeArrowheads="1"/>
          </p:cNvSpPr>
          <p:nvPr>
            <p:ph type="sldNum" sz="quarter" idx="4"/>
          </p:nvPr>
        </p:nvSpPr>
        <p:spPr bwMode="auto">
          <a:xfrm>
            <a:off x="12041188" y="8788400"/>
            <a:ext cx="339725" cy="330200"/>
          </a:xfrm>
          <a:prstGeom prst="rect">
            <a:avLst/>
          </a:prstGeom>
          <a:noFill/>
          <a:ln w="12700">
            <a:noFill/>
            <a:miter lim="800000"/>
            <a:headEnd/>
            <a:tailEnd/>
          </a:ln>
          <a:effectLst/>
        </p:spPr>
        <p:txBody>
          <a:bodyPr vert="horz" wrap="none" lIns="91440" tIns="45720" rIns="91440" bIns="45720" numCol="1" anchor="t" anchorCtr="0" compatLnSpc="1">
            <a:prstTxWarp prst="textNoShape">
              <a:avLst/>
            </a:prstTxWarp>
          </a:bodyPr>
          <a:lstStyle>
            <a:lvl1pPr algn="r">
              <a:defRPr sz="1600">
                <a:solidFill>
                  <a:srgbClr val="A4A7B4"/>
                </a:solidFill>
                <a:latin typeface="Helvetica Neue" charset="0"/>
                <a:ea typeface="Helvetica Neue" charset="0"/>
                <a:cs typeface="Helvetica Neue" charset="0"/>
                <a:sym typeface="Helvetica Neue" charset="0"/>
              </a:defRPr>
            </a:lvl1pPr>
          </a:lstStyle>
          <a:p>
            <a:pPr>
              <a:defRPr/>
            </a:pPr>
            <a:fld id="{144F5628-CBB6-4E67-8A80-F71E74CD7244}" type="slidenum">
              <a:rPr lang="en-US"/>
              <a:pPr>
                <a:defRPr/>
              </a:pPr>
              <a:t>‹#›</a:t>
            </a:fld>
            <a:endParaRPr lang="en-US" dirty="0"/>
          </a:p>
        </p:txBody>
      </p:sp>
      <p:sp>
        <p:nvSpPr>
          <p:cNvPr id="2053" name="Rectangle 4"/>
          <p:cNvSpPr>
            <a:spLocks noGrp="1" noChangeArrowheads="1"/>
          </p:cNvSpPr>
          <p:nvPr>
            <p:ph type="title"/>
          </p:nvPr>
        </p:nvSpPr>
        <p:spPr bwMode="auto">
          <a:xfrm>
            <a:off x="1422400" y="1066800"/>
            <a:ext cx="10147300" cy="1879600"/>
          </a:xfrm>
          <a:prstGeom prst="rect">
            <a:avLst/>
          </a:prstGeom>
          <a:noFill/>
          <a:ln w="12700">
            <a:noFill/>
            <a:miter lim="800000"/>
            <a:headEnd/>
            <a:tailEnd/>
          </a:ln>
        </p:spPr>
        <p:txBody>
          <a:bodyPr vert="horz" wrap="square" lIns="50800" tIns="50800" rIns="50800" bIns="50800" numCol="1" anchor="b" anchorCtr="0" compatLnSpc="1">
            <a:prstTxWarp prst="textNoShape">
              <a:avLst/>
            </a:prstTxWarp>
          </a:bodyPr>
          <a:lstStyle/>
          <a:p>
            <a:pPr lvl="0"/>
            <a:r>
              <a:rPr lang="en-US" smtClean="0">
                <a:sym typeface="Helvetica Neue Light" charset="0"/>
              </a:rPr>
              <a:t>Click to edit Master title style</a:t>
            </a:r>
          </a:p>
        </p:txBody>
      </p:sp>
      <p:sp>
        <p:nvSpPr>
          <p:cNvPr id="2054" name="Rectangle 5"/>
          <p:cNvSpPr>
            <a:spLocks noGrp="1" noChangeArrowheads="1"/>
          </p:cNvSpPr>
          <p:nvPr>
            <p:ph type="body" idx="1"/>
          </p:nvPr>
        </p:nvSpPr>
        <p:spPr bwMode="auto">
          <a:xfrm>
            <a:off x="1422400" y="3035300"/>
            <a:ext cx="10147300" cy="2362200"/>
          </a:xfrm>
          <a:prstGeom prst="rect">
            <a:avLst/>
          </a:prstGeom>
          <a:noFill/>
          <a:ln w="12700">
            <a:noFill/>
            <a:miter lim="800000"/>
            <a:headEnd/>
            <a:tailEnd/>
          </a:ln>
        </p:spPr>
        <p:txBody>
          <a:bodyPr vert="horz" wrap="square" lIns="50800" tIns="50800" rIns="50800" bIns="50800" numCol="1" anchor="t" anchorCtr="0" compatLnSpc="1">
            <a:prstTxWarp prst="textNoShape">
              <a:avLst/>
            </a:prstTxWarp>
          </a:bodyPr>
          <a:lstStyle/>
          <a:p>
            <a:pPr lvl="0"/>
            <a:r>
              <a:rPr lang="en-US" smtClean="0">
                <a:sym typeface="Helvetica Neue Light" charset="0"/>
              </a:rPr>
              <a:t>Click to edit Master text styles</a:t>
            </a:r>
          </a:p>
          <a:p>
            <a:pPr lvl="1"/>
            <a:r>
              <a:rPr lang="en-US" smtClean="0">
                <a:sym typeface="Helvetica Neue Light" charset="0"/>
              </a:rPr>
              <a:t>Second level</a:t>
            </a:r>
          </a:p>
          <a:p>
            <a:pPr lvl="2"/>
            <a:r>
              <a:rPr lang="en-US" smtClean="0">
                <a:sym typeface="Helvetica Neue Light" charset="0"/>
              </a:rPr>
              <a:t>Third level</a:t>
            </a:r>
          </a:p>
          <a:p>
            <a:pPr lvl="3"/>
            <a:r>
              <a:rPr lang="en-US" smtClean="0">
                <a:sym typeface="Helvetica Neue Light" charset="0"/>
              </a:rPr>
              <a:t>Fourth level</a:t>
            </a:r>
          </a:p>
          <a:p>
            <a:pPr lvl="4"/>
            <a:r>
              <a:rPr lang="en-US" smtClean="0">
                <a:sym typeface="Helvetica Neue Light" charset="0"/>
              </a:rPr>
              <a:t>Fifth level</a:t>
            </a:r>
          </a:p>
        </p:txBody>
      </p:sp>
    </p:spTree>
  </p:cSld>
  <p:clrMap bg1="dk2" tx1="lt1" bg2="dk1" tx2="lt2" accent1="accent1" accent2="accent2" accent3="accent3" accent4="accent4" accent5="accent5" accent6="accent6" hlink="hlink" folHlink="folHlink"/>
  <p:sldLayoutIdLst>
    <p:sldLayoutId id="2147483660" r:id="rId1"/>
    <p:sldLayoutId id="2147483661" r:id="rId2"/>
    <p:sldLayoutId id="2147483662" r:id="rId3"/>
    <p:sldLayoutId id="2147483663" r:id="rId4"/>
    <p:sldLayoutId id="2147483664" r:id="rId5"/>
    <p:sldLayoutId id="2147483665" r:id="rId6"/>
    <p:sldLayoutId id="2147483666" r:id="rId7"/>
    <p:sldLayoutId id="2147483667" r:id="rId8"/>
    <p:sldLayoutId id="2147483668" r:id="rId9"/>
    <p:sldLayoutId id="2147483669" r:id="rId10"/>
    <p:sldLayoutId id="2147483670" r:id="rId11"/>
  </p:sldLayoutIdLst>
  <p:transition/>
  <p:hf hdr="0" ftr="0" dt="0"/>
  <p:txStyles>
    <p:titleStyle>
      <a:lvl1pPr algn="l" rtl="0" eaLnBrk="0" fontAlgn="base" hangingPunct="0">
        <a:spcBef>
          <a:spcPct val="0"/>
        </a:spcBef>
        <a:spcAft>
          <a:spcPct val="0"/>
        </a:spcAft>
        <a:defRPr sz="5000">
          <a:solidFill>
            <a:srgbClr val="FFAF03"/>
          </a:solidFill>
          <a:latin typeface="+mj-lt"/>
          <a:ea typeface="+mj-ea"/>
          <a:cs typeface="+mj-cs"/>
          <a:sym typeface="Helvetica Neue Light" charset="0"/>
        </a:defRPr>
      </a:lvl1pPr>
      <a:lvl2pPr algn="l" rtl="0" eaLnBrk="0" fontAlgn="base" hangingPunct="0">
        <a:spcBef>
          <a:spcPct val="0"/>
        </a:spcBef>
        <a:spcAft>
          <a:spcPct val="0"/>
        </a:spcAft>
        <a:defRPr sz="5000">
          <a:solidFill>
            <a:srgbClr val="FFAF03"/>
          </a:solidFill>
          <a:latin typeface="Helvetica Neue Light" charset="0"/>
          <a:ea typeface="ヒラギノ角ゴ ProN W3" charset="0"/>
          <a:cs typeface="ヒラギノ角ゴ ProN W3" charset="0"/>
          <a:sym typeface="Helvetica Neue Light" charset="0"/>
        </a:defRPr>
      </a:lvl2pPr>
      <a:lvl3pPr algn="l" rtl="0" eaLnBrk="0" fontAlgn="base" hangingPunct="0">
        <a:spcBef>
          <a:spcPct val="0"/>
        </a:spcBef>
        <a:spcAft>
          <a:spcPct val="0"/>
        </a:spcAft>
        <a:defRPr sz="5000">
          <a:solidFill>
            <a:srgbClr val="FFAF03"/>
          </a:solidFill>
          <a:latin typeface="Helvetica Neue Light" charset="0"/>
          <a:ea typeface="ヒラギノ角ゴ ProN W3" charset="0"/>
          <a:cs typeface="ヒラギノ角ゴ ProN W3" charset="0"/>
          <a:sym typeface="Helvetica Neue Light" charset="0"/>
        </a:defRPr>
      </a:lvl3pPr>
      <a:lvl4pPr algn="l" rtl="0" eaLnBrk="0" fontAlgn="base" hangingPunct="0">
        <a:spcBef>
          <a:spcPct val="0"/>
        </a:spcBef>
        <a:spcAft>
          <a:spcPct val="0"/>
        </a:spcAft>
        <a:defRPr sz="5000">
          <a:solidFill>
            <a:srgbClr val="FFAF03"/>
          </a:solidFill>
          <a:latin typeface="Helvetica Neue Light" charset="0"/>
          <a:ea typeface="ヒラギノ角ゴ ProN W3" charset="0"/>
          <a:cs typeface="ヒラギノ角ゴ ProN W3" charset="0"/>
          <a:sym typeface="Helvetica Neue Light" charset="0"/>
        </a:defRPr>
      </a:lvl4pPr>
      <a:lvl5pPr algn="l" rtl="0" eaLnBrk="0" fontAlgn="base" hangingPunct="0">
        <a:spcBef>
          <a:spcPct val="0"/>
        </a:spcBef>
        <a:spcAft>
          <a:spcPct val="0"/>
        </a:spcAft>
        <a:defRPr sz="5000">
          <a:solidFill>
            <a:srgbClr val="FFAF03"/>
          </a:solidFill>
          <a:latin typeface="Helvetica Neue Light" charset="0"/>
          <a:ea typeface="ヒラギノ角ゴ ProN W3" charset="0"/>
          <a:cs typeface="ヒラギノ角ゴ ProN W3" charset="0"/>
          <a:sym typeface="Helvetica Neue Light" charset="0"/>
        </a:defRPr>
      </a:lvl5pPr>
      <a:lvl6pPr marL="457200" algn="l" rtl="0" fontAlgn="base">
        <a:spcBef>
          <a:spcPct val="0"/>
        </a:spcBef>
        <a:spcAft>
          <a:spcPct val="0"/>
        </a:spcAft>
        <a:defRPr sz="5000">
          <a:solidFill>
            <a:srgbClr val="FFAF03"/>
          </a:solidFill>
          <a:latin typeface="Helvetica Neue Light" charset="0"/>
          <a:ea typeface="ヒラギノ角ゴ ProN W3" charset="0"/>
          <a:cs typeface="ヒラギノ角ゴ ProN W3" charset="0"/>
          <a:sym typeface="Helvetica Neue Light" charset="0"/>
        </a:defRPr>
      </a:lvl6pPr>
      <a:lvl7pPr marL="914400" algn="l" rtl="0" fontAlgn="base">
        <a:spcBef>
          <a:spcPct val="0"/>
        </a:spcBef>
        <a:spcAft>
          <a:spcPct val="0"/>
        </a:spcAft>
        <a:defRPr sz="5000">
          <a:solidFill>
            <a:srgbClr val="FFAF03"/>
          </a:solidFill>
          <a:latin typeface="Helvetica Neue Light" charset="0"/>
          <a:ea typeface="ヒラギノ角ゴ ProN W3" charset="0"/>
          <a:cs typeface="ヒラギノ角ゴ ProN W3" charset="0"/>
          <a:sym typeface="Helvetica Neue Light" charset="0"/>
        </a:defRPr>
      </a:lvl7pPr>
      <a:lvl8pPr marL="1371600" algn="l" rtl="0" fontAlgn="base">
        <a:spcBef>
          <a:spcPct val="0"/>
        </a:spcBef>
        <a:spcAft>
          <a:spcPct val="0"/>
        </a:spcAft>
        <a:defRPr sz="5000">
          <a:solidFill>
            <a:srgbClr val="FFAF03"/>
          </a:solidFill>
          <a:latin typeface="Helvetica Neue Light" charset="0"/>
          <a:ea typeface="ヒラギノ角ゴ ProN W3" charset="0"/>
          <a:cs typeface="ヒラギノ角ゴ ProN W3" charset="0"/>
          <a:sym typeface="Helvetica Neue Light" charset="0"/>
        </a:defRPr>
      </a:lvl8pPr>
      <a:lvl9pPr marL="1828800" algn="l" rtl="0" fontAlgn="base">
        <a:spcBef>
          <a:spcPct val="0"/>
        </a:spcBef>
        <a:spcAft>
          <a:spcPct val="0"/>
        </a:spcAft>
        <a:defRPr sz="5000">
          <a:solidFill>
            <a:srgbClr val="FFAF03"/>
          </a:solidFill>
          <a:latin typeface="Helvetica Neue Light" charset="0"/>
          <a:ea typeface="ヒラギノ角ゴ ProN W3" charset="0"/>
          <a:cs typeface="ヒラギノ角ゴ ProN W3" charset="0"/>
          <a:sym typeface="Helvetica Neue Light" charset="0"/>
        </a:defRPr>
      </a:lvl9pPr>
    </p:titleStyle>
    <p:bodyStyle>
      <a:lvl1pPr marL="342900" indent="-342900" algn="l" rtl="0" eaLnBrk="0" fontAlgn="base" hangingPunct="0">
        <a:spcBef>
          <a:spcPts val="1400"/>
        </a:spcBef>
        <a:spcAft>
          <a:spcPct val="0"/>
        </a:spcAft>
        <a:defRPr sz="2400">
          <a:solidFill>
            <a:schemeClr val="tx1"/>
          </a:solidFill>
          <a:latin typeface="+mn-lt"/>
          <a:ea typeface="+mn-ea"/>
          <a:cs typeface="+mn-cs"/>
          <a:sym typeface="Helvetica Neue Light" charset="0"/>
        </a:defRPr>
      </a:lvl1pPr>
      <a:lvl2pPr marL="742950" indent="-285750" algn="l" rtl="0" eaLnBrk="0" fontAlgn="base" hangingPunct="0">
        <a:spcBef>
          <a:spcPts val="1400"/>
        </a:spcBef>
        <a:spcAft>
          <a:spcPct val="0"/>
        </a:spcAft>
        <a:defRPr sz="2200">
          <a:solidFill>
            <a:schemeClr val="tx1"/>
          </a:solidFill>
          <a:latin typeface="+mn-lt"/>
          <a:ea typeface="+mn-ea"/>
          <a:cs typeface="+mn-cs"/>
          <a:sym typeface="Helvetica Neue Light" charset="0"/>
        </a:defRPr>
      </a:lvl2pPr>
      <a:lvl3pPr marL="1143000" indent="-228600" algn="l" rtl="0" eaLnBrk="0" fontAlgn="base" hangingPunct="0">
        <a:spcBef>
          <a:spcPts val="1400"/>
        </a:spcBef>
        <a:spcAft>
          <a:spcPct val="0"/>
        </a:spcAft>
        <a:defRPr>
          <a:solidFill>
            <a:schemeClr val="tx1"/>
          </a:solidFill>
          <a:latin typeface="+mn-lt"/>
          <a:ea typeface="+mn-ea"/>
          <a:cs typeface="+mn-cs"/>
          <a:sym typeface="Helvetica Neue Light" charset="0"/>
        </a:defRPr>
      </a:lvl3pPr>
      <a:lvl4pPr marL="1600200" indent="-228600" algn="l" rtl="0" eaLnBrk="0" fontAlgn="base" hangingPunct="0">
        <a:spcBef>
          <a:spcPts val="1400"/>
        </a:spcBef>
        <a:spcAft>
          <a:spcPct val="0"/>
        </a:spcAft>
        <a:defRPr sz="1600">
          <a:solidFill>
            <a:schemeClr val="tx1"/>
          </a:solidFill>
          <a:latin typeface="+mn-lt"/>
          <a:ea typeface="+mn-ea"/>
          <a:cs typeface="+mn-cs"/>
          <a:sym typeface="Helvetica Neue Light" charset="0"/>
        </a:defRPr>
      </a:lvl4pPr>
      <a:lvl5pPr marL="2057400" indent="-228600" algn="l" rtl="0" eaLnBrk="0" fontAlgn="base" hangingPunct="0">
        <a:spcBef>
          <a:spcPts val="1400"/>
        </a:spcBef>
        <a:spcAft>
          <a:spcPct val="0"/>
        </a:spcAft>
        <a:defRPr sz="1600">
          <a:solidFill>
            <a:schemeClr val="tx1"/>
          </a:solidFill>
          <a:latin typeface="+mn-lt"/>
          <a:ea typeface="+mn-ea"/>
          <a:cs typeface="+mn-cs"/>
          <a:sym typeface="Helvetica Neue Light" charset="0"/>
        </a:defRPr>
      </a:lvl5pPr>
      <a:lvl6pPr marL="457200" algn="l" rtl="0" fontAlgn="base">
        <a:spcBef>
          <a:spcPts val="1400"/>
        </a:spcBef>
        <a:spcAft>
          <a:spcPct val="0"/>
        </a:spcAft>
        <a:defRPr sz="1600">
          <a:solidFill>
            <a:schemeClr val="tx1"/>
          </a:solidFill>
          <a:latin typeface="+mn-lt"/>
          <a:ea typeface="+mn-ea"/>
          <a:cs typeface="+mn-cs"/>
          <a:sym typeface="Helvetica Neue Light" charset="0"/>
        </a:defRPr>
      </a:lvl6pPr>
      <a:lvl7pPr marL="914400" algn="l" rtl="0" fontAlgn="base">
        <a:spcBef>
          <a:spcPts val="1400"/>
        </a:spcBef>
        <a:spcAft>
          <a:spcPct val="0"/>
        </a:spcAft>
        <a:defRPr sz="1600">
          <a:solidFill>
            <a:schemeClr val="tx1"/>
          </a:solidFill>
          <a:latin typeface="+mn-lt"/>
          <a:ea typeface="+mn-ea"/>
          <a:cs typeface="+mn-cs"/>
          <a:sym typeface="Helvetica Neue Light" charset="0"/>
        </a:defRPr>
      </a:lvl7pPr>
      <a:lvl8pPr marL="1371600" algn="l" rtl="0" fontAlgn="base">
        <a:spcBef>
          <a:spcPts val="1400"/>
        </a:spcBef>
        <a:spcAft>
          <a:spcPct val="0"/>
        </a:spcAft>
        <a:defRPr sz="1600">
          <a:solidFill>
            <a:schemeClr val="tx1"/>
          </a:solidFill>
          <a:latin typeface="+mn-lt"/>
          <a:ea typeface="+mn-ea"/>
          <a:cs typeface="+mn-cs"/>
          <a:sym typeface="Helvetica Neue Light" charset="0"/>
        </a:defRPr>
      </a:lvl8pPr>
      <a:lvl9pPr marL="1828800" algn="l" rtl="0" fontAlgn="base">
        <a:spcBef>
          <a:spcPts val="1400"/>
        </a:spcBef>
        <a:spcAft>
          <a:spcPct val="0"/>
        </a:spcAft>
        <a:defRPr sz="1600">
          <a:solidFill>
            <a:schemeClr val="tx1"/>
          </a:solidFill>
          <a:latin typeface="+mn-lt"/>
          <a:ea typeface="+mn-ea"/>
          <a:cs typeface="+mn-cs"/>
          <a:sym typeface="Helvetica Neue Light"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sp>
        <p:nvSpPr>
          <p:cNvPr id="9217" name="Rectangle 1"/>
          <p:cNvSpPr>
            <a:spLocks/>
          </p:cNvSpPr>
          <p:nvPr/>
        </p:nvSpPr>
        <p:spPr bwMode="auto">
          <a:xfrm>
            <a:off x="508000" y="508000"/>
            <a:ext cx="11988800" cy="8737600"/>
          </a:xfrm>
          <a:prstGeom prst="rect">
            <a:avLst/>
          </a:prstGeom>
          <a:solidFill>
            <a:srgbClr val="FFFFFF"/>
          </a:solidFill>
          <a:ln w="12700" cap="flat">
            <a:noFill/>
            <a:miter lim="800000"/>
            <a:headEnd type="none" w="med" len="med"/>
            <a:tailEnd type="none" w="med" len="med"/>
          </a:ln>
          <a:effectLst>
            <a:outerShdw algn="ctr" rotWithShape="0">
              <a:schemeClr val="bg2">
                <a:alpha val="28000"/>
              </a:schemeClr>
            </a:outerShdw>
          </a:effectLst>
        </p:spPr>
        <p:txBody>
          <a:bodyPr lIns="0" tIns="0" rIns="0" bIns="0"/>
          <a:lstStyle/>
          <a:p>
            <a:pPr>
              <a:defRPr/>
            </a:pPr>
            <a:endParaRPr lang="en-US" dirty="0"/>
          </a:p>
        </p:txBody>
      </p:sp>
      <p:sp>
        <p:nvSpPr>
          <p:cNvPr id="9218" name="Rectangle 2"/>
          <p:cNvSpPr>
            <a:spLocks/>
          </p:cNvSpPr>
          <p:nvPr/>
        </p:nvSpPr>
        <p:spPr bwMode="auto">
          <a:xfrm>
            <a:off x="635000" y="3048000"/>
            <a:ext cx="5816600" cy="5435600"/>
          </a:xfrm>
          <a:prstGeom prst="rect">
            <a:avLst/>
          </a:prstGeom>
          <a:solidFill>
            <a:srgbClr val="2D323E"/>
          </a:solidFill>
          <a:ln w="12700" cap="flat">
            <a:noFill/>
            <a:miter lim="800000"/>
            <a:headEnd type="none" w="med" len="med"/>
            <a:tailEnd type="none" w="med" len="med"/>
          </a:ln>
        </p:spPr>
        <p:txBody>
          <a:bodyPr lIns="0" tIns="0" rIns="0" bIns="0"/>
          <a:lstStyle/>
          <a:p>
            <a:pPr>
              <a:defRPr/>
            </a:pPr>
            <a:endParaRPr lang="en-US" dirty="0"/>
          </a:p>
        </p:txBody>
      </p:sp>
      <p:sp>
        <p:nvSpPr>
          <p:cNvPr id="9219" name="Rectangle 3"/>
          <p:cNvSpPr>
            <a:spLocks/>
          </p:cNvSpPr>
          <p:nvPr/>
        </p:nvSpPr>
        <p:spPr bwMode="auto">
          <a:xfrm>
            <a:off x="635000" y="635000"/>
            <a:ext cx="11734800" cy="2298700"/>
          </a:xfrm>
          <a:prstGeom prst="rect">
            <a:avLst/>
          </a:prstGeom>
          <a:solidFill>
            <a:srgbClr val="2D323E"/>
          </a:solidFill>
          <a:ln w="12700" cap="flat">
            <a:noFill/>
            <a:miter lim="800000"/>
            <a:headEnd type="none" w="med" len="med"/>
            <a:tailEnd type="none" w="med" len="med"/>
          </a:ln>
        </p:spPr>
        <p:txBody>
          <a:bodyPr lIns="0" tIns="0" rIns="0" bIns="0"/>
          <a:lstStyle/>
          <a:p>
            <a:pPr>
              <a:defRPr/>
            </a:pPr>
            <a:endParaRPr lang="en-US" dirty="0"/>
          </a:p>
        </p:txBody>
      </p:sp>
      <p:sp>
        <p:nvSpPr>
          <p:cNvPr id="9220" name="Text Box 4"/>
          <p:cNvSpPr txBox="1">
            <a:spLocks noGrp="1" noChangeArrowheads="1"/>
          </p:cNvSpPr>
          <p:nvPr>
            <p:ph type="sldNum" sz="quarter" idx="4"/>
          </p:nvPr>
        </p:nvSpPr>
        <p:spPr bwMode="auto">
          <a:xfrm>
            <a:off x="12041188" y="8775700"/>
            <a:ext cx="339725" cy="330200"/>
          </a:xfrm>
          <a:prstGeom prst="rect">
            <a:avLst/>
          </a:prstGeom>
          <a:noFill/>
          <a:ln w="12700">
            <a:noFill/>
            <a:miter lim="800000"/>
            <a:headEnd/>
            <a:tailEnd/>
          </a:ln>
          <a:effectLst/>
        </p:spPr>
        <p:txBody>
          <a:bodyPr vert="horz" wrap="none" lIns="91440" tIns="45720" rIns="91440" bIns="45720" numCol="1" anchor="t" anchorCtr="0" compatLnSpc="1">
            <a:prstTxWarp prst="textNoShape">
              <a:avLst/>
            </a:prstTxWarp>
          </a:bodyPr>
          <a:lstStyle>
            <a:lvl1pPr algn="r">
              <a:defRPr sz="1600">
                <a:solidFill>
                  <a:srgbClr val="A4A7B4"/>
                </a:solidFill>
                <a:latin typeface="Helvetica Neue" charset="0"/>
                <a:ea typeface="Helvetica Neue" charset="0"/>
                <a:cs typeface="Helvetica Neue" charset="0"/>
                <a:sym typeface="Helvetica Neue" charset="0"/>
              </a:defRPr>
            </a:lvl1pPr>
          </a:lstStyle>
          <a:p>
            <a:pPr>
              <a:defRPr/>
            </a:pPr>
            <a:fld id="{FBA714DE-DFFF-40EC-B0E9-762B7277698B}" type="slidenum">
              <a:rPr lang="en-US"/>
              <a:pPr>
                <a:defRPr/>
              </a:pPr>
              <a:t>‹#›</a:t>
            </a:fld>
            <a:endParaRPr lang="en-US" dirty="0"/>
          </a:p>
        </p:txBody>
      </p:sp>
      <p:sp>
        <p:nvSpPr>
          <p:cNvPr id="5126" name="Rectangle 5"/>
          <p:cNvSpPr>
            <a:spLocks noGrp="1" noChangeArrowheads="1"/>
          </p:cNvSpPr>
          <p:nvPr>
            <p:ph type="title"/>
          </p:nvPr>
        </p:nvSpPr>
        <p:spPr bwMode="auto">
          <a:xfrm>
            <a:off x="1193800" y="952500"/>
            <a:ext cx="10655300" cy="1663700"/>
          </a:xfrm>
          <a:prstGeom prst="rect">
            <a:avLst/>
          </a:prstGeom>
          <a:noFill/>
          <a:ln w="12700">
            <a:noFill/>
            <a:miter lim="800000"/>
            <a:headEnd/>
            <a:tailEnd/>
          </a:ln>
        </p:spPr>
        <p:txBody>
          <a:bodyPr vert="horz" wrap="square" lIns="50800" tIns="50800" rIns="50800" bIns="50800" numCol="1" anchor="b" anchorCtr="0" compatLnSpc="1">
            <a:prstTxWarp prst="textNoShape">
              <a:avLst/>
            </a:prstTxWarp>
          </a:bodyPr>
          <a:lstStyle/>
          <a:p>
            <a:pPr lvl="0"/>
            <a:r>
              <a:rPr lang="en-US" smtClean="0">
                <a:sym typeface="Helvetica Neue Light" charset="0"/>
              </a:rPr>
              <a:t>Click to edit Master title style</a:t>
            </a:r>
          </a:p>
        </p:txBody>
      </p:sp>
      <p:sp>
        <p:nvSpPr>
          <p:cNvPr id="5127" name="Rectangle 6"/>
          <p:cNvSpPr>
            <a:spLocks noGrp="1" noChangeArrowheads="1"/>
          </p:cNvSpPr>
          <p:nvPr>
            <p:ph type="body" idx="1"/>
          </p:nvPr>
        </p:nvSpPr>
        <p:spPr bwMode="auto">
          <a:xfrm>
            <a:off x="1193800" y="3327400"/>
            <a:ext cx="4787900" cy="4914900"/>
          </a:xfrm>
          <a:prstGeom prst="rect">
            <a:avLst/>
          </a:prstGeom>
          <a:noFill/>
          <a:ln w="12700">
            <a:noFill/>
            <a:miter lim="800000"/>
            <a:headEnd/>
            <a:tailEnd/>
          </a:ln>
        </p:spPr>
        <p:txBody>
          <a:bodyPr vert="horz" wrap="square" lIns="50800" tIns="50800" rIns="50800" bIns="50800" numCol="1" anchor="ctr" anchorCtr="0" compatLnSpc="1">
            <a:prstTxWarp prst="textNoShape">
              <a:avLst/>
            </a:prstTxWarp>
          </a:bodyPr>
          <a:lstStyle/>
          <a:p>
            <a:pPr lvl="0"/>
            <a:r>
              <a:rPr lang="en-US" smtClean="0">
                <a:sym typeface="Helvetica Neue Light" charset="0"/>
              </a:rPr>
              <a:t>Click to edit Master text styles</a:t>
            </a:r>
          </a:p>
          <a:p>
            <a:pPr lvl="1"/>
            <a:r>
              <a:rPr lang="en-US" smtClean="0">
                <a:sym typeface="Helvetica Neue Light" charset="0"/>
              </a:rPr>
              <a:t>Second level</a:t>
            </a:r>
          </a:p>
          <a:p>
            <a:pPr lvl="2"/>
            <a:r>
              <a:rPr lang="en-US" smtClean="0">
                <a:sym typeface="Helvetica Neue Light" charset="0"/>
              </a:rPr>
              <a:t>Third level</a:t>
            </a:r>
          </a:p>
          <a:p>
            <a:pPr lvl="3"/>
            <a:r>
              <a:rPr lang="en-US" smtClean="0">
                <a:sym typeface="Helvetica Neue Light" charset="0"/>
              </a:rPr>
              <a:t>Fourth level</a:t>
            </a:r>
          </a:p>
          <a:p>
            <a:pPr lvl="4"/>
            <a:r>
              <a:rPr lang="en-US" smtClean="0">
                <a:sym typeface="Helvetica Neue Light" charset="0"/>
              </a:rPr>
              <a:t>Fifth level</a:t>
            </a:r>
          </a:p>
        </p:txBody>
      </p:sp>
    </p:spTree>
  </p:cSld>
  <p:clrMap bg1="dk2" tx1="lt1" bg2="dk1" tx2="lt2" accent1="accent1" accent2="accent2" accent3="accent3" accent4="accent4" accent5="accent5" accent6="accent6" hlink="hlink" folHlink="folHlink"/>
  <p:sldLayoutIdLst>
    <p:sldLayoutId id="2147483693" r:id="rId1"/>
    <p:sldLayoutId id="2147483694" r:id="rId2"/>
    <p:sldLayoutId id="2147483695" r:id="rId3"/>
    <p:sldLayoutId id="2147483696" r:id="rId4"/>
    <p:sldLayoutId id="2147483697" r:id="rId5"/>
    <p:sldLayoutId id="2147483698" r:id="rId6"/>
    <p:sldLayoutId id="2147483699" r:id="rId7"/>
    <p:sldLayoutId id="2147483700" r:id="rId8"/>
    <p:sldLayoutId id="2147483701" r:id="rId9"/>
    <p:sldLayoutId id="2147483702" r:id="rId10"/>
    <p:sldLayoutId id="2147483703" r:id="rId11"/>
  </p:sldLayoutIdLst>
  <p:transition/>
  <p:hf hdr="0" ftr="0" dt="0"/>
  <p:txStyles>
    <p:titleStyle>
      <a:lvl1pPr algn="l" rtl="0" eaLnBrk="0" fontAlgn="base" hangingPunct="0">
        <a:spcBef>
          <a:spcPct val="0"/>
        </a:spcBef>
        <a:spcAft>
          <a:spcPct val="0"/>
        </a:spcAft>
        <a:defRPr sz="5000">
          <a:solidFill>
            <a:srgbClr val="FFAF03"/>
          </a:solidFill>
          <a:latin typeface="+mj-lt"/>
          <a:ea typeface="+mj-ea"/>
          <a:cs typeface="+mj-cs"/>
          <a:sym typeface="Helvetica Neue Light" charset="0"/>
        </a:defRPr>
      </a:lvl1pPr>
      <a:lvl2pPr algn="l" rtl="0" eaLnBrk="0" fontAlgn="base" hangingPunct="0">
        <a:spcBef>
          <a:spcPct val="0"/>
        </a:spcBef>
        <a:spcAft>
          <a:spcPct val="0"/>
        </a:spcAft>
        <a:defRPr sz="5000">
          <a:solidFill>
            <a:srgbClr val="FFAF03"/>
          </a:solidFill>
          <a:latin typeface="Helvetica Neue Light" charset="0"/>
          <a:ea typeface="ヒラギノ角ゴ ProN W3" charset="0"/>
          <a:cs typeface="ヒラギノ角ゴ ProN W3" charset="0"/>
          <a:sym typeface="Helvetica Neue Light" charset="0"/>
        </a:defRPr>
      </a:lvl2pPr>
      <a:lvl3pPr algn="l" rtl="0" eaLnBrk="0" fontAlgn="base" hangingPunct="0">
        <a:spcBef>
          <a:spcPct val="0"/>
        </a:spcBef>
        <a:spcAft>
          <a:spcPct val="0"/>
        </a:spcAft>
        <a:defRPr sz="5000">
          <a:solidFill>
            <a:srgbClr val="FFAF03"/>
          </a:solidFill>
          <a:latin typeface="Helvetica Neue Light" charset="0"/>
          <a:ea typeface="ヒラギノ角ゴ ProN W3" charset="0"/>
          <a:cs typeface="ヒラギノ角ゴ ProN W3" charset="0"/>
          <a:sym typeface="Helvetica Neue Light" charset="0"/>
        </a:defRPr>
      </a:lvl3pPr>
      <a:lvl4pPr algn="l" rtl="0" eaLnBrk="0" fontAlgn="base" hangingPunct="0">
        <a:spcBef>
          <a:spcPct val="0"/>
        </a:spcBef>
        <a:spcAft>
          <a:spcPct val="0"/>
        </a:spcAft>
        <a:defRPr sz="5000">
          <a:solidFill>
            <a:srgbClr val="FFAF03"/>
          </a:solidFill>
          <a:latin typeface="Helvetica Neue Light" charset="0"/>
          <a:ea typeface="ヒラギノ角ゴ ProN W3" charset="0"/>
          <a:cs typeface="ヒラギノ角ゴ ProN W3" charset="0"/>
          <a:sym typeface="Helvetica Neue Light" charset="0"/>
        </a:defRPr>
      </a:lvl4pPr>
      <a:lvl5pPr algn="l" rtl="0" eaLnBrk="0" fontAlgn="base" hangingPunct="0">
        <a:spcBef>
          <a:spcPct val="0"/>
        </a:spcBef>
        <a:spcAft>
          <a:spcPct val="0"/>
        </a:spcAft>
        <a:defRPr sz="5000">
          <a:solidFill>
            <a:srgbClr val="FFAF03"/>
          </a:solidFill>
          <a:latin typeface="Helvetica Neue Light" charset="0"/>
          <a:ea typeface="ヒラギノ角ゴ ProN W3" charset="0"/>
          <a:cs typeface="ヒラギノ角ゴ ProN W3" charset="0"/>
          <a:sym typeface="Helvetica Neue Light" charset="0"/>
        </a:defRPr>
      </a:lvl5pPr>
      <a:lvl6pPr marL="457200" algn="l" rtl="0" fontAlgn="base">
        <a:spcBef>
          <a:spcPct val="0"/>
        </a:spcBef>
        <a:spcAft>
          <a:spcPct val="0"/>
        </a:spcAft>
        <a:defRPr sz="5000">
          <a:solidFill>
            <a:srgbClr val="FFAF03"/>
          </a:solidFill>
          <a:latin typeface="Helvetica Neue Light" charset="0"/>
          <a:ea typeface="ヒラギノ角ゴ ProN W3" charset="0"/>
          <a:cs typeface="ヒラギノ角ゴ ProN W3" charset="0"/>
          <a:sym typeface="Helvetica Neue Light" charset="0"/>
        </a:defRPr>
      </a:lvl6pPr>
      <a:lvl7pPr marL="914400" algn="l" rtl="0" fontAlgn="base">
        <a:spcBef>
          <a:spcPct val="0"/>
        </a:spcBef>
        <a:spcAft>
          <a:spcPct val="0"/>
        </a:spcAft>
        <a:defRPr sz="5000">
          <a:solidFill>
            <a:srgbClr val="FFAF03"/>
          </a:solidFill>
          <a:latin typeface="Helvetica Neue Light" charset="0"/>
          <a:ea typeface="ヒラギノ角ゴ ProN W3" charset="0"/>
          <a:cs typeface="ヒラギノ角ゴ ProN W3" charset="0"/>
          <a:sym typeface="Helvetica Neue Light" charset="0"/>
        </a:defRPr>
      </a:lvl7pPr>
      <a:lvl8pPr marL="1371600" algn="l" rtl="0" fontAlgn="base">
        <a:spcBef>
          <a:spcPct val="0"/>
        </a:spcBef>
        <a:spcAft>
          <a:spcPct val="0"/>
        </a:spcAft>
        <a:defRPr sz="5000">
          <a:solidFill>
            <a:srgbClr val="FFAF03"/>
          </a:solidFill>
          <a:latin typeface="Helvetica Neue Light" charset="0"/>
          <a:ea typeface="ヒラギノ角ゴ ProN W3" charset="0"/>
          <a:cs typeface="ヒラギノ角ゴ ProN W3" charset="0"/>
          <a:sym typeface="Helvetica Neue Light" charset="0"/>
        </a:defRPr>
      </a:lvl8pPr>
      <a:lvl9pPr marL="1828800" algn="l" rtl="0" fontAlgn="base">
        <a:spcBef>
          <a:spcPct val="0"/>
        </a:spcBef>
        <a:spcAft>
          <a:spcPct val="0"/>
        </a:spcAft>
        <a:defRPr sz="5000">
          <a:solidFill>
            <a:srgbClr val="FFAF03"/>
          </a:solidFill>
          <a:latin typeface="Helvetica Neue Light" charset="0"/>
          <a:ea typeface="ヒラギノ角ゴ ProN W3" charset="0"/>
          <a:cs typeface="ヒラギノ角ゴ ProN W3" charset="0"/>
          <a:sym typeface="Helvetica Neue Light" charset="0"/>
        </a:defRPr>
      </a:lvl9pPr>
    </p:titleStyle>
    <p:bodyStyle>
      <a:lvl1pPr marL="571500" indent="-571500" algn="l" rtl="0" eaLnBrk="0" fontAlgn="base" hangingPunct="0">
        <a:spcBef>
          <a:spcPts val="2400"/>
        </a:spcBef>
        <a:spcAft>
          <a:spcPct val="0"/>
        </a:spcAft>
        <a:buSzPct val="155000"/>
        <a:buChar char="•"/>
        <a:defRPr sz="2400">
          <a:solidFill>
            <a:schemeClr val="tx1"/>
          </a:solidFill>
          <a:latin typeface="+mn-lt"/>
          <a:ea typeface="+mn-ea"/>
          <a:cs typeface="+mn-cs"/>
          <a:sym typeface="Helvetica Neue Light" charset="0"/>
        </a:defRPr>
      </a:lvl1pPr>
      <a:lvl2pPr marL="741363" indent="-546100" algn="l" rtl="0" eaLnBrk="0" fontAlgn="base" hangingPunct="0">
        <a:spcBef>
          <a:spcPts val="2400"/>
        </a:spcBef>
        <a:spcAft>
          <a:spcPct val="0"/>
        </a:spcAft>
        <a:buSzPct val="155000"/>
        <a:buChar char="•"/>
        <a:defRPr sz="2200">
          <a:solidFill>
            <a:schemeClr val="tx1"/>
          </a:solidFill>
          <a:latin typeface="+mn-lt"/>
          <a:ea typeface="+mn-ea"/>
          <a:cs typeface="+mn-cs"/>
          <a:sym typeface="Helvetica Neue Light" charset="0"/>
        </a:defRPr>
      </a:lvl2pPr>
      <a:lvl3pPr marL="974725" indent="-520700" algn="l" rtl="0" eaLnBrk="0" fontAlgn="base" hangingPunct="0">
        <a:spcBef>
          <a:spcPts val="2400"/>
        </a:spcBef>
        <a:spcAft>
          <a:spcPct val="0"/>
        </a:spcAft>
        <a:buSzPct val="155000"/>
        <a:buChar char="•"/>
        <a:defRPr>
          <a:solidFill>
            <a:schemeClr val="tx1"/>
          </a:solidFill>
          <a:latin typeface="+mn-lt"/>
          <a:ea typeface="+mn-ea"/>
          <a:cs typeface="+mn-cs"/>
          <a:sym typeface="Helvetica Neue Light" charset="0"/>
        </a:defRPr>
      </a:lvl3pPr>
      <a:lvl4pPr marL="1206500" indent="-495300" algn="l" rtl="0" eaLnBrk="0" fontAlgn="base" hangingPunct="0">
        <a:spcBef>
          <a:spcPts val="2400"/>
        </a:spcBef>
        <a:spcAft>
          <a:spcPct val="0"/>
        </a:spcAft>
        <a:buSzPct val="155000"/>
        <a:buChar char="•"/>
        <a:defRPr sz="1600">
          <a:solidFill>
            <a:schemeClr val="tx1"/>
          </a:solidFill>
          <a:latin typeface="+mn-lt"/>
          <a:ea typeface="+mn-ea"/>
          <a:cs typeface="+mn-cs"/>
          <a:sym typeface="Helvetica Neue Light" charset="0"/>
        </a:defRPr>
      </a:lvl4pPr>
      <a:lvl5pPr marL="1439863" indent="-469900" algn="l" rtl="0" eaLnBrk="0" fontAlgn="base" hangingPunct="0">
        <a:spcBef>
          <a:spcPts val="2400"/>
        </a:spcBef>
        <a:spcAft>
          <a:spcPct val="0"/>
        </a:spcAft>
        <a:buSzPct val="155000"/>
        <a:buChar char="•"/>
        <a:defRPr sz="1600">
          <a:solidFill>
            <a:schemeClr val="tx1"/>
          </a:solidFill>
          <a:latin typeface="+mn-lt"/>
          <a:ea typeface="+mn-ea"/>
          <a:cs typeface="+mn-cs"/>
          <a:sym typeface="Helvetica Neue Light" charset="0"/>
        </a:defRPr>
      </a:lvl5pPr>
      <a:lvl6pPr marL="1897063" indent="-469900" algn="l" rtl="0" fontAlgn="base">
        <a:spcBef>
          <a:spcPts val="2400"/>
        </a:spcBef>
        <a:spcAft>
          <a:spcPct val="0"/>
        </a:spcAft>
        <a:buSzPct val="155000"/>
        <a:buChar char="•"/>
        <a:defRPr sz="1600">
          <a:solidFill>
            <a:schemeClr val="tx1"/>
          </a:solidFill>
          <a:latin typeface="+mn-lt"/>
          <a:ea typeface="+mn-ea"/>
          <a:cs typeface="+mn-cs"/>
          <a:sym typeface="Helvetica Neue Light" charset="0"/>
        </a:defRPr>
      </a:lvl6pPr>
      <a:lvl7pPr marL="2354263" indent="-469900" algn="l" rtl="0" fontAlgn="base">
        <a:spcBef>
          <a:spcPts val="2400"/>
        </a:spcBef>
        <a:spcAft>
          <a:spcPct val="0"/>
        </a:spcAft>
        <a:buSzPct val="155000"/>
        <a:buChar char="•"/>
        <a:defRPr sz="1600">
          <a:solidFill>
            <a:schemeClr val="tx1"/>
          </a:solidFill>
          <a:latin typeface="+mn-lt"/>
          <a:ea typeface="+mn-ea"/>
          <a:cs typeface="+mn-cs"/>
          <a:sym typeface="Helvetica Neue Light" charset="0"/>
        </a:defRPr>
      </a:lvl7pPr>
      <a:lvl8pPr marL="2811463" indent="-469900" algn="l" rtl="0" fontAlgn="base">
        <a:spcBef>
          <a:spcPts val="2400"/>
        </a:spcBef>
        <a:spcAft>
          <a:spcPct val="0"/>
        </a:spcAft>
        <a:buSzPct val="155000"/>
        <a:buChar char="•"/>
        <a:defRPr sz="1600">
          <a:solidFill>
            <a:schemeClr val="tx1"/>
          </a:solidFill>
          <a:latin typeface="+mn-lt"/>
          <a:ea typeface="+mn-ea"/>
          <a:cs typeface="+mn-cs"/>
          <a:sym typeface="Helvetica Neue Light" charset="0"/>
        </a:defRPr>
      </a:lvl8pPr>
      <a:lvl9pPr marL="3268663" indent="-469900" algn="l" rtl="0" fontAlgn="base">
        <a:spcBef>
          <a:spcPts val="2400"/>
        </a:spcBef>
        <a:spcAft>
          <a:spcPct val="0"/>
        </a:spcAft>
        <a:buSzPct val="155000"/>
        <a:buChar char="•"/>
        <a:defRPr sz="1600">
          <a:solidFill>
            <a:schemeClr val="tx1"/>
          </a:solidFill>
          <a:latin typeface="+mn-lt"/>
          <a:ea typeface="+mn-ea"/>
          <a:cs typeface="+mn-cs"/>
          <a:sym typeface="Helvetica Neue Light"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7.xml"/><Relationship Id="rId1" Type="http://schemas.openxmlformats.org/officeDocument/2006/relationships/slideLayout" Target="../slideLayouts/slideLayout13.xml"/><Relationship Id="rId4" Type="http://schemas.openxmlformats.org/officeDocument/2006/relationships/image" Target="../media/image25.jpeg"/></Relationships>
</file>

<file path=ppt/slides/_rels/slide1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15.png"/><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8.xml"/><Relationship Id="rId1" Type="http://schemas.openxmlformats.org/officeDocument/2006/relationships/slideLayout" Target="../slideLayouts/slideLayout13.xml"/><Relationship Id="rId4" Type="http://schemas.openxmlformats.org/officeDocument/2006/relationships/image" Target="../media/image15.png"/></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slideLayout" Target="../slideLayouts/slideLayout13.xml"/><Relationship Id="rId1" Type="http://schemas.openxmlformats.org/officeDocument/2006/relationships/vmlDrawing" Target="../drawings/vmlDrawing1.vml"/><Relationship Id="rId4" Type="http://schemas.openxmlformats.org/officeDocument/2006/relationships/oleObject" Target="../embeddings/oleObject1.bin"/></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9.xml"/><Relationship Id="rId1" Type="http://schemas.openxmlformats.org/officeDocument/2006/relationships/slideLayout" Target="../slideLayouts/slideLayout13.xml"/><Relationship Id="rId4" Type="http://schemas.openxmlformats.org/officeDocument/2006/relationships/image" Target="../media/image29.jpe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8" Type="http://schemas.openxmlformats.org/officeDocument/2006/relationships/image" Target="../media/image14.png"/><Relationship Id="rId13" Type="http://schemas.openxmlformats.org/officeDocument/2006/relationships/image" Target="../media/image5.png"/><Relationship Id="rId3" Type="http://schemas.openxmlformats.org/officeDocument/2006/relationships/image" Target="../media/image9.png"/><Relationship Id="rId7" Type="http://schemas.openxmlformats.org/officeDocument/2006/relationships/image" Target="../media/image13.png"/><Relationship Id="rId12" Type="http://schemas.openxmlformats.org/officeDocument/2006/relationships/image" Target="../media/image17.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12.png"/><Relationship Id="rId11" Type="http://schemas.openxmlformats.org/officeDocument/2006/relationships/image" Target="../media/image8.png"/><Relationship Id="rId5" Type="http://schemas.openxmlformats.org/officeDocument/2006/relationships/image" Target="../media/image11.png"/><Relationship Id="rId10" Type="http://schemas.openxmlformats.org/officeDocument/2006/relationships/image" Target="../media/image16.png"/><Relationship Id="rId4" Type="http://schemas.openxmlformats.org/officeDocument/2006/relationships/image" Target="../media/image10.png"/><Relationship Id="rId9" Type="http://schemas.openxmlformats.org/officeDocument/2006/relationships/image" Target="../media/image15.png"/></Relationships>
</file>

<file path=ppt/slides/_rels/slide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4.xml"/><Relationship Id="rId1" Type="http://schemas.openxmlformats.org/officeDocument/2006/relationships/slideLayout" Target="../slideLayouts/slideLayout13.xml"/><Relationship Id="rId4" Type="http://schemas.openxmlformats.org/officeDocument/2006/relationships/image" Target="../media/image15.png"/></Relationships>
</file>

<file path=ppt/slides/_rels/slide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5.png"/><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20.png"/><Relationship Id="rId1" Type="http://schemas.openxmlformats.org/officeDocument/2006/relationships/slideLayout" Target="../slideLayouts/slideLayout13.xml"/><Relationship Id="rId4" Type="http://schemas.openxmlformats.org/officeDocument/2006/relationships/image" Target="../media/image21.jpeg"/></Relationships>
</file>

<file path=ppt/slides/_rels/slide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5.xml"/><Relationship Id="rId1" Type="http://schemas.openxmlformats.org/officeDocument/2006/relationships/slideLayout" Target="../slideLayouts/slideLayout13.xml"/><Relationship Id="rId4" Type="http://schemas.openxmlformats.org/officeDocument/2006/relationships/image" Target="../media/image22.jpeg"/></Relationships>
</file>

<file path=ppt/slides/_rels/slide8.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15.png"/><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6.xml"/><Relationship Id="rId1" Type="http://schemas.openxmlformats.org/officeDocument/2006/relationships/slideLayout" Target="../slideLayouts/slideLayout13.xml"/><Relationship Id="rId4" Type="http://schemas.openxmlformats.org/officeDocument/2006/relationships/image" Target="../media/image2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10" descr="CeliloFallsGiffordLg.jpg"/>
          <p:cNvPicPr>
            <a:picLocks noChangeAspect="1"/>
          </p:cNvPicPr>
          <p:nvPr/>
        </p:nvPicPr>
        <p:blipFill>
          <a:blip r:embed="rId3" cstate="print"/>
          <a:srcRect/>
          <a:stretch>
            <a:fillRect/>
          </a:stretch>
        </p:blipFill>
        <p:spPr bwMode="auto">
          <a:xfrm>
            <a:off x="-1879600" y="0"/>
            <a:ext cx="17137063" cy="9753600"/>
          </a:xfrm>
          <a:prstGeom prst="rect">
            <a:avLst/>
          </a:prstGeom>
          <a:noFill/>
          <a:ln w="9525">
            <a:noFill/>
            <a:miter lim="800000"/>
            <a:headEnd/>
            <a:tailEnd/>
          </a:ln>
        </p:spPr>
      </p:pic>
      <p:sp>
        <p:nvSpPr>
          <p:cNvPr id="8195" name="Slide Number Placeholder 3"/>
          <p:cNvSpPr>
            <a:spLocks noGrp="1"/>
          </p:cNvSpPr>
          <p:nvPr>
            <p:ph type="sldNum" sz="quarter" idx="10"/>
          </p:nvPr>
        </p:nvSpPr>
        <p:spPr>
          <a:noFill/>
        </p:spPr>
        <p:txBody>
          <a:bodyPr/>
          <a:lstStyle/>
          <a:p>
            <a:fld id="{C84ACF4E-9AA9-415B-8A70-B66CCA33A0B5}" type="slidenum">
              <a:rPr lang="en-US" smtClean="0">
                <a:ea typeface="ヒラギノ角ゴ Pro W3" pitchFamily="1" charset="-128"/>
              </a:rPr>
              <a:pPr/>
              <a:t>1</a:t>
            </a:fld>
            <a:endParaRPr lang="en-US" dirty="0" smtClean="0">
              <a:ea typeface="ヒラギノ角ゴ Pro W3" pitchFamily="1" charset="-128"/>
            </a:endParaRPr>
          </a:p>
        </p:txBody>
      </p:sp>
      <p:sp>
        <p:nvSpPr>
          <p:cNvPr id="8196" name="Text Box 2"/>
          <p:cNvSpPr txBox="1">
            <a:spLocks noChangeArrowheads="1"/>
          </p:cNvSpPr>
          <p:nvPr/>
        </p:nvSpPr>
        <p:spPr bwMode="auto">
          <a:xfrm>
            <a:off x="12041188" y="8788400"/>
            <a:ext cx="339725" cy="330200"/>
          </a:xfrm>
          <a:prstGeom prst="rect">
            <a:avLst/>
          </a:prstGeom>
          <a:noFill/>
          <a:ln w="12700">
            <a:noFill/>
            <a:miter lim="800000"/>
            <a:headEnd/>
            <a:tailEnd/>
          </a:ln>
        </p:spPr>
        <p:txBody>
          <a:bodyPr wrap="none"/>
          <a:lstStyle/>
          <a:p>
            <a:pPr algn="r"/>
            <a:fld id="{041864BF-E7EF-486B-8426-49B4201D6162}" type="slidenum">
              <a:rPr lang="en-US" sz="1600">
                <a:solidFill>
                  <a:srgbClr val="A4A7B4"/>
                </a:solidFill>
                <a:latin typeface="Helvetica Neue" charset="0"/>
                <a:sym typeface="Helvetica Neue" charset="0"/>
              </a:rPr>
              <a:pPr algn="r"/>
              <a:t>1</a:t>
            </a:fld>
            <a:endParaRPr lang="en-US" sz="1600" dirty="0">
              <a:solidFill>
                <a:srgbClr val="A4A7B4"/>
              </a:solidFill>
              <a:latin typeface="Helvetica Neue" charset="0"/>
              <a:sym typeface="Helvetica Neue" charset="0"/>
            </a:endParaRPr>
          </a:p>
        </p:txBody>
      </p:sp>
      <p:sp>
        <p:nvSpPr>
          <p:cNvPr id="8197" name="AutoShape 3"/>
          <p:cNvSpPr>
            <a:spLocks/>
          </p:cNvSpPr>
          <p:nvPr/>
        </p:nvSpPr>
        <p:spPr bwMode="auto">
          <a:xfrm>
            <a:off x="177800" y="304800"/>
            <a:ext cx="12649200" cy="2933700"/>
          </a:xfrm>
          <a:prstGeom prst="roundRect">
            <a:avLst>
              <a:gd name="adj" fmla="val 6491"/>
            </a:avLst>
          </a:prstGeom>
          <a:solidFill>
            <a:srgbClr val="94A99D"/>
          </a:solidFill>
          <a:ln w="12700">
            <a:noFill/>
            <a:miter lim="800000"/>
            <a:headEnd/>
            <a:tailEnd/>
          </a:ln>
        </p:spPr>
        <p:txBody>
          <a:bodyPr lIns="0" tIns="0" rIns="0" bIns="0"/>
          <a:lstStyle/>
          <a:p>
            <a:endParaRPr lang="en-US" dirty="0"/>
          </a:p>
        </p:txBody>
      </p:sp>
      <p:sp>
        <p:nvSpPr>
          <p:cNvPr id="8198" name="Rectangle 4"/>
          <p:cNvSpPr>
            <a:spLocks noGrp="1" noChangeArrowheads="1"/>
          </p:cNvSpPr>
          <p:nvPr>
            <p:ph type="title"/>
          </p:nvPr>
        </p:nvSpPr>
        <p:spPr>
          <a:xfrm>
            <a:off x="406400" y="0"/>
            <a:ext cx="10147300" cy="1879600"/>
          </a:xfrm>
        </p:spPr>
        <p:txBody>
          <a:bodyPr/>
          <a:lstStyle/>
          <a:p>
            <a:pPr algn="ctr" eaLnBrk="1" hangingPunct="1"/>
            <a:r>
              <a:rPr lang="en-US" sz="4000" b="1" u="sng" dirty="0" smtClean="0">
                <a:solidFill>
                  <a:srgbClr val="122D54"/>
                </a:solidFill>
                <a:latin typeface="Helvetica Neue" charset="0"/>
                <a:sym typeface="Helvetica Neue" charset="0"/>
              </a:rPr>
              <a:t>Implement Wy-Kan-Ush-Mi Wa-Kish-Wit</a:t>
            </a:r>
            <a:r>
              <a:rPr lang="en-US" sz="3600" b="1" u="sng" dirty="0" smtClean="0">
                <a:solidFill>
                  <a:srgbClr val="122D54"/>
                </a:solidFill>
                <a:latin typeface="Helvetica Neue" charset="0"/>
                <a:sym typeface="Helvetica Neue" charset="0"/>
              </a:rPr>
              <a:t/>
            </a:r>
            <a:br>
              <a:rPr lang="en-US" sz="3600" b="1" u="sng" dirty="0" smtClean="0">
                <a:solidFill>
                  <a:srgbClr val="122D54"/>
                </a:solidFill>
                <a:latin typeface="Helvetica Neue" charset="0"/>
                <a:sym typeface="Helvetica Neue" charset="0"/>
              </a:rPr>
            </a:br>
            <a:r>
              <a:rPr lang="en-US" sz="3200" b="1" dirty="0" smtClean="0">
                <a:solidFill>
                  <a:srgbClr val="122D54"/>
                </a:solidFill>
                <a:latin typeface="Helvetica Neue" charset="0"/>
                <a:sym typeface="Helvetica Neue" charset="0"/>
              </a:rPr>
              <a:t>Project #: 1998-031-00</a:t>
            </a:r>
            <a:endParaRPr lang="en-US" sz="3200" b="1" dirty="0" smtClean="0">
              <a:solidFill>
                <a:srgbClr val="122D54"/>
              </a:solidFill>
              <a:latin typeface="Helvetica Neue" charset="0"/>
              <a:ea typeface="ヒラギノ角ゴ Pro W6" pitchFamily="1" charset="-128"/>
              <a:sym typeface="Helvetica Neue" charset="0"/>
            </a:endParaRPr>
          </a:p>
        </p:txBody>
      </p:sp>
      <p:sp>
        <p:nvSpPr>
          <p:cNvPr id="8199" name="Rectangle 5"/>
          <p:cNvSpPr>
            <a:spLocks noGrp="1" noChangeArrowheads="1"/>
          </p:cNvSpPr>
          <p:nvPr>
            <p:ph type="body" idx="1"/>
          </p:nvPr>
        </p:nvSpPr>
        <p:spPr>
          <a:xfrm>
            <a:off x="558800" y="2590800"/>
            <a:ext cx="10147300" cy="762000"/>
          </a:xfrm>
        </p:spPr>
        <p:txBody>
          <a:bodyPr/>
          <a:lstStyle/>
          <a:p>
            <a:pPr marL="0" indent="0" algn="ctr" eaLnBrk="1" hangingPunct="1"/>
            <a:r>
              <a:rPr lang="en-US" b="1" dirty="0" smtClean="0">
                <a:solidFill>
                  <a:schemeClr val="accent6">
                    <a:lumMod val="50000"/>
                  </a:schemeClr>
                </a:solidFill>
              </a:rPr>
              <a:t>Aja DeCoteau, CRITFC Watershed Department Manager</a:t>
            </a:r>
          </a:p>
        </p:txBody>
      </p:sp>
      <p:pic>
        <p:nvPicPr>
          <p:cNvPr id="8200" name="Picture 6"/>
          <p:cNvPicPr>
            <a:picLocks noChangeAspect="1" noChangeArrowheads="1"/>
          </p:cNvPicPr>
          <p:nvPr/>
        </p:nvPicPr>
        <p:blipFill>
          <a:blip r:embed="rId4" cstate="print"/>
          <a:srcRect/>
          <a:stretch>
            <a:fillRect/>
          </a:stretch>
        </p:blipFill>
        <p:spPr bwMode="auto">
          <a:xfrm>
            <a:off x="10312400" y="609600"/>
            <a:ext cx="2308225" cy="2298700"/>
          </a:xfrm>
          <a:prstGeom prst="rect">
            <a:avLst/>
          </a:prstGeom>
          <a:noFill/>
          <a:ln w="12700">
            <a:noFill/>
            <a:miter lim="800000"/>
            <a:headEnd/>
            <a:tailEnd/>
          </a:ln>
        </p:spPr>
      </p:pic>
    </p:spTree>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Slide Number Placeholder 3"/>
          <p:cNvSpPr>
            <a:spLocks noGrp="1"/>
          </p:cNvSpPr>
          <p:nvPr>
            <p:ph type="sldNum" sz="quarter" idx="10"/>
          </p:nvPr>
        </p:nvSpPr>
        <p:spPr>
          <a:noFill/>
        </p:spPr>
        <p:txBody>
          <a:bodyPr/>
          <a:lstStyle/>
          <a:p>
            <a:fld id="{DF4E942A-8C4A-4AEA-8EC2-B1AE7A3D45D3}" type="slidenum">
              <a:rPr lang="en-US" smtClean="0"/>
              <a:pPr/>
              <a:t>10</a:t>
            </a:fld>
            <a:endParaRPr lang="en-US" dirty="0" smtClean="0"/>
          </a:p>
        </p:txBody>
      </p:sp>
      <p:sp>
        <p:nvSpPr>
          <p:cNvPr id="12292" name="Rectangle 2"/>
          <p:cNvSpPr>
            <a:spLocks noGrp="1" noChangeArrowheads="1"/>
          </p:cNvSpPr>
          <p:nvPr>
            <p:ph type="title"/>
          </p:nvPr>
        </p:nvSpPr>
        <p:spPr>
          <a:xfrm>
            <a:off x="787400" y="533400"/>
            <a:ext cx="11506200" cy="2514600"/>
          </a:xfrm>
        </p:spPr>
        <p:txBody>
          <a:bodyPr/>
          <a:lstStyle/>
          <a:p>
            <a:pPr algn="ctr" eaLnBrk="1" hangingPunct="1">
              <a:spcBef>
                <a:spcPts val="2400"/>
              </a:spcBef>
              <a:buSzPct val="155000"/>
            </a:pPr>
            <a:r>
              <a:rPr lang="en-US" b="1" dirty="0" smtClean="0"/>
              <a:t>Wy-Kan-Ush-Mi Wa-Kish-Wit</a:t>
            </a:r>
            <a:br>
              <a:rPr lang="en-US" b="1" dirty="0" smtClean="0"/>
            </a:br>
            <a:r>
              <a:rPr lang="en-US" sz="2800" b="1" i="1" dirty="0" smtClean="0"/>
              <a:t>Spirit of the Salmon </a:t>
            </a:r>
            <a:br>
              <a:rPr lang="en-US" sz="2800" b="1" i="1" dirty="0" smtClean="0"/>
            </a:br>
            <a:r>
              <a:rPr lang="en-US" sz="1200" b="1" i="1" dirty="0" smtClean="0"/>
              <a:t> </a:t>
            </a:r>
            <a:r>
              <a:rPr lang="en-US" b="1" dirty="0" smtClean="0"/>
              <a:t/>
            </a:r>
            <a:br>
              <a:rPr lang="en-US" b="1" dirty="0" smtClean="0"/>
            </a:br>
            <a:r>
              <a:rPr lang="en-US" sz="3200" dirty="0" smtClean="0">
                <a:solidFill>
                  <a:srgbClr val="FFFFFF"/>
                </a:solidFill>
              </a:rPr>
              <a:t>Brief synopsis of accomplishments</a:t>
            </a:r>
            <a:r>
              <a:rPr lang="en-US" b="1" dirty="0" smtClean="0"/>
              <a:t/>
            </a:r>
            <a:br>
              <a:rPr lang="en-US" b="1" dirty="0" smtClean="0"/>
            </a:br>
            <a:endParaRPr lang="en-US" sz="2400" b="1" dirty="0" smtClean="0">
              <a:solidFill>
                <a:schemeClr val="tx1"/>
              </a:solidFill>
            </a:endParaRPr>
          </a:p>
        </p:txBody>
      </p:sp>
      <p:sp>
        <p:nvSpPr>
          <p:cNvPr id="12293" name="Rectangle 3"/>
          <p:cNvSpPr>
            <a:spLocks noGrp="1" noChangeArrowheads="1"/>
          </p:cNvSpPr>
          <p:nvPr>
            <p:ph type="body" idx="1"/>
          </p:nvPr>
        </p:nvSpPr>
        <p:spPr>
          <a:xfrm>
            <a:off x="711200" y="3124200"/>
            <a:ext cx="5638800" cy="5410200"/>
          </a:xfrm>
        </p:spPr>
        <p:txBody>
          <a:bodyPr/>
          <a:lstStyle/>
          <a:p>
            <a:pPr eaLnBrk="1" hangingPunct="1">
              <a:buFontTx/>
              <a:buBlip>
                <a:blip r:embed="rId3"/>
              </a:buBlip>
            </a:pPr>
            <a:endParaRPr lang="en-US" dirty="0" smtClean="0"/>
          </a:p>
          <a:p>
            <a:pPr eaLnBrk="1" hangingPunct="1">
              <a:buFontTx/>
              <a:buBlip>
                <a:blip r:embed="rId3"/>
              </a:buBlip>
            </a:pPr>
            <a:endParaRPr lang="en-US" dirty="0" smtClean="0"/>
          </a:p>
        </p:txBody>
      </p:sp>
      <p:sp>
        <p:nvSpPr>
          <p:cNvPr id="6" name="Rectangle 3"/>
          <p:cNvSpPr txBox="1">
            <a:spLocks noChangeArrowheads="1"/>
          </p:cNvSpPr>
          <p:nvPr/>
        </p:nvSpPr>
        <p:spPr bwMode="auto">
          <a:xfrm>
            <a:off x="635000" y="2438400"/>
            <a:ext cx="5867400" cy="6019800"/>
          </a:xfrm>
          <a:prstGeom prst="rect">
            <a:avLst/>
          </a:prstGeom>
          <a:noFill/>
          <a:ln w="12700">
            <a:noFill/>
            <a:miter lim="800000"/>
            <a:headEnd/>
            <a:tailEnd/>
          </a:ln>
        </p:spPr>
        <p:txBody>
          <a:bodyPr vert="horz" wrap="square" lIns="50800" tIns="50800" rIns="50800" bIns="50800" numCol="1" anchor="ctr" anchorCtr="0" compatLnSpc="1">
            <a:prstTxWarp prst="textNoShape">
              <a:avLst/>
            </a:prstTxWarp>
          </a:bodyPr>
          <a:lstStyle/>
          <a:p>
            <a:pPr marL="571500" marR="0" lvl="0" indent="-571500" algn="l" defTabSz="914400" rtl="0" eaLnBrk="1" fontAlgn="base" latinLnBrk="0" hangingPunct="1">
              <a:lnSpc>
                <a:spcPct val="100000"/>
              </a:lnSpc>
              <a:spcBef>
                <a:spcPts val="2400"/>
              </a:spcBef>
              <a:spcAft>
                <a:spcPct val="0"/>
              </a:spcAft>
              <a:buClrTx/>
              <a:buSzPct val="155000"/>
              <a:buFontTx/>
              <a:buBlip>
                <a:blip r:embed="rId3"/>
              </a:buBlip>
              <a:tabLst/>
              <a:defRPr/>
            </a:pPr>
            <a:endParaRPr kumimoji="0" lang="en-US" sz="2400" b="0" i="0" u="none" strike="noStrike" kern="0" cap="none" spc="0" normalizeH="0" baseline="0" noProof="0" dirty="0" smtClean="0">
              <a:ln>
                <a:noFill/>
              </a:ln>
              <a:solidFill>
                <a:schemeClr val="tx1"/>
              </a:solidFill>
              <a:effectLst/>
              <a:uLnTx/>
              <a:uFillTx/>
              <a:latin typeface="+mn-lt"/>
              <a:ea typeface="+mn-ea"/>
              <a:cs typeface="+mn-cs"/>
              <a:sym typeface="Helvetica Neue Light" charset="0"/>
            </a:endParaRPr>
          </a:p>
          <a:p>
            <a:pPr marL="571500" marR="0" lvl="0" indent="-571500" algn="l" defTabSz="914400" rtl="0" eaLnBrk="1" fontAlgn="base" latinLnBrk="0" hangingPunct="1">
              <a:lnSpc>
                <a:spcPct val="100000"/>
              </a:lnSpc>
              <a:spcBef>
                <a:spcPts val="2400"/>
              </a:spcBef>
              <a:spcAft>
                <a:spcPct val="0"/>
              </a:spcAft>
              <a:buClrTx/>
              <a:buSzPct val="155000"/>
              <a:buFontTx/>
              <a:buBlip>
                <a:blip r:embed="rId3"/>
              </a:buBlip>
              <a:tabLst/>
              <a:defRPr/>
            </a:pPr>
            <a:r>
              <a:rPr lang="en-US" sz="2000" kern="0" dirty="0" smtClean="0">
                <a:solidFill>
                  <a:schemeClr val="tx1"/>
                </a:solidFill>
                <a:latin typeface="+mn-lt"/>
                <a:ea typeface="+mn-ea"/>
                <a:cs typeface="+mn-cs"/>
              </a:rPr>
              <a:t>Developed 2002 calendar of tribal restoration projects and distributed 2000 copies</a:t>
            </a:r>
          </a:p>
          <a:p>
            <a:pPr marL="571500" marR="0" lvl="0" indent="-571500" algn="l" defTabSz="914400" rtl="0" eaLnBrk="1" fontAlgn="base" latinLnBrk="0" hangingPunct="1">
              <a:lnSpc>
                <a:spcPct val="100000"/>
              </a:lnSpc>
              <a:spcBef>
                <a:spcPts val="2400"/>
              </a:spcBef>
              <a:spcAft>
                <a:spcPct val="0"/>
              </a:spcAft>
              <a:buClrTx/>
              <a:buSzPct val="155000"/>
              <a:buFontTx/>
              <a:buBlip>
                <a:blip r:embed="rId3"/>
              </a:buBlip>
              <a:tabLst/>
              <a:defRPr/>
            </a:pPr>
            <a:r>
              <a:rPr lang="en-US" sz="2000" kern="0" dirty="0" smtClean="0">
                <a:solidFill>
                  <a:schemeClr val="tx1"/>
                </a:solidFill>
                <a:latin typeface="+mn-lt"/>
                <a:ea typeface="+mn-ea"/>
                <a:cs typeface="+mn-cs"/>
              </a:rPr>
              <a:t>Participation in development of 2007 “Regional Coordination for the Fish &amp; Wildlife Program Today &amp; Tomorrow” document</a:t>
            </a:r>
          </a:p>
          <a:p>
            <a:pPr marL="571500" marR="0" lvl="0" indent="-571500" algn="l" defTabSz="914400" rtl="0" eaLnBrk="1" fontAlgn="base" latinLnBrk="0" hangingPunct="1">
              <a:lnSpc>
                <a:spcPct val="100000"/>
              </a:lnSpc>
              <a:spcBef>
                <a:spcPts val="2400"/>
              </a:spcBef>
              <a:spcAft>
                <a:spcPct val="0"/>
              </a:spcAft>
              <a:buClrTx/>
              <a:buSzPct val="155000"/>
              <a:buFontTx/>
              <a:buBlip>
                <a:blip r:embed="rId3"/>
              </a:buBlip>
              <a:tabLst/>
              <a:defRPr/>
            </a:pPr>
            <a:r>
              <a:rPr lang="en-US" sz="2000" kern="0" noProof="0" dirty="0" smtClean="0">
                <a:solidFill>
                  <a:schemeClr val="tx1"/>
                </a:solidFill>
                <a:latin typeface="+mn-lt"/>
                <a:ea typeface="+mn-ea"/>
                <a:cs typeface="+mn-cs"/>
              </a:rPr>
              <a:t>Updating CRITFC website: maps of tribal restoration projects</a:t>
            </a:r>
          </a:p>
          <a:p>
            <a:pPr marL="571500" marR="0" lvl="0" indent="-571500" algn="l" defTabSz="914400" rtl="0" eaLnBrk="1" fontAlgn="base" latinLnBrk="0" hangingPunct="1">
              <a:lnSpc>
                <a:spcPct val="100000"/>
              </a:lnSpc>
              <a:spcBef>
                <a:spcPts val="2400"/>
              </a:spcBef>
              <a:spcAft>
                <a:spcPct val="0"/>
              </a:spcAft>
              <a:buClrTx/>
              <a:buSzPct val="155000"/>
              <a:buFontTx/>
              <a:buBlip>
                <a:blip r:embed="rId3"/>
              </a:buBlip>
              <a:tabLst/>
              <a:defRPr/>
            </a:pPr>
            <a:r>
              <a:rPr lang="en-US" sz="2000" kern="0" noProof="0" dirty="0" smtClean="0">
                <a:solidFill>
                  <a:schemeClr val="tx1"/>
                </a:solidFill>
                <a:latin typeface="+mn-lt"/>
                <a:ea typeface="+mn-ea"/>
                <a:cs typeface="+mn-cs"/>
              </a:rPr>
              <a:t>Coordinated tribal response on regional issues:  HSRG, Supplementation, etc.</a:t>
            </a:r>
          </a:p>
          <a:p>
            <a:pPr marL="571500" marR="0" lvl="0" indent="-571500" algn="l" defTabSz="914400" rtl="0" eaLnBrk="1" fontAlgn="base" latinLnBrk="0" hangingPunct="1">
              <a:lnSpc>
                <a:spcPct val="100000"/>
              </a:lnSpc>
              <a:spcBef>
                <a:spcPts val="2400"/>
              </a:spcBef>
              <a:spcAft>
                <a:spcPct val="0"/>
              </a:spcAft>
              <a:buClrTx/>
              <a:buSzPct val="155000"/>
              <a:buFontTx/>
              <a:buBlip>
                <a:blip r:embed="rId3"/>
              </a:buBlip>
              <a:tabLst/>
              <a:defRPr/>
            </a:pPr>
            <a:r>
              <a:rPr lang="en-US" sz="2000" kern="0" noProof="0" dirty="0" smtClean="0">
                <a:solidFill>
                  <a:schemeClr val="tx1"/>
                </a:solidFill>
                <a:latin typeface="+mn-lt"/>
                <a:ea typeface="+mn-ea"/>
                <a:cs typeface="+mn-cs"/>
              </a:rPr>
              <a:t>June 2011 Future of Our Salmon: A Vision of Restoration in the Columbia River Basin</a:t>
            </a:r>
          </a:p>
        </p:txBody>
      </p:sp>
      <p:sp>
        <p:nvSpPr>
          <p:cNvPr id="7" name="TextBox 6"/>
          <p:cNvSpPr txBox="1"/>
          <p:nvPr/>
        </p:nvSpPr>
        <p:spPr>
          <a:xfrm>
            <a:off x="6959600" y="7620000"/>
            <a:ext cx="4955459" cy="707886"/>
          </a:xfrm>
          <a:prstGeom prst="rect">
            <a:avLst/>
          </a:prstGeom>
          <a:noFill/>
        </p:spPr>
        <p:txBody>
          <a:bodyPr wrap="none" rtlCol="0">
            <a:spAutoFit/>
          </a:bodyPr>
          <a:lstStyle/>
          <a:p>
            <a:r>
              <a:rPr lang="en-US" sz="2000" b="1" dirty="0" smtClean="0">
                <a:solidFill>
                  <a:schemeClr val="accent2">
                    <a:lumMod val="50000"/>
                  </a:schemeClr>
                </a:solidFill>
              </a:rPr>
              <a:t>2011 Future of Our Salmon conference</a:t>
            </a:r>
            <a:r>
              <a:rPr lang="en-US" sz="2000" dirty="0" smtClean="0">
                <a:solidFill>
                  <a:schemeClr val="accent2">
                    <a:lumMod val="50000"/>
                  </a:schemeClr>
                </a:solidFill>
              </a:rPr>
              <a:t>:</a:t>
            </a:r>
          </a:p>
          <a:p>
            <a:r>
              <a:rPr lang="en-US" sz="2000" dirty="0" smtClean="0">
                <a:solidFill>
                  <a:schemeClr val="accent2">
                    <a:lumMod val="50000"/>
                  </a:schemeClr>
                </a:solidFill>
              </a:rPr>
              <a:t>Executive Panel</a:t>
            </a:r>
            <a:endParaRPr lang="en-US" sz="2000" dirty="0">
              <a:solidFill>
                <a:schemeClr val="accent2">
                  <a:lumMod val="50000"/>
                </a:schemeClr>
              </a:solidFill>
            </a:endParaRPr>
          </a:p>
        </p:txBody>
      </p:sp>
      <p:pic>
        <p:nvPicPr>
          <p:cNvPr id="8" name="Picture 7" descr="DSCN0736.JPG"/>
          <p:cNvPicPr>
            <a:picLocks noChangeAspect="1"/>
          </p:cNvPicPr>
          <p:nvPr/>
        </p:nvPicPr>
        <p:blipFill>
          <a:blip r:embed="rId4" cstate="print"/>
          <a:stretch>
            <a:fillRect/>
          </a:stretch>
        </p:blipFill>
        <p:spPr>
          <a:xfrm>
            <a:off x="6578600" y="3048000"/>
            <a:ext cx="5791200" cy="4343400"/>
          </a:xfrm>
          <a:prstGeom prst="rect">
            <a:avLst/>
          </a:prstGeom>
        </p:spPr>
      </p:pic>
      <p:sp>
        <p:nvSpPr>
          <p:cNvPr id="9" name="Rectangle 8"/>
          <p:cNvSpPr/>
          <p:nvPr/>
        </p:nvSpPr>
        <p:spPr>
          <a:xfrm>
            <a:off x="5892800" y="8458200"/>
            <a:ext cx="6934200" cy="738664"/>
          </a:xfrm>
          <a:prstGeom prst="rect">
            <a:avLst/>
          </a:prstGeom>
        </p:spPr>
        <p:txBody>
          <a:bodyPr wrap="square">
            <a:spAutoFit/>
          </a:bodyPr>
          <a:lstStyle/>
          <a:p>
            <a:pPr marL="1028700" lvl="1" indent="-571500" algn="l">
              <a:spcBef>
                <a:spcPts val="2400"/>
              </a:spcBef>
              <a:buSzPct val="155000"/>
            </a:pPr>
            <a:r>
              <a:rPr lang="en-US" sz="1400" i="1" kern="0" dirty="0" smtClean="0">
                <a:solidFill>
                  <a:srgbClr val="2A2838"/>
                </a:solidFill>
              </a:rPr>
              <a:t>           280 Registrants, 70 Evaluations received, 32 presentations, 16 Poster presentations, media coverage from 5 outlets &amp; all post-conference material accessible on CRITFC website</a:t>
            </a:r>
          </a:p>
        </p:txBody>
      </p:sp>
    </p:spTree>
  </p:cSld>
  <p:clrMapOvr>
    <a:masterClrMapping/>
  </p:clrMapOvr>
  <p:transition spd="med">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Slide Number Placeholder 3"/>
          <p:cNvSpPr>
            <a:spLocks noGrp="1"/>
          </p:cNvSpPr>
          <p:nvPr>
            <p:ph type="sldNum" sz="quarter" idx="10"/>
          </p:nvPr>
        </p:nvSpPr>
        <p:spPr>
          <a:noFill/>
        </p:spPr>
        <p:txBody>
          <a:bodyPr/>
          <a:lstStyle/>
          <a:p>
            <a:fld id="{DF4E942A-8C4A-4AEA-8EC2-B1AE7A3D45D3}" type="slidenum">
              <a:rPr lang="en-US" smtClean="0"/>
              <a:pPr/>
              <a:t>11</a:t>
            </a:fld>
            <a:endParaRPr lang="en-US" dirty="0" smtClean="0"/>
          </a:p>
        </p:txBody>
      </p:sp>
      <p:sp>
        <p:nvSpPr>
          <p:cNvPr id="12292" name="Rectangle 2"/>
          <p:cNvSpPr>
            <a:spLocks noGrp="1" noChangeArrowheads="1"/>
          </p:cNvSpPr>
          <p:nvPr>
            <p:ph type="title"/>
          </p:nvPr>
        </p:nvSpPr>
        <p:spPr>
          <a:xfrm>
            <a:off x="787400" y="533400"/>
            <a:ext cx="11506200" cy="2514600"/>
          </a:xfrm>
        </p:spPr>
        <p:txBody>
          <a:bodyPr/>
          <a:lstStyle/>
          <a:p>
            <a:pPr algn="ctr" eaLnBrk="1" hangingPunct="1">
              <a:spcBef>
                <a:spcPts val="2400"/>
              </a:spcBef>
              <a:buSzPct val="155000"/>
            </a:pPr>
            <a:r>
              <a:rPr lang="en-US" b="1" dirty="0" smtClean="0"/>
              <a:t>Wy-Kan-Ush-Mi Wa-Kish-Wit</a:t>
            </a:r>
            <a:br>
              <a:rPr lang="en-US" b="1" dirty="0" smtClean="0"/>
            </a:br>
            <a:r>
              <a:rPr lang="en-US" sz="2800" b="1" i="1" dirty="0" smtClean="0"/>
              <a:t>Spirit of the Salmon </a:t>
            </a:r>
            <a:br>
              <a:rPr lang="en-US" sz="2800" b="1" i="1" dirty="0" smtClean="0"/>
            </a:br>
            <a:r>
              <a:rPr lang="en-US" sz="1200" b="1" i="1" dirty="0" smtClean="0"/>
              <a:t> </a:t>
            </a:r>
            <a:r>
              <a:rPr lang="en-US" b="1" dirty="0" smtClean="0"/>
              <a:t/>
            </a:r>
            <a:br>
              <a:rPr lang="en-US" b="1" dirty="0" smtClean="0"/>
            </a:br>
            <a:r>
              <a:rPr lang="en-US" sz="3200" b="1" dirty="0" smtClean="0">
                <a:solidFill>
                  <a:srgbClr val="FFFFFF"/>
                </a:solidFill>
              </a:rPr>
              <a:t>How does this project fit into work in the Basin?</a:t>
            </a:r>
            <a:r>
              <a:rPr lang="en-US" b="1" dirty="0" smtClean="0"/>
              <a:t/>
            </a:r>
            <a:br>
              <a:rPr lang="en-US" b="1" dirty="0" smtClean="0"/>
            </a:br>
            <a:endParaRPr lang="en-US" sz="2400" b="1" dirty="0" smtClean="0">
              <a:solidFill>
                <a:schemeClr val="tx1"/>
              </a:solidFill>
            </a:endParaRPr>
          </a:p>
        </p:txBody>
      </p:sp>
      <p:sp>
        <p:nvSpPr>
          <p:cNvPr id="12293" name="Rectangle 3"/>
          <p:cNvSpPr>
            <a:spLocks noGrp="1" noChangeArrowheads="1"/>
          </p:cNvSpPr>
          <p:nvPr>
            <p:ph type="body" idx="1"/>
          </p:nvPr>
        </p:nvSpPr>
        <p:spPr>
          <a:xfrm>
            <a:off x="711200" y="3124200"/>
            <a:ext cx="5638800" cy="5257800"/>
          </a:xfrm>
        </p:spPr>
        <p:txBody>
          <a:bodyPr/>
          <a:lstStyle/>
          <a:p>
            <a:pPr eaLnBrk="1" hangingPunct="1">
              <a:buFontTx/>
              <a:buBlip>
                <a:blip r:embed="rId2"/>
              </a:buBlip>
            </a:pPr>
            <a:endParaRPr lang="en-US" dirty="0" smtClean="0"/>
          </a:p>
          <a:p>
            <a:pPr eaLnBrk="1" hangingPunct="1">
              <a:buFontTx/>
              <a:buBlip>
                <a:blip r:embed="rId2"/>
              </a:buBlip>
            </a:pPr>
            <a:r>
              <a:rPr lang="en-US" sz="2000" dirty="0" smtClean="0"/>
              <a:t>Provides coordination &amp; tracking of projects, programs and funding sources in the Basin. </a:t>
            </a:r>
          </a:p>
          <a:p>
            <a:pPr eaLnBrk="1" hangingPunct="1">
              <a:buFontTx/>
              <a:buBlip>
                <a:blip r:embed="rId2"/>
              </a:buBlip>
            </a:pPr>
            <a:r>
              <a:rPr lang="en-US" sz="2000" dirty="0" smtClean="0"/>
              <a:t>Ensures coordination of projects to reduce overlap.</a:t>
            </a:r>
          </a:p>
          <a:p>
            <a:pPr eaLnBrk="1" hangingPunct="1">
              <a:buFontTx/>
              <a:buBlip>
                <a:blip r:embed="rId2"/>
              </a:buBlip>
            </a:pPr>
            <a:r>
              <a:rPr lang="en-US" sz="2000" dirty="0" smtClean="0"/>
              <a:t>Facilitates, participates and represents tribal interests in local, regional and national forums.</a:t>
            </a:r>
          </a:p>
          <a:p>
            <a:pPr eaLnBrk="1" hangingPunct="1">
              <a:buFontTx/>
              <a:buBlip>
                <a:blip r:embed="rId2"/>
              </a:buBlip>
            </a:pPr>
            <a:r>
              <a:rPr lang="en-US" sz="2000" dirty="0" smtClean="0"/>
              <a:t>Provides technical and outreach assistance to tribes and agencies.</a:t>
            </a:r>
          </a:p>
          <a:p>
            <a:pPr eaLnBrk="1" hangingPunct="1">
              <a:buFontTx/>
              <a:buBlip>
                <a:blip r:embed="rId2"/>
              </a:buBlip>
            </a:pPr>
            <a:r>
              <a:rPr lang="en-US" sz="2000" dirty="0" smtClean="0"/>
              <a:t>Provides outreach and education to tribes, outside agencies and the public about tribal recovery efforts.</a:t>
            </a:r>
          </a:p>
          <a:p>
            <a:pPr eaLnBrk="1" hangingPunct="1">
              <a:buNone/>
            </a:pPr>
            <a:r>
              <a:rPr lang="en-US" dirty="0" smtClean="0"/>
              <a:t> </a:t>
            </a:r>
          </a:p>
        </p:txBody>
      </p:sp>
      <p:pic>
        <p:nvPicPr>
          <p:cNvPr id="5" name="Picture 1"/>
          <p:cNvPicPr>
            <a:picLocks noChangeAspect="1" noChangeArrowheads="1"/>
          </p:cNvPicPr>
          <p:nvPr/>
        </p:nvPicPr>
        <p:blipFill>
          <a:blip r:embed="rId3" cstate="print"/>
          <a:srcRect/>
          <a:stretch>
            <a:fillRect/>
          </a:stretch>
        </p:blipFill>
        <p:spPr bwMode="auto">
          <a:xfrm>
            <a:off x="6297532" y="2918670"/>
            <a:ext cx="6707268" cy="5691930"/>
          </a:xfrm>
          <a:prstGeom prst="rect">
            <a:avLst/>
          </a:prstGeom>
          <a:noFill/>
          <a:ln w="12700">
            <a:noFill/>
            <a:miter lim="800000"/>
            <a:headEnd/>
            <a:tailEnd/>
          </a:ln>
        </p:spPr>
      </p:pic>
      <p:sp>
        <p:nvSpPr>
          <p:cNvPr id="6" name="TextBox 5"/>
          <p:cNvSpPr txBox="1"/>
          <p:nvPr/>
        </p:nvSpPr>
        <p:spPr>
          <a:xfrm>
            <a:off x="7797800" y="8534400"/>
            <a:ext cx="3066993" cy="400110"/>
          </a:xfrm>
          <a:prstGeom prst="rect">
            <a:avLst/>
          </a:prstGeom>
          <a:noFill/>
        </p:spPr>
        <p:txBody>
          <a:bodyPr wrap="none" rtlCol="0">
            <a:spAutoFit/>
          </a:bodyPr>
          <a:lstStyle/>
          <a:p>
            <a:r>
              <a:rPr lang="en-US" sz="2000" dirty="0" smtClean="0">
                <a:solidFill>
                  <a:schemeClr val="accent2">
                    <a:lumMod val="50000"/>
                  </a:schemeClr>
                </a:solidFill>
              </a:rPr>
              <a:t>Tribal restoration projects</a:t>
            </a:r>
            <a:endParaRPr lang="en-US" sz="2000" dirty="0">
              <a:solidFill>
                <a:schemeClr val="accent2">
                  <a:lumMod val="50000"/>
                </a:schemeClr>
              </a:solidFill>
            </a:endParaRPr>
          </a:p>
        </p:txBody>
      </p:sp>
    </p:spTree>
  </p:cSld>
  <p:clrMapOvr>
    <a:masterClrMapping/>
  </p:clrMapOvr>
  <p:transition spd="med">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3" descr="C:\Users\deca\AppData\Local\Temp\XPgrpwise\4F15524APDXDOMPDXPO100133696513BF21\IMAGE_1.jpeg"/>
          <p:cNvPicPr>
            <a:picLocks noChangeAspect="1" noChangeArrowheads="1"/>
          </p:cNvPicPr>
          <p:nvPr/>
        </p:nvPicPr>
        <p:blipFill>
          <a:blip r:embed="rId3" cstate="print"/>
          <a:srcRect/>
          <a:stretch>
            <a:fillRect/>
          </a:stretch>
        </p:blipFill>
        <p:spPr bwMode="auto">
          <a:xfrm>
            <a:off x="6560492" y="3352799"/>
            <a:ext cx="5885508" cy="4419601"/>
          </a:xfrm>
          <a:prstGeom prst="rect">
            <a:avLst/>
          </a:prstGeom>
          <a:noFill/>
        </p:spPr>
      </p:pic>
      <p:sp>
        <p:nvSpPr>
          <p:cNvPr id="12290" name="Slide Number Placeholder 3"/>
          <p:cNvSpPr>
            <a:spLocks noGrp="1"/>
          </p:cNvSpPr>
          <p:nvPr>
            <p:ph type="sldNum" sz="quarter" idx="10"/>
          </p:nvPr>
        </p:nvSpPr>
        <p:spPr>
          <a:noFill/>
        </p:spPr>
        <p:txBody>
          <a:bodyPr/>
          <a:lstStyle/>
          <a:p>
            <a:fld id="{DF4E942A-8C4A-4AEA-8EC2-B1AE7A3D45D3}" type="slidenum">
              <a:rPr lang="en-US" smtClean="0"/>
              <a:pPr/>
              <a:t>12</a:t>
            </a:fld>
            <a:endParaRPr lang="en-US" dirty="0" smtClean="0"/>
          </a:p>
        </p:txBody>
      </p:sp>
      <p:sp>
        <p:nvSpPr>
          <p:cNvPr id="12292" name="Rectangle 2"/>
          <p:cNvSpPr>
            <a:spLocks noGrp="1" noChangeArrowheads="1"/>
          </p:cNvSpPr>
          <p:nvPr>
            <p:ph type="title"/>
          </p:nvPr>
        </p:nvSpPr>
        <p:spPr>
          <a:xfrm>
            <a:off x="787400" y="533400"/>
            <a:ext cx="11506200" cy="2514600"/>
          </a:xfrm>
        </p:spPr>
        <p:txBody>
          <a:bodyPr/>
          <a:lstStyle/>
          <a:p>
            <a:pPr algn="ctr" eaLnBrk="1" hangingPunct="1">
              <a:spcBef>
                <a:spcPts val="2400"/>
              </a:spcBef>
              <a:buSzPct val="155000"/>
            </a:pPr>
            <a:r>
              <a:rPr lang="en-US" b="1" dirty="0" smtClean="0"/>
              <a:t>Wy-Kan-Ush-Mi Wa-Kish-Wit</a:t>
            </a:r>
            <a:br>
              <a:rPr lang="en-US" b="1" dirty="0" smtClean="0"/>
            </a:br>
            <a:r>
              <a:rPr lang="en-US" sz="2800" b="1" i="1" dirty="0" smtClean="0"/>
              <a:t>Spirit of the Salmon </a:t>
            </a:r>
            <a:br>
              <a:rPr lang="en-US" sz="2800" b="1" i="1" dirty="0" smtClean="0"/>
            </a:br>
            <a:r>
              <a:rPr lang="en-US" sz="1200" b="1" i="1" dirty="0" smtClean="0"/>
              <a:t> </a:t>
            </a:r>
            <a:r>
              <a:rPr lang="en-US" b="1" dirty="0" smtClean="0"/>
              <a:t/>
            </a:r>
            <a:br>
              <a:rPr lang="en-US" b="1" dirty="0" smtClean="0"/>
            </a:br>
            <a:r>
              <a:rPr lang="en-US" sz="3200" b="1" dirty="0" smtClean="0">
                <a:solidFill>
                  <a:srgbClr val="FFFFFF"/>
                </a:solidFill>
              </a:rPr>
              <a:t> Future Work</a:t>
            </a:r>
            <a:r>
              <a:rPr lang="en-US" b="1" dirty="0" smtClean="0"/>
              <a:t/>
            </a:r>
            <a:br>
              <a:rPr lang="en-US" b="1" dirty="0" smtClean="0"/>
            </a:br>
            <a:endParaRPr lang="en-US" sz="2400" b="1" dirty="0" smtClean="0">
              <a:solidFill>
                <a:schemeClr val="tx1"/>
              </a:solidFill>
            </a:endParaRPr>
          </a:p>
        </p:txBody>
      </p:sp>
      <p:sp>
        <p:nvSpPr>
          <p:cNvPr id="12293" name="Rectangle 3"/>
          <p:cNvSpPr>
            <a:spLocks noGrp="1" noChangeArrowheads="1"/>
          </p:cNvSpPr>
          <p:nvPr>
            <p:ph type="body" idx="1"/>
          </p:nvPr>
        </p:nvSpPr>
        <p:spPr>
          <a:xfrm>
            <a:off x="711200" y="3124200"/>
            <a:ext cx="5638800" cy="5257800"/>
          </a:xfrm>
        </p:spPr>
        <p:txBody>
          <a:bodyPr/>
          <a:lstStyle/>
          <a:p>
            <a:pPr eaLnBrk="1" hangingPunct="1">
              <a:buFontTx/>
              <a:buBlip>
                <a:blip r:embed="rId4"/>
              </a:buBlip>
            </a:pPr>
            <a:endParaRPr lang="en-US" dirty="0" smtClean="0"/>
          </a:p>
          <a:p>
            <a:pPr eaLnBrk="1" hangingPunct="1">
              <a:buFontTx/>
              <a:buBlip>
                <a:blip r:embed="rId4"/>
              </a:buBlip>
            </a:pPr>
            <a:endParaRPr lang="en-US" dirty="0" smtClean="0"/>
          </a:p>
        </p:txBody>
      </p:sp>
      <p:sp>
        <p:nvSpPr>
          <p:cNvPr id="6" name="Rectangle 3"/>
          <p:cNvSpPr txBox="1">
            <a:spLocks noChangeArrowheads="1"/>
          </p:cNvSpPr>
          <p:nvPr/>
        </p:nvSpPr>
        <p:spPr bwMode="auto">
          <a:xfrm>
            <a:off x="711200" y="3124200"/>
            <a:ext cx="5638800" cy="5334000"/>
          </a:xfrm>
          <a:prstGeom prst="rect">
            <a:avLst/>
          </a:prstGeom>
          <a:noFill/>
          <a:ln w="12700">
            <a:noFill/>
            <a:miter lim="800000"/>
            <a:headEnd/>
            <a:tailEnd/>
          </a:ln>
        </p:spPr>
        <p:txBody>
          <a:bodyPr vert="horz" wrap="square" lIns="50800" tIns="50800" rIns="50800" bIns="50800" numCol="1" anchor="ctr" anchorCtr="0" compatLnSpc="1">
            <a:prstTxWarp prst="textNoShape">
              <a:avLst/>
            </a:prstTxWarp>
          </a:bodyPr>
          <a:lstStyle/>
          <a:p>
            <a:pPr marL="571500" marR="0" lvl="0" indent="-571500" algn="l" defTabSz="914400" rtl="0" eaLnBrk="1" fontAlgn="base" latinLnBrk="0" hangingPunct="1">
              <a:lnSpc>
                <a:spcPct val="100000"/>
              </a:lnSpc>
              <a:spcBef>
                <a:spcPts val="2400"/>
              </a:spcBef>
              <a:spcAft>
                <a:spcPct val="0"/>
              </a:spcAft>
              <a:buClrTx/>
              <a:buSzPct val="155000"/>
              <a:buFontTx/>
              <a:buBlip>
                <a:blip r:embed="rId4"/>
              </a:buBlip>
              <a:tabLst/>
              <a:defRPr/>
            </a:pPr>
            <a:endParaRPr kumimoji="0" lang="en-US" sz="2400" b="0" i="0" u="none" strike="noStrike" kern="0" cap="none" spc="0" normalizeH="0" baseline="0" noProof="0" dirty="0" smtClean="0">
              <a:ln>
                <a:noFill/>
              </a:ln>
              <a:solidFill>
                <a:schemeClr val="tx1"/>
              </a:solidFill>
              <a:effectLst/>
              <a:uLnTx/>
              <a:uFillTx/>
              <a:latin typeface="+mn-lt"/>
              <a:ea typeface="+mn-ea"/>
              <a:cs typeface="+mn-cs"/>
              <a:sym typeface="Helvetica Neue Light" charset="0"/>
            </a:endParaRPr>
          </a:p>
          <a:p>
            <a:pPr marL="571500" marR="0" lvl="0" indent="-571500" algn="l" defTabSz="914400" rtl="0" eaLnBrk="1" fontAlgn="base" latinLnBrk="0" hangingPunct="1">
              <a:lnSpc>
                <a:spcPct val="100000"/>
              </a:lnSpc>
              <a:spcBef>
                <a:spcPts val="2400"/>
              </a:spcBef>
              <a:spcAft>
                <a:spcPct val="0"/>
              </a:spcAft>
              <a:buClrTx/>
              <a:buSzPct val="155000"/>
              <a:buFontTx/>
              <a:buBlip>
                <a:blip r:embed="rId4"/>
              </a:buBlip>
              <a:tabLst/>
              <a:defRPr/>
            </a:pPr>
            <a:r>
              <a:rPr lang="en-US" sz="2000" kern="0" dirty="0" smtClean="0">
                <a:solidFill>
                  <a:schemeClr val="tx1"/>
                </a:solidFill>
                <a:latin typeface="+mn-lt"/>
                <a:ea typeface="+mn-ea"/>
                <a:cs typeface="+mn-cs"/>
              </a:rPr>
              <a:t>Oct. 17-18, 2012 Future of Our Salmon conference with a focus on Hatchery Policy</a:t>
            </a:r>
          </a:p>
          <a:p>
            <a:pPr marL="571500" marR="0" lvl="0" indent="-571500" algn="l" defTabSz="914400" rtl="0" eaLnBrk="1" fontAlgn="base" latinLnBrk="0" hangingPunct="1">
              <a:lnSpc>
                <a:spcPct val="100000"/>
              </a:lnSpc>
              <a:spcBef>
                <a:spcPts val="2400"/>
              </a:spcBef>
              <a:spcAft>
                <a:spcPct val="0"/>
              </a:spcAft>
              <a:buClrTx/>
              <a:buSzPct val="155000"/>
              <a:buFontTx/>
              <a:buBlip>
                <a:blip r:embed="rId4"/>
              </a:buBlip>
              <a:tabLst/>
              <a:defRPr/>
            </a:pPr>
            <a:r>
              <a:rPr lang="en-US" sz="2000" kern="0" dirty="0" smtClean="0">
                <a:solidFill>
                  <a:schemeClr val="tx1"/>
                </a:solidFill>
                <a:latin typeface="+mn-lt"/>
                <a:ea typeface="+mn-ea"/>
                <a:cs typeface="+mn-cs"/>
              </a:rPr>
              <a:t>June 2012 Toxics Reduction Workshop</a:t>
            </a:r>
          </a:p>
          <a:p>
            <a:pPr marL="571500" marR="0" lvl="0" indent="-571500" algn="l" defTabSz="914400" rtl="0" eaLnBrk="1" fontAlgn="base" latinLnBrk="0" hangingPunct="1">
              <a:lnSpc>
                <a:spcPct val="100000"/>
              </a:lnSpc>
              <a:spcBef>
                <a:spcPts val="2400"/>
              </a:spcBef>
              <a:spcAft>
                <a:spcPct val="0"/>
              </a:spcAft>
              <a:buClrTx/>
              <a:buSzPct val="155000"/>
              <a:buFontTx/>
              <a:buBlip>
                <a:blip r:embed="rId4"/>
              </a:buBlip>
              <a:tabLst/>
              <a:defRPr/>
            </a:pPr>
            <a:r>
              <a:rPr lang="en-US" sz="2000" u="sng" kern="0" noProof="0" dirty="0" smtClean="0">
                <a:solidFill>
                  <a:schemeClr val="tx1"/>
                </a:solidFill>
                <a:latin typeface="+mn-lt"/>
                <a:ea typeface="+mn-ea"/>
                <a:cs typeface="+mn-cs"/>
              </a:rPr>
              <a:t>Development of strategies to respond to emerging</a:t>
            </a:r>
            <a:r>
              <a:rPr lang="en-US" sz="2000" u="sng" kern="0" dirty="0" smtClean="0">
                <a:solidFill>
                  <a:schemeClr val="tx1"/>
                </a:solidFill>
                <a:latin typeface="+mn-lt"/>
                <a:ea typeface="+mn-ea"/>
                <a:cs typeface="+mn-cs"/>
              </a:rPr>
              <a:t> issues such as: </a:t>
            </a:r>
          </a:p>
          <a:p>
            <a:pPr marL="1028700" lvl="1" indent="-571500" algn="l">
              <a:spcBef>
                <a:spcPts val="2400"/>
              </a:spcBef>
              <a:buSzPct val="155000"/>
              <a:buFont typeface="Arial" pitchFamily="34" charset="0"/>
              <a:buChar char="•"/>
            </a:pPr>
            <a:r>
              <a:rPr lang="en-US" sz="2000" kern="0" dirty="0" smtClean="0">
                <a:solidFill>
                  <a:schemeClr val="tx1"/>
                </a:solidFill>
                <a:latin typeface="+mn-lt"/>
                <a:ea typeface="+mn-ea"/>
                <a:cs typeface="+mn-cs"/>
              </a:rPr>
              <a:t>Hatchery policy, toxics reduction/water quality, tribal workforce development, legislation, BiOp, climate change, etc.</a:t>
            </a:r>
          </a:p>
          <a:p>
            <a:pPr marL="571500" marR="0" lvl="0" indent="-571500" algn="l" defTabSz="914400" rtl="0" eaLnBrk="1" fontAlgn="base" latinLnBrk="0" hangingPunct="1">
              <a:lnSpc>
                <a:spcPct val="100000"/>
              </a:lnSpc>
              <a:spcBef>
                <a:spcPts val="2400"/>
              </a:spcBef>
              <a:spcAft>
                <a:spcPct val="0"/>
              </a:spcAft>
              <a:buClrTx/>
              <a:buSzPct val="155000"/>
              <a:buFontTx/>
              <a:buBlip>
                <a:blip r:embed="rId4"/>
              </a:buBlip>
              <a:tabLst/>
              <a:defRPr/>
            </a:pPr>
            <a:r>
              <a:rPr lang="en-US" sz="2000" u="sng" kern="0" dirty="0" smtClean="0">
                <a:solidFill>
                  <a:schemeClr val="tx1"/>
                </a:solidFill>
                <a:latin typeface="+mn-lt"/>
                <a:ea typeface="+mn-ea"/>
                <a:cs typeface="+mn-cs"/>
              </a:rPr>
              <a:t>Update of TRP in 2012</a:t>
            </a:r>
            <a:r>
              <a:rPr lang="en-US" sz="2000" kern="0" dirty="0" smtClean="0">
                <a:solidFill>
                  <a:schemeClr val="tx1"/>
                </a:solidFill>
                <a:latin typeface="+mn-lt"/>
                <a:ea typeface="+mn-ea"/>
                <a:cs typeface="+mn-cs"/>
              </a:rPr>
              <a:t>:  Provide analysis of progress in achieving the original goals &amp; objectives and will develop future recommendations</a:t>
            </a:r>
            <a:endParaRPr lang="en-US" sz="2000" kern="0" noProof="0" dirty="0" smtClean="0">
              <a:solidFill>
                <a:schemeClr val="tx1"/>
              </a:solidFill>
              <a:latin typeface="+mn-lt"/>
              <a:ea typeface="+mn-ea"/>
              <a:cs typeface="+mn-cs"/>
            </a:endParaRPr>
          </a:p>
          <a:p>
            <a:pPr marL="571500" marR="0" lvl="0" indent="-571500" algn="l" defTabSz="914400" rtl="0" eaLnBrk="1" fontAlgn="base" latinLnBrk="0" hangingPunct="1">
              <a:lnSpc>
                <a:spcPct val="100000"/>
              </a:lnSpc>
              <a:spcBef>
                <a:spcPts val="2400"/>
              </a:spcBef>
              <a:spcAft>
                <a:spcPct val="0"/>
              </a:spcAft>
              <a:buClrTx/>
              <a:buSzPct val="155000"/>
              <a:buFontTx/>
              <a:buBlip>
                <a:blip r:embed="rId4"/>
              </a:buBlip>
              <a:tabLst/>
              <a:defRPr/>
            </a:pPr>
            <a:endParaRPr kumimoji="0" lang="en-US" sz="2400" b="0" i="0" u="none" strike="noStrike" kern="0" cap="none" spc="0" normalizeH="0" baseline="0" noProof="0" dirty="0" smtClean="0">
              <a:ln>
                <a:noFill/>
              </a:ln>
              <a:solidFill>
                <a:schemeClr val="tx1"/>
              </a:solidFill>
              <a:effectLst/>
              <a:uLnTx/>
              <a:uFillTx/>
              <a:latin typeface="+mn-lt"/>
              <a:ea typeface="+mn-ea"/>
              <a:cs typeface="+mn-cs"/>
              <a:sym typeface="Helvetica Neue Light" charset="0"/>
            </a:endParaRPr>
          </a:p>
        </p:txBody>
      </p:sp>
      <p:sp>
        <p:nvSpPr>
          <p:cNvPr id="11" name="TextBox 10"/>
          <p:cNvSpPr txBox="1"/>
          <p:nvPr/>
        </p:nvSpPr>
        <p:spPr>
          <a:xfrm>
            <a:off x="8034491" y="8012668"/>
            <a:ext cx="3018840" cy="369332"/>
          </a:xfrm>
          <a:prstGeom prst="rect">
            <a:avLst/>
          </a:prstGeom>
          <a:noFill/>
        </p:spPr>
        <p:txBody>
          <a:bodyPr wrap="none" rtlCol="0">
            <a:spAutoFit/>
          </a:bodyPr>
          <a:lstStyle/>
          <a:p>
            <a:r>
              <a:rPr lang="en-US" sz="1800" b="1" dirty="0" smtClean="0">
                <a:solidFill>
                  <a:schemeClr val="accent2">
                    <a:lumMod val="50000"/>
                  </a:schemeClr>
                </a:solidFill>
              </a:rPr>
              <a:t>Nez Perce Tribal Hatchery</a:t>
            </a:r>
            <a:endParaRPr lang="en-US" sz="1800" b="1" dirty="0">
              <a:solidFill>
                <a:schemeClr val="accent2">
                  <a:lumMod val="50000"/>
                </a:schemeClr>
              </a:solidFill>
            </a:endParaRPr>
          </a:p>
        </p:txBody>
      </p:sp>
    </p:spTree>
  </p:cSld>
  <p:clrMapOvr>
    <a:masterClrMapping/>
  </p:clrMapOvr>
  <p:transition spd="med">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Slide Number Placeholder 3"/>
          <p:cNvSpPr>
            <a:spLocks noGrp="1"/>
          </p:cNvSpPr>
          <p:nvPr>
            <p:ph type="sldNum" sz="quarter" idx="10"/>
          </p:nvPr>
        </p:nvSpPr>
        <p:spPr>
          <a:noFill/>
        </p:spPr>
        <p:txBody>
          <a:bodyPr/>
          <a:lstStyle/>
          <a:p>
            <a:fld id="{DF4E942A-8C4A-4AEA-8EC2-B1AE7A3D45D3}" type="slidenum">
              <a:rPr lang="en-US" smtClean="0"/>
              <a:pPr/>
              <a:t>13</a:t>
            </a:fld>
            <a:endParaRPr lang="en-US" dirty="0" smtClean="0"/>
          </a:p>
        </p:txBody>
      </p:sp>
      <p:sp>
        <p:nvSpPr>
          <p:cNvPr id="12292" name="Rectangle 2"/>
          <p:cNvSpPr>
            <a:spLocks noGrp="1" noChangeArrowheads="1"/>
          </p:cNvSpPr>
          <p:nvPr>
            <p:ph type="title"/>
          </p:nvPr>
        </p:nvSpPr>
        <p:spPr>
          <a:xfrm>
            <a:off x="787400" y="533400"/>
            <a:ext cx="11506200" cy="2514600"/>
          </a:xfrm>
        </p:spPr>
        <p:txBody>
          <a:bodyPr/>
          <a:lstStyle/>
          <a:p>
            <a:pPr algn="ctr" eaLnBrk="1" hangingPunct="1">
              <a:spcBef>
                <a:spcPts val="2400"/>
              </a:spcBef>
              <a:buSzPct val="155000"/>
            </a:pPr>
            <a:r>
              <a:rPr lang="en-US" b="1" dirty="0" smtClean="0"/>
              <a:t>Wy-Kan-Ush-Mi Wa-Kish-Wit</a:t>
            </a:r>
            <a:br>
              <a:rPr lang="en-US" b="1" dirty="0" smtClean="0"/>
            </a:br>
            <a:r>
              <a:rPr lang="en-US" sz="2800" b="1" i="1" dirty="0" smtClean="0"/>
              <a:t>Spirit of the Salmon </a:t>
            </a:r>
            <a:br>
              <a:rPr lang="en-US" sz="2800" b="1" i="1" dirty="0" smtClean="0"/>
            </a:br>
            <a:r>
              <a:rPr lang="en-US" sz="1200" b="1" i="1" dirty="0" smtClean="0"/>
              <a:t> </a:t>
            </a:r>
            <a:r>
              <a:rPr lang="en-US" b="1" dirty="0" smtClean="0"/>
              <a:t/>
            </a:r>
            <a:br>
              <a:rPr lang="en-US" b="1" dirty="0" smtClean="0"/>
            </a:br>
            <a:r>
              <a:rPr lang="en-US" sz="3200" b="1" dirty="0" smtClean="0">
                <a:solidFill>
                  <a:srgbClr val="FFFFFF"/>
                </a:solidFill>
              </a:rPr>
              <a:t> How are we measuring success?</a:t>
            </a:r>
            <a:r>
              <a:rPr lang="en-US" b="1" dirty="0" smtClean="0"/>
              <a:t/>
            </a:r>
            <a:br>
              <a:rPr lang="en-US" b="1" dirty="0" smtClean="0"/>
            </a:br>
            <a:endParaRPr lang="en-US" sz="2400" b="1" dirty="0" smtClean="0">
              <a:solidFill>
                <a:schemeClr val="tx1"/>
              </a:solidFill>
            </a:endParaRPr>
          </a:p>
        </p:txBody>
      </p:sp>
      <p:sp>
        <p:nvSpPr>
          <p:cNvPr id="12293" name="Rectangle 3"/>
          <p:cNvSpPr>
            <a:spLocks noGrp="1" noChangeArrowheads="1"/>
          </p:cNvSpPr>
          <p:nvPr>
            <p:ph type="body" idx="1"/>
          </p:nvPr>
        </p:nvSpPr>
        <p:spPr>
          <a:xfrm>
            <a:off x="711200" y="3124200"/>
            <a:ext cx="5638800" cy="5257800"/>
          </a:xfrm>
        </p:spPr>
        <p:txBody>
          <a:bodyPr/>
          <a:lstStyle/>
          <a:p>
            <a:pPr eaLnBrk="1" hangingPunct="1">
              <a:buFontTx/>
              <a:buBlip>
                <a:blip r:embed="rId3"/>
              </a:buBlip>
            </a:pPr>
            <a:endParaRPr lang="en-US" dirty="0" smtClean="0"/>
          </a:p>
          <a:p>
            <a:pPr eaLnBrk="1" hangingPunct="1">
              <a:buFontTx/>
              <a:buBlip>
                <a:blip r:embed="rId3"/>
              </a:buBlip>
            </a:pPr>
            <a:endParaRPr lang="en-US" dirty="0" smtClean="0"/>
          </a:p>
        </p:txBody>
      </p:sp>
      <p:sp>
        <p:nvSpPr>
          <p:cNvPr id="6" name="Rectangle 3"/>
          <p:cNvSpPr txBox="1">
            <a:spLocks noChangeArrowheads="1"/>
          </p:cNvSpPr>
          <p:nvPr/>
        </p:nvSpPr>
        <p:spPr bwMode="auto">
          <a:xfrm>
            <a:off x="635000" y="3124200"/>
            <a:ext cx="5791200" cy="6477000"/>
          </a:xfrm>
          <a:prstGeom prst="rect">
            <a:avLst/>
          </a:prstGeom>
          <a:noFill/>
          <a:ln w="12700">
            <a:noFill/>
            <a:miter lim="800000"/>
            <a:headEnd/>
            <a:tailEnd/>
          </a:ln>
        </p:spPr>
        <p:txBody>
          <a:bodyPr vert="horz" wrap="square" lIns="50800" tIns="50800" rIns="50800" bIns="50800" numCol="1" anchor="ctr" anchorCtr="0" compatLnSpc="1">
            <a:prstTxWarp prst="textNoShape">
              <a:avLst/>
            </a:prstTxWarp>
          </a:bodyPr>
          <a:lstStyle/>
          <a:p>
            <a:pPr marL="571500" marR="0" lvl="0" indent="-571500" algn="l" defTabSz="914400" rtl="0" eaLnBrk="1" fontAlgn="base" latinLnBrk="0" hangingPunct="1">
              <a:lnSpc>
                <a:spcPct val="100000"/>
              </a:lnSpc>
              <a:spcBef>
                <a:spcPts val="2400"/>
              </a:spcBef>
              <a:spcAft>
                <a:spcPct val="0"/>
              </a:spcAft>
              <a:buClrTx/>
              <a:buSzPct val="155000"/>
              <a:buFontTx/>
              <a:buBlip>
                <a:blip r:embed="rId3"/>
              </a:buBlip>
              <a:tabLst/>
              <a:defRPr/>
            </a:pPr>
            <a:endParaRPr kumimoji="0" lang="en-US" sz="2400" b="0" i="0" u="none" strike="noStrike" kern="0" cap="none" spc="0" normalizeH="0" baseline="0" noProof="0" dirty="0" smtClean="0">
              <a:ln>
                <a:noFill/>
              </a:ln>
              <a:solidFill>
                <a:schemeClr val="tx1"/>
              </a:solidFill>
              <a:effectLst/>
              <a:uLnTx/>
              <a:uFillTx/>
              <a:latin typeface="+mn-lt"/>
              <a:ea typeface="+mn-ea"/>
              <a:cs typeface="+mn-cs"/>
              <a:sym typeface="Helvetica Neue Light" charset="0"/>
            </a:endParaRPr>
          </a:p>
          <a:p>
            <a:pPr marL="571500" indent="-571500" algn="l">
              <a:spcBef>
                <a:spcPts val="2400"/>
              </a:spcBef>
              <a:buSzPct val="155000"/>
              <a:buBlip>
                <a:blip r:embed="rId3"/>
              </a:buBlip>
            </a:pPr>
            <a:r>
              <a:rPr lang="en-US" sz="2000" kern="0" dirty="0" smtClean="0">
                <a:solidFill>
                  <a:schemeClr val="tx1"/>
                </a:solidFill>
              </a:rPr>
              <a:t>Progress towards TRP goals &amp; objectives:            </a:t>
            </a:r>
            <a:r>
              <a:rPr lang="en-US" sz="2000" i="1" kern="0" dirty="0" smtClean="0">
                <a:solidFill>
                  <a:schemeClr val="tx1"/>
                </a:solidFill>
              </a:rPr>
              <a:t>(Halt the decline, 4 million by 2020)</a:t>
            </a:r>
          </a:p>
          <a:p>
            <a:pPr marL="571500" marR="0" lvl="0" indent="-571500" algn="l" defTabSz="914400" rtl="0" eaLnBrk="1" fontAlgn="base" latinLnBrk="0" hangingPunct="1">
              <a:lnSpc>
                <a:spcPct val="100000"/>
              </a:lnSpc>
              <a:spcBef>
                <a:spcPts val="2400"/>
              </a:spcBef>
              <a:spcAft>
                <a:spcPct val="0"/>
              </a:spcAft>
              <a:buClrTx/>
              <a:buSzPct val="155000"/>
              <a:buFontTx/>
              <a:buBlip>
                <a:blip r:embed="rId3"/>
              </a:buBlip>
              <a:tabLst/>
              <a:defRPr/>
            </a:pPr>
            <a:r>
              <a:rPr lang="en-US" sz="2000" kern="0" noProof="0" dirty="0" smtClean="0">
                <a:solidFill>
                  <a:schemeClr val="tx1"/>
                </a:solidFill>
                <a:latin typeface="+mn-lt"/>
                <a:ea typeface="+mn-ea"/>
                <a:cs typeface="+mn-cs"/>
              </a:rPr>
              <a:t>Protection of tribal sovereignty &amp; treaty rights</a:t>
            </a:r>
          </a:p>
          <a:p>
            <a:pPr marL="571500" marR="0" lvl="0" indent="-571500" algn="l" defTabSz="914400" rtl="0" eaLnBrk="1" fontAlgn="base" latinLnBrk="0" hangingPunct="1">
              <a:lnSpc>
                <a:spcPct val="100000"/>
              </a:lnSpc>
              <a:spcBef>
                <a:spcPts val="2400"/>
              </a:spcBef>
              <a:spcAft>
                <a:spcPct val="0"/>
              </a:spcAft>
              <a:buClrTx/>
              <a:buSzPct val="155000"/>
              <a:buFontTx/>
              <a:buBlip>
                <a:blip r:embed="rId3"/>
              </a:buBlip>
              <a:tabLst/>
              <a:defRPr/>
            </a:pPr>
            <a:r>
              <a:rPr lang="en-US" sz="2000" kern="0" dirty="0" smtClean="0">
                <a:solidFill>
                  <a:schemeClr val="tx1"/>
                </a:solidFill>
                <a:latin typeface="+mn-lt"/>
                <a:ea typeface="+mn-ea"/>
                <a:cs typeface="+mn-cs"/>
              </a:rPr>
              <a:t>Preserving tribal institutional capacity and leadership to deliver on the ground projects</a:t>
            </a:r>
          </a:p>
          <a:p>
            <a:pPr marL="571500" marR="0" lvl="0" indent="-571500" algn="l" defTabSz="914400" rtl="0" eaLnBrk="1" fontAlgn="base" latinLnBrk="0" hangingPunct="1">
              <a:lnSpc>
                <a:spcPct val="100000"/>
              </a:lnSpc>
              <a:spcBef>
                <a:spcPts val="2400"/>
              </a:spcBef>
              <a:spcAft>
                <a:spcPct val="0"/>
              </a:spcAft>
              <a:buClrTx/>
              <a:buSzPct val="155000"/>
              <a:buFontTx/>
              <a:buBlip>
                <a:blip r:embed="rId3"/>
              </a:buBlip>
              <a:tabLst/>
              <a:defRPr/>
            </a:pPr>
            <a:r>
              <a:rPr lang="en-US" sz="2000" kern="0" dirty="0" smtClean="0">
                <a:solidFill>
                  <a:schemeClr val="tx1"/>
                </a:solidFill>
                <a:latin typeface="+mn-lt"/>
                <a:ea typeface="+mn-ea"/>
                <a:cs typeface="+mn-cs"/>
              </a:rPr>
              <a:t>Improved trends of target species and populations</a:t>
            </a:r>
          </a:p>
          <a:p>
            <a:pPr marL="571500" marR="0" lvl="0" indent="-571500" algn="l" defTabSz="914400" rtl="0" eaLnBrk="1" fontAlgn="base" latinLnBrk="0" hangingPunct="1">
              <a:lnSpc>
                <a:spcPct val="100000"/>
              </a:lnSpc>
              <a:spcBef>
                <a:spcPts val="2400"/>
              </a:spcBef>
              <a:spcAft>
                <a:spcPct val="0"/>
              </a:spcAft>
              <a:buClrTx/>
              <a:buSzPct val="155000"/>
              <a:buFontTx/>
              <a:buBlip>
                <a:blip r:embed="rId3"/>
              </a:buBlip>
              <a:tabLst/>
              <a:defRPr/>
            </a:pPr>
            <a:r>
              <a:rPr lang="en-US" sz="2000" kern="0" dirty="0" smtClean="0">
                <a:solidFill>
                  <a:schemeClr val="tx1"/>
                </a:solidFill>
                <a:latin typeface="+mn-lt"/>
                <a:ea typeface="+mn-ea"/>
                <a:cs typeface="+mn-cs"/>
              </a:rPr>
              <a:t>Improved ecosystems and watersheds</a:t>
            </a:r>
          </a:p>
          <a:p>
            <a:pPr marL="571500" marR="0" lvl="0" indent="-571500" algn="l" defTabSz="914400" rtl="0" eaLnBrk="1" fontAlgn="base" latinLnBrk="0" hangingPunct="1">
              <a:lnSpc>
                <a:spcPct val="100000"/>
              </a:lnSpc>
              <a:spcBef>
                <a:spcPts val="2400"/>
              </a:spcBef>
              <a:spcAft>
                <a:spcPct val="0"/>
              </a:spcAft>
              <a:buClrTx/>
              <a:buSzPct val="155000"/>
              <a:buFontTx/>
              <a:buBlip>
                <a:blip r:embed="rId3"/>
              </a:buBlip>
              <a:tabLst/>
              <a:defRPr/>
            </a:pPr>
            <a:r>
              <a:rPr lang="en-US" sz="2000" kern="0" dirty="0" smtClean="0">
                <a:solidFill>
                  <a:schemeClr val="tx1"/>
                </a:solidFill>
                <a:latin typeface="+mn-lt"/>
                <a:ea typeface="+mn-ea"/>
                <a:cs typeface="+mn-cs"/>
              </a:rPr>
              <a:t>Safeguarding tribal leadership role in Basin-wide coordination efforts</a:t>
            </a:r>
          </a:p>
          <a:p>
            <a:pPr marL="571500" marR="0" lvl="0" indent="-571500" algn="l" defTabSz="914400" rtl="0" eaLnBrk="1" fontAlgn="base" latinLnBrk="0" hangingPunct="1">
              <a:lnSpc>
                <a:spcPct val="100000"/>
              </a:lnSpc>
              <a:spcBef>
                <a:spcPts val="2400"/>
              </a:spcBef>
              <a:spcAft>
                <a:spcPct val="0"/>
              </a:spcAft>
              <a:buClrTx/>
              <a:buSzPct val="155000"/>
              <a:buFontTx/>
              <a:buBlip>
                <a:blip r:embed="rId3"/>
              </a:buBlip>
              <a:tabLst/>
              <a:defRPr/>
            </a:pPr>
            <a:r>
              <a:rPr lang="en-US" sz="2000" kern="0" dirty="0" smtClean="0">
                <a:solidFill>
                  <a:schemeClr val="tx1"/>
                </a:solidFill>
                <a:latin typeface="+mn-lt"/>
                <a:ea typeface="+mn-ea"/>
                <a:cs typeface="+mn-cs"/>
              </a:rPr>
              <a:t>Sustaining and building partnerships</a:t>
            </a:r>
          </a:p>
          <a:p>
            <a:pPr marL="571500" marR="0" lvl="0" indent="-571500" algn="l" defTabSz="914400" rtl="0" eaLnBrk="1" fontAlgn="base" latinLnBrk="0" hangingPunct="1">
              <a:lnSpc>
                <a:spcPct val="100000"/>
              </a:lnSpc>
              <a:spcBef>
                <a:spcPts val="2400"/>
              </a:spcBef>
              <a:spcAft>
                <a:spcPct val="0"/>
              </a:spcAft>
              <a:buClrTx/>
              <a:buSzPct val="155000"/>
              <a:buFontTx/>
              <a:buBlip>
                <a:blip r:embed="rId3"/>
              </a:buBlip>
              <a:tabLst/>
              <a:defRPr/>
            </a:pPr>
            <a:endParaRPr lang="en-US" sz="2000" kern="0" dirty="0" smtClean="0">
              <a:solidFill>
                <a:schemeClr val="tx1"/>
              </a:solidFill>
              <a:latin typeface="+mn-lt"/>
              <a:ea typeface="+mn-ea"/>
              <a:cs typeface="+mn-cs"/>
            </a:endParaRPr>
          </a:p>
          <a:p>
            <a:pPr marL="571500" marR="0" lvl="0" indent="-571500" algn="l" defTabSz="914400" rtl="0" eaLnBrk="1" fontAlgn="base" latinLnBrk="0" hangingPunct="1">
              <a:lnSpc>
                <a:spcPct val="100000"/>
              </a:lnSpc>
              <a:spcBef>
                <a:spcPts val="2400"/>
              </a:spcBef>
              <a:spcAft>
                <a:spcPct val="0"/>
              </a:spcAft>
              <a:buClrTx/>
              <a:buSzPct val="155000"/>
              <a:buFontTx/>
              <a:buBlip>
                <a:blip r:embed="rId3"/>
              </a:buBlip>
              <a:tabLst/>
              <a:defRPr/>
            </a:pPr>
            <a:endParaRPr lang="en-US" sz="2000" kern="0" noProof="0" dirty="0" smtClean="0">
              <a:solidFill>
                <a:schemeClr val="tx1"/>
              </a:solidFill>
              <a:latin typeface="+mn-lt"/>
              <a:ea typeface="+mn-ea"/>
              <a:cs typeface="+mn-cs"/>
            </a:endParaRPr>
          </a:p>
          <a:p>
            <a:pPr marL="571500" marR="0" lvl="0" indent="-571500" algn="l" defTabSz="914400" rtl="0" eaLnBrk="1" fontAlgn="base" latinLnBrk="0" hangingPunct="1">
              <a:lnSpc>
                <a:spcPct val="100000"/>
              </a:lnSpc>
              <a:spcBef>
                <a:spcPts val="2400"/>
              </a:spcBef>
              <a:spcAft>
                <a:spcPct val="0"/>
              </a:spcAft>
              <a:buClrTx/>
              <a:buSzPct val="155000"/>
              <a:buFontTx/>
              <a:buBlip>
                <a:blip r:embed="rId3"/>
              </a:buBlip>
              <a:tabLst/>
              <a:defRPr/>
            </a:pPr>
            <a:endParaRPr kumimoji="0" lang="en-US" sz="2400" b="0" i="0" u="none" strike="noStrike" kern="0" cap="none" spc="0" normalizeH="0" baseline="0" noProof="0" dirty="0" smtClean="0">
              <a:ln>
                <a:noFill/>
              </a:ln>
              <a:solidFill>
                <a:schemeClr val="tx1"/>
              </a:solidFill>
              <a:effectLst/>
              <a:uLnTx/>
              <a:uFillTx/>
              <a:latin typeface="+mn-lt"/>
              <a:ea typeface="+mn-ea"/>
              <a:cs typeface="+mn-cs"/>
              <a:sym typeface="Helvetica Neue Light" charset="0"/>
            </a:endParaRPr>
          </a:p>
        </p:txBody>
      </p:sp>
      <p:graphicFrame>
        <p:nvGraphicFramePr>
          <p:cNvPr id="84994" name="Object 2"/>
          <p:cNvGraphicFramePr>
            <a:graphicFrameLocks/>
          </p:cNvGraphicFramePr>
          <p:nvPr/>
        </p:nvGraphicFramePr>
        <p:xfrm>
          <a:off x="6578600" y="4564063"/>
          <a:ext cx="5632450" cy="4503737"/>
        </p:xfrm>
        <a:graphic>
          <a:graphicData uri="http://schemas.openxmlformats.org/presentationml/2006/ole">
            <p:oleObj spid="_x0000_s84994" name="Chart" r:id="rId4" imgW="11791843" imgH="6324480" progId="MSGraph.Chart.8">
              <p:embed/>
            </p:oleObj>
          </a:graphicData>
        </a:graphic>
      </p:graphicFrame>
      <p:sp>
        <p:nvSpPr>
          <p:cNvPr id="7" name="Rectangle 5"/>
          <p:cNvSpPr>
            <a:spLocks/>
          </p:cNvSpPr>
          <p:nvPr/>
        </p:nvSpPr>
        <p:spPr bwMode="auto">
          <a:xfrm>
            <a:off x="11303000" y="7083623"/>
            <a:ext cx="1264411" cy="3077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a:solidFill>
                  <a:srgbClr val="000000"/>
                </a:solidFill>
                <a:miter lim="800000"/>
                <a:headEnd type="none" w="med" len="med"/>
                <a:tailEnd type="none" w="med" len="med"/>
              </a14:hiddenLine>
            </a:ext>
          </a:extLst>
        </p:spPr>
        <p:txBody>
          <a:bodyPr wrap="square" lIns="0" tIns="0" rIns="0" bIns="0" anchor="ctr">
            <a:spAutoFit/>
          </a:bodyPr>
          <a:lstStyle/>
          <a:p>
            <a:r>
              <a:rPr lang="en-US" sz="2000" b="1" dirty="0">
                <a:solidFill>
                  <a:schemeClr val="accent2">
                    <a:lumMod val="50000"/>
                  </a:schemeClr>
                </a:solidFill>
                <a:latin typeface="Helvetica Neue" charset="0"/>
                <a:ea typeface="ＭＳ Ｐゴシック" charset="0"/>
                <a:cs typeface="Helvetica Neue" charset="0"/>
                <a:sym typeface="Helvetica Neue" charset="0"/>
              </a:rPr>
              <a:t>1,754,334</a:t>
            </a:r>
          </a:p>
        </p:txBody>
      </p:sp>
      <p:sp>
        <p:nvSpPr>
          <p:cNvPr id="8" name="Rectangle 4"/>
          <p:cNvSpPr>
            <a:spLocks/>
          </p:cNvSpPr>
          <p:nvPr/>
        </p:nvSpPr>
        <p:spPr bwMode="auto">
          <a:xfrm>
            <a:off x="6502400" y="5559623"/>
            <a:ext cx="1431482" cy="3077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a:solidFill>
                  <a:srgbClr val="000000"/>
                </a:solidFill>
                <a:miter lim="800000"/>
                <a:headEnd type="none" w="med" len="med"/>
                <a:tailEnd type="none" w="med" len="med"/>
              </a14:hiddenLine>
            </a:ext>
          </a:extLst>
        </p:spPr>
        <p:txBody>
          <a:bodyPr wrap="none" lIns="0" tIns="0" rIns="0" bIns="0" anchor="ctr">
            <a:spAutoFit/>
          </a:bodyPr>
          <a:lstStyle/>
          <a:p>
            <a:r>
              <a:rPr lang="en-US" sz="2000" b="1" dirty="0">
                <a:solidFill>
                  <a:schemeClr val="accent2">
                    <a:lumMod val="50000"/>
                  </a:schemeClr>
                </a:solidFill>
                <a:latin typeface="Helvetica Neue" charset="0"/>
                <a:ea typeface="ＭＳ Ｐゴシック" charset="0"/>
                <a:cs typeface="Helvetica Neue" charset="0"/>
                <a:sym typeface="Helvetica Neue" charset="0"/>
              </a:rPr>
              <a:t>~17,000,000</a:t>
            </a:r>
          </a:p>
        </p:txBody>
      </p:sp>
      <p:sp>
        <p:nvSpPr>
          <p:cNvPr id="9" name="Rectangle 1"/>
          <p:cNvSpPr txBox="1">
            <a:spLocks noChangeArrowheads="1"/>
          </p:cNvSpPr>
          <p:nvPr/>
        </p:nvSpPr>
        <p:spPr bwMode="auto">
          <a:xfrm>
            <a:off x="6578600" y="3505200"/>
            <a:ext cx="5486400" cy="1447800"/>
          </a:xfrm>
          <a:prstGeom prst="rect">
            <a:avLst/>
          </a:prstGeom>
          <a:noFill/>
          <a:ln w="12700">
            <a:noFill/>
            <a:miter lim="800000"/>
            <a:headEnd/>
            <a:tailEnd/>
          </a:ln>
        </p:spPr>
        <p:txBody>
          <a:bodyPr vert="horz" wrap="square" lIns="50800" tIns="50800" rIns="50800" bIns="50800" numCol="1" anchor="b" anchorCtr="0" compatLnSpc="1">
            <a:prstTxWarp prst="textNoShape">
              <a:avLst/>
            </a:prstTxWarp>
            <a:normAutofit fontScale="97500"/>
          </a:bodyPr>
          <a:lstStyle/>
          <a:p>
            <a:pPr marL="0" marR="0" lvl="0" indent="0" defTabSz="914400" rtl="0" eaLnBrk="0" fontAlgn="base" latinLnBrk="0" hangingPunct="0">
              <a:lnSpc>
                <a:spcPct val="100000"/>
              </a:lnSpc>
              <a:spcBef>
                <a:spcPct val="0"/>
              </a:spcBef>
              <a:spcAft>
                <a:spcPct val="0"/>
              </a:spcAft>
              <a:buClrTx/>
              <a:buSzTx/>
              <a:buFontTx/>
              <a:buNone/>
              <a:tabLst/>
              <a:defRPr/>
            </a:pPr>
            <a:r>
              <a:rPr kumimoji="0" lang="en-US" sz="2000" b="1" i="0" u="sng" strike="noStrike" kern="0" cap="none" spc="0" normalizeH="0" baseline="0" noProof="0" dirty="0" smtClean="0">
                <a:ln>
                  <a:noFill/>
                </a:ln>
                <a:solidFill>
                  <a:schemeClr val="accent2">
                    <a:lumMod val="50000"/>
                  </a:schemeClr>
                </a:solidFill>
                <a:effectLst/>
                <a:uLnTx/>
                <a:uFillTx/>
                <a:latin typeface="+mj-lt"/>
                <a:ea typeface="+mj-ea"/>
                <a:cs typeface="+mj-cs"/>
                <a:sym typeface="Helvetica Neue Light" charset="0"/>
              </a:rPr>
              <a:t>Salmon decline:  1855-2010</a:t>
            </a:r>
          </a:p>
          <a:p>
            <a:pPr eaLnBrk="0" hangingPunct="0"/>
            <a:r>
              <a:rPr lang="en-US" sz="2000" kern="0" dirty="0" smtClean="0">
                <a:solidFill>
                  <a:schemeClr val="accent2">
                    <a:lumMod val="50000"/>
                  </a:schemeClr>
                </a:solidFill>
              </a:rPr>
              <a:t>Returning Columbia River salmon </a:t>
            </a:r>
          </a:p>
          <a:p>
            <a:pPr eaLnBrk="0" hangingPunct="0"/>
            <a:r>
              <a:rPr lang="en-US" sz="2000" kern="0" dirty="0" smtClean="0">
                <a:solidFill>
                  <a:schemeClr val="accent2">
                    <a:lumMod val="50000"/>
                  </a:schemeClr>
                </a:solidFill>
              </a:rPr>
              <a:t>(Chinook, steelhead, sockeye, Coho)</a:t>
            </a:r>
          </a:p>
          <a:p>
            <a:pPr marL="0" marR="0" lvl="0" indent="0" defTabSz="914400" rtl="0" eaLnBrk="0" fontAlgn="base" latinLnBrk="0" hangingPunct="0">
              <a:lnSpc>
                <a:spcPct val="100000"/>
              </a:lnSpc>
              <a:spcBef>
                <a:spcPct val="0"/>
              </a:spcBef>
              <a:spcAft>
                <a:spcPct val="0"/>
              </a:spcAft>
              <a:buClrTx/>
              <a:buSzTx/>
              <a:buFontTx/>
              <a:buNone/>
              <a:tabLst/>
              <a:defRPr/>
            </a:pPr>
            <a:endParaRPr kumimoji="0" lang="en-US" sz="2000" b="0" i="0" u="none" strike="noStrike" kern="0" cap="none" spc="0" normalizeH="0" baseline="0" noProof="0" dirty="0">
              <a:ln>
                <a:noFill/>
              </a:ln>
              <a:solidFill>
                <a:schemeClr val="accent2">
                  <a:lumMod val="50000"/>
                </a:schemeClr>
              </a:solidFill>
              <a:effectLst/>
              <a:uLnTx/>
              <a:uFillTx/>
              <a:latin typeface="+mj-lt"/>
              <a:ea typeface="+mj-ea"/>
              <a:cs typeface="+mj-cs"/>
              <a:sym typeface="Helvetica Neue Light" charset="0"/>
            </a:endParaRPr>
          </a:p>
        </p:txBody>
      </p:sp>
      <p:cxnSp>
        <p:nvCxnSpPr>
          <p:cNvPr id="12" name="Straight Arrow Connector 11"/>
          <p:cNvCxnSpPr/>
          <p:nvPr/>
        </p:nvCxnSpPr>
        <p:spPr bwMode="auto">
          <a:xfrm>
            <a:off x="11226800" y="8077200"/>
            <a:ext cx="914400" cy="0"/>
          </a:xfrm>
          <a:prstGeom prst="straightConnector1">
            <a:avLst/>
          </a:prstGeom>
          <a:solidFill>
            <a:srgbClr val="FFAF03"/>
          </a:solidFill>
          <a:ln w="28575" cap="flat" cmpd="sng" algn="ctr">
            <a:solidFill>
              <a:srgbClr val="2A2838"/>
            </a:solidFill>
            <a:prstDash val="solid"/>
            <a:round/>
            <a:headEnd type="none" w="med" len="med"/>
            <a:tailEnd type="arrow"/>
          </a:ln>
          <a:effectLst/>
        </p:spPr>
      </p:cxnSp>
      <p:cxnSp>
        <p:nvCxnSpPr>
          <p:cNvPr id="15" name="Straight Connector 14"/>
          <p:cNvCxnSpPr/>
          <p:nvPr/>
        </p:nvCxnSpPr>
        <p:spPr bwMode="auto">
          <a:xfrm>
            <a:off x="11226800" y="7467600"/>
            <a:ext cx="0" cy="609600"/>
          </a:xfrm>
          <a:prstGeom prst="line">
            <a:avLst/>
          </a:prstGeom>
          <a:solidFill>
            <a:srgbClr val="FFAF03"/>
          </a:solidFill>
          <a:ln w="19050" cap="flat" cmpd="sng" algn="ctr">
            <a:solidFill>
              <a:schemeClr val="bg1"/>
            </a:solidFill>
            <a:prstDash val="solid"/>
            <a:round/>
            <a:headEnd type="none" w="med" len="med"/>
            <a:tailEnd type="none" w="med" len="med"/>
          </a:ln>
          <a:effectLst/>
        </p:spPr>
      </p:cxnSp>
      <p:sp>
        <p:nvSpPr>
          <p:cNvPr id="19" name="TextBox 18"/>
          <p:cNvSpPr txBox="1"/>
          <p:nvPr/>
        </p:nvSpPr>
        <p:spPr>
          <a:xfrm>
            <a:off x="11046347" y="8229600"/>
            <a:ext cx="1449436" cy="338554"/>
          </a:xfrm>
          <a:prstGeom prst="rect">
            <a:avLst/>
          </a:prstGeom>
          <a:noFill/>
        </p:spPr>
        <p:txBody>
          <a:bodyPr wrap="none" rtlCol="0">
            <a:spAutoFit/>
          </a:bodyPr>
          <a:lstStyle/>
          <a:p>
            <a:r>
              <a:rPr lang="en-US" sz="1600" b="1" dirty="0" smtClean="0">
                <a:solidFill>
                  <a:schemeClr val="accent2">
                    <a:lumMod val="50000"/>
                  </a:schemeClr>
                </a:solidFill>
              </a:rPr>
              <a:t>1995-present</a:t>
            </a:r>
            <a:endParaRPr lang="en-US" sz="1600" b="1" dirty="0">
              <a:solidFill>
                <a:schemeClr val="accent2">
                  <a:lumMod val="50000"/>
                </a:schemeClr>
              </a:solidFill>
            </a:endParaRPr>
          </a:p>
        </p:txBody>
      </p:sp>
    </p:spTree>
  </p:cSld>
  <p:clrMapOvr>
    <a:masterClrMapping/>
  </p:clrMapOvr>
  <p:transition spd="med">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Slide Number Placeholder 3"/>
          <p:cNvSpPr>
            <a:spLocks noGrp="1"/>
          </p:cNvSpPr>
          <p:nvPr>
            <p:ph type="sldNum" sz="quarter" idx="10"/>
          </p:nvPr>
        </p:nvSpPr>
        <p:spPr>
          <a:noFill/>
        </p:spPr>
        <p:txBody>
          <a:bodyPr/>
          <a:lstStyle/>
          <a:p>
            <a:fld id="{DF4E942A-8C4A-4AEA-8EC2-B1AE7A3D45D3}" type="slidenum">
              <a:rPr lang="en-US" smtClean="0"/>
              <a:pPr/>
              <a:t>14</a:t>
            </a:fld>
            <a:endParaRPr lang="en-US" dirty="0" smtClean="0"/>
          </a:p>
        </p:txBody>
      </p:sp>
      <p:sp>
        <p:nvSpPr>
          <p:cNvPr id="12292" name="Rectangle 2"/>
          <p:cNvSpPr>
            <a:spLocks noGrp="1" noChangeArrowheads="1"/>
          </p:cNvSpPr>
          <p:nvPr>
            <p:ph type="title"/>
          </p:nvPr>
        </p:nvSpPr>
        <p:spPr>
          <a:xfrm>
            <a:off x="787400" y="533400"/>
            <a:ext cx="11506200" cy="2514600"/>
          </a:xfrm>
        </p:spPr>
        <p:txBody>
          <a:bodyPr/>
          <a:lstStyle/>
          <a:p>
            <a:pPr algn="ctr" eaLnBrk="1" hangingPunct="1">
              <a:spcBef>
                <a:spcPts val="2400"/>
              </a:spcBef>
              <a:buSzPct val="155000"/>
            </a:pPr>
            <a:r>
              <a:rPr lang="en-US" b="1" dirty="0" smtClean="0"/>
              <a:t>Wy-Kan-Ush-Mi Wa-Kish-Wit</a:t>
            </a:r>
            <a:br>
              <a:rPr lang="en-US" b="1" dirty="0" smtClean="0"/>
            </a:br>
            <a:r>
              <a:rPr lang="en-US" sz="2800" b="1" i="1" dirty="0" smtClean="0"/>
              <a:t>Spirit of the Salmon </a:t>
            </a:r>
            <a:br>
              <a:rPr lang="en-US" sz="2800" b="1" i="1" dirty="0" smtClean="0"/>
            </a:br>
            <a:r>
              <a:rPr lang="en-US" sz="1200" b="1" i="1" dirty="0" smtClean="0"/>
              <a:t> </a:t>
            </a:r>
            <a:r>
              <a:rPr lang="en-US" b="1" dirty="0" smtClean="0"/>
              <a:t/>
            </a:r>
            <a:br>
              <a:rPr lang="en-US" b="1" dirty="0" smtClean="0"/>
            </a:br>
            <a:r>
              <a:rPr lang="en-US" sz="3200" b="1" dirty="0" smtClean="0">
                <a:solidFill>
                  <a:srgbClr val="FFFFFF"/>
                </a:solidFill>
              </a:rPr>
              <a:t>Conclusions</a:t>
            </a:r>
            <a:r>
              <a:rPr lang="en-US" b="1" dirty="0" smtClean="0"/>
              <a:t/>
            </a:r>
            <a:br>
              <a:rPr lang="en-US" b="1" dirty="0" smtClean="0"/>
            </a:br>
            <a:endParaRPr lang="en-US" sz="2400" b="1" dirty="0" smtClean="0">
              <a:solidFill>
                <a:schemeClr val="tx1"/>
              </a:solidFill>
            </a:endParaRPr>
          </a:p>
        </p:txBody>
      </p:sp>
      <p:sp>
        <p:nvSpPr>
          <p:cNvPr id="12293" name="Rectangle 3"/>
          <p:cNvSpPr>
            <a:spLocks noGrp="1" noChangeArrowheads="1"/>
          </p:cNvSpPr>
          <p:nvPr>
            <p:ph type="body" idx="1"/>
          </p:nvPr>
        </p:nvSpPr>
        <p:spPr>
          <a:xfrm>
            <a:off x="711200" y="3124200"/>
            <a:ext cx="5638800" cy="5257800"/>
          </a:xfrm>
        </p:spPr>
        <p:txBody>
          <a:bodyPr/>
          <a:lstStyle/>
          <a:p>
            <a:pPr eaLnBrk="1" hangingPunct="1">
              <a:buFontTx/>
              <a:buBlip>
                <a:blip r:embed="rId3"/>
              </a:buBlip>
            </a:pPr>
            <a:endParaRPr lang="en-US" dirty="0" smtClean="0"/>
          </a:p>
          <a:p>
            <a:pPr eaLnBrk="1" hangingPunct="1">
              <a:buFontTx/>
              <a:buBlip>
                <a:blip r:embed="rId3"/>
              </a:buBlip>
            </a:pPr>
            <a:endParaRPr lang="en-US" dirty="0" smtClean="0"/>
          </a:p>
        </p:txBody>
      </p:sp>
      <p:sp>
        <p:nvSpPr>
          <p:cNvPr id="6" name="Rectangle 3"/>
          <p:cNvSpPr txBox="1">
            <a:spLocks noChangeArrowheads="1"/>
          </p:cNvSpPr>
          <p:nvPr/>
        </p:nvSpPr>
        <p:spPr bwMode="auto">
          <a:xfrm>
            <a:off x="711200" y="3200400"/>
            <a:ext cx="5638800" cy="5943600"/>
          </a:xfrm>
          <a:prstGeom prst="rect">
            <a:avLst/>
          </a:prstGeom>
          <a:noFill/>
          <a:ln w="12700">
            <a:noFill/>
            <a:miter lim="800000"/>
            <a:headEnd/>
            <a:tailEnd/>
          </a:ln>
        </p:spPr>
        <p:txBody>
          <a:bodyPr vert="horz" wrap="square" lIns="50800" tIns="50800" rIns="50800" bIns="50800" numCol="1" anchor="ctr" anchorCtr="0" compatLnSpc="1">
            <a:prstTxWarp prst="textNoShape">
              <a:avLst/>
            </a:prstTxWarp>
          </a:bodyPr>
          <a:lstStyle/>
          <a:p>
            <a:pPr marL="571500" marR="0" lvl="0" indent="-571500" algn="l" defTabSz="914400" rtl="0" eaLnBrk="1" fontAlgn="base" latinLnBrk="0" hangingPunct="1">
              <a:lnSpc>
                <a:spcPct val="100000"/>
              </a:lnSpc>
              <a:spcBef>
                <a:spcPts val="2400"/>
              </a:spcBef>
              <a:spcAft>
                <a:spcPct val="0"/>
              </a:spcAft>
              <a:buClrTx/>
              <a:buSzPct val="155000"/>
              <a:buFontTx/>
              <a:buBlip>
                <a:blip r:embed="rId3"/>
              </a:buBlip>
              <a:tabLst/>
              <a:defRPr/>
            </a:pPr>
            <a:endParaRPr kumimoji="0" lang="en-US" sz="2400" b="0" i="0" u="none" strike="noStrike" kern="0" cap="none" spc="0" normalizeH="0" baseline="0" noProof="0" dirty="0" smtClean="0">
              <a:ln>
                <a:noFill/>
              </a:ln>
              <a:solidFill>
                <a:schemeClr val="tx1"/>
              </a:solidFill>
              <a:effectLst/>
              <a:uLnTx/>
              <a:uFillTx/>
              <a:latin typeface="+mn-lt"/>
              <a:ea typeface="+mn-ea"/>
              <a:cs typeface="+mn-cs"/>
              <a:sym typeface="Helvetica Neue Light" charset="0"/>
            </a:endParaRPr>
          </a:p>
          <a:p>
            <a:pPr marL="571500" marR="0" lvl="0" indent="-571500" algn="l" defTabSz="914400" rtl="0" eaLnBrk="1" fontAlgn="base" latinLnBrk="0" hangingPunct="1">
              <a:lnSpc>
                <a:spcPct val="100000"/>
              </a:lnSpc>
              <a:spcBef>
                <a:spcPts val="2400"/>
              </a:spcBef>
              <a:spcAft>
                <a:spcPct val="0"/>
              </a:spcAft>
              <a:buClrTx/>
              <a:buSzPct val="155000"/>
              <a:buFontTx/>
              <a:buBlip>
                <a:blip r:embed="rId3"/>
              </a:buBlip>
              <a:tabLst/>
              <a:defRPr/>
            </a:pPr>
            <a:endParaRPr lang="en-US" sz="2000" kern="0" dirty="0" smtClean="0">
              <a:solidFill>
                <a:schemeClr val="tx1"/>
              </a:solidFill>
              <a:latin typeface="+mn-lt"/>
              <a:ea typeface="+mn-ea"/>
              <a:cs typeface="+mn-cs"/>
            </a:endParaRPr>
          </a:p>
          <a:p>
            <a:pPr marL="571500" marR="0" lvl="0" indent="-571500" algn="l" defTabSz="914400" rtl="0" eaLnBrk="1" fontAlgn="base" latinLnBrk="0" hangingPunct="1">
              <a:lnSpc>
                <a:spcPct val="100000"/>
              </a:lnSpc>
              <a:spcBef>
                <a:spcPts val="2400"/>
              </a:spcBef>
              <a:spcAft>
                <a:spcPct val="0"/>
              </a:spcAft>
              <a:buClrTx/>
              <a:buSzPct val="155000"/>
              <a:buFontTx/>
              <a:buBlip>
                <a:blip r:embed="rId3"/>
              </a:buBlip>
              <a:tabLst/>
              <a:defRPr/>
            </a:pPr>
            <a:endParaRPr lang="en-US" sz="2000" kern="0" noProof="0" dirty="0" smtClean="0">
              <a:solidFill>
                <a:schemeClr val="tx1"/>
              </a:solidFill>
              <a:latin typeface="+mn-lt"/>
              <a:ea typeface="+mn-ea"/>
              <a:cs typeface="+mn-cs"/>
            </a:endParaRPr>
          </a:p>
          <a:p>
            <a:pPr marL="571500" marR="0" lvl="0" indent="-571500" algn="l" defTabSz="914400" rtl="0" eaLnBrk="1" fontAlgn="base" latinLnBrk="0" hangingPunct="1">
              <a:lnSpc>
                <a:spcPct val="100000"/>
              </a:lnSpc>
              <a:spcBef>
                <a:spcPts val="2400"/>
              </a:spcBef>
              <a:spcAft>
                <a:spcPct val="0"/>
              </a:spcAft>
              <a:buClrTx/>
              <a:buSzPct val="155000"/>
              <a:buFontTx/>
              <a:buBlip>
                <a:blip r:embed="rId3"/>
              </a:buBlip>
              <a:tabLst/>
              <a:defRPr/>
            </a:pPr>
            <a:endParaRPr kumimoji="0" lang="en-US" sz="2400" b="0" i="0" u="none" strike="noStrike" kern="0" cap="none" spc="0" normalizeH="0" baseline="0" noProof="0" dirty="0" smtClean="0">
              <a:ln>
                <a:noFill/>
              </a:ln>
              <a:solidFill>
                <a:schemeClr val="tx1"/>
              </a:solidFill>
              <a:effectLst/>
              <a:uLnTx/>
              <a:uFillTx/>
              <a:latin typeface="+mn-lt"/>
              <a:ea typeface="+mn-ea"/>
              <a:cs typeface="+mn-cs"/>
              <a:sym typeface="Helvetica Neue Light" charset="0"/>
            </a:endParaRPr>
          </a:p>
        </p:txBody>
      </p:sp>
      <p:sp>
        <p:nvSpPr>
          <p:cNvPr id="10" name="Rectangle 3"/>
          <p:cNvSpPr txBox="1">
            <a:spLocks noChangeArrowheads="1"/>
          </p:cNvSpPr>
          <p:nvPr/>
        </p:nvSpPr>
        <p:spPr bwMode="auto">
          <a:xfrm>
            <a:off x="635000" y="3048000"/>
            <a:ext cx="5791200" cy="6019800"/>
          </a:xfrm>
          <a:prstGeom prst="rect">
            <a:avLst/>
          </a:prstGeom>
          <a:noFill/>
          <a:ln w="12700">
            <a:noFill/>
            <a:miter lim="800000"/>
            <a:headEnd/>
            <a:tailEnd/>
          </a:ln>
        </p:spPr>
        <p:txBody>
          <a:bodyPr vert="horz" wrap="square" lIns="50800" tIns="50800" rIns="50800" bIns="50800" numCol="1" anchor="ctr" anchorCtr="0" compatLnSpc="1">
            <a:prstTxWarp prst="textNoShape">
              <a:avLst/>
            </a:prstTxWarp>
          </a:bodyPr>
          <a:lstStyle/>
          <a:p>
            <a:pPr marL="571500" marR="0" lvl="0" indent="-571500" algn="l" defTabSz="914400" rtl="0" eaLnBrk="1" fontAlgn="base" latinLnBrk="0" hangingPunct="1">
              <a:lnSpc>
                <a:spcPct val="100000"/>
              </a:lnSpc>
              <a:spcBef>
                <a:spcPts val="2400"/>
              </a:spcBef>
              <a:spcAft>
                <a:spcPct val="0"/>
              </a:spcAft>
              <a:buClrTx/>
              <a:buSzPct val="155000"/>
              <a:buFontTx/>
              <a:buBlip>
                <a:blip r:embed="rId3"/>
              </a:buBlip>
              <a:tabLst/>
              <a:defRPr/>
            </a:pPr>
            <a:endParaRPr kumimoji="0" lang="en-US" sz="2400" b="0" i="0" u="none" strike="noStrike" kern="0" cap="none" spc="0" normalizeH="0" baseline="0" noProof="0" dirty="0" smtClean="0">
              <a:ln>
                <a:noFill/>
              </a:ln>
              <a:solidFill>
                <a:schemeClr val="tx1"/>
              </a:solidFill>
              <a:effectLst/>
              <a:uLnTx/>
              <a:uFillTx/>
              <a:latin typeface="+mn-lt"/>
              <a:ea typeface="+mn-ea"/>
              <a:cs typeface="+mn-cs"/>
              <a:sym typeface="Helvetica Neue Light" charset="0"/>
            </a:endParaRPr>
          </a:p>
          <a:p>
            <a:pPr marL="571500" marR="0" lvl="0" indent="-571500" algn="l" defTabSz="914400" rtl="0" eaLnBrk="1" fontAlgn="base" latinLnBrk="0" hangingPunct="1">
              <a:lnSpc>
                <a:spcPct val="100000"/>
              </a:lnSpc>
              <a:spcBef>
                <a:spcPts val="2400"/>
              </a:spcBef>
              <a:spcAft>
                <a:spcPct val="0"/>
              </a:spcAft>
              <a:buClrTx/>
              <a:buSzPct val="155000"/>
              <a:buFontTx/>
              <a:buBlip>
                <a:blip r:embed="rId3"/>
              </a:buBlip>
              <a:tabLst/>
              <a:defRPr/>
            </a:pPr>
            <a:r>
              <a:rPr lang="en-US" sz="2000" u="sng" kern="0" noProof="0" dirty="0" smtClean="0">
                <a:solidFill>
                  <a:schemeClr val="tx1"/>
                </a:solidFill>
                <a:latin typeface="+mn-lt"/>
                <a:ea typeface="+mn-ea"/>
                <a:cs typeface="+mn-cs"/>
              </a:rPr>
              <a:t>Coordination</a:t>
            </a:r>
            <a:r>
              <a:rPr lang="en-US" sz="2000" kern="0" noProof="0" dirty="0" smtClean="0">
                <a:solidFill>
                  <a:schemeClr val="tx1"/>
                </a:solidFill>
                <a:latin typeface="+mn-lt"/>
                <a:ea typeface="+mn-ea"/>
                <a:cs typeface="+mn-cs"/>
              </a:rPr>
              <a:t>: “the Sovereign’s ability to represent their interests and engage in the processes that affect those interests as they relate to the Columbia River Fish &amp; Wildlife Program </a:t>
            </a:r>
            <a:r>
              <a:rPr lang="en-US" sz="800" kern="0" noProof="0" dirty="0" smtClean="0">
                <a:solidFill>
                  <a:schemeClr val="tx1"/>
                </a:solidFill>
                <a:latin typeface="+mn-lt"/>
                <a:ea typeface="+mn-ea"/>
                <a:cs typeface="+mn-cs"/>
              </a:rPr>
              <a:t>(</a:t>
            </a:r>
            <a:r>
              <a:rPr lang="en-US" sz="800" kern="0" dirty="0" smtClean="0">
                <a:solidFill>
                  <a:schemeClr val="tx1"/>
                </a:solidFill>
                <a:latin typeface="+mn-lt"/>
                <a:ea typeface="+mn-ea"/>
                <a:cs typeface="+mn-cs"/>
              </a:rPr>
              <a:t>Regional Coordination for the F&amp;W Program Today and Tomorrow, 2</a:t>
            </a:r>
            <a:r>
              <a:rPr lang="en-US" sz="800" kern="0" noProof="0" dirty="0" smtClean="0">
                <a:solidFill>
                  <a:schemeClr val="tx1"/>
                </a:solidFill>
                <a:latin typeface="+mn-lt"/>
                <a:ea typeface="+mn-ea"/>
                <a:cs typeface="+mn-cs"/>
              </a:rPr>
              <a:t>007)</a:t>
            </a:r>
            <a:r>
              <a:rPr lang="en-US" sz="2000" kern="0" noProof="0" dirty="0" smtClean="0">
                <a:solidFill>
                  <a:schemeClr val="tx1"/>
                </a:solidFill>
                <a:latin typeface="+mn-lt"/>
                <a:ea typeface="+mn-ea"/>
                <a:cs typeface="+mn-cs"/>
              </a:rPr>
              <a:t>.”</a:t>
            </a:r>
          </a:p>
          <a:p>
            <a:pPr marL="571500" marR="0" lvl="0" indent="-571500" algn="l" defTabSz="914400" rtl="0" eaLnBrk="1" fontAlgn="base" latinLnBrk="0" hangingPunct="1">
              <a:lnSpc>
                <a:spcPct val="100000"/>
              </a:lnSpc>
              <a:spcBef>
                <a:spcPts val="2400"/>
              </a:spcBef>
              <a:spcAft>
                <a:spcPct val="0"/>
              </a:spcAft>
              <a:buClrTx/>
              <a:buSzPct val="155000"/>
              <a:buFontTx/>
              <a:buBlip>
                <a:blip r:embed="rId3"/>
              </a:buBlip>
              <a:tabLst/>
              <a:defRPr/>
            </a:pPr>
            <a:r>
              <a:rPr lang="en-US" sz="2000" u="sng" kern="0" dirty="0" smtClean="0">
                <a:solidFill>
                  <a:schemeClr val="tx1"/>
                </a:solidFill>
                <a:latin typeface="+mn-lt"/>
                <a:ea typeface="+mn-ea"/>
                <a:cs typeface="+mn-cs"/>
              </a:rPr>
              <a:t>Type of coordination</a:t>
            </a:r>
            <a:r>
              <a:rPr lang="en-US" sz="2000" kern="0" dirty="0" smtClean="0">
                <a:solidFill>
                  <a:schemeClr val="tx1"/>
                </a:solidFill>
                <a:latin typeface="+mn-lt"/>
                <a:ea typeface="+mn-ea"/>
                <a:cs typeface="+mn-cs"/>
              </a:rPr>
              <a:t>: “wholly dependent on the work that needs to be accomplished and the particular entities identified that need to work together to accomplish it </a:t>
            </a:r>
            <a:r>
              <a:rPr lang="en-US" sz="700" kern="0" dirty="0" smtClean="0">
                <a:solidFill>
                  <a:schemeClr val="tx1"/>
                </a:solidFill>
                <a:latin typeface="+mn-lt"/>
                <a:ea typeface="+mn-ea"/>
                <a:cs typeface="+mn-cs"/>
              </a:rPr>
              <a:t>(NPCC Program Amendments, 2009)</a:t>
            </a:r>
            <a:r>
              <a:rPr lang="en-US" sz="2000" kern="0" dirty="0" smtClean="0">
                <a:solidFill>
                  <a:schemeClr val="tx1"/>
                </a:solidFill>
                <a:latin typeface="+mn-lt"/>
                <a:ea typeface="+mn-ea"/>
                <a:cs typeface="+mn-cs"/>
              </a:rPr>
              <a:t>.”</a:t>
            </a:r>
          </a:p>
          <a:p>
            <a:pPr marL="571500" marR="0" lvl="0" indent="-571500" algn="l" defTabSz="914400" rtl="0" eaLnBrk="1" fontAlgn="base" latinLnBrk="0" hangingPunct="1">
              <a:lnSpc>
                <a:spcPct val="100000"/>
              </a:lnSpc>
              <a:spcBef>
                <a:spcPts val="2400"/>
              </a:spcBef>
              <a:spcAft>
                <a:spcPct val="0"/>
              </a:spcAft>
              <a:buClrTx/>
              <a:buSzPct val="155000"/>
              <a:buFontTx/>
              <a:buBlip>
                <a:blip r:embed="rId3"/>
              </a:buBlip>
              <a:tabLst/>
              <a:defRPr/>
            </a:pPr>
            <a:r>
              <a:rPr lang="en-US" sz="2000" b="1" u="sng" kern="0" noProof="0" dirty="0" smtClean="0">
                <a:solidFill>
                  <a:srgbClr val="FFFFFF"/>
                </a:solidFill>
                <a:latin typeface="+mn-lt"/>
                <a:ea typeface="+mn-ea"/>
                <a:cs typeface="+mn-cs"/>
              </a:rPr>
              <a:t>CRITFC coordination continues to evolve as</a:t>
            </a:r>
            <a:r>
              <a:rPr lang="en-US" sz="2000" b="1" kern="0" noProof="0" dirty="0" smtClean="0">
                <a:solidFill>
                  <a:srgbClr val="FFFFFF"/>
                </a:solidFill>
                <a:latin typeface="+mn-lt"/>
                <a:ea typeface="+mn-ea"/>
                <a:cs typeface="+mn-cs"/>
              </a:rPr>
              <a:t>: 1)  tribes continue to build capacity within their fisheries programs and 2) priorities within the Commission and tribes change to respond to emerging issues.</a:t>
            </a:r>
          </a:p>
          <a:p>
            <a:pPr marL="571500" marR="0" lvl="0" indent="-571500" algn="l" defTabSz="914400" rtl="0" eaLnBrk="1" fontAlgn="base" latinLnBrk="0" hangingPunct="1">
              <a:lnSpc>
                <a:spcPct val="100000"/>
              </a:lnSpc>
              <a:spcBef>
                <a:spcPts val="2400"/>
              </a:spcBef>
              <a:spcAft>
                <a:spcPct val="0"/>
              </a:spcAft>
              <a:buClrTx/>
              <a:buSzPct val="155000"/>
              <a:buFontTx/>
              <a:buBlip>
                <a:blip r:embed="rId3"/>
              </a:buBlip>
              <a:tabLst/>
              <a:defRPr/>
            </a:pPr>
            <a:endParaRPr lang="en-US" sz="2000" kern="0" noProof="0" dirty="0" smtClean="0">
              <a:solidFill>
                <a:schemeClr val="tx1"/>
              </a:solidFill>
              <a:latin typeface="+mn-lt"/>
              <a:ea typeface="+mn-ea"/>
              <a:cs typeface="+mn-cs"/>
            </a:endParaRPr>
          </a:p>
          <a:p>
            <a:pPr marL="571500" marR="0" lvl="0" indent="-571500" algn="l" defTabSz="914400" rtl="0" eaLnBrk="1" fontAlgn="base" latinLnBrk="0" hangingPunct="1">
              <a:lnSpc>
                <a:spcPct val="100000"/>
              </a:lnSpc>
              <a:spcBef>
                <a:spcPts val="2400"/>
              </a:spcBef>
              <a:spcAft>
                <a:spcPct val="0"/>
              </a:spcAft>
              <a:buClrTx/>
              <a:buSzPct val="155000"/>
              <a:buFontTx/>
              <a:buBlip>
                <a:blip r:embed="rId3"/>
              </a:buBlip>
              <a:tabLst/>
              <a:defRPr/>
            </a:pPr>
            <a:endParaRPr kumimoji="0" lang="en-US" sz="2400" b="0" i="0" u="none" strike="noStrike" kern="0" cap="none" spc="0" normalizeH="0" baseline="0" noProof="0" dirty="0" smtClean="0">
              <a:ln>
                <a:noFill/>
              </a:ln>
              <a:solidFill>
                <a:schemeClr val="tx1"/>
              </a:solidFill>
              <a:effectLst/>
              <a:uLnTx/>
              <a:uFillTx/>
              <a:latin typeface="+mn-lt"/>
              <a:ea typeface="+mn-ea"/>
              <a:cs typeface="+mn-cs"/>
              <a:sym typeface="Helvetica Neue Light" charset="0"/>
            </a:endParaRPr>
          </a:p>
        </p:txBody>
      </p:sp>
      <p:pic>
        <p:nvPicPr>
          <p:cNvPr id="86023" name="Picture 7" descr="C:\Users\deca\AppData\Local\Temp\XPgrpwise\4F1552C2PDXDOMPDXPO100133696513BF41\IMAGE_3.jpeg"/>
          <p:cNvPicPr>
            <a:picLocks noChangeAspect="1" noChangeArrowheads="1"/>
          </p:cNvPicPr>
          <p:nvPr/>
        </p:nvPicPr>
        <p:blipFill>
          <a:blip r:embed="rId4" cstate="print"/>
          <a:srcRect/>
          <a:stretch>
            <a:fillRect/>
          </a:stretch>
        </p:blipFill>
        <p:spPr bwMode="auto">
          <a:xfrm>
            <a:off x="6502400" y="3581400"/>
            <a:ext cx="5943600" cy="3962400"/>
          </a:xfrm>
          <a:prstGeom prst="rect">
            <a:avLst/>
          </a:prstGeom>
          <a:noFill/>
        </p:spPr>
      </p:pic>
      <p:sp>
        <p:nvSpPr>
          <p:cNvPr id="17" name="TextBox 16"/>
          <p:cNvSpPr txBox="1"/>
          <p:nvPr/>
        </p:nvSpPr>
        <p:spPr>
          <a:xfrm>
            <a:off x="7805073" y="7784068"/>
            <a:ext cx="3531864" cy="369332"/>
          </a:xfrm>
          <a:prstGeom prst="rect">
            <a:avLst/>
          </a:prstGeom>
          <a:noFill/>
        </p:spPr>
        <p:txBody>
          <a:bodyPr wrap="none" rtlCol="0">
            <a:spAutoFit/>
          </a:bodyPr>
          <a:lstStyle/>
          <a:p>
            <a:r>
              <a:rPr lang="en-US" sz="1800" dirty="0" smtClean="0">
                <a:solidFill>
                  <a:srgbClr val="2A2838"/>
                </a:solidFill>
              </a:rPr>
              <a:t>1</a:t>
            </a:r>
            <a:r>
              <a:rPr lang="en-US" sz="1800" baseline="30000" dirty="0" smtClean="0">
                <a:solidFill>
                  <a:srgbClr val="2A2838"/>
                </a:solidFill>
              </a:rPr>
              <a:t>st</a:t>
            </a:r>
            <a:r>
              <a:rPr lang="en-US" sz="1800" dirty="0" smtClean="0">
                <a:solidFill>
                  <a:srgbClr val="2A2838"/>
                </a:solidFill>
              </a:rPr>
              <a:t>  Anniversary of Fish Accords</a:t>
            </a:r>
            <a:endParaRPr lang="en-US" sz="1800" dirty="0">
              <a:solidFill>
                <a:srgbClr val="2A2838"/>
              </a:solidFill>
            </a:endParaRPr>
          </a:p>
        </p:txBody>
      </p:sp>
    </p:spTree>
  </p:cSld>
  <p:clrMapOvr>
    <a:masterClrMapping/>
  </p:clrMapOvr>
  <p:transition spd="med">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8545" name="Picture 1"/>
          <p:cNvPicPr>
            <a:picLocks noChangeAspect="1" noChangeArrowheads="1"/>
          </p:cNvPicPr>
          <p:nvPr/>
        </p:nvPicPr>
        <p:blipFill>
          <a:blip r:embed="rId3" cstate="print"/>
          <a:srcRect/>
          <a:stretch>
            <a:fillRect/>
          </a:stretch>
        </p:blipFill>
        <p:spPr bwMode="auto">
          <a:xfrm>
            <a:off x="9779000" y="6629400"/>
            <a:ext cx="2247900" cy="2476500"/>
          </a:xfrm>
          <a:prstGeom prst="rect">
            <a:avLst/>
          </a:prstGeom>
          <a:noFill/>
          <a:ln w="12700" cap="flat">
            <a:noFill/>
            <a:miter lim="800000"/>
            <a:headEnd/>
            <a:tailEnd/>
          </a:ln>
          <a:effectLst>
            <a:outerShdw dist="76199" dir="2700000" algn="ctr" rotWithShape="0">
              <a:schemeClr val="bg2">
                <a:alpha val="75000"/>
              </a:schemeClr>
            </a:outerShdw>
          </a:effectLst>
        </p:spPr>
      </p:pic>
      <p:pic>
        <p:nvPicPr>
          <p:cNvPr id="108546" name="Picture 2"/>
          <p:cNvPicPr>
            <a:picLocks noChangeAspect="1" noChangeArrowheads="1"/>
          </p:cNvPicPr>
          <p:nvPr/>
        </p:nvPicPr>
        <p:blipFill>
          <a:blip r:embed="rId4" cstate="print"/>
          <a:srcRect/>
          <a:stretch>
            <a:fillRect/>
          </a:stretch>
        </p:blipFill>
        <p:spPr bwMode="auto">
          <a:xfrm>
            <a:off x="9550400" y="1066800"/>
            <a:ext cx="2324100" cy="2324100"/>
          </a:xfrm>
          <a:prstGeom prst="rect">
            <a:avLst/>
          </a:prstGeom>
          <a:noFill/>
          <a:ln w="12700" cap="flat">
            <a:noFill/>
            <a:miter lim="800000"/>
            <a:headEnd/>
            <a:tailEnd/>
          </a:ln>
          <a:effectLst>
            <a:outerShdw dist="76199" dir="2700000" algn="ctr" rotWithShape="0">
              <a:schemeClr val="bg2">
                <a:alpha val="75000"/>
              </a:schemeClr>
            </a:outerShdw>
          </a:effectLst>
        </p:spPr>
      </p:pic>
      <p:pic>
        <p:nvPicPr>
          <p:cNvPr id="108547" name="Picture 3"/>
          <p:cNvPicPr>
            <a:picLocks noChangeAspect="1" noChangeArrowheads="1"/>
          </p:cNvPicPr>
          <p:nvPr/>
        </p:nvPicPr>
        <p:blipFill>
          <a:blip r:embed="rId5" cstate="print"/>
          <a:srcRect/>
          <a:stretch>
            <a:fillRect/>
          </a:stretch>
        </p:blipFill>
        <p:spPr bwMode="auto">
          <a:xfrm>
            <a:off x="1092200" y="914400"/>
            <a:ext cx="2030413" cy="2541588"/>
          </a:xfrm>
          <a:prstGeom prst="rect">
            <a:avLst/>
          </a:prstGeom>
          <a:noFill/>
          <a:ln w="12700" cap="flat">
            <a:noFill/>
            <a:miter lim="800000"/>
            <a:headEnd/>
            <a:tailEnd/>
          </a:ln>
          <a:effectLst>
            <a:outerShdw dist="76199" dir="2700000" algn="ctr" rotWithShape="0">
              <a:schemeClr val="bg2">
                <a:alpha val="75000"/>
              </a:schemeClr>
            </a:outerShdw>
          </a:effectLst>
        </p:spPr>
      </p:pic>
      <p:pic>
        <p:nvPicPr>
          <p:cNvPr id="108549" name="Picture 5"/>
          <p:cNvPicPr>
            <a:picLocks noChangeAspect="1" noChangeArrowheads="1"/>
          </p:cNvPicPr>
          <p:nvPr/>
        </p:nvPicPr>
        <p:blipFill>
          <a:blip r:embed="rId6" cstate="print"/>
          <a:srcRect/>
          <a:stretch>
            <a:fillRect/>
          </a:stretch>
        </p:blipFill>
        <p:spPr bwMode="auto">
          <a:xfrm>
            <a:off x="4445000" y="531813"/>
            <a:ext cx="3886200" cy="3897312"/>
          </a:xfrm>
          <a:prstGeom prst="rect">
            <a:avLst/>
          </a:prstGeom>
          <a:noFill/>
          <a:ln w="12700">
            <a:noFill/>
            <a:miter lim="800000"/>
            <a:headEnd/>
            <a:tailEnd/>
          </a:ln>
        </p:spPr>
      </p:pic>
      <p:sp>
        <p:nvSpPr>
          <p:cNvPr id="108550" name="Rectangle 6"/>
          <p:cNvSpPr>
            <a:spLocks/>
          </p:cNvSpPr>
          <p:nvPr/>
        </p:nvSpPr>
        <p:spPr bwMode="auto">
          <a:xfrm>
            <a:off x="2159000" y="4419600"/>
            <a:ext cx="9017000" cy="2692400"/>
          </a:xfrm>
          <a:prstGeom prst="rect">
            <a:avLst/>
          </a:prstGeom>
          <a:noFill/>
          <a:ln w="12700">
            <a:noFill/>
            <a:miter lim="800000"/>
            <a:headEnd/>
            <a:tailEnd/>
          </a:ln>
        </p:spPr>
        <p:txBody>
          <a:bodyPr lIns="0" tIns="0" rIns="0" bIns="0" anchor="ctr"/>
          <a:lstStyle/>
          <a:p>
            <a:r>
              <a:rPr lang="en-US" sz="3200" b="1" dirty="0">
                <a:solidFill>
                  <a:schemeClr val="tx1"/>
                </a:solidFill>
                <a:latin typeface="Helvetica Neue" charset="0"/>
                <a:ea typeface="Helvetica Neue" charset="0"/>
                <a:cs typeface="Helvetica Neue" charset="0"/>
                <a:sym typeface="Helvetica Neue" charset="0"/>
              </a:rPr>
              <a:t>To ensure a unified voice in the overall management of the fishery resources, and as managers, to protect reserved treaty rights through the exercise of the inherent sovereign powers of the tribes.</a:t>
            </a:r>
          </a:p>
        </p:txBody>
      </p:sp>
      <p:pic>
        <p:nvPicPr>
          <p:cNvPr id="8" name="Picture 10"/>
          <p:cNvPicPr>
            <a:picLocks noChangeAspect="1" noChangeArrowheads="1"/>
          </p:cNvPicPr>
          <p:nvPr/>
        </p:nvPicPr>
        <p:blipFill>
          <a:blip r:embed="rId7" cstate="print"/>
          <a:srcRect/>
          <a:stretch>
            <a:fillRect/>
          </a:stretch>
        </p:blipFill>
        <p:spPr bwMode="auto">
          <a:xfrm>
            <a:off x="863600" y="7162800"/>
            <a:ext cx="3647689" cy="1784351"/>
          </a:xfrm>
          <a:prstGeom prst="rect">
            <a:avLst/>
          </a:prstGeom>
          <a:noFill/>
          <a:ln w="12700">
            <a:noFill/>
            <a:miter lim="800000"/>
            <a:headEnd/>
            <a:tailEnd/>
          </a:ln>
        </p:spPr>
      </p:pic>
    </p:spTree>
  </p:cSld>
  <p:clrMapOvr>
    <a:masterClrMapping/>
  </p:clrMapOvr>
  <p:transition spd="slow">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lide Number Placeholder 3"/>
          <p:cNvSpPr>
            <a:spLocks noGrp="1"/>
          </p:cNvSpPr>
          <p:nvPr>
            <p:ph type="sldNum" sz="quarter" idx="10"/>
          </p:nvPr>
        </p:nvSpPr>
        <p:spPr>
          <a:noFill/>
        </p:spPr>
        <p:txBody>
          <a:bodyPr/>
          <a:lstStyle/>
          <a:p>
            <a:fld id="{5C785994-32D2-4C14-B19F-821EFF9AE49F}" type="slidenum">
              <a:rPr lang="en-US" smtClean="0"/>
              <a:pPr/>
              <a:t>3</a:t>
            </a:fld>
            <a:endParaRPr lang="en-US" dirty="0" smtClean="0"/>
          </a:p>
        </p:txBody>
      </p:sp>
      <p:pic>
        <p:nvPicPr>
          <p:cNvPr id="9219" name="Picture 1"/>
          <p:cNvPicPr>
            <a:picLocks noChangeAspect="1" noChangeArrowheads="1"/>
          </p:cNvPicPr>
          <p:nvPr/>
        </p:nvPicPr>
        <p:blipFill>
          <a:blip r:embed="rId3" cstate="print"/>
          <a:srcRect/>
          <a:stretch>
            <a:fillRect/>
          </a:stretch>
        </p:blipFill>
        <p:spPr bwMode="auto">
          <a:xfrm>
            <a:off x="-1384300" y="-711200"/>
            <a:ext cx="14465300" cy="11171238"/>
          </a:xfrm>
          <a:prstGeom prst="rect">
            <a:avLst/>
          </a:prstGeom>
          <a:noFill/>
          <a:ln w="12700">
            <a:noFill/>
            <a:miter lim="800000"/>
            <a:headEnd/>
            <a:tailEnd/>
          </a:ln>
        </p:spPr>
      </p:pic>
      <p:sp>
        <p:nvSpPr>
          <p:cNvPr id="9220" name="Text Box 2"/>
          <p:cNvSpPr txBox="1">
            <a:spLocks noChangeArrowheads="1"/>
          </p:cNvSpPr>
          <p:nvPr/>
        </p:nvSpPr>
        <p:spPr bwMode="auto">
          <a:xfrm>
            <a:off x="12041188" y="8775700"/>
            <a:ext cx="339725" cy="330200"/>
          </a:xfrm>
          <a:prstGeom prst="rect">
            <a:avLst/>
          </a:prstGeom>
          <a:noFill/>
          <a:ln w="12700">
            <a:noFill/>
            <a:miter lim="800000"/>
            <a:headEnd/>
            <a:tailEnd/>
          </a:ln>
        </p:spPr>
        <p:txBody>
          <a:bodyPr wrap="none"/>
          <a:lstStyle/>
          <a:p>
            <a:pPr algn="r"/>
            <a:fld id="{F625E32A-37FE-494B-977F-7DFE5DA934ED}" type="slidenum">
              <a:rPr lang="en-US" sz="1600">
                <a:solidFill>
                  <a:srgbClr val="A4A7B4"/>
                </a:solidFill>
                <a:latin typeface="Helvetica Neue" charset="0"/>
                <a:ea typeface="Helvetica Neue" charset="0"/>
                <a:cs typeface="Helvetica Neue" charset="0"/>
                <a:sym typeface="Helvetica Neue" charset="0"/>
              </a:rPr>
              <a:pPr algn="r"/>
              <a:t>3</a:t>
            </a:fld>
            <a:endParaRPr lang="en-US" sz="1600" dirty="0">
              <a:solidFill>
                <a:srgbClr val="A4A7B4"/>
              </a:solidFill>
              <a:latin typeface="Helvetica Neue" charset="0"/>
              <a:ea typeface="Helvetica Neue" charset="0"/>
              <a:cs typeface="Helvetica Neue" charset="0"/>
              <a:sym typeface="Helvetica Neue" charset="0"/>
            </a:endParaRPr>
          </a:p>
        </p:txBody>
      </p:sp>
      <p:pic>
        <p:nvPicPr>
          <p:cNvPr id="9221" name="Picture 3"/>
          <p:cNvPicPr>
            <a:picLocks noChangeAspect="1" noChangeArrowheads="1"/>
          </p:cNvPicPr>
          <p:nvPr/>
        </p:nvPicPr>
        <p:blipFill>
          <a:blip r:embed="rId4" cstate="print"/>
          <a:srcRect/>
          <a:stretch>
            <a:fillRect/>
          </a:stretch>
        </p:blipFill>
        <p:spPr bwMode="auto">
          <a:xfrm>
            <a:off x="5778500" y="3543300"/>
            <a:ext cx="2327275" cy="2400300"/>
          </a:xfrm>
          <a:prstGeom prst="rect">
            <a:avLst/>
          </a:prstGeom>
          <a:noFill/>
          <a:ln w="12700">
            <a:noFill/>
            <a:miter lim="800000"/>
            <a:headEnd/>
            <a:tailEnd/>
          </a:ln>
        </p:spPr>
      </p:pic>
      <p:pic>
        <p:nvPicPr>
          <p:cNvPr id="9222" name="Picture 4"/>
          <p:cNvPicPr>
            <a:picLocks noChangeAspect="1" noChangeArrowheads="1"/>
          </p:cNvPicPr>
          <p:nvPr/>
        </p:nvPicPr>
        <p:blipFill>
          <a:blip r:embed="rId5" cstate="print"/>
          <a:srcRect/>
          <a:stretch>
            <a:fillRect/>
          </a:stretch>
        </p:blipFill>
        <p:spPr bwMode="auto">
          <a:xfrm>
            <a:off x="7899400" y="4864100"/>
            <a:ext cx="2171700" cy="1935163"/>
          </a:xfrm>
          <a:prstGeom prst="rect">
            <a:avLst/>
          </a:prstGeom>
          <a:noFill/>
          <a:ln w="12700">
            <a:noFill/>
            <a:miter lim="800000"/>
            <a:headEnd/>
            <a:tailEnd/>
          </a:ln>
        </p:spPr>
      </p:pic>
      <p:pic>
        <p:nvPicPr>
          <p:cNvPr id="9223" name="Picture 5"/>
          <p:cNvPicPr>
            <a:picLocks noChangeAspect="1" noChangeArrowheads="1"/>
          </p:cNvPicPr>
          <p:nvPr/>
        </p:nvPicPr>
        <p:blipFill>
          <a:blip r:embed="rId6" cstate="print"/>
          <a:srcRect/>
          <a:stretch>
            <a:fillRect/>
          </a:stretch>
        </p:blipFill>
        <p:spPr bwMode="auto">
          <a:xfrm>
            <a:off x="6832600" y="5092700"/>
            <a:ext cx="1701800" cy="1755775"/>
          </a:xfrm>
          <a:prstGeom prst="rect">
            <a:avLst/>
          </a:prstGeom>
          <a:noFill/>
          <a:ln w="12700">
            <a:noFill/>
            <a:miter lim="800000"/>
            <a:headEnd/>
            <a:tailEnd/>
          </a:ln>
        </p:spPr>
      </p:pic>
      <p:pic>
        <p:nvPicPr>
          <p:cNvPr id="9224" name="Picture 6"/>
          <p:cNvPicPr>
            <a:picLocks noChangeAspect="1" noChangeArrowheads="1"/>
          </p:cNvPicPr>
          <p:nvPr/>
        </p:nvPicPr>
        <p:blipFill>
          <a:blip r:embed="rId7" cstate="print"/>
          <a:srcRect/>
          <a:stretch>
            <a:fillRect/>
          </a:stretch>
        </p:blipFill>
        <p:spPr bwMode="auto">
          <a:xfrm>
            <a:off x="5727700" y="5764213"/>
            <a:ext cx="2108200" cy="1514475"/>
          </a:xfrm>
          <a:prstGeom prst="rect">
            <a:avLst/>
          </a:prstGeom>
          <a:noFill/>
          <a:ln w="12700">
            <a:noFill/>
            <a:miter lim="800000"/>
            <a:headEnd/>
            <a:tailEnd/>
          </a:ln>
        </p:spPr>
      </p:pic>
      <p:pic>
        <p:nvPicPr>
          <p:cNvPr id="9225" name="Picture 7"/>
          <p:cNvPicPr>
            <a:picLocks noChangeAspect="1" noChangeArrowheads="1"/>
          </p:cNvPicPr>
          <p:nvPr/>
        </p:nvPicPr>
        <p:blipFill>
          <a:blip r:embed="rId8" cstate="print"/>
          <a:srcRect/>
          <a:stretch>
            <a:fillRect/>
          </a:stretch>
        </p:blipFill>
        <p:spPr bwMode="auto">
          <a:xfrm>
            <a:off x="4545013" y="520700"/>
            <a:ext cx="7805737" cy="8039100"/>
          </a:xfrm>
          <a:prstGeom prst="rect">
            <a:avLst/>
          </a:prstGeom>
          <a:noFill/>
          <a:ln w="12700">
            <a:noFill/>
            <a:miter lim="800000"/>
            <a:headEnd/>
            <a:tailEnd/>
          </a:ln>
        </p:spPr>
      </p:pic>
      <p:sp>
        <p:nvSpPr>
          <p:cNvPr id="9226" name="AutoShape 8"/>
          <p:cNvSpPr>
            <a:spLocks/>
          </p:cNvSpPr>
          <p:nvPr/>
        </p:nvSpPr>
        <p:spPr bwMode="auto">
          <a:xfrm>
            <a:off x="-381000" y="736600"/>
            <a:ext cx="5613400" cy="8343900"/>
          </a:xfrm>
          <a:prstGeom prst="roundRect">
            <a:avLst>
              <a:gd name="adj" fmla="val 3394"/>
            </a:avLst>
          </a:prstGeom>
          <a:solidFill>
            <a:srgbClr val="690911"/>
          </a:solidFill>
          <a:ln w="12700">
            <a:noFill/>
            <a:miter lim="800000"/>
            <a:headEnd/>
            <a:tailEnd/>
          </a:ln>
        </p:spPr>
        <p:txBody>
          <a:bodyPr lIns="0" tIns="0" rIns="0" bIns="0"/>
          <a:lstStyle/>
          <a:p>
            <a:endParaRPr lang="en-US" dirty="0"/>
          </a:p>
        </p:txBody>
      </p:sp>
      <p:sp>
        <p:nvSpPr>
          <p:cNvPr id="100361" name="Rectangle 9"/>
          <p:cNvSpPr>
            <a:spLocks/>
          </p:cNvSpPr>
          <p:nvPr/>
        </p:nvSpPr>
        <p:spPr bwMode="auto">
          <a:xfrm>
            <a:off x="368300" y="1066800"/>
            <a:ext cx="4102100" cy="1651000"/>
          </a:xfrm>
          <a:prstGeom prst="rect">
            <a:avLst/>
          </a:prstGeom>
          <a:noFill/>
          <a:ln w="12700">
            <a:noFill/>
            <a:miter lim="800000"/>
            <a:headEnd/>
            <a:tailEnd/>
          </a:ln>
        </p:spPr>
        <p:txBody>
          <a:bodyPr lIns="0" tIns="0" rIns="0" bIns="0" anchor="ctr"/>
          <a:lstStyle/>
          <a:p>
            <a:r>
              <a:rPr lang="en-US" b="1" dirty="0">
                <a:solidFill>
                  <a:srgbClr val="C4BAC9"/>
                </a:solidFill>
                <a:latin typeface="Helvetica Neue" charset="0"/>
                <a:ea typeface="Helvetica Neue" charset="0"/>
                <a:cs typeface="Helvetica Neue" charset="0"/>
                <a:sym typeface="Helvetica Neue" charset="0"/>
              </a:rPr>
              <a:t>Four Tribes’</a:t>
            </a:r>
          </a:p>
          <a:p>
            <a:r>
              <a:rPr lang="en-US" b="1" dirty="0">
                <a:solidFill>
                  <a:srgbClr val="C4BAC9"/>
                </a:solidFill>
                <a:latin typeface="Helvetica Neue" charset="0"/>
                <a:ea typeface="Helvetica Neue" charset="0"/>
                <a:cs typeface="Helvetica Neue" charset="0"/>
                <a:sym typeface="Helvetica Neue" charset="0"/>
              </a:rPr>
              <a:t>Ceded Lands</a:t>
            </a:r>
          </a:p>
          <a:p>
            <a:r>
              <a:rPr lang="en-US" b="1" dirty="0">
                <a:solidFill>
                  <a:srgbClr val="C4BAC9"/>
                </a:solidFill>
                <a:latin typeface="Helvetica Neue" charset="0"/>
                <a:ea typeface="Helvetica Neue" charset="0"/>
                <a:cs typeface="Helvetica Neue" charset="0"/>
                <a:sym typeface="Helvetica Neue" charset="0"/>
              </a:rPr>
              <a:t>Combined</a:t>
            </a:r>
          </a:p>
        </p:txBody>
      </p:sp>
      <p:sp>
        <p:nvSpPr>
          <p:cNvPr id="100362" name="Rectangle 10"/>
          <p:cNvSpPr>
            <a:spLocks/>
          </p:cNvSpPr>
          <p:nvPr/>
        </p:nvSpPr>
        <p:spPr bwMode="auto">
          <a:xfrm>
            <a:off x="177800" y="3048000"/>
            <a:ext cx="4495800" cy="4533900"/>
          </a:xfrm>
          <a:prstGeom prst="rect">
            <a:avLst/>
          </a:prstGeom>
          <a:noFill/>
          <a:ln w="12700">
            <a:noFill/>
            <a:miter lim="800000"/>
            <a:headEnd/>
            <a:tailEnd/>
          </a:ln>
        </p:spPr>
        <p:txBody>
          <a:bodyPr lIns="0" tIns="0" rIns="0" bIns="0"/>
          <a:lstStyle/>
          <a:p>
            <a:pPr marL="571500" indent="-571500" algn="l">
              <a:spcBef>
                <a:spcPts val="2400"/>
              </a:spcBef>
              <a:buSzPct val="155000"/>
              <a:buFontTx/>
              <a:buBlip>
                <a:blip r:embed="rId9"/>
              </a:buBlip>
            </a:pPr>
            <a:r>
              <a:rPr lang="en-US" sz="2400" dirty="0">
                <a:solidFill>
                  <a:schemeClr val="tx1"/>
                </a:solidFill>
                <a:ea typeface="Helvetica Neue Light" charset="0"/>
                <a:cs typeface="Helvetica Neue Light" charset="0"/>
              </a:rPr>
              <a:t>66,591 </a:t>
            </a:r>
            <a:r>
              <a:rPr lang="en-US" sz="2400" dirty="0" smtClean="0">
                <a:solidFill>
                  <a:schemeClr val="tx1"/>
                </a:solidFill>
                <a:ea typeface="Helvetica Neue Light" charset="0"/>
                <a:cs typeface="Helvetica Neue Light" charset="0"/>
              </a:rPr>
              <a:t>total square </a:t>
            </a:r>
            <a:r>
              <a:rPr lang="en-US" sz="2400" dirty="0">
                <a:solidFill>
                  <a:schemeClr val="tx1"/>
                </a:solidFill>
                <a:ea typeface="Helvetica Neue Light" charset="0"/>
                <a:cs typeface="Helvetica Neue Light" charset="0"/>
              </a:rPr>
              <a:t>miles </a:t>
            </a:r>
          </a:p>
          <a:p>
            <a:pPr marL="571500" indent="-571500" algn="l">
              <a:spcBef>
                <a:spcPts val="2400"/>
              </a:spcBef>
              <a:buSzPct val="155000"/>
              <a:buFontTx/>
              <a:buBlip>
                <a:blip r:embed="rId9"/>
              </a:buBlip>
            </a:pPr>
            <a:r>
              <a:rPr lang="en-US" sz="2400" dirty="0">
                <a:solidFill>
                  <a:schemeClr val="tx1"/>
                </a:solidFill>
                <a:ea typeface="Helvetica Neue Light" charset="0"/>
                <a:cs typeface="Helvetica Neue Light" charset="0"/>
              </a:rPr>
              <a:t>More than 25% of the entire Columbia Basin</a:t>
            </a:r>
          </a:p>
          <a:p>
            <a:pPr marL="571500" indent="-571500" algn="l">
              <a:spcBef>
                <a:spcPts val="2400"/>
              </a:spcBef>
              <a:buSzPct val="155000"/>
              <a:buFontTx/>
              <a:buBlip>
                <a:blip r:embed="rId9"/>
              </a:buBlip>
            </a:pPr>
            <a:r>
              <a:rPr lang="en-US" sz="2400" dirty="0">
                <a:solidFill>
                  <a:schemeClr val="tx1"/>
                </a:solidFill>
                <a:ea typeface="Helvetica Neue Light" charset="0"/>
                <a:cs typeface="Helvetica Neue Light" charset="0"/>
              </a:rPr>
              <a:t>55% of the rivers and streams still accessible to </a:t>
            </a:r>
            <a:r>
              <a:rPr lang="en-US" sz="2400" dirty="0" smtClean="0">
                <a:solidFill>
                  <a:schemeClr val="tx1"/>
                </a:solidFill>
                <a:ea typeface="Helvetica Neue Light" charset="0"/>
                <a:cs typeface="Helvetica Neue Light" charset="0"/>
              </a:rPr>
              <a:t>salmon</a:t>
            </a:r>
          </a:p>
        </p:txBody>
      </p:sp>
      <p:pic>
        <p:nvPicPr>
          <p:cNvPr id="9229" name="Picture 11"/>
          <p:cNvPicPr>
            <a:picLocks noChangeAspect="1" noChangeArrowheads="1"/>
          </p:cNvPicPr>
          <p:nvPr/>
        </p:nvPicPr>
        <p:blipFill>
          <a:blip r:embed="rId10" cstate="print"/>
          <a:srcRect/>
          <a:stretch>
            <a:fillRect/>
          </a:stretch>
        </p:blipFill>
        <p:spPr bwMode="auto">
          <a:xfrm>
            <a:off x="252413" y="7950200"/>
            <a:ext cx="673100" cy="850900"/>
          </a:xfrm>
          <a:prstGeom prst="rect">
            <a:avLst/>
          </a:prstGeom>
          <a:noFill/>
          <a:ln w="12700">
            <a:noFill/>
            <a:miter lim="800000"/>
            <a:headEnd/>
            <a:tailEnd/>
          </a:ln>
        </p:spPr>
      </p:pic>
      <p:pic>
        <p:nvPicPr>
          <p:cNvPr id="9230" name="Picture 12"/>
          <p:cNvPicPr>
            <a:picLocks noChangeAspect="1" noChangeArrowheads="1"/>
          </p:cNvPicPr>
          <p:nvPr/>
        </p:nvPicPr>
        <p:blipFill>
          <a:blip r:embed="rId11" cstate="print"/>
          <a:srcRect/>
          <a:stretch>
            <a:fillRect/>
          </a:stretch>
        </p:blipFill>
        <p:spPr bwMode="auto">
          <a:xfrm>
            <a:off x="1038225" y="8081963"/>
            <a:ext cx="1612900" cy="788987"/>
          </a:xfrm>
          <a:prstGeom prst="rect">
            <a:avLst/>
          </a:prstGeom>
          <a:noFill/>
          <a:ln w="12700">
            <a:noFill/>
            <a:miter lim="800000"/>
            <a:headEnd/>
            <a:tailEnd/>
          </a:ln>
        </p:spPr>
      </p:pic>
      <p:pic>
        <p:nvPicPr>
          <p:cNvPr id="9231" name="Picture 13"/>
          <p:cNvPicPr>
            <a:picLocks noChangeAspect="1" noChangeArrowheads="1"/>
          </p:cNvPicPr>
          <p:nvPr/>
        </p:nvPicPr>
        <p:blipFill>
          <a:blip r:embed="rId12" cstate="print"/>
          <a:srcRect/>
          <a:stretch>
            <a:fillRect/>
          </a:stretch>
        </p:blipFill>
        <p:spPr bwMode="auto">
          <a:xfrm>
            <a:off x="2895600" y="8021638"/>
            <a:ext cx="1066800" cy="708025"/>
          </a:xfrm>
          <a:prstGeom prst="rect">
            <a:avLst/>
          </a:prstGeom>
          <a:noFill/>
          <a:ln w="12700">
            <a:noFill/>
            <a:miter lim="800000"/>
            <a:headEnd/>
            <a:tailEnd/>
          </a:ln>
        </p:spPr>
      </p:pic>
      <p:pic>
        <p:nvPicPr>
          <p:cNvPr id="9232" name="Picture 14"/>
          <p:cNvPicPr>
            <a:picLocks noChangeAspect="1" noChangeArrowheads="1"/>
          </p:cNvPicPr>
          <p:nvPr/>
        </p:nvPicPr>
        <p:blipFill>
          <a:blip r:embed="rId13" cstate="print"/>
          <a:srcRect/>
          <a:stretch>
            <a:fillRect/>
          </a:stretch>
        </p:blipFill>
        <p:spPr bwMode="auto">
          <a:xfrm>
            <a:off x="4198938" y="7912100"/>
            <a:ext cx="939800" cy="939800"/>
          </a:xfrm>
          <a:prstGeom prst="rect">
            <a:avLst/>
          </a:prstGeom>
          <a:noFill/>
          <a:ln w="12700">
            <a:noFill/>
            <a:miter lim="800000"/>
            <a:headEnd/>
            <a:tailEnd/>
          </a:ln>
        </p:spPr>
      </p:pic>
      <p:sp>
        <p:nvSpPr>
          <p:cNvPr id="17" name="TextBox 16"/>
          <p:cNvSpPr txBox="1"/>
          <p:nvPr/>
        </p:nvSpPr>
        <p:spPr>
          <a:xfrm>
            <a:off x="6121400" y="5257800"/>
            <a:ext cx="468398" cy="338554"/>
          </a:xfrm>
          <a:prstGeom prst="rect">
            <a:avLst/>
          </a:prstGeom>
          <a:noFill/>
        </p:spPr>
        <p:txBody>
          <a:bodyPr wrap="none" rtlCol="0">
            <a:spAutoFit/>
          </a:bodyPr>
          <a:lstStyle/>
          <a:p>
            <a:r>
              <a:rPr lang="en-US" sz="1600" b="1" dirty="0" smtClean="0">
                <a:solidFill>
                  <a:srgbClr val="2A2838"/>
                </a:solidFill>
              </a:rPr>
              <a:t>YN</a:t>
            </a:r>
            <a:endParaRPr lang="en-US" sz="1600" b="1" dirty="0">
              <a:solidFill>
                <a:srgbClr val="2A2838"/>
              </a:solidFill>
            </a:endParaRPr>
          </a:p>
        </p:txBody>
      </p:sp>
      <p:sp>
        <p:nvSpPr>
          <p:cNvPr id="18" name="TextBox 17"/>
          <p:cNvSpPr txBox="1"/>
          <p:nvPr/>
        </p:nvSpPr>
        <p:spPr>
          <a:xfrm>
            <a:off x="8559800" y="5257800"/>
            <a:ext cx="593432" cy="338554"/>
          </a:xfrm>
          <a:prstGeom prst="rect">
            <a:avLst/>
          </a:prstGeom>
          <a:noFill/>
        </p:spPr>
        <p:txBody>
          <a:bodyPr wrap="none" rtlCol="0">
            <a:spAutoFit/>
          </a:bodyPr>
          <a:lstStyle/>
          <a:p>
            <a:r>
              <a:rPr lang="en-US" sz="1600" b="1" dirty="0" smtClean="0">
                <a:solidFill>
                  <a:srgbClr val="2A2838"/>
                </a:solidFill>
              </a:rPr>
              <a:t>NPT</a:t>
            </a:r>
            <a:endParaRPr lang="en-US" sz="1600" b="1" dirty="0">
              <a:solidFill>
                <a:srgbClr val="2A2838"/>
              </a:solidFill>
            </a:endParaRPr>
          </a:p>
        </p:txBody>
      </p:sp>
      <p:sp>
        <p:nvSpPr>
          <p:cNvPr id="19" name="TextBox 18"/>
          <p:cNvSpPr txBox="1"/>
          <p:nvPr/>
        </p:nvSpPr>
        <p:spPr>
          <a:xfrm>
            <a:off x="7264400" y="5867400"/>
            <a:ext cx="809837" cy="338554"/>
          </a:xfrm>
          <a:prstGeom prst="rect">
            <a:avLst/>
          </a:prstGeom>
          <a:noFill/>
        </p:spPr>
        <p:txBody>
          <a:bodyPr wrap="none" rtlCol="0">
            <a:spAutoFit/>
          </a:bodyPr>
          <a:lstStyle/>
          <a:p>
            <a:r>
              <a:rPr lang="en-US" sz="1600" b="1" dirty="0" smtClean="0">
                <a:solidFill>
                  <a:srgbClr val="2A2838"/>
                </a:solidFill>
              </a:rPr>
              <a:t>CTUIR</a:t>
            </a:r>
            <a:endParaRPr lang="en-US" sz="1600" b="1" dirty="0">
              <a:solidFill>
                <a:srgbClr val="2A2838"/>
              </a:solidFill>
            </a:endParaRPr>
          </a:p>
        </p:txBody>
      </p:sp>
      <p:sp>
        <p:nvSpPr>
          <p:cNvPr id="20" name="TextBox 19"/>
          <p:cNvSpPr txBox="1"/>
          <p:nvPr/>
        </p:nvSpPr>
        <p:spPr>
          <a:xfrm>
            <a:off x="5507164" y="6324600"/>
            <a:ext cx="934871" cy="338554"/>
          </a:xfrm>
          <a:prstGeom prst="rect">
            <a:avLst/>
          </a:prstGeom>
          <a:noFill/>
        </p:spPr>
        <p:txBody>
          <a:bodyPr wrap="none" rtlCol="0">
            <a:spAutoFit/>
          </a:bodyPr>
          <a:lstStyle/>
          <a:p>
            <a:r>
              <a:rPr lang="en-US" sz="1600" b="1" dirty="0" smtClean="0">
                <a:solidFill>
                  <a:srgbClr val="2A2838"/>
                </a:solidFill>
              </a:rPr>
              <a:t>CTWSR</a:t>
            </a:r>
            <a:endParaRPr lang="en-US" sz="1600" b="1" dirty="0">
              <a:solidFill>
                <a:srgbClr val="2A2838"/>
              </a:solidFill>
            </a:endParaRPr>
          </a:p>
        </p:txBody>
      </p:sp>
    </p:spTree>
  </p:cSld>
  <p:clrMapOvr>
    <a:masterClrMapping/>
  </p:clrMapOvr>
  <p:transition spd="med">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Slide Number Placeholder 3"/>
          <p:cNvSpPr>
            <a:spLocks noGrp="1"/>
          </p:cNvSpPr>
          <p:nvPr>
            <p:ph type="sldNum" sz="quarter" idx="10"/>
          </p:nvPr>
        </p:nvSpPr>
        <p:spPr>
          <a:noFill/>
        </p:spPr>
        <p:txBody>
          <a:bodyPr/>
          <a:lstStyle/>
          <a:p>
            <a:fld id="{DF4E942A-8C4A-4AEA-8EC2-B1AE7A3D45D3}" type="slidenum">
              <a:rPr lang="en-US" smtClean="0"/>
              <a:pPr/>
              <a:t>4</a:t>
            </a:fld>
            <a:endParaRPr lang="en-US" dirty="0" smtClean="0"/>
          </a:p>
        </p:txBody>
      </p:sp>
      <p:pic>
        <p:nvPicPr>
          <p:cNvPr id="12291" name="Picture 1"/>
          <p:cNvPicPr>
            <a:picLocks noChangeAspect="1" noChangeArrowheads="1"/>
          </p:cNvPicPr>
          <p:nvPr/>
        </p:nvPicPr>
        <p:blipFill>
          <a:blip r:embed="rId3" cstate="print"/>
          <a:srcRect t="2638" b="3299"/>
          <a:stretch>
            <a:fillRect/>
          </a:stretch>
        </p:blipFill>
        <p:spPr bwMode="auto">
          <a:xfrm>
            <a:off x="6591300" y="3048000"/>
            <a:ext cx="5786438" cy="5430838"/>
          </a:xfrm>
          <a:prstGeom prst="rect">
            <a:avLst/>
          </a:prstGeom>
          <a:noFill/>
          <a:ln w="12700">
            <a:noFill/>
            <a:miter lim="800000"/>
            <a:headEnd/>
            <a:tailEnd/>
          </a:ln>
        </p:spPr>
      </p:pic>
      <p:sp>
        <p:nvSpPr>
          <p:cNvPr id="12292" name="Rectangle 2"/>
          <p:cNvSpPr>
            <a:spLocks noGrp="1" noChangeArrowheads="1"/>
          </p:cNvSpPr>
          <p:nvPr>
            <p:ph type="title"/>
          </p:nvPr>
        </p:nvSpPr>
        <p:spPr>
          <a:xfrm>
            <a:off x="787400" y="457200"/>
            <a:ext cx="11506200" cy="2362200"/>
          </a:xfrm>
        </p:spPr>
        <p:txBody>
          <a:bodyPr/>
          <a:lstStyle/>
          <a:p>
            <a:pPr algn="ctr" eaLnBrk="1" hangingPunct="1">
              <a:spcBef>
                <a:spcPts val="2400"/>
              </a:spcBef>
              <a:buSzPct val="155000"/>
            </a:pPr>
            <a:r>
              <a:rPr lang="en-US" b="1" dirty="0" smtClean="0"/>
              <a:t>Wy-Kan-Ush-Mi Wa-Kish-Wit</a:t>
            </a:r>
            <a:br>
              <a:rPr lang="en-US" b="1" dirty="0" smtClean="0"/>
            </a:br>
            <a:r>
              <a:rPr lang="en-US" sz="2800" b="1" i="1" dirty="0" smtClean="0"/>
              <a:t>Spirit of the Salmon</a:t>
            </a:r>
            <a:r>
              <a:rPr lang="en-US" sz="2800" i="1" dirty="0" smtClean="0"/>
              <a:t/>
            </a:r>
            <a:br>
              <a:rPr lang="en-US" sz="2800" i="1" dirty="0" smtClean="0"/>
            </a:br>
            <a:r>
              <a:rPr lang="en-US" sz="1200" b="1" i="1" dirty="0" smtClean="0"/>
              <a:t> </a:t>
            </a:r>
            <a:r>
              <a:rPr lang="en-US" sz="2400" b="1" dirty="0" smtClean="0"/>
              <a:t/>
            </a:r>
            <a:br>
              <a:rPr lang="en-US" sz="2400" b="1" dirty="0" smtClean="0"/>
            </a:br>
            <a:r>
              <a:rPr lang="en-US" sz="2400" b="1" u="sng" dirty="0" smtClean="0">
                <a:solidFill>
                  <a:srgbClr val="FFFFFF"/>
                </a:solidFill>
              </a:rPr>
              <a:t>Tribal Restoration Plan (TRP):  1995-2020</a:t>
            </a:r>
            <a:r>
              <a:rPr lang="en-US" sz="2400" dirty="0" smtClean="0">
                <a:solidFill>
                  <a:schemeClr val="tx1"/>
                </a:solidFill>
              </a:rPr>
              <a:t/>
            </a:r>
            <a:br>
              <a:rPr lang="en-US" sz="2400" dirty="0" smtClean="0">
                <a:solidFill>
                  <a:schemeClr val="tx1"/>
                </a:solidFill>
              </a:rPr>
            </a:br>
            <a:r>
              <a:rPr lang="en-US" sz="2400" dirty="0" smtClean="0">
                <a:solidFill>
                  <a:schemeClr val="accent1"/>
                </a:solidFill>
              </a:rPr>
              <a:t>“Put fish back in the rivers…and protect the watersheds where fish live.”</a:t>
            </a:r>
          </a:p>
        </p:txBody>
      </p:sp>
      <p:sp>
        <p:nvSpPr>
          <p:cNvPr id="12293" name="Rectangle 3"/>
          <p:cNvSpPr>
            <a:spLocks noGrp="1" noChangeArrowheads="1"/>
          </p:cNvSpPr>
          <p:nvPr>
            <p:ph type="body" idx="1"/>
          </p:nvPr>
        </p:nvSpPr>
        <p:spPr>
          <a:xfrm>
            <a:off x="635000" y="3048000"/>
            <a:ext cx="5791200" cy="5410200"/>
          </a:xfrm>
        </p:spPr>
        <p:txBody>
          <a:bodyPr/>
          <a:lstStyle/>
          <a:p>
            <a:pPr eaLnBrk="1" hangingPunct="1">
              <a:buFontTx/>
              <a:buBlip>
                <a:blip r:embed="rId4"/>
              </a:buBlip>
            </a:pPr>
            <a:r>
              <a:rPr lang="en-US" dirty="0" smtClean="0"/>
              <a:t>Provides a framework for restoring anadromous fish stocks throughout their lifecycle (Salmon, Pacific lamprey and White Sturgeon) in upriver areas above Bonneville Dam</a:t>
            </a:r>
          </a:p>
          <a:p>
            <a:pPr eaLnBrk="1" hangingPunct="1">
              <a:buFontTx/>
              <a:buBlip>
                <a:blip r:embed="rId4"/>
              </a:buBlip>
            </a:pPr>
            <a:r>
              <a:rPr lang="en-US" dirty="0" smtClean="0"/>
              <a:t>Incorporates protection of treaty rights,  habitat protection and restoration, natural production, holistic decision-making and recommendations for technical and institutional issues.</a:t>
            </a:r>
          </a:p>
        </p:txBody>
      </p:sp>
    </p:spTree>
  </p:cSld>
  <p:clrMapOvr>
    <a:masterClrMapping/>
  </p:clrMapOvr>
  <p:transition spd="med">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Slide Number Placeholder 3"/>
          <p:cNvSpPr>
            <a:spLocks noGrp="1"/>
          </p:cNvSpPr>
          <p:nvPr>
            <p:ph type="sldNum" sz="quarter" idx="10"/>
          </p:nvPr>
        </p:nvSpPr>
        <p:spPr>
          <a:noFill/>
        </p:spPr>
        <p:txBody>
          <a:bodyPr/>
          <a:lstStyle/>
          <a:p>
            <a:fld id="{DF4E942A-8C4A-4AEA-8EC2-B1AE7A3D45D3}" type="slidenum">
              <a:rPr lang="en-US" smtClean="0"/>
              <a:pPr/>
              <a:t>5</a:t>
            </a:fld>
            <a:endParaRPr lang="en-US" dirty="0" smtClean="0"/>
          </a:p>
        </p:txBody>
      </p:sp>
      <p:sp>
        <p:nvSpPr>
          <p:cNvPr id="12292" name="Rectangle 2"/>
          <p:cNvSpPr>
            <a:spLocks noGrp="1" noChangeArrowheads="1"/>
          </p:cNvSpPr>
          <p:nvPr>
            <p:ph type="title"/>
          </p:nvPr>
        </p:nvSpPr>
        <p:spPr>
          <a:xfrm>
            <a:off x="787400" y="457200"/>
            <a:ext cx="11506200" cy="2362200"/>
          </a:xfrm>
        </p:spPr>
        <p:txBody>
          <a:bodyPr/>
          <a:lstStyle/>
          <a:p>
            <a:pPr algn="ctr" eaLnBrk="1" hangingPunct="1">
              <a:spcBef>
                <a:spcPts val="2400"/>
              </a:spcBef>
              <a:buSzPct val="155000"/>
            </a:pPr>
            <a:r>
              <a:rPr lang="en-US" b="1" dirty="0" smtClean="0"/>
              <a:t>Wy-Kan-Ush-Mi Wa-Kish-Wit</a:t>
            </a:r>
            <a:br>
              <a:rPr lang="en-US" b="1" dirty="0" smtClean="0"/>
            </a:br>
            <a:r>
              <a:rPr lang="en-US" sz="2800" b="1" i="1" dirty="0" smtClean="0"/>
              <a:t>Spirit of the Salmon</a:t>
            </a:r>
            <a:r>
              <a:rPr lang="en-US" sz="2800" i="1" dirty="0" smtClean="0"/>
              <a:t/>
            </a:r>
            <a:br>
              <a:rPr lang="en-US" sz="2800" i="1" dirty="0" smtClean="0"/>
            </a:br>
            <a:r>
              <a:rPr lang="en-US" sz="1200" b="1" i="1" dirty="0" smtClean="0"/>
              <a:t> </a:t>
            </a:r>
            <a:r>
              <a:rPr lang="en-US" sz="2400" b="1" dirty="0" smtClean="0"/>
              <a:t/>
            </a:r>
            <a:br>
              <a:rPr lang="en-US" sz="2400" b="1" dirty="0" smtClean="0"/>
            </a:br>
            <a:r>
              <a:rPr lang="en-US" sz="2400" b="1" u="sng" dirty="0" smtClean="0">
                <a:solidFill>
                  <a:srgbClr val="FFFFFF"/>
                </a:solidFill>
              </a:rPr>
              <a:t>Tribal Restoration Plan (TRP):  1995-2020</a:t>
            </a:r>
            <a:r>
              <a:rPr lang="en-US" sz="2400" dirty="0" smtClean="0">
                <a:solidFill>
                  <a:schemeClr val="tx1"/>
                </a:solidFill>
              </a:rPr>
              <a:t/>
            </a:r>
            <a:br>
              <a:rPr lang="en-US" sz="2400" dirty="0" smtClean="0">
                <a:solidFill>
                  <a:schemeClr val="tx1"/>
                </a:solidFill>
              </a:rPr>
            </a:br>
            <a:r>
              <a:rPr lang="en-US" sz="2400" dirty="0" smtClean="0">
                <a:solidFill>
                  <a:schemeClr val="accent1"/>
                </a:solidFill>
              </a:rPr>
              <a:t>“Put fish back in the rivers…and protect the watersheds where fish live.”</a:t>
            </a:r>
          </a:p>
        </p:txBody>
      </p:sp>
      <p:sp>
        <p:nvSpPr>
          <p:cNvPr id="12293" name="Rectangle 3"/>
          <p:cNvSpPr>
            <a:spLocks noGrp="1" noChangeArrowheads="1"/>
          </p:cNvSpPr>
          <p:nvPr>
            <p:ph type="body" idx="1"/>
          </p:nvPr>
        </p:nvSpPr>
        <p:spPr>
          <a:xfrm>
            <a:off x="635000" y="3048000"/>
            <a:ext cx="5791200" cy="6019800"/>
          </a:xfrm>
        </p:spPr>
        <p:txBody>
          <a:bodyPr/>
          <a:lstStyle/>
          <a:p>
            <a:pPr eaLnBrk="1" hangingPunct="1">
              <a:buFontTx/>
              <a:buBlip>
                <a:blip r:embed="rId2"/>
              </a:buBlip>
            </a:pPr>
            <a:r>
              <a:rPr lang="en-US" b="1" u="sng" dirty="0" smtClean="0">
                <a:solidFill>
                  <a:srgbClr val="FFFFFF"/>
                </a:solidFill>
              </a:rPr>
              <a:t> 7 years</a:t>
            </a:r>
            <a:r>
              <a:rPr lang="en-US" dirty="0" smtClean="0">
                <a:solidFill>
                  <a:srgbClr val="FFFFFF"/>
                </a:solidFill>
              </a:rPr>
              <a:t>:  </a:t>
            </a:r>
            <a:r>
              <a:rPr lang="en-US" dirty="0" smtClean="0"/>
              <a:t>Halt the decline of salmon, sturgeon and lamprey upstream of Bonneville Dam.</a:t>
            </a:r>
          </a:p>
          <a:p>
            <a:pPr eaLnBrk="1" hangingPunct="1">
              <a:buFontTx/>
              <a:buBlip>
                <a:blip r:embed="rId2"/>
              </a:buBlip>
            </a:pPr>
            <a:r>
              <a:rPr lang="en-US" b="1" u="sng" dirty="0" smtClean="0">
                <a:solidFill>
                  <a:srgbClr val="FFFFFF"/>
                </a:solidFill>
              </a:rPr>
              <a:t>25 years</a:t>
            </a:r>
            <a:r>
              <a:rPr lang="en-US" b="1" dirty="0" smtClean="0">
                <a:solidFill>
                  <a:srgbClr val="FFFFFF"/>
                </a:solidFill>
              </a:rPr>
              <a:t>: </a:t>
            </a:r>
            <a:r>
              <a:rPr lang="en-US" dirty="0" smtClean="0"/>
              <a:t>Increase total adult salmon returns above Bonneville to 4 million annually and in a manner that sustains natural production to support tribal fisheries.</a:t>
            </a:r>
          </a:p>
          <a:p>
            <a:pPr eaLnBrk="1" hangingPunct="1">
              <a:buFontTx/>
              <a:buBlip>
                <a:blip r:embed="rId2"/>
              </a:buBlip>
            </a:pPr>
            <a:r>
              <a:rPr lang="en-US" b="1" u="sng" dirty="0" smtClean="0">
                <a:solidFill>
                  <a:srgbClr val="FFFFFF"/>
                </a:solidFill>
              </a:rPr>
              <a:t>25 years</a:t>
            </a:r>
            <a:r>
              <a:rPr lang="en-US" b="1" dirty="0" smtClean="0">
                <a:solidFill>
                  <a:srgbClr val="FFFFFF"/>
                </a:solidFill>
              </a:rPr>
              <a:t>: </a:t>
            </a:r>
            <a:r>
              <a:rPr lang="en-US" dirty="0" smtClean="0"/>
              <a:t>Increase sturgeon and lamprey populations to naturally sustainable levels that supports tribal harvest.</a:t>
            </a:r>
          </a:p>
          <a:p>
            <a:pPr eaLnBrk="1" hangingPunct="1">
              <a:buFontTx/>
              <a:buBlip>
                <a:blip r:embed="rId2"/>
              </a:buBlip>
            </a:pPr>
            <a:endParaRPr lang="en-US" dirty="0" smtClean="0"/>
          </a:p>
        </p:txBody>
      </p:sp>
      <p:pic>
        <p:nvPicPr>
          <p:cNvPr id="6" name="Picture 7" descr="salmon_lamprey_sturegon_lif"/>
          <p:cNvPicPr>
            <a:picLocks noChangeAspect="1" noChangeArrowheads="1"/>
          </p:cNvPicPr>
          <p:nvPr/>
        </p:nvPicPr>
        <p:blipFill>
          <a:blip r:embed="rId3" cstate="print"/>
          <a:srcRect/>
          <a:stretch>
            <a:fillRect/>
          </a:stretch>
        </p:blipFill>
        <p:spPr bwMode="auto">
          <a:xfrm>
            <a:off x="6502400" y="3449704"/>
            <a:ext cx="5943600" cy="4551296"/>
          </a:xfrm>
          <a:prstGeom prst="rect">
            <a:avLst/>
          </a:prstGeom>
          <a:noFill/>
          <a:ln w="9525">
            <a:noFill/>
            <a:miter lim="800000"/>
            <a:headEnd/>
            <a:tailEnd/>
          </a:ln>
        </p:spPr>
      </p:pic>
    </p:spTree>
  </p:cSld>
  <p:clrMapOvr>
    <a:masterClrMapping/>
  </p:clrMapOvr>
  <p:transition spd="med">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5"/>
          <p:cNvGrpSpPr>
            <a:grpSpLocks/>
          </p:cNvGrpSpPr>
          <p:nvPr/>
        </p:nvGrpSpPr>
        <p:grpSpPr bwMode="auto">
          <a:xfrm>
            <a:off x="7340600" y="6705600"/>
            <a:ext cx="4292600" cy="2438400"/>
            <a:chOff x="0" y="0"/>
            <a:chExt cx="3672" cy="3424"/>
          </a:xfrm>
        </p:grpSpPr>
        <p:sp>
          <p:nvSpPr>
            <p:cNvPr id="8" name="Rectangle 6"/>
            <p:cNvSpPr>
              <a:spLocks/>
            </p:cNvSpPr>
            <p:nvPr/>
          </p:nvSpPr>
          <p:spPr bwMode="auto">
            <a:xfrm>
              <a:off x="0" y="0"/>
              <a:ext cx="3672" cy="3424"/>
            </a:xfrm>
            <a:prstGeom prst="rect">
              <a:avLst/>
            </a:prstGeom>
            <a:solidFill>
              <a:srgbClr val="FFFFFF"/>
            </a:solidFill>
            <a:ln w="12700">
              <a:noFill/>
              <a:miter lim="800000"/>
              <a:headEnd/>
              <a:tailEnd/>
            </a:ln>
          </p:spPr>
          <p:txBody>
            <a:bodyPr lIns="0" tIns="0" rIns="0" bIns="0"/>
            <a:lstStyle/>
            <a:p>
              <a:endParaRPr lang="en-US" dirty="0"/>
            </a:p>
          </p:txBody>
        </p:sp>
        <p:pic>
          <p:nvPicPr>
            <p:cNvPr id="9" name="Picture 7"/>
            <p:cNvPicPr>
              <a:picLocks noChangeAspect="1" noChangeArrowheads="1"/>
            </p:cNvPicPr>
            <p:nvPr/>
          </p:nvPicPr>
          <p:blipFill>
            <a:blip r:embed="rId2" cstate="print"/>
            <a:srcRect/>
            <a:stretch>
              <a:fillRect/>
            </a:stretch>
          </p:blipFill>
          <p:spPr bwMode="auto">
            <a:xfrm>
              <a:off x="0" y="768"/>
              <a:ext cx="3656" cy="1800"/>
            </a:xfrm>
            <a:prstGeom prst="rect">
              <a:avLst/>
            </a:prstGeom>
            <a:noFill/>
            <a:ln w="12700">
              <a:noFill/>
              <a:miter lim="800000"/>
              <a:headEnd/>
              <a:tailEnd/>
            </a:ln>
          </p:spPr>
        </p:pic>
      </p:grpSp>
      <p:sp>
        <p:nvSpPr>
          <p:cNvPr id="12290" name="Slide Number Placeholder 3"/>
          <p:cNvSpPr>
            <a:spLocks noGrp="1"/>
          </p:cNvSpPr>
          <p:nvPr>
            <p:ph type="sldNum" sz="quarter" idx="10"/>
          </p:nvPr>
        </p:nvSpPr>
        <p:spPr>
          <a:noFill/>
        </p:spPr>
        <p:txBody>
          <a:bodyPr/>
          <a:lstStyle/>
          <a:p>
            <a:fld id="{DF4E942A-8C4A-4AEA-8EC2-B1AE7A3D45D3}" type="slidenum">
              <a:rPr lang="en-US" smtClean="0"/>
              <a:pPr/>
              <a:t>6</a:t>
            </a:fld>
            <a:endParaRPr lang="en-US" dirty="0" smtClean="0"/>
          </a:p>
        </p:txBody>
      </p:sp>
      <p:sp>
        <p:nvSpPr>
          <p:cNvPr id="12292" name="Rectangle 2"/>
          <p:cNvSpPr>
            <a:spLocks noGrp="1" noChangeArrowheads="1"/>
          </p:cNvSpPr>
          <p:nvPr>
            <p:ph type="title"/>
          </p:nvPr>
        </p:nvSpPr>
        <p:spPr>
          <a:xfrm>
            <a:off x="787400" y="457200"/>
            <a:ext cx="11506200" cy="2362200"/>
          </a:xfrm>
        </p:spPr>
        <p:txBody>
          <a:bodyPr/>
          <a:lstStyle/>
          <a:p>
            <a:pPr algn="ctr" eaLnBrk="1" hangingPunct="1">
              <a:spcBef>
                <a:spcPts val="2400"/>
              </a:spcBef>
              <a:buSzPct val="155000"/>
            </a:pPr>
            <a:r>
              <a:rPr lang="en-US" b="1" dirty="0" smtClean="0"/>
              <a:t>Wy-Kan-Ush-Mi Wa-Kish-Wit</a:t>
            </a:r>
            <a:br>
              <a:rPr lang="en-US" b="1" dirty="0" smtClean="0"/>
            </a:br>
            <a:r>
              <a:rPr lang="en-US" sz="2800" b="1" i="1" dirty="0" smtClean="0"/>
              <a:t>Spirit of the Salmon</a:t>
            </a:r>
            <a:r>
              <a:rPr lang="en-US" sz="2800" i="1" dirty="0" smtClean="0"/>
              <a:t/>
            </a:r>
            <a:br>
              <a:rPr lang="en-US" sz="2800" i="1" dirty="0" smtClean="0"/>
            </a:br>
            <a:r>
              <a:rPr lang="en-US" sz="1200" b="1" i="1" dirty="0" smtClean="0"/>
              <a:t> </a:t>
            </a:r>
            <a:r>
              <a:rPr lang="en-US" sz="2400" b="1" dirty="0" smtClean="0"/>
              <a:t/>
            </a:r>
            <a:br>
              <a:rPr lang="en-US" sz="2400" b="1" dirty="0" smtClean="0"/>
            </a:br>
            <a:r>
              <a:rPr lang="en-US" sz="3200" b="1" dirty="0" smtClean="0">
                <a:solidFill>
                  <a:srgbClr val="FFFFFF"/>
                </a:solidFill>
              </a:rPr>
              <a:t>Brief History of Project</a:t>
            </a:r>
            <a:endParaRPr lang="en-US" sz="3200" dirty="0" smtClean="0">
              <a:solidFill>
                <a:srgbClr val="FFFFFF"/>
              </a:solidFill>
            </a:endParaRPr>
          </a:p>
        </p:txBody>
      </p:sp>
      <p:sp>
        <p:nvSpPr>
          <p:cNvPr id="12293" name="Rectangle 3"/>
          <p:cNvSpPr>
            <a:spLocks noGrp="1" noChangeArrowheads="1"/>
          </p:cNvSpPr>
          <p:nvPr>
            <p:ph type="body" idx="1"/>
          </p:nvPr>
        </p:nvSpPr>
        <p:spPr>
          <a:xfrm>
            <a:off x="635000" y="3048000"/>
            <a:ext cx="5791200" cy="5410200"/>
          </a:xfrm>
        </p:spPr>
        <p:txBody>
          <a:bodyPr/>
          <a:lstStyle/>
          <a:p>
            <a:pPr eaLnBrk="1" hangingPunct="1">
              <a:buFontTx/>
              <a:buBlip>
                <a:blip r:embed="rId3"/>
              </a:buBlip>
            </a:pPr>
            <a:r>
              <a:rPr lang="en-US" dirty="0" smtClean="0"/>
              <a:t>Project began in 1998 based on the need for regional coordination among the CRITFC tribes in implementing Wy-Kan-Ush-Mi Wa-Kish-Wit.</a:t>
            </a:r>
          </a:p>
          <a:p>
            <a:pPr eaLnBrk="1" hangingPunct="1">
              <a:buFontTx/>
              <a:buBlip>
                <a:blip r:embed="rId3"/>
              </a:buBlip>
            </a:pPr>
            <a:r>
              <a:rPr lang="en-US" dirty="0" smtClean="0"/>
              <a:t>Created Watershed Department</a:t>
            </a:r>
          </a:p>
          <a:p>
            <a:pPr eaLnBrk="1" hangingPunct="1">
              <a:buFontTx/>
              <a:buBlip>
                <a:blip r:embed="rId3"/>
              </a:buBlip>
            </a:pPr>
            <a:r>
              <a:rPr lang="en-US" dirty="0" smtClean="0"/>
              <a:t>Utilizes adaptive management framework</a:t>
            </a:r>
          </a:p>
          <a:p>
            <a:pPr eaLnBrk="1" hangingPunct="1">
              <a:buFontTx/>
              <a:buBlip>
                <a:blip r:embed="rId3"/>
              </a:buBlip>
            </a:pPr>
            <a:r>
              <a:rPr lang="en-US" dirty="0" smtClean="0"/>
              <a:t>Provides technical, policy, funding &amp; outreach assistance to CRITFC tribes</a:t>
            </a:r>
          </a:p>
          <a:p>
            <a:pPr eaLnBrk="1" hangingPunct="1">
              <a:buBlip>
                <a:blip r:embed="rId3"/>
              </a:buBlip>
            </a:pPr>
            <a:r>
              <a:rPr lang="en-US" dirty="0" smtClean="0"/>
              <a:t>Accord project as of 2008</a:t>
            </a:r>
          </a:p>
        </p:txBody>
      </p:sp>
      <p:pic>
        <p:nvPicPr>
          <p:cNvPr id="6" name="Picture 4" descr="imagesCA2Q6NC4.jpg"/>
          <p:cNvPicPr>
            <a:picLocks noChangeAspect="1"/>
          </p:cNvPicPr>
          <p:nvPr/>
        </p:nvPicPr>
        <p:blipFill>
          <a:blip r:embed="rId4" cstate="print"/>
          <a:srcRect/>
          <a:stretch>
            <a:fillRect/>
          </a:stretch>
        </p:blipFill>
        <p:spPr bwMode="auto">
          <a:xfrm>
            <a:off x="6502400" y="3048000"/>
            <a:ext cx="5943600" cy="3940305"/>
          </a:xfrm>
          <a:prstGeom prst="rect">
            <a:avLst/>
          </a:prstGeom>
          <a:noFill/>
          <a:ln w="9525">
            <a:noFill/>
            <a:miter lim="800000"/>
            <a:headEnd/>
            <a:tailEnd/>
          </a:ln>
        </p:spPr>
      </p:pic>
    </p:spTree>
  </p:cSld>
  <p:clrMapOvr>
    <a:masterClrMapping/>
  </p:clrMapOvr>
  <p:transition spd="med">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Slide Number Placeholder 3"/>
          <p:cNvSpPr>
            <a:spLocks noGrp="1"/>
          </p:cNvSpPr>
          <p:nvPr>
            <p:ph type="sldNum" sz="quarter" idx="10"/>
          </p:nvPr>
        </p:nvSpPr>
        <p:spPr>
          <a:noFill/>
        </p:spPr>
        <p:txBody>
          <a:bodyPr/>
          <a:lstStyle/>
          <a:p>
            <a:fld id="{DF4E942A-8C4A-4AEA-8EC2-B1AE7A3D45D3}" type="slidenum">
              <a:rPr lang="en-US" smtClean="0"/>
              <a:pPr/>
              <a:t>7</a:t>
            </a:fld>
            <a:endParaRPr lang="en-US" dirty="0" smtClean="0"/>
          </a:p>
        </p:txBody>
      </p:sp>
      <p:sp>
        <p:nvSpPr>
          <p:cNvPr id="12292" name="Rectangle 2"/>
          <p:cNvSpPr>
            <a:spLocks noGrp="1" noChangeArrowheads="1"/>
          </p:cNvSpPr>
          <p:nvPr>
            <p:ph type="title"/>
          </p:nvPr>
        </p:nvSpPr>
        <p:spPr>
          <a:xfrm>
            <a:off x="787400" y="533400"/>
            <a:ext cx="11506200" cy="2514600"/>
          </a:xfrm>
        </p:spPr>
        <p:txBody>
          <a:bodyPr/>
          <a:lstStyle/>
          <a:p>
            <a:pPr algn="ctr" eaLnBrk="1" hangingPunct="1">
              <a:spcBef>
                <a:spcPts val="2400"/>
              </a:spcBef>
              <a:buSzPct val="155000"/>
            </a:pPr>
            <a:r>
              <a:rPr lang="en-US" b="1" dirty="0" smtClean="0"/>
              <a:t>Wy-Kan-Ush-Mi Wa-Kish-Wit</a:t>
            </a:r>
            <a:br>
              <a:rPr lang="en-US" b="1" dirty="0" smtClean="0"/>
            </a:br>
            <a:r>
              <a:rPr lang="en-US" sz="2800" b="1" i="1" dirty="0" smtClean="0"/>
              <a:t>Spirit of the Salmon </a:t>
            </a:r>
            <a:br>
              <a:rPr lang="en-US" sz="2800" b="1" i="1" dirty="0" smtClean="0"/>
            </a:br>
            <a:r>
              <a:rPr lang="en-US" sz="1200" b="1" i="1" dirty="0" smtClean="0"/>
              <a:t> </a:t>
            </a:r>
            <a:r>
              <a:rPr lang="en-US" b="1" dirty="0" smtClean="0"/>
              <a:t/>
            </a:r>
            <a:br>
              <a:rPr lang="en-US" b="1" dirty="0" smtClean="0"/>
            </a:br>
            <a:r>
              <a:rPr lang="en-US" sz="3200" u="sng" dirty="0" smtClean="0">
                <a:solidFill>
                  <a:srgbClr val="FFFFFF"/>
                </a:solidFill>
              </a:rPr>
              <a:t>Objective 1</a:t>
            </a:r>
            <a:r>
              <a:rPr lang="en-US" sz="3200" dirty="0" smtClean="0">
                <a:solidFill>
                  <a:srgbClr val="FFFFFF"/>
                </a:solidFill>
              </a:rPr>
              <a:t>:  Implement Tribal Restoration Plan (TRP)</a:t>
            </a:r>
            <a:r>
              <a:rPr lang="en-US" b="1" dirty="0" smtClean="0"/>
              <a:t/>
            </a:r>
            <a:br>
              <a:rPr lang="en-US" b="1" dirty="0" smtClean="0"/>
            </a:br>
            <a:endParaRPr lang="en-US" sz="2400" b="1" dirty="0" smtClean="0">
              <a:solidFill>
                <a:schemeClr val="tx1"/>
              </a:solidFill>
            </a:endParaRPr>
          </a:p>
        </p:txBody>
      </p:sp>
      <p:sp>
        <p:nvSpPr>
          <p:cNvPr id="12293" name="Rectangle 3"/>
          <p:cNvSpPr>
            <a:spLocks noGrp="1" noChangeArrowheads="1"/>
          </p:cNvSpPr>
          <p:nvPr>
            <p:ph type="body" idx="1"/>
          </p:nvPr>
        </p:nvSpPr>
        <p:spPr>
          <a:xfrm>
            <a:off x="635000" y="2743200"/>
            <a:ext cx="5791200" cy="6019800"/>
          </a:xfrm>
        </p:spPr>
        <p:txBody>
          <a:bodyPr/>
          <a:lstStyle/>
          <a:p>
            <a:pPr eaLnBrk="1" hangingPunct="1">
              <a:buBlip>
                <a:blip r:embed="rId3"/>
              </a:buBlip>
            </a:pPr>
            <a:r>
              <a:rPr lang="en-US" u="sng" dirty="0" smtClean="0"/>
              <a:t>Project administration </a:t>
            </a:r>
          </a:p>
          <a:p>
            <a:pPr eaLnBrk="1" hangingPunct="1">
              <a:buFontTx/>
              <a:buBlip>
                <a:blip r:embed="rId3"/>
              </a:buBlip>
            </a:pPr>
            <a:r>
              <a:rPr lang="en-US" u="sng" dirty="0" smtClean="0"/>
              <a:t>Regional coordination</a:t>
            </a:r>
            <a:r>
              <a:rPr lang="en-US" dirty="0" smtClean="0"/>
              <a:t>:</a:t>
            </a:r>
            <a:r>
              <a:rPr lang="en-US" sz="1400" dirty="0" smtClean="0"/>
              <a:t>  </a:t>
            </a:r>
            <a:r>
              <a:rPr lang="en-US" sz="1800" dirty="0" smtClean="0"/>
              <a:t>Ensure goals and principles of TRP are implemented in regional decision-making processes.</a:t>
            </a:r>
          </a:p>
          <a:p>
            <a:pPr eaLnBrk="1" hangingPunct="1">
              <a:buFontTx/>
              <a:buBlip>
                <a:blip r:embed="rId3"/>
              </a:buBlip>
            </a:pPr>
            <a:r>
              <a:rPr lang="en-US" u="sng" dirty="0" smtClean="0"/>
              <a:t>Tribal coordination</a:t>
            </a:r>
            <a:r>
              <a:rPr lang="en-US" dirty="0" smtClean="0"/>
              <a:t>:</a:t>
            </a:r>
            <a:r>
              <a:rPr lang="en-US" sz="1400" dirty="0" smtClean="0"/>
              <a:t>  </a:t>
            </a:r>
            <a:r>
              <a:rPr lang="en-US" sz="1800" dirty="0" smtClean="0"/>
              <a:t>Coordinate and improve the implementation of tribal projects using adaptive management principles in response to updated science, technology &amp; policy.</a:t>
            </a:r>
          </a:p>
          <a:p>
            <a:pPr eaLnBrk="1" hangingPunct="1">
              <a:buBlip>
                <a:blip r:embed="rId3"/>
              </a:buBlip>
            </a:pPr>
            <a:r>
              <a:rPr lang="en-US" u="sng" dirty="0" smtClean="0"/>
              <a:t>Technical review</a:t>
            </a:r>
            <a:r>
              <a:rPr lang="en-US" dirty="0" smtClean="0"/>
              <a:t>:</a:t>
            </a:r>
            <a:r>
              <a:rPr lang="en-US" sz="1400" dirty="0" smtClean="0"/>
              <a:t>  </a:t>
            </a:r>
            <a:r>
              <a:rPr lang="en-US" sz="1800" dirty="0" smtClean="0"/>
              <a:t>Provide technical, scientific, funding &amp; policy coordination in preparing, reviewing &amp; implementing strategies that integrate TRP principles into BPA’s Fish &amp; Wildlife program.</a:t>
            </a:r>
          </a:p>
          <a:p>
            <a:pPr eaLnBrk="1" hangingPunct="1">
              <a:buBlip>
                <a:blip r:embed="rId3"/>
              </a:buBlip>
            </a:pPr>
            <a:r>
              <a:rPr lang="en-US" dirty="0" smtClean="0">
                <a:solidFill>
                  <a:schemeClr val="accent1"/>
                </a:solidFill>
              </a:rPr>
              <a:t>2012 Update to TRP</a:t>
            </a:r>
          </a:p>
        </p:txBody>
      </p:sp>
      <p:pic>
        <p:nvPicPr>
          <p:cNvPr id="7" name="Picture 1"/>
          <p:cNvPicPr>
            <a:picLocks noChangeAspect="1" noChangeArrowheads="1"/>
          </p:cNvPicPr>
          <p:nvPr/>
        </p:nvPicPr>
        <p:blipFill>
          <a:blip r:embed="rId4" cstate="print"/>
          <a:srcRect l="18938" r="1154"/>
          <a:stretch>
            <a:fillRect/>
          </a:stretch>
        </p:blipFill>
        <p:spPr bwMode="auto">
          <a:xfrm>
            <a:off x="6591300" y="3048000"/>
            <a:ext cx="5786438" cy="5430838"/>
          </a:xfrm>
          <a:prstGeom prst="rect">
            <a:avLst/>
          </a:prstGeom>
          <a:noFill/>
          <a:ln w="12700">
            <a:noFill/>
            <a:miter lim="800000"/>
            <a:headEnd/>
            <a:tailEnd/>
          </a:ln>
        </p:spPr>
      </p:pic>
    </p:spTree>
  </p:cSld>
  <p:clrMapOvr>
    <a:masterClrMapping/>
  </p:clrMapOvr>
  <p:transition spd="med">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Slide Number Placeholder 3"/>
          <p:cNvSpPr>
            <a:spLocks noGrp="1"/>
          </p:cNvSpPr>
          <p:nvPr>
            <p:ph type="sldNum" sz="quarter" idx="10"/>
          </p:nvPr>
        </p:nvSpPr>
        <p:spPr>
          <a:noFill/>
        </p:spPr>
        <p:txBody>
          <a:bodyPr/>
          <a:lstStyle/>
          <a:p>
            <a:fld id="{DF4E942A-8C4A-4AEA-8EC2-B1AE7A3D45D3}" type="slidenum">
              <a:rPr lang="en-US" smtClean="0"/>
              <a:pPr/>
              <a:t>8</a:t>
            </a:fld>
            <a:endParaRPr lang="en-US" dirty="0" smtClean="0"/>
          </a:p>
        </p:txBody>
      </p:sp>
      <p:sp>
        <p:nvSpPr>
          <p:cNvPr id="12292" name="Rectangle 2"/>
          <p:cNvSpPr>
            <a:spLocks noGrp="1" noChangeArrowheads="1"/>
          </p:cNvSpPr>
          <p:nvPr>
            <p:ph type="title"/>
          </p:nvPr>
        </p:nvSpPr>
        <p:spPr>
          <a:xfrm>
            <a:off x="787400" y="533400"/>
            <a:ext cx="11506200" cy="2514600"/>
          </a:xfrm>
        </p:spPr>
        <p:txBody>
          <a:bodyPr/>
          <a:lstStyle/>
          <a:p>
            <a:pPr algn="ctr" eaLnBrk="1" hangingPunct="1">
              <a:spcBef>
                <a:spcPts val="2400"/>
              </a:spcBef>
              <a:buSzPct val="155000"/>
            </a:pPr>
            <a:r>
              <a:rPr lang="en-US" b="1" dirty="0" smtClean="0"/>
              <a:t>Wy-Kan-Ush-Mi Wa-Kish-Wit</a:t>
            </a:r>
            <a:br>
              <a:rPr lang="en-US" b="1" dirty="0" smtClean="0"/>
            </a:br>
            <a:r>
              <a:rPr lang="en-US" sz="2800" b="1" i="1" dirty="0" smtClean="0"/>
              <a:t>Spirit of the Salmon </a:t>
            </a:r>
            <a:br>
              <a:rPr lang="en-US" sz="2800" b="1" i="1" dirty="0" smtClean="0"/>
            </a:br>
            <a:r>
              <a:rPr lang="en-US" sz="1200" b="1" i="1" dirty="0" smtClean="0"/>
              <a:t> </a:t>
            </a:r>
            <a:r>
              <a:rPr lang="en-US" b="1" dirty="0" smtClean="0"/>
              <a:t/>
            </a:r>
            <a:br>
              <a:rPr lang="en-US" b="1" dirty="0" smtClean="0"/>
            </a:br>
            <a:r>
              <a:rPr lang="en-US" sz="3200" u="sng" dirty="0" smtClean="0">
                <a:solidFill>
                  <a:srgbClr val="FFFFFF"/>
                </a:solidFill>
              </a:rPr>
              <a:t>Objective 1</a:t>
            </a:r>
            <a:r>
              <a:rPr lang="en-US" sz="3200" dirty="0" smtClean="0">
                <a:solidFill>
                  <a:srgbClr val="FFFFFF"/>
                </a:solidFill>
              </a:rPr>
              <a:t>: 2012 Update of Tribal Restoration Plan</a:t>
            </a:r>
            <a:r>
              <a:rPr lang="en-US" b="1" dirty="0" smtClean="0"/>
              <a:t/>
            </a:r>
            <a:br>
              <a:rPr lang="en-US" b="1" dirty="0" smtClean="0"/>
            </a:br>
            <a:endParaRPr lang="en-US" sz="2400" b="1" dirty="0" smtClean="0">
              <a:solidFill>
                <a:schemeClr val="tx1"/>
              </a:solidFill>
            </a:endParaRPr>
          </a:p>
        </p:txBody>
      </p:sp>
      <p:sp>
        <p:nvSpPr>
          <p:cNvPr id="12293" name="Rectangle 3"/>
          <p:cNvSpPr>
            <a:spLocks noGrp="1" noChangeArrowheads="1"/>
          </p:cNvSpPr>
          <p:nvPr>
            <p:ph type="body" idx="1"/>
          </p:nvPr>
        </p:nvSpPr>
        <p:spPr>
          <a:xfrm>
            <a:off x="711200" y="3048000"/>
            <a:ext cx="5638800" cy="5410200"/>
          </a:xfrm>
        </p:spPr>
        <p:txBody>
          <a:bodyPr/>
          <a:lstStyle/>
          <a:p>
            <a:pPr eaLnBrk="1" hangingPunct="1">
              <a:buFontTx/>
              <a:buBlip>
                <a:blip r:embed="rId2"/>
              </a:buBlip>
            </a:pPr>
            <a:r>
              <a:rPr lang="en-US" sz="2200" dirty="0" smtClean="0"/>
              <a:t>Updated Goals and Objectives</a:t>
            </a:r>
          </a:p>
          <a:p>
            <a:pPr eaLnBrk="1" hangingPunct="1">
              <a:buFontTx/>
              <a:buBlip>
                <a:blip r:embed="rId2"/>
              </a:buBlip>
            </a:pPr>
            <a:r>
              <a:rPr lang="en-US" sz="2200" dirty="0" smtClean="0"/>
              <a:t>Updated Legal and Cultural Framework</a:t>
            </a:r>
          </a:p>
          <a:p>
            <a:pPr eaLnBrk="1" hangingPunct="1">
              <a:buFontTx/>
              <a:buBlip>
                <a:blip r:embed="rId2"/>
              </a:buBlip>
            </a:pPr>
            <a:r>
              <a:rPr lang="en-US" sz="2200" dirty="0" smtClean="0"/>
              <a:t>Overview of tribal successes and accomplishments</a:t>
            </a:r>
          </a:p>
          <a:p>
            <a:pPr eaLnBrk="1" hangingPunct="1">
              <a:buFontTx/>
              <a:buBlip>
                <a:blip r:embed="rId2"/>
              </a:buBlip>
            </a:pPr>
            <a:r>
              <a:rPr lang="en-US" sz="2200" dirty="0" smtClean="0"/>
              <a:t>Inclusion of emerging issues: legal, scientific, technical, policy-related, biological, etc.</a:t>
            </a:r>
          </a:p>
          <a:p>
            <a:pPr eaLnBrk="1" hangingPunct="1">
              <a:buFontTx/>
              <a:buBlip>
                <a:blip r:embed="rId2"/>
              </a:buBlip>
            </a:pPr>
            <a:r>
              <a:rPr lang="en-US" sz="2200" dirty="0" smtClean="0"/>
              <a:t>Overview of achievements and obstacles</a:t>
            </a:r>
          </a:p>
          <a:p>
            <a:pPr eaLnBrk="1" hangingPunct="1">
              <a:buFontTx/>
              <a:buBlip>
                <a:blip r:embed="rId2"/>
              </a:buBlip>
            </a:pPr>
            <a:r>
              <a:rPr lang="en-US" sz="2200" dirty="0" smtClean="0"/>
              <a:t>Updated Policy and Technical Recommendations</a:t>
            </a:r>
          </a:p>
        </p:txBody>
      </p:sp>
      <p:pic>
        <p:nvPicPr>
          <p:cNvPr id="5" name="Picture 5"/>
          <p:cNvPicPr>
            <a:picLocks noChangeAspect="1" noChangeArrowheads="1"/>
          </p:cNvPicPr>
          <p:nvPr/>
        </p:nvPicPr>
        <p:blipFill>
          <a:blip r:embed="rId3" cstate="print"/>
          <a:srcRect l="2776" t="1958" r="3441" b="9103"/>
          <a:stretch>
            <a:fillRect/>
          </a:stretch>
        </p:blipFill>
        <p:spPr bwMode="auto">
          <a:xfrm>
            <a:off x="7112000" y="2999880"/>
            <a:ext cx="4495800" cy="6067920"/>
          </a:xfrm>
          <a:prstGeom prst="rect">
            <a:avLst/>
          </a:prstGeom>
          <a:noFill/>
          <a:ln w="12700">
            <a:noFill/>
            <a:miter lim="800000"/>
            <a:headEnd/>
            <a:tailEnd/>
          </a:ln>
        </p:spPr>
      </p:pic>
    </p:spTree>
  </p:cSld>
  <p:clrMapOvr>
    <a:masterClrMapping/>
  </p:clrMapOvr>
  <p:transition spd="med">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Slide Number Placeholder 3"/>
          <p:cNvSpPr>
            <a:spLocks noGrp="1"/>
          </p:cNvSpPr>
          <p:nvPr>
            <p:ph type="sldNum" sz="quarter" idx="10"/>
          </p:nvPr>
        </p:nvSpPr>
        <p:spPr>
          <a:noFill/>
        </p:spPr>
        <p:txBody>
          <a:bodyPr/>
          <a:lstStyle/>
          <a:p>
            <a:fld id="{DF4E942A-8C4A-4AEA-8EC2-B1AE7A3D45D3}" type="slidenum">
              <a:rPr lang="en-US" smtClean="0"/>
              <a:pPr/>
              <a:t>9</a:t>
            </a:fld>
            <a:endParaRPr lang="en-US" dirty="0" smtClean="0"/>
          </a:p>
        </p:txBody>
      </p:sp>
      <p:sp>
        <p:nvSpPr>
          <p:cNvPr id="12292" name="Rectangle 2"/>
          <p:cNvSpPr>
            <a:spLocks noGrp="1" noChangeArrowheads="1"/>
          </p:cNvSpPr>
          <p:nvPr>
            <p:ph type="title"/>
          </p:nvPr>
        </p:nvSpPr>
        <p:spPr>
          <a:xfrm>
            <a:off x="787400" y="533400"/>
            <a:ext cx="11506200" cy="2514600"/>
          </a:xfrm>
        </p:spPr>
        <p:txBody>
          <a:bodyPr/>
          <a:lstStyle/>
          <a:p>
            <a:pPr algn="ctr" eaLnBrk="1" hangingPunct="1">
              <a:spcBef>
                <a:spcPts val="2400"/>
              </a:spcBef>
              <a:buSzPct val="155000"/>
            </a:pPr>
            <a:r>
              <a:rPr lang="en-US" b="1" dirty="0" smtClean="0"/>
              <a:t>Wy-Kan-Ush-Mi Wa-Kish-Wit</a:t>
            </a:r>
            <a:br>
              <a:rPr lang="en-US" b="1" dirty="0" smtClean="0"/>
            </a:br>
            <a:r>
              <a:rPr lang="en-US" sz="2800" b="1" i="1" dirty="0" smtClean="0"/>
              <a:t>Spirit of the Salmon </a:t>
            </a:r>
            <a:br>
              <a:rPr lang="en-US" sz="2800" b="1" i="1" dirty="0" smtClean="0"/>
            </a:br>
            <a:r>
              <a:rPr lang="en-US" sz="1200" b="1" i="1" dirty="0" smtClean="0"/>
              <a:t> </a:t>
            </a:r>
            <a:r>
              <a:rPr lang="en-US" b="1" dirty="0" smtClean="0"/>
              <a:t/>
            </a:r>
            <a:br>
              <a:rPr lang="en-US" b="1" dirty="0" smtClean="0"/>
            </a:br>
            <a:r>
              <a:rPr lang="en-US" sz="3200" u="sng" dirty="0" smtClean="0">
                <a:solidFill>
                  <a:srgbClr val="FFFFFF"/>
                </a:solidFill>
              </a:rPr>
              <a:t>Objective 2</a:t>
            </a:r>
            <a:r>
              <a:rPr lang="en-US" sz="3200" dirty="0" smtClean="0">
                <a:solidFill>
                  <a:srgbClr val="FFFFFF"/>
                </a:solidFill>
              </a:rPr>
              <a:t>:  Provide coordination &amp; outreach for the tribes</a:t>
            </a:r>
            <a:r>
              <a:rPr lang="en-US" b="1" dirty="0" smtClean="0"/>
              <a:t/>
            </a:r>
            <a:br>
              <a:rPr lang="en-US" b="1" dirty="0" smtClean="0"/>
            </a:br>
            <a:endParaRPr lang="en-US" sz="2400" b="1" dirty="0" smtClean="0">
              <a:solidFill>
                <a:schemeClr val="tx1"/>
              </a:solidFill>
            </a:endParaRPr>
          </a:p>
        </p:txBody>
      </p:sp>
      <p:sp>
        <p:nvSpPr>
          <p:cNvPr id="12293" name="Rectangle 3"/>
          <p:cNvSpPr>
            <a:spLocks noGrp="1" noChangeArrowheads="1"/>
          </p:cNvSpPr>
          <p:nvPr>
            <p:ph type="body" idx="1"/>
          </p:nvPr>
        </p:nvSpPr>
        <p:spPr>
          <a:xfrm>
            <a:off x="635000" y="3048000"/>
            <a:ext cx="5791200" cy="5379720"/>
          </a:xfrm>
        </p:spPr>
        <p:txBody>
          <a:bodyPr/>
          <a:lstStyle/>
          <a:p>
            <a:pPr eaLnBrk="1" hangingPunct="1">
              <a:buFontTx/>
              <a:buBlip>
                <a:blip r:embed="rId3"/>
              </a:buBlip>
            </a:pPr>
            <a:r>
              <a:rPr lang="en-US" sz="2200" u="sng" dirty="0" smtClean="0">
                <a:solidFill>
                  <a:srgbClr val="FFFFFF"/>
                </a:solidFill>
              </a:rPr>
              <a:t>Tribal coordination</a:t>
            </a:r>
            <a:r>
              <a:rPr lang="en-US" sz="2200" dirty="0" smtClean="0">
                <a:solidFill>
                  <a:srgbClr val="FFFFFF"/>
                </a:solidFill>
              </a:rPr>
              <a:t>:</a:t>
            </a:r>
          </a:p>
          <a:p>
            <a:pPr lvl="1" eaLnBrk="1" hangingPunct="1">
              <a:buFont typeface="Arial" pitchFamily="34" charset="0"/>
              <a:buChar char="•"/>
            </a:pPr>
            <a:r>
              <a:rPr lang="en-US" sz="2000" dirty="0" smtClean="0"/>
              <a:t>Priorities established by the Commission</a:t>
            </a:r>
          </a:p>
          <a:p>
            <a:pPr lvl="1" eaLnBrk="1" hangingPunct="1">
              <a:buFont typeface="Arial" pitchFamily="34" charset="0"/>
              <a:buChar char="•"/>
            </a:pPr>
            <a:r>
              <a:rPr lang="en-US" sz="2000" dirty="0" smtClean="0"/>
              <a:t>Provide tribal representation at regional forums, meetings &amp; workgroups &amp; report back to the Commission and tribes</a:t>
            </a:r>
          </a:p>
          <a:p>
            <a:pPr lvl="1" eaLnBrk="1" hangingPunct="1">
              <a:buFont typeface="Arial" pitchFamily="34" charset="0"/>
              <a:buChar char="•"/>
            </a:pPr>
            <a:r>
              <a:rPr lang="en-US" sz="2000" dirty="0" smtClean="0"/>
              <a:t>Advocate for implementation and collaboration of tribal projects &amp; respond to emerging issues</a:t>
            </a:r>
          </a:p>
          <a:p>
            <a:pPr eaLnBrk="1" hangingPunct="1">
              <a:buFontTx/>
              <a:buBlip>
                <a:blip r:embed="rId3"/>
              </a:buBlip>
            </a:pPr>
            <a:r>
              <a:rPr lang="en-US" sz="2200" u="sng" dirty="0" smtClean="0">
                <a:solidFill>
                  <a:srgbClr val="FFFFFF"/>
                </a:solidFill>
              </a:rPr>
              <a:t>Outreach and Education</a:t>
            </a:r>
            <a:r>
              <a:rPr lang="en-US" sz="2200" dirty="0" smtClean="0">
                <a:solidFill>
                  <a:srgbClr val="FFFFFF"/>
                </a:solidFill>
              </a:rPr>
              <a:t>:</a:t>
            </a:r>
          </a:p>
          <a:p>
            <a:pPr lvl="1" eaLnBrk="1" hangingPunct="1">
              <a:buFont typeface="Arial" pitchFamily="34" charset="0"/>
              <a:buChar char="•"/>
            </a:pPr>
            <a:r>
              <a:rPr lang="en-US" sz="2000" dirty="0" smtClean="0"/>
              <a:t>Tribal workforce development program</a:t>
            </a:r>
          </a:p>
          <a:p>
            <a:pPr lvl="1" eaLnBrk="1" hangingPunct="1">
              <a:buFont typeface="Arial" pitchFamily="34" charset="0"/>
              <a:buChar char="•"/>
            </a:pPr>
            <a:r>
              <a:rPr lang="en-US" sz="2000" dirty="0" smtClean="0"/>
              <a:t>Development of outreach materials</a:t>
            </a:r>
          </a:p>
        </p:txBody>
      </p:sp>
      <p:pic>
        <p:nvPicPr>
          <p:cNvPr id="5" name="Picture 2"/>
          <p:cNvPicPr>
            <a:picLocks noChangeAspect="1" noChangeArrowheads="1"/>
          </p:cNvPicPr>
          <p:nvPr/>
        </p:nvPicPr>
        <p:blipFill>
          <a:blip r:embed="rId4" cstate="print"/>
          <a:srcRect t="5247" b="6018"/>
          <a:stretch>
            <a:fillRect/>
          </a:stretch>
        </p:blipFill>
        <p:spPr bwMode="auto">
          <a:xfrm>
            <a:off x="6578600" y="3733800"/>
            <a:ext cx="5807075" cy="3863975"/>
          </a:xfrm>
          <a:prstGeom prst="rect">
            <a:avLst/>
          </a:prstGeom>
          <a:noFill/>
          <a:ln w="12700">
            <a:noFill/>
            <a:miter lim="800000"/>
            <a:headEnd/>
            <a:tailEnd/>
          </a:ln>
        </p:spPr>
      </p:pic>
    </p:spTree>
  </p:cSld>
  <p:clrMapOvr>
    <a:masterClrMapping/>
  </p:clrMapOvr>
  <p:transition spd="med">
    <p:fade/>
  </p:transition>
  <p:timing>
    <p:tnLst>
      <p:par>
        <p:cTn id="1" dur="indefinite" restart="never" nodeType="tmRoot"/>
      </p:par>
    </p:tnLst>
  </p:timing>
</p:sld>
</file>

<file path=ppt/theme/theme1.xml><?xml version="1.0" encoding="utf-8"?>
<a:theme xmlns:a="http://schemas.openxmlformats.org/drawingml/2006/main" name="Title Subtitle">
  <a:themeElements>
    <a:clrScheme name="">
      <a:dk1>
        <a:srgbClr val="000000"/>
      </a:dk1>
      <a:lt1>
        <a:srgbClr val="CDCBDA"/>
      </a:lt1>
      <a:dk2>
        <a:srgbClr val="323425"/>
      </a:dk2>
      <a:lt2>
        <a:srgbClr val="000000"/>
      </a:lt2>
      <a:accent1>
        <a:srgbClr val="FFAF03"/>
      </a:accent1>
      <a:accent2>
        <a:srgbClr val="333399"/>
      </a:accent2>
      <a:accent3>
        <a:srgbClr val="ADAEAC"/>
      </a:accent3>
      <a:accent4>
        <a:srgbClr val="AFADBA"/>
      </a:accent4>
      <a:accent5>
        <a:srgbClr val="FFD4AA"/>
      </a:accent5>
      <a:accent6>
        <a:srgbClr val="2D2D8A"/>
      </a:accent6>
      <a:hlink>
        <a:srgbClr val="009999"/>
      </a:hlink>
      <a:folHlink>
        <a:srgbClr val="99CC00"/>
      </a:folHlink>
    </a:clrScheme>
    <a:fontScheme name="Title Subtitle">
      <a:majorFont>
        <a:latin typeface="Helvetica Neue Light"/>
        <a:ea typeface="ヒラギノ角ゴ ProN W3"/>
        <a:cs typeface="ヒラギノ角ゴ ProN W3"/>
      </a:majorFont>
      <a:minorFont>
        <a:latin typeface="Helvetica Neue Light"/>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FFAF03"/>
        </a:solidFill>
        <a:ln w="12700"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3400" b="0" i="0" u="none" strike="noStrike" cap="none" normalizeH="0" baseline="0" smtClean="0">
            <a:ln>
              <a:noFill/>
            </a:ln>
            <a:solidFill>
              <a:srgbClr val="CDCBDA"/>
            </a:solidFill>
            <a:effectLst/>
            <a:latin typeface="Helvetica Neue Light" charset="0"/>
            <a:ea typeface="ヒラギノ角ゴ ProN W3" charset="0"/>
            <a:cs typeface="ヒラギノ角ゴ ProN W3" charset="0"/>
            <a:sym typeface="Helvetica Neue Light" charset="0"/>
          </a:defRPr>
        </a:defPPr>
      </a:lstStyle>
    </a:spDef>
    <a:lnDef>
      <a:spPr bwMode="auto">
        <a:xfrm>
          <a:off x="0" y="0"/>
          <a:ext cx="1" cy="1"/>
        </a:xfrm>
        <a:custGeom>
          <a:avLst/>
          <a:gdLst/>
          <a:ahLst/>
          <a:cxnLst/>
          <a:rect l="0" t="0" r="0" b="0"/>
          <a:pathLst/>
        </a:custGeom>
        <a:solidFill>
          <a:srgbClr val="FFAF03"/>
        </a:solidFill>
        <a:ln w="12700"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3400" b="0" i="0" u="none" strike="noStrike" cap="none" normalizeH="0" baseline="0" smtClean="0">
            <a:ln>
              <a:noFill/>
            </a:ln>
            <a:solidFill>
              <a:srgbClr val="CDCBDA"/>
            </a:solidFill>
            <a:effectLst/>
            <a:latin typeface="Helvetica Neue Light" charset="0"/>
            <a:ea typeface="ヒラギノ角ゴ ProN W3" charset="0"/>
            <a:cs typeface="ヒラギノ角ゴ ProN W3" charset="0"/>
            <a:sym typeface="Helvetica Neue Light" charset="0"/>
          </a:defRPr>
        </a:defPPr>
      </a:lstStyle>
    </a:lnDef>
  </a:objectDefaults>
  <a:extraClrSchemeLst>
    <a:extraClrScheme>
      <a:clrScheme name="Title Subtitl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Title, Bullets &amp; Photo">
  <a:themeElements>
    <a:clrScheme name="">
      <a:dk1>
        <a:srgbClr val="000000"/>
      </a:dk1>
      <a:lt1>
        <a:srgbClr val="CDCBDA"/>
      </a:lt1>
      <a:dk2>
        <a:srgbClr val="323425"/>
      </a:dk2>
      <a:lt2>
        <a:srgbClr val="000000"/>
      </a:lt2>
      <a:accent1>
        <a:srgbClr val="FFAF03"/>
      </a:accent1>
      <a:accent2>
        <a:srgbClr val="333399"/>
      </a:accent2>
      <a:accent3>
        <a:srgbClr val="ADAEAC"/>
      </a:accent3>
      <a:accent4>
        <a:srgbClr val="AFADBA"/>
      </a:accent4>
      <a:accent5>
        <a:srgbClr val="FFD4AA"/>
      </a:accent5>
      <a:accent6>
        <a:srgbClr val="2D2D8A"/>
      </a:accent6>
      <a:hlink>
        <a:srgbClr val="009999"/>
      </a:hlink>
      <a:folHlink>
        <a:srgbClr val="99CC00"/>
      </a:folHlink>
    </a:clrScheme>
    <a:fontScheme name="Title, Bullets &amp; Photo">
      <a:majorFont>
        <a:latin typeface="Helvetica Neue Light"/>
        <a:ea typeface="ヒラギノ角ゴ ProN W3"/>
        <a:cs typeface="ヒラギノ角ゴ ProN W3"/>
      </a:majorFont>
      <a:minorFont>
        <a:latin typeface="Helvetica Neue Light"/>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FFAF03"/>
        </a:solidFill>
        <a:ln w="12700"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3400" b="0" i="0" u="none" strike="noStrike" cap="none" normalizeH="0" baseline="0" smtClean="0">
            <a:ln>
              <a:noFill/>
            </a:ln>
            <a:solidFill>
              <a:srgbClr val="CDCBDA"/>
            </a:solidFill>
            <a:effectLst/>
            <a:latin typeface="Helvetica Neue Light" charset="0"/>
            <a:ea typeface="ヒラギノ角ゴ ProN W3" charset="0"/>
            <a:cs typeface="ヒラギノ角ゴ ProN W3" charset="0"/>
            <a:sym typeface="Helvetica Neue Light" charset="0"/>
          </a:defRPr>
        </a:defPPr>
      </a:lstStyle>
    </a:spDef>
    <a:lnDef>
      <a:spPr bwMode="auto">
        <a:xfrm>
          <a:off x="0" y="0"/>
          <a:ext cx="1" cy="1"/>
        </a:xfrm>
        <a:custGeom>
          <a:avLst/>
          <a:gdLst/>
          <a:ahLst/>
          <a:cxnLst/>
          <a:rect l="0" t="0" r="0" b="0"/>
          <a:pathLst/>
        </a:custGeom>
        <a:solidFill>
          <a:srgbClr val="FFAF03"/>
        </a:solidFill>
        <a:ln w="12700"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3400" b="0" i="0" u="none" strike="noStrike" cap="none" normalizeH="0" baseline="0" smtClean="0">
            <a:ln>
              <a:noFill/>
            </a:ln>
            <a:solidFill>
              <a:srgbClr val="CDCBDA"/>
            </a:solidFill>
            <a:effectLst/>
            <a:latin typeface="Helvetica Neue Light" charset="0"/>
            <a:ea typeface="ヒラギノ角ゴ ProN W3" charset="0"/>
            <a:cs typeface="ヒラギノ角ゴ ProN W3" charset="0"/>
            <a:sym typeface="Helvetica Neue Light" charset="0"/>
          </a:defRPr>
        </a:defPPr>
      </a:lstStyle>
    </a:lnDef>
  </a:objectDefaults>
  <a:extraClrSchemeLst>
    <a:extraClrScheme>
      <a:clrScheme name="Title, Bullets &amp; Phot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1540</TotalTime>
  <Pages>0</Pages>
  <Words>1160</Words>
  <Characters>0</Characters>
  <Application>Microsoft Office PowerPoint</Application>
  <PresentationFormat>Custom</PresentationFormat>
  <Lines>0</Lines>
  <Paragraphs>130</Paragraphs>
  <Slides>14</Slides>
  <Notes>9</Notes>
  <HiddenSlides>0</HiddenSlides>
  <MMClips>0</MMClips>
  <ScaleCrop>false</ScaleCrop>
  <HeadingPairs>
    <vt:vector size="6" baseType="variant">
      <vt:variant>
        <vt:lpstr>Theme</vt:lpstr>
      </vt:variant>
      <vt:variant>
        <vt:i4>2</vt:i4>
      </vt:variant>
      <vt:variant>
        <vt:lpstr>Embedded OLE Servers</vt:lpstr>
      </vt:variant>
      <vt:variant>
        <vt:i4>1</vt:i4>
      </vt:variant>
      <vt:variant>
        <vt:lpstr>Slide Titles</vt:lpstr>
      </vt:variant>
      <vt:variant>
        <vt:i4>14</vt:i4>
      </vt:variant>
    </vt:vector>
  </HeadingPairs>
  <TitlesOfParts>
    <vt:vector size="17" baseType="lpstr">
      <vt:lpstr>Title Subtitle</vt:lpstr>
      <vt:lpstr>Title, Bullets &amp; Photo</vt:lpstr>
      <vt:lpstr>Chart</vt:lpstr>
      <vt:lpstr>Implement Wy-Kan-Ush-Mi Wa-Kish-Wit Project #: 1998-031-00</vt:lpstr>
      <vt:lpstr>Slide 2</vt:lpstr>
      <vt:lpstr>Slide 3</vt:lpstr>
      <vt:lpstr>Wy-Kan-Ush-Mi Wa-Kish-Wit Spirit of the Salmon   Tribal Restoration Plan (TRP):  1995-2020 “Put fish back in the rivers…and protect the watersheds where fish live.”</vt:lpstr>
      <vt:lpstr>Wy-Kan-Ush-Mi Wa-Kish-Wit Spirit of the Salmon   Tribal Restoration Plan (TRP):  1995-2020 “Put fish back in the rivers…and protect the watersheds where fish live.”</vt:lpstr>
      <vt:lpstr>Wy-Kan-Ush-Mi Wa-Kish-Wit Spirit of the Salmon   Brief History of Project</vt:lpstr>
      <vt:lpstr>Wy-Kan-Ush-Mi Wa-Kish-Wit Spirit of the Salmon    Objective 1:  Implement Tribal Restoration Plan (TRP) </vt:lpstr>
      <vt:lpstr>Wy-Kan-Ush-Mi Wa-Kish-Wit Spirit of the Salmon    Objective 1: 2012 Update of Tribal Restoration Plan </vt:lpstr>
      <vt:lpstr>Wy-Kan-Ush-Mi Wa-Kish-Wit Spirit of the Salmon    Objective 2:  Provide coordination &amp; outreach for the tribes </vt:lpstr>
      <vt:lpstr>Wy-Kan-Ush-Mi Wa-Kish-Wit Spirit of the Salmon    Brief synopsis of accomplishments </vt:lpstr>
      <vt:lpstr>Wy-Kan-Ush-Mi Wa-Kish-Wit Spirit of the Salmon    How does this project fit into work in the Basin? </vt:lpstr>
      <vt:lpstr>Wy-Kan-Ush-Mi Wa-Kish-Wit Spirit of the Salmon     Future Work </vt:lpstr>
      <vt:lpstr>Wy-Kan-Ush-Mi Wa-Kish-Wit Spirit of the Salmon     How are we measuring success? </vt:lpstr>
      <vt:lpstr>Wy-Kan-Ush-Mi Wa-Kish-Wit Spirit of the Salmon    Conclusions </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Columbia River Treaty</dc:title>
  <dc:creator>Jim Heffernan</dc:creator>
  <cp:lastModifiedBy>Aja DeCoteau</cp:lastModifiedBy>
  <cp:revision>103</cp:revision>
  <dcterms:modified xsi:type="dcterms:W3CDTF">2012-01-17T20:45:47Z</dcterms:modified>
</cp:coreProperties>
</file>