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8" r:id="rId3"/>
    <p:sldId id="341" r:id="rId4"/>
    <p:sldId id="342" r:id="rId5"/>
    <p:sldId id="343" r:id="rId6"/>
    <p:sldId id="337" r:id="rId7"/>
    <p:sldId id="338" r:id="rId8"/>
    <p:sldId id="340" r:id="rId9"/>
    <p:sldId id="339" r:id="rId10"/>
    <p:sldId id="289" r:id="rId11"/>
    <p:sldId id="296" r:id="rId12"/>
    <p:sldId id="297" r:id="rId13"/>
    <p:sldId id="293" r:id="rId14"/>
    <p:sldId id="292" r:id="rId15"/>
    <p:sldId id="304" r:id="rId16"/>
    <p:sldId id="306" r:id="rId17"/>
    <p:sldId id="321" r:id="rId18"/>
    <p:sldId id="310" r:id="rId19"/>
    <p:sldId id="307" r:id="rId20"/>
    <p:sldId id="332" r:id="rId21"/>
    <p:sldId id="290" r:id="rId22"/>
    <p:sldId id="311" r:id="rId23"/>
    <p:sldId id="317" r:id="rId24"/>
    <p:sldId id="320" r:id="rId25"/>
    <p:sldId id="287" r:id="rId26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Michael Schilmoeller, 2/10/2010" initials="" lastIdx="4" clrIdx="0"/>
  <p:cmAuthor id="1" name=" Michael Schilmoeller, 4/19/2010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66"/>
    <a:srgbClr val="0000CC"/>
    <a:srgbClr val="FFFF00"/>
    <a:srgbClr val="006699"/>
    <a:srgbClr val="003366"/>
    <a:srgbClr val="336699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252" autoAdjust="0"/>
    <p:restoredTop sz="87775" autoAdjust="0"/>
  </p:normalViewPr>
  <p:slideViewPr>
    <p:cSldViewPr snapToGrid="0">
      <p:cViewPr varScale="1">
        <p:scale>
          <a:sx n="92" d="100"/>
          <a:sy n="92" d="100"/>
        </p:scale>
        <p:origin x="-4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50C44684-9330-4945-B70C-88F1955CEC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D2A47AD4-2005-4D0D-B3DB-4369A5FEB7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9B576-EBB6-4D34-B169-FFEF1724DE4B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1BA1E-A63F-4085-B208-14EF6D6BCC73}" type="slidenum">
              <a:rPr lang="en-US"/>
              <a:pPr/>
              <a:t>6</a:t>
            </a:fld>
            <a:endParaRPr lang="en-US"/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6C59D648-1CEC-4508-95AA-E0742D40A40A}" type="slidenum">
              <a:rPr lang="en-US" sz="1200">
                <a:latin typeface="Times New Roman" pitchFamily="18" charset="0"/>
              </a:rPr>
              <a:pPr algn="r" defTabSz="931863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55A2E-FDDA-4E3B-8B15-4F5A25728BD1}" type="slidenum">
              <a:rPr lang="en-US"/>
              <a:pPr/>
              <a:t>7</a:t>
            </a:fld>
            <a:endParaRPr lang="en-US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35526B22-A603-4C35-8050-5F192D5AD3B1}" type="slidenum">
              <a:rPr lang="en-US" sz="1200">
                <a:latin typeface="Times New Roman" pitchFamily="18" charset="0"/>
              </a:rPr>
              <a:pPr algn="r" defTabSz="931863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916DB-C052-4AF0-87E3-B8676DB4FEE0}" type="slidenum">
              <a:rPr lang="en-US"/>
              <a:pPr/>
              <a:t>8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</p:spPr>
        <p:txBody>
          <a:bodyPr/>
          <a:lstStyle/>
          <a:p>
            <a:r>
              <a:rPr lang="en-US"/>
              <a:t>The modeling process consists of several elements.</a:t>
            </a:r>
          </a:p>
          <a:p>
            <a:pPr>
              <a:buFontTx/>
              <a:buChar char="•"/>
            </a:pPr>
            <a:r>
              <a:rPr lang="en-US"/>
              <a:t>The portfolio calculates costs for a given future and plan</a:t>
            </a:r>
          </a:p>
          <a:p>
            <a:pPr>
              <a:buFontTx/>
              <a:buChar char="•"/>
            </a:pPr>
            <a:r>
              <a:rPr lang="en-US"/>
              <a:t>Another module changes futures to produce the distribution of costs</a:t>
            </a:r>
          </a:p>
          <a:p>
            <a:pPr>
              <a:buFontTx/>
              <a:buChar char="•"/>
            </a:pPr>
            <a:r>
              <a:rPr lang="en-US"/>
              <a:t>A third module changes plans, and tries to locate least-cost plans for each level of risk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742C2-7F0B-4512-BFE6-BBF9909B4CAB}" type="slidenum">
              <a:rPr lang="en-US"/>
              <a:pPr/>
              <a:t>9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742C2-7F0B-4512-BFE6-BBF9909B4CAB}" type="slidenum">
              <a:rPr lang="en-US"/>
              <a:pPr/>
              <a:t>20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estimate is based on a</a:t>
            </a:r>
            <a:r>
              <a:rPr lang="en-US" baseline="0" dirty="0" smtClean="0"/>
              <a:t> 2005 article (http://www.betanews.com/article/IBM-Rents-Out-Supercomputer-Time/1110515653) entitled, </a:t>
            </a:r>
            <a:r>
              <a:rPr lang="en-US" b="1" dirty="0" smtClean="0"/>
              <a:t>IBM Rents Out Supercomputer Time</a:t>
            </a:r>
            <a:r>
              <a:rPr lang="en-US" b="0" dirty="0" smtClean="0"/>
              <a:t>.</a:t>
            </a:r>
            <a:r>
              <a:rPr lang="en-US" b="0" baseline="0" dirty="0" smtClean="0"/>
              <a:t>  Time on their 5.7 Teraflop unit goes for $1/hour.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24D2DC3-AE18-4210-803A-884763BF8DD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7943" name="Rectangle 7"/>
          <p:cNvSpPr>
            <a:spLocks noChangeArrowheads="1"/>
          </p:cNvSpPr>
          <p:nvPr userDrawn="1"/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en-US" sz="1400">
              <a:latin typeface="Tahoma" pitchFamily="34" charset="0"/>
            </a:endParaRPr>
          </a:p>
        </p:txBody>
      </p:sp>
      <p:pic>
        <p:nvPicPr>
          <p:cNvPr id="167945" name="Picture 9" descr="Background with Logo 0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9713" y="5927725"/>
            <a:ext cx="219075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ABBF7-E812-4BDA-84DD-BF80993891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BE403-A76E-4A6E-8870-8260FF4F1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2A9ED-B611-4893-8AB2-D78EBAEE3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CEC80-F969-48BD-BDBF-5E42AF7B02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0F1A9-5B20-45AA-AF44-A558F089AB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B16D2-FD13-4464-8AE6-72C4FCE64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BBAF7-CC9D-4C06-B9E5-82A5F6F988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8661A-9F3E-43D8-BBA1-FE46E94D3C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E1E9F-745C-4D47-AEE2-FEB1F7C253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48DA3-55FC-40C9-A198-7433ED12BC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0C8725-A9E7-4C42-B57F-20AE5A3C47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8795" name="Rectangle 11"/>
          <p:cNvSpPr>
            <a:spLocks noChangeArrowheads="1"/>
          </p:cNvSpPr>
          <p:nvPr userDrawn="1"/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en-US" sz="1400">
              <a:latin typeface="Tahoma" pitchFamily="34" charset="0"/>
            </a:endParaRPr>
          </a:p>
        </p:txBody>
      </p:sp>
      <p:sp>
        <p:nvSpPr>
          <p:cNvPr id="118796" name="Rectangle 12"/>
          <p:cNvSpPr>
            <a:spLocks noChangeArrowheads="1"/>
          </p:cNvSpPr>
          <p:nvPr userDrawn="1"/>
        </p:nvSpPr>
        <p:spPr bwMode="auto">
          <a:xfrm>
            <a:off x="3276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1400">
                <a:latin typeface="Tahoma" pitchFamily="34" charset="0"/>
              </a:rPr>
              <a:t>  </a:t>
            </a:r>
            <a:fld id="{08676DC1-45CC-4E53-9F61-3AD3D9AF8508}" type="slidenum">
              <a:rPr lang="en-US" sz="1400">
                <a:latin typeface="Tahoma" pitchFamily="34" charset="0"/>
              </a:rPr>
              <a:pPr algn="ctr"/>
              <a:t>‹#›</a:t>
            </a:fld>
            <a:endParaRPr lang="en-US" sz="1400">
              <a:latin typeface="Tahoma" pitchFamily="34" charset="0"/>
            </a:endParaRPr>
          </a:p>
        </p:txBody>
      </p:sp>
      <p:pic>
        <p:nvPicPr>
          <p:cNvPr id="118807" name="Picture 23" descr="Background with Logo 0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9713" y="5927725"/>
            <a:ext cx="2190750" cy="76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Spinner_L813LR_EUCI.xl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6418" y="1392383"/>
            <a:ext cx="8229600" cy="1579418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SAAC Review</a:t>
            </a:r>
            <a:endParaRPr lang="en-US" sz="24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1108" y="4451925"/>
            <a:ext cx="5453063" cy="120073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Michael Schilmoeller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Tuesday February 2, 2011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SAAC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NPV Costs and Risk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655" y="1443213"/>
            <a:ext cx="6636797" cy="428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4133" y="6321778"/>
            <a:ext cx="325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Scope of uncertainty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75200" y="2427111"/>
            <a:ext cx="250613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C:\Documents and Settings\Michael Schilmoeller\Desktop\NWPCC - Council\SAAC\Presentation materials\L813 NPV Costs.xlsm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Estimating the number of branches</a:t>
            </a:r>
          </a:p>
          <a:p>
            <a:pPr lvl="1"/>
            <a:r>
              <a:rPr lang="en-US" sz="2000" dirty="0" smtClean="0"/>
              <a:t>Assume possible 3 values (high, medium, low) for each of 9 variables, 80 periods, with two subperiods each; plus 70 possible hydro years, one for each of 20 years, on- and off-peak energy determined by hydro year</a:t>
            </a:r>
          </a:p>
          <a:p>
            <a:pPr lvl="1"/>
            <a:r>
              <a:rPr lang="en-US" sz="2000" dirty="0" smtClean="0"/>
              <a:t>Number of estimates cases, assuming independence: 6,048,000</a:t>
            </a:r>
          </a:p>
          <a:p>
            <a:r>
              <a:rPr lang="en-US" sz="2800" dirty="0" smtClean="0"/>
              <a:t>Studies, given equal number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800" dirty="0" smtClean="0"/>
              <a:t>of possible values for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/>
              <a:t> uncertainties</a:t>
            </a:r>
            <a:r>
              <a:rPr lang="en-US" dirty="0" smtClean="0"/>
              <a:t>: </a:t>
            </a:r>
          </a:p>
          <a:p>
            <a:r>
              <a:rPr lang="en-US" sz="2800" dirty="0" smtClean="0"/>
              <a:t>Impact of adding an uncertainty: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4133" y="6321778"/>
            <a:ext cx="502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Decision trees &amp; Monte Carlo simulation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33850" y="4262870"/>
          <a:ext cx="3487738" cy="444500"/>
        </p:xfrm>
        <a:graphic>
          <a:graphicData uri="http://schemas.openxmlformats.org/presentationml/2006/ole">
            <p:oleObj spid="_x0000_s7169" name="Equation" r:id="rId3" imgW="1993680" imgH="2538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116781" y="4759613"/>
          <a:ext cx="1011383" cy="605055"/>
        </p:xfrm>
        <a:graphic>
          <a:graphicData uri="http://schemas.openxmlformats.org/presentationml/2006/ole">
            <p:oleObj spid="_x0000_s7170" name="Equation" r:id="rId4" imgW="6094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MC represents the more likely values</a:t>
            </a:r>
          </a:p>
          <a:p>
            <a:r>
              <a:rPr lang="en-US" sz="2800" dirty="0" smtClean="0"/>
              <a:t>The number of samples is determined by the accuracy requirement for the statistics of interest</a:t>
            </a:r>
          </a:p>
          <a:p>
            <a:r>
              <a:rPr lang="en-US" sz="2800" dirty="0" smtClean="0"/>
              <a:t>The number of samples </a:t>
            </a:r>
            <a:r>
              <a:rPr lang="en-US" sz="2800" b="1" i="1" dirty="0" err="1" smtClean="0"/>
              <a:t>m</a:t>
            </a:r>
            <a:r>
              <a:rPr lang="en-US" sz="2800" b="1" i="1" baseline="-25000" dirty="0" err="1" smtClean="0"/>
              <a:t>k</a:t>
            </a:r>
            <a:r>
              <a:rPr lang="en-US" sz="2800" dirty="0" smtClean="0"/>
              <a:t> necessary to obtain a given level of precision in estimates of averages grows much more slowly than the number of variables </a:t>
            </a:r>
            <a:r>
              <a:rPr lang="en-US" sz="2800" b="1" i="1" dirty="0" smtClean="0"/>
              <a:t>k</a:t>
            </a:r>
            <a:r>
              <a:rPr lang="en-US" sz="2800" dirty="0" smtClean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3" y="6321778"/>
            <a:ext cx="502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Decision trees &amp; Monte Carlo simulation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446894" y="4844472"/>
          <a:ext cx="1804181" cy="1005609"/>
        </p:xfrm>
        <a:graphic>
          <a:graphicData uri="http://schemas.openxmlformats.org/presentationml/2006/ole">
            <p:oleObj spid="_x0000_s6147" name="Equation" r:id="rId3" imgW="7743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73400"/>
          </a:xfrm>
        </p:spPr>
        <p:txBody>
          <a:bodyPr/>
          <a:lstStyle/>
          <a:p>
            <a:r>
              <a:rPr lang="en-US" dirty="0" smtClean="0"/>
              <a:t>How many samples are necessary to achieve reasonable cost and risk estimates?</a:t>
            </a:r>
          </a:p>
          <a:p>
            <a:r>
              <a:rPr lang="en-US" dirty="0" smtClean="0"/>
              <a:t>How precise is the sample mean of the tail, that is, TailVaR</a:t>
            </a:r>
            <a:r>
              <a:rPr lang="en-US" baseline="-25000" dirty="0" smtClean="0"/>
              <a:t>90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Number of Futures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Assumed Distribution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8" y="1622072"/>
            <a:ext cx="8381594" cy="386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Number of Futures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79911" y="2731912"/>
            <a:ext cx="240453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C:\Documents and Settings\Michael Schilmoeller\Desktop\NWPCC - Council\SAAC\Presentation materials\L813 NPV Costs 02.xlsm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Number of Futures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71940"/>
          </a:xfrm>
        </p:spPr>
        <p:txBody>
          <a:bodyPr/>
          <a:lstStyle/>
          <a:p>
            <a:r>
              <a:rPr lang="en-US" dirty="0" smtClean="0"/>
              <a:t>Dependence of Tail Average </a:t>
            </a:r>
            <a:br>
              <a:rPr lang="en-US" dirty="0" smtClean="0"/>
            </a:br>
            <a:r>
              <a:rPr lang="en-US" dirty="0" smtClean="0"/>
              <a:t>on Sample Size</a:t>
            </a:r>
            <a:endParaRPr lang="en-US" dirty="0"/>
          </a:p>
        </p:txBody>
      </p:sp>
      <p:pic>
        <p:nvPicPr>
          <p:cNvPr id="11267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464" y="2121408"/>
            <a:ext cx="6858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503334" y="2870842"/>
            <a:ext cx="2404534" cy="900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C:\Documents and Settings\Michael Schilmoeller\Desktop\NWPCC - Council\SAAC\Presentation materials\L813 NPV Costs 02.xlsm, worksheet “Samples_75”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2337955" y="3596024"/>
            <a:ext cx="11845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=</a:t>
            </a:r>
            <a:r>
              <a:rPr lang="en-US" dirty="0" smtClean="0"/>
              <a:t>1.677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131" y="1559983"/>
            <a:ext cx="2003425" cy="129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and Sample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427"/>
            <a:ext cx="8229600" cy="1154289"/>
          </a:xfrm>
        </p:spPr>
        <p:txBody>
          <a:bodyPr/>
          <a:lstStyle/>
          <a:p>
            <a:r>
              <a:rPr lang="en-US" dirty="0" smtClean="0"/>
              <a:t>Estimated accuracy of TailVaR</a:t>
            </a:r>
            <a:r>
              <a:rPr lang="en-US" baseline="-25000" dirty="0" smtClean="0"/>
              <a:t>90</a:t>
            </a:r>
            <a:r>
              <a:rPr lang="en-US" dirty="0" smtClean="0"/>
              <a:t> statistic is still only </a:t>
            </a:r>
            <a:r>
              <a:rPr lang="en-US" dirty="0" smtClean="0">
                <a:latin typeface="Arial"/>
                <a:cs typeface="Arial"/>
              </a:rPr>
              <a:t>± $3.3 B (2</a:t>
            </a:r>
            <a:r>
              <a:rPr lang="el-GR" dirty="0" smtClean="0"/>
              <a:t>σ</a:t>
            </a:r>
            <a:r>
              <a:rPr lang="en-US" dirty="0" smtClean="0"/>
              <a:t>)!*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6209" y="2578163"/>
            <a:ext cx="5211009" cy="335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Number of Futures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1836" y="4455466"/>
            <a:ext cx="323048" cy="20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147253" y="4395354"/>
            <a:ext cx="1466811" cy="146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b="1" kern="0" dirty="0" smtClean="0">
                <a:latin typeface="+mn-lt"/>
                <a:cs typeface="+mn-cs"/>
              </a:rPr>
              <a:t>*Stay tuned to see why the precision is actually 1000x better than this!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Relative to the Efficient Frontier</a:t>
            </a:r>
            <a:endParaRPr lang="en-US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199" y="1632819"/>
            <a:ext cx="5763142" cy="41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 bwMode="auto">
          <a:xfrm>
            <a:off x="2930238" y="5237018"/>
            <a:ext cx="1641763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 rot="16200000" flipV="1">
            <a:off x="1740479" y="4140777"/>
            <a:ext cx="1368137" cy="69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73436" y="4395355"/>
            <a:ext cx="1330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C:\Backups\Plan 6\Studies\L813\Analysis of Optimization Run_L813vL811.xls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Number of Futures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12227"/>
          </a:xfrm>
        </p:spPr>
        <p:txBody>
          <a:bodyPr/>
          <a:lstStyle/>
          <a:p>
            <a:r>
              <a:rPr lang="en-US" dirty="0" smtClean="0"/>
              <a:t>At least 75 samples are needed for determining the value of our risk metric</a:t>
            </a:r>
          </a:p>
          <a:p>
            <a:pPr lvl="1"/>
            <a:r>
              <a:rPr lang="en-US" dirty="0" smtClean="0"/>
              <a:t>Known distribution of statistic</a:t>
            </a:r>
          </a:p>
          <a:p>
            <a:pPr lvl="1"/>
            <a:r>
              <a:rPr lang="en-US" dirty="0" smtClean="0"/>
              <a:t>The precision of the sample</a:t>
            </a:r>
          </a:p>
          <a:p>
            <a:r>
              <a:rPr lang="en-US" dirty="0" smtClean="0"/>
              <a:t>Our risk metric is 1/10 of the total number of futures</a:t>
            </a:r>
          </a:p>
          <a:p>
            <a:r>
              <a:rPr lang="en-US" dirty="0" smtClean="0"/>
              <a:t>We need to test our plan under 750 futures to obtain defensible results</a:t>
            </a: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Number of Futures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Best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06882"/>
          </a:xfrm>
        </p:spPr>
        <p:txBody>
          <a:bodyPr/>
          <a:lstStyle/>
          <a:p>
            <a:r>
              <a:rPr lang="en-US" dirty="0" smtClean="0"/>
              <a:t>Each plan is exposed to exactly the same set of futures, except for electricity price</a:t>
            </a:r>
          </a:p>
          <a:p>
            <a:r>
              <a:rPr lang="en-US" dirty="0" smtClean="0"/>
              <a:t>Look for the plan that minimizes cost and risk</a:t>
            </a:r>
          </a:p>
          <a:p>
            <a:pPr lvl="0"/>
            <a:r>
              <a:rPr lang="en-US" dirty="0" smtClean="0"/>
              <a:t>Challenge:  there may be many plans (Sixth Plan possible resource portfolios:</a:t>
            </a:r>
            <a:br>
              <a:rPr lang="en-US" dirty="0" smtClean="0"/>
            </a:br>
            <a:r>
              <a:rPr lang="en-US" dirty="0" smtClean="0"/>
              <a:t>1.3 x 10</a:t>
            </a:r>
            <a:r>
              <a:rPr lang="en-US" baseline="30000" dirty="0" smtClean="0"/>
              <a:t>31</a:t>
            </a:r>
            <a:r>
              <a:rPr lang="en-US" dirty="0" smtClean="0"/>
              <a:t>)</a:t>
            </a:r>
            <a:endParaRPr lang="en-US" baseline="30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Number of Plans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Uncertainty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4133" y="6321778"/>
            <a:ext cx="325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Scope of uncertainty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447800"/>
            <a:ext cx="4114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Power Plan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Load requirements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Gas price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Hydrogeneration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Electricity price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Forced outage rates	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Aluminum price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Carbon allowance cost	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Production tax credits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Renewable Energy Credit (Green tag value) 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7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648200" y="1524000"/>
            <a:ext cx="4114800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/>
              <a:t>Sixth Power Plan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i="1" dirty="0"/>
              <a:t>aluminum price and aluminum smelter loads were removed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i="1" dirty="0"/>
              <a:t>Power plant construction costs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i="1" dirty="0"/>
              <a:t>Technology availability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i="1" dirty="0"/>
              <a:t>Conservation costs and performance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49538" y="1909763"/>
            <a:ext cx="4443412" cy="3038475"/>
            <a:chOff x="1669" y="1203"/>
            <a:chExt cx="2799" cy="1914"/>
          </a:xfrm>
        </p:grpSpPr>
        <p:sp>
          <p:nvSpPr>
            <p:cNvPr id="134147" name="Freeform 3"/>
            <p:cNvSpPr>
              <a:spLocks/>
            </p:cNvSpPr>
            <p:nvPr/>
          </p:nvSpPr>
          <p:spPr bwMode="auto">
            <a:xfrm rot="-10800000" flipH="1" flipV="1">
              <a:off x="1669" y="1203"/>
              <a:ext cx="2799" cy="1914"/>
            </a:xfrm>
            <a:custGeom>
              <a:avLst/>
              <a:gdLst/>
              <a:ahLst/>
              <a:cxnLst>
                <a:cxn ang="0">
                  <a:pos x="122" y="592"/>
                </a:cxn>
                <a:cxn ang="0">
                  <a:pos x="479" y="1330"/>
                </a:cxn>
                <a:cxn ang="0">
                  <a:pos x="901" y="1784"/>
                </a:cxn>
                <a:cxn ang="0">
                  <a:pos x="1388" y="1914"/>
                </a:cxn>
                <a:cxn ang="0">
                  <a:pos x="1931" y="1825"/>
                </a:cxn>
                <a:cxn ang="0">
                  <a:pos x="2329" y="1411"/>
                </a:cxn>
                <a:cxn ang="0">
                  <a:pos x="2564" y="973"/>
                </a:cxn>
                <a:cxn ang="0">
                  <a:pos x="2702" y="454"/>
                </a:cxn>
                <a:cxn ang="0">
                  <a:pos x="2799" y="0"/>
                </a:cxn>
                <a:cxn ang="0">
                  <a:pos x="0" y="8"/>
                </a:cxn>
                <a:cxn ang="0">
                  <a:pos x="49" y="373"/>
                </a:cxn>
                <a:cxn ang="0">
                  <a:pos x="122" y="592"/>
                </a:cxn>
              </a:cxnLst>
              <a:rect l="0" t="0" r="r" b="b"/>
              <a:pathLst>
                <a:path w="2799" h="1914">
                  <a:moveTo>
                    <a:pt x="122" y="592"/>
                  </a:moveTo>
                  <a:lnTo>
                    <a:pt x="479" y="1330"/>
                  </a:lnTo>
                  <a:lnTo>
                    <a:pt x="901" y="1784"/>
                  </a:lnTo>
                  <a:lnTo>
                    <a:pt x="1388" y="1914"/>
                  </a:lnTo>
                  <a:lnTo>
                    <a:pt x="1931" y="1825"/>
                  </a:lnTo>
                  <a:lnTo>
                    <a:pt x="2329" y="1411"/>
                  </a:lnTo>
                  <a:lnTo>
                    <a:pt x="2564" y="973"/>
                  </a:lnTo>
                  <a:lnTo>
                    <a:pt x="2702" y="454"/>
                  </a:lnTo>
                  <a:lnTo>
                    <a:pt x="2799" y="0"/>
                  </a:lnTo>
                  <a:lnTo>
                    <a:pt x="0" y="8"/>
                  </a:lnTo>
                  <a:lnTo>
                    <a:pt x="49" y="373"/>
                  </a:lnTo>
                  <a:lnTo>
                    <a:pt x="122" y="592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tx2"/>
                </a:gs>
              </a:gsLst>
              <a:lin ang="5400000" scaled="1"/>
            </a:gradFill>
            <a:ln w="12700" cap="sq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148" name="Text Box 4"/>
            <p:cNvSpPr txBox="1">
              <a:spLocks noChangeArrowheads="1"/>
            </p:cNvSpPr>
            <p:nvPr/>
          </p:nvSpPr>
          <p:spPr bwMode="auto">
            <a:xfrm rot="10800000" flipV="1">
              <a:off x="2318" y="1403"/>
              <a:ext cx="1859" cy="21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en-US" sz="1600" b="1">
                  <a:latin typeface="Tahoma" pitchFamily="34" charset="0"/>
                </a:rPr>
                <a:t>Space of feasible solutions</a:t>
              </a:r>
            </a:p>
          </p:txBody>
        </p:sp>
      </p:grpSp>
      <p:sp>
        <p:nvSpPr>
          <p:cNvPr id="134149" name="Oval 5"/>
          <p:cNvSpPr>
            <a:spLocks noChangeArrowheads="1"/>
          </p:cNvSpPr>
          <p:nvPr/>
        </p:nvSpPr>
        <p:spPr bwMode="auto">
          <a:xfrm rot="16200000" flipV="1">
            <a:off x="3878262" y="4537076"/>
            <a:ext cx="258763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0" name="Line 6"/>
          <p:cNvSpPr>
            <a:spLocks noChangeShapeType="1"/>
          </p:cNvSpPr>
          <p:nvPr/>
        </p:nvSpPr>
        <p:spPr bwMode="auto">
          <a:xfrm>
            <a:off x="2819400" y="4584700"/>
            <a:ext cx="414655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51" name="Oval 7"/>
          <p:cNvSpPr>
            <a:spLocks noChangeArrowheads="1"/>
          </p:cNvSpPr>
          <p:nvPr/>
        </p:nvSpPr>
        <p:spPr bwMode="auto">
          <a:xfrm rot="16200000" flipV="1">
            <a:off x="3741738" y="4443413"/>
            <a:ext cx="258762" cy="271462"/>
          </a:xfrm>
          <a:prstGeom prst="ellipse">
            <a:avLst/>
          </a:prstGeom>
          <a:solidFill>
            <a:srgbClr val="969696"/>
          </a:solidFill>
          <a:ln w="12700" cap="sq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2" name="Line 8"/>
          <p:cNvSpPr>
            <a:spLocks noChangeShapeType="1"/>
          </p:cNvSpPr>
          <p:nvPr/>
        </p:nvSpPr>
        <p:spPr bwMode="auto">
          <a:xfrm>
            <a:off x="2819400" y="3821113"/>
            <a:ext cx="414655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53" name="Oval 9"/>
          <p:cNvSpPr>
            <a:spLocks noChangeArrowheads="1"/>
          </p:cNvSpPr>
          <p:nvPr/>
        </p:nvSpPr>
        <p:spPr bwMode="auto">
          <a:xfrm rot="16200000" flipV="1">
            <a:off x="3643313" y="3894138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4" name="Oval 10"/>
          <p:cNvSpPr>
            <a:spLocks noChangeArrowheads="1"/>
          </p:cNvSpPr>
          <p:nvPr/>
        </p:nvSpPr>
        <p:spPr bwMode="auto">
          <a:xfrm rot="16200000" flipV="1">
            <a:off x="3419476" y="3884612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5" name="Oval 11"/>
          <p:cNvSpPr>
            <a:spLocks noChangeArrowheads="1"/>
          </p:cNvSpPr>
          <p:nvPr/>
        </p:nvSpPr>
        <p:spPr bwMode="auto">
          <a:xfrm rot="16200000" flipV="1">
            <a:off x="3290888" y="391001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6" name="Oval 12"/>
          <p:cNvSpPr>
            <a:spLocks noChangeArrowheads="1"/>
          </p:cNvSpPr>
          <p:nvPr/>
        </p:nvSpPr>
        <p:spPr bwMode="auto">
          <a:xfrm rot="16200000" flipV="1">
            <a:off x="3543301" y="4049712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8" name="Rectangle 14"/>
          <p:cNvSpPr>
            <a:spLocks noGrp="1" noChangeArrowheads="1"/>
          </p:cNvSpPr>
          <p:nvPr>
            <p:ph type="title"/>
          </p:nvPr>
        </p:nvSpPr>
        <p:spPr>
          <a:xfrm>
            <a:off x="890588" y="290945"/>
            <a:ext cx="7835900" cy="1330037"/>
          </a:xfrm>
        </p:spPr>
        <p:txBody>
          <a:bodyPr/>
          <a:lstStyle/>
          <a:p>
            <a:r>
              <a:rPr lang="en-US" dirty="0" smtClean="0"/>
              <a:t>The Set of Plans Precedes the Efficient Frontier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4159" name="Line 15"/>
          <p:cNvSpPr>
            <a:spLocks noChangeShapeType="1"/>
          </p:cNvSpPr>
          <p:nvPr/>
        </p:nvSpPr>
        <p:spPr bwMode="auto">
          <a:xfrm rot="16200000" flipV="1">
            <a:off x="4372769" y="4072732"/>
            <a:ext cx="0" cy="404336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0" name="Line 16"/>
          <p:cNvSpPr>
            <a:spLocks noChangeShapeType="1"/>
          </p:cNvSpPr>
          <p:nvPr/>
        </p:nvSpPr>
        <p:spPr bwMode="auto">
          <a:xfrm rot="16200000" flipV="1">
            <a:off x="130175" y="3863975"/>
            <a:ext cx="44640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 rot="16200000" flipV="1">
            <a:off x="443706" y="4004469"/>
            <a:ext cx="3182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Reliance on the likeliest outcome</a:t>
            </a:r>
          </a:p>
        </p:txBody>
      </p:sp>
      <p:sp>
        <p:nvSpPr>
          <p:cNvPr id="134162" name="AutoShape 18"/>
          <p:cNvSpPr>
            <a:spLocks noChangeArrowheads="1"/>
          </p:cNvSpPr>
          <p:nvPr/>
        </p:nvSpPr>
        <p:spPr bwMode="auto">
          <a:xfrm rot="16200000" flipV="1">
            <a:off x="1849438" y="2089150"/>
            <a:ext cx="373062" cy="166688"/>
          </a:xfrm>
          <a:prstGeom prst="rightArrow">
            <a:avLst>
              <a:gd name="adj1" fmla="val 50000"/>
              <a:gd name="adj2" fmla="val 55952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3" name="Text Box 19"/>
          <p:cNvSpPr txBox="1">
            <a:spLocks noChangeArrowheads="1"/>
          </p:cNvSpPr>
          <p:nvPr/>
        </p:nvSpPr>
        <p:spPr bwMode="auto">
          <a:xfrm rot="-21600000">
            <a:off x="3746500" y="6196013"/>
            <a:ext cx="169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Risk Aversion</a:t>
            </a:r>
          </a:p>
        </p:txBody>
      </p:sp>
      <p:sp>
        <p:nvSpPr>
          <p:cNvPr id="134164" name="AutoShape 20"/>
          <p:cNvSpPr>
            <a:spLocks noChangeArrowheads="1"/>
          </p:cNvSpPr>
          <p:nvPr/>
        </p:nvSpPr>
        <p:spPr bwMode="auto">
          <a:xfrm rot="16200000" flipV="1">
            <a:off x="5482431" y="6187282"/>
            <a:ext cx="206375" cy="385762"/>
          </a:xfrm>
          <a:prstGeom prst="upArrow">
            <a:avLst>
              <a:gd name="adj1" fmla="val 50000"/>
              <a:gd name="adj2" fmla="val 46731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5" name="Oval 21"/>
          <p:cNvSpPr>
            <a:spLocks noChangeArrowheads="1"/>
          </p:cNvSpPr>
          <p:nvPr/>
        </p:nvSpPr>
        <p:spPr bwMode="auto">
          <a:xfrm rot="16200000" flipV="1">
            <a:off x="4125913" y="408146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6" name="Oval 22"/>
          <p:cNvSpPr>
            <a:spLocks noChangeArrowheads="1"/>
          </p:cNvSpPr>
          <p:nvPr/>
        </p:nvSpPr>
        <p:spPr bwMode="auto">
          <a:xfrm rot="16200000" flipV="1">
            <a:off x="4846638" y="4732338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7" name="Oval 23"/>
          <p:cNvSpPr>
            <a:spLocks noChangeArrowheads="1"/>
          </p:cNvSpPr>
          <p:nvPr/>
        </p:nvSpPr>
        <p:spPr bwMode="auto">
          <a:xfrm rot="16200000" flipV="1">
            <a:off x="5318126" y="3868737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8" name="Line 24"/>
          <p:cNvSpPr>
            <a:spLocks noChangeShapeType="1"/>
          </p:cNvSpPr>
          <p:nvPr/>
        </p:nvSpPr>
        <p:spPr bwMode="auto">
          <a:xfrm>
            <a:off x="2819400" y="3016250"/>
            <a:ext cx="413385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9" name="Oval 25"/>
          <p:cNvSpPr>
            <a:spLocks noChangeArrowheads="1"/>
          </p:cNvSpPr>
          <p:nvPr/>
        </p:nvSpPr>
        <p:spPr bwMode="auto">
          <a:xfrm rot="16200000" flipV="1">
            <a:off x="3211513" y="3138488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0" name="Oval 26"/>
          <p:cNvSpPr>
            <a:spLocks noChangeArrowheads="1"/>
          </p:cNvSpPr>
          <p:nvPr/>
        </p:nvSpPr>
        <p:spPr bwMode="auto">
          <a:xfrm rot="16200000" flipV="1">
            <a:off x="4295775" y="4603750"/>
            <a:ext cx="258763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1" name="Oval 27"/>
          <p:cNvSpPr>
            <a:spLocks noChangeArrowheads="1"/>
          </p:cNvSpPr>
          <p:nvPr/>
        </p:nvSpPr>
        <p:spPr bwMode="auto">
          <a:xfrm rot="16200000" flipV="1">
            <a:off x="4606926" y="2586037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2" name="Oval 28"/>
          <p:cNvSpPr>
            <a:spLocks noChangeArrowheads="1"/>
          </p:cNvSpPr>
          <p:nvPr/>
        </p:nvSpPr>
        <p:spPr bwMode="auto">
          <a:xfrm rot="16200000" flipV="1">
            <a:off x="5257800" y="3289300"/>
            <a:ext cx="258763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3" name="Oval 29"/>
          <p:cNvSpPr>
            <a:spLocks noChangeArrowheads="1"/>
          </p:cNvSpPr>
          <p:nvPr/>
        </p:nvSpPr>
        <p:spPr bwMode="auto">
          <a:xfrm rot="16200000" flipV="1">
            <a:off x="6103938" y="286226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4" name="Oval 30"/>
          <p:cNvSpPr>
            <a:spLocks noChangeArrowheads="1"/>
          </p:cNvSpPr>
          <p:nvPr/>
        </p:nvSpPr>
        <p:spPr bwMode="auto">
          <a:xfrm rot="16200000" flipV="1">
            <a:off x="2801938" y="2874963"/>
            <a:ext cx="258762" cy="271462"/>
          </a:xfrm>
          <a:prstGeom prst="ellipse">
            <a:avLst/>
          </a:prstGeom>
          <a:solidFill>
            <a:srgbClr val="969696"/>
          </a:solidFill>
          <a:ln w="12700" cap="sq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5" name="Oval 31"/>
          <p:cNvSpPr>
            <a:spLocks noChangeArrowheads="1"/>
          </p:cNvSpPr>
          <p:nvPr/>
        </p:nvSpPr>
        <p:spPr bwMode="auto">
          <a:xfrm rot="16200000" flipV="1">
            <a:off x="3992562" y="4537076"/>
            <a:ext cx="258763" cy="27146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6" name="Oval 32"/>
          <p:cNvSpPr>
            <a:spLocks noChangeArrowheads="1"/>
          </p:cNvSpPr>
          <p:nvPr/>
        </p:nvSpPr>
        <p:spPr bwMode="auto">
          <a:xfrm rot="16200000" flipV="1">
            <a:off x="2959100" y="3108325"/>
            <a:ext cx="258763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7" name="Oval 33"/>
          <p:cNvSpPr>
            <a:spLocks noChangeArrowheads="1"/>
          </p:cNvSpPr>
          <p:nvPr/>
        </p:nvSpPr>
        <p:spPr bwMode="auto">
          <a:xfrm rot="16200000" flipV="1">
            <a:off x="4211638" y="345916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8" name="Oval 34"/>
          <p:cNvSpPr>
            <a:spLocks noChangeArrowheads="1"/>
          </p:cNvSpPr>
          <p:nvPr/>
        </p:nvSpPr>
        <p:spPr bwMode="auto">
          <a:xfrm rot="16200000" flipV="1">
            <a:off x="3170237" y="3733801"/>
            <a:ext cx="258763" cy="271462"/>
          </a:xfrm>
          <a:prstGeom prst="ellipse">
            <a:avLst/>
          </a:prstGeom>
          <a:solidFill>
            <a:srgbClr val="969696"/>
          </a:solidFill>
          <a:ln w="12700" cap="sq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9" name="Oval 35"/>
          <p:cNvSpPr>
            <a:spLocks noChangeArrowheads="1"/>
          </p:cNvSpPr>
          <p:nvPr/>
        </p:nvSpPr>
        <p:spPr bwMode="auto">
          <a:xfrm rot="16200000" flipV="1">
            <a:off x="3819525" y="3121025"/>
            <a:ext cx="258763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0" name="Oval 36"/>
          <p:cNvSpPr>
            <a:spLocks noChangeArrowheads="1"/>
          </p:cNvSpPr>
          <p:nvPr/>
        </p:nvSpPr>
        <p:spPr bwMode="auto">
          <a:xfrm rot="16200000" flipV="1">
            <a:off x="4559301" y="3455987"/>
            <a:ext cx="258762" cy="271463"/>
          </a:xfrm>
          <a:prstGeom prst="ellipse">
            <a:avLst/>
          </a:prstGeom>
          <a:solidFill>
            <a:srgbClr val="969696"/>
          </a:solidFill>
          <a:ln w="12700" cap="sq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1" name="Line 37"/>
          <p:cNvSpPr>
            <a:spLocks noChangeShapeType="1"/>
          </p:cNvSpPr>
          <p:nvPr/>
        </p:nvSpPr>
        <p:spPr bwMode="auto">
          <a:xfrm flipV="1">
            <a:off x="2819400" y="5322888"/>
            <a:ext cx="4221163" cy="1270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82" name="Oval 38"/>
          <p:cNvSpPr>
            <a:spLocks noChangeArrowheads="1"/>
          </p:cNvSpPr>
          <p:nvPr/>
        </p:nvSpPr>
        <p:spPr bwMode="auto">
          <a:xfrm rot="16200000" flipV="1">
            <a:off x="5067301" y="4748212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3" name="Oval 39"/>
          <p:cNvSpPr>
            <a:spLocks noChangeArrowheads="1"/>
          </p:cNvSpPr>
          <p:nvPr/>
        </p:nvSpPr>
        <p:spPr bwMode="auto">
          <a:xfrm rot="16200000" flipV="1">
            <a:off x="4643438" y="4687888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4" name="Oval 40"/>
          <p:cNvSpPr>
            <a:spLocks noChangeArrowheads="1"/>
          </p:cNvSpPr>
          <p:nvPr/>
        </p:nvSpPr>
        <p:spPr bwMode="auto">
          <a:xfrm rot="16200000" flipV="1">
            <a:off x="4921251" y="4287837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5" name="Oval 41"/>
          <p:cNvSpPr>
            <a:spLocks noChangeArrowheads="1"/>
          </p:cNvSpPr>
          <p:nvPr/>
        </p:nvSpPr>
        <p:spPr bwMode="auto">
          <a:xfrm rot="16200000" flipV="1">
            <a:off x="3089276" y="2617787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6" name="Oval 42"/>
          <p:cNvSpPr>
            <a:spLocks noChangeArrowheads="1"/>
          </p:cNvSpPr>
          <p:nvPr/>
        </p:nvSpPr>
        <p:spPr bwMode="auto">
          <a:xfrm rot="16200000" flipV="1">
            <a:off x="4995863" y="457676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762250" y="4602163"/>
            <a:ext cx="2062163" cy="1143000"/>
            <a:chOff x="2141" y="2970"/>
            <a:chExt cx="1299" cy="720"/>
          </a:xfrm>
        </p:grpSpPr>
        <p:sp>
          <p:nvSpPr>
            <p:cNvPr id="134188" name="Text Box 44"/>
            <p:cNvSpPr txBox="1">
              <a:spLocks noChangeArrowheads="1"/>
            </p:cNvSpPr>
            <p:nvPr/>
          </p:nvSpPr>
          <p:spPr bwMode="auto">
            <a:xfrm rot="10736499" flipV="1">
              <a:off x="2141" y="3478"/>
              <a:ext cx="1299" cy="21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en-US" sz="1600" b="1">
                  <a:latin typeface="Tahoma" pitchFamily="34" charset="0"/>
                </a:rPr>
                <a:t>Efficient Frontier</a:t>
              </a:r>
            </a:p>
          </p:txBody>
        </p:sp>
        <p:sp>
          <p:nvSpPr>
            <p:cNvPr id="134189" name="Line 45"/>
            <p:cNvSpPr>
              <a:spLocks noChangeShapeType="1"/>
            </p:cNvSpPr>
            <p:nvPr/>
          </p:nvSpPr>
          <p:spPr bwMode="auto">
            <a:xfrm rot="16200000">
              <a:off x="2533" y="3011"/>
              <a:ext cx="397" cy="31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34190" name="Freeform 46"/>
          <p:cNvSpPr>
            <a:spLocks/>
          </p:cNvSpPr>
          <p:nvPr/>
        </p:nvSpPr>
        <p:spPr bwMode="auto">
          <a:xfrm>
            <a:off x="2682875" y="2343150"/>
            <a:ext cx="2241550" cy="2605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" y="181"/>
              </a:cxn>
              <a:cxn ang="0">
                <a:pos x="111" y="347"/>
              </a:cxn>
              <a:cxn ang="0">
                <a:pos x="221" y="618"/>
              </a:cxn>
              <a:cxn ang="0">
                <a:pos x="283" y="742"/>
              </a:cxn>
              <a:cxn ang="0">
                <a:pos x="384" y="960"/>
              </a:cxn>
              <a:cxn ang="0">
                <a:pos x="489" y="1112"/>
              </a:cxn>
              <a:cxn ang="0">
                <a:pos x="639" y="1286"/>
              </a:cxn>
              <a:cxn ang="0">
                <a:pos x="876" y="1507"/>
              </a:cxn>
              <a:cxn ang="0">
                <a:pos x="1215" y="1609"/>
              </a:cxn>
              <a:cxn ang="0">
                <a:pos x="1412" y="1641"/>
              </a:cxn>
            </a:cxnLst>
            <a:rect l="0" t="0" r="r" b="b"/>
            <a:pathLst>
              <a:path w="1412" h="1641">
                <a:moveTo>
                  <a:pt x="0" y="0"/>
                </a:moveTo>
                <a:cubicBezTo>
                  <a:pt x="14" y="61"/>
                  <a:pt x="29" y="123"/>
                  <a:pt x="47" y="181"/>
                </a:cubicBezTo>
                <a:cubicBezTo>
                  <a:pt x="65" y="239"/>
                  <a:pt x="82" y="274"/>
                  <a:pt x="111" y="347"/>
                </a:cubicBezTo>
                <a:cubicBezTo>
                  <a:pt x="140" y="420"/>
                  <a:pt x="192" y="552"/>
                  <a:pt x="221" y="618"/>
                </a:cubicBezTo>
                <a:cubicBezTo>
                  <a:pt x="250" y="684"/>
                  <a:pt x="256" y="685"/>
                  <a:pt x="283" y="742"/>
                </a:cubicBezTo>
                <a:cubicBezTo>
                  <a:pt x="310" y="799"/>
                  <a:pt x="350" y="898"/>
                  <a:pt x="384" y="960"/>
                </a:cubicBezTo>
                <a:cubicBezTo>
                  <a:pt x="418" y="1022"/>
                  <a:pt x="447" y="1058"/>
                  <a:pt x="489" y="1112"/>
                </a:cubicBezTo>
                <a:cubicBezTo>
                  <a:pt x="531" y="1166"/>
                  <a:pt x="575" y="1220"/>
                  <a:pt x="639" y="1286"/>
                </a:cubicBezTo>
                <a:cubicBezTo>
                  <a:pt x="703" y="1352"/>
                  <a:pt x="780" y="1453"/>
                  <a:pt x="876" y="1507"/>
                </a:cubicBezTo>
                <a:cubicBezTo>
                  <a:pt x="972" y="1561"/>
                  <a:pt x="1126" y="1587"/>
                  <a:pt x="1215" y="1609"/>
                </a:cubicBezTo>
                <a:cubicBezTo>
                  <a:pt x="1304" y="1631"/>
                  <a:pt x="1388" y="1641"/>
                  <a:pt x="1412" y="1641"/>
                </a:cubicBezTo>
              </a:path>
            </a:pathLst>
          </a:custGeom>
          <a:noFill/>
          <a:ln w="76200" cap="sq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74133" y="6321778"/>
            <a:ext cx="343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Number of Plans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13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animBg="1"/>
      <p:bldP spid="134150" grpId="0" animBg="1"/>
      <p:bldP spid="134151" grpId="0" animBg="1"/>
      <p:bldP spid="134151" grpId="1" animBg="1"/>
      <p:bldP spid="134152" grpId="0" animBg="1"/>
      <p:bldP spid="134153" grpId="0" animBg="1"/>
      <p:bldP spid="134154" grpId="0" animBg="1"/>
      <p:bldP spid="134155" grpId="0" animBg="1"/>
      <p:bldP spid="134156" grpId="0" animBg="1"/>
      <p:bldP spid="134156" grpId="1" animBg="1"/>
      <p:bldP spid="134165" grpId="0" animBg="1"/>
      <p:bldP spid="134166" grpId="0" animBg="1"/>
      <p:bldP spid="134167" grpId="0" animBg="1"/>
      <p:bldP spid="134168" grpId="0" animBg="1"/>
      <p:bldP spid="134169" grpId="0" animBg="1"/>
      <p:bldP spid="134170" grpId="0" animBg="1"/>
      <p:bldP spid="134171" grpId="0" animBg="1"/>
      <p:bldP spid="134172" grpId="0" animBg="1"/>
      <p:bldP spid="134173" grpId="0" animBg="1"/>
      <p:bldP spid="134174" grpId="0" animBg="1"/>
      <p:bldP spid="134174" grpId="1" animBg="1"/>
      <p:bldP spid="134175" grpId="0" animBg="1"/>
      <p:bldP spid="134176" grpId="0" animBg="1"/>
      <p:bldP spid="134177" grpId="0" animBg="1"/>
      <p:bldP spid="134178" grpId="0" animBg="1"/>
      <p:bldP spid="134178" grpId="1" animBg="1"/>
      <p:bldP spid="134179" grpId="0" animBg="1"/>
      <p:bldP spid="134181" grpId="0" animBg="1"/>
      <p:bldP spid="134182" grpId="0" animBg="1"/>
      <p:bldP spid="134182" grpId="1" animBg="1"/>
      <p:bldP spid="134183" grpId="0" animBg="1"/>
      <p:bldP spid="134184" grpId="0" animBg="1"/>
      <p:bldP spid="134185" grpId="0" animBg="1"/>
      <p:bldP spid="134186" grpId="0" animBg="1"/>
      <p:bldP spid="1341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“Best” Plan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386" y="1550282"/>
            <a:ext cx="6070586" cy="431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12533" y="4052711"/>
            <a:ext cx="4176889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C:\Documents and Settings\Michael Schilmoeller\Desktop\NWPCC - Council\SAAC\Presentation materials\Asymptotic reduction in risk with increasing plans.xlsm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Number of Plans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20-Year Studies?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73690"/>
            <a:ext cx="8229600" cy="1422399"/>
          </a:xfrm>
        </p:spPr>
        <p:txBody>
          <a:bodyPr/>
          <a:lstStyle/>
          <a:p>
            <a:r>
              <a:rPr lang="en-US" dirty="0" smtClean="0"/>
              <a:t>How long would this take on the Council’s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Aurora2</a:t>
            </a:r>
            <a:r>
              <a:rPr lang="en-US" dirty="0" smtClean="0"/>
              <a:t> server?</a:t>
            </a:r>
            <a:endParaRPr lang="en-US" dirty="0"/>
          </a:p>
        </p:txBody>
      </p:sp>
      <p:graphicFrame>
        <p:nvGraphicFramePr>
          <p:cNvPr id="14338" name="Content Placeholder 3"/>
          <p:cNvGraphicFramePr>
            <a:graphicFrameLocks noChangeAspect="1"/>
          </p:cNvGraphicFramePr>
          <p:nvPr/>
        </p:nvGraphicFramePr>
        <p:xfrm>
          <a:off x="1487488" y="1485900"/>
          <a:ext cx="6370637" cy="2309813"/>
        </p:xfrm>
        <a:graphic>
          <a:graphicData uri="http://schemas.openxmlformats.org/presentationml/2006/ole">
            <p:oleObj spid="_x0000_s14338" name="Equation" r:id="rId3" imgW="1892160" imgH="6858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Computational Burden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_49690750_tianhesupercomputer.jpg"/>
          <p:cNvPicPr>
            <a:picLocks noChangeAspect="1"/>
          </p:cNvPicPr>
          <p:nvPr/>
        </p:nvPicPr>
        <p:blipFill>
          <a:blip r:embed="rId3" cstate="print">
            <a:lum bright="16000" contrast="-45000"/>
          </a:blip>
          <a:stretch>
            <a:fillRect/>
          </a:stretch>
        </p:blipFill>
        <p:spPr>
          <a:xfrm>
            <a:off x="3025422" y="1603023"/>
            <a:ext cx="5345600" cy="3006900"/>
          </a:xfrm>
          <a:prstGeom prst="rect">
            <a:avLst/>
          </a:prstGeom>
          <a:blipFill dpi="0" rotWithShape="1">
            <a:blip r:embed="rId4" cstate="print">
              <a:alphaModFix amt="33000"/>
            </a:blip>
            <a:srcRect/>
            <a:tile tx="0" ty="0" sx="100000" sy="100000" flip="none" algn="tl"/>
          </a:blipFill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37756"/>
          </a:xfrm>
        </p:spPr>
        <p:txBody>
          <a:bodyPr/>
          <a:lstStyle/>
          <a:p>
            <a:r>
              <a:rPr lang="en-US" sz="2800" dirty="0" smtClean="0"/>
              <a:t>Assume a benchmark machine can process 20-year studies as fast:</a:t>
            </a:r>
          </a:p>
          <a:p>
            <a:pPr lvl="1"/>
            <a:r>
              <a:rPr lang="en-US" sz="2400" dirty="0" smtClean="0"/>
              <a:t>Xeon 5365, 3.0 MHz, L2 Cache 2x4, 4 cores/4 threads per core</a:t>
            </a:r>
          </a:p>
          <a:p>
            <a:pPr lvl="1"/>
            <a:r>
              <a:rPr lang="en-US" sz="2400" dirty="0" smtClean="0"/>
              <a:t>38 GFLOPS on the </a:t>
            </a:r>
            <a:r>
              <a:rPr lang="en-US" sz="2400" dirty="0" err="1" smtClean="0"/>
              <a:t>LinPack</a:t>
            </a:r>
            <a:r>
              <a:rPr lang="en-US" sz="2400" dirty="0" smtClean="0"/>
              <a:t> standard</a:t>
            </a:r>
          </a:p>
          <a:p>
            <a:pPr lvl="1"/>
            <a:r>
              <a:rPr lang="en-US" sz="2400" dirty="0" smtClean="0"/>
              <a:t>To the extent this machine underperforms the Council server, the time estimate would be longer</a:t>
            </a:r>
          </a:p>
          <a:p>
            <a:r>
              <a:rPr lang="en-US" sz="2800" dirty="0" smtClean="0"/>
              <a:t>Total time requirement for one study on the Tianhe-1A: 3.54 days (3 days, 12 hours, 51 minutes) and estimated cost $37,318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World’s Fastest Machine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Computational Burden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79940"/>
          </a:xfrm>
        </p:spPr>
        <p:txBody>
          <a:bodyPr/>
          <a:lstStyle/>
          <a:p>
            <a:r>
              <a:rPr lang="en-US" dirty="0" smtClean="0"/>
              <a:t>How Do We Achieve</a:t>
            </a:r>
            <a:br>
              <a:rPr lang="en-US" dirty="0" smtClean="0"/>
            </a:br>
            <a:r>
              <a:rPr lang="en-US" dirty="0" smtClean="0"/>
              <a:t>Our Objectives?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3020290"/>
          </a:xfrm>
        </p:spPr>
        <p:txBody>
          <a:bodyPr/>
          <a:lstStyle/>
          <a:p>
            <a:r>
              <a:rPr lang="en-US" dirty="0" smtClean="0"/>
              <a:t>If it takes more that a workday to perform the simulation, the risk of making errors begins to dampen exploration</a:t>
            </a:r>
          </a:p>
          <a:p>
            <a:r>
              <a:rPr lang="en-US" dirty="0" smtClean="0"/>
              <a:t>In the next presentation, we consider alternatives and the RPM solution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Computational Burden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055" y="2986665"/>
            <a:ext cx="7450281" cy="1143000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7162800" y="1333500"/>
            <a:ext cx="13716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Resource Planning?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55511" y="2743200"/>
            <a:ext cx="7010400" cy="838200"/>
            <a:chOff x="576" y="1680"/>
            <a:chExt cx="4416" cy="336"/>
          </a:xfrm>
        </p:grpSpPr>
        <p:sp>
          <p:nvSpPr>
            <p:cNvPr id="262153" name="Rectangle 9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76" y="1680"/>
              <a:ext cx="30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205413" algn="r"/>
                  <a:tab pos="6342063" algn="r"/>
                </a:tabLst>
              </a:pPr>
              <a:r>
                <a:rPr lang="en-US" sz="2800" dirty="0">
                  <a:solidFill>
                    <a:srgbClr val="000099"/>
                  </a:solidFill>
                  <a:latin typeface="Arial Unicode MS" pitchFamily="34" charset="-128"/>
                </a:rPr>
                <a:t>Reduce size and likelihood of bad outcomes</a:t>
              </a:r>
            </a:p>
          </p:txBody>
        </p:sp>
        <p:sp>
          <p:nvSpPr>
            <p:cNvPr id="262154" name="Rectangle 10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0" y="1680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8738" algn="l"/>
                  <a:tab pos="5205413" algn="r"/>
                  <a:tab pos="6342063" algn="r"/>
                </a:tabLst>
              </a:pP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</a:rPr>
                <a:t>	</a:t>
              </a: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✔	 ✔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055511" y="3702754"/>
            <a:ext cx="7010400" cy="1196623"/>
            <a:chOff x="576" y="1680"/>
            <a:chExt cx="4416" cy="336"/>
          </a:xfrm>
        </p:grpSpPr>
        <p:sp>
          <p:nvSpPr>
            <p:cNvPr id="262156" name="Rectangle 12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76" y="1680"/>
              <a:ext cx="30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205413" algn="r"/>
                  <a:tab pos="6342063" algn="r"/>
                </a:tabLst>
              </a:pPr>
              <a:r>
                <a:rPr lang="en-US" sz="2800" dirty="0">
                  <a:solidFill>
                    <a:srgbClr val="000099"/>
                  </a:solidFill>
                  <a:latin typeface="Arial Unicode MS" pitchFamily="34" charset="-128"/>
                </a:rPr>
                <a:t>Cost – risk </a:t>
              </a:r>
              <a:r>
                <a:rPr lang="en-US" sz="2800" dirty="0" smtClean="0">
                  <a:solidFill>
                    <a:srgbClr val="000099"/>
                  </a:solidFill>
                  <a:latin typeface="Arial Unicode MS" pitchFamily="34" charset="-128"/>
                </a:rPr>
                <a:t>tradeoff: reducing risk is a money-losing proposition</a:t>
              </a:r>
              <a:endParaRPr lang="en-US" sz="2800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2157" name="Rectangle 13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0" y="1680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8738" algn="l"/>
                  <a:tab pos="5205413" algn="r"/>
                  <a:tab pos="6342063" algn="r"/>
                </a:tabLst>
              </a:pP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</a:rPr>
                <a:t>	</a:t>
              </a: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✔	 ✔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055511" y="5057422"/>
            <a:ext cx="7010400" cy="533400"/>
            <a:chOff x="576" y="1680"/>
            <a:chExt cx="4416" cy="336"/>
          </a:xfrm>
        </p:grpSpPr>
        <p:sp>
          <p:nvSpPr>
            <p:cNvPr id="262162" name="Rectangle 18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76" y="1680"/>
              <a:ext cx="30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205413" algn="r"/>
                  <a:tab pos="6342063" algn="r"/>
                </a:tabLst>
              </a:pPr>
              <a:r>
                <a:rPr lang="en-US" sz="2800" dirty="0">
                  <a:solidFill>
                    <a:srgbClr val="000099"/>
                  </a:solidFill>
                  <a:latin typeface="Arial Unicode MS" pitchFamily="34" charset="-128"/>
                </a:rPr>
                <a:t>Imperfect Information</a:t>
              </a:r>
              <a:endParaRPr lang="en-US" sz="2800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2163" name="Rectangle 19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0" y="1680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8738" algn="l"/>
                  <a:tab pos="5205413" algn="r"/>
                  <a:tab pos="6342063" algn="r"/>
                </a:tabLst>
              </a:pP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</a:rPr>
                <a:t>	</a:t>
              </a: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✔	 ✔</a:t>
              </a:r>
            </a:p>
          </p:txBody>
        </p:sp>
      </p:grpSp>
      <p:sp>
        <p:nvSpPr>
          <p:cNvPr id="262165" name="Text Box 21"/>
          <p:cNvSpPr txBox="1">
            <a:spLocks noChangeArrowheads="1"/>
          </p:cNvSpPr>
          <p:nvPr/>
        </p:nvSpPr>
        <p:spPr bwMode="auto">
          <a:xfrm>
            <a:off x="5562600" y="1333500"/>
            <a:ext cx="16002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Buying an automobile?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055511" y="2159706"/>
            <a:ext cx="7010400" cy="413663"/>
            <a:chOff x="576" y="1680"/>
            <a:chExt cx="4416" cy="345"/>
          </a:xfrm>
        </p:grpSpPr>
        <p:sp>
          <p:nvSpPr>
            <p:cNvPr id="23" name="Rectangle 12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76" y="1680"/>
              <a:ext cx="302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205413" algn="r"/>
                  <a:tab pos="6342063" algn="r"/>
                </a:tabLst>
              </a:pPr>
              <a:r>
                <a:rPr lang="en-US" sz="2800" dirty="0">
                  <a:solidFill>
                    <a:srgbClr val="000099"/>
                  </a:solidFill>
                  <a:latin typeface="Arial Unicode MS" pitchFamily="34" charset="-128"/>
                </a:rPr>
                <a:t>No "</a:t>
              </a:r>
              <a:r>
                <a:rPr lang="en-US" sz="2800" dirty="0" smtClean="0">
                  <a:solidFill>
                    <a:srgbClr val="000099"/>
                  </a:solidFill>
                  <a:latin typeface="Arial Unicode MS" pitchFamily="34" charset="-128"/>
                </a:rPr>
                <a:t>do-</a:t>
              </a:r>
              <a:r>
                <a:rPr lang="en-US" sz="2800" dirty="0" err="1" smtClean="0">
                  <a:solidFill>
                    <a:srgbClr val="000099"/>
                  </a:solidFill>
                  <a:latin typeface="Arial Unicode MS" pitchFamily="34" charset="-128"/>
                </a:rPr>
                <a:t>overs</a:t>
              </a:r>
              <a:r>
                <a:rPr lang="en-US" sz="2800" dirty="0">
                  <a:solidFill>
                    <a:srgbClr val="000099"/>
                  </a:solidFill>
                  <a:latin typeface="Arial Unicode MS" pitchFamily="34" charset="-128"/>
                </a:rPr>
                <a:t>", </a:t>
              </a:r>
              <a:r>
                <a:rPr lang="en-US" sz="2800" dirty="0" smtClean="0">
                  <a:solidFill>
                    <a:srgbClr val="000099"/>
                  </a:solidFill>
                  <a:latin typeface="Arial Unicode MS" pitchFamily="34" charset="-128"/>
                </a:rPr>
                <a:t>irreversibility</a:t>
              </a:r>
              <a:endParaRPr lang="en-US" sz="2800" dirty="0">
                <a:solidFill>
                  <a:srgbClr val="000099"/>
                </a:solidFill>
                <a:latin typeface="Arial Unicode MS" pitchFamily="34" charset="-128"/>
              </a:endParaRPr>
            </a:p>
          </p:txBody>
        </p:sp>
        <p:sp>
          <p:nvSpPr>
            <p:cNvPr id="24" name="Rectangle 13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0" y="1680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8738" algn="l"/>
                  <a:tab pos="5205413" algn="r"/>
                  <a:tab pos="6342063" algn="r"/>
                </a:tabLst>
              </a:pP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</a:rPr>
                <a:t>	</a:t>
              </a: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✔	 ✔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7162800" y="1333500"/>
            <a:ext cx="13716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Resource Planning?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28256" y="2133600"/>
            <a:ext cx="7010400" cy="533400"/>
            <a:chOff x="576" y="1680"/>
            <a:chExt cx="4416" cy="336"/>
          </a:xfrm>
        </p:grpSpPr>
        <p:sp>
          <p:nvSpPr>
            <p:cNvPr id="264198" name="Rectangle 6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76" y="1680"/>
              <a:ext cx="30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205413" algn="r"/>
                  <a:tab pos="6342063" algn="r"/>
                </a:tabLst>
              </a:pPr>
              <a:r>
                <a:rPr lang="en-US" sz="2800" dirty="0">
                  <a:solidFill>
                    <a:srgbClr val="000099"/>
                  </a:solidFill>
                  <a:latin typeface="Arial Unicode MS" pitchFamily="34" charset="-128"/>
                </a:rPr>
                <a:t>Use of scenarios</a:t>
              </a:r>
            </a:p>
          </p:txBody>
        </p:sp>
        <p:sp>
          <p:nvSpPr>
            <p:cNvPr id="264199" name="Rectangle 7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0" y="1680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8738" algn="l"/>
                  <a:tab pos="5205413" algn="r"/>
                  <a:tab pos="6342063" algn="r"/>
                </a:tabLst>
              </a:pP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</a:rPr>
                <a:t>	</a:t>
              </a: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✔	 ✔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28256" y="3465368"/>
            <a:ext cx="7010400" cy="838200"/>
            <a:chOff x="576" y="1680"/>
            <a:chExt cx="4416" cy="336"/>
          </a:xfrm>
        </p:grpSpPr>
        <p:sp>
          <p:nvSpPr>
            <p:cNvPr id="264201" name="Rectangle 9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76" y="1680"/>
              <a:ext cx="30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205413" algn="r"/>
                  <a:tab pos="6342063" algn="r"/>
                </a:tabLst>
              </a:pPr>
              <a:r>
                <a:rPr lang="en-US" sz="2800" dirty="0">
                  <a:solidFill>
                    <a:srgbClr val="000099"/>
                  </a:solidFill>
                  <a:latin typeface="Arial Unicode MS" pitchFamily="34" charset="-128"/>
                </a:rPr>
                <a:t>Resource allocations reflect likelihood of scenarios</a:t>
              </a:r>
            </a:p>
          </p:txBody>
        </p:sp>
        <p:sp>
          <p:nvSpPr>
            <p:cNvPr id="264202" name="Rectangle 10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0" y="1680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8738" algn="l"/>
                  <a:tab pos="5205413" algn="r"/>
                  <a:tab pos="6342063" algn="r"/>
                </a:tabLst>
              </a:pP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</a:rPr>
                <a:t>	</a:t>
              </a: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✔	 ✔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928256" y="5256068"/>
            <a:ext cx="7010400" cy="914400"/>
            <a:chOff x="576" y="1680"/>
            <a:chExt cx="4416" cy="336"/>
          </a:xfrm>
        </p:grpSpPr>
        <p:sp>
          <p:nvSpPr>
            <p:cNvPr id="264204" name="Rectangle 12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76" y="1680"/>
              <a:ext cx="30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205413" algn="r"/>
                  <a:tab pos="6342063" algn="r"/>
                </a:tabLst>
              </a:pPr>
              <a:r>
                <a:rPr lang="en-US" sz="2800" dirty="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Resource allocations reflect severity of scenarios</a:t>
              </a:r>
            </a:p>
          </p:txBody>
        </p:sp>
        <p:sp>
          <p:nvSpPr>
            <p:cNvPr id="264205" name="Rectangle 13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0" y="1680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8738" algn="l"/>
                  <a:tab pos="5205413" algn="r"/>
                  <a:tab pos="6342063" algn="r"/>
                </a:tabLst>
              </a:pP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</a:rPr>
                <a:t>	</a:t>
              </a: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✔	 ✔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928256" y="4322618"/>
            <a:ext cx="7010400" cy="914400"/>
            <a:chOff x="576" y="1680"/>
            <a:chExt cx="4416" cy="336"/>
          </a:xfrm>
        </p:grpSpPr>
        <p:sp>
          <p:nvSpPr>
            <p:cNvPr id="264207" name="Rectangle 15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76" y="1680"/>
              <a:ext cx="30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205413" algn="r"/>
                  <a:tab pos="6342063" algn="r"/>
                </a:tabLst>
              </a:pPr>
              <a:r>
                <a:rPr lang="en-US" sz="2800" dirty="0">
                  <a:solidFill>
                    <a:srgbClr val="000099"/>
                  </a:solidFill>
                  <a:latin typeface="Arial Unicode MS" pitchFamily="34" charset="-128"/>
                </a:rPr>
                <a:t>… even if "we cannot assign probabilities"</a:t>
              </a:r>
            </a:p>
          </p:txBody>
        </p:sp>
        <p:sp>
          <p:nvSpPr>
            <p:cNvPr id="264208" name="Rectangle 16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0" y="1680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8738" algn="l"/>
                  <a:tab pos="5205413" algn="r"/>
                  <a:tab pos="6342063" algn="r"/>
                </a:tabLst>
              </a:pP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</a:rPr>
                <a:t>	</a:t>
              </a: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✔	 ✔</a:t>
              </a:r>
            </a:p>
          </p:txBody>
        </p:sp>
      </p:grpSp>
      <p:sp>
        <p:nvSpPr>
          <p:cNvPr id="264213" name="Text Box 21"/>
          <p:cNvSpPr txBox="1">
            <a:spLocks noChangeArrowheads="1"/>
          </p:cNvSpPr>
          <p:nvPr/>
        </p:nvSpPr>
        <p:spPr bwMode="auto">
          <a:xfrm>
            <a:off x="5562600" y="1333500"/>
            <a:ext cx="16002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Buying an automobile?</a:t>
            </a: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928256" y="2680855"/>
            <a:ext cx="7010400" cy="914400"/>
            <a:chOff x="576" y="1680"/>
            <a:chExt cx="4416" cy="336"/>
          </a:xfrm>
        </p:grpSpPr>
        <p:sp>
          <p:nvSpPr>
            <p:cNvPr id="23" name="Rectangle 9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76" y="1680"/>
              <a:ext cx="30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205413" algn="r"/>
                  <a:tab pos="6342063" algn="r"/>
                </a:tabLst>
              </a:pPr>
              <a:r>
                <a:rPr lang="en-US" sz="2800" dirty="0" smtClean="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Some resources in reserve, used only if necessary</a:t>
              </a:r>
              <a:endParaRPr lang="en-US" sz="2800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4" name="Rectangle 10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0" y="1680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8738" algn="l"/>
                  <a:tab pos="5205413" algn="r"/>
                  <a:tab pos="6342063" algn="r"/>
                </a:tabLst>
              </a:pP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</a:rPr>
                <a:t>	</a:t>
              </a: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✔	 ✔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98298"/>
          </a:xfrm>
        </p:spPr>
        <p:txBody>
          <a:bodyPr/>
          <a:lstStyle/>
          <a:p>
            <a:r>
              <a:rPr lang="en-US" dirty="0" smtClean="0"/>
              <a:t>Identifying Long-Term Ratepayer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4665"/>
            <a:ext cx="8229600" cy="3693646"/>
          </a:xfrm>
        </p:spPr>
        <p:txBody>
          <a:bodyPr/>
          <a:lstStyle/>
          <a:p>
            <a:r>
              <a:rPr lang="en-US" dirty="0" smtClean="0"/>
              <a:t>Why and for whom is a plant built?</a:t>
            </a:r>
          </a:p>
          <a:p>
            <a:pPr lvl="1"/>
            <a:r>
              <a:rPr lang="en-US" sz="2000" dirty="0" smtClean="0"/>
              <a:t>For the market or the ratepayer?</a:t>
            </a:r>
          </a:p>
          <a:p>
            <a:pPr lvl="1"/>
            <a:r>
              <a:rPr lang="en-US" sz="2000" dirty="0" smtClean="0"/>
              <a:t>Built for independent power producers (IPPs) for sales into the market, with economic benefits to shareholders?</a:t>
            </a:r>
          </a:p>
          <a:p>
            <a:r>
              <a:rPr lang="en-US" dirty="0" smtClean="0"/>
              <a:t>How </a:t>
            </a:r>
            <a:r>
              <a:rPr lang="en-US" b="1" i="1" dirty="0" smtClean="0"/>
              <a:t>much</a:t>
            </a:r>
            <a:r>
              <a:rPr lang="en-US" dirty="0" smtClean="0"/>
              <a:t> of the plant is attributable to the ratepayer?</a:t>
            </a:r>
          </a:p>
          <a:p>
            <a:pPr lvl="1"/>
            <a:r>
              <a:rPr lang="en-US" sz="2000" dirty="0" smtClean="0"/>
              <a:t>This is usually a capacity requirement consideration</a:t>
            </a:r>
          </a:p>
          <a:p>
            <a:pPr lvl="1"/>
            <a:r>
              <a:rPr lang="en-US" sz="2000" dirty="0" smtClean="0"/>
              <a:t>To what extent does risk bear on the size of the plant’s share 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How the NWPCC</a:t>
            </a:r>
            <a:b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Approach Differs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4388" y="1733550"/>
            <a:ext cx="7772400" cy="3194050"/>
          </a:xfrm>
        </p:spPr>
        <p:txBody>
          <a:bodyPr/>
          <a:lstStyle/>
          <a:p>
            <a:r>
              <a:rPr lang="en-US"/>
              <a:t>No perfect foresight, use of decision criteria for capacity additions</a:t>
            </a:r>
          </a:p>
          <a:p>
            <a:r>
              <a:rPr lang="en-US"/>
              <a:t>Likelihood analysis of large sources of risk (“scenario analysis”)</a:t>
            </a:r>
          </a:p>
          <a:p>
            <a:r>
              <a:rPr lang="en-US"/>
              <a:t>Adaptive plans that respond to futures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file"/>
              </a:rPr>
              <a:t>Excel Spinner Graph Model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4838" y="1957388"/>
            <a:ext cx="7772400" cy="2490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Represents one plan responding under each of 750 futures</a:t>
            </a:r>
          </a:p>
          <a:p>
            <a:pPr>
              <a:lnSpc>
                <a:spcPct val="90000"/>
              </a:lnSpc>
            </a:pPr>
            <a:r>
              <a:rPr lang="en-US"/>
              <a:t>Illustrates “scenario analysis on steroids”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Modeling Process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62400" y="1295400"/>
            <a:ext cx="3505200" cy="2657475"/>
            <a:chOff x="2496" y="816"/>
            <a:chExt cx="2208" cy="1674"/>
          </a:xfrm>
        </p:grpSpPr>
        <p:pic>
          <p:nvPicPr>
            <p:cNvPr id="137220" name="Picture 4" descr="Dice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6" y="1536"/>
              <a:ext cx="1104" cy="954"/>
            </a:xfrm>
            <a:prstGeom prst="rect">
              <a:avLst/>
            </a:prstGeom>
            <a:noFill/>
          </p:spPr>
        </p:pic>
        <p:sp>
          <p:nvSpPr>
            <p:cNvPr id="137221" name="AutoShape 5"/>
            <p:cNvSpPr>
              <a:spLocks noChangeArrowheads="1"/>
            </p:cNvSpPr>
            <p:nvPr/>
          </p:nvSpPr>
          <p:spPr bwMode="auto">
            <a:xfrm>
              <a:off x="2928" y="816"/>
              <a:ext cx="1776" cy="576"/>
            </a:xfrm>
            <a:prstGeom prst="curvedDownArrow">
              <a:avLst>
                <a:gd name="adj1" fmla="val 61667"/>
                <a:gd name="adj2" fmla="val 123333"/>
                <a:gd name="adj3" fmla="val 33333"/>
              </a:avLst>
            </a:prstGeom>
            <a:solidFill>
              <a:schemeClr val="tx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09600" y="1371600"/>
            <a:ext cx="3657600" cy="2708275"/>
            <a:chOff x="384" y="864"/>
            <a:chExt cx="2304" cy="1706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84" y="1296"/>
              <a:ext cx="1584" cy="1274"/>
              <a:chOff x="240" y="1584"/>
              <a:chExt cx="1584" cy="1274"/>
            </a:xfrm>
          </p:grpSpPr>
          <p:pic>
            <p:nvPicPr>
              <p:cNvPr id="137224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00" y="1584"/>
                <a:ext cx="624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7225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1776"/>
                <a:ext cx="1079" cy="108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</p:grp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912" y="864"/>
              <a:ext cx="1776" cy="576"/>
            </a:xfrm>
            <a:prstGeom prst="curvedDownArrow">
              <a:avLst>
                <a:gd name="adj1" fmla="val 61667"/>
                <a:gd name="adj2" fmla="val 123333"/>
                <a:gd name="adj3" fmla="val 33333"/>
              </a:avLst>
            </a:prstGeom>
            <a:solidFill>
              <a:schemeClr val="tx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248400" y="2667000"/>
            <a:ext cx="2362200" cy="1509713"/>
            <a:chOff x="3936" y="1680"/>
            <a:chExt cx="1488" cy="951"/>
          </a:xfrm>
        </p:grpSpPr>
        <p:pic>
          <p:nvPicPr>
            <p:cNvPr id="137228" name="Picture 12" descr="Excel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36" y="1680"/>
              <a:ext cx="1253" cy="727"/>
            </a:xfrm>
            <a:prstGeom prst="rect">
              <a:avLst/>
            </a:prstGeom>
            <a:noFill/>
          </p:spPr>
        </p:pic>
        <p:sp>
          <p:nvSpPr>
            <p:cNvPr id="137229" name="Text Box 13"/>
            <p:cNvSpPr txBox="1">
              <a:spLocks noChangeArrowheads="1"/>
            </p:cNvSpPr>
            <p:nvPr/>
          </p:nvSpPr>
          <p:spPr bwMode="auto">
            <a:xfrm>
              <a:off x="3936" y="2400"/>
              <a:ext cx="14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The portfolio model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972300" y="4152900"/>
            <a:ext cx="685800" cy="1485900"/>
            <a:chOff x="4392" y="2616"/>
            <a:chExt cx="432" cy="936"/>
          </a:xfrm>
        </p:grpSpPr>
        <p:sp>
          <p:nvSpPr>
            <p:cNvPr id="137231" name="WordArt 15"/>
            <p:cNvSpPr>
              <a:spLocks noChangeArrowheads="1" noChangeShapeType="1" noTextEdit="1"/>
            </p:cNvSpPr>
            <p:nvPr/>
          </p:nvSpPr>
          <p:spPr bwMode="auto">
            <a:xfrm rot="5400000">
              <a:off x="4380" y="3108"/>
              <a:ext cx="480" cy="408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kern="10">
                  <a:ln w="9525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CC00FF"/>
                  </a:solidFill>
                  <a:latin typeface="Arial Black"/>
                </a:rPr>
                <a:t>$</a:t>
              </a:r>
            </a:p>
          </p:txBody>
        </p:sp>
        <p:sp>
          <p:nvSpPr>
            <p:cNvPr id="137232" name="AutoShape 16"/>
            <p:cNvSpPr>
              <a:spLocks noChangeArrowheads="1"/>
            </p:cNvSpPr>
            <p:nvPr/>
          </p:nvSpPr>
          <p:spPr bwMode="auto">
            <a:xfrm rot="5400000">
              <a:off x="4380" y="2628"/>
              <a:ext cx="408" cy="38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4038600" y="4114800"/>
            <a:ext cx="1828800" cy="1793875"/>
            <a:chOff x="2544" y="2592"/>
            <a:chExt cx="1152" cy="1130"/>
          </a:xfrm>
        </p:grpSpPr>
        <p:pic>
          <p:nvPicPr>
            <p:cNvPr id="137234" name="Picture 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44" y="3072"/>
              <a:ext cx="1152" cy="6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7235" name="AutoShape 19"/>
            <p:cNvSpPr>
              <a:spLocks noChangeArrowheads="1"/>
            </p:cNvSpPr>
            <p:nvPr/>
          </p:nvSpPr>
          <p:spPr bwMode="auto">
            <a:xfrm rot="5400000">
              <a:off x="2868" y="2604"/>
              <a:ext cx="408" cy="38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990600" y="4114800"/>
            <a:ext cx="1671638" cy="2273300"/>
            <a:chOff x="624" y="2592"/>
            <a:chExt cx="1053" cy="1432"/>
          </a:xfrm>
        </p:grpSpPr>
        <p:pic>
          <p:nvPicPr>
            <p:cNvPr id="137237" name="Picture 21" descr="FeasibilitySpaceIco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24" y="3072"/>
              <a:ext cx="1053" cy="952"/>
            </a:xfrm>
            <a:prstGeom prst="rect">
              <a:avLst/>
            </a:prstGeom>
            <a:noFill/>
          </p:spPr>
        </p:pic>
        <p:sp>
          <p:nvSpPr>
            <p:cNvPr id="137238" name="AutoShape 22"/>
            <p:cNvSpPr>
              <a:spLocks noChangeArrowheads="1"/>
            </p:cNvSpPr>
            <p:nvPr/>
          </p:nvSpPr>
          <p:spPr bwMode="auto">
            <a:xfrm rot="5400000">
              <a:off x="900" y="2604"/>
              <a:ext cx="408" cy="38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49538" y="1909763"/>
            <a:ext cx="4443412" cy="3038475"/>
            <a:chOff x="1669" y="1203"/>
            <a:chExt cx="2799" cy="1914"/>
          </a:xfrm>
        </p:grpSpPr>
        <p:sp>
          <p:nvSpPr>
            <p:cNvPr id="134147" name="Freeform 3"/>
            <p:cNvSpPr>
              <a:spLocks/>
            </p:cNvSpPr>
            <p:nvPr/>
          </p:nvSpPr>
          <p:spPr bwMode="auto">
            <a:xfrm rot="-10800000" flipH="1" flipV="1">
              <a:off x="1669" y="1203"/>
              <a:ext cx="2799" cy="1914"/>
            </a:xfrm>
            <a:custGeom>
              <a:avLst/>
              <a:gdLst/>
              <a:ahLst/>
              <a:cxnLst>
                <a:cxn ang="0">
                  <a:pos x="122" y="592"/>
                </a:cxn>
                <a:cxn ang="0">
                  <a:pos x="479" y="1330"/>
                </a:cxn>
                <a:cxn ang="0">
                  <a:pos x="901" y="1784"/>
                </a:cxn>
                <a:cxn ang="0">
                  <a:pos x="1388" y="1914"/>
                </a:cxn>
                <a:cxn ang="0">
                  <a:pos x="1931" y="1825"/>
                </a:cxn>
                <a:cxn ang="0">
                  <a:pos x="2329" y="1411"/>
                </a:cxn>
                <a:cxn ang="0">
                  <a:pos x="2564" y="973"/>
                </a:cxn>
                <a:cxn ang="0">
                  <a:pos x="2702" y="454"/>
                </a:cxn>
                <a:cxn ang="0">
                  <a:pos x="2799" y="0"/>
                </a:cxn>
                <a:cxn ang="0">
                  <a:pos x="0" y="8"/>
                </a:cxn>
                <a:cxn ang="0">
                  <a:pos x="49" y="373"/>
                </a:cxn>
                <a:cxn ang="0">
                  <a:pos x="122" y="592"/>
                </a:cxn>
              </a:cxnLst>
              <a:rect l="0" t="0" r="r" b="b"/>
              <a:pathLst>
                <a:path w="2799" h="1914">
                  <a:moveTo>
                    <a:pt x="122" y="592"/>
                  </a:moveTo>
                  <a:lnTo>
                    <a:pt x="479" y="1330"/>
                  </a:lnTo>
                  <a:lnTo>
                    <a:pt x="901" y="1784"/>
                  </a:lnTo>
                  <a:lnTo>
                    <a:pt x="1388" y="1914"/>
                  </a:lnTo>
                  <a:lnTo>
                    <a:pt x="1931" y="1825"/>
                  </a:lnTo>
                  <a:lnTo>
                    <a:pt x="2329" y="1411"/>
                  </a:lnTo>
                  <a:lnTo>
                    <a:pt x="2564" y="973"/>
                  </a:lnTo>
                  <a:lnTo>
                    <a:pt x="2702" y="454"/>
                  </a:lnTo>
                  <a:lnTo>
                    <a:pt x="2799" y="0"/>
                  </a:lnTo>
                  <a:lnTo>
                    <a:pt x="0" y="8"/>
                  </a:lnTo>
                  <a:lnTo>
                    <a:pt x="49" y="373"/>
                  </a:lnTo>
                  <a:lnTo>
                    <a:pt x="122" y="592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tx2"/>
                </a:gs>
              </a:gsLst>
              <a:lin ang="5400000" scaled="1"/>
            </a:gradFill>
            <a:ln w="12700" cap="sq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148" name="Text Box 4"/>
            <p:cNvSpPr txBox="1">
              <a:spLocks noChangeArrowheads="1"/>
            </p:cNvSpPr>
            <p:nvPr/>
          </p:nvSpPr>
          <p:spPr bwMode="auto">
            <a:xfrm rot="10800000" flipV="1">
              <a:off x="2318" y="1403"/>
              <a:ext cx="1859" cy="21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en-US" sz="1600" b="1">
                  <a:latin typeface="Tahoma" pitchFamily="34" charset="0"/>
                </a:rPr>
                <a:t>Space of feasible solutions</a:t>
              </a:r>
            </a:p>
          </p:txBody>
        </p:sp>
      </p:grpSp>
      <p:sp>
        <p:nvSpPr>
          <p:cNvPr id="134149" name="Oval 5"/>
          <p:cNvSpPr>
            <a:spLocks noChangeArrowheads="1"/>
          </p:cNvSpPr>
          <p:nvPr/>
        </p:nvSpPr>
        <p:spPr bwMode="auto">
          <a:xfrm rot="16200000" flipV="1">
            <a:off x="3878262" y="4537076"/>
            <a:ext cx="258763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0" name="Line 6"/>
          <p:cNvSpPr>
            <a:spLocks noChangeShapeType="1"/>
          </p:cNvSpPr>
          <p:nvPr/>
        </p:nvSpPr>
        <p:spPr bwMode="auto">
          <a:xfrm>
            <a:off x="2819400" y="4584700"/>
            <a:ext cx="414655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51" name="Oval 7"/>
          <p:cNvSpPr>
            <a:spLocks noChangeArrowheads="1"/>
          </p:cNvSpPr>
          <p:nvPr/>
        </p:nvSpPr>
        <p:spPr bwMode="auto">
          <a:xfrm rot="16200000" flipV="1">
            <a:off x="3741738" y="4443413"/>
            <a:ext cx="258762" cy="271462"/>
          </a:xfrm>
          <a:prstGeom prst="ellipse">
            <a:avLst/>
          </a:prstGeom>
          <a:solidFill>
            <a:srgbClr val="969696"/>
          </a:solidFill>
          <a:ln w="12700" cap="sq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2" name="Line 8"/>
          <p:cNvSpPr>
            <a:spLocks noChangeShapeType="1"/>
          </p:cNvSpPr>
          <p:nvPr/>
        </p:nvSpPr>
        <p:spPr bwMode="auto">
          <a:xfrm>
            <a:off x="2819400" y="3821113"/>
            <a:ext cx="414655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53" name="Oval 9"/>
          <p:cNvSpPr>
            <a:spLocks noChangeArrowheads="1"/>
          </p:cNvSpPr>
          <p:nvPr/>
        </p:nvSpPr>
        <p:spPr bwMode="auto">
          <a:xfrm rot="16200000" flipV="1">
            <a:off x="3643313" y="3894138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4" name="Oval 10"/>
          <p:cNvSpPr>
            <a:spLocks noChangeArrowheads="1"/>
          </p:cNvSpPr>
          <p:nvPr/>
        </p:nvSpPr>
        <p:spPr bwMode="auto">
          <a:xfrm rot="16200000" flipV="1">
            <a:off x="3419476" y="3884612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5" name="Oval 11"/>
          <p:cNvSpPr>
            <a:spLocks noChangeArrowheads="1"/>
          </p:cNvSpPr>
          <p:nvPr/>
        </p:nvSpPr>
        <p:spPr bwMode="auto">
          <a:xfrm rot="16200000" flipV="1">
            <a:off x="3290888" y="391001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6" name="Oval 12"/>
          <p:cNvSpPr>
            <a:spLocks noChangeArrowheads="1"/>
          </p:cNvSpPr>
          <p:nvPr/>
        </p:nvSpPr>
        <p:spPr bwMode="auto">
          <a:xfrm rot="16200000" flipV="1">
            <a:off x="3543301" y="4049712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8" name="Rectangle 14"/>
          <p:cNvSpPr>
            <a:spLocks noGrp="1" noChangeArrowheads="1"/>
          </p:cNvSpPr>
          <p:nvPr>
            <p:ph type="title"/>
          </p:nvPr>
        </p:nvSpPr>
        <p:spPr>
          <a:xfrm>
            <a:off x="890588" y="525463"/>
            <a:ext cx="7835900" cy="503237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Finding Robust Plans</a:t>
            </a:r>
          </a:p>
        </p:txBody>
      </p:sp>
      <p:sp>
        <p:nvSpPr>
          <p:cNvPr id="134159" name="Line 15"/>
          <p:cNvSpPr>
            <a:spLocks noChangeShapeType="1"/>
          </p:cNvSpPr>
          <p:nvPr/>
        </p:nvSpPr>
        <p:spPr bwMode="auto">
          <a:xfrm rot="16200000" flipV="1">
            <a:off x="4372769" y="4072732"/>
            <a:ext cx="0" cy="404336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0" name="Line 16"/>
          <p:cNvSpPr>
            <a:spLocks noChangeShapeType="1"/>
          </p:cNvSpPr>
          <p:nvPr/>
        </p:nvSpPr>
        <p:spPr bwMode="auto">
          <a:xfrm rot="16200000" flipV="1">
            <a:off x="130175" y="3863975"/>
            <a:ext cx="44640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 rot="16200000" flipV="1">
            <a:off x="443706" y="4004469"/>
            <a:ext cx="3182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Reliance on the likeliest outcome</a:t>
            </a:r>
          </a:p>
        </p:txBody>
      </p:sp>
      <p:sp>
        <p:nvSpPr>
          <p:cNvPr id="134162" name="AutoShape 18"/>
          <p:cNvSpPr>
            <a:spLocks noChangeArrowheads="1"/>
          </p:cNvSpPr>
          <p:nvPr/>
        </p:nvSpPr>
        <p:spPr bwMode="auto">
          <a:xfrm rot="16200000" flipV="1">
            <a:off x="1849438" y="2089150"/>
            <a:ext cx="373062" cy="166688"/>
          </a:xfrm>
          <a:prstGeom prst="rightArrow">
            <a:avLst>
              <a:gd name="adj1" fmla="val 50000"/>
              <a:gd name="adj2" fmla="val 55952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3" name="Text Box 19"/>
          <p:cNvSpPr txBox="1">
            <a:spLocks noChangeArrowheads="1"/>
          </p:cNvSpPr>
          <p:nvPr/>
        </p:nvSpPr>
        <p:spPr bwMode="auto">
          <a:xfrm rot="-21600000">
            <a:off x="3746500" y="6196013"/>
            <a:ext cx="169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Risk Aversion</a:t>
            </a:r>
          </a:p>
        </p:txBody>
      </p:sp>
      <p:sp>
        <p:nvSpPr>
          <p:cNvPr id="134164" name="AutoShape 20"/>
          <p:cNvSpPr>
            <a:spLocks noChangeArrowheads="1"/>
          </p:cNvSpPr>
          <p:nvPr/>
        </p:nvSpPr>
        <p:spPr bwMode="auto">
          <a:xfrm rot="16200000" flipV="1">
            <a:off x="5482431" y="6187282"/>
            <a:ext cx="206375" cy="385762"/>
          </a:xfrm>
          <a:prstGeom prst="upArrow">
            <a:avLst>
              <a:gd name="adj1" fmla="val 50000"/>
              <a:gd name="adj2" fmla="val 46731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5" name="Oval 21"/>
          <p:cNvSpPr>
            <a:spLocks noChangeArrowheads="1"/>
          </p:cNvSpPr>
          <p:nvPr/>
        </p:nvSpPr>
        <p:spPr bwMode="auto">
          <a:xfrm rot="16200000" flipV="1">
            <a:off x="4125913" y="408146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6" name="Oval 22"/>
          <p:cNvSpPr>
            <a:spLocks noChangeArrowheads="1"/>
          </p:cNvSpPr>
          <p:nvPr/>
        </p:nvSpPr>
        <p:spPr bwMode="auto">
          <a:xfrm rot="16200000" flipV="1">
            <a:off x="4846638" y="4732338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7" name="Oval 23"/>
          <p:cNvSpPr>
            <a:spLocks noChangeArrowheads="1"/>
          </p:cNvSpPr>
          <p:nvPr/>
        </p:nvSpPr>
        <p:spPr bwMode="auto">
          <a:xfrm rot="16200000" flipV="1">
            <a:off x="5318126" y="3868737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8" name="Line 24"/>
          <p:cNvSpPr>
            <a:spLocks noChangeShapeType="1"/>
          </p:cNvSpPr>
          <p:nvPr/>
        </p:nvSpPr>
        <p:spPr bwMode="auto">
          <a:xfrm>
            <a:off x="2819400" y="3016250"/>
            <a:ext cx="413385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9" name="Oval 25"/>
          <p:cNvSpPr>
            <a:spLocks noChangeArrowheads="1"/>
          </p:cNvSpPr>
          <p:nvPr/>
        </p:nvSpPr>
        <p:spPr bwMode="auto">
          <a:xfrm rot="16200000" flipV="1">
            <a:off x="3211513" y="3138488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0" name="Oval 26"/>
          <p:cNvSpPr>
            <a:spLocks noChangeArrowheads="1"/>
          </p:cNvSpPr>
          <p:nvPr/>
        </p:nvSpPr>
        <p:spPr bwMode="auto">
          <a:xfrm rot="16200000" flipV="1">
            <a:off x="4295775" y="4603750"/>
            <a:ext cx="258763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1" name="Oval 27"/>
          <p:cNvSpPr>
            <a:spLocks noChangeArrowheads="1"/>
          </p:cNvSpPr>
          <p:nvPr/>
        </p:nvSpPr>
        <p:spPr bwMode="auto">
          <a:xfrm rot="16200000" flipV="1">
            <a:off x="4606926" y="2586037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2" name="Oval 28"/>
          <p:cNvSpPr>
            <a:spLocks noChangeArrowheads="1"/>
          </p:cNvSpPr>
          <p:nvPr/>
        </p:nvSpPr>
        <p:spPr bwMode="auto">
          <a:xfrm rot="16200000" flipV="1">
            <a:off x="5257800" y="3289300"/>
            <a:ext cx="258763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3" name="Oval 29"/>
          <p:cNvSpPr>
            <a:spLocks noChangeArrowheads="1"/>
          </p:cNvSpPr>
          <p:nvPr/>
        </p:nvSpPr>
        <p:spPr bwMode="auto">
          <a:xfrm rot="16200000" flipV="1">
            <a:off x="6103938" y="286226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4" name="Oval 30"/>
          <p:cNvSpPr>
            <a:spLocks noChangeArrowheads="1"/>
          </p:cNvSpPr>
          <p:nvPr/>
        </p:nvSpPr>
        <p:spPr bwMode="auto">
          <a:xfrm rot="16200000" flipV="1">
            <a:off x="2801938" y="2874963"/>
            <a:ext cx="258762" cy="271462"/>
          </a:xfrm>
          <a:prstGeom prst="ellipse">
            <a:avLst/>
          </a:prstGeom>
          <a:solidFill>
            <a:srgbClr val="969696"/>
          </a:solidFill>
          <a:ln w="12700" cap="sq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5" name="Oval 31"/>
          <p:cNvSpPr>
            <a:spLocks noChangeArrowheads="1"/>
          </p:cNvSpPr>
          <p:nvPr/>
        </p:nvSpPr>
        <p:spPr bwMode="auto">
          <a:xfrm rot="16200000" flipV="1">
            <a:off x="3992562" y="4537076"/>
            <a:ext cx="258763" cy="27146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6" name="Oval 32"/>
          <p:cNvSpPr>
            <a:spLocks noChangeArrowheads="1"/>
          </p:cNvSpPr>
          <p:nvPr/>
        </p:nvSpPr>
        <p:spPr bwMode="auto">
          <a:xfrm rot="16200000" flipV="1">
            <a:off x="2959100" y="3108325"/>
            <a:ext cx="258763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7" name="Oval 33"/>
          <p:cNvSpPr>
            <a:spLocks noChangeArrowheads="1"/>
          </p:cNvSpPr>
          <p:nvPr/>
        </p:nvSpPr>
        <p:spPr bwMode="auto">
          <a:xfrm rot="16200000" flipV="1">
            <a:off x="4211638" y="345916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8" name="Oval 34"/>
          <p:cNvSpPr>
            <a:spLocks noChangeArrowheads="1"/>
          </p:cNvSpPr>
          <p:nvPr/>
        </p:nvSpPr>
        <p:spPr bwMode="auto">
          <a:xfrm rot="16200000" flipV="1">
            <a:off x="3170237" y="3733801"/>
            <a:ext cx="258763" cy="271462"/>
          </a:xfrm>
          <a:prstGeom prst="ellipse">
            <a:avLst/>
          </a:prstGeom>
          <a:solidFill>
            <a:srgbClr val="969696"/>
          </a:solidFill>
          <a:ln w="12700" cap="sq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9" name="Oval 35"/>
          <p:cNvSpPr>
            <a:spLocks noChangeArrowheads="1"/>
          </p:cNvSpPr>
          <p:nvPr/>
        </p:nvSpPr>
        <p:spPr bwMode="auto">
          <a:xfrm rot="16200000" flipV="1">
            <a:off x="3819525" y="3121025"/>
            <a:ext cx="258763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0" name="Oval 36"/>
          <p:cNvSpPr>
            <a:spLocks noChangeArrowheads="1"/>
          </p:cNvSpPr>
          <p:nvPr/>
        </p:nvSpPr>
        <p:spPr bwMode="auto">
          <a:xfrm rot="16200000" flipV="1">
            <a:off x="4559301" y="3455987"/>
            <a:ext cx="258762" cy="271463"/>
          </a:xfrm>
          <a:prstGeom prst="ellipse">
            <a:avLst/>
          </a:prstGeom>
          <a:solidFill>
            <a:srgbClr val="969696"/>
          </a:solidFill>
          <a:ln w="12700" cap="sq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1" name="Line 37"/>
          <p:cNvSpPr>
            <a:spLocks noChangeShapeType="1"/>
          </p:cNvSpPr>
          <p:nvPr/>
        </p:nvSpPr>
        <p:spPr bwMode="auto">
          <a:xfrm flipV="1">
            <a:off x="2819400" y="5322888"/>
            <a:ext cx="4221163" cy="1270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82" name="Oval 38"/>
          <p:cNvSpPr>
            <a:spLocks noChangeArrowheads="1"/>
          </p:cNvSpPr>
          <p:nvPr/>
        </p:nvSpPr>
        <p:spPr bwMode="auto">
          <a:xfrm rot="16200000" flipV="1">
            <a:off x="5067301" y="4748212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3" name="Oval 39"/>
          <p:cNvSpPr>
            <a:spLocks noChangeArrowheads="1"/>
          </p:cNvSpPr>
          <p:nvPr/>
        </p:nvSpPr>
        <p:spPr bwMode="auto">
          <a:xfrm rot="16200000" flipV="1">
            <a:off x="4643438" y="4687888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4" name="Oval 40"/>
          <p:cNvSpPr>
            <a:spLocks noChangeArrowheads="1"/>
          </p:cNvSpPr>
          <p:nvPr/>
        </p:nvSpPr>
        <p:spPr bwMode="auto">
          <a:xfrm rot="16200000" flipV="1">
            <a:off x="4921251" y="4287837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5" name="Oval 41"/>
          <p:cNvSpPr>
            <a:spLocks noChangeArrowheads="1"/>
          </p:cNvSpPr>
          <p:nvPr/>
        </p:nvSpPr>
        <p:spPr bwMode="auto">
          <a:xfrm rot="16200000" flipV="1">
            <a:off x="3089276" y="2617787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6" name="Oval 42"/>
          <p:cNvSpPr>
            <a:spLocks noChangeArrowheads="1"/>
          </p:cNvSpPr>
          <p:nvPr/>
        </p:nvSpPr>
        <p:spPr bwMode="auto">
          <a:xfrm rot="16200000" flipV="1">
            <a:off x="4995863" y="457676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762250" y="4602163"/>
            <a:ext cx="2062163" cy="1143000"/>
            <a:chOff x="2141" y="2970"/>
            <a:chExt cx="1299" cy="720"/>
          </a:xfrm>
        </p:grpSpPr>
        <p:sp>
          <p:nvSpPr>
            <p:cNvPr id="134188" name="Text Box 44"/>
            <p:cNvSpPr txBox="1">
              <a:spLocks noChangeArrowheads="1"/>
            </p:cNvSpPr>
            <p:nvPr/>
          </p:nvSpPr>
          <p:spPr bwMode="auto">
            <a:xfrm rot="10736499" flipV="1">
              <a:off x="2141" y="3478"/>
              <a:ext cx="1299" cy="21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en-US" sz="1600" b="1">
                  <a:latin typeface="Tahoma" pitchFamily="34" charset="0"/>
                </a:rPr>
                <a:t>Efficient Frontier</a:t>
              </a:r>
            </a:p>
          </p:txBody>
        </p:sp>
        <p:sp>
          <p:nvSpPr>
            <p:cNvPr id="134189" name="Line 45"/>
            <p:cNvSpPr>
              <a:spLocks noChangeShapeType="1"/>
            </p:cNvSpPr>
            <p:nvPr/>
          </p:nvSpPr>
          <p:spPr bwMode="auto">
            <a:xfrm rot="16200000">
              <a:off x="2533" y="3011"/>
              <a:ext cx="397" cy="31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34190" name="Freeform 46"/>
          <p:cNvSpPr>
            <a:spLocks/>
          </p:cNvSpPr>
          <p:nvPr/>
        </p:nvSpPr>
        <p:spPr bwMode="auto">
          <a:xfrm>
            <a:off x="2682875" y="2343150"/>
            <a:ext cx="2241550" cy="2605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" y="181"/>
              </a:cxn>
              <a:cxn ang="0">
                <a:pos x="111" y="347"/>
              </a:cxn>
              <a:cxn ang="0">
                <a:pos x="221" y="618"/>
              </a:cxn>
              <a:cxn ang="0">
                <a:pos x="283" y="742"/>
              </a:cxn>
              <a:cxn ang="0">
                <a:pos x="384" y="960"/>
              </a:cxn>
              <a:cxn ang="0">
                <a:pos x="489" y="1112"/>
              </a:cxn>
              <a:cxn ang="0">
                <a:pos x="639" y="1286"/>
              </a:cxn>
              <a:cxn ang="0">
                <a:pos x="876" y="1507"/>
              </a:cxn>
              <a:cxn ang="0">
                <a:pos x="1215" y="1609"/>
              </a:cxn>
              <a:cxn ang="0">
                <a:pos x="1412" y="1641"/>
              </a:cxn>
            </a:cxnLst>
            <a:rect l="0" t="0" r="r" b="b"/>
            <a:pathLst>
              <a:path w="1412" h="1641">
                <a:moveTo>
                  <a:pt x="0" y="0"/>
                </a:moveTo>
                <a:cubicBezTo>
                  <a:pt x="14" y="61"/>
                  <a:pt x="29" y="123"/>
                  <a:pt x="47" y="181"/>
                </a:cubicBezTo>
                <a:cubicBezTo>
                  <a:pt x="65" y="239"/>
                  <a:pt x="82" y="274"/>
                  <a:pt x="111" y="347"/>
                </a:cubicBezTo>
                <a:cubicBezTo>
                  <a:pt x="140" y="420"/>
                  <a:pt x="192" y="552"/>
                  <a:pt x="221" y="618"/>
                </a:cubicBezTo>
                <a:cubicBezTo>
                  <a:pt x="250" y="684"/>
                  <a:pt x="256" y="685"/>
                  <a:pt x="283" y="742"/>
                </a:cubicBezTo>
                <a:cubicBezTo>
                  <a:pt x="310" y="799"/>
                  <a:pt x="350" y="898"/>
                  <a:pt x="384" y="960"/>
                </a:cubicBezTo>
                <a:cubicBezTo>
                  <a:pt x="418" y="1022"/>
                  <a:pt x="447" y="1058"/>
                  <a:pt x="489" y="1112"/>
                </a:cubicBezTo>
                <a:cubicBezTo>
                  <a:pt x="531" y="1166"/>
                  <a:pt x="575" y="1220"/>
                  <a:pt x="639" y="1286"/>
                </a:cubicBezTo>
                <a:cubicBezTo>
                  <a:pt x="703" y="1352"/>
                  <a:pt x="780" y="1453"/>
                  <a:pt x="876" y="1507"/>
                </a:cubicBezTo>
                <a:cubicBezTo>
                  <a:pt x="972" y="1561"/>
                  <a:pt x="1126" y="1587"/>
                  <a:pt x="1215" y="1609"/>
                </a:cubicBezTo>
                <a:cubicBezTo>
                  <a:pt x="1304" y="1631"/>
                  <a:pt x="1388" y="1641"/>
                  <a:pt x="1412" y="1641"/>
                </a:cubicBezTo>
              </a:path>
            </a:pathLst>
          </a:custGeom>
          <a:noFill/>
          <a:ln w="76200" cap="sq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13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animBg="1"/>
      <p:bldP spid="134150" grpId="0" animBg="1"/>
      <p:bldP spid="134151" grpId="0" animBg="1"/>
      <p:bldP spid="134151" grpId="1" animBg="1"/>
      <p:bldP spid="134152" grpId="0" animBg="1"/>
      <p:bldP spid="134153" grpId="0" animBg="1"/>
      <p:bldP spid="134154" grpId="0" animBg="1"/>
      <p:bldP spid="134155" grpId="0" animBg="1"/>
      <p:bldP spid="134156" grpId="0" animBg="1"/>
      <p:bldP spid="134156" grpId="1" animBg="1"/>
      <p:bldP spid="134165" grpId="0" animBg="1"/>
      <p:bldP spid="134166" grpId="0" animBg="1"/>
      <p:bldP spid="134167" grpId="0" animBg="1"/>
      <p:bldP spid="134168" grpId="0" animBg="1"/>
      <p:bldP spid="134169" grpId="0" animBg="1"/>
      <p:bldP spid="134170" grpId="0" animBg="1"/>
      <p:bldP spid="134171" grpId="0" animBg="1"/>
      <p:bldP spid="134172" grpId="0" animBg="1"/>
      <p:bldP spid="134173" grpId="0" animBg="1"/>
      <p:bldP spid="134174" grpId="0" animBg="1"/>
      <p:bldP spid="134174" grpId="1" animBg="1"/>
      <p:bldP spid="134175" grpId="0" animBg="1"/>
      <p:bldP spid="134176" grpId="0" animBg="1"/>
      <p:bldP spid="134177" grpId="0" animBg="1"/>
      <p:bldP spid="134178" grpId="0" animBg="1"/>
      <p:bldP spid="134178" grpId="1" animBg="1"/>
      <p:bldP spid="134179" grpId="0" animBg="1"/>
      <p:bldP spid="134181" grpId="0" animBg="1"/>
      <p:bldP spid="134182" grpId="0" animBg="1"/>
      <p:bldP spid="134182" grpId="1" animBg="1"/>
      <p:bldP spid="134183" grpId="0" animBg="1"/>
      <p:bldP spid="134184" grpId="0" animBg="1"/>
      <p:bldP spid="134185" grpId="0" animBg="1"/>
      <p:bldP spid="134186" grpId="0" animBg="1"/>
      <p:bldP spid="134190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34EA6C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2ED461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2909</TotalTime>
  <Words>960</Words>
  <Application>Microsoft Office PowerPoint</Application>
  <PresentationFormat>Letter Paper (8.5x11 in)</PresentationFormat>
  <Paragraphs>150</Paragraphs>
  <Slides>25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1_Default Design</vt:lpstr>
      <vt:lpstr>Equation</vt:lpstr>
      <vt:lpstr>SAAC Review</vt:lpstr>
      <vt:lpstr>Sources of Uncertainty</vt:lpstr>
      <vt:lpstr>Characteristics</vt:lpstr>
      <vt:lpstr>Characteristics</vt:lpstr>
      <vt:lpstr>Identifying Long-Term Ratepayer Needs</vt:lpstr>
      <vt:lpstr>How the NWPCC Approach Differs</vt:lpstr>
      <vt:lpstr>Excel Spinner Graph Model</vt:lpstr>
      <vt:lpstr>Modeling Process</vt:lpstr>
      <vt:lpstr>Finding Robust Plans</vt:lpstr>
      <vt:lpstr>Impact on NPV Costs and Risk</vt:lpstr>
      <vt:lpstr>Decision Trees</vt:lpstr>
      <vt:lpstr>Monte Carlo Simulation</vt:lpstr>
      <vt:lpstr>Monte Carlo Samples</vt:lpstr>
      <vt:lpstr>Assumed Distribution</vt:lpstr>
      <vt:lpstr>Dependence of Tail Average  on Sample Size</vt:lpstr>
      <vt:lpstr>Accuracy and Sample Size</vt:lpstr>
      <vt:lpstr>Accuracy Relative to the Efficient Frontier</vt:lpstr>
      <vt:lpstr>Conclusion</vt:lpstr>
      <vt:lpstr>Finding the Best Plan</vt:lpstr>
      <vt:lpstr>The Set of Plans Precedes the Efficient Frontier</vt:lpstr>
      <vt:lpstr>Finding the “Best” Plan</vt:lpstr>
      <vt:lpstr>How Many 20-Year Studies?</vt:lpstr>
      <vt:lpstr>On the World’s Fastest Machine</vt:lpstr>
      <vt:lpstr>How Do We Achieve Our Objectives?</vt:lpstr>
      <vt:lpstr>End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euci</dc:creator>
  <cp:lastModifiedBy>Michael Schilmoeller, 1/28/2011</cp:lastModifiedBy>
  <cp:revision>195</cp:revision>
  <dcterms:created xsi:type="dcterms:W3CDTF">2004-07-23T18:32:13Z</dcterms:created>
  <dcterms:modified xsi:type="dcterms:W3CDTF">2011-02-02T16:54:41Z</dcterms:modified>
</cp:coreProperties>
</file>