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9"/>
  </p:notesMasterIdLst>
  <p:handoutMasterIdLst>
    <p:handoutMasterId r:id="rId50"/>
  </p:handoutMasterIdLst>
  <p:sldIdLst>
    <p:sldId id="256" r:id="rId2"/>
    <p:sldId id="286" r:id="rId3"/>
    <p:sldId id="290" r:id="rId4"/>
    <p:sldId id="288" r:id="rId5"/>
    <p:sldId id="298" r:id="rId6"/>
    <p:sldId id="302" r:id="rId7"/>
    <p:sldId id="303" r:id="rId8"/>
    <p:sldId id="362" r:id="rId9"/>
    <p:sldId id="299" r:id="rId10"/>
    <p:sldId id="300" r:id="rId11"/>
    <p:sldId id="301" r:id="rId12"/>
    <p:sldId id="304" r:id="rId13"/>
    <p:sldId id="335" r:id="rId14"/>
    <p:sldId id="334" r:id="rId15"/>
    <p:sldId id="330" r:id="rId16"/>
    <p:sldId id="338" r:id="rId17"/>
    <p:sldId id="339" r:id="rId18"/>
    <p:sldId id="341" r:id="rId19"/>
    <p:sldId id="333" r:id="rId20"/>
    <p:sldId id="357" r:id="rId21"/>
    <p:sldId id="292" r:id="rId22"/>
    <p:sldId id="293" r:id="rId23"/>
    <p:sldId id="291" r:id="rId24"/>
    <p:sldId id="294" r:id="rId25"/>
    <p:sldId id="295" r:id="rId26"/>
    <p:sldId id="296" r:id="rId27"/>
    <p:sldId id="344" r:id="rId28"/>
    <p:sldId id="358" r:id="rId29"/>
    <p:sldId id="331" r:id="rId30"/>
    <p:sldId id="345" r:id="rId31"/>
    <p:sldId id="346" r:id="rId32"/>
    <p:sldId id="332" r:id="rId33"/>
    <p:sldId id="347" r:id="rId34"/>
    <p:sldId id="348" r:id="rId35"/>
    <p:sldId id="349" r:id="rId36"/>
    <p:sldId id="350" r:id="rId37"/>
    <p:sldId id="351" r:id="rId38"/>
    <p:sldId id="324" r:id="rId39"/>
    <p:sldId id="359" r:id="rId40"/>
    <p:sldId id="354" r:id="rId41"/>
    <p:sldId id="355" r:id="rId42"/>
    <p:sldId id="360" r:id="rId43"/>
    <p:sldId id="356" r:id="rId44"/>
    <p:sldId id="361" r:id="rId45"/>
    <p:sldId id="327" r:id="rId46"/>
    <p:sldId id="329" r:id="rId47"/>
    <p:sldId id="326" r:id="rId48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Michael Schilmoeller, 2/10/2010" initials="" lastIdx="4" clrIdx="0"/>
  <p:cmAuthor id="1" name=" Michael Schilmoeller, 4/19/2010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0000CC"/>
    <a:srgbClr val="FFFF00"/>
    <a:srgbClr val="006699"/>
    <a:srgbClr val="003366"/>
    <a:srgbClr val="3366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2" autoAdjust="0"/>
    <p:restoredTop sz="87775" autoAdjust="0"/>
  </p:normalViewPr>
  <p:slideViewPr>
    <p:cSldViewPr snapToGrid="0">
      <p:cViewPr>
        <p:scale>
          <a:sx n="86" d="100"/>
          <a:sy n="86" d="100"/>
        </p:scale>
        <p:origin x="-258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6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0C44684-9330-4945-B70C-88F1955CEC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D2A47AD4-2005-4D0D-B3DB-4369A5FEB7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9B576-EBB6-4D34-B169-FFEF1724DE4B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4D2DC3-AE18-4210-803A-884763BF8D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pic>
        <p:nvPicPr>
          <p:cNvPr id="167945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ABBF7-E812-4BDA-84DD-BF8099389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BE403-A76E-4A6E-8870-8260FF4F1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2A9ED-B611-4893-8AB2-D78EBAEE3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CEC80-F969-48BD-BDBF-5E42AF7B0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0F1A9-5B20-45AA-AF44-A558F089AB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B16D2-FD13-4464-8AE6-72C4FCE64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BBAF7-CC9D-4C06-B9E5-82A5F6F98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8661A-9F3E-43D8-BBA1-FE46E94D3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E1E9F-745C-4D47-AEE2-FEB1F7C25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48DA3-55FC-40C9-A198-7433ED12B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0C8725-A9E7-4C42-B57F-20AE5A3C47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sp>
        <p:nvSpPr>
          <p:cNvPr id="118796" name="Rectangle 12"/>
          <p:cNvSpPr>
            <a:spLocks noChangeArrowheads="1"/>
          </p:cNvSpPr>
          <p:nvPr userDrawn="1"/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1400">
                <a:latin typeface="Tahoma" pitchFamily="34" charset="0"/>
              </a:rPr>
              <a:t>  </a:t>
            </a:r>
            <a:fld id="{08676DC1-45CC-4E53-9F61-3AD3D9AF8508}" type="slidenum">
              <a:rPr lang="en-US" sz="1400">
                <a:latin typeface="Tahoma" pitchFamily="34" charset="0"/>
              </a:rPr>
              <a:pPr algn="ctr"/>
              <a:t>‹#›</a:t>
            </a:fld>
            <a:endParaRPr lang="en-US" sz="1400">
              <a:latin typeface="Tahoma" pitchFamily="34" charset="0"/>
            </a:endParaRPr>
          </a:p>
        </p:txBody>
      </p:sp>
      <p:pic>
        <p:nvPicPr>
          <p:cNvPr id="118807" name="Picture 23" descr="Background with Logo 0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6418" y="1392383"/>
            <a:ext cx="8229600" cy="1579418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How the RPM Meets the Requirements for a Risk Model</a:t>
            </a:r>
            <a:endParaRPr lang="en-US" sz="2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1108" y="4451925"/>
            <a:ext cx="5453063" cy="12007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Michael Schilmoeller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Tuesday, February 2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2011</a:t>
            </a:r>
            <a:endParaRPr lang="en-US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SAAC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Gross Value of Resources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  <p:pic>
        <p:nvPicPr>
          <p:cNvPr id="5" name="Picture 4" descr="Slide 9, part 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7295" y="4333521"/>
            <a:ext cx="7915275" cy="990600"/>
          </a:xfrm>
          <a:prstGeom prst="rect">
            <a:avLst/>
          </a:prstGeom>
        </p:spPr>
      </p:pic>
      <p:pic>
        <p:nvPicPr>
          <p:cNvPr id="6" name="Picture 5" descr="Slide 9, part 1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7295" y="1636958"/>
            <a:ext cx="7915275" cy="971550"/>
          </a:xfrm>
          <a:prstGeom prst="rect">
            <a:avLst/>
          </a:prstGeom>
        </p:spPr>
      </p:pic>
      <p:pic>
        <p:nvPicPr>
          <p:cNvPr id="7" name="Picture 6" descr="Slide 9, part 2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7295" y="2716880"/>
            <a:ext cx="7905750" cy="1504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898650"/>
          </a:xfrm>
        </p:spPr>
        <p:txBody>
          <a:bodyPr/>
          <a:lstStyle/>
          <a:p>
            <a:r>
              <a:rPr lang="en-US" sz="3600" dirty="0"/>
              <a:t>Gross Value of Resources Using Statistical Parameters of Distributions</a:t>
            </a:r>
          </a:p>
        </p:txBody>
      </p:sp>
      <p:pic>
        <p:nvPicPr>
          <p:cNvPr id="3829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950" y="2403475"/>
            <a:ext cx="4302125" cy="3876675"/>
          </a:xfrm>
          <a:prstGeom prst="rect">
            <a:avLst/>
          </a:prstGeom>
          <a:noFill/>
        </p:spPr>
      </p:pic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6640513" y="2368549"/>
            <a:ext cx="1873250" cy="2862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Assumes: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dirty="0" smtClean="0"/>
              <a:t>prices </a:t>
            </a:r>
            <a:r>
              <a:rPr lang="en-US" dirty="0"/>
              <a:t>are lognormally </a:t>
            </a:r>
            <a:r>
              <a:rPr lang="en-US" dirty="0" smtClean="0"/>
              <a:t>distributed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dirty="0" smtClean="0"/>
              <a:t>1MW capacity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dirty="0" smtClean="0"/>
              <a:t>No outages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50917" y="2410692"/>
            <a:ext cx="24938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Energy Generation</a:t>
            </a:r>
          </a:p>
        </p:txBody>
      </p:sp>
      <p:pic>
        <p:nvPicPr>
          <p:cNvPr id="386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455738"/>
            <a:ext cx="4797425" cy="4465637"/>
          </a:xfrm>
          <a:prstGeom prst="rect">
            <a:avLst/>
          </a:prstGeom>
          <a:noFill/>
        </p:spPr>
      </p:pic>
      <p:sp>
        <p:nvSpPr>
          <p:cNvPr id="386054" name="Text Box 6"/>
          <p:cNvSpPr txBox="1">
            <a:spLocks noChangeArrowheads="1"/>
          </p:cNvSpPr>
          <p:nvPr/>
        </p:nvSpPr>
        <p:spPr bwMode="auto">
          <a:xfrm>
            <a:off x="6130925" y="1484313"/>
            <a:ext cx="2413000" cy="301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Applied to equation (4), this gives us a closed-form evaluation of the capacity factor and energy.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Fuel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80755"/>
          </a:xfrm>
        </p:spPr>
        <p:txBody>
          <a:bodyPr/>
          <a:lstStyle/>
          <a:p>
            <a:r>
              <a:rPr lang="en-US" dirty="0" smtClean="0"/>
              <a:t>Assume lognormal distribution</a:t>
            </a:r>
          </a:p>
          <a:p>
            <a:r>
              <a:rPr lang="en-US" dirty="0" smtClean="0"/>
              <a:t>Include information about price volatility and correlation with electricity price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36385" y="3484419"/>
          <a:ext cx="6041157" cy="1575954"/>
        </p:xfrm>
        <a:graphic>
          <a:graphicData uri="http://schemas.openxmlformats.org/presentationml/2006/ole">
            <p:oleObj spid="_x0000_s27649" name="Equation" r:id="rId3" imgW="2044440" imgH="5331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in the RPM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Distributions represent hourly prices for electricity and fuel over hydro year quarters, on- and off-peak</a:t>
            </a:r>
          </a:p>
          <a:p>
            <a:pPr lvl="1"/>
            <a:r>
              <a:rPr lang="en-US" sz="2000" dirty="0" smtClean="0"/>
              <a:t>Sept-Nov, Dec-Feb, Mar-May, June-Aug</a:t>
            </a:r>
          </a:p>
          <a:p>
            <a:pPr lvl="1"/>
            <a:r>
              <a:rPr lang="en-US" sz="2000" dirty="0" smtClean="0"/>
              <a:t>Conventional 6x16 definition</a:t>
            </a:r>
          </a:p>
          <a:p>
            <a:pPr lvl="1"/>
            <a:r>
              <a:rPr lang="en-US" sz="2000" dirty="0" smtClean="0"/>
              <a:t>Use of “standard months”</a:t>
            </a:r>
          </a:p>
          <a:p>
            <a:r>
              <a:rPr lang="en-US" dirty="0" smtClean="0"/>
              <a:t>Easily verified with chronological model</a:t>
            </a:r>
          </a:p>
          <a:p>
            <a:r>
              <a:rPr lang="en-US" dirty="0" smtClean="0"/>
              <a:t>Execution time &lt;30</a:t>
            </a:r>
            <a:r>
              <a:rPr lang="en-US" dirty="0" smtClean="0">
                <a:latin typeface="Times New Roman"/>
                <a:cs typeface="Times New Roman"/>
              </a:rPr>
              <a:t>µsecs</a:t>
            </a:r>
          </a:p>
          <a:p>
            <a:r>
              <a:rPr lang="en-US" dirty="0" smtClean="0"/>
              <a:t>56 plants x 80 periods x 2 subperiods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56735"/>
          </a:xfrm>
        </p:spPr>
        <p:txBody>
          <a:bodyPr/>
          <a:lstStyle/>
          <a:p>
            <a:r>
              <a:rPr lang="en-US" dirty="0" smtClean="0"/>
              <a:t>Application of PDC to Energy-Limited Resources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  <p:pic>
        <p:nvPicPr>
          <p:cNvPr id="4" name="Picture 5" descr="ConstrDisp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88" y="1666009"/>
            <a:ext cx="7515225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Energy-Limited Dispatch</a:t>
            </a:r>
          </a:p>
        </p:txBody>
      </p:sp>
      <p:pic>
        <p:nvPicPr>
          <p:cNvPr id="436229" name="Picture 5" descr="ConstrDisp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8338" y="1633537"/>
            <a:ext cx="7410450" cy="42767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Energy-Limited Dispatch</a:t>
            </a:r>
          </a:p>
        </p:txBody>
      </p:sp>
      <p:sp>
        <p:nvSpPr>
          <p:cNvPr id="438278" name="Rectangle 6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1919288" y="2073275"/>
          <a:ext cx="5041900" cy="2338388"/>
        </p:xfrm>
        <a:graphic>
          <a:graphicData uri="http://schemas.openxmlformats.org/presentationml/2006/ole">
            <p:oleObj spid="_x0000_s23554" name="Equation" r:id="rId3" imgW="1968500" imgH="914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Energy-Limited Dispatch</a:t>
            </a:r>
          </a:p>
        </p:txBody>
      </p:sp>
      <p:sp>
        <p:nvSpPr>
          <p:cNvPr id="441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</a:t>
            </a:r>
            <a:r>
              <a:rPr lang="en-US" b="1" i="1"/>
              <a:t>p</a:t>
            </a:r>
            <a:r>
              <a:rPr lang="en-US" b="1" i="1" baseline="-25000"/>
              <a:t>g</a:t>
            </a:r>
            <a:r>
              <a:rPr lang="en-US" b="1" i="1"/>
              <a:t>* &gt; p</a:t>
            </a:r>
            <a:r>
              <a:rPr lang="en-US" b="1" i="1" baseline="-25000"/>
              <a:t>g</a:t>
            </a:r>
            <a:r>
              <a:rPr lang="en-US"/>
              <a:t> then use energy and value associated with </a:t>
            </a:r>
            <a:r>
              <a:rPr lang="en-US" b="1" i="1"/>
              <a:t>p</a:t>
            </a:r>
            <a:r>
              <a:rPr lang="en-US" b="1" i="1" baseline="-25000"/>
              <a:t>g</a:t>
            </a:r>
            <a:r>
              <a:rPr lang="en-US" b="1" i="1"/>
              <a:t>* </a:t>
            </a:r>
            <a:endParaRPr lang="en-US"/>
          </a:p>
          <a:p>
            <a:r>
              <a:rPr lang="en-US"/>
              <a:t>Otherwise, use energy and value associated with </a:t>
            </a:r>
            <a:r>
              <a:rPr lang="en-US" b="1" i="1"/>
              <a:t>p</a:t>
            </a:r>
            <a:r>
              <a:rPr lang="en-US" b="1" i="1" baseline="-25000"/>
              <a:t>g</a:t>
            </a:r>
            <a:endParaRPr lang="en-US" b="1" i="1"/>
          </a:p>
        </p:txBody>
      </p:sp>
      <p:sp>
        <p:nvSpPr>
          <p:cNvPr id="7" name="TextBox 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56735"/>
          </a:xfrm>
        </p:spPr>
        <p:txBody>
          <a:bodyPr/>
          <a:lstStyle/>
          <a:p>
            <a:r>
              <a:rPr lang="en-US" dirty="0" smtClean="0"/>
              <a:t>Application of Revenue Curve Equilibrium Prices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9799" y="1775547"/>
            <a:ext cx="512127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608118" y="5746173"/>
            <a:ext cx="3221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page 5, Figure 3, Q:\MS\Markets and Prices\Market Price Theory MJS\Price Relationships in Equilibrium2.doc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145473" y="3709555"/>
            <a:ext cx="571500" cy="311727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Using Distributions</a:t>
            </a:r>
            <a:endParaRPr lang="en-US" dirty="0"/>
          </a:p>
        </p:txBody>
      </p:sp>
      <p:pic>
        <p:nvPicPr>
          <p:cNvPr id="3604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3450" y="2259013"/>
            <a:ext cx="3905250" cy="3481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3604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425" y="2208213"/>
            <a:ext cx="3695700" cy="3533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60454" name="Text Box 6"/>
          <p:cNvSpPr txBox="1">
            <a:spLocks noChangeArrowheads="1"/>
          </p:cNvSpPr>
          <p:nvPr/>
        </p:nvSpPr>
        <p:spPr bwMode="auto">
          <a:xfrm>
            <a:off x="690563" y="1363663"/>
            <a:ext cx="7839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Complications arise when we use extended time periods</a:t>
            </a:r>
          </a:p>
        </p:txBody>
      </p:sp>
      <p:sp>
        <p:nvSpPr>
          <p:cNvPr id="360455" name="Text Box 7"/>
          <p:cNvSpPr txBox="1">
            <a:spLocks noChangeArrowheads="1"/>
          </p:cNvSpPr>
          <p:nvPr/>
        </p:nvSpPr>
        <p:spPr bwMode="auto">
          <a:xfrm>
            <a:off x="7404100" y="2801938"/>
            <a:ext cx="9588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price</a:t>
            </a:r>
          </a:p>
        </p:txBody>
      </p:sp>
      <p:sp>
        <p:nvSpPr>
          <p:cNvPr id="360456" name="Text Box 8"/>
          <p:cNvSpPr txBox="1">
            <a:spLocks noChangeArrowheads="1"/>
          </p:cNvSpPr>
          <p:nvPr/>
        </p:nvSpPr>
        <p:spPr bwMode="auto">
          <a:xfrm>
            <a:off x="449263" y="5935663"/>
            <a:ext cx="49037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Loads (solid) &amp; resources (grayed)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4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3013" y="1736725"/>
            <a:ext cx="3695700" cy="3457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5395913" y="1754188"/>
            <a:ext cx="2847975" cy="301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Average loads and resources are the same, but in the first case, our system has net cost and in the second it has net benefit.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Challenges Using Distributions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Costing</a:t>
            </a:r>
          </a:p>
        </p:txBody>
      </p:sp>
      <p:pic>
        <p:nvPicPr>
          <p:cNvPr id="402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6863" y="1989138"/>
            <a:ext cx="6335712" cy="3405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02438" name="Text Box 6"/>
          <p:cNvSpPr txBox="1">
            <a:spLocks noChangeArrowheads="1"/>
          </p:cNvSpPr>
          <p:nvPr/>
        </p:nvSpPr>
        <p:spPr bwMode="auto">
          <a:xfrm>
            <a:off x="1423988" y="1484313"/>
            <a:ext cx="553085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</a:rPr>
              <a:t>Hourly variable cost </a:t>
            </a:r>
            <a:r>
              <a:rPr lang="en-US" dirty="0"/>
              <a:t>calculation: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</a:t>
            </a:r>
            <a:r>
              <a:rPr lang="en-US" dirty="0"/>
              <a:t>Costing</a:t>
            </a:r>
          </a:p>
        </p:txBody>
      </p:sp>
      <p:pic>
        <p:nvPicPr>
          <p:cNvPr id="3624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0875" y="2976563"/>
            <a:ext cx="6737350" cy="715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62501" name="Text Box 5"/>
          <p:cNvSpPr txBox="1">
            <a:spLocks noChangeArrowheads="1"/>
          </p:cNvSpPr>
          <p:nvPr/>
        </p:nvSpPr>
        <p:spPr bwMode="auto">
          <a:xfrm>
            <a:off x="1498600" y="2098675"/>
            <a:ext cx="6969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N*(N+1)/2 correlations (upper triangular matrix)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Costing</a:t>
            </a:r>
            <a:endParaRPr lang="en-US" dirty="0"/>
          </a:p>
        </p:txBody>
      </p:sp>
      <p:pic>
        <p:nvPicPr>
          <p:cNvPr id="3635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6575" y="1825625"/>
            <a:ext cx="6335713" cy="3405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“Valuation” Costing</a:t>
            </a:r>
          </a:p>
        </p:txBody>
      </p:sp>
      <p:pic>
        <p:nvPicPr>
          <p:cNvPr id="3645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88" y="1765300"/>
            <a:ext cx="5681662" cy="3198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64549" name="Text Box 5"/>
          <p:cNvSpPr txBox="1">
            <a:spLocks noChangeArrowheads="1"/>
          </p:cNvSpPr>
          <p:nvPr/>
        </p:nvSpPr>
        <p:spPr bwMode="auto">
          <a:xfrm>
            <a:off x="1289050" y="5037138"/>
            <a:ext cx="6969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Only correlations are now those with the market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Solves the correlation problem by decoupling fuel price variation</a:t>
            </a:r>
          </a:p>
          <a:p>
            <a:r>
              <a:rPr lang="en-US" sz="2800" dirty="0" smtClean="0"/>
              <a:t>We get the value term               for dispatchable resources from the earlier calculation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For wind and most renewables, the resource is non-patchable and correlation is fixed (we typically assume zero), which makes an easy calculation</a:t>
            </a:r>
          </a:p>
          <a:p>
            <a:r>
              <a:rPr lang="en-US" sz="2800" dirty="0" smtClean="0"/>
              <a:t>For the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/>
              <a:t> term, hourly correlation of prices and load is important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30886" y="2594248"/>
          <a:ext cx="1349025" cy="374729"/>
        </p:xfrm>
        <a:graphic>
          <a:graphicData uri="http://schemas.openxmlformats.org/presentationml/2006/ole">
            <p:oleObj spid="_x0000_s35842" name="Equation" r:id="rId3" imgW="9144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145473" y="4218710"/>
            <a:ext cx="571500" cy="311727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Closed-System Models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5559136" y="1527463"/>
            <a:ext cx="2192482" cy="1981667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352799" y="4173682"/>
            <a:ext cx="2192482" cy="1981667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416627" y="1853045"/>
            <a:ext cx="2192482" cy="1981667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  <p:sp>
        <p:nvSpPr>
          <p:cNvPr id="11" name="Left-Right Arrow 10"/>
          <p:cNvSpPr/>
          <p:nvPr/>
        </p:nvSpPr>
        <p:spPr bwMode="auto">
          <a:xfrm rot="21160940">
            <a:off x="3650498" y="2365860"/>
            <a:ext cx="1893689" cy="618784"/>
          </a:xfrm>
          <a:prstGeom prst="leftRightArrow">
            <a:avLst>
              <a:gd name="adj1" fmla="val 28131"/>
              <a:gd name="adj2" fmla="val 61745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Left-Right Arrow 11"/>
          <p:cNvSpPr/>
          <p:nvPr/>
        </p:nvSpPr>
        <p:spPr bwMode="auto">
          <a:xfrm rot="18473087">
            <a:off x="4871874" y="3497250"/>
            <a:ext cx="1246772" cy="618784"/>
          </a:xfrm>
          <a:prstGeom prst="leftRightArrow">
            <a:avLst>
              <a:gd name="adj1" fmla="val 28131"/>
              <a:gd name="adj2" fmla="val 61745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Left-Right Arrow 12"/>
          <p:cNvSpPr/>
          <p:nvPr/>
        </p:nvSpPr>
        <p:spPr bwMode="auto">
          <a:xfrm rot="3290293">
            <a:off x="3012220" y="3725908"/>
            <a:ext cx="933234" cy="618784"/>
          </a:xfrm>
          <a:prstGeom prst="leftRightArrow">
            <a:avLst>
              <a:gd name="adj1" fmla="val 28131"/>
              <a:gd name="adj2" fmla="val 61745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1143000" y="1392382"/>
            <a:ext cx="7037291" cy="5014605"/>
          </a:xfrm>
          <a:custGeom>
            <a:avLst/>
            <a:gdLst>
              <a:gd name="connsiteX0" fmla="*/ 862445 w 7037291"/>
              <a:gd name="connsiteY0" fmla="*/ 238991 h 5014605"/>
              <a:gd name="connsiteX1" fmla="*/ 1143000 w 7037291"/>
              <a:gd name="connsiteY1" fmla="*/ 259772 h 5014605"/>
              <a:gd name="connsiteX2" fmla="*/ 1194955 w 7037291"/>
              <a:gd name="connsiteY2" fmla="*/ 249382 h 5014605"/>
              <a:gd name="connsiteX3" fmla="*/ 1340427 w 7037291"/>
              <a:gd name="connsiteY3" fmla="*/ 218209 h 5014605"/>
              <a:gd name="connsiteX4" fmla="*/ 1392382 w 7037291"/>
              <a:gd name="connsiteY4" fmla="*/ 207818 h 5014605"/>
              <a:gd name="connsiteX5" fmla="*/ 1745673 w 7037291"/>
              <a:gd name="connsiteY5" fmla="*/ 197427 h 5014605"/>
              <a:gd name="connsiteX6" fmla="*/ 2369127 w 7037291"/>
              <a:gd name="connsiteY6" fmla="*/ 207818 h 5014605"/>
              <a:gd name="connsiteX7" fmla="*/ 2400300 w 7037291"/>
              <a:gd name="connsiteY7" fmla="*/ 218209 h 5014605"/>
              <a:gd name="connsiteX8" fmla="*/ 2826327 w 7037291"/>
              <a:gd name="connsiteY8" fmla="*/ 207818 h 5014605"/>
              <a:gd name="connsiteX9" fmla="*/ 2961409 w 7037291"/>
              <a:gd name="connsiteY9" fmla="*/ 187036 h 5014605"/>
              <a:gd name="connsiteX10" fmla="*/ 3034145 w 7037291"/>
              <a:gd name="connsiteY10" fmla="*/ 176645 h 5014605"/>
              <a:gd name="connsiteX11" fmla="*/ 3190009 w 7037291"/>
              <a:gd name="connsiteY11" fmla="*/ 166254 h 5014605"/>
              <a:gd name="connsiteX12" fmla="*/ 3273136 w 7037291"/>
              <a:gd name="connsiteY12" fmla="*/ 155863 h 5014605"/>
              <a:gd name="connsiteX13" fmla="*/ 3813464 w 7037291"/>
              <a:gd name="connsiteY13" fmla="*/ 145472 h 5014605"/>
              <a:gd name="connsiteX14" fmla="*/ 3906982 w 7037291"/>
              <a:gd name="connsiteY14" fmla="*/ 124691 h 5014605"/>
              <a:gd name="connsiteX15" fmla="*/ 3958936 w 7037291"/>
              <a:gd name="connsiteY15" fmla="*/ 103909 h 5014605"/>
              <a:gd name="connsiteX16" fmla="*/ 4073236 w 7037291"/>
              <a:gd name="connsiteY16" fmla="*/ 93518 h 5014605"/>
              <a:gd name="connsiteX17" fmla="*/ 4145973 w 7037291"/>
              <a:gd name="connsiteY17" fmla="*/ 83127 h 5014605"/>
              <a:gd name="connsiteX18" fmla="*/ 4177145 w 7037291"/>
              <a:gd name="connsiteY18" fmla="*/ 72736 h 5014605"/>
              <a:gd name="connsiteX19" fmla="*/ 4436918 w 7037291"/>
              <a:gd name="connsiteY19" fmla="*/ 41563 h 5014605"/>
              <a:gd name="connsiteX20" fmla="*/ 4727864 w 7037291"/>
              <a:gd name="connsiteY20" fmla="*/ 31172 h 5014605"/>
              <a:gd name="connsiteX21" fmla="*/ 4810991 w 7037291"/>
              <a:gd name="connsiteY21" fmla="*/ 20782 h 5014605"/>
              <a:gd name="connsiteX22" fmla="*/ 5029200 w 7037291"/>
              <a:gd name="connsiteY22" fmla="*/ 0 h 5014605"/>
              <a:gd name="connsiteX23" fmla="*/ 5579918 w 7037291"/>
              <a:gd name="connsiteY23" fmla="*/ 10391 h 5014605"/>
              <a:gd name="connsiteX24" fmla="*/ 5642264 w 7037291"/>
              <a:gd name="connsiteY24" fmla="*/ 20782 h 5014605"/>
              <a:gd name="connsiteX25" fmla="*/ 5746173 w 7037291"/>
              <a:gd name="connsiteY25" fmla="*/ 31172 h 5014605"/>
              <a:gd name="connsiteX26" fmla="*/ 5839691 w 7037291"/>
              <a:gd name="connsiteY26" fmla="*/ 72736 h 5014605"/>
              <a:gd name="connsiteX27" fmla="*/ 5881255 w 7037291"/>
              <a:gd name="connsiteY27" fmla="*/ 83127 h 5014605"/>
              <a:gd name="connsiteX28" fmla="*/ 5985164 w 7037291"/>
              <a:gd name="connsiteY28" fmla="*/ 114300 h 5014605"/>
              <a:gd name="connsiteX29" fmla="*/ 6078682 w 7037291"/>
              <a:gd name="connsiteY29" fmla="*/ 155863 h 5014605"/>
              <a:gd name="connsiteX30" fmla="*/ 6151418 w 7037291"/>
              <a:gd name="connsiteY30" fmla="*/ 187036 h 5014605"/>
              <a:gd name="connsiteX31" fmla="*/ 6255327 w 7037291"/>
              <a:gd name="connsiteY31" fmla="*/ 197427 h 5014605"/>
              <a:gd name="connsiteX32" fmla="*/ 6317673 w 7037291"/>
              <a:gd name="connsiteY32" fmla="*/ 238991 h 5014605"/>
              <a:gd name="connsiteX33" fmla="*/ 6328064 w 7037291"/>
              <a:gd name="connsiteY33" fmla="*/ 270163 h 5014605"/>
              <a:gd name="connsiteX34" fmla="*/ 6369627 w 7037291"/>
              <a:gd name="connsiteY34" fmla="*/ 280554 h 5014605"/>
              <a:gd name="connsiteX35" fmla="*/ 6421582 w 7037291"/>
              <a:gd name="connsiteY35" fmla="*/ 301336 h 5014605"/>
              <a:gd name="connsiteX36" fmla="*/ 6483927 w 7037291"/>
              <a:gd name="connsiteY36" fmla="*/ 322118 h 5014605"/>
              <a:gd name="connsiteX37" fmla="*/ 6556664 w 7037291"/>
              <a:gd name="connsiteY37" fmla="*/ 394854 h 5014605"/>
              <a:gd name="connsiteX38" fmla="*/ 6639791 w 7037291"/>
              <a:gd name="connsiteY38" fmla="*/ 457200 h 5014605"/>
              <a:gd name="connsiteX39" fmla="*/ 6681355 w 7037291"/>
              <a:gd name="connsiteY39" fmla="*/ 488372 h 5014605"/>
              <a:gd name="connsiteX40" fmla="*/ 6691745 w 7037291"/>
              <a:gd name="connsiteY40" fmla="*/ 529936 h 5014605"/>
              <a:gd name="connsiteX41" fmla="*/ 6702136 w 7037291"/>
              <a:gd name="connsiteY41" fmla="*/ 561109 h 5014605"/>
              <a:gd name="connsiteX42" fmla="*/ 6722918 w 7037291"/>
              <a:gd name="connsiteY42" fmla="*/ 685800 h 5014605"/>
              <a:gd name="connsiteX43" fmla="*/ 6743700 w 7037291"/>
              <a:gd name="connsiteY43" fmla="*/ 779318 h 5014605"/>
              <a:gd name="connsiteX44" fmla="*/ 6826827 w 7037291"/>
              <a:gd name="connsiteY44" fmla="*/ 883227 h 5014605"/>
              <a:gd name="connsiteX45" fmla="*/ 6858000 w 7037291"/>
              <a:gd name="connsiteY45" fmla="*/ 935182 h 5014605"/>
              <a:gd name="connsiteX46" fmla="*/ 6868391 w 7037291"/>
              <a:gd name="connsiteY46" fmla="*/ 1039091 h 5014605"/>
              <a:gd name="connsiteX47" fmla="*/ 6889173 w 7037291"/>
              <a:gd name="connsiteY47" fmla="*/ 1111827 h 5014605"/>
              <a:gd name="connsiteX48" fmla="*/ 6899564 w 7037291"/>
              <a:gd name="connsiteY48" fmla="*/ 1288472 h 5014605"/>
              <a:gd name="connsiteX49" fmla="*/ 6920345 w 7037291"/>
              <a:gd name="connsiteY49" fmla="*/ 1350818 h 5014605"/>
              <a:gd name="connsiteX50" fmla="*/ 6993082 w 7037291"/>
              <a:gd name="connsiteY50" fmla="*/ 1475509 h 5014605"/>
              <a:gd name="connsiteX51" fmla="*/ 7013864 w 7037291"/>
              <a:gd name="connsiteY51" fmla="*/ 1548245 h 5014605"/>
              <a:gd name="connsiteX52" fmla="*/ 7034645 w 7037291"/>
              <a:gd name="connsiteY52" fmla="*/ 1589809 h 5014605"/>
              <a:gd name="connsiteX53" fmla="*/ 6982691 w 7037291"/>
              <a:gd name="connsiteY53" fmla="*/ 1859972 h 5014605"/>
              <a:gd name="connsiteX54" fmla="*/ 6920345 w 7037291"/>
              <a:gd name="connsiteY54" fmla="*/ 1984663 h 5014605"/>
              <a:gd name="connsiteX55" fmla="*/ 6868391 w 7037291"/>
              <a:gd name="connsiteY55" fmla="*/ 2088572 h 5014605"/>
              <a:gd name="connsiteX56" fmla="*/ 6826827 w 7037291"/>
              <a:gd name="connsiteY56" fmla="*/ 2171700 h 5014605"/>
              <a:gd name="connsiteX57" fmla="*/ 6795655 w 7037291"/>
              <a:gd name="connsiteY57" fmla="*/ 2213263 h 5014605"/>
              <a:gd name="connsiteX58" fmla="*/ 6733309 w 7037291"/>
              <a:gd name="connsiteY58" fmla="*/ 2306782 h 5014605"/>
              <a:gd name="connsiteX59" fmla="*/ 6639791 w 7037291"/>
              <a:gd name="connsiteY59" fmla="*/ 2473036 h 5014605"/>
              <a:gd name="connsiteX60" fmla="*/ 6587836 w 7037291"/>
              <a:gd name="connsiteY60" fmla="*/ 2566554 h 5014605"/>
              <a:gd name="connsiteX61" fmla="*/ 6494318 w 7037291"/>
              <a:gd name="connsiteY61" fmla="*/ 2774372 h 5014605"/>
              <a:gd name="connsiteX62" fmla="*/ 6380018 w 7037291"/>
              <a:gd name="connsiteY62" fmla="*/ 2951018 h 5014605"/>
              <a:gd name="connsiteX63" fmla="*/ 6348845 w 7037291"/>
              <a:gd name="connsiteY63" fmla="*/ 3023754 h 5014605"/>
              <a:gd name="connsiteX64" fmla="*/ 6276109 w 7037291"/>
              <a:gd name="connsiteY64" fmla="*/ 3127663 h 5014605"/>
              <a:gd name="connsiteX65" fmla="*/ 6161809 w 7037291"/>
              <a:gd name="connsiteY65" fmla="*/ 3387436 h 5014605"/>
              <a:gd name="connsiteX66" fmla="*/ 6130636 w 7037291"/>
              <a:gd name="connsiteY66" fmla="*/ 3439391 h 5014605"/>
              <a:gd name="connsiteX67" fmla="*/ 6047509 w 7037291"/>
              <a:gd name="connsiteY67" fmla="*/ 3616036 h 5014605"/>
              <a:gd name="connsiteX68" fmla="*/ 6016336 w 7037291"/>
              <a:gd name="connsiteY68" fmla="*/ 3636818 h 5014605"/>
              <a:gd name="connsiteX69" fmla="*/ 5985164 w 7037291"/>
              <a:gd name="connsiteY69" fmla="*/ 3709554 h 5014605"/>
              <a:gd name="connsiteX70" fmla="*/ 5933209 w 7037291"/>
              <a:gd name="connsiteY70" fmla="*/ 3782291 h 5014605"/>
              <a:gd name="connsiteX71" fmla="*/ 5735782 w 7037291"/>
              <a:gd name="connsiteY71" fmla="*/ 3969327 h 5014605"/>
              <a:gd name="connsiteX72" fmla="*/ 5694218 w 7037291"/>
              <a:gd name="connsiteY72" fmla="*/ 4000500 h 5014605"/>
              <a:gd name="connsiteX73" fmla="*/ 5548745 w 7037291"/>
              <a:gd name="connsiteY73" fmla="*/ 4083627 h 5014605"/>
              <a:gd name="connsiteX74" fmla="*/ 5496791 w 7037291"/>
              <a:gd name="connsiteY74" fmla="*/ 4145972 h 5014605"/>
              <a:gd name="connsiteX75" fmla="*/ 5444836 w 7037291"/>
              <a:gd name="connsiteY75" fmla="*/ 4187536 h 5014605"/>
              <a:gd name="connsiteX76" fmla="*/ 5288973 w 7037291"/>
              <a:gd name="connsiteY76" fmla="*/ 4364182 h 5014605"/>
              <a:gd name="connsiteX77" fmla="*/ 5216236 w 7037291"/>
              <a:gd name="connsiteY77" fmla="*/ 4478482 h 5014605"/>
              <a:gd name="connsiteX78" fmla="*/ 5112327 w 7037291"/>
              <a:gd name="connsiteY78" fmla="*/ 4603172 h 5014605"/>
              <a:gd name="connsiteX79" fmla="*/ 4987636 w 7037291"/>
              <a:gd name="connsiteY79" fmla="*/ 4665518 h 5014605"/>
              <a:gd name="connsiteX80" fmla="*/ 4935682 w 7037291"/>
              <a:gd name="connsiteY80" fmla="*/ 4675909 h 5014605"/>
              <a:gd name="connsiteX81" fmla="*/ 4904509 w 7037291"/>
              <a:gd name="connsiteY81" fmla="*/ 4686300 h 5014605"/>
              <a:gd name="connsiteX82" fmla="*/ 4831773 w 7037291"/>
              <a:gd name="connsiteY82" fmla="*/ 4696691 h 5014605"/>
              <a:gd name="connsiteX83" fmla="*/ 4800600 w 7037291"/>
              <a:gd name="connsiteY83" fmla="*/ 4707082 h 5014605"/>
              <a:gd name="connsiteX84" fmla="*/ 4717473 w 7037291"/>
              <a:gd name="connsiteY84" fmla="*/ 4738254 h 5014605"/>
              <a:gd name="connsiteX85" fmla="*/ 4530436 w 7037291"/>
              <a:gd name="connsiteY85" fmla="*/ 4769427 h 5014605"/>
              <a:gd name="connsiteX86" fmla="*/ 4457700 w 7037291"/>
              <a:gd name="connsiteY86" fmla="*/ 4790209 h 5014605"/>
              <a:gd name="connsiteX87" fmla="*/ 4416136 w 7037291"/>
              <a:gd name="connsiteY87" fmla="*/ 4800600 h 5014605"/>
              <a:gd name="connsiteX88" fmla="*/ 4364182 w 7037291"/>
              <a:gd name="connsiteY88" fmla="*/ 4831772 h 5014605"/>
              <a:gd name="connsiteX89" fmla="*/ 4291445 w 7037291"/>
              <a:gd name="connsiteY89" fmla="*/ 4883727 h 5014605"/>
              <a:gd name="connsiteX90" fmla="*/ 4249882 w 7037291"/>
              <a:gd name="connsiteY90" fmla="*/ 4894118 h 5014605"/>
              <a:gd name="connsiteX91" fmla="*/ 4218709 w 7037291"/>
              <a:gd name="connsiteY91" fmla="*/ 4904509 h 5014605"/>
              <a:gd name="connsiteX92" fmla="*/ 4042064 w 7037291"/>
              <a:gd name="connsiteY92" fmla="*/ 4935682 h 5014605"/>
              <a:gd name="connsiteX93" fmla="*/ 3969327 w 7037291"/>
              <a:gd name="connsiteY93" fmla="*/ 4966854 h 5014605"/>
              <a:gd name="connsiteX94" fmla="*/ 3886200 w 7037291"/>
              <a:gd name="connsiteY94" fmla="*/ 5008418 h 5014605"/>
              <a:gd name="connsiteX95" fmla="*/ 3761509 w 7037291"/>
              <a:gd name="connsiteY95" fmla="*/ 4998027 h 5014605"/>
              <a:gd name="connsiteX96" fmla="*/ 3647209 w 7037291"/>
              <a:gd name="connsiteY96" fmla="*/ 4966854 h 5014605"/>
              <a:gd name="connsiteX97" fmla="*/ 3480955 w 7037291"/>
              <a:gd name="connsiteY97" fmla="*/ 4946072 h 5014605"/>
              <a:gd name="connsiteX98" fmla="*/ 3429000 w 7037291"/>
              <a:gd name="connsiteY98" fmla="*/ 4935682 h 5014605"/>
              <a:gd name="connsiteX99" fmla="*/ 3366655 w 7037291"/>
              <a:gd name="connsiteY99" fmla="*/ 4914900 h 5014605"/>
              <a:gd name="connsiteX100" fmla="*/ 2452255 w 7037291"/>
              <a:gd name="connsiteY100" fmla="*/ 4894118 h 5014605"/>
              <a:gd name="connsiteX101" fmla="*/ 2265218 w 7037291"/>
              <a:gd name="connsiteY101" fmla="*/ 4831772 h 5014605"/>
              <a:gd name="connsiteX102" fmla="*/ 2150918 w 7037291"/>
              <a:gd name="connsiteY102" fmla="*/ 4800600 h 5014605"/>
              <a:gd name="connsiteX103" fmla="*/ 2067791 w 7037291"/>
              <a:gd name="connsiteY103" fmla="*/ 4769427 h 5014605"/>
              <a:gd name="connsiteX104" fmla="*/ 2036618 w 7037291"/>
              <a:gd name="connsiteY104" fmla="*/ 4759036 h 5014605"/>
              <a:gd name="connsiteX105" fmla="*/ 2005445 w 7037291"/>
              <a:gd name="connsiteY105" fmla="*/ 4727863 h 5014605"/>
              <a:gd name="connsiteX106" fmla="*/ 1922318 w 7037291"/>
              <a:gd name="connsiteY106" fmla="*/ 4634345 h 5014605"/>
              <a:gd name="connsiteX107" fmla="*/ 1787236 w 7037291"/>
              <a:gd name="connsiteY107" fmla="*/ 4509654 h 5014605"/>
              <a:gd name="connsiteX108" fmla="*/ 1745673 w 7037291"/>
              <a:gd name="connsiteY108" fmla="*/ 4405745 h 5014605"/>
              <a:gd name="connsiteX109" fmla="*/ 1714500 w 7037291"/>
              <a:gd name="connsiteY109" fmla="*/ 4312227 h 5014605"/>
              <a:gd name="connsiteX110" fmla="*/ 1620982 w 7037291"/>
              <a:gd name="connsiteY110" fmla="*/ 4156363 h 5014605"/>
              <a:gd name="connsiteX111" fmla="*/ 1558636 w 7037291"/>
              <a:gd name="connsiteY111" fmla="*/ 4031672 h 5014605"/>
              <a:gd name="connsiteX112" fmla="*/ 1361209 w 7037291"/>
              <a:gd name="connsiteY112" fmla="*/ 3740727 h 5014605"/>
              <a:gd name="connsiteX113" fmla="*/ 1153391 w 7037291"/>
              <a:gd name="connsiteY113" fmla="*/ 3460172 h 5014605"/>
              <a:gd name="connsiteX114" fmla="*/ 1049482 w 7037291"/>
              <a:gd name="connsiteY114" fmla="*/ 3366654 h 5014605"/>
              <a:gd name="connsiteX115" fmla="*/ 924791 w 7037291"/>
              <a:gd name="connsiteY115" fmla="*/ 3252354 h 5014605"/>
              <a:gd name="connsiteX116" fmla="*/ 706582 w 7037291"/>
              <a:gd name="connsiteY116" fmla="*/ 3086100 h 5014605"/>
              <a:gd name="connsiteX117" fmla="*/ 613064 w 7037291"/>
              <a:gd name="connsiteY117" fmla="*/ 2992582 h 5014605"/>
              <a:gd name="connsiteX118" fmla="*/ 529936 w 7037291"/>
              <a:gd name="connsiteY118" fmla="*/ 2909454 h 5014605"/>
              <a:gd name="connsiteX119" fmla="*/ 426027 w 7037291"/>
              <a:gd name="connsiteY119" fmla="*/ 2826327 h 5014605"/>
              <a:gd name="connsiteX120" fmla="*/ 384464 w 7037291"/>
              <a:gd name="connsiteY120" fmla="*/ 2774372 h 5014605"/>
              <a:gd name="connsiteX121" fmla="*/ 322118 w 7037291"/>
              <a:gd name="connsiteY121" fmla="*/ 2712027 h 5014605"/>
              <a:gd name="connsiteX122" fmla="*/ 270164 w 7037291"/>
              <a:gd name="connsiteY122" fmla="*/ 2628900 h 5014605"/>
              <a:gd name="connsiteX123" fmla="*/ 218209 w 7037291"/>
              <a:gd name="connsiteY123" fmla="*/ 2535382 h 5014605"/>
              <a:gd name="connsiteX124" fmla="*/ 197427 w 7037291"/>
              <a:gd name="connsiteY124" fmla="*/ 2493818 h 5014605"/>
              <a:gd name="connsiteX125" fmla="*/ 124691 w 7037291"/>
              <a:gd name="connsiteY125" fmla="*/ 2286000 h 5014605"/>
              <a:gd name="connsiteX126" fmla="*/ 114300 w 7037291"/>
              <a:gd name="connsiteY126" fmla="*/ 2234045 h 5014605"/>
              <a:gd name="connsiteX127" fmla="*/ 31173 w 7037291"/>
              <a:gd name="connsiteY127" fmla="*/ 1995054 h 5014605"/>
              <a:gd name="connsiteX128" fmla="*/ 20782 w 7037291"/>
              <a:gd name="connsiteY128" fmla="*/ 1922318 h 5014605"/>
              <a:gd name="connsiteX129" fmla="*/ 0 w 7037291"/>
              <a:gd name="connsiteY129" fmla="*/ 1641763 h 5014605"/>
              <a:gd name="connsiteX130" fmla="*/ 10391 w 7037291"/>
              <a:gd name="connsiteY130" fmla="*/ 1381991 h 5014605"/>
              <a:gd name="connsiteX131" fmla="*/ 31173 w 7037291"/>
              <a:gd name="connsiteY131" fmla="*/ 1330036 h 5014605"/>
              <a:gd name="connsiteX132" fmla="*/ 41564 w 7037291"/>
              <a:gd name="connsiteY132" fmla="*/ 1143000 h 5014605"/>
              <a:gd name="connsiteX133" fmla="*/ 93518 w 7037291"/>
              <a:gd name="connsiteY133" fmla="*/ 1007918 h 5014605"/>
              <a:gd name="connsiteX134" fmla="*/ 103909 w 7037291"/>
              <a:gd name="connsiteY134" fmla="*/ 945572 h 5014605"/>
              <a:gd name="connsiteX135" fmla="*/ 135082 w 7037291"/>
              <a:gd name="connsiteY135" fmla="*/ 872836 h 5014605"/>
              <a:gd name="connsiteX136" fmla="*/ 166255 w 7037291"/>
              <a:gd name="connsiteY136" fmla="*/ 831272 h 5014605"/>
              <a:gd name="connsiteX137" fmla="*/ 176645 w 7037291"/>
              <a:gd name="connsiteY137" fmla="*/ 768927 h 5014605"/>
              <a:gd name="connsiteX138" fmla="*/ 187036 w 7037291"/>
              <a:gd name="connsiteY138" fmla="*/ 737754 h 5014605"/>
              <a:gd name="connsiteX139" fmla="*/ 197427 w 7037291"/>
              <a:gd name="connsiteY139" fmla="*/ 685800 h 5014605"/>
              <a:gd name="connsiteX140" fmla="*/ 218209 w 7037291"/>
              <a:gd name="connsiteY140" fmla="*/ 602672 h 5014605"/>
              <a:gd name="connsiteX141" fmla="*/ 228600 w 7037291"/>
              <a:gd name="connsiteY141" fmla="*/ 561109 h 5014605"/>
              <a:gd name="connsiteX142" fmla="*/ 259773 w 7037291"/>
              <a:gd name="connsiteY142" fmla="*/ 457200 h 5014605"/>
              <a:gd name="connsiteX143" fmla="*/ 332509 w 7037291"/>
              <a:gd name="connsiteY143" fmla="*/ 394854 h 5014605"/>
              <a:gd name="connsiteX144" fmla="*/ 446809 w 7037291"/>
              <a:gd name="connsiteY144" fmla="*/ 322118 h 5014605"/>
              <a:gd name="connsiteX145" fmla="*/ 789709 w 7037291"/>
              <a:gd name="connsiteY145" fmla="*/ 311727 h 5014605"/>
              <a:gd name="connsiteX146" fmla="*/ 820882 w 7037291"/>
              <a:gd name="connsiteY146" fmla="*/ 280554 h 5014605"/>
              <a:gd name="connsiteX147" fmla="*/ 862445 w 7037291"/>
              <a:gd name="connsiteY147" fmla="*/ 238991 h 5014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7037291" h="5014605">
                <a:moveTo>
                  <a:pt x="862445" y="238991"/>
                </a:moveTo>
                <a:cubicBezTo>
                  <a:pt x="916131" y="235527"/>
                  <a:pt x="933783" y="259772"/>
                  <a:pt x="1143000" y="259772"/>
                </a:cubicBezTo>
                <a:cubicBezTo>
                  <a:pt x="1160661" y="259772"/>
                  <a:pt x="1177746" y="253353"/>
                  <a:pt x="1194955" y="249382"/>
                </a:cubicBezTo>
                <a:cubicBezTo>
                  <a:pt x="1377218" y="207322"/>
                  <a:pt x="1191859" y="245222"/>
                  <a:pt x="1340427" y="218209"/>
                </a:cubicBezTo>
                <a:cubicBezTo>
                  <a:pt x="1357803" y="215050"/>
                  <a:pt x="1374744" y="208723"/>
                  <a:pt x="1392382" y="207818"/>
                </a:cubicBezTo>
                <a:cubicBezTo>
                  <a:pt x="1510042" y="201784"/>
                  <a:pt x="1627909" y="200891"/>
                  <a:pt x="1745673" y="197427"/>
                </a:cubicBezTo>
                <a:lnTo>
                  <a:pt x="2369127" y="207818"/>
                </a:lnTo>
                <a:cubicBezTo>
                  <a:pt x="2380075" y="208166"/>
                  <a:pt x="2389347" y="218209"/>
                  <a:pt x="2400300" y="218209"/>
                </a:cubicBezTo>
                <a:cubicBezTo>
                  <a:pt x="2542351" y="218209"/>
                  <a:pt x="2684318" y="211282"/>
                  <a:pt x="2826327" y="207818"/>
                </a:cubicBezTo>
                <a:cubicBezTo>
                  <a:pt x="2913622" y="190359"/>
                  <a:pt x="2848175" y="202134"/>
                  <a:pt x="2961409" y="187036"/>
                </a:cubicBezTo>
                <a:cubicBezTo>
                  <a:pt x="2985686" y="183799"/>
                  <a:pt x="3009754" y="178862"/>
                  <a:pt x="3034145" y="176645"/>
                </a:cubicBezTo>
                <a:cubicBezTo>
                  <a:pt x="3086001" y="171931"/>
                  <a:pt x="3138135" y="170765"/>
                  <a:pt x="3190009" y="166254"/>
                </a:cubicBezTo>
                <a:cubicBezTo>
                  <a:pt x="3217829" y="163835"/>
                  <a:pt x="3245227" y="156793"/>
                  <a:pt x="3273136" y="155863"/>
                </a:cubicBezTo>
                <a:cubicBezTo>
                  <a:pt x="3453179" y="149862"/>
                  <a:pt x="3633355" y="148936"/>
                  <a:pt x="3813464" y="145472"/>
                </a:cubicBezTo>
                <a:cubicBezTo>
                  <a:pt x="3834058" y="141354"/>
                  <a:pt x="3884967" y="132029"/>
                  <a:pt x="3906982" y="124691"/>
                </a:cubicBezTo>
                <a:cubicBezTo>
                  <a:pt x="3924677" y="118793"/>
                  <a:pt x="3940603" y="107346"/>
                  <a:pt x="3958936" y="103909"/>
                </a:cubicBezTo>
                <a:cubicBezTo>
                  <a:pt x="3996538" y="96859"/>
                  <a:pt x="4035213" y="97743"/>
                  <a:pt x="4073236" y="93518"/>
                </a:cubicBezTo>
                <a:cubicBezTo>
                  <a:pt x="4097578" y="90813"/>
                  <a:pt x="4121727" y="86591"/>
                  <a:pt x="4145973" y="83127"/>
                </a:cubicBezTo>
                <a:cubicBezTo>
                  <a:pt x="4156364" y="79663"/>
                  <a:pt x="4166473" y="75199"/>
                  <a:pt x="4177145" y="72736"/>
                </a:cubicBezTo>
                <a:cubicBezTo>
                  <a:pt x="4292053" y="46219"/>
                  <a:pt x="4304865" y="47705"/>
                  <a:pt x="4436918" y="41563"/>
                </a:cubicBezTo>
                <a:cubicBezTo>
                  <a:pt x="4533857" y="37054"/>
                  <a:pt x="4630882" y="34636"/>
                  <a:pt x="4727864" y="31172"/>
                </a:cubicBezTo>
                <a:cubicBezTo>
                  <a:pt x="4755573" y="27709"/>
                  <a:pt x="4783149" y="22924"/>
                  <a:pt x="4810991" y="20782"/>
                </a:cubicBezTo>
                <a:cubicBezTo>
                  <a:pt x="5025458" y="4285"/>
                  <a:pt x="4935896" y="31101"/>
                  <a:pt x="5029200" y="0"/>
                </a:cubicBezTo>
                <a:lnTo>
                  <a:pt x="5579918" y="10391"/>
                </a:lnTo>
                <a:cubicBezTo>
                  <a:pt x="5600975" y="11105"/>
                  <a:pt x="5621358" y="18169"/>
                  <a:pt x="5642264" y="20782"/>
                </a:cubicBezTo>
                <a:cubicBezTo>
                  <a:pt x="5676804" y="25099"/>
                  <a:pt x="5711537" y="27709"/>
                  <a:pt x="5746173" y="31172"/>
                </a:cubicBezTo>
                <a:cubicBezTo>
                  <a:pt x="5777346" y="45027"/>
                  <a:pt x="5807852" y="60490"/>
                  <a:pt x="5839691" y="72736"/>
                </a:cubicBezTo>
                <a:cubicBezTo>
                  <a:pt x="5853020" y="77863"/>
                  <a:pt x="5867707" y="78611"/>
                  <a:pt x="5881255" y="83127"/>
                </a:cubicBezTo>
                <a:cubicBezTo>
                  <a:pt x="5983784" y="117304"/>
                  <a:pt x="5882557" y="93779"/>
                  <a:pt x="5985164" y="114300"/>
                </a:cubicBezTo>
                <a:cubicBezTo>
                  <a:pt x="6062488" y="172292"/>
                  <a:pt x="5987685" y="125530"/>
                  <a:pt x="6078682" y="155863"/>
                </a:cubicBezTo>
                <a:cubicBezTo>
                  <a:pt x="6112870" y="167259"/>
                  <a:pt x="6117692" y="181847"/>
                  <a:pt x="6151418" y="187036"/>
                </a:cubicBezTo>
                <a:cubicBezTo>
                  <a:pt x="6185822" y="192329"/>
                  <a:pt x="6220691" y="193963"/>
                  <a:pt x="6255327" y="197427"/>
                </a:cubicBezTo>
                <a:cubicBezTo>
                  <a:pt x="6288009" y="208321"/>
                  <a:pt x="6295434" y="205633"/>
                  <a:pt x="6317673" y="238991"/>
                </a:cubicBezTo>
                <a:cubicBezTo>
                  <a:pt x="6323749" y="248104"/>
                  <a:pt x="6319511" y="263321"/>
                  <a:pt x="6328064" y="270163"/>
                </a:cubicBezTo>
                <a:cubicBezTo>
                  <a:pt x="6339215" y="279084"/>
                  <a:pt x="6356079" y="276038"/>
                  <a:pt x="6369627" y="280554"/>
                </a:cubicBezTo>
                <a:cubicBezTo>
                  <a:pt x="6387322" y="286452"/>
                  <a:pt x="6404053" y="294962"/>
                  <a:pt x="6421582" y="301336"/>
                </a:cubicBezTo>
                <a:cubicBezTo>
                  <a:pt x="6442169" y="308822"/>
                  <a:pt x="6483927" y="322118"/>
                  <a:pt x="6483927" y="322118"/>
                </a:cubicBezTo>
                <a:cubicBezTo>
                  <a:pt x="6542812" y="400632"/>
                  <a:pt x="6483924" y="330196"/>
                  <a:pt x="6556664" y="394854"/>
                </a:cubicBezTo>
                <a:cubicBezTo>
                  <a:pt x="6628305" y="458535"/>
                  <a:pt x="6580043" y="437284"/>
                  <a:pt x="6639791" y="457200"/>
                </a:cubicBezTo>
                <a:cubicBezTo>
                  <a:pt x="6653646" y="467591"/>
                  <a:pt x="6671289" y="474280"/>
                  <a:pt x="6681355" y="488372"/>
                </a:cubicBezTo>
                <a:cubicBezTo>
                  <a:pt x="6689656" y="499993"/>
                  <a:pt x="6687822" y="516204"/>
                  <a:pt x="6691745" y="529936"/>
                </a:cubicBezTo>
                <a:cubicBezTo>
                  <a:pt x="6694754" y="540468"/>
                  <a:pt x="6699988" y="550369"/>
                  <a:pt x="6702136" y="561109"/>
                </a:cubicBezTo>
                <a:cubicBezTo>
                  <a:pt x="6710400" y="602428"/>
                  <a:pt x="6715595" y="644304"/>
                  <a:pt x="6722918" y="685800"/>
                </a:cubicBezTo>
                <a:cubicBezTo>
                  <a:pt x="6725112" y="698235"/>
                  <a:pt x="6737918" y="763900"/>
                  <a:pt x="6743700" y="779318"/>
                </a:cubicBezTo>
                <a:cubicBezTo>
                  <a:pt x="6767911" y="843881"/>
                  <a:pt x="6771961" y="816168"/>
                  <a:pt x="6826827" y="883227"/>
                </a:cubicBezTo>
                <a:cubicBezTo>
                  <a:pt x="6839616" y="898858"/>
                  <a:pt x="6847609" y="917864"/>
                  <a:pt x="6858000" y="935182"/>
                </a:cubicBezTo>
                <a:cubicBezTo>
                  <a:pt x="6861464" y="969818"/>
                  <a:pt x="6863468" y="1004632"/>
                  <a:pt x="6868391" y="1039091"/>
                </a:cubicBezTo>
                <a:cubicBezTo>
                  <a:pt x="6871653" y="1061922"/>
                  <a:pt x="6881772" y="1089623"/>
                  <a:pt x="6889173" y="1111827"/>
                </a:cubicBezTo>
                <a:cubicBezTo>
                  <a:pt x="6892637" y="1170709"/>
                  <a:pt x="6891935" y="1229984"/>
                  <a:pt x="6899564" y="1288472"/>
                </a:cubicBezTo>
                <a:cubicBezTo>
                  <a:pt x="6902397" y="1310194"/>
                  <a:pt x="6911716" y="1330683"/>
                  <a:pt x="6920345" y="1350818"/>
                </a:cubicBezTo>
                <a:cubicBezTo>
                  <a:pt x="6953216" y="1427517"/>
                  <a:pt x="6952511" y="1421414"/>
                  <a:pt x="6993082" y="1475509"/>
                </a:cubicBezTo>
                <a:cubicBezTo>
                  <a:pt x="7000009" y="1499754"/>
                  <a:pt x="7005247" y="1524548"/>
                  <a:pt x="7013864" y="1548245"/>
                </a:cubicBezTo>
                <a:cubicBezTo>
                  <a:pt x="7019157" y="1562802"/>
                  <a:pt x="7034645" y="1574319"/>
                  <a:pt x="7034645" y="1589809"/>
                </a:cubicBezTo>
                <a:cubicBezTo>
                  <a:pt x="7034645" y="1829097"/>
                  <a:pt x="7037291" y="1732572"/>
                  <a:pt x="6982691" y="1859972"/>
                </a:cubicBezTo>
                <a:cubicBezTo>
                  <a:pt x="6933019" y="1975873"/>
                  <a:pt x="6976542" y="1909736"/>
                  <a:pt x="6920345" y="1984663"/>
                </a:cubicBezTo>
                <a:cubicBezTo>
                  <a:pt x="6899077" y="2048472"/>
                  <a:pt x="6920610" y="1990661"/>
                  <a:pt x="6868391" y="2088572"/>
                </a:cubicBezTo>
                <a:cubicBezTo>
                  <a:pt x="6853812" y="2115907"/>
                  <a:pt x="6842437" y="2144940"/>
                  <a:pt x="6826827" y="2171700"/>
                </a:cubicBezTo>
                <a:cubicBezTo>
                  <a:pt x="6818101" y="2186659"/>
                  <a:pt x="6805512" y="2199024"/>
                  <a:pt x="6795655" y="2213263"/>
                </a:cubicBezTo>
                <a:cubicBezTo>
                  <a:pt x="6774329" y="2244067"/>
                  <a:pt x="6752585" y="2274656"/>
                  <a:pt x="6733309" y="2306782"/>
                </a:cubicBezTo>
                <a:cubicBezTo>
                  <a:pt x="6700595" y="2361305"/>
                  <a:pt x="6670858" y="2417559"/>
                  <a:pt x="6639791" y="2473036"/>
                </a:cubicBezTo>
                <a:cubicBezTo>
                  <a:pt x="6622367" y="2504150"/>
                  <a:pt x="6601080" y="2533444"/>
                  <a:pt x="6587836" y="2566554"/>
                </a:cubicBezTo>
                <a:cubicBezTo>
                  <a:pt x="6556683" y="2644437"/>
                  <a:pt x="6537220" y="2701438"/>
                  <a:pt x="6494318" y="2774372"/>
                </a:cubicBezTo>
                <a:cubicBezTo>
                  <a:pt x="6366491" y="2991680"/>
                  <a:pt x="6528725" y="2670130"/>
                  <a:pt x="6380018" y="2951018"/>
                </a:cubicBezTo>
                <a:cubicBezTo>
                  <a:pt x="6367676" y="2974331"/>
                  <a:pt x="6362219" y="3001018"/>
                  <a:pt x="6348845" y="3023754"/>
                </a:cubicBezTo>
                <a:cubicBezTo>
                  <a:pt x="6327409" y="3060196"/>
                  <a:pt x="6296641" y="3090704"/>
                  <a:pt x="6276109" y="3127663"/>
                </a:cubicBezTo>
                <a:cubicBezTo>
                  <a:pt x="6103235" y="3438837"/>
                  <a:pt x="6250914" y="3194377"/>
                  <a:pt x="6161809" y="3387436"/>
                </a:cubicBezTo>
                <a:cubicBezTo>
                  <a:pt x="6153345" y="3405774"/>
                  <a:pt x="6139668" y="3421327"/>
                  <a:pt x="6130636" y="3439391"/>
                </a:cubicBezTo>
                <a:cubicBezTo>
                  <a:pt x="6098134" y="3504393"/>
                  <a:pt x="6149724" y="3547893"/>
                  <a:pt x="6047509" y="3616036"/>
                </a:cubicBezTo>
                <a:lnTo>
                  <a:pt x="6016336" y="3636818"/>
                </a:lnTo>
                <a:cubicBezTo>
                  <a:pt x="6005945" y="3661063"/>
                  <a:pt x="5996961" y="3685961"/>
                  <a:pt x="5985164" y="3709554"/>
                </a:cubicBezTo>
                <a:cubicBezTo>
                  <a:pt x="5978647" y="3722588"/>
                  <a:pt x="5938771" y="3775873"/>
                  <a:pt x="5933209" y="3782291"/>
                </a:cubicBezTo>
                <a:cubicBezTo>
                  <a:pt x="5824888" y="3907276"/>
                  <a:pt x="5852954" y="3879195"/>
                  <a:pt x="5735782" y="3969327"/>
                </a:cubicBezTo>
                <a:cubicBezTo>
                  <a:pt x="5722055" y="3979886"/>
                  <a:pt x="5709708" y="3992755"/>
                  <a:pt x="5694218" y="4000500"/>
                </a:cubicBezTo>
                <a:cubicBezTo>
                  <a:pt x="5653521" y="4020848"/>
                  <a:pt x="5584648" y="4050988"/>
                  <a:pt x="5548745" y="4083627"/>
                </a:cubicBezTo>
                <a:cubicBezTo>
                  <a:pt x="5528728" y="4101824"/>
                  <a:pt x="5515919" y="4126844"/>
                  <a:pt x="5496791" y="4145972"/>
                </a:cubicBezTo>
                <a:cubicBezTo>
                  <a:pt x="5481109" y="4161654"/>
                  <a:pt x="5461412" y="4172801"/>
                  <a:pt x="5444836" y="4187536"/>
                </a:cubicBezTo>
                <a:cubicBezTo>
                  <a:pt x="5400948" y="4226548"/>
                  <a:pt x="5297372" y="4347385"/>
                  <a:pt x="5288973" y="4364182"/>
                </a:cubicBezTo>
                <a:cubicBezTo>
                  <a:pt x="5260628" y="4420870"/>
                  <a:pt x="5266110" y="4415309"/>
                  <a:pt x="5216236" y="4478482"/>
                </a:cubicBezTo>
                <a:cubicBezTo>
                  <a:pt x="5182711" y="4520947"/>
                  <a:pt x="5160719" y="4578976"/>
                  <a:pt x="5112327" y="4603172"/>
                </a:cubicBezTo>
                <a:cubicBezTo>
                  <a:pt x="5070763" y="4623954"/>
                  <a:pt x="5033203" y="4656404"/>
                  <a:pt x="4987636" y="4665518"/>
                </a:cubicBezTo>
                <a:cubicBezTo>
                  <a:pt x="4970318" y="4668982"/>
                  <a:pt x="4952816" y="4671626"/>
                  <a:pt x="4935682" y="4675909"/>
                </a:cubicBezTo>
                <a:cubicBezTo>
                  <a:pt x="4925056" y="4678566"/>
                  <a:pt x="4915249" y="4684152"/>
                  <a:pt x="4904509" y="4686300"/>
                </a:cubicBezTo>
                <a:cubicBezTo>
                  <a:pt x="4880493" y="4691103"/>
                  <a:pt x="4856018" y="4693227"/>
                  <a:pt x="4831773" y="4696691"/>
                </a:cubicBezTo>
                <a:cubicBezTo>
                  <a:pt x="4821382" y="4700155"/>
                  <a:pt x="4810894" y="4703339"/>
                  <a:pt x="4800600" y="4707082"/>
                </a:cubicBezTo>
                <a:cubicBezTo>
                  <a:pt x="4772789" y="4717195"/>
                  <a:pt x="4745987" y="4730334"/>
                  <a:pt x="4717473" y="4738254"/>
                </a:cubicBezTo>
                <a:cubicBezTo>
                  <a:pt x="4653018" y="4756158"/>
                  <a:pt x="4595774" y="4761260"/>
                  <a:pt x="4530436" y="4769427"/>
                </a:cubicBezTo>
                <a:cubicBezTo>
                  <a:pt x="4400490" y="4801914"/>
                  <a:pt x="4562059" y="4760392"/>
                  <a:pt x="4457700" y="4790209"/>
                </a:cubicBezTo>
                <a:cubicBezTo>
                  <a:pt x="4443968" y="4794132"/>
                  <a:pt x="4429991" y="4797136"/>
                  <a:pt x="4416136" y="4800600"/>
                </a:cubicBezTo>
                <a:cubicBezTo>
                  <a:pt x="4398818" y="4810991"/>
                  <a:pt x="4380986" y="4820569"/>
                  <a:pt x="4364182" y="4831772"/>
                </a:cubicBezTo>
                <a:cubicBezTo>
                  <a:pt x="4357794" y="4836030"/>
                  <a:pt x="4304457" y="4878150"/>
                  <a:pt x="4291445" y="4883727"/>
                </a:cubicBezTo>
                <a:cubicBezTo>
                  <a:pt x="4278319" y="4889353"/>
                  <a:pt x="4263613" y="4890195"/>
                  <a:pt x="4249882" y="4894118"/>
                </a:cubicBezTo>
                <a:cubicBezTo>
                  <a:pt x="4239350" y="4897127"/>
                  <a:pt x="4229449" y="4902361"/>
                  <a:pt x="4218709" y="4904509"/>
                </a:cubicBezTo>
                <a:cubicBezTo>
                  <a:pt x="4160079" y="4916235"/>
                  <a:pt x="4042064" y="4935682"/>
                  <a:pt x="4042064" y="4935682"/>
                </a:cubicBezTo>
                <a:cubicBezTo>
                  <a:pt x="4017818" y="4946073"/>
                  <a:pt x="3993231" y="4955699"/>
                  <a:pt x="3969327" y="4966854"/>
                </a:cubicBezTo>
                <a:cubicBezTo>
                  <a:pt x="3941254" y="4979955"/>
                  <a:pt x="3916837" y="5003822"/>
                  <a:pt x="3886200" y="5008418"/>
                </a:cubicBezTo>
                <a:cubicBezTo>
                  <a:pt x="3844954" y="5014605"/>
                  <a:pt x="3803073" y="5001491"/>
                  <a:pt x="3761509" y="4998027"/>
                </a:cubicBezTo>
                <a:cubicBezTo>
                  <a:pt x="3723409" y="4987636"/>
                  <a:pt x="3685651" y="4975899"/>
                  <a:pt x="3647209" y="4966854"/>
                </a:cubicBezTo>
                <a:cubicBezTo>
                  <a:pt x="3590895" y="4953603"/>
                  <a:pt x="3539135" y="4953829"/>
                  <a:pt x="3480955" y="4946072"/>
                </a:cubicBezTo>
                <a:cubicBezTo>
                  <a:pt x="3463449" y="4943738"/>
                  <a:pt x="3446039" y="4940329"/>
                  <a:pt x="3429000" y="4935682"/>
                </a:cubicBezTo>
                <a:cubicBezTo>
                  <a:pt x="3407866" y="4929918"/>
                  <a:pt x="3388555" y="4915398"/>
                  <a:pt x="3366655" y="4914900"/>
                </a:cubicBezTo>
                <a:lnTo>
                  <a:pt x="2452255" y="4894118"/>
                </a:lnTo>
                <a:cubicBezTo>
                  <a:pt x="2389909" y="4873336"/>
                  <a:pt x="2328621" y="4849063"/>
                  <a:pt x="2265218" y="4831772"/>
                </a:cubicBezTo>
                <a:cubicBezTo>
                  <a:pt x="2227118" y="4821381"/>
                  <a:pt x="2188576" y="4812492"/>
                  <a:pt x="2150918" y="4800600"/>
                </a:cubicBezTo>
                <a:cubicBezTo>
                  <a:pt x="2122698" y="4791689"/>
                  <a:pt x="2095603" y="4779540"/>
                  <a:pt x="2067791" y="4769427"/>
                </a:cubicBezTo>
                <a:cubicBezTo>
                  <a:pt x="2057497" y="4765684"/>
                  <a:pt x="2047009" y="4762500"/>
                  <a:pt x="2036618" y="4759036"/>
                </a:cubicBezTo>
                <a:cubicBezTo>
                  <a:pt x="2026227" y="4748645"/>
                  <a:pt x="2015122" y="4738922"/>
                  <a:pt x="2005445" y="4727863"/>
                </a:cubicBezTo>
                <a:cubicBezTo>
                  <a:pt x="1967908" y="4684964"/>
                  <a:pt x="1965194" y="4670075"/>
                  <a:pt x="1922318" y="4634345"/>
                </a:cubicBezTo>
                <a:cubicBezTo>
                  <a:pt x="1793738" y="4527195"/>
                  <a:pt x="1879962" y="4620925"/>
                  <a:pt x="1787236" y="4509654"/>
                </a:cubicBezTo>
                <a:cubicBezTo>
                  <a:pt x="1753765" y="4409245"/>
                  <a:pt x="1816654" y="4595029"/>
                  <a:pt x="1745673" y="4405745"/>
                </a:cubicBezTo>
                <a:cubicBezTo>
                  <a:pt x="1734136" y="4374978"/>
                  <a:pt x="1729195" y="4341617"/>
                  <a:pt x="1714500" y="4312227"/>
                </a:cubicBezTo>
                <a:cubicBezTo>
                  <a:pt x="1687404" y="4258035"/>
                  <a:pt x="1648078" y="4210555"/>
                  <a:pt x="1620982" y="4156363"/>
                </a:cubicBezTo>
                <a:cubicBezTo>
                  <a:pt x="1600200" y="4114799"/>
                  <a:pt x="1582545" y="4071519"/>
                  <a:pt x="1558636" y="4031672"/>
                </a:cubicBezTo>
                <a:cubicBezTo>
                  <a:pt x="1362135" y="3704171"/>
                  <a:pt x="1504200" y="3965429"/>
                  <a:pt x="1361209" y="3740727"/>
                </a:cubicBezTo>
                <a:cubicBezTo>
                  <a:pt x="1301097" y="3646265"/>
                  <a:pt x="1236376" y="3534858"/>
                  <a:pt x="1153391" y="3460172"/>
                </a:cubicBezTo>
                <a:cubicBezTo>
                  <a:pt x="1118755" y="3428999"/>
                  <a:pt x="1083629" y="3398362"/>
                  <a:pt x="1049482" y="3366654"/>
                </a:cubicBezTo>
                <a:cubicBezTo>
                  <a:pt x="991310" y="3312638"/>
                  <a:pt x="1004948" y="3312472"/>
                  <a:pt x="924791" y="3252354"/>
                </a:cubicBezTo>
                <a:cubicBezTo>
                  <a:pt x="846740" y="3193815"/>
                  <a:pt x="767157" y="3176963"/>
                  <a:pt x="706582" y="3086100"/>
                </a:cubicBezTo>
                <a:cubicBezTo>
                  <a:pt x="663763" y="3021872"/>
                  <a:pt x="706337" y="3079636"/>
                  <a:pt x="613064" y="2992582"/>
                </a:cubicBezTo>
                <a:cubicBezTo>
                  <a:pt x="584416" y="2965844"/>
                  <a:pt x="559225" y="2935488"/>
                  <a:pt x="529936" y="2909454"/>
                </a:cubicBezTo>
                <a:cubicBezTo>
                  <a:pt x="496784" y="2879985"/>
                  <a:pt x="458531" y="2856509"/>
                  <a:pt x="426027" y="2826327"/>
                </a:cubicBezTo>
                <a:cubicBezTo>
                  <a:pt x="409775" y="2811236"/>
                  <a:pt x="399383" y="2790782"/>
                  <a:pt x="384464" y="2774372"/>
                </a:cubicBezTo>
                <a:cubicBezTo>
                  <a:pt x="364694" y="2752625"/>
                  <a:pt x="340276" y="2735137"/>
                  <a:pt x="322118" y="2712027"/>
                </a:cubicBezTo>
                <a:cubicBezTo>
                  <a:pt x="301930" y="2686334"/>
                  <a:pt x="286731" y="2657064"/>
                  <a:pt x="270164" y="2628900"/>
                </a:cubicBezTo>
                <a:cubicBezTo>
                  <a:pt x="252083" y="2598163"/>
                  <a:pt x="235116" y="2566780"/>
                  <a:pt x="218209" y="2535382"/>
                </a:cubicBezTo>
                <a:cubicBezTo>
                  <a:pt x="210865" y="2521744"/>
                  <a:pt x="202637" y="2508406"/>
                  <a:pt x="197427" y="2493818"/>
                </a:cubicBezTo>
                <a:cubicBezTo>
                  <a:pt x="81072" y="2168019"/>
                  <a:pt x="256503" y="2615528"/>
                  <a:pt x="124691" y="2286000"/>
                </a:cubicBezTo>
                <a:cubicBezTo>
                  <a:pt x="121227" y="2268682"/>
                  <a:pt x="119442" y="2250941"/>
                  <a:pt x="114300" y="2234045"/>
                </a:cubicBezTo>
                <a:cubicBezTo>
                  <a:pt x="70872" y="2091352"/>
                  <a:pt x="69319" y="2090418"/>
                  <a:pt x="31173" y="1995054"/>
                </a:cubicBezTo>
                <a:cubicBezTo>
                  <a:pt x="27709" y="1970809"/>
                  <a:pt x="22935" y="1946715"/>
                  <a:pt x="20782" y="1922318"/>
                </a:cubicBezTo>
                <a:cubicBezTo>
                  <a:pt x="12540" y="1828906"/>
                  <a:pt x="0" y="1641763"/>
                  <a:pt x="0" y="1641763"/>
                </a:cubicBezTo>
                <a:cubicBezTo>
                  <a:pt x="3464" y="1555172"/>
                  <a:pt x="1768" y="1468221"/>
                  <a:pt x="10391" y="1381991"/>
                </a:cubicBezTo>
                <a:cubicBezTo>
                  <a:pt x="12247" y="1363431"/>
                  <a:pt x="28760" y="1348532"/>
                  <a:pt x="31173" y="1330036"/>
                </a:cubicBezTo>
                <a:cubicBezTo>
                  <a:pt x="39249" y="1268119"/>
                  <a:pt x="29699" y="1204304"/>
                  <a:pt x="41564" y="1143000"/>
                </a:cubicBezTo>
                <a:cubicBezTo>
                  <a:pt x="50731" y="1095636"/>
                  <a:pt x="93518" y="1007918"/>
                  <a:pt x="93518" y="1007918"/>
                </a:cubicBezTo>
                <a:cubicBezTo>
                  <a:pt x="96982" y="987136"/>
                  <a:pt x="99339" y="966139"/>
                  <a:pt x="103909" y="945572"/>
                </a:cubicBezTo>
                <a:cubicBezTo>
                  <a:pt x="108785" y="923630"/>
                  <a:pt x="124129" y="890361"/>
                  <a:pt x="135082" y="872836"/>
                </a:cubicBezTo>
                <a:cubicBezTo>
                  <a:pt x="144261" y="858150"/>
                  <a:pt x="155864" y="845127"/>
                  <a:pt x="166255" y="831272"/>
                </a:cubicBezTo>
                <a:cubicBezTo>
                  <a:pt x="169718" y="810490"/>
                  <a:pt x="172075" y="789494"/>
                  <a:pt x="176645" y="768927"/>
                </a:cubicBezTo>
                <a:cubicBezTo>
                  <a:pt x="179021" y="758235"/>
                  <a:pt x="184379" y="748380"/>
                  <a:pt x="187036" y="737754"/>
                </a:cubicBezTo>
                <a:cubicBezTo>
                  <a:pt x="191319" y="720620"/>
                  <a:pt x="193456" y="703009"/>
                  <a:pt x="197427" y="685800"/>
                </a:cubicBezTo>
                <a:cubicBezTo>
                  <a:pt x="203850" y="657969"/>
                  <a:pt x="211282" y="630381"/>
                  <a:pt x="218209" y="602672"/>
                </a:cubicBezTo>
                <a:cubicBezTo>
                  <a:pt x="221673" y="588818"/>
                  <a:pt x="225799" y="575112"/>
                  <a:pt x="228600" y="561109"/>
                </a:cubicBezTo>
                <a:cubicBezTo>
                  <a:pt x="235253" y="527846"/>
                  <a:pt x="240243" y="486495"/>
                  <a:pt x="259773" y="457200"/>
                </a:cubicBezTo>
                <a:cubicBezTo>
                  <a:pt x="290993" y="410370"/>
                  <a:pt x="297255" y="424232"/>
                  <a:pt x="332509" y="394854"/>
                </a:cubicBezTo>
                <a:cubicBezTo>
                  <a:pt x="369893" y="363701"/>
                  <a:pt x="383626" y="324033"/>
                  <a:pt x="446809" y="322118"/>
                </a:cubicBezTo>
                <a:lnTo>
                  <a:pt x="789709" y="311727"/>
                </a:lnTo>
                <a:cubicBezTo>
                  <a:pt x="800100" y="301336"/>
                  <a:pt x="811474" y="291843"/>
                  <a:pt x="820882" y="280554"/>
                </a:cubicBezTo>
                <a:cubicBezTo>
                  <a:pt x="828877" y="270960"/>
                  <a:pt x="808759" y="242455"/>
                  <a:pt x="862445" y="238991"/>
                </a:cubicBezTo>
                <a:close/>
              </a:path>
            </a:pathLst>
          </a:custGeom>
          <a:noFill/>
          <a:ln w="12700" cap="sq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</a:t>
            </a:r>
          </a:p>
        </p:txBody>
      </p:sp>
      <p:pic>
        <p:nvPicPr>
          <p:cNvPr id="3450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050" y="590550"/>
            <a:ext cx="8250238" cy="547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3037609" y="2642755"/>
            <a:ext cx="2192482" cy="1981667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1502058" y="1849582"/>
            <a:ext cx="4649360" cy="3512127"/>
          </a:xfrm>
          <a:custGeom>
            <a:avLst/>
            <a:gdLst>
              <a:gd name="connsiteX0" fmla="*/ 2186715 w 4649360"/>
              <a:gd name="connsiteY0" fmla="*/ 0 h 3512127"/>
              <a:gd name="connsiteX1" fmla="*/ 2789388 w 4649360"/>
              <a:gd name="connsiteY1" fmla="*/ 10391 h 3512127"/>
              <a:gd name="connsiteX2" fmla="*/ 3028378 w 4649360"/>
              <a:gd name="connsiteY2" fmla="*/ 31173 h 3512127"/>
              <a:gd name="connsiteX3" fmla="*/ 3080333 w 4649360"/>
              <a:gd name="connsiteY3" fmla="*/ 51955 h 3512127"/>
              <a:gd name="connsiteX4" fmla="*/ 3184242 w 4649360"/>
              <a:gd name="connsiteY4" fmla="*/ 83127 h 3512127"/>
              <a:gd name="connsiteX5" fmla="*/ 3215415 w 4649360"/>
              <a:gd name="connsiteY5" fmla="*/ 93518 h 3512127"/>
              <a:gd name="connsiteX6" fmla="*/ 3288151 w 4649360"/>
              <a:gd name="connsiteY6" fmla="*/ 166255 h 3512127"/>
              <a:gd name="connsiteX7" fmla="*/ 3319324 w 4649360"/>
              <a:gd name="connsiteY7" fmla="*/ 218209 h 3512127"/>
              <a:gd name="connsiteX8" fmla="*/ 3350497 w 4649360"/>
              <a:gd name="connsiteY8" fmla="*/ 228600 h 3512127"/>
              <a:gd name="connsiteX9" fmla="*/ 3402451 w 4649360"/>
              <a:gd name="connsiteY9" fmla="*/ 249382 h 3512127"/>
              <a:gd name="connsiteX10" fmla="*/ 3807697 w 4649360"/>
              <a:gd name="connsiteY10" fmla="*/ 249382 h 3512127"/>
              <a:gd name="connsiteX11" fmla="*/ 3901215 w 4649360"/>
              <a:gd name="connsiteY11" fmla="*/ 290945 h 3512127"/>
              <a:gd name="connsiteX12" fmla="*/ 3984342 w 4649360"/>
              <a:gd name="connsiteY12" fmla="*/ 332509 h 3512127"/>
              <a:gd name="connsiteX13" fmla="*/ 4025906 w 4649360"/>
              <a:gd name="connsiteY13" fmla="*/ 384464 h 3512127"/>
              <a:gd name="connsiteX14" fmla="*/ 4119424 w 4649360"/>
              <a:gd name="connsiteY14" fmla="*/ 446809 h 3512127"/>
              <a:gd name="connsiteX15" fmla="*/ 4160988 w 4649360"/>
              <a:gd name="connsiteY15" fmla="*/ 477982 h 3512127"/>
              <a:gd name="connsiteX16" fmla="*/ 4192160 w 4649360"/>
              <a:gd name="connsiteY16" fmla="*/ 550718 h 3512127"/>
              <a:gd name="connsiteX17" fmla="*/ 4223333 w 4649360"/>
              <a:gd name="connsiteY17" fmla="*/ 602673 h 3512127"/>
              <a:gd name="connsiteX18" fmla="*/ 4264897 w 4649360"/>
              <a:gd name="connsiteY18" fmla="*/ 727364 h 3512127"/>
              <a:gd name="connsiteX19" fmla="*/ 4285678 w 4649360"/>
              <a:gd name="connsiteY19" fmla="*/ 800100 h 3512127"/>
              <a:gd name="connsiteX20" fmla="*/ 4389588 w 4649360"/>
              <a:gd name="connsiteY20" fmla="*/ 976745 h 3512127"/>
              <a:gd name="connsiteX21" fmla="*/ 4431151 w 4649360"/>
              <a:gd name="connsiteY21" fmla="*/ 1049482 h 3512127"/>
              <a:gd name="connsiteX22" fmla="*/ 4483106 w 4649360"/>
              <a:gd name="connsiteY22" fmla="*/ 1111827 h 3512127"/>
              <a:gd name="connsiteX23" fmla="*/ 4576624 w 4649360"/>
              <a:gd name="connsiteY23" fmla="*/ 1226127 h 3512127"/>
              <a:gd name="connsiteX24" fmla="*/ 4597406 w 4649360"/>
              <a:gd name="connsiteY24" fmla="*/ 1267691 h 3512127"/>
              <a:gd name="connsiteX25" fmla="*/ 4618188 w 4649360"/>
              <a:gd name="connsiteY25" fmla="*/ 1330036 h 3512127"/>
              <a:gd name="connsiteX26" fmla="*/ 4628578 w 4649360"/>
              <a:gd name="connsiteY26" fmla="*/ 1485900 h 3512127"/>
              <a:gd name="connsiteX27" fmla="*/ 4638969 w 4649360"/>
              <a:gd name="connsiteY27" fmla="*/ 1527464 h 3512127"/>
              <a:gd name="connsiteX28" fmla="*/ 4649360 w 4649360"/>
              <a:gd name="connsiteY28" fmla="*/ 1579418 h 3512127"/>
              <a:gd name="connsiteX29" fmla="*/ 4638969 w 4649360"/>
              <a:gd name="connsiteY29" fmla="*/ 2047009 h 3512127"/>
              <a:gd name="connsiteX30" fmla="*/ 4607797 w 4649360"/>
              <a:gd name="connsiteY30" fmla="*/ 2182091 h 3512127"/>
              <a:gd name="connsiteX31" fmla="*/ 4576624 w 4649360"/>
              <a:gd name="connsiteY31" fmla="*/ 2317173 h 3512127"/>
              <a:gd name="connsiteX32" fmla="*/ 4566233 w 4649360"/>
              <a:gd name="connsiteY32" fmla="*/ 2348345 h 3512127"/>
              <a:gd name="connsiteX33" fmla="*/ 4451933 w 4649360"/>
              <a:gd name="connsiteY33" fmla="*/ 2514600 h 3512127"/>
              <a:gd name="connsiteX34" fmla="*/ 4399978 w 4649360"/>
              <a:gd name="connsiteY34" fmla="*/ 2597727 h 3512127"/>
              <a:gd name="connsiteX35" fmla="*/ 4368806 w 4649360"/>
              <a:gd name="connsiteY35" fmla="*/ 2639291 h 3512127"/>
              <a:gd name="connsiteX36" fmla="*/ 4327242 w 4649360"/>
              <a:gd name="connsiteY36" fmla="*/ 2712027 h 3512127"/>
              <a:gd name="connsiteX37" fmla="*/ 4285678 w 4649360"/>
              <a:gd name="connsiteY37" fmla="*/ 2774373 h 3512127"/>
              <a:gd name="connsiteX38" fmla="*/ 4244115 w 4649360"/>
              <a:gd name="connsiteY38" fmla="*/ 2857500 h 3512127"/>
              <a:gd name="connsiteX39" fmla="*/ 4233724 w 4649360"/>
              <a:gd name="connsiteY39" fmla="*/ 2888673 h 3512127"/>
              <a:gd name="connsiteX40" fmla="*/ 4181769 w 4649360"/>
              <a:gd name="connsiteY40" fmla="*/ 3002973 h 3512127"/>
              <a:gd name="connsiteX41" fmla="*/ 4119424 w 4649360"/>
              <a:gd name="connsiteY41" fmla="*/ 3086100 h 3512127"/>
              <a:gd name="connsiteX42" fmla="*/ 4025906 w 4649360"/>
              <a:gd name="connsiteY42" fmla="*/ 3127664 h 3512127"/>
              <a:gd name="connsiteX43" fmla="*/ 3994733 w 4649360"/>
              <a:gd name="connsiteY43" fmla="*/ 3148445 h 3512127"/>
              <a:gd name="connsiteX44" fmla="*/ 3880433 w 4649360"/>
              <a:gd name="connsiteY44" fmla="*/ 3179618 h 3512127"/>
              <a:gd name="connsiteX45" fmla="*/ 3786915 w 4649360"/>
              <a:gd name="connsiteY45" fmla="*/ 3210791 h 3512127"/>
              <a:gd name="connsiteX46" fmla="*/ 3724569 w 4649360"/>
              <a:gd name="connsiteY46" fmla="*/ 3221182 h 3512127"/>
              <a:gd name="connsiteX47" fmla="*/ 3392060 w 4649360"/>
              <a:gd name="connsiteY47" fmla="*/ 3252355 h 3512127"/>
              <a:gd name="connsiteX48" fmla="*/ 3256978 w 4649360"/>
              <a:gd name="connsiteY48" fmla="*/ 3293918 h 3512127"/>
              <a:gd name="connsiteX49" fmla="*/ 3215415 w 4649360"/>
              <a:gd name="connsiteY49" fmla="*/ 3325091 h 3512127"/>
              <a:gd name="connsiteX50" fmla="*/ 3173851 w 4649360"/>
              <a:gd name="connsiteY50" fmla="*/ 3335482 h 3512127"/>
              <a:gd name="connsiteX51" fmla="*/ 3069942 w 4649360"/>
              <a:gd name="connsiteY51" fmla="*/ 3366655 h 3512127"/>
              <a:gd name="connsiteX52" fmla="*/ 2841342 w 4649360"/>
              <a:gd name="connsiteY52" fmla="*/ 3439391 h 3512127"/>
              <a:gd name="connsiteX53" fmla="*/ 2789388 w 4649360"/>
              <a:gd name="connsiteY53" fmla="*/ 3470564 h 3512127"/>
              <a:gd name="connsiteX54" fmla="*/ 2550397 w 4649360"/>
              <a:gd name="connsiteY54" fmla="*/ 3512127 h 3512127"/>
              <a:gd name="connsiteX55" fmla="*/ 1781469 w 4649360"/>
              <a:gd name="connsiteY55" fmla="*/ 3501736 h 3512127"/>
              <a:gd name="connsiteX56" fmla="*/ 1459351 w 4649360"/>
              <a:gd name="connsiteY56" fmla="*/ 3314700 h 3512127"/>
              <a:gd name="connsiteX57" fmla="*/ 1241142 w 4649360"/>
              <a:gd name="connsiteY57" fmla="*/ 3169227 h 3512127"/>
              <a:gd name="connsiteX58" fmla="*/ 1085278 w 4649360"/>
              <a:gd name="connsiteY58" fmla="*/ 3075709 h 3512127"/>
              <a:gd name="connsiteX59" fmla="*/ 1002151 w 4649360"/>
              <a:gd name="connsiteY59" fmla="*/ 3034145 h 3512127"/>
              <a:gd name="connsiteX60" fmla="*/ 731988 w 4649360"/>
              <a:gd name="connsiteY60" fmla="*/ 2857500 h 3512127"/>
              <a:gd name="connsiteX61" fmla="*/ 680033 w 4649360"/>
              <a:gd name="connsiteY61" fmla="*/ 2815936 h 3512127"/>
              <a:gd name="connsiteX62" fmla="*/ 544951 w 4649360"/>
              <a:gd name="connsiteY62" fmla="*/ 2722418 h 3512127"/>
              <a:gd name="connsiteX63" fmla="*/ 492997 w 4649360"/>
              <a:gd name="connsiteY63" fmla="*/ 2670464 h 3512127"/>
              <a:gd name="connsiteX64" fmla="*/ 378697 w 4649360"/>
              <a:gd name="connsiteY64" fmla="*/ 2587336 h 3512127"/>
              <a:gd name="connsiteX65" fmla="*/ 305960 w 4649360"/>
              <a:gd name="connsiteY65" fmla="*/ 2514600 h 3512127"/>
              <a:gd name="connsiteX66" fmla="*/ 191660 w 4649360"/>
              <a:gd name="connsiteY66" fmla="*/ 2400300 h 3512127"/>
              <a:gd name="connsiteX67" fmla="*/ 108533 w 4649360"/>
              <a:gd name="connsiteY67" fmla="*/ 2317173 h 3512127"/>
              <a:gd name="connsiteX68" fmla="*/ 56578 w 4649360"/>
              <a:gd name="connsiteY68" fmla="*/ 2192482 h 3512127"/>
              <a:gd name="connsiteX69" fmla="*/ 118924 w 4649360"/>
              <a:gd name="connsiteY69" fmla="*/ 1620982 h 3512127"/>
              <a:gd name="connsiteX70" fmla="*/ 139706 w 4649360"/>
              <a:gd name="connsiteY70" fmla="*/ 1589809 h 3512127"/>
              <a:gd name="connsiteX71" fmla="*/ 202051 w 4649360"/>
              <a:gd name="connsiteY71" fmla="*/ 1413164 h 3512127"/>
              <a:gd name="connsiteX72" fmla="*/ 233224 w 4649360"/>
              <a:gd name="connsiteY72" fmla="*/ 1309255 h 3512127"/>
              <a:gd name="connsiteX73" fmla="*/ 243615 w 4649360"/>
              <a:gd name="connsiteY73" fmla="*/ 1278082 h 3512127"/>
              <a:gd name="connsiteX74" fmla="*/ 285178 w 4649360"/>
              <a:gd name="connsiteY74" fmla="*/ 1215736 h 3512127"/>
              <a:gd name="connsiteX75" fmla="*/ 326742 w 4649360"/>
              <a:gd name="connsiteY75" fmla="*/ 1132609 h 3512127"/>
              <a:gd name="connsiteX76" fmla="*/ 461824 w 4649360"/>
              <a:gd name="connsiteY76" fmla="*/ 1007918 h 3512127"/>
              <a:gd name="connsiteX77" fmla="*/ 586515 w 4649360"/>
              <a:gd name="connsiteY77" fmla="*/ 955964 h 3512127"/>
              <a:gd name="connsiteX78" fmla="*/ 711206 w 4649360"/>
              <a:gd name="connsiteY78" fmla="*/ 924791 h 3512127"/>
              <a:gd name="connsiteX79" fmla="*/ 919024 w 4649360"/>
              <a:gd name="connsiteY79" fmla="*/ 893618 h 3512127"/>
              <a:gd name="connsiteX80" fmla="*/ 950197 w 4649360"/>
              <a:gd name="connsiteY80" fmla="*/ 883227 h 3512127"/>
              <a:gd name="connsiteX81" fmla="*/ 1095669 w 4649360"/>
              <a:gd name="connsiteY81" fmla="*/ 831273 h 3512127"/>
              <a:gd name="connsiteX82" fmla="*/ 1137233 w 4649360"/>
              <a:gd name="connsiteY82" fmla="*/ 800100 h 3512127"/>
              <a:gd name="connsiteX83" fmla="*/ 1189188 w 4649360"/>
              <a:gd name="connsiteY83" fmla="*/ 706582 h 3512127"/>
              <a:gd name="connsiteX84" fmla="*/ 1241142 w 4649360"/>
              <a:gd name="connsiteY84" fmla="*/ 571500 h 3512127"/>
              <a:gd name="connsiteX85" fmla="*/ 1282706 w 4649360"/>
              <a:gd name="connsiteY85" fmla="*/ 477982 h 3512127"/>
              <a:gd name="connsiteX86" fmla="*/ 1293097 w 4649360"/>
              <a:gd name="connsiteY86" fmla="*/ 436418 h 3512127"/>
              <a:gd name="connsiteX87" fmla="*/ 1365833 w 4649360"/>
              <a:gd name="connsiteY87" fmla="*/ 301336 h 3512127"/>
              <a:gd name="connsiteX88" fmla="*/ 1386615 w 4649360"/>
              <a:gd name="connsiteY88" fmla="*/ 259773 h 3512127"/>
              <a:gd name="connsiteX89" fmla="*/ 1397006 w 4649360"/>
              <a:gd name="connsiteY89" fmla="*/ 228600 h 3512127"/>
              <a:gd name="connsiteX90" fmla="*/ 1428178 w 4649360"/>
              <a:gd name="connsiteY90" fmla="*/ 187036 h 3512127"/>
              <a:gd name="connsiteX91" fmla="*/ 1511306 w 4649360"/>
              <a:gd name="connsiteY91" fmla="*/ 135082 h 3512127"/>
              <a:gd name="connsiteX92" fmla="*/ 1542478 w 4649360"/>
              <a:gd name="connsiteY92" fmla="*/ 114300 h 3512127"/>
              <a:gd name="connsiteX93" fmla="*/ 1625606 w 4649360"/>
              <a:gd name="connsiteY93" fmla="*/ 93518 h 3512127"/>
              <a:gd name="connsiteX94" fmla="*/ 1687951 w 4649360"/>
              <a:gd name="connsiteY94" fmla="*/ 72736 h 3512127"/>
              <a:gd name="connsiteX95" fmla="*/ 2020460 w 4649360"/>
              <a:gd name="connsiteY95" fmla="*/ 62345 h 3512127"/>
              <a:gd name="connsiteX96" fmla="*/ 2051633 w 4649360"/>
              <a:gd name="connsiteY96" fmla="*/ 51955 h 3512127"/>
              <a:gd name="connsiteX97" fmla="*/ 2113978 w 4649360"/>
              <a:gd name="connsiteY97" fmla="*/ 10391 h 3512127"/>
              <a:gd name="connsiteX98" fmla="*/ 2186715 w 4649360"/>
              <a:gd name="connsiteY98" fmla="*/ 0 h 3512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4649360" h="3512127">
                <a:moveTo>
                  <a:pt x="2186715" y="0"/>
                </a:moveTo>
                <a:lnTo>
                  <a:pt x="2789388" y="10391"/>
                </a:lnTo>
                <a:cubicBezTo>
                  <a:pt x="2869297" y="13351"/>
                  <a:pt x="3028378" y="31173"/>
                  <a:pt x="3028378" y="31173"/>
                </a:cubicBezTo>
                <a:cubicBezTo>
                  <a:pt x="3045696" y="38100"/>
                  <a:pt x="3062638" y="46057"/>
                  <a:pt x="3080333" y="51955"/>
                </a:cubicBezTo>
                <a:cubicBezTo>
                  <a:pt x="3114639" y="63390"/>
                  <a:pt x="3149680" y="72493"/>
                  <a:pt x="3184242" y="83127"/>
                </a:cubicBezTo>
                <a:cubicBezTo>
                  <a:pt x="3194711" y="86348"/>
                  <a:pt x="3205024" y="90054"/>
                  <a:pt x="3215415" y="93518"/>
                </a:cubicBezTo>
                <a:cubicBezTo>
                  <a:pt x="3239660" y="117764"/>
                  <a:pt x="3270510" y="136853"/>
                  <a:pt x="3288151" y="166255"/>
                </a:cubicBezTo>
                <a:cubicBezTo>
                  <a:pt x="3298542" y="183573"/>
                  <a:pt x="3305043" y="203928"/>
                  <a:pt x="3319324" y="218209"/>
                </a:cubicBezTo>
                <a:cubicBezTo>
                  <a:pt x="3327069" y="225954"/>
                  <a:pt x="3340241" y="224754"/>
                  <a:pt x="3350497" y="228600"/>
                </a:cubicBezTo>
                <a:cubicBezTo>
                  <a:pt x="3367961" y="235149"/>
                  <a:pt x="3385133" y="242455"/>
                  <a:pt x="3402451" y="249382"/>
                </a:cubicBezTo>
                <a:cubicBezTo>
                  <a:pt x="3539841" y="243886"/>
                  <a:pt x="3671688" y="228980"/>
                  <a:pt x="3807697" y="249382"/>
                </a:cubicBezTo>
                <a:cubicBezTo>
                  <a:pt x="3874047" y="259335"/>
                  <a:pt x="3856286" y="266438"/>
                  <a:pt x="3901215" y="290945"/>
                </a:cubicBezTo>
                <a:cubicBezTo>
                  <a:pt x="3928412" y="305780"/>
                  <a:pt x="3956633" y="318654"/>
                  <a:pt x="3984342" y="332509"/>
                </a:cubicBezTo>
                <a:cubicBezTo>
                  <a:pt x="3998197" y="349827"/>
                  <a:pt x="4008975" y="370138"/>
                  <a:pt x="4025906" y="384464"/>
                </a:cubicBezTo>
                <a:cubicBezTo>
                  <a:pt x="4054506" y="408664"/>
                  <a:pt x="4089452" y="424330"/>
                  <a:pt x="4119424" y="446809"/>
                </a:cubicBezTo>
                <a:lnTo>
                  <a:pt x="4160988" y="477982"/>
                </a:lnTo>
                <a:cubicBezTo>
                  <a:pt x="4173251" y="514773"/>
                  <a:pt x="4170758" y="512195"/>
                  <a:pt x="4192160" y="550718"/>
                </a:cubicBezTo>
                <a:cubicBezTo>
                  <a:pt x="4201968" y="568373"/>
                  <a:pt x="4215643" y="583998"/>
                  <a:pt x="4223333" y="602673"/>
                </a:cubicBezTo>
                <a:cubicBezTo>
                  <a:pt x="4240014" y="643185"/>
                  <a:pt x="4254271" y="684860"/>
                  <a:pt x="4264897" y="727364"/>
                </a:cubicBezTo>
                <a:cubicBezTo>
                  <a:pt x="4269612" y="746224"/>
                  <a:pt x="4277163" y="780941"/>
                  <a:pt x="4285678" y="800100"/>
                </a:cubicBezTo>
                <a:cubicBezTo>
                  <a:pt x="4320755" y="879025"/>
                  <a:pt x="4336044" y="889127"/>
                  <a:pt x="4389588" y="976745"/>
                </a:cubicBezTo>
                <a:cubicBezTo>
                  <a:pt x="4404149" y="1000573"/>
                  <a:pt x="4413274" y="1028030"/>
                  <a:pt x="4431151" y="1049482"/>
                </a:cubicBezTo>
                <a:cubicBezTo>
                  <a:pt x="4448469" y="1070264"/>
                  <a:pt x="4466393" y="1090556"/>
                  <a:pt x="4483106" y="1111827"/>
                </a:cubicBezTo>
                <a:cubicBezTo>
                  <a:pt x="4570085" y="1222527"/>
                  <a:pt x="4514249" y="1163754"/>
                  <a:pt x="4576624" y="1226127"/>
                </a:cubicBezTo>
                <a:cubicBezTo>
                  <a:pt x="4583551" y="1239982"/>
                  <a:pt x="4591653" y="1253309"/>
                  <a:pt x="4597406" y="1267691"/>
                </a:cubicBezTo>
                <a:cubicBezTo>
                  <a:pt x="4605542" y="1288030"/>
                  <a:pt x="4618188" y="1330036"/>
                  <a:pt x="4618188" y="1330036"/>
                </a:cubicBezTo>
                <a:cubicBezTo>
                  <a:pt x="4621651" y="1381991"/>
                  <a:pt x="4623127" y="1434116"/>
                  <a:pt x="4628578" y="1485900"/>
                </a:cubicBezTo>
                <a:cubicBezTo>
                  <a:pt x="4630073" y="1500103"/>
                  <a:pt x="4635871" y="1513523"/>
                  <a:pt x="4638969" y="1527464"/>
                </a:cubicBezTo>
                <a:cubicBezTo>
                  <a:pt x="4642800" y="1544704"/>
                  <a:pt x="4645896" y="1562100"/>
                  <a:pt x="4649360" y="1579418"/>
                </a:cubicBezTo>
                <a:cubicBezTo>
                  <a:pt x="4645896" y="1735282"/>
                  <a:pt x="4645200" y="1891231"/>
                  <a:pt x="4638969" y="2047009"/>
                </a:cubicBezTo>
                <a:cubicBezTo>
                  <a:pt x="4638199" y="2066264"/>
                  <a:pt x="4608244" y="2180004"/>
                  <a:pt x="4607797" y="2182091"/>
                </a:cubicBezTo>
                <a:cubicBezTo>
                  <a:pt x="4581502" y="2304801"/>
                  <a:pt x="4617267" y="2181699"/>
                  <a:pt x="4576624" y="2317173"/>
                </a:cubicBezTo>
                <a:cubicBezTo>
                  <a:pt x="4573477" y="2327664"/>
                  <a:pt x="4571131" y="2338549"/>
                  <a:pt x="4566233" y="2348345"/>
                </a:cubicBezTo>
                <a:cubicBezTo>
                  <a:pt x="4534087" y="2412637"/>
                  <a:pt x="4492671" y="2449420"/>
                  <a:pt x="4451933" y="2514600"/>
                </a:cubicBezTo>
                <a:cubicBezTo>
                  <a:pt x="4434615" y="2542309"/>
                  <a:pt x="4418103" y="2570539"/>
                  <a:pt x="4399978" y="2597727"/>
                </a:cubicBezTo>
                <a:cubicBezTo>
                  <a:pt x="4390372" y="2612137"/>
                  <a:pt x="4378104" y="2624680"/>
                  <a:pt x="4368806" y="2639291"/>
                </a:cubicBezTo>
                <a:cubicBezTo>
                  <a:pt x="4353814" y="2662850"/>
                  <a:pt x="4341877" y="2688245"/>
                  <a:pt x="4327242" y="2712027"/>
                </a:cubicBezTo>
                <a:cubicBezTo>
                  <a:pt x="4314152" y="2733299"/>
                  <a:pt x="4298070" y="2752687"/>
                  <a:pt x="4285678" y="2774373"/>
                </a:cubicBezTo>
                <a:cubicBezTo>
                  <a:pt x="4270308" y="2801271"/>
                  <a:pt x="4253912" y="2828110"/>
                  <a:pt x="4244115" y="2857500"/>
                </a:cubicBezTo>
                <a:cubicBezTo>
                  <a:pt x="4240651" y="2867891"/>
                  <a:pt x="4237792" y="2878503"/>
                  <a:pt x="4233724" y="2888673"/>
                </a:cubicBezTo>
                <a:cubicBezTo>
                  <a:pt x="4221176" y="2920043"/>
                  <a:pt x="4199828" y="2970467"/>
                  <a:pt x="4181769" y="3002973"/>
                </a:cubicBezTo>
                <a:cubicBezTo>
                  <a:pt x="4168674" y="3026544"/>
                  <a:pt x="4146223" y="3070467"/>
                  <a:pt x="4119424" y="3086100"/>
                </a:cubicBezTo>
                <a:cubicBezTo>
                  <a:pt x="4089958" y="3103289"/>
                  <a:pt x="4056418" y="3112408"/>
                  <a:pt x="4025906" y="3127664"/>
                </a:cubicBezTo>
                <a:cubicBezTo>
                  <a:pt x="4014736" y="3133249"/>
                  <a:pt x="4006494" y="3144245"/>
                  <a:pt x="3994733" y="3148445"/>
                </a:cubicBezTo>
                <a:cubicBezTo>
                  <a:pt x="3957542" y="3161727"/>
                  <a:pt x="3918259" y="3168270"/>
                  <a:pt x="3880433" y="3179618"/>
                </a:cubicBezTo>
                <a:cubicBezTo>
                  <a:pt x="3848960" y="3189060"/>
                  <a:pt x="3818664" y="3202324"/>
                  <a:pt x="3786915" y="3210791"/>
                </a:cubicBezTo>
                <a:cubicBezTo>
                  <a:pt x="3766558" y="3216220"/>
                  <a:pt x="3745426" y="3218202"/>
                  <a:pt x="3724569" y="3221182"/>
                </a:cubicBezTo>
                <a:cubicBezTo>
                  <a:pt x="3534529" y="3248331"/>
                  <a:pt x="3593696" y="3240494"/>
                  <a:pt x="3392060" y="3252355"/>
                </a:cubicBezTo>
                <a:cubicBezTo>
                  <a:pt x="3347033" y="3266209"/>
                  <a:pt x="3300540" y="3275981"/>
                  <a:pt x="3256978" y="3293918"/>
                </a:cubicBezTo>
                <a:cubicBezTo>
                  <a:pt x="3240964" y="3300512"/>
                  <a:pt x="3230905" y="3317346"/>
                  <a:pt x="3215415" y="3325091"/>
                </a:cubicBezTo>
                <a:cubicBezTo>
                  <a:pt x="3202642" y="3331478"/>
                  <a:pt x="3187583" y="3331559"/>
                  <a:pt x="3173851" y="3335482"/>
                </a:cubicBezTo>
                <a:cubicBezTo>
                  <a:pt x="3139081" y="3345416"/>
                  <a:pt x="3103874" y="3354154"/>
                  <a:pt x="3069942" y="3366655"/>
                </a:cubicBezTo>
                <a:cubicBezTo>
                  <a:pt x="2859228" y="3444286"/>
                  <a:pt x="3111218" y="3377111"/>
                  <a:pt x="2841342" y="3439391"/>
                </a:cubicBezTo>
                <a:cubicBezTo>
                  <a:pt x="2824024" y="3449782"/>
                  <a:pt x="2808298" y="3463473"/>
                  <a:pt x="2789388" y="3470564"/>
                </a:cubicBezTo>
                <a:cubicBezTo>
                  <a:pt x="2689042" y="3508194"/>
                  <a:pt x="2657210" y="3503226"/>
                  <a:pt x="2550397" y="3512127"/>
                </a:cubicBezTo>
                <a:lnTo>
                  <a:pt x="1781469" y="3501736"/>
                </a:lnTo>
                <a:cubicBezTo>
                  <a:pt x="1657459" y="3491982"/>
                  <a:pt x="1551313" y="3376008"/>
                  <a:pt x="1459351" y="3314700"/>
                </a:cubicBezTo>
                <a:cubicBezTo>
                  <a:pt x="1386615" y="3266209"/>
                  <a:pt x="1316103" y="3214203"/>
                  <a:pt x="1241142" y="3169227"/>
                </a:cubicBezTo>
                <a:cubicBezTo>
                  <a:pt x="1189187" y="3138054"/>
                  <a:pt x="1138024" y="3105522"/>
                  <a:pt x="1085278" y="3075709"/>
                </a:cubicBezTo>
                <a:cubicBezTo>
                  <a:pt x="1058308" y="3060465"/>
                  <a:pt x="1028508" y="3050425"/>
                  <a:pt x="1002151" y="3034145"/>
                </a:cubicBezTo>
                <a:cubicBezTo>
                  <a:pt x="910609" y="2977604"/>
                  <a:pt x="816006" y="2924714"/>
                  <a:pt x="731988" y="2857500"/>
                </a:cubicBezTo>
                <a:cubicBezTo>
                  <a:pt x="714670" y="2843645"/>
                  <a:pt x="698012" y="2828921"/>
                  <a:pt x="680033" y="2815936"/>
                </a:cubicBezTo>
                <a:cubicBezTo>
                  <a:pt x="635636" y="2783872"/>
                  <a:pt x="588180" y="2756040"/>
                  <a:pt x="544951" y="2722418"/>
                </a:cubicBezTo>
                <a:cubicBezTo>
                  <a:pt x="525619" y="2707382"/>
                  <a:pt x="512005" y="2685908"/>
                  <a:pt x="492997" y="2670464"/>
                </a:cubicBezTo>
                <a:cubicBezTo>
                  <a:pt x="456434" y="2640756"/>
                  <a:pt x="414888" y="2617496"/>
                  <a:pt x="378697" y="2587336"/>
                </a:cubicBezTo>
                <a:cubicBezTo>
                  <a:pt x="352356" y="2565385"/>
                  <a:pt x="331027" y="2537995"/>
                  <a:pt x="305960" y="2514600"/>
                </a:cubicBezTo>
                <a:cubicBezTo>
                  <a:pt x="0" y="2229040"/>
                  <a:pt x="343607" y="2566060"/>
                  <a:pt x="191660" y="2400300"/>
                </a:cubicBezTo>
                <a:cubicBezTo>
                  <a:pt x="165181" y="2371414"/>
                  <a:pt x="132743" y="2347986"/>
                  <a:pt x="108533" y="2317173"/>
                </a:cubicBezTo>
                <a:cubicBezTo>
                  <a:pt x="84814" y="2286985"/>
                  <a:pt x="68444" y="2228078"/>
                  <a:pt x="56578" y="2192482"/>
                </a:cubicBezTo>
                <a:cubicBezTo>
                  <a:pt x="74843" y="1900238"/>
                  <a:pt x="24436" y="1809956"/>
                  <a:pt x="118924" y="1620982"/>
                </a:cubicBezTo>
                <a:cubicBezTo>
                  <a:pt x="124509" y="1609812"/>
                  <a:pt x="132779" y="1600200"/>
                  <a:pt x="139706" y="1589809"/>
                </a:cubicBezTo>
                <a:cubicBezTo>
                  <a:pt x="168762" y="1473588"/>
                  <a:pt x="148888" y="1532782"/>
                  <a:pt x="202051" y="1413164"/>
                </a:cubicBezTo>
                <a:cubicBezTo>
                  <a:pt x="218723" y="1313129"/>
                  <a:pt x="200274" y="1386138"/>
                  <a:pt x="233224" y="1309255"/>
                </a:cubicBezTo>
                <a:cubicBezTo>
                  <a:pt x="237539" y="1299188"/>
                  <a:pt x="238296" y="1287657"/>
                  <a:pt x="243615" y="1278082"/>
                </a:cubicBezTo>
                <a:cubicBezTo>
                  <a:pt x="255745" y="1256248"/>
                  <a:pt x="272786" y="1237422"/>
                  <a:pt x="285178" y="1215736"/>
                </a:cubicBezTo>
                <a:cubicBezTo>
                  <a:pt x="300548" y="1188838"/>
                  <a:pt x="309108" y="1158080"/>
                  <a:pt x="326742" y="1132609"/>
                </a:cubicBezTo>
                <a:cubicBezTo>
                  <a:pt x="342388" y="1110010"/>
                  <a:pt x="453990" y="1013514"/>
                  <a:pt x="461824" y="1007918"/>
                </a:cubicBezTo>
                <a:cubicBezTo>
                  <a:pt x="492150" y="986256"/>
                  <a:pt x="550787" y="965888"/>
                  <a:pt x="586515" y="955964"/>
                </a:cubicBezTo>
                <a:cubicBezTo>
                  <a:pt x="627795" y="944498"/>
                  <a:pt x="668694" y="930105"/>
                  <a:pt x="711206" y="924791"/>
                </a:cubicBezTo>
                <a:cubicBezTo>
                  <a:pt x="791305" y="914778"/>
                  <a:pt x="834449" y="910533"/>
                  <a:pt x="919024" y="893618"/>
                </a:cubicBezTo>
                <a:cubicBezTo>
                  <a:pt x="929764" y="891470"/>
                  <a:pt x="939706" y="886374"/>
                  <a:pt x="950197" y="883227"/>
                </a:cubicBezTo>
                <a:cubicBezTo>
                  <a:pt x="1010343" y="865183"/>
                  <a:pt x="1039459" y="861933"/>
                  <a:pt x="1095669" y="831273"/>
                </a:cubicBezTo>
                <a:cubicBezTo>
                  <a:pt x="1110873" y="822980"/>
                  <a:pt x="1124987" y="812346"/>
                  <a:pt x="1137233" y="800100"/>
                </a:cubicBezTo>
                <a:cubicBezTo>
                  <a:pt x="1153271" y="784062"/>
                  <a:pt x="1185235" y="715970"/>
                  <a:pt x="1189188" y="706582"/>
                </a:cubicBezTo>
                <a:cubicBezTo>
                  <a:pt x="1207909" y="662120"/>
                  <a:pt x="1225886" y="617267"/>
                  <a:pt x="1241142" y="571500"/>
                </a:cubicBezTo>
                <a:cubicBezTo>
                  <a:pt x="1265873" y="497307"/>
                  <a:pt x="1249773" y="527382"/>
                  <a:pt x="1282706" y="477982"/>
                </a:cubicBezTo>
                <a:cubicBezTo>
                  <a:pt x="1286170" y="464127"/>
                  <a:pt x="1287471" y="449544"/>
                  <a:pt x="1293097" y="436418"/>
                </a:cubicBezTo>
                <a:cubicBezTo>
                  <a:pt x="1373913" y="247846"/>
                  <a:pt x="1316064" y="388431"/>
                  <a:pt x="1365833" y="301336"/>
                </a:cubicBezTo>
                <a:cubicBezTo>
                  <a:pt x="1373518" y="287887"/>
                  <a:pt x="1380513" y="274010"/>
                  <a:pt x="1386615" y="259773"/>
                </a:cubicBezTo>
                <a:cubicBezTo>
                  <a:pt x="1390930" y="249706"/>
                  <a:pt x="1391572" y="238110"/>
                  <a:pt x="1397006" y="228600"/>
                </a:cubicBezTo>
                <a:cubicBezTo>
                  <a:pt x="1405598" y="213564"/>
                  <a:pt x="1415932" y="199282"/>
                  <a:pt x="1428178" y="187036"/>
                </a:cubicBezTo>
                <a:cubicBezTo>
                  <a:pt x="1461289" y="153925"/>
                  <a:pt x="1472897" y="157030"/>
                  <a:pt x="1511306" y="135082"/>
                </a:cubicBezTo>
                <a:cubicBezTo>
                  <a:pt x="1522149" y="128886"/>
                  <a:pt x="1530742" y="118568"/>
                  <a:pt x="1542478" y="114300"/>
                </a:cubicBezTo>
                <a:cubicBezTo>
                  <a:pt x="1569320" y="104539"/>
                  <a:pt x="1598510" y="102550"/>
                  <a:pt x="1625606" y="93518"/>
                </a:cubicBezTo>
                <a:cubicBezTo>
                  <a:pt x="1646388" y="86591"/>
                  <a:pt x="1666056" y="73420"/>
                  <a:pt x="1687951" y="72736"/>
                </a:cubicBezTo>
                <a:lnTo>
                  <a:pt x="2020460" y="62345"/>
                </a:lnTo>
                <a:cubicBezTo>
                  <a:pt x="2030851" y="58882"/>
                  <a:pt x="2042058" y="57274"/>
                  <a:pt x="2051633" y="51955"/>
                </a:cubicBezTo>
                <a:cubicBezTo>
                  <a:pt x="2073467" y="39825"/>
                  <a:pt x="2089001" y="10391"/>
                  <a:pt x="2113978" y="10391"/>
                </a:cubicBezTo>
                <a:lnTo>
                  <a:pt x="2186715" y="0"/>
                </a:lnTo>
                <a:close/>
              </a:path>
            </a:pathLst>
          </a:custGeom>
          <a:noFill/>
          <a:ln w="12700" cap="sq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Left-Right Arrow 10"/>
          <p:cNvSpPr/>
          <p:nvPr/>
        </p:nvSpPr>
        <p:spPr bwMode="auto">
          <a:xfrm>
            <a:off x="5250699" y="3342607"/>
            <a:ext cx="1893689" cy="618784"/>
          </a:xfrm>
          <a:prstGeom prst="leftRightArrow">
            <a:avLst>
              <a:gd name="adj1" fmla="val 28131"/>
              <a:gd name="adj2" fmla="val 61745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39870" y="3237498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?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5682"/>
          </a:xfrm>
        </p:spPr>
        <p:txBody>
          <a:bodyPr/>
          <a:lstStyle/>
          <a:p>
            <a:r>
              <a:rPr lang="en-US" sz="2800" dirty="0" smtClean="0"/>
              <a:t>Problems with open-system production cost models</a:t>
            </a:r>
          </a:p>
          <a:p>
            <a:pPr lvl="1"/>
            <a:r>
              <a:rPr lang="en-US" sz="2400" dirty="0" smtClean="0"/>
              <a:t>valuing imports and exports</a:t>
            </a:r>
          </a:p>
          <a:p>
            <a:pPr lvl="1"/>
            <a:r>
              <a:rPr lang="en-US" sz="2400" dirty="0" smtClean="0"/>
              <a:t>desire to understand the implications of events outside the “bubble”</a:t>
            </a:r>
          </a:p>
          <a:p>
            <a:r>
              <a:rPr lang="en-US" sz="2800" dirty="0" smtClean="0"/>
              <a:t>As computers became more powerful and less expensive, closed-system hourly models became more popular</a:t>
            </a:r>
          </a:p>
          <a:p>
            <a:pPr lvl="1"/>
            <a:r>
              <a:rPr lang="en-US" sz="2400" dirty="0" smtClean="0"/>
              <a:t>better representation of operational costs and constraints (start-up, ramps, etc.)</a:t>
            </a:r>
          </a:p>
          <a:p>
            <a:pPr lvl="1"/>
            <a:r>
              <a:rPr lang="en-US" sz="2400" dirty="0" smtClean="0"/>
              <a:t>more intuitive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Systems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91" y="1444336"/>
            <a:ext cx="8229600" cy="4416137"/>
          </a:xfrm>
        </p:spPr>
        <p:txBody>
          <a:bodyPr/>
          <a:lstStyle/>
          <a:p>
            <a:r>
              <a:rPr lang="en-US" sz="2800" dirty="0" smtClean="0"/>
              <a:t>The treatment of the Region as an island seems like a throw-back</a:t>
            </a:r>
          </a:p>
          <a:p>
            <a:pPr lvl="1"/>
            <a:r>
              <a:rPr lang="en-US" sz="2400" dirty="0" smtClean="0"/>
              <a:t>We give up insight into how events and circumstances outside the region affect us</a:t>
            </a:r>
          </a:p>
          <a:p>
            <a:pPr lvl="1"/>
            <a:r>
              <a:rPr lang="en-US" sz="2400" dirty="0" smtClean="0"/>
              <a:t>We give up some dynamic feedback</a:t>
            </a:r>
            <a:endParaRPr lang="en-US" dirty="0" smtClean="0"/>
          </a:p>
          <a:p>
            <a:r>
              <a:rPr lang="en-US" sz="2800" dirty="0" smtClean="0"/>
              <a:t>Open systems models, however, assist us to isolate the costs and risks of participant we call the “regional ratepayer”</a:t>
            </a:r>
          </a:p>
          <a:p>
            <a:r>
              <a:rPr lang="en-US" sz="2800" dirty="0" smtClean="0"/>
              <a:t>Any risk model </a:t>
            </a:r>
            <a:r>
              <a:rPr lang="en-US" sz="2800" b="1" i="1" dirty="0" smtClean="0"/>
              <a:t>must be</a:t>
            </a:r>
            <a:r>
              <a:rPr lang="en-US" sz="2800" dirty="0" smtClean="0"/>
              <a:t> an open-system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46344"/>
          </a:xfrm>
        </p:spPr>
        <p:txBody>
          <a:bodyPr/>
          <a:lstStyle/>
          <a:p>
            <a:r>
              <a:rPr lang="en-US" dirty="0" smtClean="0"/>
              <a:t>Relationship of electricity price to fuel price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997527" y="4686300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fuel price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376054" y="3290454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dispatch</a:t>
            </a:r>
          </a:p>
          <a:p>
            <a:r>
              <a:rPr lang="en-US" sz="1600" dirty="0" smtClean="0"/>
              <a:t>price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550227" y="4703618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energy</a:t>
            </a:r>
          </a:p>
          <a:p>
            <a:r>
              <a:rPr lang="en-US" sz="1600" dirty="0" smtClean="0"/>
              <a:t>generation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778231" y="2919039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energy</a:t>
            </a:r>
          </a:p>
          <a:p>
            <a:r>
              <a:rPr lang="en-US" sz="1600" dirty="0" smtClean="0"/>
              <a:t>require-</a:t>
            </a:r>
          </a:p>
          <a:p>
            <a:r>
              <a:rPr lang="en-US" sz="1600" dirty="0" err="1" smtClean="0"/>
              <a:t>ments</a:t>
            </a:r>
            <a:endParaRPr lang="en-US" sz="160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6642207" y="4582149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market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price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for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electricity</a:t>
            </a:r>
          </a:p>
        </p:txBody>
      </p:sp>
      <p:sp>
        <p:nvSpPr>
          <p:cNvPr id="11" name="Curved Left Arrow 10"/>
          <p:cNvSpPr/>
          <p:nvPr/>
        </p:nvSpPr>
        <p:spPr bwMode="auto">
          <a:xfrm rot="13674072">
            <a:off x="1341536" y="3286135"/>
            <a:ext cx="500014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Curved Left Arrow 11"/>
          <p:cNvSpPr/>
          <p:nvPr/>
        </p:nvSpPr>
        <p:spPr bwMode="auto">
          <a:xfrm rot="19545408" flipH="1">
            <a:off x="2796144" y="4562811"/>
            <a:ext cx="472671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Curved Left Arrow 12"/>
          <p:cNvSpPr/>
          <p:nvPr/>
        </p:nvSpPr>
        <p:spPr bwMode="auto">
          <a:xfrm rot="19970218">
            <a:off x="7603789" y="3254159"/>
            <a:ext cx="500014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Curved Left Arrow 13"/>
          <p:cNvSpPr/>
          <p:nvPr/>
        </p:nvSpPr>
        <p:spPr bwMode="auto">
          <a:xfrm rot="5400000">
            <a:off x="5508457" y="5134746"/>
            <a:ext cx="500014" cy="2074382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Curved Left Arrow 14"/>
          <p:cNvSpPr/>
          <p:nvPr/>
        </p:nvSpPr>
        <p:spPr bwMode="auto">
          <a:xfrm rot="16200000">
            <a:off x="5495043" y="3519450"/>
            <a:ext cx="500014" cy="1984215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33109" y="4821382"/>
            <a:ext cx="14443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Only </a:t>
            </a:r>
            <a:r>
              <a:rPr lang="en-US" sz="1400" b="1" dirty="0" smtClean="0"/>
              <a:t>one</a:t>
            </a:r>
            <a:r>
              <a:rPr lang="en-US" sz="1400" dirty="0" smtClean="0"/>
              <a:t> electricity price </a:t>
            </a:r>
            <a:r>
              <a:rPr lang="en-US" sz="1400" i="1" dirty="0" smtClean="0"/>
              <a:t>balances</a:t>
            </a:r>
            <a:r>
              <a:rPr lang="en-US" sz="1400" dirty="0" smtClean="0"/>
              <a:t> requirements and generation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5673"/>
            <a:ext cx="8229600" cy="1369667"/>
          </a:xfrm>
        </p:spPr>
        <p:txBody>
          <a:bodyPr/>
          <a:lstStyle/>
          <a:p>
            <a:r>
              <a:rPr lang="en-US" sz="2400" dirty="0" smtClean="0"/>
              <a:t>In a closed model, there are no imports or exports</a:t>
            </a:r>
          </a:p>
          <a:p>
            <a:r>
              <a:rPr lang="en-US" sz="2400" dirty="0" smtClean="0"/>
              <a:t>(Hourly) electricity price is entirely determined by the value of other variables, such as fuel price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Closed-system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64182"/>
          </a:xfrm>
        </p:spPr>
        <p:txBody>
          <a:bodyPr/>
          <a:lstStyle/>
          <a:p>
            <a:r>
              <a:rPr lang="en-US" dirty="0" smtClean="0"/>
              <a:t>A closed system has by definition certain “constant” relationships, a preserved quantity such as energy</a:t>
            </a:r>
          </a:p>
          <a:p>
            <a:r>
              <a:rPr lang="en-US" dirty="0" smtClean="0"/>
              <a:t>Introducing uncertainty means introducing additional variables </a:t>
            </a:r>
            <a:r>
              <a:rPr lang="el-GR" i="1" dirty="0" smtClean="0">
                <a:latin typeface="Arial"/>
                <a:cs typeface="Arial"/>
              </a:rPr>
              <a:t>ε</a:t>
            </a:r>
            <a:r>
              <a:rPr lang="en-US" i="1" baseline="-25000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smtClean="0"/>
              <a:t>for error or uncertain variation</a:t>
            </a:r>
          </a:p>
          <a:p>
            <a:r>
              <a:rPr lang="en-US" dirty="0" smtClean="0"/>
              <a:t>Doing so creates an “over-specified” system which generally has no 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Closed-system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1991"/>
            <a:ext cx="8229600" cy="4572000"/>
          </a:xfrm>
        </p:spPr>
        <p:txBody>
          <a:bodyPr/>
          <a:lstStyle/>
          <a:p>
            <a:r>
              <a:rPr lang="en-US" sz="2800" dirty="0" smtClean="0"/>
              <a:t>Consequently, when we introduce </a:t>
            </a:r>
            <a:r>
              <a:rPr lang="en-US" sz="2800" i="1" dirty="0" smtClean="0"/>
              <a:t>uncertainty</a:t>
            </a:r>
            <a:r>
              <a:rPr lang="en-US" sz="2800" dirty="0" smtClean="0"/>
              <a:t> into systems that are closed with respect to electrical energy, we are actually </a:t>
            </a:r>
            <a:r>
              <a:rPr lang="en-US" sz="2800" b="1" i="1" dirty="0" smtClean="0"/>
              <a:t>creating an open-system model</a:t>
            </a:r>
            <a:r>
              <a:rPr lang="en-US" sz="2800" i="1" dirty="0" smtClean="0"/>
              <a:t> </a:t>
            </a:r>
            <a:r>
              <a:rPr lang="en-US" sz="2800" dirty="0" smtClean="0"/>
              <a:t>with respect to </a:t>
            </a:r>
            <a:r>
              <a:rPr lang="en-US" sz="2800" i="1" dirty="0" smtClean="0"/>
              <a:t>total</a:t>
            </a:r>
            <a:r>
              <a:rPr lang="en-US" sz="2800" dirty="0" smtClean="0"/>
              <a:t> energy, </a:t>
            </a:r>
            <a:r>
              <a:rPr lang="en-US" sz="2800" i="1" dirty="0" smtClean="0"/>
              <a:t>and</a:t>
            </a:r>
          </a:p>
          <a:p>
            <a:r>
              <a:rPr lang="en-US" sz="2800" dirty="0" smtClean="0"/>
              <a:t>There is a equal and opposite response among the variables we elect to make dependent, </a:t>
            </a:r>
            <a:r>
              <a:rPr lang="en-US" sz="2800" i="1" dirty="0" smtClean="0"/>
              <a:t>and</a:t>
            </a:r>
            <a:endParaRPr lang="en-US" sz="2800" dirty="0" smtClean="0"/>
          </a:p>
          <a:p>
            <a:r>
              <a:rPr lang="en-US" sz="2800" dirty="0" smtClean="0"/>
              <a:t>There is a “perfect correlation” among our “sources of uncertainty,” with unknown consequences.  (CCCTs are always marginal.)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7591"/>
            <a:ext cx="8229600" cy="914400"/>
          </a:xfrm>
        </p:spPr>
        <p:txBody>
          <a:bodyPr/>
          <a:lstStyle/>
          <a:p>
            <a:r>
              <a:rPr lang="en-US" dirty="0" smtClean="0"/>
              <a:t>The New Open-System Model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997527" y="4686300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fuel price</a:t>
            </a:r>
            <a:br>
              <a:rPr lang="en-US" sz="1600" dirty="0" smtClean="0"/>
            </a:br>
            <a:r>
              <a:rPr lang="en-US" sz="1600" i="1" dirty="0" smtClean="0">
                <a:solidFill>
                  <a:srgbClr val="FF0000"/>
                </a:solidFill>
                <a:latin typeface="Arial"/>
                <a:cs typeface="Arial"/>
              </a:rPr>
              <a:t>+</a:t>
            </a:r>
            <a:r>
              <a:rPr lang="el-GR" sz="1600" i="1" dirty="0" smtClean="0">
                <a:solidFill>
                  <a:srgbClr val="FF0000"/>
                </a:solidFill>
                <a:latin typeface="Arial"/>
                <a:cs typeface="Arial"/>
              </a:rPr>
              <a:t>ε</a:t>
            </a:r>
            <a:r>
              <a:rPr lang="en-US" sz="1600" i="1" baseline="-25000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endParaRPr lang="en-US" sz="1600" dirty="0" smtClean="0"/>
          </a:p>
        </p:txBody>
      </p:sp>
      <p:sp>
        <p:nvSpPr>
          <p:cNvPr id="6" name="Oval 5"/>
          <p:cNvSpPr/>
          <p:nvPr/>
        </p:nvSpPr>
        <p:spPr bwMode="auto">
          <a:xfrm>
            <a:off x="2376054" y="3290454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dispatch</a:t>
            </a:r>
          </a:p>
          <a:p>
            <a:r>
              <a:rPr lang="en-US" sz="1600" dirty="0" smtClean="0"/>
              <a:t>price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550227" y="4703618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energy</a:t>
            </a:r>
          </a:p>
          <a:p>
            <a:r>
              <a:rPr lang="en-US" sz="1600" dirty="0" smtClean="0"/>
              <a:t>generation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778231" y="2919039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energy</a:t>
            </a:r>
          </a:p>
          <a:p>
            <a:r>
              <a:rPr lang="en-US" sz="1600" dirty="0" smtClean="0"/>
              <a:t>require-</a:t>
            </a:r>
          </a:p>
          <a:p>
            <a:r>
              <a:rPr lang="en-US" sz="1600" dirty="0" err="1" smtClean="0"/>
              <a:t>ments</a:t>
            </a:r>
            <a:endParaRPr lang="en-US" sz="160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6642207" y="4582149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market </a:t>
            </a:r>
          </a:p>
          <a:p>
            <a:r>
              <a:rPr lang="en-US" sz="1600" dirty="0" smtClean="0"/>
              <a:t>price </a:t>
            </a:r>
            <a:r>
              <a:rPr lang="en-US" sz="1600" i="1" dirty="0" smtClean="0">
                <a:solidFill>
                  <a:srgbClr val="FF0000"/>
                </a:solidFill>
                <a:latin typeface="Arial"/>
                <a:cs typeface="Arial"/>
              </a:rPr>
              <a:t>+</a:t>
            </a:r>
            <a:r>
              <a:rPr lang="el-GR" sz="1600" i="1" dirty="0" smtClean="0">
                <a:solidFill>
                  <a:srgbClr val="FF0000"/>
                </a:solidFill>
                <a:latin typeface="Arial"/>
                <a:cs typeface="Arial"/>
              </a:rPr>
              <a:t>ε</a:t>
            </a:r>
            <a:r>
              <a:rPr lang="en-US" sz="1600" i="1" baseline="-25000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endParaRPr lang="en-US" sz="16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for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electricity</a:t>
            </a:r>
          </a:p>
        </p:txBody>
      </p:sp>
      <p:sp>
        <p:nvSpPr>
          <p:cNvPr id="11" name="Curved Left Arrow 10"/>
          <p:cNvSpPr/>
          <p:nvPr/>
        </p:nvSpPr>
        <p:spPr bwMode="auto">
          <a:xfrm rot="13674072">
            <a:off x="1341536" y="3286135"/>
            <a:ext cx="500014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Curved Left Arrow 11"/>
          <p:cNvSpPr/>
          <p:nvPr/>
        </p:nvSpPr>
        <p:spPr bwMode="auto">
          <a:xfrm rot="19545408" flipH="1">
            <a:off x="2796144" y="4562811"/>
            <a:ext cx="472671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Curved Left Arrow 12"/>
          <p:cNvSpPr/>
          <p:nvPr/>
        </p:nvSpPr>
        <p:spPr bwMode="auto">
          <a:xfrm rot="19970218">
            <a:off x="7603789" y="3254159"/>
            <a:ext cx="500014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Curved Left Arrow 13"/>
          <p:cNvSpPr/>
          <p:nvPr/>
        </p:nvSpPr>
        <p:spPr bwMode="auto">
          <a:xfrm rot="5400000">
            <a:off x="5508457" y="5134746"/>
            <a:ext cx="500014" cy="2074382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Curved Left Arrow 14"/>
          <p:cNvSpPr/>
          <p:nvPr/>
        </p:nvSpPr>
        <p:spPr bwMode="auto">
          <a:xfrm rot="16200000">
            <a:off x="5495043" y="3519450"/>
            <a:ext cx="500014" cy="1984215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33109" y="4821382"/>
            <a:ext cx="14443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Only </a:t>
            </a:r>
            <a:r>
              <a:rPr lang="en-US" sz="1400" b="1" dirty="0" smtClean="0"/>
              <a:t>one</a:t>
            </a:r>
            <a:r>
              <a:rPr lang="en-US" sz="1400" dirty="0" smtClean="0"/>
              <a:t> electricity price </a:t>
            </a:r>
            <a:r>
              <a:rPr lang="en-US" sz="1400" i="1" dirty="0" smtClean="0"/>
              <a:t>balances</a:t>
            </a:r>
            <a:r>
              <a:rPr lang="en-US" sz="1400" dirty="0" smtClean="0"/>
              <a:t> requirements and generation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5510"/>
            <a:ext cx="8229600" cy="1589808"/>
          </a:xfrm>
        </p:spPr>
        <p:txBody>
          <a:bodyPr/>
          <a:lstStyle/>
          <a:p>
            <a:r>
              <a:rPr lang="en-US" sz="2000" dirty="0" smtClean="0"/>
              <a:t>If fuel price is the only “independent” variable, the assumed source of uncertainty, electricity price will move in perfect correlation</a:t>
            </a:r>
          </a:p>
          <a:p>
            <a:r>
              <a:rPr lang="en-US" sz="2000" dirty="0" smtClean="0"/>
              <a:t>That is, outside influences drive the results</a:t>
            </a:r>
          </a:p>
          <a:p>
            <a:r>
              <a:rPr lang="en-US" sz="2000" b="1" dirty="0" smtClean="0"/>
              <a:t>We are back to an open system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RPM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Respect the first law of thermodynamics: energy generated and used must balance</a:t>
            </a:r>
          </a:p>
          <a:p>
            <a:r>
              <a:rPr lang="en-US" sz="2800" dirty="0" smtClean="0"/>
              <a:t>The link to the outside world is import and export to areas outside the region</a:t>
            </a:r>
          </a:p>
          <a:p>
            <a:r>
              <a:rPr lang="en-US" sz="2800" dirty="0" smtClean="0"/>
              <a:t>Import (export) is the “free variable” that permits the system to balance generation and accommodate all sources of uncertainty</a:t>
            </a:r>
          </a:p>
          <a:p>
            <a:r>
              <a:rPr lang="en-US" sz="2800" dirty="0" smtClean="0"/>
              <a:t>We assure balance by controlling generation through electricity price.  The model finds a suitable price by iteration.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Equilibrium search</a:t>
            </a:r>
          </a:p>
        </p:txBody>
      </p:sp>
      <p:pic>
        <p:nvPicPr>
          <p:cNvPr id="3696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8" y="1309688"/>
            <a:ext cx="7477125" cy="423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155864" y="4717473"/>
            <a:ext cx="571500" cy="311727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946"/>
            <a:ext cx="8229600" cy="4727864"/>
          </a:xfrm>
        </p:spPr>
        <p:txBody>
          <a:bodyPr/>
          <a:lstStyle/>
          <a:p>
            <a:r>
              <a:rPr lang="en-US" dirty="0" smtClean="0"/>
              <a:t>Alternative strategies for speeding up calculation</a:t>
            </a:r>
          </a:p>
          <a:p>
            <a:pPr lvl="1"/>
            <a:r>
              <a:rPr lang="en-US" dirty="0" smtClean="0"/>
              <a:t>More computer processing power</a:t>
            </a:r>
          </a:p>
          <a:p>
            <a:pPr lvl="2"/>
            <a:r>
              <a:rPr lang="en-US" dirty="0" smtClean="0"/>
              <a:t>Previous presentation raises concerns about the limitations of this approach</a:t>
            </a:r>
          </a:p>
          <a:p>
            <a:pPr lvl="1"/>
            <a:r>
              <a:rPr lang="en-US" dirty="0" smtClean="0"/>
              <a:t>Using selected hours of each week</a:t>
            </a:r>
          </a:p>
          <a:p>
            <a:pPr lvl="2"/>
            <a:r>
              <a:rPr lang="en-US" dirty="0" smtClean="0"/>
              <a:t>A type of statistical sampling</a:t>
            </a:r>
          </a:p>
          <a:p>
            <a:pPr lvl="1"/>
            <a:r>
              <a:rPr lang="en-US" dirty="0" smtClean="0"/>
              <a:t>Statistical distributions</a:t>
            </a:r>
          </a:p>
          <a:p>
            <a:pPr lvl="2"/>
            <a:r>
              <a:rPr lang="en-US" dirty="0" smtClean="0"/>
              <a:t>Origins in older production cost models that used load duration curves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Aggregation</a:t>
            </a:r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982" y="3905037"/>
            <a:ext cx="8229600" cy="201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23454" y="1402773"/>
            <a:ext cx="7549702" cy="2254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latin typeface="+mn-lt"/>
                <a:cs typeface="+mn-cs"/>
              </a:rPr>
              <a:t>Forty-three dispatchable regional gas-fired generation units are aggregated by heat rate and variable operation cost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following illustration assumes $4.00/MMBTU gas price for scaling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8373" y="5995555"/>
            <a:ext cx="5694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C:\Backups\Plan 6\Studies\Data Development\Resources\Existing Non-Hydro\100526 Update\Cluster_Chart_100528_183006.xls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 Aggregation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Analysis</a:t>
            </a:r>
            <a:endParaRPr lang="en-US" dirty="0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1981" y="1413164"/>
            <a:ext cx="453690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764482" y="4592782"/>
            <a:ext cx="1818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C:\Backups\Plan 6\Studies\Data Development\Resources\Existing Non-Hydro\100526 Update\R Agnes cluster analysis\Cluster Analysis on units.doc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 Aggregation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145473" y="5216237"/>
            <a:ext cx="571500" cy="311727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10891"/>
          </a:xfrm>
        </p:spPr>
        <p:txBody>
          <a:bodyPr/>
          <a:lstStyle/>
          <a:p>
            <a:r>
              <a:rPr lang="en-US" sz="2400" dirty="0" smtClean="0"/>
              <a:t>The RPM performs a 20-year simulation of one plan under one future in 0.4 seconds</a:t>
            </a:r>
          </a:p>
          <a:p>
            <a:r>
              <a:rPr lang="en-US" sz="2400" dirty="0" smtClean="0"/>
              <a:t>A server and nine worker computers provide “trivially parallel” processing on bundles of futures. A master unit summarizes and hosts the optimizer.</a:t>
            </a:r>
          </a:p>
          <a:p>
            <a:r>
              <a:rPr lang="en-US" sz="2400" dirty="0" smtClean="0"/>
              <a:t>The distributed computation system completes simulations for one plan under the 750 futures in 30 seconds</a:t>
            </a:r>
          </a:p>
          <a:p>
            <a:r>
              <a:rPr lang="en-US" sz="2400" dirty="0" smtClean="0"/>
              <a:t>Results for 3500 plans require about 29 hours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and 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1489"/>
          </a:xfrm>
        </p:spPr>
        <p:txBody>
          <a:bodyPr/>
          <a:lstStyle/>
          <a:p>
            <a:r>
              <a:rPr lang="en-US" dirty="0" smtClean="0"/>
              <a:t>Repeatability Over Futures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755" y="1341774"/>
            <a:ext cx="7643536" cy="4483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37755" y="5891645"/>
            <a:ext cx="5455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C:\Backups\Olivia\SAAC 2010\101202 SAAC First Meeting\Presentation materials\Reproducibility restored for illustration 101130.xls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and 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2" y="430502"/>
            <a:ext cx="8759536" cy="930707"/>
          </a:xfrm>
        </p:spPr>
        <p:txBody>
          <a:bodyPr/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7526" y="1500447"/>
            <a:ext cx="7328189" cy="466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081155" y="2337954"/>
            <a:ext cx="258733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</a:t>
            </a:r>
            <a:r>
              <a:rPr lang="en-US" sz="800" b="1" dirty="0" smtClean="0"/>
              <a:t>email from </a:t>
            </a:r>
            <a:r>
              <a:rPr lang="en-US" sz="800" dirty="0" smtClean="0"/>
              <a:t>Schilmoeller, Michael, Monday, December 14, 2009 12:01 PM, to Power Planning Division, based on Q:\SixthPlan\AdminRecord\t6 Regional Portfolio Model\L812\Analysis of Optimization Run_L812.xls</a:t>
            </a:r>
          </a:p>
          <a:p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and 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73607"/>
          </a:xfrm>
        </p:spPr>
        <p:txBody>
          <a:bodyPr/>
          <a:lstStyle/>
          <a:p>
            <a:r>
              <a:rPr lang="en-US" dirty="0" smtClean="0"/>
              <a:t>Model Resolution: </a:t>
            </a:r>
            <a:br>
              <a:rPr lang="en-US" dirty="0" smtClean="0"/>
            </a:br>
            <a:r>
              <a:rPr lang="en-US" dirty="0" smtClean="0"/>
              <a:t>At Least $10 million NPV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6845"/>
            <a:ext cx="8229600" cy="4644737"/>
          </a:xfrm>
        </p:spPr>
        <p:txBody>
          <a:bodyPr/>
          <a:lstStyle/>
          <a:p>
            <a:r>
              <a:rPr lang="en-US" sz="2800" dirty="0" smtClean="0"/>
              <a:t>Typically, plans have over 70 of the 75 high-cost futures in common</a:t>
            </a:r>
          </a:p>
          <a:p>
            <a:r>
              <a:rPr lang="en-US" sz="2800" dirty="0" smtClean="0"/>
              <a:t>The model results then come to resemble sensitivity analyses, rather than statistical sampling</a:t>
            </a:r>
          </a:p>
          <a:p>
            <a:r>
              <a:rPr lang="en-US" sz="2800" dirty="0" smtClean="0"/>
              <a:t>Of course, we could not have anticipated this beforehand</a:t>
            </a:r>
          </a:p>
          <a:p>
            <a:r>
              <a:rPr lang="en-US" sz="2800" dirty="0" smtClean="0"/>
              <a:t>The most interesting results occur when the high-cost futures differ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and 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59125"/>
            <a:ext cx="7772400" cy="838200"/>
          </a:xfrm>
        </p:spPr>
        <p:txBody>
          <a:bodyPr/>
          <a:lstStyle/>
          <a:p>
            <a:r>
              <a:rPr lang="en-US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Dispatchable Resources</a:t>
            </a:r>
          </a:p>
        </p:txBody>
      </p:sp>
      <p:pic>
        <p:nvPicPr>
          <p:cNvPr id="3706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6939" y="1353993"/>
            <a:ext cx="6724650" cy="434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Energy Generation</a:t>
            </a:r>
          </a:p>
        </p:txBody>
      </p:sp>
      <p:pic>
        <p:nvPicPr>
          <p:cNvPr id="3840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213" y="1546225"/>
            <a:ext cx="8334375" cy="379888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660573" y="3439391"/>
            <a:ext cx="154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Price duration curve (PDC)</a:t>
            </a:r>
            <a:endParaRPr lang="en-US" sz="16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 flipH="1" flipV="1">
            <a:off x="7429501" y="3127664"/>
            <a:ext cx="405245" cy="135082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Energy Generation</a:t>
            </a:r>
          </a:p>
        </p:txBody>
      </p:sp>
      <p:pic>
        <p:nvPicPr>
          <p:cNvPr id="385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788" y="1517650"/>
            <a:ext cx="5684837" cy="4003675"/>
          </a:xfrm>
          <a:prstGeom prst="rect">
            <a:avLst/>
          </a:prstGeom>
          <a:noFill/>
        </p:spPr>
      </p:pic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4005263" y="3511550"/>
            <a:ext cx="243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Energy </a:t>
            </a:r>
            <a:r>
              <a:rPr lang="en-US" dirty="0" smtClean="0"/>
              <a:t>Value</a:t>
            </a:r>
            <a:endParaRPr lang="en-US" dirty="0"/>
          </a:p>
        </p:txBody>
      </p:sp>
      <p:pic>
        <p:nvPicPr>
          <p:cNvPr id="385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788" y="1517650"/>
            <a:ext cx="5684837" cy="40036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512721" y="4752375"/>
            <a:ext cx="1504990" cy="46194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510216" y="4704775"/>
            <a:ext cx="1507495" cy="4764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510216" y="4647156"/>
            <a:ext cx="1507495" cy="51603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15435" y="4594547"/>
            <a:ext cx="1402276" cy="50546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66164" y="4543837"/>
            <a:ext cx="1051548" cy="48205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65644" y="4494950"/>
            <a:ext cx="1052067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82150" y="4428821"/>
            <a:ext cx="935561" cy="62961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076392" y="4360170"/>
            <a:ext cx="941319" cy="64023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09250" y="4289502"/>
            <a:ext cx="808461" cy="66491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16310" y="4223374"/>
            <a:ext cx="801401" cy="62960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223372" y="4171368"/>
            <a:ext cx="794339" cy="48838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311634" y="4119361"/>
            <a:ext cx="706077" cy="4883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315165" y="4067354"/>
            <a:ext cx="702546" cy="4883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304574" y="4018467"/>
            <a:ext cx="713137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442262" y="3969580"/>
            <a:ext cx="575449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551708" y="3920693"/>
            <a:ext cx="466003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541270" y="3872677"/>
            <a:ext cx="466003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548786" y="3825078"/>
            <a:ext cx="466003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551290" y="3777479"/>
            <a:ext cx="466003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543775" y="3727374"/>
            <a:ext cx="466003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643984" y="3679775"/>
            <a:ext cx="369356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776760" y="3632177"/>
            <a:ext cx="231570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771332" y="3584160"/>
            <a:ext cx="231570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776342" y="3534057"/>
            <a:ext cx="231570" cy="45719"/>
          </a:xfrm>
          <a:prstGeom prst="rect">
            <a:avLst/>
          </a:prstGeom>
          <a:solidFill>
            <a:srgbClr val="FFC000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054208" y="3556612"/>
            <a:ext cx="2082187" cy="1213691"/>
            <a:chOff x="2403514" y="2280492"/>
            <a:chExt cx="2862548" cy="1213691"/>
          </a:xfrm>
        </p:grpSpPr>
        <p:sp>
          <p:nvSpPr>
            <p:cNvPr id="35" name="TextBox 34"/>
            <p:cNvSpPr txBox="1"/>
            <p:nvPr/>
          </p:nvSpPr>
          <p:spPr>
            <a:xfrm>
              <a:off x="2533879" y="2280492"/>
              <a:ext cx="273218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Price of fuel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-25000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(h)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 rot="10800000" flipV="1">
              <a:off x="2403514" y="2644046"/>
              <a:ext cx="1254089" cy="850137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1734505" y="1626824"/>
            <a:ext cx="14714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Set of hours </a:t>
            </a:r>
            <a:r>
              <a:rPr lang="en-US" i="1" dirty="0" smtClean="0"/>
              <a:t>H={h} </a:t>
            </a:r>
            <a:endParaRPr lang="en-US" i="1" dirty="0"/>
          </a:p>
        </p:txBody>
      </p:sp>
      <p:grpSp>
        <p:nvGrpSpPr>
          <p:cNvPr id="43" name="Group 42"/>
          <p:cNvGrpSpPr/>
          <p:nvPr/>
        </p:nvGrpSpPr>
        <p:grpSpPr>
          <a:xfrm>
            <a:off x="2533879" y="2280492"/>
            <a:ext cx="2732183" cy="1711948"/>
            <a:chOff x="2533879" y="2280492"/>
            <a:chExt cx="2732183" cy="1711948"/>
          </a:xfrm>
        </p:grpSpPr>
        <p:grpSp>
          <p:nvGrpSpPr>
            <p:cNvPr id="33" name="Group 32"/>
            <p:cNvGrpSpPr/>
            <p:nvPr/>
          </p:nvGrpSpPr>
          <p:grpSpPr>
            <a:xfrm>
              <a:off x="2533879" y="2280492"/>
              <a:ext cx="2732183" cy="1711948"/>
              <a:chOff x="2533879" y="2280492"/>
              <a:chExt cx="2732183" cy="1711948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2533879" y="2280492"/>
                <a:ext cx="2732183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Price of electricity </a:t>
                </a:r>
                <a:r>
                  <a:rPr lang="en-US" i="1" dirty="0" err="1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i="1" baseline="-25000" dirty="0" err="1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(h)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  <p:cxnSp>
            <p:nvCxnSpPr>
              <p:cNvPr id="32" name="Straight Arrow Connector 31"/>
              <p:cNvCxnSpPr>
                <a:endCxn id="20" idx="1"/>
              </p:cNvCxnSpPr>
              <p:nvPr/>
            </p:nvCxnSpPr>
            <p:spPr bwMode="auto">
              <a:xfrm rot="5400000">
                <a:off x="2875735" y="3210575"/>
                <a:ext cx="1348392" cy="215338"/>
              </a:xfrm>
              <a:prstGeom prst="straightConnector1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cxnSp>
          <p:nvCxnSpPr>
            <p:cNvPr id="42" name="Straight Arrow Connector 41"/>
            <p:cNvCxnSpPr/>
            <p:nvPr/>
          </p:nvCxnSpPr>
          <p:spPr bwMode="auto">
            <a:xfrm>
              <a:off x="3657600" y="2644048"/>
              <a:ext cx="881349" cy="385591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Gross Value of Resources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23722" y="1894901"/>
            <a:ext cx="7337234" cy="46166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Then for a turbine with capacity </a:t>
            </a:r>
            <a:r>
              <a:rPr lang="en-US" sz="2400" i="1" dirty="0" smtClean="0">
                <a:solidFill>
                  <a:schemeClr val="bg1"/>
                </a:solidFill>
              </a:rPr>
              <a:t>C</a:t>
            </a:r>
            <a:r>
              <a:rPr lang="en-US" sz="2400" dirty="0" smtClean="0">
                <a:solidFill>
                  <a:schemeClr val="bg1"/>
                </a:solidFill>
              </a:rPr>
              <a:t> MW, the value is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7" descr="Value formul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15685" y="2559987"/>
            <a:ext cx="4848225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2741</TotalTime>
  <Words>1346</Words>
  <Application>Microsoft Office PowerPoint</Application>
  <PresentationFormat>Letter Paper (8.5x11 in)</PresentationFormat>
  <Paragraphs>243</Paragraphs>
  <Slides>47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1_Default Design</vt:lpstr>
      <vt:lpstr>Equation</vt:lpstr>
      <vt:lpstr>How the RPM Meets the Requirements for a Risk Model</vt:lpstr>
      <vt:lpstr>Overview</vt:lpstr>
      <vt:lpstr>Computation</vt:lpstr>
      <vt:lpstr>Statistical Distributions</vt:lpstr>
      <vt:lpstr>Dispatchable Resources</vt:lpstr>
      <vt:lpstr>Estimating Energy Generation</vt:lpstr>
      <vt:lpstr>Estimating Energy Generation</vt:lpstr>
      <vt:lpstr>Estimating Energy Value</vt:lpstr>
      <vt:lpstr>Gross Value of Resources</vt:lpstr>
      <vt:lpstr>Gross Value of Resources</vt:lpstr>
      <vt:lpstr>Gross Value of Resources Using Statistical Parameters of Distributions</vt:lpstr>
      <vt:lpstr>Estimating Energy Generation</vt:lpstr>
      <vt:lpstr>Variable Fuel Price</vt:lpstr>
      <vt:lpstr>Implementation in the RPM</vt:lpstr>
      <vt:lpstr>Application of PDC to Energy-Limited Resources</vt:lpstr>
      <vt:lpstr>Energy-Limited Dispatch</vt:lpstr>
      <vt:lpstr>Energy-Limited Dispatch</vt:lpstr>
      <vt:lpstr>Energy-Limited Dispatch</vt:lpstr>
      <vt:lpstr>Application of Revenue Curve Equilibrium Prices</vt:lpstr>
      <vt:lpstr>Overview</vt:lpstr>
      <vt:lpstr>Challenges Using Distributions</vt:lpstr>
      <vt:lpstr>Challenges Using Distributions</vt:lpstr>
      <vt:lpstr>Traditional Costing</vt:lpstr>
      <vt:lpstr>Traditional Costing</vt:lpstr>
      <vt:lpstr>Traditional Costing</vt:lpstr>
      <vt:lpstr>“Valuation” Costing</vt:lpstr>
      <vt:lpstr>Valuation Costing</vt:lpstr>
      <vt:lpstr>Overview</vt:lpstr>
      <vt:lpstr>Closed-System Models</vt:lpstr>
      <vt:lpstr>Open-System Models</vt:lpstr>
      <vt:lpstr>Modeling Evolution</vt:lpstr>
      <vt:lpstr>Open Systems Models</vt:lpstr>
      <vt:lpstr>Relationship of electricity price to fuel price</vt:lpstr>
      <vt:lpstr>Closed-system models</vt:lpstr>
      <vt:lpstr>Closed-system models</vt:lpstr>
      <vt:lpstr>The New Open-System Model</vt:lpstr>
      <vt:lpstr>The RPM Convention</vt:lpstr>
      <vt:lpstr>Equilibrium search</vt:lpstr>
      <vt:lpstr>Overview</vt:lpstr>
      <vt:lpstr>Unit Aggregation</vt:lpstr>
      <vt:lpstr>Cluster Analysis</vt:lpstr>
      <vt:lpstr>Overview</vt:lpstr>
      <vt:lpstr>Performance</vt:lpstr>
      <vt:lpstr>Repeatability Over Futures</vt:lpstr>
      <vt:lpstr>Precision</vt:lpstr>
      <vt:lpstr>Model Resolution:  At Least $10 million NPV</vt:lpstr>
      <vt:lpstr>End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euci</dc:creator>
  <cp:lastModifiedBy>Michael Schilmoeller,1/12/2011</cp:lastModifiedBy>
  <cp:revision>171</cp:revision>
  <dcterms:created xsi:type="dcterms:W3CDTF">2004-07-23T18:32:13Z</dcterms:created>
  <dcterms:modified xsi:type="dcterms:W3CDTF">2011-02-02T05:55:02Z</dcterms:modified>
</cp:coreProperties>
</file>