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7"/>
  </p:notesMasterIdLst>
  <p:sldIdLst>
    <p:sldId id="258" r:id="rId2"/>
    <p:sldId id="310" r:id="rId3"/>
    <p:sldId id="311" r:id="rId4"/>
    <p:sldId id="312" r:id="rId5"/>
    <p:sldId id="298" r:id="rId6"/>
    <p:sldId id="299" r:id="rId7"/>
    <p:sldId id="300" r:id="rId8"/>
    <p:sldId id="301" r:id="rId9"/>
    <p:sldId id="287" r:id="rId10"/>
    <p:sldId id="302" r:id="rId11"/>
    <p:sldId id="303" r:id="rId12"/>
    <p:sldId id="313" r:id="rId13"/>
    <p:sldId id="304" r:id="rId14"/>
    <p:sldId id="305" r:id="rId15"/>
    <p:sldId id="306" r:id="rId16"/>
    <p:sldId id="307" r:id="rId17"/>
    <p:sldId id="308" r:id="rId18"/>
    <p:sldId id="309" r:id="rId19"/>
    <p:sldId id="276" r:id="rId20"/>
    <p:sldId id="269" r:id="rId21"/>
    <p:sldId id="270" r:id="rId22"/>
    <p:sldId id="271" r:id="rId23"/>
    <p:sldId id="272" r:id="rId24"/>
    <p:sldId id="274" r:id="rId25"/>
    <p:sldId id="273" r:id="rId2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FF3300"/>
    <a:srgbClr val="FFFF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90" d="100"/>
          <a:sy n="90" d="100"/>
        </p:scale>
        <p:origin x="-1194" y="-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BD0777-24AA-45C3-B917-73ED08221627}" type="datetimeFigureOut">
              <a:rPr lang="en-US" smtClean="0"/>
              <a:pPr/>
              <a:t>10/27/2010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350937-C7A0-4C00-8908-B808E402140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4, 2010</a:t>
            </a:r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64FB66-7FE4-41AC-849B-57A4EE1F9E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4,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47768-B4EF-4447-ACD2-4602CCD100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4,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E1753-6802-4D80-915C-D46A19F6F6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November 4, 2010</a:t>
            </a:r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2B689F82-39FF-46CC-8D44-BEDA0CA7AD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4,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9D67C-DE54-4B91-90A7-6ABF970400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4, 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B92C2-10F1-469E-A284-365CFBCD75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78F69-F7EE-4135-8E99-124C51ECB46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4, 2010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4, 2010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5E46F-6AB6-4E60-9FEF-9A8979CFE4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4, 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8F1B2-327F-4DA5-A1D4-747092CD88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November 4, 2010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A5AED6D-D9DF-4E9B-950D-D220A2D946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4, 2010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8E5E0D-E5F5-476A-B22B-B16F37D65C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November 4, 2010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BB90B7C-B896-4FC2-99EE-EC0FB231DA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371600"/>
          </a:xfrm>
        </p:spPr>
        <p:txBody>
          <a:bodyPr/>
          <a:lstStyle/>
          <a:p>
            <a:r>
              <a:rPr lang="en-US" dirty="0" smtClean="0"/>
              <a:t>NW Resource Adequacy Forum</a:t>
            </a:r>
            <a:br>
              <a:rPr lang="en-US" dirty="0" smtClean="0"/>
            </a:br>
            <a:r>
              <a:rPr lang="en-US" dirty="0" smtClean="0"/>
              <a:t>Steering Committee Conference Call</a:t>
            </a:r>
            <a:br>
              <a:rPr lang="en-US" dirty="0" smtClean="0"/>
            </a:br>
            <a:r>
              <a:rPr lang="en-US" dirty="0" smtClean="0"/>
              <a:t>November 4, 2010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1"/>
            <a:ext cx="7772400" cy="19050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FFFF00"/>
                </a:solidFill>
              </a:rPr>
              <a:t>Status of </a:t>
            </a:r>
            <a:br>
              <a:rPr lang="en-US" dirty="0" smtClean="0">
                <a:solidFill>
                  <a:srgbClr val="FFFF00"/>
                </a:solidFill>
              </a:rPr>
            </a:br>
            <a:r>
              <a:rPr lang="en-US" dirty="0" smtClean="0">
                <a:solidFill>
                  <a:srgbClr val="FFFF00"/>
                </a:solidFill>
              </a:rPr>
              <a:t>Resource Adequacy Analysis</a:t>
            </a:r>
            <a:endParaRPr lang="en-US" dirty="0"/>
          </a:p>
        </p:txBody>
      </p:sp>
      <p:pic>
        <p:nvPicPr>
          <p:cNvPr id="6" name="Picture 5" descr="RA 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381000"/>
            <a:ext cx="1371600" cy="115683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30480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Use of “borrowed” hydro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Curtailment event thresholds (surrogate for contingency resources)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Temperature-correlated wind data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November 4, 2010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689F82-39FF-46CC-8D44-BEDA0CA7ADD5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752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Major Issues Remaining</a:t>
            </a:r>
            <a:b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648200"/>
          </a:xfrm>
        </p:spPr>
        <p:txBody>
          <a:bodyPr/>
          <a:lstStyle/>
          <a:p>
            <a:r>
              <a:rPr lang="en-US" sz="2400" dirty="0" smtClean="0"/>
              <a:t>Hydro energy below PNCA drafting rights rule curve elevations </a:t>
            </a:r>
          </a:p>
          <a:p>
            <a:r>
              <a:rPr lang="en-US" sz="2400" dirty="0" smtClean="0"/>
              <a:t>If drafted, paid back as soon as possible</a:t>
            </a:r>
          </a:p>
          <a:p>
            <a:r>
              <a:rPr lang="en-US" sz="2400" dirty="0" smtClean="0"/>
              <a:t>Used in normal operations, not just during emergencies</a:t>
            </a:r>
          </a:p>
          <a:p>
            <a:r>
              <a:rPr lang="en-US" sz="2400" dirty="0" smtClean="0">
                <a:solidFill>
                  <a:srgbClr val="FFFF00"/>
                </a:solidFill>
              </a:rPr>
              <a:t>Concern: Borrowed hydro operating assumptions are 10 years old and may not reflect current practices</a:t>
            </a:r>
          </a:p>
          <a:p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Action Items:</a:t>
            </a:r>
          </a:p>
          <a:p>
            <a:pPr lvl="1"/>
            <a:r>
              <a:rPr lang="en-US" sz="2000" dirty="0" smtClean="0"/>
              <a:t>BPA staff to assess current use of borrowed hydro</a:t>
            </a:r>
          </a:p>
          <a:p>
            <a:pPr lvl="1"/>
            <a:r>
              <a:rPr lang="en-US" sz="2000" dirty="0" smtClean="0"/>
              <a:t>Model will be modified to simulate current use and limitations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Borrowed Hydro</a:t>
            </a:r>
            <a:endParaRPr lang="en-US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November 4, 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689F82-39FF-46CC-8D44-BEDA0CA7ADD5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5800" y="4419600"/>
            <a:ext cx="7772400" cy="137160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4, 2010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5E46F-6AB6-4E60-9FEF-9A8979CFE45A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457200"/>
            <a:ext cx="8360868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457200" y="3124200"/>
            <a:ext cx="8229600" cy="2057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 rot="5400000">
            <a:off x="1943100" y="4152900"/>
            <a:ext cx="2057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4, 2010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5E46F-6AB6-4E60-9FEF-9A8979CFE45A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457200"/>
            <a:ext cx="8360868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FFFF00"/>
                </a:solidFill>
              </a:rPr>
              <a:t>Energy</a:t>
            </a:r>
            <a:r>
              <a:rPr lang="en-US" sz="2400" dirty="0" smtClean="0"/>
              <a:t> Adequacy: Any winter or summer period in which total curtailment exceeds 28,800 MW-hours</a:t>
            </a:r>
          </a:p>
          <a:p>
            <a:r>
              <a:rPr lang="en-US" sz="2400" dirty="0" smtClean="0">
                <a:solidFill>
                  <a:srgbClr val="FFFF00"/>
                </a:solidFill>
              </a:rPr>
              <a:t>Capacity</a:t>
            </a:r>
            <a:r>
              <a:rPr lang="en-US" sz="2400" dirty="0" smtClean="0"/>
              <a:t> Adequacy: Any winter or summer period in which curtailment in any hour exceeds 3,000 MW</a:t>
            </a:r>
          </a:p>
          <a:p>
            <a:r>
              <a:rPr lang="en-US" sz="2400" dirty="0" smtClean="0"/>
              <a:t>Used as a surrogate for contingency resources</a:t>
            </a:r>
          </a:p>
          <a:p>
            <a:r>
              <a:rPr lang="en-US" sz="2400" dirty="0" smtClean="0">
                <a:solidFill>
                  <a:srgbClr val="FFFF00"/>
                </a:solidFill>
              </a:rPr>
              <a:t>Concern: May no longer be representative of current emergency resources and actions </a:t>
            </a:r>
          </a:p>
          <a:p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Action Items</a:t>
            </a:r>
          </a:p>
          <a:p>
            <a:pPr lvl="1"/>
            <a:r>
              <a:rPr lang="en-US" sz="2000" dirty="0" smtClean="0"/>
              <a:t>BPA will develop a list of available contingency resources    </a:t>
            </a:r>
          </a:p>
          <a:p>
            <a:pPr lvl="1"/>
            <a:r>
              <a:rPr lang="en-US" sz="2000" dirty="0" smtClean="0"/>
              <a:t>Future event thresholds will be modified accordingly</a:t>
            </a:r>
          </a:p>
          <a:p>
            <a:pPr lvl="1"/>
            <a:endParaRPr lang="en-US" sz="2200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Curtailment Event Thresholds</a:t>
            </a:r>
            <a:endParaRPr lang="en-US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dirty="0" smtClean="0"/>
              <a:t>November 4, 2010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689F82-39FF-46CC-8D44-BEDA0CA7ADD5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57200" y="4724400"/>
            <a:ext cx="7772400" cy="137160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4, 2010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8F1B2-327F-4DA5-A1D4-747092CD88BA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533400"/>
            <a:ext cx="8573581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Wind generation appears to be inversely proportional to large temperature diversions</a:t>
            </a:r>
          </a:p>
          <a:p>
            <a:r>
              <a:rPr lang="en-US" sz="2400" dirty="0" smtClean="0"/>
              <a:t>New data probably not available until spring 2011</a:t>
            </a:r>
          </a:p>
          <a:p>
            <a:r>
              <a:rPr lang="en-US" sz="2400" dirty="0" smtClean="0">
                <a:solidFill>
                  <a:srgbClr val="FFFF00"/>
                </a:solidFill>
              </a:rPr>
              <a:t>Concern: Currently used hourly wind data is not temperature correlated and could result in overly optimistic adequacy assessments</a:t>
            </a:r>
          </a:p>
          <a:p>
            <a:endParaRPr lang="en-US" dirty="0" smtClean="0"/>
          </a:p>
          <a:p>
            <a:pPr>
              <a:buNone/>
            </a:pPr>
            <a:r>
              <a:rPr lang="en-US" sz="2400" dirty="0" smtClean="0"/>
              <a:t>Action Items</a:t>
            </a:r>
          </a:p>
          <a:p>
            <a:pPr lvl="1"/>
            <a:r>
              <a:rPr lang="en-US" sz="2000" dirty="0" smtClean="0"/>
              <a:t>BPA will complete work on temperature-correlated data</a:t>
            </a:r>
          </a:p>
          <a:p>
            <a:pPr lvl="1"/>
            <a:r>
              <a:rPr lang="en-US" sz="2000" dirty="0" smtClean="0"/>
              <a:t>Interim solution: investigate modifying the model to discount wind during extreme temperature deviations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Temp-correlated Wind Data</a:t>
            </a:r>
            <a:endParaRPr lang="en-US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November 4, 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689F82-39FF-46CC-8D44-BEDA0CA7ADD5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57200" y="4419600"/>
            <a:ext cx="8153400" cy="152400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1148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Independent third party review (PSRI)</a:t>
            </a:r>
          </a:p>
          <a:p>
            <a:r>
              <a:rPr lang="en-US" sz="2400" dirty="0" smtClean="0"/>
              <a:t>No national or international standard or methodology</a:t>
            </a:r>
          </a:p>
          <a:p>
            <a:r>
              <a:rPr lang="en-US" sz="2400" dirty="0" smtClean="0"/>
              <a:t>Stochastic assessment is most used methodology</a:t>
            </a:r>
          </a:p>
          <a:p>
            <a:r>
              <a:rPr lang="en-US" sz="2400" dirty="0" smtClean="0"/>
              <a:t>LOLP only captures probability and not magnitude</a:t>
            </a:r>
          </a:p>
          <a:p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Action Items</a:t>
            </a:r>
          </a:p>
          <a:p>
            <a:pPr lvl="1"/>
            <a:r>
              <a:rPr lang="en-US" sz="2000" dirty="0" smtClean="0"/>
              <a:t>Complete review by early 2011</a:t>
            </a:r>
          </a:p>
          <a:p>
            <a:pPr lvl="1"/>
            <a:r>
              <a:rPr lang="en-US" sz="2000" dirty="0" smtClean="0"/>
              <a:t>Revise methodology to include measure of magnitude</a:t>
            </a:r>
          </a:p>
          <a:p>
            <a:pPr lvl="1"/>
            <a:r>
              <a:rPr lang="en-US" sz="2000" dirty="0" smtClean="0"/>
              <a:t>Modify current standard as needed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77724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Peer Review of Methodology</a:t>
            </a:r>
            <a:endParaRPr lang="en-US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November 4, 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689F82-39FF-46CC-8D44-BEDA0CA7ADD5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09600" y="3733800"/>
            <a:ext cx="7772400" cy="160020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29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November 2010</a:t>
            </a:r>
          </a:p>
          <a:p>
            <a:pPr lvl="1">
              <a:buNone/>
            </a:pPr>
            <a:r>
              <a:rPr lang="en-US" dirty="0" smtClean="0"/>
              <a:t>Status report to Council</a:t>
            </a:r>
          </a:p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February 2011</a:t>
            </a:r>
          </a:p>
          <a:p>
            <a:pPr lvl="1">
              <a:buNone/>
            </a:pPr>
            <a:r>
              <a:rPr lang="en-US" dirty="0" smtClean="0"/>
              <a:t>Remaining major issues resolved</a:t>
            </a:r>
          </a:p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March 2011</a:t>
            </a:r>
          </a:p>
          <a:p>
            <a:pPr lvl="1">
              <a:buNone/>
            </a:pPr>
            <a:r>
              <a:rPr lang="en-US" dirty="0" smtClean="0"/>
              <a:t>Assessment based on current standard</a:t>
            </a:r>
          </a:p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April 2011</a:t>
            </a:r>
          </a:p>
          <a:p>
            <a:pPr lvl="1">
              <a:buNone/>
            </a:pPr>
            <a:r>
              <a:rPr lang="en-US" dirty="0" smtClean="0"/>
              <a:t>Technical committee completes proposed revisions to the standard</a:t>
            </a:r>
          </a:p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June 2011</a:t>
            </a:r>
          </a:p>
          <a:p>
            <a:pPr lvl="1">
              <a:buNone/>
            </a:pPr>
            <a:r>
              <a:rPr lang="en-US" dirty="0" smtClean="0"/>
              <a:t>Steering committee votes on revisions</a:t>
            </a:r>
          </a:p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August 2011</a:t>
            </a:r>
          </a:p>
          <a:p>
            <a:pPr lvl="1">
              <a:buNone/>
            </a:pPr>
            <a:r>
              <a:rPr lang="en-US" dirty="0" smtClean="0"/>
              <a:t>Council votes on adopting new standard</a:t>
            </a:r>
          </a:p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October 2011</a:t>
            </a:r>
          </a:p>
          <a:p>
            <a:pPr lvl="1">
              <a:buNone/>
            </a:pPr>
            <a:r>
              <a:rPr lang="en-US" dirty="0" smtClean="0"/>
              <a:t>Adequacy assessment for 2016 with revised standard</a:t>
            </a:r>
          </a:p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June 2012</a:t>
            </a:r>
          </a:p>
          <a:p>
            <a:pPr lvl="1">
              <a:buNone/>
            </a:pPr>
            <a:r>
              <a:rPr lang="en-US" dirty="0" smtClean="0"/>
              <a:t>Adequacy assessment for 2017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November 4, 2010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689F82-39FF-46CC-8D44-BEDA0CA7ADD5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620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 Plan for 2011</a:t>
            </a:r>
            <a:endParaRPr lang="en-US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4, 2010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5E46F-6AB6-4E60-9FEF-9A8979CFE45A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905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Optional: </a:t>
            </a:r>
            <a:br>
              <a:rPr lang="en-US" dirty="0" smtClean="0">
                <a:solidFill>
                  <a:srgbClr val="FFFF00"/>
                </a:solidFill>
              </a:rPr>
            </a:br>
            <a:r>
              <a:rPr lang="en-US" dirty="0" smtClean="0">
                <a:solidFill>
                  <a:srgbClr val="FFFF00"/>
                </a:solidFill>
              </a:rPr>
              <a:t>A Brief History of Adequacy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definitive adequacy standard exists</a:t>
            </a:r>
          </a:p>
          <a:p>
            <a:r>
              <a:rPr lang="en-US" dirty="0" smtClean="0"/>
              <a:t>Most regions use probabilistic methods</a:t>
            </a:r>
          </a:p>
          <a:p>
            <a:r>
              <a:rPr lang="en-US" dirty="0" smtClean="0"/>
              <a:t>Probabilistic methods vary radically</a:t>
            </a:r>
          </a:p>
          <a:p>
            <a:r>
              <a:rPr lang="en-US" dirty="0" smtClean="0"/>
              <a:t>Council adopted NW standard in 2008</a:t>
            </a:r>
          </a:p>
          <a:p>
            <a:pPr lvl="1"/>
            <a:r>
              <a:rPr lang="en-US" dirty="0" smtClean="0"/>
              <a:t>To be tested for a couple of years</a:t>
            </a:r>
          </a:p>
          <a:p>
            <a:pPr lvl="1"/>
            <a:r>
              <a:rPr lang="en-US" dirty="0" smtClean="0"/>
              <a:t>T</a:t>
            </a:r>
            <a:r>
              <a:rPr lang="en-US" dirty="0" smtClean="0"/>
              <a:t>hen to be reevaluated and peer reviewed</a:t>
            </a:r>
          </a:p>
          <a:p>
            <a:r>
              <a:rPr lang="en-US" dirty="0" smtClean="0"/>
              <a:t>Reevaluation and review underway</a:t>
            </a:r>
          </a:p>
          <a:p>
            <a:r>
              <a:rPr lang="en-US" dirty="0" smtClean="0"/>
              <a:t>Capacity issues greatly increase complexity</a:t>
            </a:r>
          </a:p>
          <a:p>
            <a:r>
              <a:rPr lang="en-US" dirty="0" smtClean="0"/>
              <a:t>Standard will likely have to be modified    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November 4, 2010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689F82-39FF-46CC-8D44-BEDA0CA7ADD5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Initial Observations</a:t>
            </a:r>
            <a:endParaRPr lang="en-US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Brief History of Adequacy (1)</a:t>
            </a:r>
            <a:endParaRPr lang="en-US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382000" cy="50292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2007</a:t>
            </a:r>
            <a:r>
              <a:rPr lang="en-US" dirty="0" smtClean="0"/>
              <a:t>: First unofficial assessment</a:t>
            </a:r>
          </a:p>
          <a:p>
            <a:pPr lvl="1"/>
            <a:r>
              <a:rPr lang="en-US" dirty="0" smtClean="0"/>
              <a:t>Adequate through 2012</a:t>
            </a:r>
          </a:p>
          <a:p>
            <a:pPr lvl="1"/>
            <a:r>
              <a:rPr lang="en-US" dirty="0" smtClean="0"/>
              <a:t>LOLP = zero for winter and summer</a:t>
            </a:r>
          </a:p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April 2008</a:t>
            </a:r>
            <a:r>
              <a:rPr lang="en-US" dirty="0" smtClean="0"/>
              <a:t>: Standard adopted</a:t>
            </a:r>
          </a:p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August 2008</a:t>
            </a:r>
            <a:r>
              <a:rPr lang="en-US" dirty="0" smtClean="0"/>
              <a:t>: First official assessment</a:t>
            </a:r>
          </a:p>
          <a:p>
            <a:pPr lvl="1"/>
            <a:r>
              <a:rPr lang="en-US" dirty="0" smtClean="0"/>
              <a:t>Used deterministic metrics (no LOLP)</a:t>
            </a:r>
          </a:p>
          <a:p>
            <a:pPr lvl="1"/>
            <a:r>
              <a:rPr lang="en-US" dirty="0" smtClean="0"/>
              <a:t>Adequate through 2013</a:t>
            </a:r>
          </a:p>
          <a:p>
            <a:pPr lvl="1"/>
            <a:r>
              <a:rPr lang="en-US" dirty="0" smtClean="0"/>
              <a:t>But summer capacity RM only 5% above limit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No summer energy metric in standard</a:t>
            </a:r>
          </a:p>
          <a:p>
            <a:pPr lvl="1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November 4,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689F82-39FF-46CC-8D44-BEDA0CA7ADD5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Brief History of Adequacy (2)</a:t>
            </a:r>
            <a:endParaRPr lang="en-US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382000" cy="50292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June 2009</a:t>
            </a:r>
            <a:r>
              <a:rPr lang="en-US" dirty="0" smtClean="0"/>
              <a:t>: 2015 assessment deferred to Power Plan</a:t>
            </a:r>
          </a:p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Oct 2009</a:t>
            </a:r>
            <a:r>
              <a:rPr lang="en-US" dirty="0" smtClean="0"/>
              <a:t>: Chapter 14 (draft Power Plan)</a:t>
            </a:r>
          </a:p>
          <a:p>
            <a:pPr lvl="1"/>
            <a:r>
              <a:rPr lang="en-US" dirty="0" smtClean="0"/>
              <a:t>Used deterministic metrics</a:t>
            </a:r>
          </a:p>
          <a:p>
            <a:pPr lvl="1"/>
            <a:r>
              <a:rPr lang="en-US" dirty="0" smtClean="0"/>
              <a:t>Summer capacity RM = 24% = Limit</a:t>
            </a:r>
          </a:p>
          <a:p>
            <a:pPr lvl="1"/>
            <a:r>
              <a:rPr lang="en-US" dirty="0" smtClean="0"/>
              <a:t>Implies a 5% LOLP</a:t>
            </a:r>
          </a:p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January 2010</a:t>
            </a:r>
            <a:r>
              <a:rPr lang="en-US" dirty="0" smtClean="0"/>
              <a:t>: Steering Committee</a:t>
            </a:r>
          </a:p>
          <a:p>
            <a:pPr lvl="1"/>
            <a:r>
              <a:rPr lang="en-US" dirty="0" smtClean="0"/>
              <a:t>Wanted reassessment using LOLP</a:t>
            </a:r>
          </a:p>
          <a:p>
            <a:pPr lvl="1"/>
            <a:r>
              <a:rPr lang="en-US" dirty="0" smtClean="0"/>
              <a:t>Tentative due date June 2010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November 4,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689F82-39FF-46CC-8D44-BEDA0CA7ADD5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Brief History of Adequacy (3)</a:t>
            </a:r>
            <a:endParaRPr lang="en-US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382000" cy="50292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June 2010</a:t>
            </a:r>
            <a:r>
              <a:rPr lang="en-US" dirty="0" smtClean="0"/>
              <a:t>: Reassessment not ready</a:t>
            </a:r>
          </a:p>
          <a:p>
            <a:pPr lvl="1"/>
            <a:r>
              <a:rPr lang="en-US" dirty="0" smtClean="0"/>
              <a:t>Data not fully updated</a:t>
            </a:r>
          </a:p>
          <a:p>
            <a:pPr lvl="1"/>
            <a:r>
              <a:rPr lang="en-US" dirty="0" smtClean="0"/>
              <a:t>Underestimated work required to overhaul hourly dispatch algorithms </a:t>
            </a:r>
          </a:p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July 2010</a:t>
            </a:r>
            <a:r>
              <a:rPr lang="en-US" dirty="0" smtClean="0"/>
              <a:t>: Technical Meeting</a:t>
            </a:r>
          </a:p>
          <a:p>
            <a:pPr lvl="1"/>
            <a:r>
              <a:rPr lang="en-US" dirty="0" smtClean="0"/>
              <a:t>Work not yet complete </a:t>
            </a:r>
          </a:p>
          <a:p>
            <a:pPr lvl="1"/>
            <a:r>
              <a:rPr lang="en-US" dirty="0" smtClean="0"/>
              <a:t>Early results show summer capacity issue (LOLP ~ 6%) </a:t>
            </a:r>
          </a:p>
          <a:p>
            <a:pPr lvl="1"/>
            <a:r>
              <a:rPr lang="en-US" dirty="0" smtClean="0"/>
              <a:t>Consistent with 2009 assessment</a:t>
            </a:r>
          </a:p>
          <a:p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November 4,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689F82-39FF-46CC-8D44-BEDA0CA7ADD5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Brief History of Adequacy (4)</a:t>
            </a:r>
            <a:endParaRPr lang="en-US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382000" cy="50292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September 2010</a:t>
            </a:r>
            <a:r>
              <a:rPr lang="en-US" dirty="0" smtClean="0"/>
              <a:t>: Key Discoveries</a:t>
            </a:r>
          </a:p>
          <a:p>
            <a:pPr lvl="1">
              <a:buFont typeface="+mj-lt"/>
              <a:buAutoNum type="arabicPeriod"/>
            </a:pPr>
            <a:r>
              <a:rPr lang="en-US" dirty="0" smtClean="0"/>
              <a:t>Load model includes implicit conservation</a:t>
            </a:r>
          </a:p>
          <a:p>
            <a:pPr lvl="2"/>
            <a:r>
              <a:rPr lang="en-US" dirty="0" smtClean="0">
                <a:solidFill>
                  <a:srgbClr val="FFFF00"/>
                </a:solidFill>
              </a:rPr>
              <a:t>Standard does not define what resources to include (but we assumed existing only)</a:t>
            </a:r>
          </a:p>
          <a:p>
            <a:pPr lvl="2"/>
            <a:r>
              <a:rPr lang="en-US" dirty="0" smtClean="0"/>
              <a:t>2008 and 2009 assessments included implicit conservation</a:t>
            </a:r>
          </a:p>
          <a:p>
            <a:pPr lvl="1">
              <a:buFont typeface="+mj-lt"/>
              <a:buAutoNum type="arabicPeriod"/>
            </a:pPr>
            <a:r>
              <a:rPr lang="en-US" dirty="0" smtClean="0"/>
              <a:t>Error in hourly hydro shaping logic</a:t>
            </a:r>
          </a:p>
          <a:p>
            <a:pPr lvl="2"/>
            <a:r>
              <a:rPr lang="en-US" dirty="0" smtClean="0"/>
              <a:t>Undervalued hydro peaking capability</a:t>
            </a:r>
          </a:p>
          <a:p>
            <a:pPr lvl="2"/>
            <a:r>
              <a:rPr lang="en-US" dirty="0" smtClean="0"/>
              <a:t>Resulting capacity problems were unrealistically high </a:t>
            </a:r>
          </a:p>
          <a:p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November 4,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689F82-39FF-46CC-8D44-BEDA0CA7ADD5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Brief History of Adequacy (5)</a:t>
            </a:r>
            <a:endParaRPr lang="en-US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0292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October 2010</a:t>
            </a:r>
            <a:r>
              <a:rPr lang="en-US" dirty="0" smtClean="0"/>
              <a:t>: Technical Committee </a:t>
            </a:r>
          </a:p>
          <a:p>
            <a:pPr lvl="1"/>
            <a:r>
              <a:rPr lang="en-US" dirty="0" smtClean="0"/>
              <a:t>2015 assessment </a:t>
            </a:r>
            <a:r>
              <a:rPr lang="en-US" dirty="0" smtClean="0">
                <a:solidFill>
                  <a:srgbClr val="FFFF00"/>
                </a:solidFill>
              </a:rPr>
              <a:t>+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FF00"/>
                </a:solidFill>
              </a:rPr>
              <a:t>plan conservation (1200 MWa)</a:t>
            </a:r>
          </a:p>
          <a:p>
            <a:pPr lvl="1"/>
            <a:r>
              <a:rPr lang="en-US" dirty="0" smtClean="0"/>
              <a:t>Winter</a:t>
            </a:r>
          </a:p>
          <a:p>
            <a:pPr lvl="2"/>
            <a:r>
              <a:rPr lang="en-US" dirty="0" smtClean="0"/>
              <a:t>Capacity LOLP = 1.0%</a:t>
            </a:r>
          </a:p>
          <a:p>
            <a:pPr lvl="2"/>
            <a:r>
              <a:rPr lang="en-US" dirty="0" smtClean="0"/>
              <a:t>Energy LOLP   = 2.9%</a:t>
            </a:r>
          </a:p>
          <a:p>
            <a:pPr lvl="1"/>
            <a:r>
              <a:rPr lang="en-US" dirty="0" smtClean="0"/>
              <a:t>Summer </a:t>
            </a:r>
          </a:p>
          <a:p>
            <a:pPr lvl="2"/>
            <a:r>
              <a:rPr lang="en-US" dirty="0" smtClean="0"/>
              <a:t>Capacity LOLP = 0.0%</a:t>
            </a:r>
          </a:p>
          <a:p>
            <a:pPr lvl="2"/>
            <a:r>
              <a:rPr lang="en-US" dirty="0" smtClean="0"/>
              <a:t>Energy LOLP   = 4.8%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With 6</a:t>
            </a:r>
            <a:r>
              <a:rPr lang="en-US" baseline="30000" dirty="0" smtClean="0">
                <a:solidFill>
                  <a:srgbClr val="FFFF00"/>
                </a:solidFill>
              </a:rPr>
              <a:t>th</a:t>
            </a:r>
            <a:r>
              <a:rPr lang="en-US" dirty="0" smtClean="0">
                <a:solidFill>
                  <a:srgbClr val="FFFF00"/>
                </a:solidFill>
              </a:rPr>
              <a:t> plan conservation supply is adequate</a:t>
            </a:r>
          </a:p>
          <a:p>
            <a:pPr lvl="1"/>
            <a:r>
              <a:rPr lang="en-US" dirty="0" smtClean="0"/>
              <a:t>Most critical period – summer energy</a:t>
            </a:r>
          </a:p>
          <a:p>
            <a:pPr lvl="1"/>
            <a:r>
              <a:rPr lang="en-US" dirty="0" smtClean="0"/>
              <a:t>Summer capacity problems (6</a:t>
            </a:r>
            <a:r>
              <a:rPr lang="en-US" baseline="30000" dirty="0" smtClean="0"/>
              <a:t>th</a:t>
            </a:r>
            <a:r>
              <a:rPr lang="en-US" dirty="0" smtClean="0"/>
              <a:t> plan analysis) didn’t go away – they simply fell below the 3000 MW threshold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November 4,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689F82-39FF-46CC-8D44-BEDA0CA7ADD5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Brief History of Adequacy (6)</a:t>
            </a:r>
            <a:endParaRPr lang="en-US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382000" cy="50292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October 2010</a:t>
            </a:r>
            <a:r>
              <a:rPr lang="en-US" dirty="0" smtClean="0"/>
              <a:t>: Technical Committee (cont’d)</a:t>
            </a:r>
          </a:p>
          <a:p>
            <a:r>
              <a:rPr lang="en-US" dirty="0" smtClean="0"/>
              <a:t>Effect of new conservation</a:t>
            </a:r>
          </a:p>
          <a:p>
            <a:pPr lvl="1"/>
            <a:r>
              <a:rPr lang="en-US" dirty="0" smtClean="0"/>
              <a:t>2015 assessment – </a:t>
            </a:r>
            <a:r>
              <a:rPr lang="en-US" dirty="0" smtClean="0">
                <a:solidFill>
                  <a:srgbClr val="FFFF00"/>
                </a:solidFill>
              </a:rPr>
              <a:t>no new conservation</a:t>
            </a:r>
          </a:p>
          <a:p>
            <a:pPr lvl="1"/>
            <a:r>
              <a:rPr lang="en-US" dirty="0" smtClean="0"/>
              <a:t>Winter</a:t>
            </a:r>
          </a:p>
          <a:p>
            <a:pPr lvl="2"/>
            <a:r>
              <a:rPr lang="en-US" dirty="0" smtClean="0"/>
              <a:t>Capacity LOLP = </a:t>
            </a:r>
            <a:r>
              <a:rPr lang="en-US" dirty="0" smtClean="0">
                <a:solidFill>
                  <a:srgbClr val="FFFF00"/>
                </a:solidFill>
              </a:rPr>
              <a:t>5.3%</a:t>
            </a:r>
          </a:p>
          <a:p>
            <a:pPr lvl="2"/>
            <a:r>
              <a:rPr lang="en-US" dirty="0" smtClean="0"/>
              <a:t>Energy LOLP    = </a:t>
            </a:r>
            <a:r>
              <a:rPr lang="en-US" dirty="0" smtClean="0">
                <a:solidFill>
                  <a:srgbClr val="FFFF00"/>
                </a:solidFill>
              </a:rPr>
              <a:t>8.6%</a:t>
            </a:r>
          </a:p>
          <a:p>
            <a:pPr lvl="1"/>
            <a:r>
              <a:rPr lang="en-US" dirty="0" smtClean="0"/>
              <a:t>Summer </a:t>
            </a:r>
          </a:p>
          <a:p>
            <a:pPr lvl="2"/>
            <a:r>
              <a:rPr lang="en-US" dirty="0" smtClean="0"/>
              <a:t>Capacity LOLP = 1.4%</a:t>
            </a:r>
          </a:p>
          <a:p>
            <a:pPr lvl="2"/>
            <a:r>
              <a:rPr lang="en-US" dirty="0" smtClean="0"/>
              <a:t>Energy LOLP    = </a:t>
            </a:r>
            <a:r>
              <a:rPr lang="en-US" dirty="0" smtClean="0">
                <a:solidFill>
                  <a:srgbClr val="FFFF00"/>
                </a:solidFill>
              </a:rPr>
              <a:t>22.0%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Without new conservation, supply is not adequate</a:t>
            </a:r>
          </a:p>
          <a:p>
            <a:pPr lvl="1"/>
            <a:r>
              <a:rPr lang="en-US" dirty="0" smtClean="0"/>
              <a:t>Most critical period – summer energy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November 4,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689F82-39FF-46CC-8D44-BEDA0CA7ADD5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Analysis indicates summer is the critical period</a:t>
            </a:r>
          </a:p>
          <a:p>
            <a:r>
              <a:rPr lang="en-US" dirty="0" smtClean="0"/>
              <a:t>Conservation is critical to maintaining adequacy</a:t>
            </a:r>
          </a:p>
          <a:p>
            <a:r>
              <a:rPr lang="en-US" dirty="0" smtClean="0"/>
              <a:t>Must address summer energy  as well as summer capacity</a:t>
            </a:r>
          </a:p>
          <a:p>
            <a:r>
              <a:rPr lang="en-US" dirty="0" smtClean="0"/>
              <a:t>Based on current standard and assumptions, supply is adequate in 2015</a:t>
            </a:r>
          </a:p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However</a:t>
            </a:r>
            <a:r>
              <a:rPr lang="en-US" dirty="0" smtClean="0"/>
              <a:t>, assumptions regarding borrowed hydro</a:t>
            </a:r>
            <a:r>
              <a:rPr lang="en-US" b="1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dirty="0" smtClean="0"/>
              <a:t> and contingency resources</a:t>
            </a:r>
            <a:r>
              <a:rPr lang="en-US" b="1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dirty="0" smtClean="0"/>
              <a:t> are likely out of date </a:t>
            </a:r>
          </a:p>
          <a:p>
            <a:endParaRPr lang="en-US" sz="1100" dirty="0" smtClean="0"/>
          </a:p>
          <a:p>
            <a:pPr>
              <a:buNone/>
            </a:pPr>
            <a:r>
              <a:rPr lang="en-US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Recommendation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Due to the high sensitivity of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LOLP to the variables mentioned above,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postpone releasing a report until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major issues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resolved.  </a:t>
            </a:r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November 4, 2010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689F82-39FF-46CC-8D44-BEDA0CA7ADD5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Early Results </a:t>
            </a:r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&amp; Recommendation</a:t>
            </a:r>
            <a:endParaRPr lang="en-US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6096000"/>
            <a:ext cx="472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sz="1600" dirty="0" smtClean="0"/>
              <a:t>Defined later in this presentation</a:t>
            </a:r>
            <a:endParaRPr lang="en-US" sz="1600" dirty="0"/>
          </a:p>
        </p:txBody>
      </p:sp>
      <p:sp>
        <p:nvSpPr>
          <p:cNvPr id="7" name="Rectangle 6"/>
          <p:cNvSpPr/>
          <p:nvPr/>
        </p:nvSpPr>
        <p:spPr>
          <a:xfrm>
            <a:off x="609600" y="4648200"/>
            <a:ext cx="8077200" cy="129540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Model has been enhanced to focus on capacity</a:t>
            </a:r>
          </a:p>
          <a:p>
            <a:pPr lvl="1"/>
            <a:r>
              <a:rPr lang="en-US" dirty="0" smtClean="0"/>
              <a:t>Greatly increases the complexity of the problem</a:t>
            </a:r>
          </a:p>
          <a:p>
            <a:pPr lvl="1"/>
            <a:r>
              <a:rPr lang="en-US" dirty="0" smtClean="0"/>
              <a:t>Must be more thoroughly tested and benchmarked</a:t>
            </a:r>
          </a:p>
          <a:p>
            <a:r>
              <a:rPr lang="en-US" dirty="0" smtClean="0"/>
              <a:t>Data has been updated</a:t>
            </a:r>
          </a:p>
          <a:p>
            <a:pPr lvl="1"/>
            <a:r>
              <a:rPr lang="en-US" dirty="0" smtClean="0"/>
              <a:t>Temperature-correlated wind data not </a:t>
            </a:r>
            <a:r>
              <a:rPr lang="en-US" dirty="0" smtClean="0"/>
              <a:t>yet ready </a:t>
            </a:r>
            <a:endParaRPr lang="en-US" dirty="0" smtClean="0"/>
          </a:p>
          <a:p>
            <a:r>
              <a:rPr lang="en-US" dirty="0" smtClean="0"/>
              <a:t>LOLP very sensitive to certain variables</a:t>
            </a:r>
          </a:p>
          <a:p>
            <a:pPr lvl="1"/>
            <a:r>
              <a:rPr lang="en-US" dirty="0" smtClean="0"/>
              <a:t>Need to better define use of </a:t>
            </a:r>
            <a:r>
              <a:rPr lang="en-US" dirty="0" smtClean="0">
                <a:solidFill>
                  <a:srgbClr val="FFFF00"/>
                </a:solidFill>
              </a:rPr>
              <a:t>borrowed hydro</a:t>
            </a:r>
          </a:p>
          <a:p>
            <a:pPr lvl="1"/>
            <a:r>
              <a:rPr lang="en-US" dirty="0" smtClean="0"/>
              <a:t>Need to better define </a:t>
            </a:r>
            <a:r>
              <a:rPr lang="en-US" dirty="0" smtClean="0">
                <a:solidFill>
                  <a:srgbClr val="FFFF00"/>
                </a:solidFill>
              </a:rPr>
              <a:t>contingency resources</a:t>
            </a:r>
          </a:p>
          <a:p>
            <a:r>
              <a:rPr lang="en-US" dirty="0" smtClean="0"/>
              <a:t>Methodology undergoing peer review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November 4, 2010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689F82-39FF-46CC-8D44-BEDA0CA7ADD5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Status of work</a:t>
            </a:r>
            <a:endParaRPr lang="en-US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371600"/>
          <a:ext cx="82296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LOLP</a:t>
                      </a:r>
                    </a:p>
                    <a:p>
                      <a:r>
                        <a:rPr lang="en-US" sz="2400" dirty="0" smtClean="0"/>
                        <a:t>(%)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Winter Capacity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Winter</a:t>
                      </a:r>
                      <a:r>
                        <a:rPr lang="en-US" sz="2400" baseline="0" dirty="0" smtClean="0"/>
                        <a:t> Energy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Summer  Capacity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Summer Energy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aseline="0" dirty="0" smtClean="0"/>
                        <a:t>Jun 2008</a:t>
                      </a:r>
                      <a:endParaRPr lang="en-US" sz="2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N/A</a:t>
                      </a:r>
                      <a:r>
                        <a:rPr lang="en-US" sz="2400" baseline="30000" dirty="0" smtClean="0"/>
                        <a:t>2</a:t>
                      </a:r>
                      <a:endParaRPr lang="en-US" sz="2400" baseline="30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November 4, 2010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689F82-39FF-46CC-8D44-BEDA0CA7ADD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Adequacy Assessments</a:t>
            </a:r>
            <a:r>
              <a:rPr lang="en-US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(for 2015)</a:t>
            </a:r>
            <a:endParaRPr lang="en-US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3048000"/>
            <a:ext cx="8229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sz="2000" dirty="0" smtClean="0"/>
              <a:t>Loads are forecast using the HELM algorithm (old methodology and data) and include (implicit) new conservation .  BiOp assumptions and hydro peaking capability are based on 2008 data. </a:t>
            </a:r>
          </a:p>
          <a:p>
            <a:endParaRPr lang="en-US" sz="2000" dirty="0" smtClean="0"/>
          </a:p>
          <a:p>
            <a:r>
              <a:rPr lang="en-US" sz="2000" b="1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2000" dirty="0" smtClean="0"/>
              <a:t>Summer energy LOLP is not defined in the current standard.  The Forum assumed that satisfying the winter energy need would suffice for summer – this turned out to be a bad assumption.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371600"/>
          <a:ext cx="8229600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LOLP</a:t>
                      </a:r>
                    </a:p>
                    <a:p>
                      <a:r>
                        <a:rPr lang="en-US" sz="2400" dirty="0" smtClean="0"/>
                        <a:t>(%)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Winter Capacity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Winter</a:t>
                      </a:r>
                      <a:r>
                        <a:rPr lang="en-US" sz="2400" baseline="0" dirty="0" smtClean="0"/>
                        <a:t> Energy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Summer  Capacity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Summer Energy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aseline="0" dirty="0" smtClean="0"/>
                        <a:t>Jun 2008</a:t>
                      </a:r>
                      <a:endParaRPr lang="en-US" sz="2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N/A</a:t>
                      </a:r>
                      <a:endParaRPr lang="en-US" sz="2400" baseline="30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</a:t>
                      </a:r>
                      <a:r>
                        <a:rPr lang="en-US" sz="2400" baseline="30000" dirty="0" smtClean="0"/>
                        <a:t>th</a:t>
                      </a:r>
                      <a:r>
                        <a:rPr lang="en-US" sz="2400" dirty="0" smtClean="0"/>
                        <a:t> Plan</a:t>
                      </a:r>
                      <a:r>
                        <a:rPr lang="en-US" sz="2400" baseline="30000" dirty="0" smtClean="0"/>
                        <a:t>1</a:t>
                      </a:r>
                      <a:endParaRPr lang="en-US" sz="2400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5.0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N/A</a:t>
                      </a:r>
                      <a:endParaRPr lang="en-US" sz="2400" baseline="30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November 4, 2010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689F82-39FF-46CC-8D44-BEDA0CA7ADD5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Adequacy Assessments (for 2015)</a:t>
            </a:r>
            <a:endParaRPr lang="en-US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3429000"/>
            <a:ext cx="82296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sz="2000" dirty="0" smtClean="0"/>
              <a:t>These 6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plan LOLP values are inferred from deterministic metrics.  For example, the summer capacity minimum reserve margin (based on a 5% LOLP) is 24%.  The calculated 2015 reserve margin using 6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plan loads, existing resources and (implicit) new conservation is 24%, implying a 5% summer capacity LOLP.  </a:t>
            </a:r>
            <a:endParaRPr lang="en-US" sz="2000" baseline="300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95400" y="1524000"/>
            <a:ext cx="7391400" cy="4572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Better load forecasting tools</a:t>
            </a:r>
          </a:p>
          <a:p>
            <a:pPr lvl="1">
              <a:buNone/>
            </a:pP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smtClean="0"/>
              <a:t>Higher monthly and hourly loads</a:t>
            </a:r>
            <a:endParaRPr lang="en-US" dirty="0" smtClean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Better hydro peaking analysis</a:t>
            </a:r>
          </a:p>
          <a:p>
            <a:pPr lvl="1">
              <a:buNone/>
            </a:pPr>
            <a:r>
              <a:rPr lang="en-US" dirty="0" smtClean="0"/>
              <a:t>Lower sustained peaking capability</a:t>
            </a:r>
            <a:endParaRPr lang="en-US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Lots more wind</a:t>
            </a:r>
          </a:p>
          <a:p>
            <a:pPr lvl="1">
              <a:buNone/>
            </a:pP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smtClean="0"/>
              <a:t>More variation to load</a:t>
            </a:r>
            <a:endParaRPr lang="en-US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Wind reserves</a:t>
            </a:r>
          </a:p>
          <a:p>
            <a:pPr lvl="1">
              <a:buNone/>
            </a:pPr>
            <a:r>
              <a:rPr lang="en-US" dirty="0" smtClean="0"/>
              <a:t> Reduce peaking capability</a:t>
            </a:r>
            <a:endParaRPr lang="en-US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New BiOp</a:t>
            </a:r>
          </a:p>
          <a:p>
            <a:pPr lvl="1">
              <a:buNone/>
            </a:pP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smtClean="0"/>
              <a:t>Increases hydro constraints</a:t>
            </a:r>
            <a:endParaRPr lang="en-US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November 4, 2010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689F82-39FF-46CC-8D44-BEDA0CA7ADD5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Changes since 2008</a:t>
            </a:r>
            <a:b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(all result in a higher LOLP) </a:t>
            </a:r>
            <a:endParaRPr lang="en-US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4, 2010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5E46F-6AB6-4E60-9FEF-9A8979CFE45A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81000"/>
            <a:ext cx="836114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LOLP</a:t>
                      </a:r>
                    </a:p>
                    <a:p>
                      <a:r>
                        <a:rPr lang="en-US" sz="2400" dirty="0" smtClean="0"/>
                        <a:t>(%)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Winter Capacity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Winter</a:t>
                      </a:r>
                      <a:r>
                        <a:rPr lang="en-US" sz="2400" baseline="0" dirty="0" smtClean="0"/>
                        <a:t> Energy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Summer  Capacity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Summer Energy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aseline="0" dirty="0" smtClean="0"/>
                        <a:t>Jun 2008</a:t>
                      </a:r>
                      <a:endParaRPr lang="en-US" sz="2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N/A</a:t>
                      </a:r>
                      <a:endParaRPr lang="en-US" sz="2400" baseline="30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</a:t>
                      </a:r>
                      <a:r>
                        <a:rPr lang="en-US" sz="2400" baseline="30000" dirty="0" smtClean="0"/>
                        <a:t>th</a:t>
                      </a:r>
                      <a:r>
                        <a:rPr lang="en-US" sz="2400" dirty="0" smtClean="0"/>
                        <a:t> Plan</a:t>
                      </a:r>
                      <a:endParaRPr lang="en-US" sz="2400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5.0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N/A</a:t>
                      </a:r>
                      <a:endParaRPr lang="en-US" sz="2400" baseline="30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aseline="0" dirty="0" smtClean="0"/>
                        <a:t>Draft 2010</a:t>
                      </a:r>
                      <a:r>
                        <a:rPr lang="en-US" sz="2400" baseline="30000" dirty="0" smtClean="0"/>
                        <a:t>1</a:t>
                      </a:r>
                      <a:endParaRPr lang="en-US" sz="2400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1.0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2.9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0.0</a:t>
                      </a:r>
                      <a:r>
                        <a:rPr lang="en-US" sz="2400" baseline="30000" dirty="0" smtClean="0"/>
                        <a:t>2</a:t>
                      </a:r>
                      <a:endParaRPr lang="en-US" sz="2400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4.8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November 4, 2010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689F82-39FF-46CC-8D44-BEDA0CA7ADD5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Preliminary Assessment (for 2015)</a:t>
            </a:r>
            <a:b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for Distribution</a:t>
            </a:r>
            <a:endParaRPr lang="en-US" sz="31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3962400"/>
            <a:ext cx="8229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sz="2000" dirty="0" smtClean="0"/>
              <a:t>This </a:t>
            </a:r>
            <a:r>
              <a:rPr lang="en-US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preliminary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dirty="0" smtClean="0"/>
              <a:t>assessment includes loads from the short-term model that have been calibrated to those used in the 6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plan.  Current adequacy standard assumptions are used. </a:t>
            </a:r>
          </a:p>
          <a:p>
            <a:r>
              <a:rPr lang="en-US" sz="2000" b="1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2000" dirty="0" smtClean="0"/>
              <a:t>This drop in LOLP is somewhat misleading.  After model enhancements, resulting summer curtailments dropped below the event threshold (3,000 MW) but did not go away.  For example, using a 1,200 MW threshold changes the summer capacity LOLP to 6.7% and the winter capacity LOLP to 2.9%.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637</TotalTime>
  <Words>1354</Words>
  <Application>Microsoft Office PowerPoint</Application>
  <PresentationFormat>On-screen Show (4:3)</PresentationFormat>
  <Paragraphs>267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Paper</vt:lpstr>
      <vt:lpstr> Status of  Resource Adequacy Analysis</vt:lpstr>
      <vt:lpstr>Initial Observations</vt:lpstr>
      <vt:lpstr>Early Results &amp; Recommendation</vt:lpstr>
      <vt:lpstr>Status of work</vt:lpstr>
      <vt:lpstr>Adequacy Assessments1 (for 2015)</vt:lpstr>
      <vt:lpstr>Adequacy Assessments (for 2015)</vt:lpstr>
      <vt:lpstr>Changes since 2008 (all result in a higher LOLP) </vt:lpstr>
      <vt:lpstr>Slide 8</vt:lpstr>
      <vt:lpstr>Preliminary Assessment (for 2015) Not for Distribution</vt:lpstr>
      <vt:lpstr>Major Issues Remaining </vt:lpstr>
      <vt:lpstr>Borrowed Hydro</vt:lpstr>
      <vt:lpstr>Slide 12</vt:lpstr>
      <vt:lpstr>Slide 13</vt:lpstr>
      <vt:lpstr>Curtailment Event Thresholds</vt:lpstr>
      <vt:lpstr>Slide 15</vt:lpstr>
      <vt:lpstr>Temp-correlated Wind Data</vt:lpstr>
      <vt:lpstr>Peer Review of Methodology</vt:lpstr>
      <vt:lpstr>Work Plan for 2011</vt:lpstr>
      <vt:lpstr>Optional:  A Brief History of Adequacy</vt:lpstr>
      <vt:lpstr>A Brief History of Adequacy (1)</vt:lpstr>
      <vt:lpstr>A Brief History of Adequacy (2)</vt:lpstr>
      <vt:lpstr>A Brief History of Adequacy (3)</vt:lpstr>
      <vt:lpstr>A Brief History of Adequacy (4)</vt:lpstr>
      <vt:lpstr>A Brief History of Adequacy (5)</vt:lpstr>
      <vt:lpstr>A Brief History of Adequacy (6)</vt:lpstr>
    </vt:vector>
  </TitlesOfParts>
  <Company>Northwest Power and Conservation Council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LOLP Sensitivity (%) Plan Cons to Provisional Draft</dc:title>
  <dc:creator> John Fazio</dc:creator>
  <cp:lastModifiedBy> John Fazio</cp:lastModifiedBy>
  <cp:revision>91</cp:revision>
  <dcterms:created xsi:type="dcterms:W3CDTF">2010-10-08T22:43:11Z</dcterms:created>
  <dcterms:modified xsi:type="dcterms:W3CDTF">2010-10-27T16:41:36Z</dcterms:modified>
</cp:coreProperties>
</file>