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8"/>
  </p:notesMasterIdLst>
  <p:handoutMasterIdLst>
    <p:handoutMasterId r:id="rId19"/>
  </p:handoutMasterIdLst>
  <p:sldIdLst>
    <p:sldId id="256" r:id="rId2"/>
    <p:sldId id="465" r:id="rId3"/>
    <p:sldId id="467" r:id="rId4"/>
    <p:sldId id="468" r:id="rId5"/>
    <p:sldId id="470" r:id="rId6"/>
    <p:sldId id="471" r:id="rId7"/>
    <p:sldId id="472" r:id="rId8"/>
    <p:sldId id="473" r:id="rId9"/>
    <p:sldId id="476" r:id="rId10"/>
    <p:sldId id="475" r:id="rId11"/>
    <p:sldId id="480" r:id="rId12"/>
    <p:sldId id="481" r:id="rId13"/>
    <p:sldId id="478" r:id="rId14"/>
    <p:sldId id="482" r:id="rId15"/>
    <p:sldId id="421" r:id="rId16"/>
    <p:sldId id="466" r:id="rId1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Michael Schilmoeller, 2/10/2010" initials="" lastIdx="4" clrIdx="0"/>
  <p:cmAuthor id="1" name=" Michael Schilmoeller, 4/19/2010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66"/>
    <a:srgbClr val="0000CC"/>
    <a:srgbClr val="FFFF00"/>
    <a:srgbClr val="006699"/>
    <a:srgbClr val="003366"/>
    <a:srgbClr val="3366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2" autoAdjust="0"/>
    <p:restoredTop sz="87775" autoAdjust="0"/>
  </p:normalViewPr>
  <p:slideViewPr>
    <p:cSldViewPr snapToGrid="0">
      <p:cViewPr varScale="1">
        <p:scale>
          <a:sx n="55" d="100"/>
          <a:sy n="55" d="100"/>
        </p:scale>
        <p:origin x="-8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0C44684-9330-4945-B70C-88F1955CEC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D2A47AD4-2005-4D0D-B3DB-4369A5FEB7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E9B576-EBB6-4D34-B169-FFEF1724DE4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47AD4-2005-4D0D-B3DB-4369A5FEB7A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24D2DC3-AE18-4210-803A-884763BF8D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pic>
        <p:nvPicPr>
          <p:cNvPr id="167945" name="Picture 9" descr="Background with Logo 0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ABBF7-E812-4BDA-84DD-BF80993891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BE403-A76E-4A6E-8870-8260FF4F1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A9ED-B611-4893-8AB2-D78EBAEE3E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CEC80-F969-48BD-BDBF-5E42AF7B02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0F1A9-5B20-45AA-AF44-A558F089AB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B16D2-FD13-4464-8AE6-72C4FCE646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BBAF7-CC9D-4C06-B9E5-82A5F6F988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8661A-9F3E-43D8-BBA1-FE46E94D3C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E1E9F-745C-4D47-AEE2-FEB1F7C253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48DA3-55FC-40C9-A198-7433ED12BC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0C8725-A9E7-4C42-B57F-20AE5A3C47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 userDrawn="1"/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endParaRPr lang="en-US" sz="1400">
              <a:latin typeface="Tahoma" pitchFamily="34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 userDrawn="1"/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1400">
                <a:latin typeface="Tahoma" pitchFamily="34" charset="0"/>
              </a:rPr>
              <a:t>  </a:t>
            </a:r>
            <a:fld id="{08676DC1-45CC-4E53-9F61-3AD3D9AF8508}" type="slidenum">
              <a:rPr lang="en-US" sz="1400">
                <a:latin typeface="Tahoma" pitchFamily="34" charset="0"/>
              </a:rPr>
              <a:pPr algn="ctr"/>
              <a:t>‹#›</a:t>
            </a:fld>
            <a:endParaRPr lang="en-US" sz="1400">
              <a:latin typeface="Tahoma" pitchFamily="34" charset="0"/>
            </a:endParaRPr>
          </a:p>
        </p:txBody>
      </p:sp>
      <p:pic>
        <p:nvPicPr>
          <p:cNvPr id="118807" name="Picture 23" descr="Background with Logo 0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589713" y="5927725"/>
            <a:ext cx="2190750" cy="76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6418" y="1392383"/>
            <a:ext cx="8229600" cy="1579418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Nature of Risky Futures</a:t>
            </a:r>
            <a:endParaRPr lang="en-US" sz="24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1108" y="4451925"/>
            <a:ext cx="5453063" cy="12007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Michael Schilmoeller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Thursday May 19, 2011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SAAC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Useful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443445"/>
            <a:ext cx="8229600" cy="4813663"/>
          </a:xfrm>
        </p:spPr>
        <p:txBody>
          <a:bodyPr/>
          <a:lstStyle/>
          <a:p>
            <a:r>
              <a:rPr lang="en-US" dirty="0" smtClean="0"/>
              <a:t>Compare Future 750 with CCCTs against Future 750 without CCCTs</a:t>
            </a:r>
          </a:p>
          <a:p>
            <a:r>
              <a:rPr lang="en-US" dirty="0" smtClean="0"/>
              <a:t>Look not only at cost, but also at what the cost burden per ratepayer would be</a:t>
            </a:r>
          </a:p>
          <a:p>
            <a:pPr lvl="1"/>
            <a:r>
              <a:rPr lang="en-US" dirty="0" smtClean="0"/>
              <a:t>Use (Total Cost)/(Frozen Efficiency Load), </a:t>
            </a:r>
            <a:r>
              <a:rPr lang="en-US" b="1" i="1" dirty="0" smtClean="0"/>
              <a:t>not</a:t>
            </a:r>
            <a:r>
              <a:rPr lang="en-US" dirty="0" smtClean="0"/>
              <a:t> (Total Cost)/(Frozen Efficiency Load-Conservation Energy)</a:t>
            </a:r>
          </a:p>
          <a:p>
            <a:pPr lvl="1"/>
            <a:r>
              <a:rPr lang="en-US" dirty="0" smtClean="0"/>
              <a:t>We want to treat conservation as we would any other resource used to meet the frozen efficiency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44" y="3703320"/>
            <a:ext cx="79819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344" y="777240"/>
            <a:ext cx="7982712" cy="29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6" y="170135"/>
            <a:ext cx="8229600" cy="603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Future 750 with no CCCT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36915" y="1240972"/>
            <a:ext cx="382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NPV Cost:  $72,351,242,187.50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8354" y="4167051"/>
            <a:ext cx="382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NPV Cost:  $66,913,822,724.86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19349" y="4676503"/>
            <a:ext cx="24166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C:\Backup\Plan 5\Portfolio Work\Olivia\SAAC 2010\110519 SAAC Meeting\Analysis of futures\L8133Future_750_110429_150342 no CCCT.xls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135"/>
            <a:ext cx="8229600" cy="60350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Future 750 with no CCCT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1771650"/>
            <a:ext cx="79819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Need To Get It Wrong Sometimes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711235"/>
            <a:ext cx="8569233" cy="3566160"/>
          </a:xfrm>
        </p:spPr>
        <p:txBody>
          <a:bodyPr/>
          <a:lstStyle/>
          <a:p>
            <a:r>
              <a:rPr lang="en-US" dirty="0" smtClean="0"/>
              <a:t>How much we are willing to pay for an option (to build a power plant) depends on both</a:t>
            </a:r>
          </a:p>
          <a:p>
            <a:pPr lvl="1"/>
            <a:r>
              <a:rPr lang="en-US" dirty="0" smtClean="0"/>
              <a:t>The cost if we cannot build it, but turn out to need it</a:t>
            </a:r>
          </a:p>
          <a:p>
            <a:pPr lvl="1"/>
            <a:r>
              <a:rPr lang="en-US" dirty="0" smtClean="0"/>
              <a:t>The cost if we build it, but turn out </a:t>
            </a:r>
            <a:r>
              <a:rPr lang="en-US" b="1" i="1" dirty="0" smtClean="0"/>
              <a:t>not</a:t>
            </a:r>
            <a:r>
              <a:rPr lang="en-US" dirty="0" smtClean="0"/>
              <a:t> to need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Mid-Study CCCTs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711235"/>
            <a:ext cx="8569233" cy="4767942"/>
          </a:xfrm>
        </p:spPr>
        <p:txBody>
          <a:bodyPr/>
          <a:lstStyle/>
          <a:p>
            <a:r>
              <a:rPr lang="en-US" sz="2800" dirty="0" smtClean="0"/>
              <a:t>The Sixth Power Plan resource portfolio included siting and licensing for nine 415 MW CCCTs, such that we could break ground in 2019</a:t>
            </a:r>
          </a:p>
          <a:p>
            <a:r>
              <a:rPr lang="en-US" sz="2800" dirty="0" smtClean="0"/>
              <a:t>Expected load growth was virtually flat and electricity and natural gas prices were moderate</a:t>
            </a:r>
          </a:p>
          <a:p>
            <a:r>
              <a:rPr lang="en-US" sz="2800" dirty="0" smtClean="0"/>
              <a:t>The plan did not “predict” we would build the CCCTs; probability of completion was about 30 percent.</a:t>
            </a:r>
          </a:p>
          <a:p>
            <a:r>
              <a:rPr lang="en-US" sz="2800" dirty="0" smtClean="0"/>
              <a:t>The preparation for the CCCTs was driven by the carbon penalty risk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5" y="2986665"/>
            <a:ext cx="7450281" cy="1143000"/>
          </a:xfrm>
        </p:spPr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062788" cy="40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5800" y="5791200"/>
            <a:ext cx="5562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Source: workbook “L811x1_LR2.xls”, worksheet “Data (9)”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697" y="1704109"/>
            <a:ext cx="7279280" cy="3274291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3200" dirty="0" smtClean="0">
                <a:ea typeface="+mn-ea"/>
              </a:rPr>
              <a:t>Return to Future 750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ea typeface="+mn-ea"/>
              </a:rPr>
              <a:t>Overbuilding, is it expensive?  “Overbuilding is a planning blunder”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ea typeface="+mn-ea"/>
              </a:rPr>
              <a:t>Lack of foresight and the consequences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ea typeface="+mn-ea"/>
              </a:rPr>
              <a:t>The role of mid-study CCCTs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ea typeface="+mn-ea"/>
              </a:rPr>
              <a:t>Getting it wrong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750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600" y="1570326"/>
            <a:ext cx="8229600" cy="323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94560" y="5185954"/>
            <a:ext cx="382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NPV Cost:  $72,351,242,187.50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7017" y="5878286"/>
            <a:ext cx="5421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C:\Backup\Plan 5\Portfolio Work\Olivia\SAAC 2010\110519 SAAC Meeting\Analysis of futures\Illustrations\Spinner_L813LR_EUCI_SAAC.xls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over all futures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94560" y="5185954"/>
            <a:ext cx="38274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NPV Cost:  $78,868,493,989.58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632" y="1572768"/>
            <a:ext cx="8229600" cy="3239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26" y="156755"/>
            <a:ext cx="8216537" cy="600892"/>
          </a:xfrm>
        </p:spPr>
        <p:txBody>
          <a:bodyPr/>
          <a:lstStyle/>
          <a:p>
            <a:r>
              <a:rPr lang="en-US" dirty="0" smtClean="0"/>
              <a:t>Loads</a:t>
            </a:r>
            <a:endParaRPr lang="en-US" dirty="0"/>
          </a:p>
        </p:txBody>
      </p:sp>
      <p:pic>
        <p:nvPicPr>
          <p:cNvPr id="3074" name="Picture 2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261" y="3703769"/>
            <a:ext cx="7982712" cy="29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459" y="773430"/>
            <a:ext cx="79819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603504"/>
          </a:xfrm>
        </p:spPr>
        <p:txBody>
          <a:bodyPr/>
          <a:lstStyle/>
          <a:p>
            <a:r>
              <a:rPr lang="en-US" dirty="0" smtClean="0"/>
              <a:t>Electricity Price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344" y="3703320"/>
            <a:ext cx="79914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44" y="777240"/>
            <a:ext cx="79914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603504"/>
          </a:xfrm>
        </p:spPr>
        <p:txBody>
          <a:bodyPr/>
          <a:lstStyle/>
          <a:p>
            <a:r>
              <a:rPr lang="en-US" dirty="0" smtClean="0"/>
              <a:t>Natural Gas Price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344" y="3703320"/>
            <a:ext cx="79914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44" y="777240"/>
            <a:ext cx="79914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603504"/>
          </a:xfrm>
        </p:spPr>
        <p:txBody>
          <a:bodyPr/>
          <a:lstStyle/>
          <a:p>
            <a:r>
              <a:rPr lang="en-US" dirty="0" smtClean="0"/>
              <a:t>Carbon Penalty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344" y="3703320"/>
            <a:ext cx="79914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44" y="777240"/>
            <a:ext cx="799147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603504"/>
          </a:xfrm>
        </p:spPr>
        <p:txBody>
          <a:bodyPr/>
          <a:lstStyle/>
          <a:p>
            <a:r>
              <a:rPr lang="en-US" dirty="0" smtClean="0"/>
              <a:t>Power Cost per kWh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344" y="3703320"/>
            <a:ext cx="79819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344" y="777240"/>
            <a:ext cx="79819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34EA6C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2ED461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3320</TotalTime>
  <Words>334</Words>
  <Application>Microsoft Office PowerPoint</Application>
  <PresentationFormat>Letter Paper (8.5x11 in)</PresentationFormat>
  <Paragraphs>46</Paragraphs>
  <Slides>16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1_Default Design</vt:lpstr>
      <vt:lpstr>The Nature of Risky Futures</vt:lpstr>
      <vt:lpstr>Outline</vt:lpstr>
      <vt:lpstr>Future 750</vt:lpstr>
      <vt:lpstr>Average over all futures</vt:lpstr>
      <vt:lpstr>Loads</vt:lpstr>
      <vt:lpstr>Electricity Price</vt:lpstr>
      <vt:lpstr>Natural Gas Price</vt:lpstr>
      <vt:lpstr>Carbon Penalty</vt:lpstr>
      <vt:lpstr>Power Cost per kWh</vt:lpstr>
      <vt:lpstr>A More Useful Comparison</vt:lpstr>
      <vt:lpstr>Future 750 with no CCCT</vt:lpstr>
      <vt:lpstr>Future 750 with no CCCT</vt:lpstr>
      <vt:lpstr>We Need To Get It Wrong Sometimes</vt:lpstr>
      <vt:lpstr>The Value of Mid-Study CCCTs</vt:lpstr>
      <vt:lpstr>End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euci</dc:creator>
  <cp:lastModifiedBy>Gillian Charles</cp:lastModifiedBy>
  <cp:revision>241</cp:revision>
  <dcterms:created xsi:type="dcterms:W3CDTF">2004-07-23T18:32:13Z</dcterms:created>
  <dcterms:modified xsi:type="dcterms:W3CDTF">2011-05-19T15:20:25Z</dcterms:modified>
</cp:coreProperties>
</file>