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0"/>
  </p:notesMasterIdLst>
  <p:handoutMasterIdLst>
    <p:handoutMasterId r:id="rId41"/>
  </p:handoutMasterIdLst>
  <p:sldIdLst>
    <p:sldId id="256" r:id="rId2"/>
    <p:sldId id="422" r:id="rId3"/>
    <p:sldId id="423" r:id="rId4"/>
    <p:sldId id="424" r:id="rId5"/>
    <p:sldId id="425" r:id="rId6"/>
    <p:sldId id="426" r:id="rId7"/>
    <p:sldId id="427" r:id="rId8"/>
    <p:sldId id="428" r:id="rId9"/>
    <p:sldId id="429" r:id="rId10"/>
    <p:sldId id="430" r:id="rId11"/>
    <p:sldId id="431" r:id="rId12"/>
    <p:sldId id="432" r:id="rId13"/>
    <p:sldId id="433" r:id="rId14"/>
    <p:sldId id="434" r:id="rId15"/>
    <p:sldId id="435"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 id="459" r:id="rId33"/>
    <p:sldId id="460" r:id="rId34"/>
    <p:sldId id="461" r:id="rId35"/>
    <p:sldId id="462" r:id="rId36"/>
    <p:sldId id="463" r:id="rId37"/>
    <p:sldId id="464" r:id="rId38"/>
    <p:sldId id="421" r:id="rId39"/>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Michael Schilmoeller, 2/10/2010" initials="" lastIdx="4" clrIdx="0"/>
  <p:cmAuthor id="1" name=" Michael Schilmoeller, 4/19/2010"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0066"/>
    <a:srgbClr val="0000CC"/>
    <a:srgbClr val="FFFF00"/>
    <a:srgbClr val="006699"/>
    <a:srgbClr val="003366"/>
    <a:srgbClr val="336699"/>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52" autoAdjust="0"/>
    <p:restoredTop sz="87775" autoAdjust="0"/>
  </p:normalViewPr>
  <p:slideViewPr>
    <p:cSldViewPr snapToGrid="0">
      <p:cViewPr varScale="1">
        <p:scale>
          <a:sx n="87" d="100"/>
          <a:sy n="87" d="100"/>
        </p:scale>
        <p:origin x="-8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5462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5462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5462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50C44684-9330-4945-B70C-88F1955CEC7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D2A47AD4-2005-4D0D-B3DB-4369A5FEB7A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9B576-EBB6-4D34-B169-FFEF1724DE4B}"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D5EC5-2BB2-4914-94AC-C86A522579A1}" type="slidenum">
              <a:rPr lang="en-US"/>
              <a:pPr/>
              <a:t>4</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One approach to evaluating the multiple, and often conflicting attributes of a plan is what some refer to as the “score card” method.  With this method, the different objectives and measures of each plan are laid out in a matrix. Weights are then applied to the scores for the attribute values.  The weighted scores for each attribute are added to obtain the relative score for each plan.  This has the appeal of reflecting what must go on in the minds of decision makers, a weighting of the virtues and disadvantages for each plan.</a:t>
            </a:r>
          </a:p>
          <a:p>
            <a:endParaRPr lang="en-US"/>
          </a:p>
          <a:p>
            <a:r>
              <a:rPr lang="en-US"/>
              <a:t>However….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D3D1F-CFC1-4972-A087-22A0DA584A47}" type="slidenum">
              <a:rPr lang="en-US"/>
              <a:pPr/>
              <a:t>27</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t>This is an exercise to show that the costs of siting and licensing power plants -- and of acquiring conservation at prices above market price for electricity -- is comparable to premiums paid for more conventional forms of insurance.  The costs of the power planning options, however, are probably overstated.  For decisions beyond five years, we do not have to make commitments today.  When we do make the commitments, much of that uncertainty will have been resolved and some options will not be necessary.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79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67940" name="Rectangle 4"/>
          <p:cNvSpPr>
            <a:spLocks noGrp="1" noChangeArrowheads="1"/>
          </p:cNvSpPr>
          <p:nvPr>
            <p:ph type="dt" sz="half" idx="2"/>
          </p:nvPr>
        </p:nvSpPr>
        <p:spPr/>
        <p:txBody>
          <a:bodyPr/>
          <a:lstStyle>
            <a:lvl1pPr>
              <a:defRPr/>
            </a:lvl1pPr>
          </a:lstStyle>
          <a:p>
            <a:endParaRPr lang="en-US"/>
          </a:p>
        </p:txBody>
      </p:sp>
      <p:sp>
        <p:nvSpPr>
          <p:cNvPr id="167941" name="Rectangle 5"/>
          <p:cNvSpPr>
            <a:spLocks noGrp="1" noChangeArrowheads="1"/>
          </p:cNvSpPr>
          <p:nvPr>
            <p:ph type="ftr" sz="quarter" idx="3"/>
          </p:nvPr>
        </p:nvSpPr>
        <p:spPr/>
        <p:txBody>
          <a:bodyPr/>
          <a:lstStyle>
            <a:lvl1pPr>
              <a:defRPr/>
            </a:lvl1pPr>
          </a:lstStyle>
          <a:p>
            <a:endParaRPr lang="en-US"/>
          </a:p>
        </p:txBody>
      </p:sp>
      <p:sp>
        <p:nvSpPr>
          <p:cNvPr id="167942" name="Rectangle 6"/>
          <p:cNvSpPr>
            <a:spLocks noGrp="1" noChangeArrowheads="1"/>
          </p:cNvSpPr>
          <p:nvPr>
            <p:ph type="sldNum" sz="quarter" idx="4"/>
          </p:nvPr>
        </p:nvSpPr>
        <p:spPr/>
        <p:txBody>
          <a:bodyPr/>
          <a:lstStyle>
            <a:lvl1pPr>
              <a:defRPr/>
            </a:lvl1pPr>
          </a:lstStyle>
          <a:p>
            <a:fld id="{B24D2DC3-AE18-4210-803A-884763BF8DDA}" type="slidenum">
              <a:rPr lang="en-US"/>
              <a:pPr/>
              <a:t>‹#›</a:t>
            </a:fld>
            <a:endParaRPr lang="en-US"/>
          </a:p>
        </p:txBody>
      </p:sp>
      <p:sp>
        <p:nvSpPr>
          <p:cNvPr id="167943" name="Rectangle 7"/>
          <p:cNvSpPr>
            <a:spLocks noChangeArrowheads="1"/>
          </p:cNvSpPr>
          <p:nvPr userDrawn="1"/>
        </p:nvSpPr>
        <p:spPr bwMode="auto">
          <a:xfrm>
            <a:off x="838200" y="6400800"/>
            <a:ext cx="1905000" cy="457200"/>
          </a:xfrm>
          <a:prstGeom prst="rect">
            <a:avLst/>
          </a:prstGeom>
          <a:noFill/>
          <a:ln w="9525">
            <a:noFill/>
            <a:miter lim="800000"/>
            <a:headEnd/>
            <a:tailEnd/>
          </a:ln>
          <a:effectLst/>
        </p:spPr>
        <p:txBody>
          <a:bodyPr anchor="b"/>
          <a:lstStyle/>
          <a:p>
            <a:endParaRPr lang="en-US" sz="1400">
              <a:latin typeface="Tahoma" pitchFamily="34" charset="0"/>
            </a:endParaRPr>
          </a:p>
        </p:txBody>
      </p:sp>
      <p:pic>
        <p:nvPicPr>
          <p:cNvPr id="167945" name="Picture 9" descr="Background with Logo 01"/>
          <p:cNvPicPr>
            <a:picLocks noChangeAspect="1" noChangeArrowheads="1"/>
          </p:cNvPicPr>
          <p:nvPr userDrawn="1"/>
        </p:nvPicPr>
        <p:blipFill>
          <a:blip r:embed="rId2" cstate="print"/>
          <a:srcRect/>
          <a:stretch>
            <a:fillRect/>
          </a:stretch>
        </p:blipFill>
        <p:spPr bwMode="auto">
          <a:xfrm>
            <a:off x="6589713" y="5927725"/>
            <a:ext cx="2190750" cy="7620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ABBF7-E812-4BDA-84DD-BF809938912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8BE403-A76E-4A6E-8870-8260FF4F1A2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12A9ED-B611-4893-8AB2-D78EBAEE3E8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4CEC80-F969-48BD-BDBF-5E42AF7B023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50F1A9-5B20-45AA-AF44-A558F089AB6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8B16D2-FD13-4464-8AE6-72C4FCE646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CBBBAF7-CC9D-4C06-B9E5-82A5F6F9883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1F8661A-9F3E-43D8-BBA1-FE46E94D3C6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2E1E9F-745C-4D47-AEE2-FEB1F7C253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248DA3-55FC-40C9-A198-7433ED12BC3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D0C8725-A9E7-4C42-B57F-20AE5A3C47AB}" type="slidenum">
              <a:rPr lang="en-US"/>
              <a:pPr/>
              <a:t>‹#›</a:t>
            </a:fld>
            <a:endParaRPr lang="en-US"/>
          </a:p>
        </p:txBody>
      </p:sp>
      <p:sp>
        <p:nvSpPr>
          <p:cNvPr id="118795" name="Rectangle 11"/>
          <p:cNvSpPr>
            <a:spLocks noChangeArrowheads="1"/>
          </p:cNvSpPr>
          <p:nvPr userDrawn="1"/>
        </p:nvSpPr>
        <p:spPr bwMode="auto">
          <a:xfrm>
            <a:off x="838200" y="6400800"/>
            <a:ext cx="1905000" cy="457200"/>
          </a:xfrm>
          <a:prstGeom prst="rect">
            <a:avLst/>
          </a:prstGeom>
          <a:noFill/>
          <a:ln w="9525">
            <a:noFill/>
            <a:miter lim="800000"/>
            <a:headEnd/>
            <a:tailEnd/>
          </a:ln>
          <a:effectLst/>
        </p:spPr>
        <p:txBody>
          <a:bodyPr anchor="b"/>
          <a:lstStyle/>
          <a:p>
            <a:endParaRPr lang="en-US" sz="1400">
              <a:latin typeface="Tahoma" pitchFamily="34" charset="0"/>
            </a:endParaRPr>
          </a:p>
        </p:txBody>
      </p:sp>
      <p:sp>
        <p:nvSpPr>
          <p:cNvPr id="118796" name="Rectangle 12"/>
          <p:cNvSpPr>
            <a:spLocks noChangeArrowheads="1"/>
          </p:cNvSpPr>
          <p:nvPr userDrawn="1"/>
        </p:nvSpPr>
        <p:spPr bwMode="auto">
          <a:xfrm>
            <a:off x="3276600" y="6400800"/>
            <a:ext cx="2895600" cy="457200"/>
          </a:xfrm>
          <a:prstGeom prst="rect">
            <a:avLst/>
          </a:prstGeom>
          <a:noFill/>
          <a:ln w="9525">
            <a:noFill/>
            <a:miter lim="800000"/>
            <a:headEnd/>
            <a:tailEnd/>
          </a:ln>
          <a:effectLst/>
        </p:spPr>
        <p:txBody>
          <a:bodyPr anchor="b"/>
          <a:lstStyle/>
          <a:p>
            <a:pPr algn="ctr"/>
            <a:r>
              <a:rPr lang="en-US" sz="1400">
                <a:latin typeface="Tahoma" pitchFamily="34" charset="0"/>
              </a:rPr>
              <a:t>  </a:t>
            </a:r>
            <a:fld id="{08676DC1-45CC-4E53-9F61-3AD3D9AF8508}" type="slidenum">
              <a:rPr lang="en-US" sz="1400">
                <a:latin typeface="Tahoma" pitchFamily="34" charset="0"/>
              </a:rPr>
              <a:pPr algn="ctr"/>
              <a:t>‹#›</a:t>
            </a:fld>
            <a:endParaRPr lang="en-US" sz="1400">
              <a:latin typeface="Tahoma" pitchFamily="34" charset="0"/>
            </a:endParaRPr>
          </a:p>
        </p:txBody>
      </p:sp>
      <p:pic>
        <p:nvPicPr>
          <p:cNvPr id="118807" name="Picture 23" descr="Background with Logo 01"/>
          <p:cNvPicPr>
            <a:picLocks noChangeAspect="1" noChangeArrowheads="1"/>
          </p:cNvPicPr>
          <p:nvPr userDrawn="1"/>
        </p:nvPicPr>
        <p:blipFill>
          <a:blip r:embed="rId13" cstate="print"/>
          <a:srcRect/>
          <a:stretch>
            <a:fillRect/>
          </a:stretch>
        </p:blipFill>
        <p:spPr bwMode="auto">
          <a:xfrm>
            <a:off x="6589713" y="5927725"/>
            <a:ext cx="2190750" cy="762000"/>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rgbClr val="FFFF00"/>
          </a:solidFill>
          <a:latin typeface="Arial" charset="0"/>
          <a:cs typeface="Arial" charset="0"/>
        </a:defRPr>
      </a:lvl2pPr>
      <a:lvl3pPr algn="ctr" rtl="0" fontAlgn="base">
        <a:spcBef>
          <a:spcPct val="0"/>
        </a:spcBef>
        <a:spcAft>
          <a:spcPct val="0"/>
        </a:spcAft>
        <a:defRPr sz="4400">
          <a:solidFill>
            <a:srgbClr val="FFFF00"/>
          </a:solidFill>
          <a:latin typeface="Arial" charset="0"/>
          <a:cs typeface="Arial" charset="0"/>
        </a:defRPr>
      </a:lvl3pPr>
      <a:lvl4pPr algn="ctr" rtl="0" fontAlgn="base">
        <a:spcBef>
          <a:spcPct val="0"/>
        </a:spcBef>
        <a:spcAft>
          <a:spcPct val="0"/>
        </a:spcAft>
        <a:defRPr sz="4400">
          <a:solidFill>
            <a:srgbClr val="FFFF00"/>
          </a:solidFill>
          <a:latin typeface="Arial" charset="0"/>
          <a:cs typeface="Arial" charset="0"/>
        </a:defRPr>
      </a:lvl4pPr>
      <a:lvl5pPr algn="ctr" rtl="0" fontAlgn="base">
        <a:spcBef>
          <a:spcPct val="0"/>
        </a:spcBef>
        <a:spcAft>
          <a:spcPct val="0"/>
        </a:spcAft>
        <a:defRPr sz="4400">
          <a:solidFill>
            <a:srgbClr val="FFFF00"/>
          </a:solidFill>
          <a:latin typeface="Arial" charset="0"/>
          <a:cs typeface="Arial" charset="0"/>
        </a:defRPr>
      </a:lvl5pPr>
      <a:lvl6pPr marL="457200" algn="ctr" rtl="0" fontAlgn="base">
        <a:spcBef>
          <a:spcPct val="0"/>
        </a:spcBef>
        <a:spcAft>
          <a:spcPct val="0"/>
        </a:spcAft>
        <a:defRPr sz="4400">
          <a:solidFill>
            <a:srgbClr val="FFFF00"/>
          </a:solidFill>
          <a:latin typeface="Arial" charset="0"/>
          <a:cs typeface="Arial" charset="0"/>
        </a:defRPr>
      </a:lvl6pPr>
      <a:lvl7pPr marL="914400" algn="ctr" rtl="0" fontAlgn="base">
        <a:spcBef>
          <a:spcPct val="0"/>
        </a:spcBef>
        <a:spcAft>
          <a:spcPct val="0"/>
        </a:spcAft>
        <a:defRPr sz="4400">
          <a:solidFill>
            <a:srgbClr val="FFFF00"/>
          </a:solidFill>
          <a:latin typeface="Arial" charset="0"/>
          <a:cs typeface="Arial" charset="0"/>
        </a:defRPr>
      </a:lvl7pPr>
      <a:lvl8pPr marL="1371600" algn="ctr" rtl="0" fontAlgn="base">
        <a:spcBef>
          <a:spcPct val="0"/>
        </a:spcBef>
        <a:spcAft>
          <a:spcPct val="0"/>
        </a:spcAft>
        <a:defRPr sz="4400">
          <a:solidFill>
            <a:srgbClr val="FFFF00"/>
          </a:solidFill>
          <a:latin typeface="Arial" charset="0"/>
          <a:cs typeface="Arial" charset="0"/>
        </a:defRPr>
      </a:lvl8pPr>
      <a:lvl9pPr marL="1828800" algn="ctr" rtl="0" fontAlgn="base">
        <a:spcBef>
          <a:spcPct val="0"/>
        </a:spcBef>
        <a:spcAft>
          <a:spcPct val="0"/>
        </a:spcAft>
        <a:defRPr sz="4400">
          <a:solidFill>
            <a:srgbClr val="FFFF00"/>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36418" y="1392383"/>
            <a:ext cx="8229600" cy="1579418"/>
          </a:xfrm>
        </p:spPr>
        <p:txBody>
          <a:bodyPr/>
          <a:lstStyle/>
          <a:p>
            <a:r>
              <a:rPr lang="en-US" dirty="0" smtClean="0">
                <a:effectLst>
                  <a:outerShdw blurRad="38100" dist="38100" dir="2700000" algn="tl">
                    <a:srgbClr val="000000"/>
                  </a:outerShdw>
                </a:effectLst>
              </a:rPr>
              <a:t>Uses and Abuses of</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the Efficient Frontier</a:t>
            </a:r>
            <a:endParaRPr lang="en-US" sz="2400" dirty="0"/>
          </a:p>
        </p:txBody>
      </p:sp>
      <p:sp>
        <p:nvSpPr>
          <p:cNvPr id="7171" name="Rectangle 3"/>
          <p:cNvSpPr>
            <a:spLocks noGrp="1" noChangeArrowheads="1"/>
          </p:cNvSpPr>
          <p:nvPr>
            <p:ph type="subTitle" idx="1"/>
          </p:nvPr>
        </p:nvSpPr>
        <p:spPr>
          <a:xfrm>
            <a:off x="1831108" y="4451925"/>
            <a:ext cx="5453063" cy="1200730"/>
          </a:xfrm>
        </p:spPr>
        <p:txBody>
          <a:bodyPr/>
          <a:lstStyle/>
          <a:p>
            <a:pPr>
              <a:lnSpc>
                <a:spcPct val="80000"/>
              </a:lnSpc>
            </a:pPr>
            <a:r>
              <a:rPr lang="en-US" sz="2400" dirty="0">
                <a:solidFill>
                  <a:srgbClr val="FFFF00"/>
                </a:solidFill>
                <a:effectLst>
                  <a:outerShdw blurRad="38100" dist="38100" dir="2700000" algn="tl">
                    <a:srgbClr val="000000"/>
                  </a:outerShdw>
                </a:effectLst>
              </a:rPr>
              <a:t>Michael Schilmoeller</a:t>
            </a:r>
          </a:p>
          <a:p>
            <a:pPr>
              <a:lnSpc>
                <a:spcPct val="80000"/>
              </a:lnSpc>
            </a:pPr>
            <a:r>
              <a:rPr lang="en-US" sz="2400" dirty="0" smtClean="0">
                <a:solidFill>
                  <a:srgbClr val="FFFF00"/>
                </a:solidFill>
                <a:effectLst>
                  <a:outerShdw blurRad="38100" dist="38100" dir="2700000" algn="tl">
                    <a:srgbClr val="000000"/>
                  </a:outerShdw>
                </a:effectLst>
              </a:rPr>
              <a:t>Thursday May 19, 2011</a:t>
            </a:r>
          </a:p>
          <a:p>
            <a:pPr>
              <a:lnSpc>
                <a:spcPct val="80000"/>
              </a:lnSpc>
            </a:pPr>
            <a:r>
              <a:rPr lang="en-US" sz="2400" dirty="0" smtClean="0">
                <a:solidFill>
                  <a:srgbClr val="FFFF00"/>
                </a:solidFill>
                <a:effectLst>
                  <a:outerShdw blurRad="38100" dist="38100" dir="2700000" algn="tl">
                    <a:srgbClr val="000000"/>
                  </a:outerShdw>
                </a:effectLst>
              </a:rPr>
              <a:t>SAAC</a:t>
            </a:r>
            <a:endParaRPr lang="en-US" sz="24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p:cNvPicPr>
            <a:picLocks noGrp="1" noChangeAspect="1" noChangeArrowheads="1"/>
          </p:cNvPicPr>
          <p:nvPr>
            <p:ph type="body" idx="1"/>
          </p:nvPr>
        </p:nvPicPr>
        <p:blipFill>
          <a:blip r:embed="rId2" cstate="print"/>
          <a:srcRect/>
          <a:stretch>
            <a:fillRect/>
          </a:stretch>
        </p:blipFill>
        <p:spPr>
          <a:xfrm>
            <a:off x="1862138" y="1106488"/>
            <a:ext cx="5370512" cy="4746625"/>
          </a:xfrm>
          <a:noFill/>
          <a:ln/>
        </p:spPr>
      </p:pic>
      <p:sp>
        <p:nvSpPr>
          <p:cNvPr id="27658" name="Text Box 10"/>
          <p:cNvSpPr txBox="1">
            <a:spLocks noChangeArrowheads="1"/>
          </p:cNvSpPr>
          <p:nvPr/>
        </p:nvSpPr>
        <p:spPr bwMode="auto">
          <a:xfrm>
            <a:off x="3935413" y="3619500"/>
            <a:ext cx="312737" cy="366713"/>
          </a:xfrm>
          <a:prstGeom prst="rect">
            <a:avLst/>
          </a:prstGeom>
          <a:noFill/>
          <a:ln w="9525">
            <a:noFill/>
            <a:miter lim="800000"/>
            <a:headEnd/>
            <a:tailEnd/>
          </a:ln>
          <a:effectLst/>
        </p:spPr>
        <p:txBody>
          <a:bodyPr>
            <a:spAutoFit/>
          </a:bodyPr>
          <a:lstStyle/>
          <a:p>
            <a:pPr>
              <a:spcBef>
                <a:spcPct val="50000"/>
              </a:spcBef>
            </a:pPr>
            <a:r>
              <a:rPr lang="en-US"/>
              <a:t>A</a:t>
            </a:r>
          </a:p>
        </p:txBody>
      </p:sp>
      <p:sp>
        <p:nvSpPr>
          <p:cNvPr id="27659" name="Text Box 11"/>
          <p:cNvSpPr txBox="1">
            <a:spLocks noChangeArrowheads="1"/>
          </p:cNvSpPr>
          <p:nvPr/>
        </p:nvSpPr>
        <p:spPr bwMode="auto">
          <a:xfrm>
            <a:off x="3121025" y="3971925"/>
            <a:ext cx="312738" cy="366713"/>
          </a:xfrm>
          <a:prstGeom prst="rect">
            <a:avLst/>
          </a:prstGeom>
          <a:noFill/>
          <a:ln w="9525">
            <a:noFill/>
            <a:miter lim="800000"/>
            <a:headEnd/>
            <a:tailEnd/>
          </a:ln>
          <a:effectLst/>
        </p:spPr>
        <p:txBody>
          <a:bodyPr>
            <a:spAutoFit/>
          </a:bodyPr>
          <a:lstStyle/>
          <a:p>
            <a:pPr>
              <a:spcBef>
                <a:spcPct val="50000"/>
              </a:spcBef>
            </a:pPr>
            <a:r>
              <a:rPr lang="en-US"/>
              <a:t>B</a:t>
            </a:r>
          </a:p>
        </p:txBody>
      </p:sp>
      <p:sp>
        <p:nvSpPr>
          <p:cNvPr id="27660" name="Text Box 12"/>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Constructing the EF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p:cNvPicPr>
            <a:picLocks noGrp="1" noChangeAspect="1" noChangeArrowheads="1"/>
          </p:cNvPicPr>
          <p:nvPr>
            <p:ph type="body" idx="1"/>
          </p:nvPr>
        </p:nvPicPr>
        <p:blipFill>
          <a:blip r:embed="rId2" cstate="print"/>
          <a:srcRect/>
          <a:stretch>
            <a:fillRect/>
          </a:stretch>
        </p:blipFill>
        <p:spPr>
          <a:xfrm>
            <a:off x="1862138" y="1106488"/>
            <a:ext cx="5370512" cy="4757737"/>
          </a:xfrm>
          <a:noFill/>
          <a:ln/>
        </p:spPr>
      </p:pic>
      <p:sp>
        <p:nvSpPr>
          <p:cNvPr id="28678" name="Text Box 6"/>
          <p:cNvSpPr txBox="1">
            <a:spLocks noChangeArrowheads="1"/>
          </p:cNvSpPr>
          <p:nvPr/>
        </p:nvSpPr>
        <p:spPr bwMode="auto">
          <a:xfrm>
            <a:off x="3935413" y="3619500"/>
            <a:ext cx="312737" cy="366713"/>
          </a:xfrm>
          <a:prstGeom prst="rect">
            <a:avLst/>
          </a:prstGeom>
          <a:noFill/>
          <a:ln w="9525">
            <a:noFill/>
            <a:miter lim="800000"/>
            <a:headEnd/>
            <a:tailEnd/>
          </a:ln>
          <a:effectLst/>
        </p:spPr>
        <p:txBody>
          <a:bodyPr>
            <a:spAutoFit/>
          </a:bodyPr>
          <a:lstStyle/>
          <a:p>
            <a:pPr>
              <a:spcBef>
                <a:spcPct val="50000"/>
              </a:spcBef>
            </a:pPr>
            <a:r>
              <a:rPr lang="en-US"/>
              <a:t>A</a:t>
            </a:r>
          </a:p>
        </p:txBody>
      </p:sp>
      <p:sp>
        <p:nvSpPr>
          <p:cNvPr id="28679" name="Text Box 7"/>
          <p:cNvSpPr txBox="1">
            <a:spLocks noChangeArrowheads="1"/>
          </p:cNvSpPr>
          <p:nvPr/>
        </p:nvSpPr>
        <p:spPr bwMode="auto">
          <a:xfrm>
            <a:off x="3121025" y="3971925"/>
            <a:ext cx="312738" cy="366713"/>
          </a:xfrm>
          <a:prstGeom prst="rect">
            <a:avLst/>
          </a:prstGeom>
          <a:noFill/>
          <a:ln w="9525">
            <a:noFill/>
            <a:miter lim="800000"/>
            <a:headEnd/>
            <a:tailEnd/>
          </a:ln>
          <a:effectLst/>
        </p:spPr>
        <p:txBody>
          <a:bodyPr>
            <a:spAutoFit/>
          </a:bodyPr>
          <a:lstStyle/>
          <a:p>
            <a:pPr>
              <a:spcBef>
                <a:spcPct val="50000"/>
              </a:spcBef>
            </a:pPr>
            <a:r>
              <a:rPr lang="en-US"/>
              <a:t>B</a:t>
            </a:r>
          </a:p>
        </p:txBody>
      </p:sp>
      <p:sp>
        <p:nvSpPr>
          <p:cNvPr id="28680" name="Text Box 8"/>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Constructing the EF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28" name="Picture 32"/>
          <p:cNvPicPr>
            <a:picLocks noChangeAspect="1" noChangeArrowheads="1"/>
          </p:cNvPicPr>
          <p:nvPr/>
        </p:nvPicPr>
        <p:blipFill>
          <a:blip r:embed="rId2" cstate="print"/>
          <a:srcRect/>
          <a:stretch>
            <a:fillRect/>
          </a:stretch>
        </p:blipFill>
        <p:spPr bwMode="auto">
          <a:xfrm>
            <a:off x="1862138" y="1106488"/>
            <a:ext cx="5370512" cy="4743450"/>
          </a:xfrm>
          <a:prstGeom prst="rect">
            <a:avLst/>
          </a:prstGeom>
          <a:noFill/>
          <a:ln w="9525">
            <a:noFill/>
            <a:miter lim="800000"/>
            <a:headEnd/>
            <a:tailEnd/>
          </a:ln>
          <a:effectLst/>
        </p:spPr>
      </p:pic>
      <p:pic>
        <p:nvPicPr>
          <p:cNvPr id="29726" name="Picture 30"/>
          <p:cNvPicPr>
            <a:picLocks noChangeAspect="1" noChangeArrowheads="1"/>
          </p:cNvPicPr>
          <p:nvPr/>
        </p:nvPicPr>
        <p:blipFill>
          <a:blip r:embed="rId3" cstate="print"/>
          <a:srcRect/>
          <a:stretch>
            <a:fillRect/>
          </a:stretch>
        </p:blipFill>
        <p:spPr bwMode="auto">
          <a:xfrm>
            <a:off x="1862138" y="1106488"/>
            <a:ext cx="5370512" cy="4738687"/>
          </a:xfrm>
          <a:prstGeom prst="rect">
            <a:avLst/>
          </a:prstGeom>
          <a:noFill/>
          <a:ln w="9525">
            <a:noFill/>
            <a:miter lim="800000"/>
            <a:headEnd/>
            <a:tailEnd/>
          </a:ln>
          <a:effectLst/>
        </p:spPr>
      </p:pic>
      <p:pic>
        <p:nvPicPr>
          <p:cNvPr id="29727" name="Picture 31"/>
          <p:cNvPicPr>
            <a:picLocks noChangeAspect="1" noChangeArrowheads="1"/>
          </p:cNvPicPr>
          <p:nvPr/>
        </p:nvPicPr>
        <p:blipFill>
          <a:blip r:embed="rId4" cstate="print"/>
          <a:srcRect/>
          <a:stretch>
            <a:fillRect/>
          </a:stretch>
        </p:blipFill>
        <p:spPr bwMode="auto">
          <a:xfrm>
            <a:off x="1862138" y="1106488"/>
            <a:ext cx="5370512" cy="4738687"/>
          </a:xfrm>
          <a:prstGeom prst="rect">
            <a:avLst/>
          </a:prstGeom>
          <a:noFill/>
          <a:ln w="9525">
            <a:noFill/>
            <a:miter lim="800000"/>
            <a:headEnd/>
            <a:tailEnd/>
          </a:ln>
          <a:effectLst/>
        </p:spPr>
      </p:pic>
      <p:pic>
        <p:nvPicPr>
          <p:cNvPr id="29729" name="Picture 33"/>
          <p:cNvPicPr>
            <a:picLocks noChangeAspect="1" noChangeArrowheads="1"/>
          </p:cNvPicPr>
          <p:nvPr/>
        </p:nvPicPr>
        <p:blipFill>
          <a:blip r:embed="rId5" cstate="print"/>
          <a:srcRect/>
          <a:stretch>
            <a:fillRect/>
          </a:stretch>
        </p:blipFill>
        <p:spPr bwMode="auto">
          <a:xfrm>
            <a:off x="1862138" y="1106488"/>
            <a:ext cx="5370512" cy="4743450"/>
          </a:xfrm>
          <a:prstGeom prst="rect">
            <a:avLst/>
          </a:prstGeom>
          <a:noFill/>
          <a:ln w="9525">
            <a:noFill/>
            <a:miter lim="800000"/>
            <a:headEnd/>
            <a:tailEnd/>
          </a:ln>
          <a:effectLst/>
        </p:spPr>
      </p:pic>
      <p:sp>
        <p:nvSpPr>
          <p:cNvPr id="29730" name="Text Box 3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Constructing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cstate="print"/>
          <a:srcRect/>
          <a:stretch>
            <a:fillRect/>
          </a:stretch>
        </p:blipFill>
        <p:spPr bwMode="auto">
          <a:xfrm>
            <a:off x="1862138" y="1106488"/>
            <a:ext cx="5370512" cy="4743450"/>
          </a:xfrm>
          <a:prstGeom prst="rect">
            <a:avLst/>
          </a:prstGeom>
          <a:noFill/>
          <a:ln w="9525">
            <a:noFill/>
            <a:miter lim="800000"/>
            <a:headEnd/>
            <a:tailEnd/>
          </a:ln>
          <a:effectLst/>
        </p:spPr>
      </p:pic>
      <p:pic>
        <p:nvPicPr>
          <p:cNvPr id="33797" name="Picture 5"/>
          <p:cNvPicPr>
            <a:picLocks noChangeAspect="1" noChangeArrowheads="1"/>
          </p:cNvPicPr>
          <p:nvPr/>
        </p:nvPicPr>
        <p:blipFill>
          <a:blip r:embed="rId3" cstate="print"/>
          <a:srcRect/>
          <a:stretch>
            <a:fillRect/>
          </a:stretch>
        </p:blipFill>
        <p:spPr bwMode="auto">
          <a:xfrm>
            <a:off x="1862138" y="1106488"/>
            <a:ext cx="5370512" cy="4743450"/>
          </a:xfrm>
          <a:prstGeom prst="rect">
            <a:avLst/>
          </a:prstGeom>
          <a:noFill/>
          <a:ln w="9525">
            <a:noFill/>
            <a:miter lim="800000"/>
            <a:headEnd/>
            <a:tailEnd/>
          </a:ln>
          <a:effectLst/>
        </p:spPr>
      </p:pic>
      <p:pic>
        <p:nvPicPr>
          <p:cNvPr id="33798" name="Picture 6"/>
          <p:cNvPicPr>
            <a:picLocks noChangeAspect="1" noChangeArrowheads="1"/>
          </p:cNvPicPr>
          <p:nvPr/>
        </p:nvPicPr>
        <p:blipFill>
          <a:blip r:embed="rId4" cstate="print"/>
          <a:srcRect/>
          <a:stretch>
            <a:fillRect/>
          </a:stretch>
        </p:blipFill>
        <p:spPr bwMode="auto">
          <a:xfrm>
            <a:off x="1862138" y="1106488"/>
            <a:ext cx="5370512" cy="4743450"/>
          </a:xfrm>
          <a:prstGeom prst="rect">
            <a:avLst/>
          </a:prstGeom>
          <a:noFill/>
          <a:ln w="9525">
            <a:noFill/>
            <a:miter lim="800000"/>
            <a:headEnd/>
            <a:tailEnd/>
          </a:ln>
          <a:effectLst/>
        </p:spPr>
      </p:pic>
      <p:pic>
        <p:nvPicPr>
          <p:cNvPr id="33799" name="Picture 7"/>
          <p:cNvPicPr>
            <a:picLocks noChangeAspect="1" noChangeArrowheads="1"/>
          </p:cNvPicPr>
          <p:nvPr/>
        </p:nvPicPr>
        <p:blipFill>
          <a:blip r:embed="rId5" cstate="print"/>
          <a:srcRect/>
          <a:stretch>
            <a:fillRect/>
          </a:stretch>
        </p:blipFill>
        <p:spPr bwMode="auto">
          <a:xfrm>
            <a:off x="1862138" y="1106488"/>
            <a:ext cx="5370512" cy="4743450"/>
          </a:xfrm>
          <a:prstGeom prst="rect">
            <a:avLst/>
          </a:prstGeom>
          <a:noFill/>
          <a:ln w="9525">
            <a:noFill/>
            <a:miter lim="800000"/>
            <a:headEnd/>
            <a:tailEnd/>
          </a:ln>
          <a:effectLst/>
        </p:spPr>
      </p:pic>
      <p:pic>
        <p:nvPicPr>
          <p:cNvPr id="33800" name="Picture 8"/>
          <p:cNvPicPr>
            <a:picLocks noChangeAspect="1" noChangeArrowheads="1"/>
          </p:cNvPicPr>
          <p:nvPr/>
        </p:nvPicPr>
        <p:blipFill>
          <a:blip r:embed="rId6" cstate="print"/>
          <a:srcRect/>
          <a:stretch>
            <a:fillRect/>
          </a:stretch>
        </p:blipFill>
        <p:spPr bwMode="auto">
          <a:xfrm>
            <a:off x="1862138" y="1106488"/>
            <a:ext cx="5370512" cy="4743450"/>
          </a:xfrm>
          <a:prstGeom prst="rect">
            <a:avLst/>
          </a:prstGeom>
          <a:noFill/>
          <a:ln w="9525">
            <a:noFill/>
            <a:miter lim="800000"/>
            <a:headEnd/>
            <a:tailEnd/>
          </a:ln>
          <a:effectLst/>
        </p:spPr>
      </p:pic>
      <p:pic>
        <p:nvPicPr>
          <p:cNvPr id="33801" name="Picture 9"/>
          <p:cNvPicPr>
            <a:picLocks noChangeAspect="1" noChangeArrowheads="1"/>
          </p:cNvPicPr>
          <p:nvPr/>
        </p:nvPicPr>
        <p:blipFill>
          <a:blip r:embed="rId7" cstate="print"/>
          <a:srcRect/>
          <a:stretch>
            <a:fillRect/>
          </a:stretch>
        </p:blipFill>
        <p:spPr bwMode="auto">
          <a:xfrm>
            <a:off x="1862138" y="1106488"/>
            <a:ext cx="5370512" cy="4743450"/>
          </a:xfrm>
          <a:prstGeom prst="rect">
            <a:avLst/>
          </a:prstGeom>
          <a:noFill/>
          <a:ln w="9525">
            <a:noFill/>
            <a:miter lim="800000"/>
            <a:headEnd/>
            <a:tailEnd/>
          </a:ln>
          <a:effectLst/>
        </p:spPr>
      </p:pic>
      <p:sp>
        <p:nvSpPr>
          <p:cNvPr id="33802" name="Text Box 10"/>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Constructing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2600"/>
              <a:t>The Efficient Frontier</a:t>
            </a:r>
          </a:p>
        </p:txBody>
      </p:sp>
      <p:pic>
        <p:nvPicPr>
          <p:cNvPr id="32772" name="Picture 4"/>
          <p:cNvPicPr>
            <a:picLocks noChangeAspect="1" noChangeArrowheads="1"/>
          </p:cNvPicPr>
          <p:nvPr/>
        </p:nvPicPr>
        <p:blipFill>
          <a:blip r:embed="rId2" cstate="print"/>
          <a:srcRect/>
          <a:stretch>
            <a:fillRect/>
          </a:stretch>
        </p:blipFill>
        <p:spPr bwMode="auto">
          <a:xfrm>
            <a:off x="1862138" y="1106488"/>
            <a:ext cx="5370512" cy="4743450"/>
          </a:xfrm>
          <a:prstGeom prst="rect">
            <a:avLst/>
          </a:prstGeom>
          <a:noFill/>
          <a:ln w="9525">
            <a:noFill/>
            <a:miter lim="800000"/>
            <a:headEnd/>
            <a:tailEnd/>
          </a:ln>
          <a:effectLst/>
        </p:spPr>
      </p:pic>
      <p:pic>
        <p:nvPicPr>
          <p:cNvPr id="32773" name="Picture 5"/>
          <p:cNvPicPr>
            <a:picLocks noChangeAspect="1" noChangeArrowheads="1"/>
          </p:cNvPicPr>
          <p:nvPr/>
        </p:nvPicPr>
        <p:blipFill>
          <a:blip r:embed="rId3" cstate="print"/>
          <a:srcRect/>
          <a:stretch>
            <a:fillRect/>
          </a:stretch>
        </p:blipFill>
        <p:spPr bwMode="auto">
          <a:xfrm>
            <a:off x="1862138" y="1106488"/>
            <a:ext cx="5370512" cy="4743450"/>
          </a:xfrm>
          <a:prstGeom prst="rect">
            <a:avLst/>
          </a:prstGeom>
          <a:noFill/>
          <a:ln w="9525">
            <a:noFill/>
            <a:miter lim="800000"/>
            <a:headEnd/>
            <a:tailEnd/>
          </a:ln>
          <a:effectLst/>
        </p:spPr>
      </p:pic>
      <p:sp>
        <p:nvSpPr>
          <p:cNvPr id="32774" name="Text Box 6"/>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Constructing the EF</a:t>
            </a:r>
          </a:p>
        </p:txBody>
      </p:sp>
      <p:sp>
        <p:nvSpPr>
          <p:cNvPr id="32775" name="Text Box 7"/>
          <p:cNvSpPr txBox="1">
            <a:spLocks noChangeArrowheads="1"/>
          </p:cNvSpPr>
          <p:nvPr/>
        </p:nvSpPr>
        <p:spPr bwMode="auto">
          <a:xfrm>
            <a:off x="3273425" y="1828800"/>
            <a:ext cx="4602163" cy="1465263"/>
          </a:xfrm>
          <a:prstGeom prst="rect">
            <a:avLst/>
          </a:prstGeom>
          <a:solidFill>
            <a:schemeClr val="bg1"/>
          </a:solidFill>
          <a:ln w="9525">
            <a:noFill/>
            <a:miter lim="800000"/>
            <a:headEnd/>
            <a:tailEnd/>
          </a:ln>
          <a:effectLst/>
        </p:spPr>
        <p:txBody>
          <a:bodyPr>
            <a:spAutoFit/>
          </a:bodyPr>
          <a:lstStyle/>
          <a:p>
            <a:pPr>
              <a:spcBef>
                <a:spcPct val="50000"/>
              </a:spcBef>
            </a:pPr>
            <a:r>
              <a:rPr lang="en-US"/>
              <a:t>Our initial matrix had eight attributes.  This space has only two.  An efficient frontier for decisions with a larger number of attributes, however, is constructed the same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2600"/>
              <a:t>What does the Efficient Frontier Tell Us?</a:t>
            </a:r>
          </a:p>
        </p:txBody>
      </p:sp>
      <p:sp>
        <p:nvSpPr>
          <p:cNvPr id="34820" name="Rectangle 4"/>
          <p:cNvSpPr>
            <a:spLocks noGrp="1" noChangeArrowheads="1"/>
          </p:cNvSpPr>
          <p:nvPr>
            <p:ph type="body" idx="1"/>
          </p:nvPr>
        </p:nvSpPr>
        <p:spPr>
          <a:xfrm>
            <a:off x="1309688" y="1106488"/>
            <a:ext cx="6475412" cy="4157662"/>
          </a:xfrm>
        </p:spPr>
        <p:txBody>
          <a:bodyPr/>
          <a:lstStyle/>
          <a:p>
            <a:r>
              <a:rPr lang="en-US"/>
              <a:t>The Efficient Frontier does </a:t>
            </a:r>
            <a:r>
              <a:rPr lang="en-US" b="1" i="1"/>
              <a:t>not</a:t>
            </a:r>
            <a:r>
              <a:rPr lang="en-US"/>
              <a:t> tell us what to do</a:t>
            </a:r>
          </a:p>
          <a:p>
            <a:r>
              <a:rPr lang="en-US"/>
              <a:t>The Efficient Frontier tells us what </a:t>
            </a:r>
            <a:r>
              <a:rPr lang="en-US" b="1" i="1"/>
              <a:t>not</a:t>
            </a:r>
            <a:r>
              <a:rPr lang="en-US"/>
              <a:t> to do</a:t>
            </a:r>
          </a:p>
          <a:p>
            <a:r>
              <a:rPr lang="en-US"/>
              <a:t>Most useful if there are a large number of choices</a:t>
            </a:r>
          </a:p>
        </p:txBody>
      </p:sp>
      <p:sp>
        <p:nvSpPr>
          <p:cNvPr id="34821" name="Text Box 5"/>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Constructing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subTnLst>
                                    <p:animClr>
                                      <p:cBhvr override="childStyle">
                                        <p:cTn dur="1" fill="hold" display="0" masterRel="nextClick" afterEffect="1"/>
                                        <p:tgtEl>
                                          <p:spTgt spid="34820">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childTnLst>
                                  <p:subTnLst>
                                    <p:animClr>
                                      <p:cBhvr override="childStyle">
                                        <p:cTn dur="1" fill="hold" display="0" masterRel="nextClick" afterEffect="1"/>
                                        <p:tgtEl>
                                          <p:spTgt spid="34820">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2600"/>
              <a:t>Overview	</a:t>
            </a:r>
          </a:p>
        </p:txBody>
      </p:sp>
      <p:sp>
        <p:nvSpPr>
          <p:cNvPr id="57347" name="Rectangle 3"/>
          <p:cNvSpPr>
            <a:spLocks noGrp="1" noChangeArrowheads="1"/>
          </p:cNvSpPr>
          <p:nvPr>
            <p:ph type="body" idx="1"/>
          </p:nvPr>
        </p:nvSpPr>
        <p:spPr/>
        <p:txBody>
          <a:bodyPr/>
          <a:lstStyle/>
          <a:p>
            <a:r>
              <a:rPr lang="en-US"/>
              <a:t>Background</a:t>
            </a:r>
          </a:p>
          <a:p>
            <a:r>
              <a:rPr lang="en-US"/>
              <a:t>Construction of the Efficient Frontier</a:t>
            </a:r>
          </a:p>
          <a:p>
            <a:r>
              <a:rPr lang="en-US"/>
              <a:t>NWPCC Plan Selection</a:t>
            </a:r>
          </a:p>
          <a:p>
            <a:r>
              <a:rPr lang="en-US"/>
              <a:t>Using the Efficient Frontier</a:t>
            </a:r>
          </a:p>
          <a:p>
            <a:r>
              <a:rPr lang="en-US"/>
              <a:t>Abusing the Efficient Frontier</a:t>
            </a:r>
          </a:p>
        </p:txBody>
      </p:sp>
      <p:sp>
        <p:nvSpPr>
          <p:cNvPr id="57348" name="Line 4"/>
          <p:cNvSpPr>
            <a:spLocks noChangeShapeType="1"/>
          </p:cNvSpPr>
          <p:nvPr/>
        </p:nvSpPr>
        <p:spPr bwMode="auto">
          <a:xfrm>
            <a:off x="239713" y="3681413"/>
            <a:ext cx="357187" cy="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a:t>
            </a:r>
            <a:fld id="{8ECFECCC-BDDB-4904-9AFD-D587869D9568}" type="slidenum">
              <a:rPr lang="en-US"/>
              <a:pPr/>
              <a:t>17</a:t>
            </a:fld>
            <a:endParaRPr lang="en-US"/>
          </a:p>
        </p:txBody>
      </p:sp>
      <p:sp>
        <p:nvSpPr>
          <p:cNvPr id="93186" name="Rectangle 2"/>
          <p:cNvSpPr>
            <a:spLocks noGrp="1" noChangeArrowheads="1"/>
          </p:cNvSpPr>
          <p:nvPr>
            <p:ph type="title"/>
          </p:nvPr>
        </p:nvSpPr>
        <p:spPr/>
        <p:txBody>
          <a:bodyPr/>
          <a:lstStyle/>
          <a:p>
            <a:r>
              <a:rPr lang="en-US" sz="2600"/>
              <a:t>Using the Efficient Frontier</a:t>
            </a:r>
          </a:p>
        </p:txBody>
      </p:sp>
      <p:sp>
        <p:nvSpPr>
          <p:cNvPr id="93187" name="Rectangle 3"/>
          <p:cNvSpPr>
            <a:spLocks noGrp="1" noChangeArrowheads="1"/>
          </p:cNvSpPr>
          <p:nvPr>
            <p:ph type="body" idx="1"/>
          </p:nvPr>
        </p:nvSpPr>
        <p:spPr>
          <a:xfrm>
            <a:off x="457200" y="1643063"/>
            <a:ext cx="8229600" cy="3992562"/>
          </a:xfrm>
        </p:spPr>
        <p:txBody>
          <a:bodyPr/>
          <a:lstStyle/>
          <a:p>
            <a:r>
              <a:rPr lang="en-US"/>
              <a:t>If we cannot use the efficient frontier to select a plan, what good is it?</a:t>
            </a:r>
          </a:p>
          <a:p>
            <a:r>
              <a:rPr lang="en-US"/>
              <a:t>Unless we have a large number of plans, not much in itself, but ...</a:t>
            </a:r>
          </a:p>
          <a:p>
            <a:r>
              <a:rPr lang="en-US"/>
              <a:t>In combination with the space and with other objectives, it can be very useful ….</a:t>
            </a:r>
          </a:p>
        </p:txBody>
      </p:sp>
      <p:sp>
        <p:nvSpPr>
          <p:cNvPr id="93188"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Using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subTnLst>
                                    <p:animClr>
                                      <p:cBhvr override="childStyle">
                                        <p:cTn dur="1" fill="hold" display="0" masterRel="nextClick" afterEffect="1"/>
                                        <p:tgtEl>
                                          <p:spTgt spid="93187">
                                            <p:txEl>
                                              <p:pRg st="0" end="0"/>
                                            </p:txEl>
                                          </p:spTgt>
                                        </p:tgtEl>
                                        <p:attrNameLst>
                                          <p:attrName>ppt_c</p:attrName>
                                        </p:attrNameLst>
                                      </p:cBhvr>
                                      <p:to>
                                        <a:srgbClr val="EAEAEA"/>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subTnLst>
                                    <p:animClr>
                                      <p:cBhvr override="childStyle">
                                        <p:cTn dur="1" fill="hold" display="0" masterRel="nextClick" afterEffect="1"/>
                                        <p:tgtEl>
                                          <p:spTgt spid="93187">
                                            <p:txEl>
                                              <p:pRg st="1" end="1"/>
                                            </p:txEl>
                                          </p:spTgt>
                                        </p:tgtEl>
                                        <p:attrNameLst>
                                          <p:attrName>ppt_c</p:attrName>
                                        </p:attrNameLst>
                                      </p:cBhvr>
                                      <p:to>
                                        <a:srgbClr val="EAEAEA"/>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600"/>
              <a:t>We Would Ask …</a:t>
            </a:r>
          </a:p>
        </p:txBody>
      </p:sp>
      <p:sp>
        <p:nvSpPr>
          <p:cNvPr id="53251" name="Rectangle 3"/>
          <p:cNvSpPr>
            <a:spLocks noGrp="1" noChangeArrowheads="1"/>
          </p:cNvSpPr>
          <p:nvPr>
            <p:ph type="body" idx="1"/>
          </p:nvPr>
        </p:nvSpPr>
        <p:spPr>
          <a:xfrm>
            <a:off x="457200" y="1331913"/>
            <a:ext cx="8229600" cy="4432300"/>
          </a:xfrm>
        </p:spPr>
        <p:txBody>
          <a:bodyPr/>
          <a:lstStyle/>
          <a:p>
            <a:r>
              <a:rPr lang="en-US"/>
              <a:t>What are the similarities among strategies close to the efficient frontier?</a:t>
            </a:r>
          </a:p>
          <a:p>
            <a:r>
              <a:rPr lang="en-US"/>
              <a:t>How do strategies change as we move along the efficient frontier?</a:t>
            </a:r>
          </a:p>
          <a:p>
            <a:r>
              <a:rPr lang="en-US"/>
              <a:t>What are the similarities among strategies removed from the efficient frontier?</a:t>
            </a:r>
          </a:p>
          <a:p>
            <a:r>
              <a:rPr lang="en-US"/>
              <a:t>How do plans differ with respect to other sources of risk?</a:t>
            </a:r>
          </a:p>
        </p:txBody>
      </p:sp>
      <p:sp>
        <p:nvSpPr>
          <p:cNvPr id="53252"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Using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subTnLst>
                                    <p:animClr>
                                      <p:cBhvr override="childStyle">
                                        <p:cTn dur="1" fill="hold" display="0" masterRel="nextClick" afterEffect="1"/>
                                        <p:tgtEl>
                                          <p:spTgt spid="53251">
                                            <p:txEl>
                                              <p:pRg st="0" end="0"/>
                                            </p:txEl>
                                          </p:spTgt>
                                        </p:tgtEl>
                                        <p:attrNameLst>
                                          <p:attrName>ppt_c</p:attrName>
                                        </p:attrNameLst>
                                      </p:cBhvr>
                                      <p:to>
                                        <a:srgbClr val="EAEAEA"/>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subTnLst>
                                    <p:animClr>
                                      <p:cBhvr override="childStyle">
                                        <p:cTn dur="1" fill="hold" display="0" masterRel="nextClick" afterEffect="1"/>
                                        <p:tgtEl>
                                          <p:spTgt spid="53251">
                                            <p:txEl>
                                              <p:pRg st="1" end="1"/>
                                            </p:txEl>
                                          </p:spTgt>
                                        </p:tgtEl>
                                        <p:attrNameLst>
                                          <p:attrName>ppt_c</p:attrName>
                                        </p:attrNameLst>
                                      </p:cBhvr>
                                      <p:to>
                                        <a:srgbClr val="EAEAEA"/>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subTnLst>
                                    <p:animClr>
                                      <p:cBhvr override="childStyle">
                                        <p:cTn dur="1" fill="hold" display="0" masterRel="nextClick" afterEffect="1"/>
                                        <p:tgtEl>
                                          <p:spTgt spid="53251">
                                            <p:txEl>
                                              <p:pRg st="2" end="2"/>
                                            </p:txEl>
                                          </p:spTgt>
                                        </p:tgtEl>
                                        <p:attrNameLst>
                                          <p:attrName>ppt_c</p:attrName>
                                        </p:attrNameLst>
                                      </p:cBhvr>
                                      <p:to>
                                        <a:srgbClr val="EAEAEA"/>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a:t>
            </a:r>
            <a:fld id="{FDDC9BBC-943B-496B-9B99-7814794E6D37}" type="slidenum">
              <a:rPr lang="en-US"/>
              <a:pPr/>
              <a:t>19</a:t>
            </a:fld>
            <a:endParaRPr lang="en-US"/>
          </a:p>
        </p:txBody>
      </p:sp>
      <p:sp>
        <p:nvSpPr>
          <p:cNvPr id="54274" name="Rectangle 2"/>
          <p:cNvSpPr>
            <a:spLocks noGrp="1" noChangeArrowheads="1"/>
          </p:cNvSpPr>
          <p:nvPr>
            <p:ph type="title"/>
          </p:nvPr>
        </p:nvSpPr>
        <p:spPr/>
        <p:txBody>
          <a:bodyPr/>
          <a:lstStyle/>
          <a:p>
            <a:r>
              <a:rPr lang="en-US" sz="2600"/>
              <a:t>We Would Ask …</a:t>
            </a:r>
          </a:p>
        </p:txBody>
      </p:sp>
      <p:sp>
        <p:nvSpPr>
          <p:cNvPr id="54275" name="Rectangle 3"/>
          <p:cNvSpPr>
            <a:spLocks noGrp="1" noChangeArrowheads="1"/>
          </p:cNvSpPr>
          <p:nvPr>
            <p:ph type="body" idx="1"/>
          </p:nvPr>
        </p:nvSpPr>
        <p:spPr/>
        <p:txBody>
          <a:bodyPr/>
          <a:lstStyle/>
          <a:p>
            <a:r>
              <a:rPr lang="en-US"/>
              <a:t>How do details </a:t>
            </a:r>
            <a:r>
              <a:rPr lang="en-US" i="1"/>
              <a:t>within</a:t>
            </a:r>
            <a:r>
              <a:rPr lang="en-US"/>
              <a:t> particular futures differ?</a:t>
            </a:r>
          </a:p>
          <a:p>
            <a:r>
              <a:rPr lang="en-US"/>
              <a:t>Are some plans more or less acceptable to other institutions?</a:t>
            </a:r>
          </a:p>
          <a:p>
            <a:r>
              <a:rPr lang="en-US"/>
              <a:t>Do you really have to make a choice?</a:t>
            </a:r>
          </a:p>
          <a:p>
            <a:r>
              <a:rPr lang="en-US"/>
              <a:t>What costs and elements can you control?</a:t>
            </a:r>
          </a:p>
        </p:txBody>
      </p:sp>
      <p:sp>
        <p:nvSpPr>
          <p:cNvPr id="54276"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Using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subTnLst>
                                    <p:animClr>
                                      <p:cBhvr override="childStyle">
                                        <p:cTn dur="1" fill="hold" display="0" masterRel="nextClick" afterEffect="1"/>
                                        <p:tgtEl>
                                          <p:spTgt spid="54275">
                                            <p:txEl>
                                              <p:pRg st="0" end="0"/>
                                            </p:txEl>
                                          </p:spTgt>
                                        </p:tgtEl>
                                        <p:attrNameLst>
                                          <p:attrName>ppt_c</p:attrName>
                                        </p:attrNameLst>
                                      </p:cBhvr>
                                      <p:to>
                                        <a:srgbClr val="EAEAEA"/>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subTnLst>
                                    <p:animClr>
                                      <p:cBhvr override="childStyle">
                                        <p:cTn dur="1" fill="hold" display="0" masterRel="nextClick" afterEffect="1"/>
                                        <p:tgtEl>
                                          <p:spTgt spid="54275">
                                            <p:txEl>
                                              <p:pRg st="1" end="1"/>
                                            </p:txEl>
                                          </p:spTgt>
                                        </p:tgtEl>
                                        <p:attrNameLst>
                                          <p:attrName>ppt_c</p:attrName>
                                        </p:attrNameLst>
                                      </p:cBhvr>
                                      <p:to>
                                        <a:srgbClr val="EAEAEA"/>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subTnLst>
                                    <p:animClr>
                                      <p:cBhvr override="childStyle">
                                        <p:cTn dur="1" fill="hold" display="0" masterRel="nextClick" afterEffect="1"/>
                                        <p:tgtEl>
                                          <p:spTgt spid="54275">
                                            <p:txEl>
                                              <p:pRg st="2" end="2"/>
                                            </p:txEl>
                                          </p:spTgt>
                                        </p:tgtEl>
                                        <p:attrNameLst>
                                          <p:attrName>ppt_c</p:attrName>
                                        </p:attrNameLst>
                                      </p:cBhvr>
                                      <p:to>
                                        <a:srgbClr val="EAEAEA"/>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600"/>
              <a:t>Overview	</a:t>
            </a:r>
          </a:p>
        </p:txBody>
      </p:sp>
      <p:sp>
        <p:nvSpPr>
          <p:cNvPr id="10243" name="Rectangle 3"/>
          <p:cNvSpPr>
            <a:spLocks noGrp="1" noChangeArrowheads="1"/>
          </p:cNvSpPr>
          <p:nvPr>
            <p:ph type="body" idx="1"/>
          </p:nvPr>
        </p:nvSpPr>
        <p:spPr>
          <a:xfrm>
            <a:off x="1309688" y="1343025"/>
            <a:ext cx="6475412" cy="4021138"/>
          </a:xfrm>
        </p:spPr>
        <p:txBody>
          <a:bodyPr/>
          <a:lstStyle/>
          <a:p>
            <a:r>
              <a:rPr lang="en-US"/>
              <a:t>Background</a:t>
            </a:r>
          </a:p>
          <a:p>
            <a:r>
              <a:rPr lang="en-US"/>
              <a:t>Construction of the Efficient Frontier</a:t>
            </a:r>
          </a:p>
          <a:p>
            <a:r>
              <a:rPr lang="en-US"/>
              <a:t>Populating the Space</a:t>
            </a:r>
          </a:p>
          <a:p>
            <a:r>
              <a:rPr lang="en-US"/>
              <a:t>Using the Efficient Frontier</a:t>
            </a:r>
          </a:p>
          <a:p>
            <a:r>
              <a:rPr lang="en-US"/>
              <a:t>Abusing the Efficient Frontier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2600"/>
              <a:t>Overview	</a:t>
            </a:r>
          </a:p>
        </p:txBody>
      </p:sp>
      <p:sp>
        <p:nvSpPr>
          <p:cNvPr id="58371" name="Rectangle 3"/>
          <p:cNvSpPr>
            <a:spLocks noGrp="1" noChangeArrowheads="1"/>
          </p:cNvSpPr>
          <p:nvPr>
            <p:ph type="body" idx="1"/>
          </p:nvPr>
        </p:nvSpPr>
        <p:spPr/>
        <p:txBody>
          <a:bodyPr/>
          <a:lstStyle/>
          <a:p>
            <a:r>
              <a:rPr lang="en-US"/>
              <a:t>Background</a:t>
            </a:r>
          </a:p>
          <a:p>
            <a:r>
              <a:rPr lang="en-US"/>
              <a:t>Construction of the Efficient Frontier</a:t>
            </a:r>
          </a:p>
          <a:p>
            <a:r>
              <a:rPr lang="en-US"/>
              <a:t>NWPCC Plan Selection</a:t>
            </a:r>
          </a:p>
          <a:p>
            <a:r>
              <a:rPr lang="en-US"/>
              <a:t>Using the Efficient Frontier</a:t>
            </a:r>
          </a:p>
          <a:p>
            <a:r>
              <a:rPr lang="en-US"/>
              <a:t>Abusing the Efficient Frontier</a:t>
            </a:r>
          </a:p>
        </p:txBody>
      </p:sp>
      <p:sp>
        <p:nvSpPr>
          <p:cNvPr id="58372" name="Line 4"/>
          <p:cNvSpPr>
            <a:spLocks noChangeShapeType="1"/>
          </p:cNvSpPr>
          <p:nvPr/>
        </p:nvSpPr>
        <p:spPr bwMode="auto">
          <a:xfrm>
            <a:off x="198438" y="4267200"/>
            <a:ext cx="357187" cy="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2600"/>
              <a:t>Fooled by the Graph</a:t>
            </a:r>
          </a:p>
        </p:txBody>
      </p:sp>
      <p:sp>
        <p:nvSpPr>
          <p:cNvPr id="56323" name="Rectangle 3"/>
          <p:cNvSpPr>
            <a:spLocks noGrp="1" noChangeArrowheads="1"/>
          </p:cNvSpPr>
          <p:nvPr>
            <p:ph type="body" idx="1"/>
          </p:nvPr>
        </p:nvSpPr>
        <p:spPr>
          <a:xfrm>
            <a:off x="1309688" y="1106488"/>
            <a:ext cx="6475412" cy="4003675"/>
          </a:xfrm>
        </p:spPr>
        <p:txBody>
          <a:bodyPr/>
          <a:lstStyle/>
          <a:p>
            <a:r>
              <a:rPr lang="en-US"/>
              <a:t>Error 1:  The geometry of the points on the efficient frontier has meaning or otherwise provides guidance, or equivalently …</a:t>
            </a:r>
          </a:p>
          <a:p>
            <a:r>
              <a:rPr lang="en-US"/>
              <a:t>There exists a formula or other objective means for determining an optimal point on the efficient frontier</a:t>
            </a:r>
          </a:p>
        </p:txBody>
      </p:sp>
      <p:sp>
        <p:nvSpPr>
          <p:cNvPr id="56324"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subTnLst>
                                    <p:animClr>
                                      <p:cBhvr override="childStyle">
                                        <p:cTn dur="1" fill="hold" display="0" masterRel="nextClick" afterEffect="1"/>
                                        <p:tgtEl>
                                          <p:spTgt spid="5632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a:xfrm>
            <a:off x="1401763" y="525463"/>
            <a:ext cx="6423025" cy="503237"/>
          </a:xfrm>
        </p:spPr>
        <p:txBody>
          <a:bodyPr/>
          <a:lstStyle/>
          <a:p>
            <a:r>
              <a:rPr lang="en-US" sz="2600"/>
              <a:t>Illustrating a Jump</a:t>
            </a:r>
          </a:p>
        </p:txBody>
      </p:sp>
      <p:pic>
        <p:nvPicPr>
          <p:cNvPr id="68617" name="Picture 9"/>
          <p:cNvPicPr>
            <a:picLocks noGrp="1" noChangeAspect="1" noChangeArrowheads="1"/>
          </p:cNvPicPr>
          <p:nvPr>
            <p:ph idx="1"/>
          </p:nvPr>
        </p:nvPicPr>
        <p:blipFill>
          <a:blip r:embed="rId2" cstate="print"/>
          <a:srcRect/>
          <a:stretch>
            <a:fillRect/>
          </a:stretch>
        </p:blipFill>
        <p:spPr>
          <a:xfrm>
            <a:off x="1862138" y="1106488"/>
            <a:ext cx="5370512" cy="4743450"/>
          </a:xfrm>
          <a:noFill/>
          <a:ln/>
        </p:spPr>
      </p:pic>
      <p:sp>
        <p:nvSpPr>
          <p:cNvPr id="68618" name="Text Box 10"/>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a:t>
            </a:r>
            <a:fld id="{175FA699-1C18-441C-80AF-BD43ACC84CC8}" type="slidenum">
              <a:rPr lang="en-US"/>
              <a:pPr/>
              <a:t>23</a:t>
            </a:fld>
            <a:endParaRPr lang="en-US"/>
          </a:p>
        </p:txBody>
      </p:sp>
      <p:sp>
        <p:nvSpPr>
          <p:cNvPr id="97282" name="Rectangle 2"/>
          <p:cNvSpPr>
            <a:spLocks noGrp="1" noChangeArrowheads="1"/>
          </p:cNvSpPr>
          <p:nvPr>
            <p:ph type="title"/>
          </p:nvPr>
        </p:nvSpPr>
        <p:spPr>
          <a:xfrm>
            <a:off x="1508125" y="525463"/>
            <a:ext cx="6316663" cy="503237"/>
          </a:xfrm>
        </p:spPr>
        <p:txBody>
          <a:bodyPr/>
          <a:lstStyle/>
          <a:p>
            <a:r>
              <a:rPr lang="en-US" sz="2600"/>
              <a:t>Geometry Is Not Utility</a:t>
            </a:r>
          </a:p>
        </p:txBody>
      </p:sp>
      <p:sp>
        <p:nvSpPr>
          <p:cNvPr id="97283" name="Rectangle 3"/>
          <p:cNvSpPr>
            <a:spLocks noGrp="1" noChangeArrowheads="1"/>
          </p:cNvSpPr>
          <p:nvPr>
            <p:ph type="body" idx="1"/>
          </p:nvPr>
        </p:nvSpPr>
        <p:spPr/>
        <p:txBody>
          <a:bodyPr/>
          <a:lstStyle/>
          <a:p>
            <a:r>
              <a:rPr lang="en-US"/>
              <a:t>If the side effect is a mild rash, why would we not take the solution that minimizes infections?</a:t>
            </a:r>
          </a:p>
          <a:p>
            <a:r>
              <a:rPr lang="en-US"/>
              <a:t>There may be other thresholds that the geometry masks</a:t>
            </a:r>
          </a:p>
          <a:p>
            <a:r>
              <a:rPr lang="en-US"/>
              <a:t>We may not be looking at factors over which we have control ….</a:t>
            </a:r>
          </a:p>
        </p:txBody>
      </p:sp>
      <p:sp>
        <p:nvSpPr>
          <p:cNvPr id="97284"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subTnLst>
                                    <p:animClr>
                                      <p:cBhvr override="childStyle">
                                        <p:cTn dur="1" fill="hold" display="0" masterRel="nextClick" afterEffect="1"/>
                                        <p:tgtEl>
                                          <p:spTgt spid="97283">
                                            <p:txEl>
                                              <p:pRg st="0" end="0"/>
                                            </p:txEl>
                                          </p:spTgt>
                                        </p:tgtEl>
                                        <p:attrNameLst>
                                          <p:attrName>ppt_c</p:attrName>
                                        </p:attrNameLst>
                                      </p:cBhvr>
                                      <p:to>
                                        <a:srgbClr val="EAEAEA"/>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subTnLst>
                                    <p:animClr>
                                      <p:cBhvr override="childStyle">
                                        <p:cTn dur="1" fill="hold" display="0" masterRel="nextClick" afterEffect="1"/>
                                        <p:tgtEl>
                                          <p:spTgt spid="97283">
                                            <p:txEl>
                                              <p:pRg st="1" end="1"/>
                                            </p:txEl>
                                          </p:spTgt>
                                        </p:tgtEl>
                                        <p:attrNameLst>
                                          <p:attrName>ppt_c</p:attrName>
                                        </p:attrNameLst>
                                      </p:cBhvr>
                                      <p:to>
                                        <a:srgbClr val="EAEAEA"/>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a:t>
            </a:r>
            <a:fld id="{A453389D-39FD-4A6E-B2B0-B9D8F0F7499E}" type="slidenum">
              <a:rPr lang="en-US"/>
              <a:pPr/>
              <a:t>24</a:t>
            </a:fld>
            <a:endParaRPr lang="en-US"/>
          </a:p>
        </p:txBody>
      </p:sp>
      <p:sp>
        <p:nvSpPr>
          <p:cNvPr id="52226" name="Rectangle 2"/>
          <p:cNvSpPr>
            <a:spLocks noGrp="1" noChangeArrowheads="1"/>
          </p:cNvSpPr>
          <p:nvPr>
            <p:ph type="title"/>
          </p:nvPr>
        </p:nvSpPr>
        <p:spPr>
          <a:xfrm>
            <a:off x="890588" y="525463"/>
            <a:ext cx="6881812" cy="954087"/>
          </a:xfrm>
        </p:spPr>
        <p:txBody>
          <a:bodyPr/>
          <a:lstStyle/>
          <a:p>
            <a:r>
              <a:rPr lang="en-US"/>
              <a:t>Unclear About Control</a:t>
            </a:r>
          </a:p>
        </p:txBody>
      </p:sp>
      <p:sp>
        <p:nvSpPr>
          <p:cNvPr id="52227" name="Rectangle 3"/>
          <p:cNvSpPr>
            <a:spLocks noGrp="1" noChangeArrowheads="1"/>
          </p:cNvSpPr>
          <p:nvPr>
            <p:ph type="body" idx="1"/>
          </p:nvPr>
        </p:nvSpPr>
        <p:spPr>
          <a:xfrm>
            <a:off x="457200" y="1643063"/>
            <a:ext cx="8229600" cy="3582987"/>
          </a:xfrm>
        </p:spPr>
        <p:txBody>
          <a:bodyPr/>
          <a:lstStyle/>
          <a:p>
            <a:r>
              <a:rPr lang="en-US"/>
              <a:t>Error 2: The “expected cost” on the efficient frontier is controllable, equivalently …</a:t>
            </a:r>
          </a:p>
          <a:p>
            <a:r>
              <a:rPr lang="en-US"/>
              <a:t>We can “buy” risk reduction with the increase in expected costs</a:t>
            </a:r>
          </a:p>
        </p:txBody>
      </p:sp>
      <p:sp>
        <p:nvSpPr>
          <p:cNvPr id="52228"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320800" y="498475"/>
            <a:ext cx="6934200" cy="503238"/>
          </a:xfrm>
        </p:spPr>
        <p:txBody>
          <a:bodyPr/>
          <a:lstStyle/>
          <a:p>
            <a:r>
              <a:rPr lang="en-US" sz="2600"/>
              <a:t>The NWPPC Resource Portfolio Space</a:t>
            </a:r>
          </a:p>
        </p:txBody>
      </p:sp>
      <p:pic>
        <p:nvPicPr>
          <p:cNvPr id="103427" name="Picture 3"/>
          <p:cNvPicPr>
            <a:picLocks noGrp="1" noChangeAspect="1" noChangeArrowheads="1"/>
          </p:cNvPicPr>
          <p:nvPr>
            <p:ph idx="1"/>
          </p:nvPr>
        </p:nvPicPr>
        <p:blipFill>
          <a:blip r:embed="rId2" cstate="print"/>
          <a:srcRect/>
          <a:stretch>
            <a:fillRect/>
          </a:stretch>
        </p:blipFill>
        <p:spPr>
          <a:xfrm>
            <a:off x="1811338" y="1016000"/>
            <a:ext cx="5521325" cy="4875213"/>
          </a:xfrm>
          <a:noFill/>
          <a:ln/>
        </p:spPr>
      </p:pic>
      <p:sp>
        <p:nvSpPr>
          <p:cNvPr id="103428"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NWPCC Approach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2"/>
          </p:nvPr>
        </p:nvSpPr>
        <p:spPr/>
        <p:txBody>
          <a:bodyPr/>
          <a:lstStyle/>
          <a:p>
            <a:r>
              <a:rPr lang="en-US"/>
              <a:t>  </a:t>
            </a:r>
            <a:fld id="{37CCE32E-89FF-4D6E-B346-EE088EE95FC4}" type="slidenum">
              <a:rPr lang="en-US"/>
              <a:pPr/>
              <a:t>26</a:t>
            </a:fld>
            <a:endParaRPr lang="en-US"/>
          </a:p>
        </p:txBody>
      </p:sp>
      <p:sp>
        <p:nvSpPr>
          <p:cNvPr id="104450" name="Rectangle 2"/>
          <p:cNvSpPr>
            <a:spLocks noGrp="1" noChangeArrowheads="1"/>
          </p:cNvSpPr>
          <p:nvPr>
            <p:ph type="title"/>
          </p:nvPr>
        </p:nvSpPr>
        <p:spPr>
          <a:xfrm>
            <a:off x="1387475" y="525463"/>
            <a:ext cx="6437313" cy="503237"/>
          </a:xfrm>
        </p:spPr>
        <p:txBody>
          <a:bodyPr/>
          <a:lstStyle/>
          <a:p>
            <a:r>
              <a:rPr lang="en-US" sz="2600"/>
              <a:t>What are the Trade Offs?</a:t>
            </a:r>
          </a:p>
        </p:txBody>
      </p:sp>
      <p:sp>
        <p:nvSpPr>
          <p:cNvPr id="104451" name="Rectangle 3"/>
          <p:cNvSpPr>
            <a:spLocks noGrp="1" noChangeArrowheads="1"/>
          </p:cNvSpPr>
          <p:nvPr>
            <p:ph type="body" idx="1"/>
          </p:nvPr>
        </p:nvSpPr>
        <p:spPr>
          <a:xfrm>
            <a:off x="309563" y="1347788"/>
            <a:ext cx="8431212" cy="4448175"/>
          </a:xfrm>
        </p:spPr>
        <p:txBody>
          <a:bodyPr/>
          <a:lstStyle/>
          <a:p>
            <a:pPr>
              <a:lnSpc>
                <a:spcPct val="90000"/>
              </a:lnSpc>
            </a:pPr>
            <a:r>
              <a:rPr lang="en-US"/>
              <a:t>As we go from left to right, we are trading off the </a:t>
            </a:r>
            <a:r>
              <a:rPr lang="en-US" b="1" i="1"/>
              <a:t>likely outcome</a:t>
            </a:r>
            <a:r>
              <a:rPr lang="en-US"/>
              <a:t> with the </a:t>
            </a:r>
            <a:r>
              <a:rPr lang="en-US" b="1" i="1"/>
              <a:t>worst outcome</a:t>
            </a:r>
          </a:p>
          <a:p>
            <a:pPr>
              <a:lnSpc>
                <a:spcPct val="90000"/>
              </a:lnSpc>
            </a:pPr>
            <a:r>
              <a:rPr lang="en-US"/>
              <a:t>Because we get only one future, this is purely an expression of risk aversion, not expected cost as we might encounter it is an economic feasibility study</a:t>
            </a:r>
          </a:p>
          <a:p>
            <a:pPr>
              <a:lnSpc>
                <a:spcPct val="90000"/>
              </a:lnSpc>
            </a:pPr>
            <a:r>
              <a:rPr lang="en-US"/>
              <a:t>The controllable costs are much smaller than the total system costs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2"/>
          </p:nvPr>
        </p:nvSpPr>
        <p:spPr/>
        <p:txBody>
          <a:bodyPr/>
          <a:lstStyle/>
          <a:p>
            <a:r>
              <a:rPr lang="en-US"/>
              <a:t>  </a:t>
            </a:r>
            <a:fld id="{3334A34D-A102-492F-BF00-BF6AC33B471D}" type="slidenum">
              <a:rPr lang="en-US"/>
              <a:pPr/>
              <a:t>27</a:t>
            </a:fld>
            <a:endParaRPr lang="en-US"/>
          </a:p>
        </p:txBody>
      </p:sp>
      <p:sp>
        <p:nvSpPr>
          <p:cNvPr id="107522" name="Rectangle 2"/>
          <p:cNvSpPr>
            <a:spLocks noGrp="1" noChangeArrowheads="1"/>
          </p:cNvSpPr>
          <p:nvPr>
            <p:ph type="title"/>
          </p:nvPr>
        </p:nvSpPr>
        <p:spPr>
          <a:xfrm>
            <a:off x="1362075" y="525463"/>
            <a:ext cx="6757988" cy="503237"/>
          </a:xfrm>
        </p:spPr>
        <p:txBody>
          <a:bodyPr/>
          <a:lstStyle/>
          <a:p>
            <a:r>
              <a:rPr lang="en-US" sz="2600"/>
              <a:t>Option Costs and Risk Benefits</a:t>
            </a:r>
          </a:p>
        </p:txBody>
      </p:sp>
      <p:pic>
        <p:nvPicPr>
          <p:cNvPr id="107524" name="Picture 4"/>
          <p:cNvPicPr>
            <a:picLocks noChangeAspect="1" noChangeArrowheads="1"/>
          </p:cNvPicPr>
          <p:nvPr/>
        </p:nvPicPr>
        <p:blipFill>
          <a:blip r:embed="rId3" cstate="print"/>
          <a:srcRect/>
          <a:stretch>
            <a:fillRect/>
          </a:stretch>
        </p:blipFill>
        <p:spPr bwMode="auto">
          <a:xfrm>
            <a:off x="288925" y="1482725"/>
            <a:ext cx="8442325" cy="3800475"/>
          </a:xfrm>
          <a:prstGeom prst="rect">
            <a:avLst/>
          </a:prstGeom>
          <a:noFill/>
          <a:ln w="9525">
            <a:noFill/>
            <a:miter lim="800000"/>
            <a:headEnd/>
            <a:tailEnd/>
          </a:ln>
          <a:effectLst/>
        </p:spPr>
      </p:pic>
      <p:sp>
        <p:nvSpPr>
          <p:cNvPr id="107525" name="Rectangle 5"/>
          <p:cNvSpPr>
            <a:spLocks noChangeArrowheads="1"/>
          </p:cNvSpPr>
          <p:nvPr/>
        </p:nvSpPr>
        <p:spPr bwMode="auto">
          <a:xfrm>
            <a:off x="658813" y="3684588"/>
            <a:ext cx="8027987" cy="725487"/>
          </a:xfrm>
          <a:prstGeom prst="rect">
            <a:avLst/>
          </a:prstGeom>
          <a:solidFill>
            <a:srgbClr val="FFFFFF"/>
          </a:solidFill>
          <a:ln w="9525">
            <a:noFill/>
            <a:miter lim="800000"/>
            <a:headEnd/>
            <a:tailEnd/>
          </a:ln>
          <a:effectLst/>
        </p:spPr>
        <p:txBody>
          <a:bodyPr wrap="none" anchor="ctr"/>
          <a:lstStyle/>
          <a:p>
            <a:endParaRPr lang="en-US"/>
          </a:p>
        </p:txBody>
      </p:sp>
      <p:sp>
        <p:nvSpPr>
          <p:cNvPr id="107526" name="Rectangle 6"/>
          <p:cNvSpPr>
            <a:spLocks noChangeArrowheads="1"/>
          </p:cNvSpPr>
          <p:nvPr/>
        </p:nvSpPr>
        <p:spPr bwMode="auto">
          <a:xfrm>
            <a:off x="784225" y="2600325"/>
            <a:ext cx="8027988" cy="966788"/>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75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P spid="10752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2600"/>
              <a:t>Mislead by Averages</a:t>
            </a:r>
          </a:p>
        </p:txBody>
      </p:sp>
      <p:sp>
        <p:nvSpPr>
          <p:cNvPr id="67587" name="Rectangle 3"/>
          <p:cNvSpPr>
            <a:spLocks noGrp="1" noChangeArrowheads="1"/>
          </p:cNvSpPr>
          <p:nvPr>
            <p:ph type="body" idx="1"/>
          </p:nvPr>
        </p:nvSpPr>
        <p:spPr>
          <a:xfrm>
            <a:off x="444500" y="1606550"/>
            <a:ext cx="8229600" cy="4243388"/>
          </a:xfrm>
        </p:spPr>
        <p:txBody>
          <a:bodyPr/>
          <a:lstStyle/>
          <a:p>
            <a:r>
              <a:rPr lang="en-US"/>
              <a:t>Error 3:  “We </a:t>
            </a:r>
            <a:r>
              <a:rPr lang="en-US" i="1"/>
              <a:t>know</a:t>
            </a:r>
            <a:r>
              <a:rPr lang="en-US"/>
              <a:t> what ‘expected cost’ means.”</a:t>
            </a:r>
          </a:p>
          <a:p>
            <a:r>
              <a:rPr lang="en-US"/>
              <a:t>In fact, there are many different ways to compute an average, and they all have different meanings.</a:t>
            </a:r>
          </a:p>
          <a:p>
            <a:r>
              <a:rPr lang="en-US"/>
              <a:t>More important, the average of a distribution may be very meaningful in one situation and meaningless in another.</a:t>
            </a:r>
          </a:p>
        </p:txBody>
      </p:sp>
      <p:sp>
        <p:nvSpPr>
          <p:cNvPr id="67588"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subTnLst>
                                    <p:animClr>
                                      <p:cBhvr override="childStyle">
                                        <p:cTn dur="1" fill="hold" display="0" masterRel="nextClick" afterEffect="1"/>
                                        <p:tgtEl>
                                          <p:spTgt spid="6758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subTnLst>
                                    <p:animClr>
                                      <p:cBhvr override="childStyle">
                                        <p:cTn dur="1" fill="hold" display="0" masterRel="nextClick" afterEffect="1"/>
                                        <p:tgtEl>
                                          <p:spTgt spid="6758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p:txBody>
          <a:bodyPr/>
          <a:lstStyle/>
          <a:p>
            <a:r>
              <a:rPr lang="en-US" sz="2600"/>
              <a:t>Efficient Frontier of a Financial Portfolio</a:t>
            </a:r>
          </a:p>
        </p:txBody>
      </p:sp>
      <p:pic>
        <p:nvPicPr>
          <p:cNvPr id="81930" name="Picture 10"/>
          <p:cNvPicPr>
            <a:picLocks noGrp="1" noChangeAspect="1" noChangeArrowheads="1"/>
          </p:cNvPicPr>
          <p:nvPr>
            <p:ph idx="1"/>
          </p:nvPr>
        </p:nvPicPr>
        <p:blipFill>
          <a:blip r:embed="rId2" cstate="print"/>
          <a:srcRect/>
          <a:stretch>
            <a:fillRect/>
          </a:stretch>
        </p:blipFill>
        <p:spPr>
          <a:xfrm>
            <a:off x="1800225" y="1439863"/>
            <a:ext cx="5492750" cy="4075112"/>
          </a:xfrm>
          <a:noFill/>
          <a:ln/>
        </p:spPr>
      </p:pic>
      <p:sp>
        <p:nvSpPr>
          <p:cNvPr id="81931" name="Text Box 11"/>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
        <p:nvSpPr>
          <p:cNvPr id="81932" name="Text Box 12"/>
          <p:cNvSpPr txBox="1">
            <a:spLocks noChangeArrowheads="1"/>
          </p:cNvSpPr>
          <p:nvPr/>
        </p:nvSpPr>
        <p:spPr bwMode="auto">
          <a:xfrm>
            <a:off x="6399213" y="3697288"/>
            <a:ext cx="2071687" cy="1190625"/>
          </a:xfrm>
          <a:prstGeom prst="rect">
            <a:avLst/>
          </a:prstGeom>
          <a:noFill/>
          <a:ln w="9525">
            <a:noFill/>
            <a:miter lim="800000"/>
            <a:headEnd/>
            <a:tailEnd/>
          </a:ln>
          <a:effectLst/>
        </p:spPr>
        <p:txBody>
          <a:bodyPr>
            <a:spAutoFit/>
          </a:bodyPr>
          <a:lstStyle/>
          <a:p>
            <a:pPr>
              <a:spcBef>
                <a:spcPct val="50000"/>
              </a:spcBef>
            </a:pPr>
            <a:r>
              <a:rPr lang="en-US"/>
              <a:t>from Van Horne, </a:t>
            </a:r>
            <a:r>
              <a:rPr lang="en-US" b="1" i="1"/>
              <a:t>Financial Management and Policy</a:t>
            </a:r>
            <a:r>
              <a:rPr lang="en-US"/>
              <a:t>, 6</a:t>
            </a:r>
            <a:r>
              <a:rPr lang="en-US" baseline="30000"/>
              <a:t>th</a:t>
            </a:r>
            <a:r>
              <a:rPr lang="en-US"/>
              <a:t> 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33500" y="568325"/>
            <a:ext cx="7081838" cy="460375"/>
          </a:xfrm>
        </p:spPr>
        <p:txBody>
          <a:bodyPr/>
          <a:lstStyle/>
          <a:p>
            <a:r>
              <a:rPr lang="en-US" sz="2600"/>
              <a:t>Example of a Decision with Multiple Attributes</a:t>
            </a:r>
          </a:p>
        </p:txBody>
      </p:sp>
      <p:sp>
        <p:nvSpPr>
          <p:cNvPr id="110595" name="Rectangle 3"/>
          <p:cNvSpPr>
            <a:spLocks noGrp="1" noChangeArrowheads="1"/>
          </p:cNvSpPr>
          <p:nvPr>
            <p:ph type="body" idx="1"/>
          </p:nvPr>
        </p:nvSpPr>
        <p:spPr>
          <a:xfrm>
            <a:off x="1309688" y="1579563"/>
            <a:ext cx="6475412" cy="4021137"/>
          </a:xfrm>
        </p:spPr>
        <p:txBody>
          <a:bodyPr/>
          <a:lstStyle/>
          <a:p>
            <a:pPr>
              <a:lnSpc>
                <a:spcPct val="90000"/>
              </a:lnSpc>
            </a:pPr>
            <a:r>
              <a:rPr lang="en-US" sz="2800"/>
              <a:t>A public power utility is trying to select a resource plan</a:t>
            </a:r>
          </a:p>
          <a:p>
            <a:pPr>
              <a:lnSpc>
                <a:spcPct val="90000"/>
              </a:lnSpc>
            </a:pPr>
            <a:r>
              <a:rPr lang="en-US" sz="2800"/>
              <a:t>Attributes for each plan include</a:t>
            </a:r>
          </a:p>
          <a:p>
            <a:pPr lvl="1">
              <a:lnSpc>
                <a:spcPct val="90000"/>
              </a:lnSpc>
            </a:pPr>
            <a:r>
              <a:rPr lang="en-US" sz="2400"/>
              <a:t>Cost</a:t>
            </a:r>
          </a:p>
          <a:p>
            <a:pPr lvl="1">
              <a:lnSpc>
                <a:spcPct val="90000"/>
              </a:lnSpc>
            </a:pPr>
            <a:r>
              <a:rPr lang="en-US" sz="2400"/>
              <a:t>Rates to customers</a:t>
            </a:r>
          </a:p>
          <a:p>
            <a:pPr lvl="1">
              <a:lnSpc>
                <a:spcPct val="90000"/>
              </a:lnSpc>
            </a:pPr>
            <a:r>
              <a:rPr lang="en-US" sz="2400"/>
              <a:t>Shareholder perspective</a:t>
            </a:r>
          </a:p>
          <a:p>
            <a:pPr lvl="1">
              <a:lnSpc>
                <a:spcPct val="90000"/>
              </a:lnSpc>
            </a:pPr>
            <a:r>
              <a:rPr lang="en-US" sz="2400"/>
              <a:t>CO2 emissions and CO2 penalty cost</a:t>
            </a:r>
          </a:p>
          <a:p>
            <a:pPr lvl="1">
              <a:lnSpc>
                <a:spcPct val="90000"/>
              </a:lnSpc>
            </a:pPr>
            <a:r>
              <a:rPr lang="en-US" sz="2400"/>
              <a:t>Cost sensitivity to loads, fuel price</a:t>
            </a:r>
          </a:p>
          <a:p>
            <a:pPr lvl="1">
              <a:lnSpc>
                <a:spcPct val="90000"/>
              </a:lnSpc>
            </a:pPr>
            <a:r>
              <a:rPr lang="en-US" sz="2400"/>
              <a:t>Technology diversity</a:t>
            </a:r>
          </a:p>
        </p:txBody>
      </p:sp>
      <p:sp>
        <p:nvSpPr>
          <p:cNvPr id="110596"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Background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subTnLst>
                                    <p:animClr>
                                      <p:cBhvr override="childStyle">
                                        <p:cTn dur="1" fill="hold" display="0" masterRel="nextClick" afterEffect="1"/>
                                        <p:tgtEl>
                                          <p:spTgt spid="110595">
                                            <p:txEl>
                                              <p:pRg st="0" end="0"/>
                                            </p:txEl>
                                          </p:spTgt>
                                        </p:tgtEl>
                                        <p:attrNameLst>
                                          <p:attrName>ppt_c</p:attrName>
                                        </p:attrNameLst>
                                      </p:cBhvr>
                                      <p:to>
                                        <a:srgbClr val="EAEAEA"/>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5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5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05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5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5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05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a:t>
            </a:r>
            <a:fld id="{73914A3F-E06A-4560-B17D-5977D169964C}" type="slidenum">
              <a:rPr lang="en-US"/>
              <a:pPr/>
              <a:t>30</a:t>
            </a:fld>
            <a:endParaRPr lang="en-US"/>
          </a:p>
        </p:txBody>
      </p:sp>
      <p:sp>
        <p:nvSpPr>
          <p:cNvPr id="99330" name="Rectangle 2"/>
          <p:cNvSpPr>
            <a:spLocks noGrp="1" noChangeArrowheads="1"/>
          </p:cNvSpPr>
          <p:nvPr>
            <p:ph type="title"/>
          </p:nvPr>
        </p:nvSpPr>
        <p:spPr>
          <a:xfrm>
            <a:off x="1320800" y="525463"/>
            <a:ext cx="6503988" cy="503237"/>
          </a:xfrm>
        </p:spPr>
        <p:txBody>
          <a:bodyPr/>
          <a:lstStyle/>
          <a:p>
            <a:r>
              <a:rPr lang="en-US" sz="2600"/>
              <a:t>Averages of Very Different Distributions</a:t>
            </a:r>
          </a:p>
        </p:txBody>
      </p:sp>
      <p:sp>
        <p:nvSpPr>
          <p:cNvPr id="99331" name="Rectangle 3"/>
          <p:cNvSpPr>
            <a:spLocks noGrp="1" noChangeArrowheads="1"/>
          </p:cNvSpPr>
          <p:nvPr>
            <p:ph type="body" idx="1"/>
          </p:nvPr>
        </p:nvSpPr>
        <p:spPr>
          <a:xfrm>
            <a:off x="457200" y="1643062"/>
            <a:ext cx="8229600" cy="4262437"/>
          </a:xfrm>
        </p:spPr>
        <p:txBody>
          <a:bodyPr/>
          <a:lstStyle/>
          <a:p>
            <a:pPr>
              <a:lnSpc>
                <a:spcPct val="90000"/>
              </a:lnSpc>
            </a:pPr>
            <a:r>
              <a:rPr lang="en-US" dirty="0"/>
              <a:t>The average is a useful statistic for representing a stable, mean-reverting process over a long time period, such as (supposedly) the return on a portfolio over several years</a:t>
            </a:r>
          </a:p>
          <a:p>
            <a:pPr>
              <a:lnSpc>
                <a:spcPct val="90000"/>
              </a:lnSpc>
            </a:pPr>
            <a:r>
              <a:rPr lang="en-US" dirty="0"/>
              <a:t>The average is (almost) meaningless when describing a </a:t>
            </a:r>
            <a:r>
              <a:rPr lang="en-US" dirty="0" smtClean="0"/>
              <a:t>distribution due to multiple futures, </a:t>
            </a:r>
            <a:r>
              <a:rPr lang="en-US" dirty="0"/>
              <a:t>where we get only one draw (one future)</a:t>
            </a:r>
          </a:p>
        </p:txBody>
      </p:sp>
      <p:sp>
        <p:nvSpPr>
          <p:cNvPr id="99332"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subTnLst>
                                    <p:animClr>
                                      <p:cBhvr override="childStyle">
                                        <p:cTn dur="1" fill="hold" display="0" masterRel="nextClick" afterEffect="1"/>
                                        <p:tgtEl>
                                          <p:spTgt spid="99331">
                                            <p:txEl>
                                              <p:pRg st="0" end="0"/>
                                            </p:txEl>
                                          </p:spTgt>
                                        </p:tgtEl>
                                        <p:attrNameLst>
                                          <p:attrName>ppt_c</p:attrName>
                                        </p:attrNameLst>
                                      </p:cBhvr>
                                      <p:to>
                                        <a:srgbClr val="EAEAEA"/>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2600"/>
              <a:t>Mislead by Averages</a:t>
            </a:r>
          </a:p>
        </p:txBody>
      </p:sp>
      <p:sp>
        <p:nvSpPr>
          <p:cNvPr id="83971" name="Rectangle 3"/>
          <p:cNvSpPr>
            <a:spLocks noGrp="1" noChangeArrowheads="1"/>
          </p:cNvSpPr>
          <p:nvPr>
            <p:ph type="body" idx="1"/>
          </p:nvPr>
        </p:nvSpPr>
        <p:spPr>
          <a:xfrm>
            <a:off x="444500" y="1444625"/>
            <a:ext cx="8229600" cy="3490913"/>
          </a:xfrm>
        </p:spPr>
        <p:txBody>
          <a:bodyPr/>
          <a:lstStyle/>
          <a:p>
            <a:r>
              <a:rPr lang="en-US" sz="2800"/>
              <a:t>NWPCC cost and risk </a:t>
            </a:r>
            <a:r>
              <a:rPr lang="en-US" sz="2800" b="1" i="1"/>
              <a:t>are not</a:t>
            </a:r>
            <a:r>
              <a:rPr lang="en-US" sz="2800"/>
              <a:t> analogous to financial portfolio return and risk</a:t>
            </a:r>
          </a:p>
          <a:p>
            <a:pPr lvl="1"/>
            <a:r>
              <a:rPr lang="en-US" sz="2400"/>
              <a:t>NWPCC expected costs refer to where the outcome is </a:t>
            </a:r>
            <a:r>
              <a:rPr lang="en-US" sz="2400" b="1" i="1"/>
              <a:t>likely</a:t>
            </a:r>
            <a:r>
              <a:rPr lang="en-US" sz="2400"/>
              <a:t> to fall, given our view of the future today</a:t>
            </a:r>
          </a:p>
          <a:p>
            <a:r>
              <a:rPr lang="en-US" sz="2800"/>
              <a:t>How significant would the “average” outcome be to your decision to play Russian Roulette?</a:t>
            </a:r>
          </a:p>
        </p:txBody>
      </p:sp>
      <p:sp>
        <p:nvSpPr>
          <p:cNvPr id="83972"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subTnLst>
                                    <p:animClr>
                                      <p:cBhvr override="childStyle">
                                        <p:cTn dur="1" fill="hold" display="0" masterRel="nextClick" afterEffect="1"/>
                                        <p:tgtEl>
                                          <p:spTgt spid="83971">
                                            <p:txEl>
                                              <p:pRg st="0" end="0"/>
                                            </p:txEl>
                                          </p:spTgt>
                                        </p:tgtEl>
                                        <p:attrNameLst>
                                          <p:attrName>ppt_c</p:attrName>
                                        </p:attrNameLst>
                                      </p:cBhvr>
                                      <p:to>
                                        <a:srgbClr val="EAEAEA"/>
                                      </p:to>
                                    </p:animClr>
                                  </p:subTnLst>
                                </p:cTn>
                              </p:par>
                              <p:par>
                                <p:cTn id="7" presetID="1" presetClass="entr" presetSubtype="0" fill="hold" grpId="0" nodeType="withEffect">
                                  <p:stCondLst>
                                    <p:cond delay="0"/>
                                  </p:stCondLst>
                                  <p:childTnLst>
                                    <p:set>
                                      <p:cBhvr>
                                        <p:cTn id="8" dur="1" fill="hold">
                                          <p:stCondLst>
                                            <p:cond delay="0"/>
                                          </p:stCondLst>
                                        </p:cTn>
                                        <p:tgtEl>
                                          <p:spTgt spid="83971">
                                            <p:txEl>
                                              <p:pRg st="1" end="1"/>
                                            </p:txEl>
                                          </p:spTgt>
                                        </p:tgtEl>
                                        <p:attrNameLst>
                                          <p:attrName>style.visibility</p:attrName>
                                        </p:attrNameLst>
                                      </p:cBhvr>
                                      <p:to>
                                        <p:strVal val="visible"/>
                                      </p:to>
                                    </p:set>
                                  </p:childTnLst>
                                  <p:subTnLst>
                                    <p:animClr>
                                      <p:cBhvr override="childStyle">
                                        <p:cTn dur="1" fill="hold" display="0" masterRel="nextClick" afterEffect="1"/>
                                        <p:tgtEl>
                                          <p:spTgt spid="83971">
                                            <p:txEl>
                                              <p:pRg st="1" end="1"/>
                                            </p:txEl>
                                          </p:spTgt>
                                        </p:tgtEl>
                                        <p:attrNameLst>
                                          <p:attrName>ppt_c</p:attrName>
                                        </p:attrNameLst>
                                      </p:cBhvr>
                                      <p:to>
                                        <a:srgbClr val="EAEAEA"/>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2"/>
          </p:nvPr>
        </p:nvSpPr>
        <p:spPr/>
        <p:txBody>
          <a:bodyPr/>
          <a:lstStyle/>
          <a:p>
            <a:r>
              <a:rPr lang="en-US"/>
              <a:t>  </a:t>
            </a:r>
            <a:fld id="{9464616C-E8BE-4246-B699-1CB144EA89F4}" type="slidenum">
              <a:rPr lang="en-US"/>
              <a:pPr/>
              <a:t>32</a:t>
            </a:fld>
            <a:endParaRPr lang="en-US"/>
          </a:p>
        </p:txBody>
      </p:sp>
      <p:sp>
        <p:nvSpPr>
          <p:cNvPr id="100354" name="Rectangle 2"/>
          <p:cNvSpPr>
            <a:spLocks noGrp="1" noChangeArrowheads="1"/>
          </p:cNvSpPr>
          <p:nvPr>
            <p:ph type="title"/>
          </p:nvPr>
        </p:nvSpPr>
        <p:spPr/>
        <p:txBody>
          <a:bodyPr/>
          <a:lstStyle/>
          <a:p>
            <a:r>
              <a:rPr lang="en-US" sz="2600"/>
              <a:t>Final Thoughts</a:t>
            </a:r>
          </a:p>
        </p:txBody>
      </p:sp>
      <p:sp>
        <p:nvSpPr>
          <p:cNvPr id="100355" name="Rectangle 3"/>
          <p:cNvSpPr>
            <a:spLocks noGrp="1" noChangeArrowheads="1"/>
          </p:cNvSpPr>
          <p:nvPr>
            <p:ph type="body" idx="1"/>
          </p:nvPr>
        </p:nvSpPr>
        <p:spPr>
          <a:xfrm>
            <a:off x="457200" y="1643063"/>
            <a:ext cx="8229600" cy="2903537"/>
          </a:xfrm>
        </p:spPr>
        <p:txBody>
          <a:bodyPr/>
          <a:lstStyle/>
          <a:p>
            <a:r>
              <a:rPr lang="en-US"/>
              <a:t>The efficient frontier tells us what </a:t>
            </a:r>
            <a:r>
              <a:rPr lang="en-US" b="1" i="1"/>
              <a:t>not</a:t>
            </a:r>
            <a:r>
              <a:rPr lang="en-US"/>
              <a:t> to do</a:t>
            </a:r>
          </a:p>
          <a:p>
            <a:r>
              <a:rPr lang="en-US"/>
              <a:t>Relationships among plans on, off, and over the efficient frontier can provide insight into what are more and less successful strategies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2"/>
          </p:nvPr>
        </p:nvSpPr>
        <p:spPr/>
        <p:txBody>
          <a:bodyPr/>
          <a:lstStyle/>
          <a:p>
            <a:r>
              <a:rPr lang="en-US"/>
              <a:t>  </a:t>
            </a:r>
            <a:fld id="{59BC4BD5-6577-4770-AC04-333F0E7C8FD0}" type="slidenum">
              <a:rPr lang="en-US"/>
              <a:pPr/>
              <a:t>33</a:t>
            </a:fld>
            <a:endParaRPr lang="en-US"/>
          </a:p>
        </p:txBody>
      </p:sp>
      <p:sp>
        <p:nvSpPr>
          <p:cNvPr id="101378" name="Rectangle 2"/>
          <p:cNvSpPr>
            <a:spLocks noGrp="1" noChangeArrowheads="1"/>
          </p:cNvSpPr>
          <p:nvPr>
            <p:ph type="title"/>
          </p:nvPr>
        </p:nvSpPr>
        <p:spPr/>
        <p:txBody>
          <a:bodyPr/>
          <a:lstStyle/>
          <a:p>
            <a:r>
              <a:rPr lang="en-US" sz="2600"/>
              <a:t>Final Thoughts</a:t>
            </a:r>
          </a:p>
        </p:txBody>
      </p:sp>
      <p:sp>
        <p:nvSpPr>
          <p:cNvPr id="101379" name="Rectangle 3"/>
          <p:cNvSpPr>
            <a:spLocks noGrp="1" noChangeArrowheads="1"/>
          </p:cNvSpPr>
          <p:nvPr>
            <p:ph type="body" idx="1"/>
          </p:nvPr>
        </p:nvSpPr>
        <p:spPr>
          <a:xfrm>
            <a:off x="457200" y="1643063"/>
            <a:ext cx="8229600" cy="3884612"/>
          </a:xfrm>
        </p:spPr>
        <p:txBody>
          <a:bodyPr/>
          <a:lstStyle/>
          <a:p>
            <a:r>
              <a:rPr lang="en-US"/>
              <a:t>The shape of the frontier may or may not have significance (usually not)</a:t>
            </a:r>
          </a:p>
          <a:p>
            <a:r>
              <a:rPr lang="en-US"/>
              <a:t>Be careful about the different kinds of uncertainties, as descriptive statistics may or may not be meaningful</a:t>
            </a:r>
          </a:p>
          <a:p>
            <a:r>
              <a:rPr lang="en-US"/>
              <a:t>Be careful about what is and is not controllable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2"/>
          </p:nvPr>
        </p:nvSpPr>
        <p:spPr/>
        <p:txBody>
          <a:bodyPr/>
          <a:lstStyle/>
          <a:p>
            <a:r>
              <a:rPr lang="en-US"/>
              <a:t>  </a:t>
            </a:r>
            <a:fld id="{F6B861B8-3DDC-4CDD-992A-671840B4E8A1}" type="slidenum">
              <a:rPr lang="en-US"/>
              <a:pPr/>
              <a:t>34</a:t>
            </a:fld>
            <a:endParaRPr lang="en-US"/>
          </a:p>
        </p:txBody>
      </p:sp>
      <p:sp>
        <p:nvSpPr>
          <p:cNvPr id="106498" name="Rectangle 2"/>
          <p:cNvSpPr>
            <a:spLocks noGrp="1" noChangeArrowheads="1"/>
          </p:cNvSpPr>
          <p:nvPr>
            <p:ph type="title"/>
          </p:nvPr>
        </p:nvSpPr>
        <p:spPr>
          <a:xfrm>
            <a:off x="930275" y="2852738"/>
            <a:ext cx="6934200" cy="503237"/>
          </a:xfrm>
        </p:spPr>
        <p:txBody>
          <a:bodyPr/>
          <a:lstStyle/>
          <a:p>
            <a:r>
              <a:rPr lang="en-US" sz="2600"/>
              <a:t>End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04800"/>
            <a:ext cx="7772400" cy="1282700"/>
          </a:xfrm>
        </p:spPr>
        <p:txBody>
          <a:bodyPr/>
          <a:lstStyle/>
          <a:p>
            <a:r>
              <a:rPr lang="en-US" sz="2600"/>
              <a:t>Difference in Cost Distributions</a:t>
            </a:r>
            <a:br>
              <a:rPr lang="en-US" sz="2600"/>
            </a:br>
            <a:r>
              <a:rPr lang="en-US" sz="2600"/>
              <a:t>1 of 3</a:t>
            </a:r>
          </a:p>
        </p:txBody>
      </p:sp>
      <p:pic>
        <p:nvPicPr>
          <p:cNvPr id="79875" name="Picture 3"/>
          <p:cNvPicPr>
            <a:picLocks noChangeAspect="1" noChangeArrowheads="1"/>
          </p:cNvPicPr>
          <p:nvPr/>
        </p:nvPicPr>
        <p:blipFill>
          <a:blip r:embed="rId2" cstate="print"/>
          <a:srcRect/>
          <a:stretch>
            <a:fillRect/>
          </a:stretch>
        </p:blipFill>
        <p:spPr bwMode="auto">
          <a:xfrm>
            <a:off x="928688" y="1744663"/>
            <a:ext cx="7461250" cy="3736975"/>
          </a:xfrm>
          <a:prstGeom prst="rect">
            <a:avLst/>
          </a:prstGeom>
          <a:noFill/>
          <a:ln w="9525" algn="ctr">
            <a:noFill/>
            <a:miter lim="800000"/>
            <a:headEnd/>
            <a:tailEnd/>
          </a:ln>
          <a:effectLst/>
        </p:spPr>
      </p:pic>
      <p:sp>
        <p:nvSpPr>
          <p:cNvPr id="79876" name="Text Box 4"/>
          <p:cNvSpPr txBox="1">
            <a:spLocks noChangeArrowheads="1"/>
          </p:cNvSpPr>
          <p:nvPr/>
        </p:nvSpPr>
        <p:spPr bwMode="auto">
          <a:xfrm>
            <a:off x="342900" y="5518150"/>
            <a:ext cx="4246563" cy="244475"/>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1000" b="1">
                <a:latin typeface="Arial Unicode MS" pitchFamily="34" charset="-128"/>
              </a:rPr>
              <a:t>Source: LR&amp;LC_distributions.xls, worksheet “LR and LC”</a:t>
            </a:r>
          </a:p>
        </p:txBody>
      </p:sp>
      <p:sp>
        <p:nvSpPr>
          <p:cNvPr id="79877" name="Text Box 5"/>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304800"/>
            <a:ext cx="7772400" cy="1282700"/>
          </a:xfrm>
        </p:spPr>
        <p:txBody>
          <a:bodyPr/>
          <a:lstStyle/>
          <a:p>
            <a:r>
              <a:rPr lang="en-US" sz="2600"/>
              <a:t>Difference in Cost Distributions</a:t>
            </a:r>
            <a:br>
              <a:rPr lang="en-US" sz="2600"/>
            </a:br>
            <a:r>
              <a:rPr lang="en-US" sz="2600"/>
              <a:t>2 of 3</a:t>
            </a:r>
          </a:p>
        </p:txBody>
      </p:sp>
      <p:pic>
        <p:nvPicPr>
          <p:cNvPr id="80899" name="Picture 3"/>
          <p:cNvPicPr>
            <a:picLocks noChangeAspect="1" noChangeArrowheads="1"/>
          </p:cNvPicPr>
          <p:nvPr/>
        </p:nvPicPr>
        <p:blipFill>
          <a:blip r:embed="rId2" cstate="print"/>
          <a:srcRect/>
          <a:stretch>
            <a:fillRect/>
          </a:stretch>
        </p:blipFill>
        <p:spPr bwMode="auto">
          <a:xfrm>
            <a:off x="792163" y="1773238"/>
            <a:ext cx="7650162" cy="3844925"/>
          </a:xfrm>
          <a:prstGeom prst="rect">
            <a:avLst/>
          </a:prstGeom>
          <a:noFill/>
          <a:ln w="9525" algn="ctr">
            <a:noFill/>
            <a:miter lim="800000"/>
            <a:headEnd/>
            <a:tailEnd/>
          </a:ln>
          <a:effectLst/>
        </p:spPr>
      </p:pic>
      <p:sp>
        <p:nvSpPr>
          <p:cNvPr id="80900" name="Text Box 4"/>
          <p:cNvSpPr txBox="1">
            <a:spLocks noChangeArrowheads="1"/>
          </p:cNvSpPr>
          <p:nvPr/>
        </p:nvSpPr>
        <p:spPr bwMode="auto">
          <a:xfrm>
            <a:off x="342900" y="5559425"/>
            <a:ext cx="4246563" cy="244475"/>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1000" b="1">
                <a:latin typeface="Arial Unicode MS" pitchFamily="34" charset="-128"/>
              </a:rPr>
              <a:t>Source: LR&amp;LC_distributions.xls, worksheet “LR and LC”</a:t>
            </a:r>
          </a:p>
        </p:txBody>
      </p:sp>
      <p:sp>
        <p:nvSpPr>
          <p:cNvPr id="80901" name="Text Box 5"/>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2600"/>
              <a:t>Control</a:t>
            </a:r>
          </a:p>
        </p:txBody>
      </p:sp>
      <p:sp>
        <p:nvSpPr>
          <p:cNvPr id="74755" name="Rectangle 3"/>
          <p:cNvSpPr>
            <a:spLocks noGrp="1" noChangeArrowheads="1"/>
          </p:cNvSpPr>
          <p:nvPr>
            <p:ph type="body" idx="1"/>
          </p:nvPr>
        </p:nvSpPr>
        <p:spPr>
          <a:xfrm>
            <a:off x="457200" y="1600201"/>
            <a:ext cx="8229600" cy="3822700"/>
          </a:xfrm>
        </p:spPr>
        <p:txBody>
          <a:bodyPr/>
          <a:lstStyle/>
          <a:p>
            <a:pPr marL="0" indent="17463">
              <a:buFontTx/>
              <a:buNone/>
            </a:pPr>
            <a:r>
              <a:rPr lang="en-US" sz="2800" i="1" dirty="0"/>
              <a:t>“The essence of risk management lies in maximizing the areas where we have some control over the </a:t>
            </a:r>
            <a:r>
              <a:rPr lang="en-US" sz="2800" i="1" dirty="0" smtClean="0"/>
              <a:t>outcome </a:t>
            </a:r>
            <a:r>
              <a:rPr lang="en-US" sz="2800" i="1" dirty="0"/>
              <a:t>while minimizing the areas where we have absolutely no control over the outcome and the linkage between effect and cause is hidden from us.” </a:t>
            </a:r>
            <a:r>
              <a:rPr lang="en-US" sz="2800" dirty="0"/>
              <a:t>(emphasis is the author’s)</a:t>
            </a:r>
            <a:endParaRPr lang="en-US" sz="2800" i="1" dirty="0"/>
          </a:p>
          <a:p>
            <a:pPr marL="0" indent="17463">
              <a:buFontTx/>
              <a:buNone/>
            </a:pPr>
            <a:r>
              <a:rPr lang="en-US" sz="2800" i="1" dirty="0"/>
              <a:t>--Peter L. Bernstein, </a:t>
            </a:r>
            <a:r>
              <a:rPr lang="en-US" sz="2800" b="1" i="1" dirty="0"/>
              <a:t>Against the Gods, The Remarkable Story of Risk</a:t>
            </a:r>
          </a:p>
        </p:txBody>
      </p:sp>
      <p:sp>
        <p:nvSpPr>
          <p:cNvPr id="74756"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Abusing the EF</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2986665"/>
            <a:ext cx="7450281" cy="1143000"/>
          </a:xfrm>
        </p:spPr>
        <p:txBody>
          <a:bodyPr/>
          <a:lstStyle/>
          <a:p>
            <a:r>
              <a:rPr lang="en-US" dirty="0" smtClean="0"/>
              <a:t>End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09713" y="511175"/>
            <a:ext cx="6594475" cy="503238"/>
          </a:xfrm>
        </p:spPr>
        <p:txBody>
          <a:bodyPr/>
          <a:lstStyle/>
          <a:p>
            <a:r>
              <a:rPr lang="en-US" sz="2600"/>
              <a:t>Using a Decision Matrix or “Scorecard”</a:t>
            </a:r>
          </a:p>
        </p:txBody>
      </p:sp>
      <p:pic>
        <p:nvPicPr>
          <p:cNvPr id="11269" name="Picture 5" descr="Evaluation matrix 02"/>
          <p:cNvPicPr>
            <a:picLocks noGrp="1" noChangeAspect="1" noChangeArrowheads="1"/>
          </p:cNvPicPr>
          <p:nvPr>
            <p:ph idx="1"/>
          </p:nvPr>
        </p:nvPicPr>
        <p:blipFill>
          <a:blip r:embed="rId3" cstate="print"/>
          <a:srcRect/>
          <a:stretch>
            <a:fillRect/>
          </a:stretch>
        </p:blipFill>
        <p:spPr>
          <a:xfrm>
            <a:off x="457200" y="1065213"/>
            <a:ext cx="8004175" cy="4656137"/>
          </a:xfrm>
          <a:noFill/>
          <a:ln/>
        </p:spPr>
      </p:pic>
      <p:sp>
        <p:nvSpPr>
          <p:cNvPr id="11271" name="Text Box 7"/>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Background</a:t>
            </a:r>
          </a:p>
        </p:txBody>
      </p:sp>
      <p:sp>
        <p:nvSpPr>
          <p:cNvPr id="11272" name="Rectangle 8"/>
          <p:cNvSpPr>
            <a:spLocks noChangeArrowheads="1"/>
          </p:cNvSpPr>
          <p:nvPr/>
        </p:nvSpPr>
        <p:spPr bwMode="auto">
          <a:xfrm>
            <a:off x="1533525" y="2789238"/>
            <a:ext cx="5948363" cy="163512"/>
          </a:xfrm>
          <a:prstGeom prst="rect">
            <a:avLst/>
          </a:prstGeom>
          <a:solidFill>
            <a:srgbClr val="FFFF00">
              <a:alpha val="30000"/>
            </a:srgbClr>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2600"/>
              <a:t>Issues</a:t>
            </a:r>
          </a:p>
        </p:txBody>
      </p:sp>
      <p:sp>
        <p:nvSpPr>
          <p:cNvPr id="14339" name="Rectangle 3"/>
          <p:cNvSpPr>
            <a:spLocks noGrp="1" noChangeArrowheads="1"/>
          </p:cNvSpPr>
          <p:nvPr>
            <p:ph type="body" idx="1"/>
          </p:nvPr>
        </p:nvSpPr>
        <p:spPr>
          <a:xfrm>
            <a:off x="457200" y="1363663"/>
            <a:ext cx="8362950" cy="4352925"/>
          </a:xfrm>
        </p:spPr>
        <p:txBody>
          <a:bodyPr/>
          <a:lstStyle/>
          <a:p>
            <a:pPr>
              <a:lnSpc>
                <a:spcPct val="90000"/>
              </a:lnSpc>
            </a:pPr>
            <a:r>
              <a:rPr lang="en-US" sz="2800"/>
              <a:t>Weights are typically developed and presented </a:t>
            </a:r>
            <a:r>
              <a:rPr lang="en-US" sz="2800" i="1"/>
              <a:t>after</a:t>
            </a:r>
            <a:r>
              <a:rPr lang="en-US" sz="2800"/>
              <a:t> the plans have been studied and the values for each attribute are known</a:t>
            </a:r>
          </a:p>
          <a:p>
            <a:pPr>
              <a:lnSpc>
                <a:spcPct val="90000"/>
              </a:lnSpc>
            </a:pPr>
            <a:r>
              <a:rPr lang="en-US" sz="2800"/>
              <a:t>Weights communicate the decision, but</a:t>
            </a:r>
          </a:p>
          <a:p>
            <a:pPr>
              <a:lnSpc>
                <a:spcPct val="90000"/>
              </a:lnSpc>
            </a:pPr>
            <a:r>
              <a:rPr lang="en-US" sz="2800"/>
              <a:t>The weights often are presented without any clear basis.  Consequently, </a:t>
            </a:r>
          </a:p>
          <a:p>
            <a:pPr>
              <a:lnSpc>
                <a:spcPct val="90000"/>
              </a:lnSpc>
            </a:pPr>
            <a:r>
              <a:rPr lang="en-US" sz="2800"/>
              <a:t>They give the appearance of gilding a foregone conclusion</a:t>
            </a:r>
          </a:p>
          <a:p>
            <a:pPr>
              <a:lnSpc>
                <a:spcPct val="90000"/>
              </a:lnSpc>
            </a:pPr>
            <a:r>
              <a:rPr lang="en-US" sz="2800"/>
              <a:t>The planner must defend the “equivalence” of the attributes (The example of medical treatment)</a:t>
            </a:r>
          </a:p>
        </p:txBody>
      </p:sp>
      <p:sp>
        <p:nvSpPr>
          <p:cNvPr id="14340"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Background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subTnLst>
                                    <p:animClr>
                                      <p:cBhvr override="childStyle">
                                        <p:cTn dur="1" fill="hold" display="0" masterRel="nextClick" afterEffect="1"/>
                                        <p:tgtEl>
                                          <p:spTgt spid="14339">
                                            <p:txEl>
                                              <p:pRg st="0" end="0"/>
                                            </p:txEl>
                                          </p:spTgt>
                                        </p:tgtEl>
                                        <p:attrNameLst>
                                          <p:attrName>ppt_c</p:attrName>
                                        </p:attrNameLst>
                                      </p:cBhvr>
                                      <p:to>
                                        <a:srgbClr val="DDDDDD"/>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subTnLst>
                                    <p:animClr>
                                      <p:cBhvr override="childStyle">
                                        <p:cTn dur="1" fill="hold" display="0" masterRel="nextClick" afterEffect="1"/>
                                        <p:tgtEl>
                                          <p:spTgt spid="14339">
                                            <p:txEl>
                                              <p:pRg st="1" end="1"/>
                                            </p:txEl>
                                          </p:spTgt>
                                        </p:tgtEl>
                                        <p:attrNameLst>
                                          <p:attrName>ppt_c</p:attrName>
                                        </p:attrNameLst>
                                      </p:cBhvr>
                                      <p:to>
                                        <a:srgbClr val="DDDDDD"/>
                                      </p:to>
                                    </p:animClr>
                                  </p:subTnLst>
                                </p:cTn>
                              </p:par>
                              <p:par>
                                <p:cTn id="11" presetID="1" presetClass="entr" presetSubtype="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subTnLst>
                                    <p:animClr>
                                      <p:cBhvr override="childStyle">
                                        <p:cTn dur="1" fill="hold" display="0" masterRel="nextClick" afterEffect="1"/>
                                        <p:tgtEl>
                                          <p:spTgt spid="14339">
                                            <p:txEl>
                                              <p:pRg st="2" end="2"/>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subTnLst>
                                    <p:animClr>
                                      <p:cBhvr override="childStyle">
                                        <p:cTn dur="1" fill="hold" display="0" masterRel="nextClick" afterEffect="1"/>
                                        <p:tgtEl>
                                          <p:spTgt spid="14339">
                                            <p:txEl>
                                              <p:pRg st="3" end="3"/>
                                            </p:txEl>
                                          </p:spTgt>
                                        </p:tgtEl>
                                        <p:attrNameLst>
                                          <p:attrName>ppt_c</p:attrName>
                                        </p:attrNameLst>
                                      </p:cBhvr>
                                      <p:to>
                                        <a:srgbClr val="DDDDDD"/>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600"/>
              <a:t>Efficient Frontier</a:t>
            </a:r>
          </a:p>
        </p:txBody>
      </p:sp>
      <p:sp>
        <p:nvSpPr>
          <p:cNvPr id="15363" name="Rectangle 3"/>
          <p:cNvSpPr>
            <a:spLocks noGrp="1" noChangeArrowheads="1"/>
          </p:cNvSpPr>
          <p:nvPr>
            <p:ph type="body" idx="1"/>
          </p:nvPr>
        </p:nvSpPr>
        <p:spPr>
          <a:xfrm>
            <a:off x="1309688" y="2508250"/>
            <a:ext cx="6475412" cy="3341688"/>
          </a:xfrm>
        </p:spPr>
        <p:txBody>
          <a:bodyPr/>
          <a:lstStyle/>
          <a:p>
            <a:r>
              <a:rPr lang="en-US"/>
              <a:t>Provides an alternative to weighting</a:t>
            </a:r>
          </a:p>
          <a:p>
            <a:r>
              <a:rPr lang="en-US"/>
              <a:t>Preserves the trade-off decision</a:t>
            </a:r>
          </a:p>
        </p:txBody>
      </p:sp>
      <p:sp>
        <p:nvSpPr>
          <p:cNvPr id="15365" name="Text Box 5"/>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Background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2600"/>
              <a:t>Overview	</a:t>
            </a:r>
          </a:p>
        </p:txBody>
      </p:sp>
      <p:sp>
        <p:nvSpPr>
          <p:cNvPr id="50179" name="Rectangle 3"/>
          <p:cNvSpPr>
            <a:spLocks noGrp="1" noChangeArrowheads="1"/>
          </p:cNvSpPr>
          <p:nvPr>
            <p:ph type="body" idx="1"/>
          </p:nvPr>
        </p:nvSpPr>
        <p:spPr/>
        <p:txBody>
          <a:bodyPr/>
          <a:lstStyle/>
          <a:p>
            <a:r>
              <a:rPr lang="en-US"/>
              <a:t>Background</a:t>
            </a:r>
          </a:p>
          <a:p>
            <a:r>
              <a:rPr lang="en-US"/>
              <a:t>Construction of the Efficient Frontier</a:t>
            </a:r>
          </a:p>
          <a:p>
            <a:r>
              <a:rPr lang="en-US"/>
              <a:t>Populating the Space</a:t>
            </a:r>
          </a:p>
          <a:p>
            <a:r>
              <a:rPr lang="en-US"/>
              <a:t>Using the Efficient Frontier</a:t>
            </a:r>
          </a:p>
          <a:p>
            <a:r>
              <a:rPr lang="en-US"/>
              <a:t>Abusing the Efficient Frontier</a:t>
            </a:r>
          </a:p>
        </p:txBody>
      </p:sp>
      <p:sp>
        <p:nvSpPr>
          <p:cNvPr id="50180" name="Line 4"/>
          <p:cNvSpPr>
            <a:spLocks noChangeShapeType="1"/>
          </p:cNvSpPr>
          <p:nvPr/>
        </p:nvSpPr>
        <p:spPr bwMode="auto">
          <a:xfrm>
            <a:off x="201613" y="2487613"/>
            <a:ext cx="357187" cy="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2600"/>
              <a:t>Comparing Plans</a:t>
            </a:r>
          </a:p>
        </p:txBody>
      </p:sp>
      <p:sp>
        <p:nvSpPr>
          <p:cNvPr id="35843" name="Rectangle 3"/>
          <p:cNvSpPr>
            <a:spLocks noGrp="1" noChangeArrowheads="1"/>
          </p:cNvSpPr>
          <p:nvPr>
            <p:ph type="body" idx="1"/>
          </p:nvPr>
        </p:nvSpPr>
        <p:spPr>
          <a:xfrm>
            <a:off x="1309688" y="1025525"/>
            <a:ext cx="6475412" cy="4810125"/>
          </a:xfrm>
        </p:spPr>
        <p:txBody>
          <a:bodyPr/>
          <a:lstStyle/>
          <a:p>
            <a:pPr>
              <a:lnSpc>
                <a:spcPct val="80000"/>
              </a:lnSpc>
            </a:pPr>
            <a:r>
              <a:rPr lang="en-US" sz="2800"/>
              <a:t>We would like an objective basis for comparing plans with multiple attributes</a:t>
            </a:r>
          </a:p>
          <a:p>
            <a:pPr lvl="1">
              <a:lnSpc>
                <a:spcPct val="80000"/>
              </a:lnSpc>
            </a:pPr>
            <a:r>
              <a:rPr lang="en-US" sz="2400"/>
              <a:t>By “comparing” here, we mean placing the plans on a line, so that we can say whether one is “better than” or “worse than” another (e.g. “A” is worse than “B”, if plan A cost, “a”, is greater than plan B cost, “b”</a:t>
            </a:r>
          </a:p>
          <a:p>
            <a:pPr>
              <a:lnSpc>
                <a:spcPct val="80000"/>
              </a:lnSpc>
            </a:pPr>
            <a:r>
              <a:rPr lang="en-US" sz="2800"/>
              <a:t>When a plan has two attributes, (a</a:t>
            </a:r>
            <a:r>
              <a:rPr lang="en-US" sz="2800" baseline="-25000"/>
              <a:t>1</a:t>
            </a:r>
            <a:r>
              <a:rPr lang="en-US" sz="2800"/>
              <a:t>,a</a:t>
            </a:r>
            <a:r>
              <a:rPr lang="en-US" sz="2800" baseline="-25000"/>
              <a:t>2</a:t>
            </a:r>
            <a:r>
              <a:rPr lang="en-US" sz="2800"/>
              <a:t>), there are many ways to do this</a:t>
            </a:r>
          </a:p>
          <a:p>
            <a:pPr>
              <a:lnSpc>
                <a:spcPct val="80000"/>
              </a:lnSpc>
            </a:pPr>
            <a:r>
              <a:rPr lang="en-US" sz="2800"/>
              <a:t>Let’s say plan A=(a</a:t>
            </a:r>
            <a:r>
              <a:rPr lang="en-US" sz="2800" baseline="-25000"/>
              <a:t>1</a:t>
            </a:r>
            <a:r>
              <a:rPr lang="en-US" sz="2800"/>
              <a:t>,a</a:t>
            </a:r>
            <a:r>
              <a:rPr lang="en-US" sz="2800" baseline="-25000"/>
              <a:t>2</a:t>
            </a:r>
            <a:r>
              <a:rPr lang="en-US" sz="2800"/>
              <a:t>) is worse than plan B =(b</a:t>
            </a:r>
            <a:r>
              <a:rPr lang="en-US" sz="2800" baseline="-25000"/>
              <a:t>1</a:t>
            </a:r>
            <a:r>
              <a:rPr lang="en-US" sz="2800"/>
              <a:t>,b</a:t>
            </a:r>
            <a:r>
              <a:rPr lang="en-US" sz="2800" baseline="-25000"/>
              <a:t>2</a:t>
            </a:r>
            <a:r>
              <a:rPr lang="en-US" sz="2800"/>
              <a:t>) if a</a:t>
            </a:r>
            <a:r>
              <a:rPr lang="en-US" sz="2800" baseline="-25000"/>
              <a:t>1</a:t>
            </a:r>
            <a:r>
              <a:rPr lang="en-US" sz="2800"/>
              <a:t>≥b</a:t>
            </a:r>
            <a:r>
              <a:rPr lang="en-US" sz="2800" baseline="-25000"/>
              <a:t>1</a:t>
            </a:r>
            <a:r>
              <a:rPr lang="en-US" sz="2800"/>
              <a:t> and a</a:t>
            </a:r>
            <a:r>
              <a:rPr lang="en-US" sz="2800" baseline="-25000"/>
              <a:t>2 </a:t>
            </a:r>
            <a:r>
              <a:rPr lang="en-US" sz="2800"/>
              <a:t>≥ b</a:t>
            </a:r>
            <a:r>
              <a:rPr lang="en-US" sz="2800" baseline="-25000"/>
              <a:t>2</a:t>
            </a:r>
          </a:p>
        </p:txBody>
      </p:sp>
      <p:sp>
        <p:nvSpPr>
          <p:cNvPr id="35844" name="Text Box 4"/>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Constructing the EF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subTnLst>
                                    <p:animClr>
                                      <p:cBhvr override="childStyle">
                                        <p:cTn dur="1" fill="hold" display="0" masterRel="nextClick" afterEffect="1"/>
                                        <p:tgtEl>
                                          <p:spTgt spid="35843">
                                            <p:txEl>
                                              <p:pRg st="0" end="0"/>
                                            </p:txEl>
                                          </p:spTgt>
                                        </p:tgtEl>
                                        <p:attrNameLst>
                                          <p:attrName>ppt_c</p:attrName>
                                        </p:attrNameLst>
                                      </p:cBhvr>
                                      <p:to>
                                        <a:srgbClr val="EAEAEA"/>
                                      </p:to>
                                    </p:animClr>
                                  </p:sub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subTnLst>
                                    <p:animClr>
                                      <p:cBhvr override="childStyle">
                                        <p:cTn dur="1" fill="hold" display="0" masterRel="nextClick" afterEffect="1"/>
                                        <p:tgtEl>
                                          <p:spTgt spid="35843">
                                            <p:txEl>
                                              <p:pRg st="1" end="1"/>
                                            </p:txEl>
                                          </p:spTgt>
                                        </p:tgtEl>
                                        <p:attrNameLst>
                                          <p:attrName>ppt_c</p:attrName>
                                        </p:attrNameLst>
                                      </p:cBhvr>
                                      <p:to>
                                        <a:srgbClr val="EAEAEA"/>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subTnLst>
                                    <p:animClr>
                                      <p:cBhvr override="childStyle">
                                        <p:cTn dur="1" fill="hold" display="0" masterRel="nextClick" afterEffect="1"/>
                                        <p:tgtEl>
                                          <p:spTgt spid="35843">
                                            <p:txEl>
                                              <p:pRg st="2" end="2"/>
                                            </p:txEl>
                                          </p:spTgt>
                                        </p:tgtEl>
                                        <p:attrNameLst>
                                          <p:attrName>ppt_c</p:attrName>
                                        </p:attrNameLst>
                                      </p:cBhvr>
                                      <p:to>
                                        <a:srgbClr val="EAEAEA"/>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5" name="Rectangle 15"/>
          <p:cNvSpPr>
            <a:spLocks noGrp="1" noChangeArrowheads="1"/>
          </p:cNvSpPr>
          <p:nvPr>
            <p:ph type="title"/>
          </p:nvPr>
        </p:nvSpPr>
        <p:spPr/>
        <p:txBody>
          <a:bodyPr/>
          <a:lstStyle/>
          <a:p>
            <a:r>
              <a:rPr lang="en-US" sz="2600"/>
              <a:t>Evaluating Vaccines</a:t>
            </a:r>
          </a:p>
        </p:txBody>
      </p:sp>
      <p:pic>
        <p:nvPicPr>
          <p:cNvPr id="20496" name="Picture 16"/>
          <p:cNvPicPr>
            <a:picLocks noGrp="1" noChangeAspect="1" noChangeArrowheads="1"/>
          </p:cNvPicPr>
          <p:nvPr>
            <p:ph idx="1"/>
          </p:nvPr>
        </p:nvPicPr>
        <p:blipFill>
          <a:blip r:embed="rId2" cstate="print"/>
          <a:srcRect/>
          <a:stretch>
            <a:fillRect/>
          </a:stretch>
        </p:blipFill>
        <p:spPr>
          <a:xfrm>
            <a:off x="1862138" y="1106488"/>
            <a:ext cx="5370512" cy="4743450"/>
          </a:xfrm>
        </p:spPr>
      </p:pic>
      <p:sp>
        <p:nvSpPr>
          <p:cNvPr id="20497" name="Text Box 17"/>
          <p:cNvSpPr txBox="1">
            <a:spLocks noChangeArrowheads="1"/>
          </p:cNvSpPr>
          <p:nvPr/>
        </p:nvSpPr>
        <p:spPr bwMode="auto">
          <a:xfrm>
            <a:off x="0" y="6553200"/>
            <a:ext cx="2286000" cy="3048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pPr>
            <a:r>
              <a:rPr lang="en-US" sz="1400" b="1">
                <a:latin typeface="Times New Roman" pitchFamily="18" charset="0"/>
              </a:rPr>
              <a:t>Constructing the EF</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5C1F00"/>
        </a:dk1>
        <a:lt1>
          <a:srgbClr val="FFFFFF"/>
        </a:lt1>
        <a:dk2>
          <a:srgbClr val="800000"/>
        </a:dk2>
        <a:lt2>
          <a:srgbClr val="DFD293"/>
        </a:lt2>
        <a:accent1>
          <a:srgbClr val="CC3300"/>
        </a:accent1>
        <a:accent2>
          <a:srgbClr val="34EA6C"/>
        </a:accent2>
        <a:accent3>
          <a:srgbClr val="C0AAAA"/>
        </a:accent3>
        <a:accent4>
          <a:srgbClr val="DADADA"/>
        </a:accent4>
        <a:accent5>
          <a:srgbClr val="E2ADAA"/>
        </a:accent5>
        <a:accent6>
          <a:srgbClr val="2ED461"/>
        </a:accent6>
        <a:hlink>
          <a:srgbClr val="FFFF99"/>
        </a:hlink>
        <a:folHlink>
          <a:srgbClr val="D3A21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2986</TotalTime>
  <Words>1410</Words>
  <Application>Microsoft Office PowerPoint</Application>
  <PresentationFormat>Letter Paper (8.5x11 in)</PresentationFormat>
  <Paragraphs>167</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1_Default Design</vt:lpstr>
      <vt:lpstr>Uses and Abuses of the Efficient Frontier</vt:lpstr>
      <vt:lpstr>Overview </vt:lpstr>
      <vt:lpstr>Example of a Decision with Multiple Attributes</vt:lpstr>
      <vt:lpstr>Using a Decision Matrix or “Scorecard”</vt:lpstr>
      <vt:lpstr>Issues</vt:lpstr>
      <vt:lpstr>Efficient Frontier</vt:lpstr>
      <vt:lpstr>Overview </vt:lpstr>
      <vt:lpstr>Comparing Plans</vt:lpstr>
      <vt:lpstr>Evaluating Vaccines</vt:lpstr>
      <vt:lpstr>Slide 10</vt:lpstr>
      <vt:lpstr>Slide 11</vt:lpstr>
      <vt:lpstr>Slide 12</vt:lpstr>
      <vt:lpstr>Slide 13</vt:lpstr>
      <vt:lpstr>The Efficient Frontier</vt:lpstr>
      <vt:lpstr>What does the Efficient Frontier Tell Us?</vt:lpstr>
      <vt:lpstr>Overview </vt:lpstr>
      <vt:lpstr>Using the Efficient Frontier</vt:lpstr>
      <vt:lpstr>We Would Ask …</vt:lpstr>
      <vt:lpstr>We Would Ask …</vt:lpstr>
      <vt:lpstr>Overview </vt:lpstr>
      <vt:lpstr>Fooled by the Graph</vt:lpstr>
      <vt:lpstr>Illustrating a Jump</vt:lpstr>
      <vt:lpstr>Geometry Is Not Utility</vt:lpstr>
      <vt:lpstr>Unclear About Control</vt:lpstr>
      <vt:lpstr>The NWPPC Resource Portfolio Space</vt:lpstr>
      <vt:lpstr>What are the Trade Offs?</vt:lpstr>
      <vt:lpstr>Option Costs and Risk Benefits</vt:lpstr>
      <vt:lpstr>Mislead by Averages</vt:lpstr>
      <vt:lpstr>Efficient Frontier of a Financial Portfolio</vt:lpstr>
      <vt:lpstr>Averages of Very Different Distributions</vt:lpstr>
      <vt:lpstr>Mislead by Averages</vt:lpstr>
      <vt:lpstr>Final Thoughts</vt:lpstr>
      <vt:lpstr>Final Thoughts</vt:lpstr>
      <vt:lpstr>End</vt:lpstr>
      <vt:lpstr>Difference in Cost Distributions 1 of 3</vt:lpstr>
      <vt:lpstr>Difference in Cost Distributions 2 of 3</vt:lpstr>
      <vt:lpstr>Control</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euci</dc:creator>
  <cp:lastModifiedBy>Gillian Charles</cp:lastModifiedBy>
  <cp:revision>203</cp:revision>
  <dcterms:created xsi:type="dcterms:W3CDTF">2004-07-23T18:32:13Z</dcterms:created>
  <dcterms:modified xsi:type="dcterms:W3CDTF">2011-05-18T21:12:03Z</dcterms:modified>
</cp:coreProperties>
</file>