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1"/>
  </p:notesMasterIdLst>
  <p:handoutMasterIdLst>
    <p:handoutMasterId r:id="rId32"/>
  </p:handoutMasterIdLst>
  <p:sldIdLst>
    <p:sldId id="256" r:id="rId2"/>
    <p:sldId id="465" r:id="rId3"/>
    <p:sldId id="486" r:id="rId4"/>
    <p:sldId id="485" r:id="rId5"/>
    <p:sldId id="488" r:id="rId6"/>
    <p:sldId id="489" r:id="rId7"/>
    <p:sldId id="487" r:id="rId8"/>
    <p:sldId id="466" r:id="rId9"/>
    <p:sldId id="491" r:id="rId10"/>
    <p:sldId id="475" r:id="rId11"/>
    <p:sldId id="490" r:id="rId12"/>
    <p:sldId id="467" r:id="rId13"/>
    <p:sldId id="468" r:id="rId14"/>
    <p:sldId id="469" r:id="rId15"/>
    <p:sldId id="470" r:id="rId16"/>
    <p:sldId id="471" r:id="rId17"/>
    <p:sldId id="472" r:id="rId18"/>
    <p:sldId id="473" r:id="rId19"/>
    <p:sldId id="477" r:id="rId20"/>
    <p:sldId id="476" r:id="rId21"/>
    <p:sldId id="492" r:id="rId22"/>
    <p:sldId id="478" r:id="rId23"/>
    <p:sldId id="479" r:id="rId24"/>
    <p:sldId id="480" r:id="rId25"/>
    <p:sldId id="481" r:id="rId26"/>
    <p:sldId id="474" r:id="rId27"/>
    <p:sldId id="482" r:id="rId28"/>
    <p:sldId id="483" r:id="rId29"/>
    <p:sldId id="421" r:id="rId30"/>
  </p:sldIdLst>
  <p:sldSz cx="9144000" cy="6858000" type="letter"/>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Michael Schilmoeller, 2/10/2010" initials="" lastIdx="4" clrIdx="0"/>
  <p:cmAuthor id="1" name=" Michael Schilmoeller, 4/19/2010"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00066"/>
    <a:srgbClr val="0000CC"/>
    <a:srgbClr val="FFFF00"/>
    <a:srgbClr val="006699"/>
    <a:srgbClr val="003366"/>
    <a:srgbClr val="336699"/>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2" autoAdjust="0"/>
    <p:restoredTop sz="87775" autoAdjust="0"/>
  </p:normalViewPr>
  <p:slideViewPr>
    <p:cSldViewPr snapToGrid="0">
      <p:cViewPr varScale="1">
        <p:scale>
          <a:sx n="50" d="100"/>
          <a:sy n="50" d="100"/>
        </p:scale>
        <p:origin x="-10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dirty="0"/>
          </a:p>
        </p:txBody>
      </p:sp>
      <p:sp>
        <p:nvSpPr>
          <p:cNvPr id="154627"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dirty="0"/>
          </a:p>
        </p:txBody>
      </p:sp>
      <p:sp>
        <p:nvSpPr>
          <p:cNvPr id="154628"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dirty="0"/>
          </a:p>
        </p:txBody>
      </p:sp>
      <p:sp>
        <p:nvSpPr>
          <p:cNvPr id="154629"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50C44684-9330-4945-B70C-88F1955CEC7E}"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dirty="0"/>
          </a:p>
        </p:txBody>
      </p:sp>
      <p:sp>
        <p:nvSpPr>
          <p:cNvPr id="81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dirty="0"/>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dirty="0"/>
          </a:p>
        </p:txBody>
      </p:sp>
      <p:sp>
        <p:nvSpPr>
          <p:cNvPr id="81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D2A47AD4-2005-4D0D-B3DB-4369A5FEB7A4}"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E9B576-EBB6-4D34-B169-FFEF1724DE4B}" type="slidenum">
              <a:rPr lang="en-US"/>
              <a:pPr/>
              <a:t>1</a:t>
            </a:fld>
            <a:endParaRPr lang="en-US" dirty="0"/>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1190625" y="703263"/>
            <a:ext cx="4629150" cy="3473450"/>
          </a:xfrm>
          <a:ln/>
        </p:spPr>
      </p:sp>
      <p:sp>
        <p:nvSpPr>
          <p:cNvPr id="294915"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spect="1" noChangeArrowheads="1" noTextEdit="1"/>
          </p:cNvSpPr>
          <p:nvPr>
            <p:ph type="sldImg"/>
          </p:nvPr>
        </p:nvSpPr>
        <p:spPr>
          <a:xfrm>
            <a:off x="1190625" y="703263"/>
            <a:ext cx="4629150" cy="3473450"/>
          </a:xfrm>
          <a:ln/>
        </p:spPr>
      </p:sp>
      <p:sp>
        <p:nvSpPr>
          <p:cNvPr id="296963" name="Rectangle 3"/>
          <p:cNvSpPr>
            <a:spLocks noGrp="1" noChangeArrowheads="1"/>
          </p:cNvSpPr>
          <p:nvPr>
            <p:ph type="body" idx="1"/>
          </p:nvPr>
        </p:nvSpPr>
        <p:spPr>
          <a:xfrm>
            <a:off x="934112" y="4416098"/>
            <a:ext cx="5142177" cy="2511627"/>
          </a:xfrm>
        </p:spPr>
        <p:txBody>
          <a:bodyPr/>
          <a:lstStyle/>
          <a:p>
            <a:r>
              <a:rPr lang="en-US" dirty="0"/>
              <a:t>In this situation, in particular, SCCTs are dispatched infrequently.  They are out of the money and we incur the entire cost of construction and fixed operations and maintenance, around $11-$12 per megawatt hour.  Conservation, on the other hand, recovers its value at every price if we pay a premium of less than $11-$12 a megawatt, then the cost that we will pay for that conservation is at worst the premium amount.  We do have additional benefits, however.  We have the benefit of a combined cycle combustion turbine deferral, and we have the benefit of suppressed prices.  Even if we do not think that a single utility can affect the market price for electricity, however, the benefit of deferral of SCCTs offsets any additional cost we incur by virtue of pursuing this policy.</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Rot="1" noChangeAspect="1" noChangeArrowheads="1" noTextEdit="1"/>
          </p:cNvSpPr>
          <p:nvPr>
            <p:ph type="sldImg"/>
          </p:nvPr>
        </p:nvSpPr>
        <p:spPr>
          <a:xfrm>
            <a:off x="1190625" y="703263"/>
            <a:ext cx="4629150" cy="3473450"/>
          </a:xfrm>
          <a:ln/>
        </p:spPr>
      </p:sp>
      <p:sp>
        <p:nvSpPr>
          <p:cNvPr id="299011"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A47AD4-2005-4D0D-B3DB-4369A5FEB7A4}" type="slidenum">
              <a:rPr lang="en-US" smtClean="0"/>
              <a:pPr/>
              <a:t>27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A47AD4-2005-4D0D-B3DB-4369A5FEB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Rot="1" noChangeAspect="1" noChangeArrowheads="1" noTextEdit="1"/>
          </p:cNvSpPr>
          <p:nvPr>
            <p:ph type="sldImg"/>
          </p:nvPr>
        </p:nvSpPr>
        <p:spPr>
          <a:xfrm>
            <a:off x="1190625" y="703263"/>
            <a:ext cx="4629150" cy="3473450"/>
          </a:xfrm>
          <a:ln/>
        </p:spPr>
      </p:sp>
      <p:sp>
        <p:nvSpPr>
          <p:cNvPr id="284675"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Rot="1" noChangeAspect="1" noChangeArrowheads="1" noTextEdit="1"/>
          </p:cNvSpPr>
          <p:nvPr>
            <p:ph type="sldImg"/>
          </p:nvPr>
        </p:nvSpPr>
        <p:spPr>
          <a:xfrm>
            <a:off x="1190625" y="703263"/>
            <a:ext cx="4629150" cy="3473450"/>
          </a:xfrm>
          <a:ln/>
        </p:spPr>
      </p:sp>
      <p:sp>
        <p:nvSpPr>
          <p:cNvPr id="284675"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Rot="1" noChangeAspect="1" noChangeArrowheads="1" noTextEdit="1"/>
          </p:cNvSpPr>
          <p:nvPr>
            <p:ph type="sldImg"/>
          </p:nvPr>
        </p:nvSpPr>
        <p:spPr>
          <a:xfrm>
            <a:off x="1190625" y="703263"/>
            <a:ext cx="4629150" cy="3473450"/>
          </a:xfrm>
          <a:ln/>
        </p:spPr>
      </p:sp>
      <p:sp>
        <p:nvSpPr>
          <p:cNvPr id="284675"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Rot="1" noChangeAspect="1" noChangeArrowheads="1" noTextEdit="1"/>
          </p:cNvSpPr>
          <p:nvPr>
            <p:ph type="sldImg"/>
          </p:nvPr>
        </p:nvSpPr>
        <p:spPr>
          <a:xfrm>
            <a:off x="1190625" y="703263"/>
            <a:ext cx="4629150" cy="3473450"/>
          </a:xfrm>
          <a:ln/>
        </p:spPr>
      </p:sp>
      <p:sp>
        <p:nvSpPr>
          <p:cNvPr id="286723" name="Rectangle 3"/>
          <p:cNvSpPr>
            <a:spLocks noGrp="1" noChangeArrowheads="1"/>
          </p:cNvSpPr>
          <p:nvPr>
            <p:ph type="body" idx="1"/>
          </p:nvPr>
        </p:nvSpPr>
        <p:spPr>
          <a:xfrm>
            <a:off x="934111" y="4416098"/>
            <a:ext cx="5111750" cy="3243288"/>
          </a:xfrm>
        </p:spPr>
        <p:txBody>
          <a:bodyPr/>
          <a:lstStyle/>
          <a:p>
            <a:r>
              <a:rPr lang="en-US" sz="1000" dirty="0"/>
              <a:t>Earlier, we observed that resources closer to the least-risk end of the trade-off curve typically do not pay for themselves on an expected value basis.  We are paying a premium for these resources most of them do not cover their costs.</a:t>
            </a:r>
          </a:p>
          <a:p>
            <a:endParaRPr lang="en-US" sz="1000" dirty="0"/>
          </a:p>
          <a:p>
            <a:r>
              <a:rPr lang="en-US" sz="1000" dirty="0"/>
              <a:t>It shouldn't be surprising that this is true for conservation as well.  The key take away is that conservation can play this role less expensively than alternatives, like SCCTs.  A major factor in that conclusion is the nature of electricity prices at the low risk and of the trade-off curve.  At the end of the curve we have lower average costs and less volatility.</a:t>
            </a:r>
          </a:p>
          <a:p>
            <a:endParaRPr lang="en-US" sz="1000" dirty="0"/>
          </a:p>
          <a:p>
            <a:r>
              <a:rPr lang="en-US" sz="1000" dirty="0"/>
              <a:t>To evaluate the benefits of conservation at this end of the trade-off curve, we selected two plans with the same risk and examined their costs.  These plans were also chosen because they differed only in two respects: the assumed cost-effectiveness level for conservation and the schedule of SCCTs.</a:t>
            </a:r>
          </a:p>
          <a:p>
            <a:endParaRPr lang="en-US" sz="1000" dirty="0"/>
          </a:p>
          <a:p>
            <a:r>
              <a:rPr lang="en-US" sz="1000" dirty="0"/>
              <a:t>It turns out that the behavior of the plans can be understood in terms of the difference in cost and value of conservation, the difference in cost and value of deferred SCCTs, and any changes in market price.</a:t>
            </a:r>
          </a:p>
          <a:p>
            <a:endParaRPr lang="en-US" sz="10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spect="1" noChangeArrowheads="1" noTextEdit="1"/>
          </p:cNvSpPr>
          <p:nvPr>
            <p:ph type="sldImg"/>
          </p:nvPr>
        </p:nvSpPr>
        <p:spPr>
          <a:xfrm>
            <a:off x="1190625" y="703263"/>
            <a:ext cx="4629150" cy="3473450"/>
          </a:xfrm>
          <a:ln/>
        </p:spPr>
      </p:sp>
      <p:sp>
        <p:nvSpPr>
          <p:cNvPr id="288771"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Rot="1" noChangeAspect="1" noChangeArrowheads="1" noTextEdit="1"/>
          </p:cNvSpPr>
          <p:nvPr>
            <p:ph type="sldImg"/>
          </p:nvPr>
        </p:nvSpPr>
        <p:spPr>
          <a:xfrm>
            <a:off x="1190625" y="703263"/>
            <a:ext cx="4629150" cy="3473450"/>
          </a:xfrm>
          <a:ln/>
        </p:spPr>
      </p:sp>
      <p:sp>
        <p:nvSpPr>
          <p:cNvPr id="290819"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Rot="1" noChangeAspect="1" noChangeArrowheads="1" noTextEdit="1"/>
          </p:cNvSpPr>
          <p:nvPr>
            <p:ph type="sldImg"/>
          </p:nvPr>
        </p:nvSpPr>
        <p:spPr>
          <a:xfrm>
            <a:off x="1190625" y="703263"/>
            <a:ext cx="4629150" cy="3473450"/>
          </a:xfrm>
          <a:ln/>
        </p:spPr>
      </p:sp>
      <p:sp>
        <p:nvSpPr>
          <p:cNvPr id="292867" name="Rectangle 3"/>
          <p:cNvSpPr>
            <a:spLocks noGrp="1" noChangeArrowheads="1"/>
          </p:cNvSpPr>
          <p:nvPr>
            <p:ph type="body" idx="1"/>
          </p:nvPr>
        </p:nvSpPr>
        <p:spPr>
          <a:xfrm>
            <a:off x="934112" y="4416098"/>
            <a:ext cx="5142177" cy="4183995"/>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7938"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6793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67940" name="Rectangle 4"/>
          <p:cNvSpPr>
            <a:spLocks noGrp="1" noChangeArrowheads="1"/>
          </p:cNvSpPr>
          <p:nvPr>
            <p:ph type="dt" sz="half" idx="2"/>
          </p:nvPr>
        </p:nvSpPr>
        <p:spPr/>
        <p:txBody>
          <a:bodyPr/>
          <a:lstStyle>
            <a:lvl1pPr>
              <a:defRPr/>
            </a:lvl1pPr>
          </a:lstStyle>
          <a:p>
            <a:endParaRPr lang="en-US" dirty="0"/>
          </a:p>
        </p:txBody>
      </p:sp>
      <p:sp>
        <p:nvSpPr>
          <p:cNvPr id="167941" name="Rectangle 5"/>
          <p:cNvSpPr>
            <a:spLocks noGrp="1" noChangeArrowheads="1"/>
          </p:cNvSpPr>
          <p:nvPr>
            <p:ph type="ftr" sz="quarter" idx="3"/>
          </p:nvPr>
        </p:nvSpPr>
        <p:spPr/>
        <p:txBody>
          <a:bodyPr/>
          <a:lstStyle>
            <a:lvl1pPr>
              <a:defRPr/>
            </a:lvl1pPr>
          </a:lstStyle>
          <a:p>
            <a:endParaRPr lang="en-US" dirty="0"/>
          </a:p>
        </p:txBody>
      </p:sp>
      <p:sp>
        <p:nvSpPr>
          <p:cNvPr id="167942" name="Rectangle 6"/>
          <p:cNvSpPr>
            <a:spLocks noGrp="1" noChangeArrowheads="1"/>
          </p:cNvSpPr>
          <p:nvPr>
            <p:ph type="sldNum" sz="quarter" idx="4"/>
          </p:nvPr>
        </p:nvSpPr>
        <p:spPr/>
        <p:txBody>
          <a:bodyPr/>
          <a:lstStyle>
            <a:lvl1pPr>
              <a:defRPr/>
            </a:lvl1pPr>
          </a:lstStyle>
          <a:p>
            <a:fld id="{B24D2DC3-AE18-4210-803A-884763BF8DDA}" type="slidenum">
              <a:rPr lang="en-US"/>
              <a:pPr/>
              <a:t>‹#›</a:t>
            </a:fld>
            <a:endParaRPr lang="en-US" dirty="0"/>
          </a:p>
        </p:txBody>
      </p:sp>
      <p:sp>
        <p:nvSpPr>
          <p:cNvPr id="167943" name="Rectangle 7"/>
          <p:cNvSpPr>
            <a:spLocks noChangeArrowheads="1"/>
          </p:cNvSpPr>
          <p:nvPr userDrawn="1"/>
        </p:nvSpPr>
        <p:spPr bwMode="auto">
          <a:xfrm>
            <a:off x="838200" y="6400800"/>
            <a:ext cx="1905000" cy="457200"/>
          </a:xfrm>
          <a:prstGeom prst="rect">
            <a:avLst/>
          </a:prstGeom>
          <a:noFill/>
          <a:ln w="9525">
            <a:noFill/>
            <a:miter lim="800000"/>
            <a:headEnd/>
            <a:tailEnd/>
          </a:ln>
          <a:effectLst/>
        </p:spPr>
        <p:txBody>
          <a:bodyPr anchor="b"/>
          <a:lstStyle/>
          <a:p>
            <a:endParaRPr lang="en-US" sz="1400" dirty="0">
              <a:latin typeface="Tahoma" pitchFamily="34" charset="0"/>
            </a:endParaRPr>
          </a:p>
        </p:txBody>
      </p:sp>
      <p:pic>
        <p:nvPicPr>
          <p:cNvPr id="167945" name="Picture 9" descr="Background with Logo 01"/>
          <p:cNvPicPr>
            <a:picLocks noChangeAspect="1" noChangeArrowheads="1"/>
          </p:cNvPicPr>
          <p:nvPr userDrawn="1"/>
        </p:nvPicPr>
        <p:blipFill>
          <a:blip r:embed="rId2" cstate="print"/>
          <a:srcRect/>
          <a:stretch>
            <a:fillRect/>
          </a:stretch>
        </p:blipFill>
        <p:spPr bwMode="auto">
          <a:xfrm>
            <a:off x="6589713" y="5927725"/>
            <a:ext cx="2190750" cy="762000"/>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D1ABBF7-E812-4BDA-84DD-BF8099389121}"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48BE403-A76E-4A6E-8870-8260FF4F1A2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412A9ED-B611-4893-8AB2-D78EBAEE3E84}"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14CEC80-F969-48BD-BDBF-5E42AF7B023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950F1A9-5B20-45AA-AF44-A558F089AB6F}"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D8B16D2-FD13-4464-8AE6-72C4FCE6461F}"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FCBBBAF7-CC9D-4C06-B9E5-82A5F6F9883E}"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1F8661A-9F3E-43D8-BBA1-FE46E94D3C6D}"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C2E1E9F-745C-4D47-AEE2-FEB1F7C253F7}"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8248DA3-55FC-40C9-A198-7433ED12BC31}"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878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8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18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18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D0C8725-A9E7-4C42-B57F-20AE5A3C47AB}" type="slidenum">
              <a:rPr lang="en-US"/>
              <a:pPr/>
              <a:t>‹#›</a:t>
            </a:fld>
            <a:endParaRPr lang="en-US" dirty="0"/>
          </a:p>
        </p:txBody>
      </p:sp>
      <p:sp>
        <p:nvSpPr>
          <p:cNvPr id="118795" name="Rectangle 11"/>
          <p:cNvSpPr>
            <a:spLocks noChangeArrowheads="1"/>
          </p:cNvSpPr>
          <p:nvPr userDrawn="1"/>
        </p:nvSpPr>
        <p:spPr bwMode="auto">
          <a:xfrm>
            <a:off x="838200" y="6400800"/>
            <a:ext cx="1905000" cy="457200"/>
          </a:xfrm>
          <a:prstGeom prst="rect">
            <a:avLst/>
          </a:prstGeom>
          <a:noFill/>
          <a:ln w="9525">
            <a:noFill/>
            <a:miter lim="800000"/>
            <a:headEnd/>
            <a:tailEnd/>
          </a:ln>
          <a:effectLst/>
        </p:spPr>
        <p:txBody>
          <a:bodyPr anchor="b"/>
          <a:lstStyle/>
          <a:p>
            <a:endParaRPr lang="en-US" sz="1400" dirty="0">
              <a:latin typeface="Tahoma" pitchFamily="34" charset="0"/>
            </a:endParaRPr>
          </a:p>
        </p:txBody>
      </p:sp>
      <p:sp>
        <p:nvSpPr>
          <p:cNvPr id="118796" name="Rectangle 12"/>
          <p:cNvSpPr>
            <a:spLocks noChangeArrowheads="1"/>
          </p:cNvSpPr>
          <p:nvPr userDrawn="1"/>
        </p:nvSpPr>
        <p:spPr bwMode="auto">
          <a:xfrm>
            <a:off x="3276600" y="6400800"/>
            <a:ext cx="2895600" cy="457200"/>
          </a:xfrm>
          <a:prstGeom prst="rect">
            <a:avLst/>
          </a:prstGeom>
          <a:noFill/>
          <a:ln w="9525">
            <a:noFill/>
            <a:miter lim="800000"/>
            <a:headEnd/>
            <a:tailEnd/>
          </a:ln>
          <a:effectLst/>
        </p:spPr>
        <p:txBody>
          <a:bodyPr anchor="b"/>
          <a:lstStyle/>
          <a:p>
            <a:pPr algn="ctr"/>
            <a:r>
              <a:rPr lang="en-US" sz="1400" dirty="0">
                <a:latin typeface="Tahoma" pitchFamily="34" charset="0"/>
              </a:rPr>
              <a:t>  </a:t>
            </a:r>
            <a:fld id="{08676DC1-45CC-4E53-9F61-3AD3D9AF8508}" type="slidenum">
              <a:rPr lang="en-US" sz="1400">
                <a:latin typeface="Tahoma" pitchFamily="34" charset="0"/>
              </a:rPr>
              <a:pPr algn="ctr"/>
              <a:t>‹#›</a:t>
            </a:fld>
            <a:endParaRPr lang="en-US" sz="1400" dirty="0">
              <a:latin typeface="Tahoma" pitchFamily="34" charset="0"/>
            </a:endParaRPr>
          </a:p>
        </p:txBody>
      </p:sp>
      <p:pic>
        <p:nvPicPr>
          <p:cNvPr id="118807" name="Picture 23" descr="Background with Logo 01"/>
          <p:cNvPicPr>
            <a:picLocks noChangeAspect="1" noChangeArrowheads="1"/>
          </p:cNvPicPr>
          <p:nvPr userDrawn="1"/>
        </p:nvPicPr>
        <p:blipFill>
          <a:blip r:embed="rId13" cstate="print"/>
          <a:srcRect/>
          <a:stretch>
            <a:fillRect/>
          </a:stretch>
        </p:blipFill>
        <p:spPr bwMode="auto">
          <a:xfrm>
            <a:off x="6589713" y="5927725"/>
            <a:ext cx="2190750" cy="762000"/>
          </a:xfrm>
          <a:prstGeom prst="rect">
            <a:avLst/>
          </a:prstGeom>
          <a:noFill/>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fontAlgn="base">
        <a:spcBef>
          <a:spcPct val="0"/>
        </a:spcBef>
        <a:spcAft>
          <a:spcPct val="0"/>
        </a:spcAft>
        <a:defRPr sz="4400">
          <a:solidFill>
            <a:srgbClr val="FFFF00"/>
          </a:solidFill>
          <a:latin typeface="+mj-lt"/>
          <a:ea typeface="+mj-ea"/>
          <a:cs typeface="+mj-cs"/>
        </a:defRPr>
      </a:lvl1pPr>
      <a:lvl2pPr algn="ctr" rtl="0" fontAlgn="base">
        <a:spcBef>
          <a:spcPct val="0"/>
        </a:spcBef>
        <a:spcAft>
          <a:spcPct val="0"/>
        </a:spcAft>
        <a:defRPr sz="4400">
          <a:solidFill>
            <a:srgbClr val="FFFF00"/>
          </a:solidFill>
          <a:latin typeface="Arial" charset="0"/>
          <a:cs typeface="Arial" charset="0"/>
        </a:defRPr>
      </a:lvl2pPr>
      <a:lvl3pPr algn="ctr" rtl="0" fontAlgn="base">
        <a:spcBef>
          <a:spcPct val="0"/>
        </a:spcBef>
        <a:spcAft>
          <a:spcPct val="0"/>
        </a:spcAft>
        <a:defRPr sz="4400">
          <a:solidFill>
            <a:srgbClr val="FFFF00"/>
          </a:solidFill>
          <a:latin typeface="Arial" charset="0"/>
          <a:cs typeface="Arial" charset="0"/>
        </a:defRPr>
      </a:lvl3pPr>
      <a:lvl4pPr algn="ctr" rtl="0" fontAlgn="base">
        <a:spcBef>
          <a:spcPct val="0"/>
        </a:spcBef>
        <a:spcAft>
          <a:spcPct val="0"/>
        </a:spcAft>
        <a:defRPr sz="4400">
          <a:solidFill>
            <a:srgbClr val="FFFF00"/>
          </a:solidFill>
          <a:latin typeface="Arial" charset="0"/>
          <a:cs typeface="Arial" charset="0"/>
        </a:defRPr>
      </a:lvl4pPr>
      <a:lvl5pPr algn="ctr" rtl="0" fontAlgn="base">
        <a:spcBef>
          <a:spcPct val="0"/>
        </a:spcBef>
        <a:spcAft>
          <a:spcPct val="0"/>
        </a:spcAft>
        <a:defRPr sz="4400">
          <a:solidFill>
            <a:srgbClr val="FFFF00"/>
          </a:solidFill>
          <a:latin typeface="Arial" charset="0"/>
          <a:cs typeface="Arial" charset="0"/>
        </a:defRPr>
      </a:lvl5pPr>
      <a:lvl6pPr marL="457200" algn="ctr" rtl="0" fontAlgn="base">
        <a:spcBef>
          <a:spcPct val="0"/>
        </a:spcBef>
        <a:spcAft>
          <a:spcPct val="0"/>
        </a:spcAft>
        <a:defRPr sz="4400">
          <a:solidFill>
            <a:srgbClr val="FFFF00"/>
          </a:solidFill>
          <a:latin typeface="Arial" charset="0"/>
          <a:cs typeface="Arial" charset="0"/>
        </a:defRPr>
      </a:lvl6pPr>
      <a:lvl7pPr marL="914400" algn="ctr" rtl="0" fontAlgn="base">
        <a:spcBef>
          <a:spcPct val="0"/>
        </a:spcBef>
        <a:spcAft>
          <a:spcPct val="0"/>
        </a:spcAft>
        <a:defRPr sz="4400">
          <a:solidFill>
            <a:srgbClr val="FFFF00"/>
          </a:solidFill>
          <a:latin typeface="Arial" charset="0"/>
          <a:cs typeface="Arial" charset="0"/>
        </a:defRPr>
      </a:lvl7pPr>
      <a:lvl8pPr marL="1371600" algn="ctr" rtl="0" fontAlgn="base">
        <a:spcBef>
          <a:spcPct val="0"/>
        </a:spcBef>
        <a:spcAft>
          <a:spcPct val="0"/>
        </a:spcAft>
        <a:defRPr sz="4400">
          <a:solidFill>
            <a:srgbClr val="FFFF00"/>
          </a:solidFill>
          <a:latin typeface="Arial" charset="0"/>
          <a:cs typeface="Arial" charset="0"/>
        </a:defRPr>
      </a:lvl8pPr>
      <a:lvl9pPr marL="1828800" algn="ctr" rtl="0" fontAlgn="base">
        <a:spcBef>
          <a:spcPct val="0"/>
        </a:spcBef>
        <a:spcAft>
          <a:spcPct val="0"/>
        </a:spcAft>
        <a:defRPr sz="4400">
          <a:solidFill>
            <a:srgbClr val="FFFF00"/>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Conservation%20Premium/Olivia%20Conservation%20090421.x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36418" y="1392382"/>
            <a:ext cx="8229600" cy="2147651"/>
          </a:xfrm>
        </p:spPr>
        <p:txBody>
          <a:bodyPr/>
          <a:lstStyle/>
          <a:p>
            <a:r>
              <a:rPr lang="en-US" dirty="0" smtClean="0">
                <a:effectLst>
                  <a:outerShdw blurRad="38100" dist="38100" dir="2700000" algn="tl">
                    <a:srgbClr val="000000"/>
                  </a:outerShdw>
                </a:effectLst>
              </a:rPr>
              <a:t>The Cost-Effectiveness Premium for Conservation</a:t>
            </a:r>
            <a:endParaRPr lang="en-US" sz="2400" dirty="0"/>
          </a:p>
        </p:txBody>
      </p:sp>
      <p:sp>
        <p:nvSpPr>
          <p:cNvPr id="7171" name="Rectangle 3"/>
          <p:cNvSpPr>
            <a:spLocks noGrp="1" noChangeArrowheads="1"/>
          </p:cNvSpPr>
          <p:nvPr>
            <p:ph type="subTitle" idx="1"/>
          </p:nvPr>
        </p:nvSpPr>
        <p:spPr>
          <a:xfrm>
            <a:off x="1831108" y="4451925"/>
            <a:ext cx="5453063" cy="1200730"/>
          </a:xfrm>
        </p:spPr>
        <p:txBody>
          <a:bodyPr/>
          <a:lstStyle/>
          <a:p>
            <a:pPr>
              <a:lnSpc>
                <a:spcPct val="80000"/>
              </a:lnSpc>
            </a:pPr>
            <a:r>
              <a:rPr lang="en-US" sz="2400" dirty="0">
                <a:solidFill>
                  <a:srgbClr val="FFFF00"/>
                </a:solidFill>
                <a:effectLst>
                  <a:outerShdw blurRad="38100" dist="38100" dir="2700000" algn="tl">
                    <a:srgbClr val="000000"/>
                  </a:outerShdw>
                </a:effectLst>
              </a:rPr>
              <a:t>Michael Schilmoeller</a:t>
            </a:r>
          </a:p>
          <a:p>
            <a:pPr>
              <a:lnSpc>
                <a:spcPct val="80000"/>
              </a:lnSpc>
            </a:pPr>
            <a:r>
              <a:rPr lang="en-US" sz="2400" dirty="0" smtClean="0">
                <a:solidFill>
                  <a:srgbClr val="FFFF00"/>
                </a:solidFill>
                <a:effectLst>
                  <a:outerShdw blurRad="38100" dist="38100" dir="2700000" algn="tl">
                    <a:srgbClr val="000000"/>
                  </a:outerShdw>
                </a:effectLst>
              </a:rPr>
              <a:t>Thursday May 19, 2011</a:t>
            </a:r>
          </a:p>
          <a:p>
            <a:pPr>
              <a:lnSpc>
                <a:spcPct val="80000"/>
              </a:lnSpc>
            </a:pPr>
            <a:r>
              <a:rPr lang="en-US" sz="2400" dirty="0" smtClean="0">
                <a:solidFill>
                  <a:srgbClr val="FFFF00"/>
                </a:solidFill>
                <a:effectLst>
                  <a:outerShdw blurRad="38100" dist="38100" dir="2700000" algn="tl">
                    <a:srgbClr val="000000"/>
                  </a:outerShdw>
                </a:effectLst>
              </a:rPr>
              <a:t>SAAC</a:t>
            </a:r>
            <a:endParaRPr lang="en-US" sz="2400" dirty="0">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Value</a:t>
            </a:r>
            <a:endParaRPr lang="en-US" dirty="0"/>
          </a:p>
        </p:txBody>
      </p:sp>
      <p:sp>
        <p:nvSpPr>
          <p:cNvPr id="3" name="Content Placeholder 2"/>
          <p:cNvSpPr>
            <a:spLocks noGrp="1"/>
          </p:cNvSpPr>
          <p:nvPr>
            <p:ph idx="1"/>
          </p:nvPr>
        </p:nvSpPr>
        <p:spPr>
          <a:xfrm>
            <a:off x="457200" y="1600200"/>
            <a:ext cx="8229600" cy="3781697"/>
          </a:xfrm>
        </p:spPr>
        <p:txBody>
          <a:bodyPr/>
          <a:lstStyle/>
          <a:p>
            <a:r>
              <a:rPr lang="en-US" dirty="0" smtClean="0"/>
              <a:t>It is well-understood that much of the value of energy efficiency stems from its below-market cost.  In the Sixth Power Plan, for example, the Council estimates the availability of over 2200 MWa of conservation in the Region at or below $30/MWh.</a:t>
            </a:r>
          </a:p>
          <a:p>
            <a:endParaRPr lang="en-US" dirty="0"/>
          </a:p>
        </p:txBody>
      </p:sp>
      <p:sp>
        <p:nvSpPr>
          <p:cNvPr id="4" name="TextBox 3"/>
          <p:cNvSpPr txBox="1"/>
          <p:nvPr/>
        </p:nvSpPr>
        <p:spPr>
          <a:xfrm>
            <a:off x="496389" y="5682343"/>
            <a:ext cx="5473337" cy="430887"/>
          </a:xfrm>
          <a:prstGeom prst="rect">
            <a:avLst/>
          </a:prstGeom>
          <a:noFill/>
        </p:spPr>
        <p:txBody>
          <a:bodyPr wrap="square" rtlCol="0">
            <a:spAutoFit/>
          </a:bodyPr>
          <a:lstStyle/>
          <a:p>
            <a:r>
              <a:rPr lang="en-US" sz="1100" dirty="0" smtClean="0"/>
              <a:t>C:\Backup\Plan 5\Portfolio Work\Olivia\SAAC 2010\110519 SAAC Meeting\Conservation Premium\The sources of premium value 101206 1600.lnk</a:t>
            </a:r>
            <a:endParaRPr lang="en-US"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3650" name="Picture 2"/>
          <p:cNvPicPr>
            <a:picLocks noChangeAspect="1" noChangeArrowheads="1"/>
          </p:cNvPicPr>
          <p:nvPr/>
        </p:nvPicPr>
        <p:blipFill>
          <a:blip r:embed="rId3" cstate="print"/>
          <a:srcRect/>
          <a:stretch>
            <a:fillRect/>
          </a:stretch>
        </p:blipFill>
        <p:spPr bwMode="auto">
          <a:xfrm>
            <a:off x="1163638" y="1203325"/>
            <a:ext cx="6777037" cy="4633913"/>
          </a:xfrm>
          <a:prstGeom prst="rect">
            <a:avLst/>
          </a:prstGeom>
          <a:solidFill>
            <a:schemeClr val="bg1"/>
          </a:solidFill>
        </p:spPr>
      </p:pic>
      <p:sp>
        <p:nvSpPr>
          <p:cNvPr id="283651" name="Rectangle 3"/>
          <p:cNvSpPr>
            <a:spLocks noGrp="1" noChangeArrowheads="1"/>
          </p:cNvSpPr>
          <p:nvPr>
            <p:ph type="title"/>
          </p:nvPr>
        </p:nvSpPr>
        <p:spPr/>
        <p:txBody>
          <a:bodyPr/>
          <a:lstStyle/>
          <a:p>
            <a:r>
              <a:rPr lang="en-US" dirty="0" smtClean="0"/>
              <a:t>The Premium</a:t>
            </a:r>
            <a:endParaRPr lang="en-US" dirty="0"/>
          </a:p>
        </p:txBody>
      </p:sp>
      <p:grpSp>
        <p:nvGrpSpPr>
          <p:cNvPr id="2" name="Group 4"/>
          <p:cNvGrpSpPr>
            <a:grpSpLocks/>
          </p:cNvGrpSpPr>
          <p:nvPr/>
        </p:nvGrpSpPr>
        <p:grpSpPr bwMode="auto">
          <a:xfrm>
            <a:off x="1647825" y="1816100"/>
            <a:ext cx="4073525" cy="3495675"/>
            <a:chOff x="1038" y="1144"/>
            <a:chExt cx="2566" cy="2202"/>
          </a:xfrm>
        </p:grpSpPr>
        <p:grpSp>
          <p:nvGrpSpPr>
            <p:cNvPr id="3" name="Group 5"/>
            <p:cNvGrpSpPr>
              <a:grpSpLocks/>
            </p:cNvGrpSpPr>
            <p:nvPr/>
          </p:nvGrpSpPr>
          <p:grpSpPr bwMode="auto">
            <a:xfrm>
              <a:off x="1038" y="1157"/>
              <a:ext cx="2566" cy="2186"/>
              <a:chOff x="1038" y="1157"/>
              <a:chExt cx="2566" cy="2186"/>
            </a:xfrm>
          </p:grpSpPr>
          <p:sp>
            <p:nvSpPr>
              <p:cNvPr id="283654" name="Freeform 6"/>
              <p:cNvSpPr>
                <a:spLocks/>
              </p:cNvSpPr>
              <p:nvPr/>
            </p:nvSpPr>
            <p:spPr bwMode="auto">
              <a:xfrm>
                <a:off x="3392" y="1157"/>
                <a:ext cx="212" cy="2186"/>
              </a:xfrm>
              <a:custGeom>
                <a:avLst/>
                <a:gdLst/>
                <a:ahLst/>
                <a:cxnLst>
                  <a:cxn ang="0">
                    <a:pos x="0" y="622300"/>
                  </a:cxn>
                  <a:cxn ang="0">
                    <a:pos x="12700" y="3987800"/>
                  </a:cxn>
                  <a:cxn ang="0">
                    <a:pos x="431800" y="3987800"/>
                  </a:cxn>
                  <a:cxn ang="0">
                    <a:pos x="419100" y="0"/>
                  </a:cxn>
                  <a:cxn ang="0">
                    <a:pos x="336550" y="120650"/>
                  </a:cxn>
                  <a:cxn ang="0">
                    <a:pos x="254000" y="241300"/>
                  </a:cxn>
                  <a:cxn ang="0">
                    <a:pos x="139700" y="406400"/>
                  </a:cxn>
                  <a:cxn ang="0">
                    <a:pos x="0" y="622300"/>
                  </a:cxn>
                </a:cxnLst>
                <a:rect l="0" t="0" r="r" b="b"/>
                <a:pathLst>
                  <a:path w="431800" h="3987800">
                    <a:moveTo>
                      <a:pt x="0" y="622300"/>
                    </a:moveTo>
                    <a:lnTo>
                      <a:pt x="12700" y="3987800"/>
                    </a:lnTo>
                    <a:lnTo>
                      <a:pt x="431800" y="3987800"/>
                    </a:lnTo>
                    <a:lnTo>
                      <a:pt x="419100" y="0"/>
                    </a:lnTo>
                    <a:lnTo>
                      <a:pt x="336550" y="120650"/>
                    </a:lnTo>
                    <a:lnTo>
                      <a:pt x="254000" y="241300"/>
                    </a:lnTo>
                    <a:lnTo>
                      <a:pt x="139700" y="406400"/>
                    </a:lnTo>
                    <a:lnTo>
                      <a:pt x="0" y="622300"/>
                    </a:lnTo>
                    <a:close/>
                  </a:path>
                </a:pathLst>
              </a:custGeom>
              <a:solidFill>
                <a:srgbClr val="CC99FF"/>
              </a:solidFill>
              <a:ln w="28575" cap="flat" cmpd="sng">
                <a:noFill/>
                <a:prstDash val="solid"/>
                <a:round/>
                <a:headEnd type="none" w="med" len="med"/>
                <a:tailEnd type="none" w="med" len="med"/>
              </a:ln>
              <a:effectLst/>
            </p:spPr>
            <p:txBody>
              <a:bodyPr/>
              <a:lstStyle/>
              <a:p>
                <a:endParaRPr lang="en-US" dirty="0"/>
              </a:p>
            </p:txBody>
          </p:sp>
          <p:sp>
            <p:nvSpPr>
              <p:cNvPr id="283655" name="Line 7"/>
              <p:cNvSpPr>
                <a:spLocks noChangeShapeType="1"/>
              </p:cNvSpPr>
              <p:nvPr/>
            </p:nvSpPr>
            <p:spPr bwMode="auto">
              <a:xfrm>
                <a:off x="3392" y="3209"/>
                <a:ext cx="212" cy="0"/>
              </a:xfrm>
              <a:prstGeom prst="line">
                <a:avLst/>
              </a:prstGeom>
              <a:noFill/>
              <a:ln w="28575">
                <a:solidFill>
                  <a:srgbClr val="FF0000"/>
                </a:solidFill>
                <a:round/>
                <a:headEnd/>
                <a:tailEnd type="triangle" w="med" len="med"/>
              </a:ln>
              <a:effectLst/>
            </p:spPr>
            <p:txBody>
              <a:bodyPr/>
              <a:lstStyle/>
              <a:p>
                <a:endParaRPr lang="en-US" dirty="0"/>
              </a:p>
            </p:txBody>
          </p:sp>
          <p:sp>
            <p:nvSpPr>
              <p:cNvPr id="283656" name="Line 8"/>
              <p:cNvSpPr>
                <a:spLocks noChangeShapeType="1"/>
              </p:cNvSpPr>
              <p:nvPr/>
            </p:nvSpPr>
            <p:spPr bwMode="auto">
              <a:xfrm flipV="1">
                <a:off x="1038" y="1157"/>
                <a:ext cx="2566" cy="0"/>
              </a:xfrm>
              <a:prstGeom prst="line">
                <a:avLst/>
              </a:prstGeom>
              <a:noFill/>
              <a:ln w="28575">
                <a:solidFill>
                  <a:srgbClr val="FF0000"/>
                </a:solidFill>
                <a:round/>
                <a:headEnd/>
                <a:tailEnd type="triangle" w="med" len="med"/>
              </a:ln>
              <a:effectLst/>
            </p:spPr>
            <p:txBody>
              <a:bodyPr/>
              <a:lstStyle/>
              <a:p>
                <a:endParaRPr lang="en-US" dirty="0"/>
              </a:p>
            </p:txBody>
          </p:sp>
          <p:sp>
            <p:nvSpPr>
              <p:cNvPr id="283657" name="Line 9"/>
              <p:cNvSpPr>
                <a:spLocks noChangeShapeType="1"/>
              </p:cNvSpPr>
              <p:nvPr/>
            </p:nvSpPr>
            <p:spPr bwMode="auto">
              <a:xfrm flipV="1">
                <a:off x="3196" y="1157"/>
                <a:ext cx="0" cy="341"/>
              </a:xfrm>
              <a:prstGeom prst="line">
                <a:avLst/>
              </a:prstGeom>
              <a:noFill/>
              <a:ln w="28575">
                <a:solidFill>
                  <a:srgbClr val="FF0000"/>
                </a:solidFill>
                <a:round/>
                <a:headEnd/>
                <a:tailEnd type="triangle" w="med" len="med"/>
              </a:ln>
              <a:effectLst/>
            </p:spPr>
            <p:txBody>
              <a:bodyPr/>
              <a:lstStyle/>
              <a:p>
                <a:endParaRPr lang="en-US" dirty="0"/>
              </a:p>
            </p:txBody>
          </p:sp>
          <p:sp>
            <p:nvSpPr>
              <p:cNvPr id="283658" name="Text Box 10"/>
              <p:cNvSpPr txBox="1">
                <a:spLocks noChangeArrowheads="1"/>
              </p:cNvSpPr>
              <p:nvPr/>
            </p:nvSpPr>
            <p:spPr bwMode="auto">
              <a:xfrm>
                <a:off x="3224" y="1239"/>
                <a:ext cx="168" cy="175"/>
              </a:xfrm>
              <a:prstGeom prst="rect">
                <a:avLst/>
              </a:prstGeom>
              <a:noFill/>
              <a:ln w="9525">
                <a:noFill/>
                <a:miter lim="800000"/>
                <a:headEnd/>
                <a:tailEnd/>
              </a:ln>
            </p:spPr>
            <p:txBody>
              <a:bodyPr/>
              <a:lstStyle/>
              <a:p>
                <a:r>
                  <a:rPr lang="en-US" sz="1600" dirty="0">
                    <a:latin typeface="Times New Roman" pitchFamily="18" charset="0"/>
                  </a:rPr>
                  <a:t>δ</a:t>
                </a:r>
              </a:p>
            </p:txBody>
          </p:sp>
        </p:grpSp>
        <p:sp>
          <p:nvSpPr>
            <p:cNvPr id="283659" name="Line 11"/>
            <p:cNvSpPr>
              <a:spLocks noChangeShapeType="1"/>
            </p:cNvSpPr>
            <p:nvPr/>
          </p:nvSpPr>
          <p:spPr bwMode="auto">
            <a:xfrm flipV="1">
              <a:off x="3600" y="1144"/>
              <a:ext cx="3" cy="2202"/>
            </a:xfrm>
            <a:prstGeom prst="line">
              <a:avLst/>
            </a:prstGeom>
            <a:noFill/>
            <a:ln w="38100">
              <a:solidFill>
                <a:srgbClr val="FF0000"/>
              </a:solidFill>
              <a:round/>
              <a:headEnd type="triangle" w="med" len="med"/>
              <a:tailEnd/>
            </a:ln>
            <a:effectLst/>
          </p:spPr>
          <p:txBody>
            <a:bodyPr wrap="none"/>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dirty="0"/>
              <a:t>Analysis</a:t>
            </a:r>
          </a:p>
        </p:txBody>
      </p:sp>
      <p:pic>
        <p:nvPicPr>
          <p:cNvPr id="285699" name="Picture 3"/>
          <p:cNvPicPr>
            <a:picLocks noChangeAspect="1" noChangeArrowheads="1"/>
          </p:cNvPicPr>
          <p:nvPr/>
        </p:nvPicPr>
        <p:blipFill>
          <a:blip r:embed="rId3" cstate="print"/>
          <a:srcRect/>
          <a:stretch>
            <a:fillRect/>
          </a:stretch>
        </p:blipFill>
        <p:spPr bwMode="auto">
          <a:xfrm>
            <a:off x="533400" y="1066800"/>
            <a:ext cx="7772400" cy="5314950"/>
          </a:xfrm>
          <a:prstGeom prst="rect">
            <a:avLst/>
          </a:prstGeom>
          <a:noFill/>
          <a:ln w="12700">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dirty="0"/>
              <a:t>Components of Cost Reduction</a:t>
            </a:r>
          </a:p>
        </p:txBody>
      </p:sp>
      <p:sp>
        <p:nvSpPr>
          <p:cNvPr id="287747" name="Rectangle 3" descr="Rectangle: Click to edit Master text styles&#10;Second level&#10;Third level&#10;Fourth level&#10;Fifth level"/>
          <p:cNvSpPr>
            <a:spLocks noGrp="1" noChangeArrowheads="1"/>
          </p:cNvSpPr>
          <p:nvPr>
            <p:ph type="body" idx="1"/>
          </p:nvPr>
        </p:nvSpPr>
        <p:spPr>
          <a:xfrm>
            <a:off x="228600" y="1600200"/>
            <a:ext cx="8610600" cy="609600"/>
          </a:xfrm>
        </p:spPr>
        <p:txBody>
          <a:bodyPr/>
          <a:lstStyle/>
          <a:p>
            <a:pPr>
              <a:buFont typeface="Wingdings" pitchFamily="2" charset="2"/>
              <a:buNone/>
            </a:pPr>
            <a:endParaRPr lang="en-US" dirty="0"/>
          </a:p>
        </p:txBody>
      </p:sp>
      <p:sp>
        <p:nvSpPr>
          <p:cNvPr id="287748" name="Line 4"/>
          <p:cNvSpPr>
            <a:spLocks noChangeShapeType="1"/>
          </p:cNvSpPr>
          <p:nvPr/>
        </p:nvSpPr>
        <p:spPr bwMode="auto">
          <a:xfrm flipH="1">
            <a:off x="3657600" y="3581400"/>
            <a:ext cx="4267200" cy="0"/>
          </a:xfrm>
          <a:prstGeom prst="line">
            <a:avLst/>
          </a:prstGeom>
          <a:noFill/>
          <a:ln w="76200">
            <a:solidFill>
              <a:schemeClr val="tx1"/>
            </a:solidFill>
            <a:round/>
            <a:headEnd/>
            <a:tailEnd type="triangle" w="med" len="med"/>
          </a:ln>
          <a:effectLst/>
        </p:spPr>
        <p:txBody>
          <a:bodyPr wrap="none"/>
          <a:lstStyle/>
          <a:p>
            <a:endParaRPr lang="en-US" dirty="0"/>
          </a:p>
        </p:txBody>
      </p:sp>
      <p:sp>
        <p:nvSpPr>
          <p:cNvPr id="287749" name="Line 5"/>
          <p:cNvSpPr>
            <a:spLocks noChangeShapeType="1"/>
          </p:cNvSpPr>
          <p:nvPr/>
        </p:nvSpPr>
        <p:spPr bwMode="auto">
          <a:xfrm>
            <a:off x="6172200" y="2971800"/>
            <a:ext cx="1828800" cy="0"/>
          </a:xfrm>
          <a:prstGeom prst="line">
            <a:avLst/>
          </a:prstGeom>
          <a:noFill/>
          <a:ln w="76200">
            <a:solidFill>
              <a:srgbClr val="FF0000"/>
            </a:solidFill>
            <a:round/>
            <a:headEnd/>
            <a:tailEnd type="triangle" w="med" len="med"/>
          </a:ln>
          <a:effectLst/>
        </p:spPr>
        <p:txBody>
          <a:bodyPr wrap="none"/>
          <a:lstStyle/>
          <a:p>
            <a:endParaRPr lang="en-US" dirty="0"/>
          </a:p>
        </p:txBody>
      </p:sp>
      <p:sp>
        <p:nvSpPr>
          <p:cNvPr id="287750" name="Line 6"/>
          <p:cNvSpPr>
            <a:spLocks noChangeShapeType="1"/>
          </p:cNvSpPr>
          <p:nvPr/>
        </p:nvSpPr>
        <p:spPr bwMode="auto">
          <a:xfrm flipH="1">
            <a:off x="1524000" y="4419600"/>
            <a:ext cx="2133600" cy="0"/>
          </a:xfrm>
          <a:prstGeom prst="line">
            <a:avLst/>
          </a:prstGeom>
          <a:noFill/>
          <a:ln w="76200">
            <a:solidFill>
              <a:schemeClr val="tx1"/>
            </a:solidFill>
            <a:round/>
            <a:headEnd/>
            <a:tailEnd type="triangle" w="med" len="med"/>
          </a:ln>
          <a:effectLst/>
        </p:spPr>
        <p:txBody>
          <a:bodyPr wrap="none"/>
          <a:lstStyle/>
          <a:p>
            <a:endParaRPr lang="en-US" dirty="0"/>
          </a:p>
        </p:txBody>
      </p:sp>
      <p:sp>
        <p:nvSpPr>
          <p:cNvPr id="287751" name="Line 7"/>
          <p:cNvSpPr>
            <a:spLocks noChangeShapeType="1"/>
          </p:cNvSpPr>
          <p:nvPr/>
        </p:nvSpPr>
        <p:spPr bwMode="auto">
          <a:xfrm>
            <a:off x="6172200" y="2514600"/>
            <a:ext cx="0" cy="2819400"/>
          </a:xfrm>
          <a:prstGeom prst="line">
            <a:avLst/>
          </a:prstGeom>
          <a:noFill/>
          <a:ln w="12700">
            <a:solidFill>
              <a:schemeClr val="tx1"/>
            </a:solidFill>
            <a:prstDash val="dash"/>
            <a:round/>
            <a:headEnd/>
            <a:tailEnd/>
          </a:ln>
          <a:effectLst/>
        </p:spPr>
        <p:txBody>
          <a:bodyPr wrap="none"/>
          <a:lstStyle/>
          <a:p>
            <a:endParaRPr lang="en-US" dirty="0"/>
          </a:p>
        </p:txBody>
      </p:sp>
      <p:sp>
        <p:nvSpPr>
          <p:cNvPr id="287752" name="Text Box 8"/>
          <p:cNvSpPr txBox="1">
            <a:spLocks noChangeArrowheads="1"/>
          </p:cNvSpPr>
          <p:nvPr/>
        </p:nvSpPr>
        <p:spPr bwMode="auto">
          <a:xfrm>
            <a:off x="533400" y="2590800"/>
            <a:ext cx="5410200" cy="457200"/>
          </a:xfrm>
          <a:prstGeom prst="rect">
            <a:avLst/>
          </a:prstGeom>
          <a:noFill/>
          <a:ln w="12700">
            <a:noFill/>
            <a:miter lim="800000"/>
            <a:headEnd/>
            <a:tailEnd/>
          </a:ln>
          <a:effectLst/>
        </p:spPr>
        <p:txBody>
          <a:bodyPr>
            <a:spAutoFit/>
          </a:bodyPr>
          <a:lstStyle/>
          <a:p>
            <a:pPr>
              <a:spcBef>
                <a:spcPct val="50000"/>
              </a:spcBef>
            </a:pPr>
            <a:r>
              <a:rPr lang="en-US" dirty="0"/>
              <a:t>Additional conservation at $50/MWh</a:t>
            </a:r>
          </a:p>
        </p:txBody>
      </p:sp>
      <p:sp>
        <p:nvSpPr>
          <p:cNvPr id="287753" name="Text Box 9"/>
          <p:cNvSpPr txBox="1">
            <a:spLocks noChangeArrowheads="1"/>
          </p:cNvSpPr>
          <p:nvPr/>
        </p:nvSpPr>
        <p:spPr bwMode="auto">
          <a:xfrm>
            <a:off x="4648200" y="5257800"/>
            <a:ext cx="3352800" cy="457200"/>
          </a:xfrm>
          <a:prstGeom prst="rect">
            <a:avLst/>
          </a:prstGeom>
          <a:noFill/>
          <a:ln w="12700">
            <a:noFill/>
            <a:miter lim="800000"/>
            <a:headEnd/>
            <a:tailEnd/>
          </a:ln>
          <a:effectLst/>
        </p:spPr>
        <p:txBody>
          <a:bodyPr>
            <a:spAutoFit/>
          </a:bodyPr>
          <a:lstStyle/>
          <a:p>
            <a:pPr>
              <a:spcBef>
                <a:spcPct val="50000"/>
              </a:spcBef>
            </a:pPr>
            <a:r>
              <a:rPr lang="en-US" dirty="0"/>
              <a:t>Total System Costs</a:t>
            </a:r>
          </a:p>
        </p:txBody>
      </p:sp>
      <p:sp>
        <p:nvSpPr>
          <p:cNvPr id="287754" name="Text Box 10"/>
          <p:cNvSpPr txBox="1">
            <a:spLocks noChangeArrowheads="1"/>
          </p:cNvSpPr>
          <p:nvPr/>
        </p:nvSpPr>
        <p:spPr bwMode="auto">
          <a:xfrm>
            <a:off x="1524000" y="3352800"/>
            <a:ext cx="2057400" cy="457200"/>
          </a:xfrm>
          <a:prstGeom prst="rect">
            <a:avLst/>
          </a:prstGeom>
          <a:noFill/>
          <a:ln w="12700">
            <a:noFill/>
            <a:miter lim="800000"/>
            <a:headEnd/>
            <a:tailEnd/>
          </a:ln>
          <a:effectLst/>
        </p:spPr>
        <p:txBody>
          <a:bodyPr>
            <a:spAutoFit/>
          </a:bodyPr>
          <a:lstStyle/>
          <a:p>
            <a:pPr>
              <a:spcBef>
                <a:spcPct val="50000"/>
              </a:spcBef>
            </a:pPr>
            <a:r>
              <a:rPr lang="en-US" dirty="0"/>
              <a:t>SCCT deferral</a:t>
            </a:r>
          </a:p>
        </p:txBody>
      </p:sp>
      <p:sp>
        <p:nvSpPr>
          <p:cNvPr id="287755" name="Text Box 11"/>
          <p:cNvSpPr txBox="1">
            <a:spLocks noChangeArrowheads="1"/>
          </p:cNvSpPr>
          <p:nvPr/>
        </p:nvSpPr>
        <p:spPr bwMode="auto">
          <a:xfrm>
            <a:off x="3886200" y="4191000"/>
            <a:ext cx="3429000" cy="457200"/>
          </a:xfrm>
          <a:prstGeom prst="rect">
            <a:avLst/>
          </a:prstGeom>
          <a:noFill/>
          <a:ln w="12700">
            <a:noFill/>
            <a:miter lim="800000"/>
            <a:headEnd/>
            <a:tailEnd/>
          </a:ln>
          <a:effectLst/>
        </p:spPr>
        <p:txBody>
          <a:bodyPr>
            <a:spAutoFit/>
          </a:bodyPr>
          <a:lstStyle/>
          <a:p>
            <a:pPr>
              <a:spcBef>
                <a:spcPct val="50000"/>
              </a:spcBef>
            </a:pPr>
            <a:r>
              <a:rPr lang="en-US" dirty="0"/>
              <a:t>Reduced market prices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en-US" dirty="0"/>
              <a:t>Price-takers Still See Benefits</a:t>
            </a:r>
          </a:p>
        </p:txBody>
      </p:sp>
      <p:sp>
        <p:nvSpPr>
          <p:cNvPr id="289795" name="Line 3"/>
          <p:cNvSpPr>
            <a:spLocks noChangeShapeType="1"/>
          </p:cNvSpPr>
          <p:nvPr/>
        </p:nvSpPr>
        <p:spPr bwMode="auto">
          <a:xfrm flipH="1">
            <a:off x="3657600" y="3581400"/>
            <a:ext cx="4267200" cy="0"/>
          </a:xfrm>
          <a:prstGeom prst="line">
            <a:avLst/>
          </a:prstGeom>
          <a:noFill/>
          <a:ln w="76200">
            <a:solidFill>
              <a:schemeClr val="tx1"/>
            </a:solidFill>
            <a:round/>
            <a:headEnd/>
            <a:tailEnd type="triangle" w="med" len="med"/>
          </a:ln>
          <a:effectLst/>
        </p:spPr>
        <p:txBody>
          <a:bodyPr wrap="none"/>
          <a:lstStyle/>
          <a:p>
            <a:endParaRPr lang="en-US" dirty="0"/>
          </a:p>
        </p:txBody>
      </p:sp>
      <p:sp>
        <p:nvSpPr>
          <p:cNvPr id="289796" name="Line 4"/>
          <p:cNvSpPr>
            <a:spLocks noChangeShapeType="1"/>
          </p:cNvSpPr>
          <p:nvPr/>
        </p:nvSpPr>
        <p:spPr bwMode="auto">
          <a:xfrm>
            <a:off x="6172200" y="2971800"/>
            <a:ext cx="1828800" cy="0"/>
          </a:xfrm>
          <a:prstGeom prst="line">
            <a:avLst/>
          </a:prstGeom>
          <a:noFill/>
          <a:ln w="76200">
            <a:solidFill>
              <a:srgbClr val="FF0000"/>
            </a:solidFill>
            <a:round/>
            <a:headEnd/>
            <a:tailEnd type="triangle" w="med" len="med"/>
          </a:ln>
          <a:effectLst/>
        </p:spPr>
        <p:txBody>
          <a:bodyPr wrap="none"/>
          <a:lstStyle/>
          <a:p>
            <a:endParaRPr lang="en-US" dirty="0"/>
          </a:p>
        </p:txBody>
      </p:sp>
      <p:sp>
        <p:nvSpPr>
          <p:cNvPr id="289797" name="Line 5"/>
          <p:cNvSpPr>
            <a:spLocks noChangeShapeType="1"/>
          </p:cNvSpPr>
          <p:nvPr/>
        </p:nvSpPr>
        <p:spPr bwMode="auto">
          <a:xfrm>
            <a:off x="6172200" y="2514600"/>
            <a:ext cx="0" cy="2819400"/>
          </a:xfrm>
          <a:prstGeom prst="line">
            <a:avLst/>
          </a:prstGeom>
          <a:noFill/>
          <a:ln w="12700">
            <a:solidFill>
              <a:schemeClr val="tx1"/>
            </a:solidFill>
            <a:prstDash val="dash"/>
            <a:round/>
            <a:headEnd/>
            <a:tailEnd/>
          </a:ln>
          <a:effectLst/>
        </p:spPr>
        <p:txBody>
          <a:bodyPr wrap="none"/>
          <a:lstStyle/>
          <a:p>
            <a:endParaRPr lang="en-US" dirty="0"/>
          </a:p>
        </p:txBody>
      </p:sp>
      <p:sp>
        <p:nvSpPr>
          <p:cNvPr id="289798" name="Text Box 6"/>
          <p:cNvSpPr txBox="1">
            <a:spLocks noChangeArrowheads="1"/>
          </p:cNvSpPr>
          <p:nvPr/>
        </p:nvSpPr>
        <p:spPr bwMode="auto">
          <a:xfrm>
            <a:off x="533400" y="2590800"/>
            <a:ext cx="5410200" cy="457200"/>
          </a:xfrm>
          <a:prstGeom prst="rect">
            <a:avLst/>
          </a:prstGeom>
          <a:noFill/>
          <a:ln w="12700">
            <a:noFill/>
            <a:miter lim="800000"/>
            <a:headEnd/>
            <a:tailEnd/>
          </a:ln>
          <a:effectLst/>
        </p:spPr>
        <p:txBody>
          <a:bodyPr>
            <a:spAutoFit/>
          </a:bodyPr>
          <a:lstStyle/>
          <a:p>
            <a:pPr>
              <a:spcBef>
                <a:spcPct val="50000"/>
              </a:spcBef>
            </a:pPr>
            <a:r>
              <a:rPr lang="en-US" dirty="0"/>
              <a:t>Additional conservation at $50/MWh</a:t>
            </a:r>
          </a:p>
        </p:txBody>
      </p:sp>
      <p:sp>
        <p:nvSpPr>
          <p:cNvPr id="289799" name="Text Box 7"/>
          <p:cNvSpPr txBox="1">
            <a:spLocks noChangeArrowheads="1"/>
          </p:cNvSpPr>
          <p:nvPr/>
        </p:nvSpPr>
        <p:spPr bwMode="auto">
          <a:xfrm>
            <a:off x="4648200" y="5257800"/>
            <a:ext cx="3352800" cy="457200"/>
          </a:xfrm>
          <a:prstGeom prst="rect">
            <a:avLst/>
          </a:prstGeom>
          <a:noFill/>
          <a:ln w="12700">
            <a:noFill/>
            <a:miter lim="800000"/>
            <a:headEnd/>
            <a:tailEnd/>
          </a:ln>
          <a:effectLst/>
        </p:spPr>
        <p:txBody>
          <a:bodyPr>
            <a:spAutoFit/>
          </a:bodyPr>
          <a:lstStyle/>
          <a:p>
            <a:pPr>
              <a:spcBef>
                <a:spcPct val="50000"/>
              </a:spcBef>
            </a:pPr>
            <a:r>
              <a:rPr lang="en-US" dirty="0"/>
              <a:t>Total System Costs</a:t>
            </a:r>
          </a:p>
        </p:txBody>
      </p:sp>
      <p:sp>
        <p:nvSpPr>
          <p:cNvPr id="289800" name="Text Box 8"/>
          <p:cNvSpPr txBox="1">
            <a:spLocks noChangeArrowheads="1"/>
          </p:cNvSpPr>
          <p:nvPr/>
        </p:nvSpPr>
        <p:spPr bwMode="auto">
          <a:xfrm>
            <a:off x="1524000" y="3352800"/>
            <a:ext cx="2057400" cy="457200"/>
          </a:xfrm>
          <a:prstGeom prst="rect">
            <a:avLst/>
          </a:prstGeom>
          <a:noFill/>
          <a:ln w="12700">
            <a:noFill/>
            <a:miter lim="800000"/>
            <a:headEnd/>
            <a:tailEnd/>
          </a:ln>
          <a:effectLst/>
        </p:spPr>
        <p:txBody>
          <a:bodyPr>
            <a:spAutoFit/>
          </a:bodyPr>
          <a:lstStyle/>
          <a:p>
            <a:pPr>
              <a:spcBef>
                <a:spcPct val="50000"/>
              </a:spcBef>
            </a:pPr>
            <a:r>
              <a:rPr lang="en-US" dirty="0"/>
              <a:t>SCCT deferral</a:t>
            </a:r>
          </a:p>
        </p:txBody>
      </p:sp>
      <p:sp>
        <p:nvSpPr>
          <p:cNvPr id="289801" name="Rectangle 9" descr="Rectangle: Click to edit Master text styles&#10;Second level&#10;Third level&#10;Fourth level&#10;Fifth level"/>
          <p:cNvSpPr>
            <a:spLocks noGrp="1" noChangeArrowheads="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dirty="0"/>
              <a:t>SCCT Deferral</a:t>
            </a:r>
          </a:p>
        </p:txBody>
      </p:sp>
      <p:sp>
        <p:nvSpPr>
          <p:cNvPr id="291843" name="Rectangle 3" descr="Rectangle: Click to edit Master text styles&#10;Second level&#10;Third level&#10;Fourth level&#10;Fifth level"/>
          <p:cNvSpPr>
            <a:spLocks noGrp="1" noChangeArrowheads="1"/>
          </p:cNvSpPr>
          <p:nvPr>
            <p:ph type="body" idx="1"/>
          </p:nvPr>
        </p:nvSpPr>
        <p:spPr/>
        <p:txBody>
          <a:bodyPr/>
          <a:lstStyle/>
          <a:p>
            <a:pPr>
              <a:lnSpc>
                <a:spcPct val="90000"/>
              </a:lnSpc>
            </a:pPr>
            <a:r>
              <a:rPr lang="en-US" i="1" u="sng" dirty="0"/>
              <a:t>Why</a:t>
            </a:r>
            <a:r>
              <a:rPr lang="en-US" dirty="0"/>
              <a:t> does conservation defer single cycle combustion turbines?</a:t>
            </a:r>
          </a:p>
          <a:p>
            <a:pPr lvl="1">
              <a:lnSpc>
                <a:spcPct val="90000"/>
              </a:lnSpc>
            </a:pPr>
            <a:r>
              <a:rPr lang="en-US" dirty="0"/>
              <a:t>Low-capital cost resources are the traditional solution for risk management</a:t>
            </a:r>
          </a:p>
          <a:p>
            <a:pPr lvl="1">
              <a:lnSpc>
                <a:spcPct val="90000"/>
              </a:lnSpc>
            </a:pPr>
            <a:r>
              <a:rPr lang="en-US" dirty="0"/>
              <a:t>SCCT have low capital cost</a:t>
            </a:r>
          </a:p>
          <a:p>
            <a:pPr lvl="1">
              <a:lnSpc>
                <a:spcPct val="90000"/>
              </a:lnSpc>
            </a:pPr>
            <a:r>
              <a:rPr lang="en-US" dirty="0"/>
              <a:t>Conservation has </a:t>
            </a:r>
            <a:r>
              <a:rPr lang="en-US" i="1" dirty="0"/>
              <a:t>high</a:t>
            </a:r>
            <a:r>
              <a:rPr lang="en-US" dirty="0"/>
              <a:t> capital cost</a:t>
            </a:r>
          </a:p>
          <a:p>
            <a:pPr>
              <a:lnSpc>
                <a:spcPct val="90000"/>
              </a:lnSpc>
            </a:pPr>
            <a:r>
              <a:rPr lang="en-US" dirty="0"/>
              <a:t>Under what conditions does conservation hold an advantage over SCCTs?</a:t>
            </a:r>
          </a:p>
        </p:txBody>
      </p:sp>
      <p:sp>
        <p:nvSpPr>
          <p:cNvPr id="291844"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
        <p:nvSpPr>
          <p:cNvPr id="29184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dirty="0"/>
              <a:t>SCCT Deferral</a:t>
            </a:r>
          </a:p>
        </p:txBody>
      </p:sp>
      <p:sp>
        <p:nvSpPr>
          <p:cNvPr id="293891" name="Rectangle 3" descr="Rectangle: Click to edit Master text styles&#10;Second level&#10;Third level&#10;Fourth level&#10;Fifth level"/>
          <p:cNvSpPr>
            <a:spLocks noGrp="1" noChangeArrowheads="1"/>
          </p:cNvSpPr>
          <p:nvPr>
            <p:ph type="body" idx="1"/>
          </p:nvPr>
        </p:nvSpPr>
        <p:spPr/>
        <p:txBody>
          <a:bodyPr/>
          <a:lstStyle/>
          <a:p>
            <a:endParaRPr lang="en-US" dirty="0"/>
          </a:p>
        </p:txBody>
      </p:sp>
      <p:sp>
        <p:nvSpPr>
          <p:cNvPr id="2938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
        <p:nvSpPr>
          <p:cNvPr id="29389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pic>
        <p:nvPicPr>
          <p:cNvPr id="293894" name="Picture 6"/>
          <p:cNvPicPr>
            <a:picLocks noChangeAspect="1" noChangeArrowheads="1"/>
          </p:cNvPicPr>
          <p:nvPr/>
        </p:nvPicPr>
        <p:blipFill>
          <a:blip r:embed="rId3" cstate="print"/>
          <a:srcRect/>
          <a:stretch>
            <a:fillRect/>
          </a:stretch>
        </p:blipFill>
        <p:spPr bwMode="auto">
          <a:xfrm>
            <a:off x="1123950" y="1247775"/>
            <a:ext cx="6818313" cy="48990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dirty="0"/>
              <a:t>Value of Capacity</a:t>
            </a:r>
          </a:p>
        </p:txBody>
      </p:sp>
      <p:sp>
        <p:nvSpPr>
          <p:cNvPr id="295939" name="Rectangle 3" descr="Rectangle: Click to edit Master text styles&#10;Second level&#10;Third level&#10;Fourth level&#10;Fifth level"/>
          <p:cNvSpPr>
            <a:spLocks noGrp="1" noChangeArrowheads="1"/>
          </p:cNvSpPr>
          <p:nvPr>
            <p:ph type="body" idx="1"/>
          </p:nvPr>
        </p:nvSpPr>
        <p:spPr>
          <a:xfrm>
            <a:off x="1216025" y="2155825"/>
            <a:ext cx="6954838" cy="3324225"/>
          </a:xfrm>
        </p:spPr>
        <p:txBody>
          <a:bodyPr/>
          <a:lstStyle/>
          <a:p>
            <a:pPr>
              <a:lnSpc>
                <a:spcPct val="80000"/>
              </a:lnSpc>
            </a:pPr>
            <a:r>
              <a:rPr lang="en-US" sz="2800" dirty="0"/>
              <a:t>Operate under circumstances of relatively lower electricity market prices and volatility</a:t>
            </a:r>
          </a:p>
          <a:p>
            <a:pPr lvl="1">
              <a:lnSpc>
                <a:spcPct val="80000"/>
              </a:lnSpc>
            </a:pPr>
            <a:r>
              <a:rPr lang="en-US" sz="2400" dirty="0"/>
              <a:t>This is the consequence of having the additional resources that give us protection against uncertainty</a:t>
            </a:r>
          </a:p>
          <a:p>
            <a:pPr>
              <a:lnSpc>
                <a:spcPct val="80000"/>
              </a:lnSpc>
            </a:pPr>
            <a:r>
              <a:rPr lang="en-US" sz="2800" dirty="0"/>
              <a:t>Do not even pay for themselves</a:t>
            </a:r>
          </a:p>
          <a:p>
            <a:pPr lvl="1">
              <a:lnSpc>
                <a:spcPct val="80000"/>
              </a:lnSpc>
            </a:pPr>
            <a:r>
              <a:rPr lang="en-US" sz="2400" dirty="0"/>
              <a:t>If we want to reduce risk, we have to pay the insurance premium of extra capacity that may not be used frequently enough to cover costs.</a:t>
            </a:r>
          </a:p>
        </p:txBody>
      </p:sp>
      <p:sp>
        <p:nvSpPr>
          <p:cNvPr id="295940"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
        <p:nvSpPr>
          <p:cNvPr id="29594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
        <p:nvSpPr>
          <p:cNvPr id="295942" name="Text Box 6"/>
          <p:cNvSpPr txBox="1">
            <a:spLocks noChangeArrowheads="1"/>
          </p:cNvSpPr>
          <p:nvPr/>
        </p:nvSpPr>
        <p:spPr bwMode="auto">
          <a:xfrm>
            <a:off x="736600" y="1184275"/>
            <a:ext cx="7437438" cy="968375"/>
          </a:xfrm>
          <a:prstGeom prst="rect">
            <a:avLst/>
          </a:prstGeom>
          <a:noFill/>
          <a:ln w="12700">
            <a:noFill/>
            <a:miter lim="800000"/>
            <a:headEnd/>
            <a:tailEnd/>
          </a:ln>
          <a:effectLst/>
        </p:spPr>
        <p:txBody>
          <a:bodyPr>
            <a:spAutoFit/>
          </a:bodyPr>
          <a:lstStyle/>
          <a:p>
            <a:pPr>
              <a:lnSpc>
                <a:spcPct val="90000"/>
              </a:lnSpc>
              <a:spcBef>
                <a:spcPct val="20000"/>
              </a:spcBef>
              <a:buClr>
                <a:schemeClr val="tx1"/>
              </a:buClr>
              <a:buFont typeface="Wingdings" pitchFamily="2" charset="2"/>
              <a:buNone/>
            </a:pPr>
            <a:r>
              <a:rPr lang="en-US" sz="3200" dirty="0">
                <a:solidFill>
                  <a:srgbClr val="000099"/>
                </a:solidFill>
              </a:rPr>
              <a:t>From the previous slide, it is evident that in this plan SCCT and conservation</a:t>
            </a: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dirty="0"/>
              <a:t>Value of Capacity</a:t>
            </a:r>
          </a:p>
        </p:txBody>
      </p:sp>
      <p:sp>
        <p:nvSpPr>
          <p:cNvPr id="297987" name="Rectangle 3" descr="Rectangle: Click to edit Master text styles&#10;Second level&#10;Third level&#10;Fourth level&#10;Fifth level"/>
          <p:cNvSpPr>
            <a:spLocks noGrp="1" noChangeArrowheads="1"/>
          </p:cNvSpPr>
          <p:nvPr>
            <p:ph type="body" idx="1"/>
          </p:nvPr>
        </p:nvSpPr>
        <p:spPr>
          <a:xfrm>
            <a:off x="685800" y="1295400"/>
            <a:ext cx="7772400" cy="4446588"/>
          </a:xfrm>
        </p:spPr>
        <p:txBody>
          <a:bodyPr/>
          <a:lstStyle/>
          <a:p>
            <a:r>
              <a:rPr lang="en-US" sz="2800" dirty="0"/>
              <a:t>Conservation performs better than SCCT under these circumstances, because it gives </a:t>
            </a:r>
            <a:r>
              <a:rPr lang="en-US" sz="2800" dirty="0">
                <a:solidFill>
                  <a:srgbClr val="FAFD00"/>
                </a:solidFill>
              </a:rPr>
              <a:t>value under low market prices</a:t>
            </a:r>
            <a:r>
              <a:rPr lang="en-US" sz="2800" dirty="0"/>
              <a:t>. </a:t>
            </a:r>
          </a:p>
          <a:p>
            <a:r>
              <a:rPr lang="en-US" sz="2800" dirty="0"/>
              <a:t>Additionally</a:t>
            </a:r>
          </a:p>
          <a:p>
            <a:pPr lvl="1"/>
            <a:r>
              <a:rPr lang="en-US" sz="2400" b="1" dirty="0"/>
              <a:t>The quality of capacity is better than conventional resources, because it is not subject to forced outages</a:t>
            </a:r>
          </a:p>
          <a:p>
            <a:pPr lvl="1"/>
            <a:r>
              <a:rPr lang="en-US" sz="2400" b="1" dirty="0"/>
              <a:t>In particular, the quality of conservation capacity is better than wind, the “other” resource candidate without fuel cost</a:t>
            </a:r>
          </a:p>
        </p:txBody>
      </p:sp>
      <p:sp>
        <p:nvSpPr>
          <p:cNvPr id="297988"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
        <p:nvSpPr>
          <p:cNvPr id="2979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Premium Value</a:t>
            </a:r>
            <a:endParaRPr lang="en-US" dirty="0"/>
          </a:p>
        </p:txBody>
      </p:sp>
      <p:sp>
        <p:nvSpPr>
          <p:cNvPr id="3" name="Content Placeholder 2"/>
          <p:cNvSpPr>
            <a:spLocks noGrp="1"/>
          </p:cNvSpPr>
          <p:nvPr>
            <p:ph idx="1"/>
          </p:nvPr>
        </p:nvSpPr>
        <p:spPr/>
        <p:txBody>
          <a:bodyPr/>
          <a:lstStyle/>
          <a:p>
            <a:pPr lvl="0"/>
            <a:r>
              <a:rPr lang="en-US" dirty="0" smtClean="0"/>
              <a:t>Capacity deferral</a:t>
            </a:r>
          </a:p>
          <a:p>
            <a:pPr lvl="0"/>
            <a:r>
              <a:rPr lang="en-US" dirty="0" smtClean="0"/>
              <a:t>Protection from fuel and electricity price excursions, in particular due to carbon risk</a:t>
            </a:r>
          </a:p>
          <a:p>
            <a:r>
              <a:rPr lang="en-US" dirty="0" smtClean="0"/>
              <a:t>Short-term price reduction</a:t>
            </a:r>
          </a:p>
          <a:p>
            <a:r>
              <a:rPr lang="en-US" dirty="0" smtClean="0"/>
              <a:t>Purchases at below-average prices (“dollar-cost averaging”)</a:t>
            </a:r>
          </a:p>
          <a:p>
            <a:r>
              <a:rPr lang="en-US" dirty="0" smtClean="0"/>
              <a:t>Opportunity to develop and resell conservation energy</a:t>
            </a:r>
            <a:endParaRPr lang="en-US" dirty="0"/>
          </a:p>
        </p:txBody>
      </p:sp>
      <p:sp>
        <p:nvSpPr>
          <p:cNvPr id="4" name="TextBox 3"/>
          <p:cNvSpPr txBox="1"/>
          <p:nvPr/>
        </p:nvSpPr>
        <p:spPr>
          <a:xfrm>
            <a:off x="496389" y="6021978"/>
            <a:ext cx="5473337" cy="430887"/>
          </a:xfrm>
          <a:prstGeom prst="rect">
            <a:avLst/>
          </a:prstGeom>
          <a:noFill/>
        </p:spPr>
        <p:txBody>
          <a:bodyPr wrap="square" rtlCol="0">
            <a:spAutoFit/>
          </a:bodyPr>
          <a:lstStyle/>
          <a:p>
            <a:r>
              <a:rPr lang="en-US" sz="1100" dirty="0" smtClean="0"/>
              <a:t>C:\Backup\Plan 5\Portfolio Work\Olivia\SAAC 2010\110519 SAAC Meeting\Conservation Premium\The sources of premium value 101206 1600.lnk</a:t>
            </a: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769697" y="1704109"/>
            <a:ext cx="7279280" cy="3325091"/>
          </a:xfrm>
        </p:spPr>
        <p:txBody>
          <a:bodyPr/>
          <a:lstStyle/>
          <a:p>
            <a:pPr lvl="1">
              <a:buFont typeface="Arial" pitchFamily="34" charset="0"/>
              <a:buChar char="•"/>
            </a:pPr>
            <a:r>
              <a:rPr lang="en-US" sz="3200" dirty="0" smtClean="0">
                <a:ea typeface="+mn-ea"/>
              </a:rPr>
              <a:t>The construction of conservation supply curves</a:t>
            </a:r>
          </a:p>
          <a:p>
            <a:pPr lvl="1">
              <a:buFont typeface="Arial" pitchFamily="34" charset="0"/>
              <a:buChar char="•"/>
            </a:pPr>
            <a:r>
              <a:rPr lang="en-US" sz="3200" dirty="0" smtClean="0">
                <a:ea typeface="+mn-ea"/>
              </a:rPr>
              <a:t>Fifth Power Plan findings</a:t>
            </a:r>
            <a:endParaRPr lang="en-US" dirty="0" smtClean="0">
              <a:ea typeface="+mn-ea"/>
            </a:endParaRPr>
          </a:p>
          <a:p>
            <a:pPr lvl="1">
              <a:buFont typeface="Arial" pitchFamily="34" charset="0"/>
              <a:buChar char="•"/>
            </a:pPr>
            <a:r>
              <a:rPr lang="en-US" sz="3200" dirty="0" smtClean="0">
                <a:ea typeface="+mn-ea"/>
              </a:rPr>
              <a:t>Sources of premium value</a:t>
            </a:r>
          </a:p>
          <a:p>
            <a:pPr lvl="1">
              <a:buFont typeface="Arial" pitchFamily="34" charset="0"/>
              <a:buChar char="•"/>
            </a:pPr>
            <a:r>
              <a:rPr lang="en-US" sz="3200" dirty="0" smtClean="0">
                <a:ea typeface="+mn-ea"/>
              </a:rPr>
              <a:t>Sixth Power Plan findings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9" presetClass="emph" presetSubtype="0" grpId="1" nodeType="withEffect">
                                  <p:stCondLst>
                                    <p:cond delay="0"/>
                                  </p:stCondLst>
                                  <p:childTnLst>
                                    <p:set>
                                      <p:cBhvr rctx="PPT">
                                        <p:cTn id="16" dur="indefinite"/>
                                        <p:tgtEl>
                                          <p:spTgt spid="3">
                                            <p:txEl>
                                              <p:pRg st="0" end="0"/>
                                            </p:txEl>
                                          </p:spTgt>
                                        </p:tgtEl>
                                        <p:attrNameLst>
                                          <p:attrName>style.opacity</p:attrName>
                                        </p:attrNameLst>
                                      </p:cBhvr>
                                      <p:to>
                                        <p:strVal val="0.25"/>
                                      </p:to>
                                    </p:set>
                                    <p:animEffect filter="image" prLst="opacity: 0.25">
                                      <p:cBhvr rctx="IE">
                                        <p:cTn id="17" dur="indefinite"/>
                                        <p:tgtEl>
                                          <p:spTgt spid="3">
                                            <p:txEl>
                                              <p:pRg st="0" end="0"/>
                                            </p:txEl>
                                          </p:spTgt>
                                        </p:tgtEl>
                                      </p:cBhvr>
                                    </p:animEffect>
                                  </p:childTnLst>
                                </p:cTn>
                              </p:par>
                              <p:par>
                                <p:cTn id="18" presetID="9" presetClass="emph" presetSubtype="0" grpId="1" nodeType="withEffect">
                                  <p:stCondLst>
                                    <p:cond delay="0"/>
                                  </p:stCondLst>
                                  <p:childTnLst>
                                    <p:set>
                                      <p:cBhvr rctx="PPT">
                                        <p:cTn id="19" dur="indefinite"/>
                                        <p:tgtEl>
                                          <p:spTgt spid="3">
                                            <p:txEl>
                                              <p:pRg st="1" end="1"/>
                                            </p:txEl>
                                          </p:spTgt>
                                        </p:tgtEl>
                                        <p:attrNameLst>
                                          <p:attrName>style.opacity</p:attrName>
                                        </p:attrNameLst>
                                      </p:cBhvr>
                                      <p:to>
                                        <p:strVal val="0.25"/>
                                      </p:to>
                                    </p:set>
                                    <p:animEffect filter="image" prLst="opacity: 0.25">
                                      <p:cBhvr rctx="IE">
                                        <p:cTn id="20" dur="indefinite"/>
                                        <p:tgtEl>
                                          <p:spTgt spid="3">
                                            <p:txEl>
                                              <p:pRg st="1" end="1"/>
                                            </p:txEl>
                                          </p:spTgt>
                                        </p:tgtEl>
                                      </p:cBhvr>
                                    </p:animEffect>
                                  </p:childTnLst>
                                </p:cTn>
                              </p:par>
                              <p:par>
                                <p:cTn id="21" presetID="9" presetClass="emph" presetSubtype="0" grpId="1" nodeType="withEffect">
                                  <p:stCondLst>
                                    <p:cond delay="0"/>
                                  </p:stCondLst>
                                  <p:childTnLst>
                                    <p:set>
                                      <p:cBhvr rctx="PPT">
                                        <p:cTn id="22" dur="indefinite"/>
                                        <p:tgtEl>
                                          <p:spTgt spid="3">
                                            <p:txEl>
                                              <p:pRg st="2" end="2"/>
                                            </p:txEl>
                                          </p:spTgt>
                                        </p:tgtEl>
                                        <p:attrNameLst>
                                          <p:attrName>style.opacity</p:attrName>
                                        </p:attrNameLst>
                                      </p:cBhvr>
                                      <p:to>
                                        <p:strVal val="0.25"/>
                                      </p:to>
                                    </p:set>
                                    <p:animEffect filter="image" prLst="opacity: 0.25">
                                      <p:cBhvr rctx="IE">
                                        <p:cTn id="23" dur="indefinite"/>
                                        <p:tgtEl>
                                          <p:spTgt spid="3">
                                            <p:txEl>
                                              <p:pRg st="2" end="2"/>
                                            </p:txEl>
                                          </p:spTgt>
                                        </p:tgtEl>
                                      </p:cBhvr>
                                    </p:animEffect>
                                  </p:childTnLst>
                                </p:cTn>
                              </p:par>
                              <p:par>
                                <p:cTn id="24" presetID="9" presetClass="emph" presetSubtype="0" grpId="1" nodeType="withEffect">
                                  <p:stCondLst>
                                    <p:cond delay="0"/>
                                  </p:stCondLst>
                                  <p:childTnLst>
                                    <p:set>
                                      <p:cBhvr rctx="PPT">
                                        <p:cTn id="25" dur="indefinite"/>
                                        <p:tgtEl>
                                          <p:spTgt spid="3">
                                            <p:txEl>
                                              <p:pRg st="3" end="3"/>
                                            </p:txEl>
                                          </p:spTgt>
                                        </p:tgtEl>
                                        <p:attrNameLst>
                                          <p:attrName>style.opacity</p:attrName>
                                        </p:attrNameLst>
                                      </p:cBhvr>
                                      <p:to>
                                        <p:strVal val="0.25"/>
                                      </p:to>
                                    </p:set>
                                    <p:animEffect filter="image" prLst="opacity: 0.25">
                                      <p:cBhvr rctx="IE">
                                        <p:cTn id="26"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Deferral</a:t>
            </a:r>
            <a:endParaRPr lang="en-US" dirty="0"/>
          </a:p>
        </p:txBody>
      </p:sp>
      <p:sp>
        <p:nvSpPr>
          <p:cNvPr id="3" name="Content Placeholder 2"/>
          <p:cNvSpPr>
            <a:spLocks noGrp="1"/>
          </p:cNvSpPr>
          <p:nvPr>
            <p:ph idx="1"/>
          </p:nvPr>
        </p:nvSpPr>
        <p:spPr>
          <a:xfrm>
            <a:off x="535577" y="1234440"/>
            <a:ext cx="8229600" cy="4696097"/>
          </a:xfrm>
        </p:spPr>
        <p:txBody>
          <a:bodyPr/>
          <a:lstStyle/>
          <a:p>
            <a:pPr lvl="1"/>
            <a:r>
              <a:rPr lang="en-US" dirty="0" smtClean="0"/>
              <a:t>If a utility anticipates capacity requirements for energy or for risk mitigation (reserves), conservation capacity has value</a:t>
            </a:r>
          </a:p>
          <a:p>
            <a:pPr lvl="1"/>
            <a:r>
              <a:rPr lang="en-US" dirty="0" smtClean="0"/>
              <a:t>Shape of conservation: the greater the on-peak conservation contribution, the greater the deferral on a per-MWh or average MW energy basis.  Because energy efficiency tends to have greatest effect when requirements are large, it tends to have more reduction on-peak than off-peak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Deferral</a:t>
            </a:r>
            <a:endParaRPr lang="en-US" dirty="0"/>
          </a:p>
        </p:txBody>
      </p:sp>
      <p:sp>
        <p:nvSpPr>
          <p:cNvPr id="3" name="Content Placeholder 2"/>
          <p:cNvSpPr>
            <a:spLocks noGrp="1"/>
          </p:cNvSpPr>
          <p:nvPr>
            <p:ph idx="1"/>
          </p:nvPr>
        </p:nvSpPr>
        <p:spPr>
          <a:xfrm>
            <a:off x="535577" y="1234440"/>
            <a:ext cx="8229600" cy="4970417"/>
          </a:xfrm>
        </p:spPr>
        <p:txBody>
          <a:bodyPr/>
          <a:lstStyle/>
          <a:p>
            <a:pPr lvl="1"/>
            <a:r>
              <a:rPr lang="en-US" sz="2400" dirty="0" smtClean="0"/>
              <a:t>Conservation recovers its value at all price levels.  In futures with anticipated low price, due perhaps to RPS legislation or technology innovation, dispatchable resources would dispatch very infrequently and have less opportunity to cover their fixed cost.  (More generally, see the next bullet.)</a:t>
            </a:r>
          </a:p>
          <a:p>
            <a:pPr lvl="1"/>
            <a:r>
              <a:rPr lang="en-US" sz="2400" dirty="0" smtClean="0"/>
              <a:t>The high-risk futures for the region are those with high load requirements/high prices for electricity and low requirements/low prices.  </a:t>
            </a:r>
            <a:r>
              <a:rPr lang="en-US" sz="2400" b="1" i="1" dirty="0" smtClean="0"/>
              <a:t>Neither of these makes high-heat rate dispatchable resources (SCCTs) attractive as a risk-mitigation measure, regardless of their “expected” capacity factor.</a:t>
            </a:r>
            <a:endParaRPr lang="en-US" sz="1800" b="1" i="1" dirty="0" smtClean="0"/>
          </a:p>
          <a:p>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Value Excursions</a:t>
            </a:r>
            <a:endParaRPr lang="en-US" dirty="0"/>
          </a:p>
        </p:txBody>
      </p:sp>
      <p:sp>
        <p:nvSpPr>
          <p:cNvPr id="3" name="Content Placeholder 2"/>
          <p:cNvSpPr>
            <a:spLocks noGrp="1"/>
          </p:cNvSpPr>
          <p:nvPr>
            <p:ph idx="1"/>
          </p:nvPr>
        </p:nvSpPr>
        <p:spPr>
          <a:xfrm>
            <a:off x="457200" y="1600201"/>
            <a:ext cx="8229600" cy="2906486"/>
          </a:xfrm>
        </p:spPr>
        <p:txBody>
          <a:bodyPr/>
          <a:lstStyle/>
          <a:p>
            <a:pPr lvl="1"/>
            <a:r>
              <a:rPr lang="en-US" dirty="0" smtClean="0"/>
              <a:t>The fixed cost of conservation protects utilities short of resources* from electricity price risk</a:t>
            </a:r>
          </a:p>
          <a:p>
            <a:pPr lvl="1"/>
            <a:r>
              <a:rPr lang="en-US" dirty="0" smtClean="0"/>
              <a:t>An uncertain future carbon penalty, which would only increase these prices, contributes significantly to this value</a:t>
            </a:r>
          </a:p>
          <a:p>
            <a:pPr lvl="1"/>
            <a:r>
              <a:rPr lang="en-US" dirty="0" smtClean="0"/>
              <a:t>All utilities subject to fuel price volatility benefit</a:t>
            </a:r>
          </a:p>
          <a:p>
            <a:endParaRPr lang="en-US" dirty="0"/>
          </a:p>
        </p:txBody>
      </p:sp>
      <p:sp>
        <p:nvSpPr>
          <p:cNvPr id="4" name="TextBox 3"/>
          <p:cNvSpPr txBox="1"/>
          <p:nvPr/>
        </p:nvSpPr>
        <p:spPr>
          <a:xfrm>
            <a:off x="888274" y="5003074"/>
            <a:ext cx="5081452" cy="830997"/>
          </a:xfrm>
          <a:prstGeom prst="rect">
            <a:avLst/>
          </a:prstGeom>
          <a:noFill/>
        </p:spPr>
        <p:txBody>
          <a:bodyPr wrap="square" rtlCol="0">
            <a:spAutoFit/>
          </a:bodyPr>
          <a:lstStyle/>
          <a:p>
            <a:r>
              <a:rPr lang="en-US" sz="1200" dirty="0" smtClean="0"/>
              <a:t>* Electricity price risk mitigation can shrinks, disappear, or actually increase if the amount of conservation (or other non-dispatchable resource) exceeds a utility’s minimum load requirement.</a:t>
            </a:r>
          </a:p>
          <a:p>
            <a:endParaRPr lang="en-US"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19031"/>
          </a:xfrm>
        </p:spPr>
        <p:txBody>
          <a:bodyPr/>
          <a:lstStyle/>
          <a:p>
            <a:pPr lvl="0"/>
            <a:r>
              <a:rPr lang="en-US" dirty="0" smtClean="0"/>
              <a:t>Short-term power </a:t>
            </a:r>
            <a:br>
              <a:rPr lang="en-US" dirty="0" smtClean="0"/>
            </a:br>
            <a:r>
              <a:rPr lang="en-US" dirty="0" smtClean="0"/>
              <a:t>price reduction</a:t>
            </a:r>
            <a:endParaRPr lang="en-US" dirty="0"/>
          </a:p>
        </p:txBody>
      </p:sp>
      <p:sp>
        <p:nvSpPr>
          <p:cNvPr id="3" name="Content Placeholder 2"/>
          <p:cNvSpPr>
            <a:spLocks noGrp="1"/>
          </p:cNvSpPr>
          <p:nvPr>
            <p:ph idx="1"/>
          </p:nvPr>
        </p:nvSpPr>
        <p:spPr>
          <a:xfrm>
            <a:off x="457200" y="1724297"/>
            <a:ext cx="8229600" cy="4401866"/>
          </a:xfrm>
        </p:spPr>
        <p:txBody>
          <a:bodyPr/>
          <a:lstStyle/>
          <a:p>
            <a:pPr lvl="1"/>
            <a:r>
              <a:rPr lang="en-US" dirty="0" smtClean="0"/>
              <a:t>Even in a market, such as that in the PNW, that is surplus most of the time, reducing prices can reduce costs</a:t>
            </a:r>
          </a:p>
          <a:p>
            <a:pPr lvl="2"/>
            <a:r>
              <a:rPr lang="en-US" dirty="0" smtClean="0"/>
              <a:t>The net cost is determined by the timing of sales and purchases relative to market prices.  If the PNW sells off-peak in the spring – at low prices – and buys on-peak in the winter – at high prices, it is more likely to see these effects</a:t>
            </a:r>
          </a:p>
          <a:p>
            <a:pPr lvl="2"/>
            <a:r>
              <a:rPr lang="en-US" dirty="0" smtClean="0"/>
              <a:t>Off-peak sale prices are constrained below by zero, while on-peak purchase prices are unconstrained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8848"/>
          </a:xfrm>
        </p:spPr>
        <p:txBody>
          <a:bodyPr/>
          <a:lstStyle/>
          <a:p>
            <a:pPr lvl="0"/>
            <a:r>
              <a:rPr lang="en-US" dirty="0" smtClean="0"/>
              <a:t>Conservation acquisition at </a:t>
            </a:r>
            <a:br>
              <a:rPr lang="en-US" dirty="0" smtClean="0"/>
            </a:br>
            <a:r>
              <a:rPr lang="en-US" dirty="0" smtClean="0"/>
              <a:t>below-average prices</a:t>
            </a:r>
            <a:endParaRPr lang="en-US" dirty="0"/>
          </a:p>
        </p:txBody>
      </p:sp>
      <p:sp>
        <p:nvSpPr>
          <p:cNvPr id="3" name="Content Placeholder 2"/>
          <p:cNvSpPr>
            <a:spLocks noGrp="1"/>
          </p:cNvSpPr>
          <p:nvPr>
            <p:ph idx="1"/>
          </p:nvPr>
        </p:nvSpPr>
        <p:spPr>
          <a:xfrm>
            <a:off x="457200" y="1691640"/>
            <a:ext cx="8229600" cy="4212771"/>
          </a:xfrm>
        </p:spPr>
        <p:txBody>
          <a:bodyPr/>
          <a:lstStyle/>
          <a:p>
            <a:pPr lvl="1"/>
            <a:r>
              <a:rPr lang="en-US" dirty="0" smtClean="0"/>
              <a:t>If the supply curve for conservation is convex, rather than linear, there is a “constant dollar averaging” effect.</a:t>
            </a:r>
          </a:p>
          <a:p>
            <a:pPr lvl="1"/>
            <a:r>
              <a:rPr lang="en-US" dirty="0" smtClean="0"/>
              <a:t>A premium minimizes our foregoing acquisition of inexpensive conservation during periods of low wholesale market prices for electricity</a:t>
            </a:r>
          </a:p>
          <a:p>
            <a:pPr lvl="1"/>
            <a:r>
              <a:rPr lang="en-US" dirty="0" smtClean="0"/>
              <a:t>This effect is especially important to lost opportunity conservation</a:t>
            </a:r>
            <a:endParaRPr lang="en-US" dirty="0"/>
          </a:p>
        </p:txBody>
      </p:sp>
      <p:sp>
        <p:nvSpPr>
          <p:cNvPr id="4" name="TextBox 3"/>
          <p:cNvSpPr txBox="1"/>
          <p:nvPr/>
        </p:nvSpPr>
        <p:spPr>
          <a:xfrm>
            <a:off x="457200" y="5982789"/>
            <a:ext cx="5734594" cy="646331"/>
          </a:xfrm>
          <a:prstGeom prst="rect">
            <a:avLst/>
          </a:prstGeom>
          <a:noFill/>
        </p:spPr>
        <p:txBody>
          <a:bodyPr wrap="square" rtlCol="0">
            <a:spAutoFit/>
          </a:bodyPr>
          <a:lstStyle/>
          <a:p>
            <a:r>
              <a:rPr lang="en-US" sz="1200" dirty="0" smtClean="0"/>
              <a:t>*If the supply curve were to have an exponential shape (p=</a:t>
            </a:r>
            <a:r>
              <a:rPr lang="en-US" sz="1200" dirty="0" err="1" smtClean="0"/>
              <a:t>e</a:t>
            </a:r>
            <a:r>
              <a:rPr lang="en-US" sz="1200" baseline="30000" dirty="0" err="1" smtClean="0"/>
              <a:t>q</a:t>
            </a:r>
            <a:r>
              <a:rPr lang="en-US" sz="1200" dirty="0" smtClean="0"/>
              <a:t>), the effect would be exactly constant dollar averaging.</a:t>
            </a:r>
          </a:p>
          <a:p>
            <a:endParaRPr lang="en-US" sz="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632539"/>
          </a:xfrm>
        </p:spPr>
        <p:txBody>
          <a:bodyPr/>
          <a:lstStyle/>
          <a:p>
            <a:r>
              <a:rPr lang="en-US" dirty="0" smtClean="0"/>
              <a:t>Opportunity to develop and resell conservation energy</a:t>
            </a:r>
            <a:endParaRPr lang="en-US" dirty="0"/>
          </a:p>
        </p:txBody>
      </p:sp>
      <p:sp>
        <p:nvSpPr>
          <p:cNvPr id="3" name="Content Placeholder 2"/>
          <p:cNvSpPr>
            <a:spLocks noGrp="1"/>
          </p:cNvSpPr>
          <p:nvPr>
            <p:ph idx="1"/>
          </p:nvPr>
        </p:nvSpPr>
        <p:spPr>
          <a:xfrm>
            <a:off x="431074" y="1724296"/>
            <a:ext cx="8229600" cy="4807131"/>
          </a:xfrm>
        </p:spPr>
        <p:txBody>
          <a:bodyPr/>
          <a:lstStyle/>
          <a:p>
            <a:pPr lvl="1"/>
            <a:r>
              <a:rPr lang="en-US" sz="2400" dirty="0" smtClean="0"/>
              <a:t>Many utilities maintain that their avoided cost is much lower than the wholesale market for electricity, and consequently, there is little incentive for them to develop their conservation up to wholesale market prices</a:t>
            </a:r>
          </a:p>
          <a:p>
            <a:pPr lvl="1"/>
            <a:r>
              <a:rPr lang="en-US" sz="2400" dirty="0" smtClean="0"/>
              <a:t>Given that other utilities seek energy at market (or at a premium over market), a resell opportunity may exist.  Sales to other utilities reduce total cost.</a:t>
            </a:r>
          </a:p>
          <a:p>
            <a:pPr lvl="1"/>
            <a:r>
              <a:rPr lang="en-US" sz="2400" dirty="0" smtClean="0"/>
              <a:t>There is anecdotal evidence that even full-requirements customers of BPA can enjoy benefits from developing conservation in their service territory for use by other utilities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dirty="0"/>
              <a:t>Conclusion</a:t>
            </a:r>
          </a:p>
        </p:txBody>
      </p:sp>
      <p:sp>
        <p:nvSpPr>
          <p:cNvPr id="300035" name="Rectangle 3" descr="Rectangle: Click to edit Master text styles&#10;Second level&#10;Third level&#10;Fourth level&#10;Fifth level"/>
          <p:cNvSpPr>
            <a:spLocks noGrp="1" noChangeArrowheads="1"/>
          </p:cNvSpPr>
          <p:nvPr>
            <p:ph type="body" idx="1"/>
          </p:nvPr>
        </p:nvSpPr>
        <p:spPr>
          <a:xfrm>
            <a:off x="685800" y="1295400"/>
            <a:ext cx="7772400" cy="3446463"/>
          </a:xfrm>
        </p:spPr>
        <p:txBody>
          <a:bodyPr/>
          <a:lstStyle/>
          <a:p>
            <a:pPr>
              <a:lnSpc>
                <a:spcPct val="90000"/>
              </a:lnSpc>
            </a:pPr>
            <a:r>
              <a:rPr lang="en-US" dirty="0"/>
              <a:t>Above-market conservation provides more cost-effective risk mitigation than alternative resources</a:t>
            </a:r>
          </a:p>
          <a:p>
            <a:pPr>
              <a:lnSpc>
                <a:spcPct val="90000"/>
              </a:lnSpc>
            </a:pPr>
            <a:r>
              <a:rPr lang="en-US" dirty="0"/>
              <a:t>For low-risk plans, cost effectiveness of conservation may be higher than long-term view of average wholesale market price for electricity</a:t>
            </a:r>
          </a:p>
        </p:txBody>
      </p:sp>
      <p:sp>
        <p:nvSpPr>
          <p:cNvPr id="300036"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769697" y="1704109"/>
            <a:ext cx="7279280" cy="3325091"/>
          </a:xfrm>
        </p:spPr>
        <p:txBody>
          <a:bodyPr/>
          <a:lstStyle/>
          <a:p>
            <a:pPr lvl="1">
              <a:buFont typeface="Arial" pitchFamily="34" charset="0"/>
              <a:buChar char="•"/>
            </a:pPr>
            <a:r>
              <a:rPr lang="en-US" sz="3200" dirty="0" smtClean="0">
                <a:ea typeface="+mn-ea"/>
              </a:rPr>
              <a:t>The construction of conservation supply curves</a:t>
            </a:r>
          </a:p>
          <a:p>
            <a:pPr lvl="1">
              <a:buFont typeface="Arial" pitchFamily="34" charset="0"/>
              <a:buChar char="•"/>
            </a:pPr>
            <a:r>
              <a:rPr lang="en-US" sz="3200" dirty="0" smtClean="0">
                <a:ea typeface="+mn-ea"/>
              </a:rPr>
              <a:t>Fifth Power Plan findings</a:t>
            </a:r>
            <a:endParaRPr lang="en-US" dirty="0" smtClean="0">
              <a:ea typeface="+mn-ea"/>
            </a:endParaRPr>
          </a:p>
          <a:p>
            <a:pPr lvl="1">
              <a:buFont typeface="Arial" pitchFamily="34" charset="0"/>
              <a:buChar char="•"/>
            </a:pPr>
            <a:r>
              <a:rPr lang="en-US" sz="3200" dirty="0" smtClean="0">
                <a:ea typeface="+mn-ea"/>
              </a:rPr>
              <a:t>Sources of premium value</a:t>
            </a:r>
          </a:p>
          <a:p>
            <a:pPr lvl="1">
              <a:buFont typeface="Arial" pitchFamily="34" charset="0"/>
              <a:buChar char="•"/>
            </a:pPr>
            <a:r>
              <a:rPr lang="en-US" sz="3200" dirty="0" smtClean="0">
                <a:ea typeface="+mn-ea"/>
              </a:rPr>
              <a:t>Sixth Power Plan findings</a:t>
            </a:r>
          </a:p>
        </p:txBody>
      </p:sp>
      <p:sp>
        <p:nvSpPr>
          <p:cNvPr id="4" name="Right Arrow 3"/>
          <p:cNvSpPr/>
          <p:nvPr/>
        </p:nvSpPr>
        <p:spPr bwMode="auto">
          <a:xfrm>
            <a:off x="300446" y="4062549"/>
            <a:ext cx="927463" cy="391885"/>
          </a:xfrm>
          <a:prstGeom prst="rightArrow">
            <a:avLst/>
          </a:prstGeom>
          <a:solidFill>
            <a:srgbClr val="FFFF00"/>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9" presetClass="emph" presetSubtype="0" grpId="1" nodeType="withEffect">
                                  <p:stCondLst>
                                    <p:cond delay="0"/>
                                  </p:stCondLst>
                                  <p:childTnLst>
                                    <p:set>
                                      <p:cBhvr rctx="PPT">
                                        <p:cTn id="16" dur="indefinite"/>
                                        <p:tgtEl>
                                          <p:spTgt spid="3">
                                            <p:txEl>
                                              <p:pRg st="0" end="0"/>
                                            </p:txEl>
                                          </p:spTgt>
                                        </p:tgtEl>
                                        <p:attrNameLst>
                                          <p:attrName>style.opacity</p:attrName>
                                        </p:attrNameLst>
                                      </p:cBhvr>
                                      <p:to>
                                        <p:strVal val="0.25"/>
                                      </p:to>
                                    </p:set>
                                    <p:animEffect filter="image" prLst="opacity: 0.25">
                                      <p:cBhvr rctx="IE">
                                        <p:cTn id="17" dur="indefinite"/>
                                        <p:tgtEl>
                                          <p:spTgt spid="3">
                                            <p:txEl>
                                              <p:pRg st="0" end="0"/>
                                            </p:txEl>
                                          </p:spTgt>
                                        </p:tgtEl>
                                      </p:cBhvr>
                                    </p:animEffect>
                                  </p:childTnLst>
                                </p:cTn>
                              </p:par>
                              <p:par>
                                <p:cTn id="18" presetID="9" presetClass="emph" presetSubtype="0" grpId="1" nodeType="withEffect">
                                  <p:stCondLst>
                                    <p:cond delay="0"/>
                                  </p:stCondLst>
                                  <p:childTnLst>
                                    <p:set>
                                      <p:cBhvr rctx="PPT">
                                        <p:cTn id="19" dur="indefinite"/>
                                        <p:tgtEl>
                                          <p:spTgt spid="3">
                                            <p:txEl>
                                              <p:pRg st="1" end="1"/>
                                            </p:txEl>
                                          </p:spTgt>
                                        </p:tgtEl>
                                        <p:attrNameLst>
                                          <p:attrName>style.opacity</p:attrName>
                                        </p:attrNameLst>
                                      </p:cBhvr>
                                      <p:to>
                                        <p:strVal val="0.25"/>
                                      </p:to>
                                    </p:set>
                                    <p:animEffect filter="image" prLst="opacity: 0.25">
                                      <p:cBhvr rctx="IE">
                                        <p:cTn id="20" dur="indefinite"/>
                                        <p:tgtEl>
                                          <p:spTgt spid="3">
                                            <p:txEl>
                                              <p:pRg st="1" end="1"/>
                                            </p:txEl>
                                          </p:spTgt>
                                        </p:tgtEl>
                                      </p:cBhvr>
                                    </p:animEffect>
                                  </p:childTnLst>
                                </p:cTn>
                              </p:par>
                              <p:par>
                                <p:cTn id="21" presetID="9" presetClass="emph" presetSubtype="0" grpId="1" nodeType="withEffect">
                                  <p:stCondLst>
                                    <p:cond delay="0"/>
                                  </p:stCondLst>
                                  <p:childTnLst>
                                    <p:set>
                                      <p:cBhvr rctx="PPT">
                                        <p:cTn id="22" dur="indefinite"/>
                                        <p:tgtEl>
                                          <p:spTgt spid="3">
                                            <p:txEl>
                                              <p:pRg st="2" end="2"/>
                                            </p:txEl>
                                          </p:spTgt>
                                        </p:tgtEl>
                                        <p:attrNameLst>
                                          <p:attrName>style.opacity</p:attrName>
                                        </p:attrNameLst>
                                      </p:cBhvr>
                                      <p:to>
                                        <p:strVal val="0.25"/>
                                      </p:to>
                                    </p:set>
                                    <p:animEffect filter="image" prLst="opacity: 0.25">
                                      <p:cBhvr rctx="IE">
                                        <p:cTn id="23" dur="indefinite"/>
                                        <p:tgtEl>
                                          <p:spTgt spid="3">
                                            <p:txEl>
                                              <p:pRg st="2" end="2"/>
                                            </p:txEl>
                                          </p:spTgt>
                                        </p:tgtEl>
                                      </p:cBhvr>
                                    </p:animEffect>
                                  </p:childTnLst>
                                </p:cTn>
                              </p:par>
                              <p:par>
                                <p:cTn id="24" presetID="9" presetClass="emph" presetSubtype="0" grpId="1" nodeType="withEffect">
                                  <p:stCondLst>
                                    <p:cond delay="0"/>
                                  </p:stCondLst>
                                  <p:childTnLst>
                                    <p:set>
                                      <p:cBhvr rctx="PPT">
                                        <p:cTn id="25" dur="indefinite"/>
                                        <p:tgtEl>
                                          <p:spTgt spid="3">
                                            <p:txEl>
                                              <p:pRg st="3" end="3"/>
                                            </p:txEl>
                                          </p:spTgt>
                                        </p:tgtEl>
                                        <p:attrNameLst>
                                          <p:attrName>style.opacity</p:attrName>
                                        </p:attrNameLst>
                                      </p:cBhvr>
                                      <p:to>
                                        <p:strVal val="0.25"/>
                                      </p:to>
                                    </p:set>
                                    <p:animEffect filter="image" prLst="opacity: 0.25">
                                      <p:cBhvr rctx="IE">
                                        <p:cTn id="26"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Premium on Conservation Energy and Cost</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277596" y="1482634"/>
            <a:ext cx="6466737" cy="507492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055" y="2986665"/>
            <a:ext cx="7450281" cy="1143000"/>
          </a:xfrm>
        </p:spPr>
        <p:txBody>
          <a:bodyPr/>
          <a:lstStyle/>
          <a:p>
            <a:r>
              <a:rPr lang="en-US" dirty="0" smtClean="0"/>
              <a:t>End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and Representation</a:t>
            </a:r>
            <a:endParaRPr lang="en-US" dirty="0"/>
          </a:p>
        </p:txBody>
      </p:sp>
      <p:sp>
        <p:nvSpPr>
          <p:cNvPr id="3" name="Content Placeholder 2"/>
          <p:cNvSpPr>
            <a:spLocks noGrp="1"/>
          </p:cNvSpPr>
          <p:nvPr>
            <p:ph idx="1"/>
          </p:nvPr>
        </p:nvSpPr>
        <p:spPr>
          <a:xfrm>
            <a:off x="457200" y="1959429"/>
            <a:ext cx="8229600" cy="2690948"/>
          </a:xfrm>
        </p:spPr>
        <p:txBody>
          <a:bodyPr/>
          <a:lstStyle/>
          <a:p>
            <a:r>
              <a:rPr lang="en-US" dirty="0" smtClean="0"/>
              <a:t>Construction of Supply Curves</a:t>
            </a:r>
          </a:p>
          <a:p>
            <a:pPr lvl="1"/>
            <a:r>
              <a:rPr lang="en-US" dirty="0" smtClean="0"/>
              <a:t>Lost opportunity</a:t>
            </a:r>
          </a:p>
          <a:p>
            <a:pPr lvl="1"/>
            <a:r>
              <a:rPr lang="en-US" dirty="0" smtClean="0"/>
              <a:t>Discretionary</a:t>
            </a:r>
          </a:p>
          <a:p>
            <a:r>
              <a:rPr lang="en-US" dirty="0" smtClean="0"/>
              <a:t>Implementing the Supply Curves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Discretionary Conservation</a:t>
            </a:r>
            <a:br>
              <a:rPr lang="en-US" dirty="0" smtClean="0"/>
            </a:br>
            <a:r>
              <a:rPr lang="en-US" sz="2800" dirty="0" smtClean="0"/>
              <a:t>“Raw” Values, Sixth Power Plan Final</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33814" y="1534886"/>
            <a:ext cx="7093494" cy="4525963"/>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Discretionary Conservation</a:t>
            </a:r>
            <a:br>
              <a:rPr lang="en-US" dirty="0" smtClean="0"/>
            </a:br>
            <a:r>
              <a:rPr lang="en-US" sz="2800" dirty="0" smtClean="0"/>
              <a:t>Sampled Values, Sixth Power Plan Final</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520295" y="1535113"/>
            <a:ext cx="5920848" cy="452596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the Discretionary Conservation</a:t>
            </a:r>
            <a:endParaRPr lang="en-US" dirty="0"/>
          </a:p>
        </p:txBody>
      </p:sp>
      <p:sp>
        <p:nvSpPr>
          <p:cNvPr id="3" name="Content Placeholder 2"/>
          <p:cNvSpPr>
            <a:spLocks noGrp="1"/>
          </p:cNvSpPr>
          <p:nvPr>
            <p:ph idx="1"/>
          </p:nvPr>
        </p:nvSpPr>
        <p:spPr>
          <a:xfrm>
            <a:off x="457200" y="1600200"/>
            <a:ext cx="8229600" cy="1495697"/>
          </a:xfrm>
        </p:spPr>
        <p:txBody>
          <a:bodyPr/>
          <a:lstStyle/>
          <a:p>
            <a:r>
              <a:rPr lang="en-US" dirty="0" smtClean="0">
                <a:hlinkClick r:id="rId2" action="ppaction://hlinkfile"/>
              </a:rPr>
              <a:t>Conservation Premium\Olivia Conservation 090421.xls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Lost Opportunity Conservation</a:t>
            </a:r>
            <a:br>
              <a:rPr lang="en-US" dirty="0" smtClean="0"/>
            </a:br>
            <a:r>
              <a:rPr lang="en-US" sz="2800" dirty="0" smtClean="0"/>
              <a:t>Sixth Power Plan Final</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163448" y="1535113"/>
            <a:ext cx="6634542" cy="4525962"/>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Grp="1" noChangeArrowheads="1"/>
          </p:cNvSpPr>
          <p:nvPr>
            <p:ph type="title"/>
          </p:nvPr>
        </p:nvSpPr>
        <p:spPr/>
        <p:txBody>
          <a:bodyPr/>
          <a:lstStyle/>
          <a:p>
            <a:r>
              <a:rPr lang="en-US" dirty="0" smtClean="0"/>
              <a:t>Accessing the </a:t>
            </a:r>
            <a:r>
              <a:rPr lang="en-US" dirty="0"/>
              <a:t>Supply </a:t>
            </a:r>
            <a:r>
              <a:rPr lang="en-US" dirty="0" smtClean="0"/>
              <a:t>Curves</a:t>
            </a:r>
            <a:endParaRPr lang="en-US" dirty="0"/>
          </a:p>
        </p:txBody>
      </p:sp>
      <p:pic>
        <p:nvPicPr>
          <p:cNvPr id="5123" name="Picture 3"/>
          <p:cNvPicPr>
            <a:picLocks noChangeAspect="1" noChangeArrowheads="1"/>
          </p:cNvPicPr>
          <p:nvPr/>
        </p:nvPicPr>
        <p:blipFill>
          <a:blip r:embed="rId3" cstate="print"/>
          <a:srcRect/>
          <a:stretch>
            <a:fillRect/>
          </a:stretch>
        </p:blipFill>
        <p:spPr bwMode="auto">
          <a:xfrm>
            <a:off x="909910" y="1537336"/>
            <a:ext cx="5286375" cy="2686050"/>
          </a:xfrm>
          <a:prstGeom prst="rect">
            <a:avLst/>
          </a:prstGeom>
          <a:noFill/>
          <a:ln w="9525">
            <a:noFill/>
            <a:miter lim="800000"/>
            <a:headEnd/>
            <a:tailEnd/>
          </a:ln>
          <a:effectLst/>
        </p:spPr>
      </p:pic>
      <p:pic>
        <p:nvPicPr>
          <p:cNvPr id="5124" name="Picture 4"/>
          <p:cNvPicPr>
            <a:picLocks noChangeAspect="1" noChangeArrowheads="1"/>
          </p:cNvPicPr>
          <p:nvPr/>
        </p:nvPicPr>
        <p:blipFill>
          <a:blip r:embed="rId4" cstate="print"/>
          <a:srcRect/>
          <a:stretch>
            <a:fillRect/>
          </a:stretch>
        </p:blipFill>
        <p:spPr bwMode="auto">
          <a:xfrm>
            <a:off x="1226956" y="4071529"/>
            <a:ext cx="4625204" cy="2356953"/>
          </a:xfrm>
          <a:prstGeom prst="rect">
            <a:avLst/>
          </a:prstGeom>
          <a:noFill/>
          <a:ln w="9525">
            <a:noFill/>
            <a:miter lim="800000"/>
            <a:headEnd/>
            <a:tailEnd/>
          </a:ln>
          <a:effectLst/>
        </p:spPr>
      </p:pic>
      <p:sp>
        <p:nvSpPr>
          <p:cNvPr id="16" name="TextBox 15"/>
          <p:cNvSpPr txBox="1"/>
          <p:nvPr/>
        </p:nvSpPr>
        <p:spPr>
          <a:xfrm>
            <a:off x="6165669" y="2834640"/>
            <a:ext cx="2259874" cy="369332"/>
          </a:xfrm>
          <a:prstGeom prst="rect">
            <a:avLst/>
          </a:prstGeom>
          <a:noFill/>
        </p:spPr>
        <p:txBody>
          <a:bodyPr wrap="square" rtlCol="0">
            <a:spAutoFit/>
          </a:bodyPr>
          <a:lstStyle/>
          <a:p>
            <a:r>
              <a:rPr lang="en-US" dirty="0" smtClean="0"/>
              <a:t>Lost opportunity</a:t>
            </a:r>
            <a:endParaRPr lang="en-US" dirty="0"/>
          </a:p>
        </p:txBody>
      </p:sp>
      <p:sp>
        <p:nvSpPr>
          <p:cNvPr id="17" name="TextBox 16"/>
          <p:cNvSpPr txBox="1"/>
          <p:nvPr/>
        </p:nvSpPr>
        <p:spPr>
          <a:xfrm>
            <a:off x="6252755" y="5050972"/>
            <a:ext cx="2259874" cy="369332"/>
          </a:xfrm>
          <a:prstGeom prst="rect">
            <a:avLst/>
          </a:prstGeom>
          <a:noFill/>
        </p:spPr>
        <p:txBody>
          <a:bodyPr wrap="square" rtlCol="0">
            <a:spAutoFit/>
          </a:bodyPr>
          <a:lstStyle/>
          <a:p>
            <a:r>
              <a:rPr lang="en-US" dirty="0" smtClean="0"/>
              <a:t>Discretionary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Grp="1" noChangeArrowheads="1"/>
          </p:cNvSpPr>
          <p:nvPr>
            <p:ph type="title"/>
          </p:nvPr>
        </p:nvSpPr>
        <p:spPr/>
        <p:txBody>
          <a:bodyPr/>
          <a:lstStyle/>
          <a:p>
            <a:r>
              <a:rPr lang="en-US" dirty="0" smtClean="0"/>
              <a:t>Accessing the </a:t>
            </a:r>
            <a:r>
              <a:rPr lang="en-US" dirty="0"/>
              <a:t>Supply </a:t>
            </a:r>
            <a:r>
              <a:rPr lang="en-US" dirty="0" smtClean="0"/>
              <a:t>Curves</a:t>
            </a:r>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414338" y="1666875"/>
            <a:ext cx="8315325" cy="3524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5C1F00"/>
        </a:dk1>
        <a:lt1>
          <a:srgbClr val="FFFFFF"/>
        </a:lt1>
        <a:dk2>
          <a:srgbClr val="800000"/>
        </a:dk2>
        <a:lt2>
          <a:srgbClr val="DFD293"/>
        </a:lt2>
        <a:accent1>
          <a:srgbClr val="CC3300"/>
        </a:accent1>
        <a:accent2>
          <a:srgbClr val="34EA6C"/>
        </a:accent2>
        <a:accent3>
          <a:srgbClr val="C0AAAA"/>
        </a:accent3>
        <a:accent4>
          <a:srgbClr val="DADADA"/>
        </a:accent4>
        <a:accent5>
          <a:srgbClr val="E2ADAA"/>
        </a:accent5>
        <a:accent6>
          <a:srgbClr val="2ED461"/>
        </a:accent6>
        <a:hlink>
          <a:srgbClr val="FFFF99"/>
        </a:hlink>
        <a:folHlink>
          <a:srgbClr val="D3A21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3523</TotalTime>
  <Words>1335</Words>
  <Application>Microsoft Office PowerPoint</Application>
  <PresentationFormat>Letter Paper (8.5x11 in)</PresentationFormat>
  <Paragraphs>108</Paragraphs>
  <Slides>29</Slides>
  <Notes>13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1_Default Design</vt:lpstr>
      <vt:lpstr>The Cost-Effectiveness Premium for Conservation</vt:lpstr>
      <vt:lpstr>Outline</vt:lpstr>
      <vt:lpstr>Construction and Representation</vt:lpstr>
      <vt:lpstr>Discretionary Conservation “Raw” Values, Sixth Power Plan Final</vt:lpstr>
      <vt:lpstr>Discretionary Conservation Sampled Values, Sixth Power Plan Final</vt:lpstr>
      <vt:lpstr>Sampling the Discretionary Conservation</vt:lpstr>
      <vt:lpstr>Lost Opportunity Conservation Sixth Power Plan Final</vt:lpstr>
      <vt:lpstr>Accessing the Supply Curves</vt:lpstr>
      <vt:lpstr>Accessing the Supply Curves</vt:lpstr>
      <vt:lpstr>Sources of Value</vt:lpstr>
      <vt:lpstr>The Premium</vt:lpstr>
      <vt:lpstr>Analysis</vt:lpstr>
      <vt:lpstr>Components of Cost Reduction</vt:lpstr>
      <vt:lpstr>Price-takers Still See Benefits</vt:lpstr>
      <vt:lpstr>SCCT Deferral</vt:lpstr>
      <vt:lpstr>SCCT Deferral</vt:lpstr>
      <vt:lpstr>Value of Capacity</vt:lpstr>
      <vt:lpstr>Value of Capacity</vt:lpstr>
      <vt:lpstr>Sources of Premium Value</vt:lpstr>
      <vt:lpstr>Capacity Deferral</vt:lpstr>
      <vt:lpstr>Capacity Deferral</vt:lpstr>
      <vt:lpstr>Operating Value Excursions</vt:lpstr>
      <vt:lpstr>Short-term power  price reduction</vt:lpstr>
      <vt:lpstr>Conservation acquisition at  below-average prices</vt:lpstr>
      <vt:lpstr>Opportunity to develop and resell conservation energy</vt:lpstr>
      <vt:lpstr>Conclusion</vt:lpstr>
      <vt:lpstr>Outline</vt:lpstr>
      <vt:lpstr>Effect of Premium on Conservation Energy and Cost</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euci</dc:creator>
  <cp:lastModifiedBy>Gillian Charles</cp:lastModifiedBy>
  <cp:revision>257</cp:revision>
  <dcterms:created xsi:type="dcterms:W3CDTF">2004-07-23T18:32:13Z</dcterms:created>
  <dcterms:modified xsi:type="dcterms:W3CDTF">2011-05-18T22:37:47Z</dcterms:modified>
</cp:coreProperties>
</file>