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57"/>
  </p:notesMasterIdLst>
  <p:handoutMasterIdLst>
    <p:handoutMasterId r:id="rId58"/>
  </p:handoutMasterIdLst>
  <p:sldIdLst>
    <p:sldId id="256" r:id="rId2"/>
    <p:sldId id="286" r:id="rId3"/>
    <p:sldId id="287" r:id="rId4"/>
    <p:sldId id="289" r:id="rId5"/>
    <p:sldId id="288" r:id="rId6"/>
    <p:sldId id="290" r:id="rId7"/>
    <p:sldId id="293" r:id="rId8"/>
    <p:sldId id="292" r:id="rId9"/>
    <p:sldId id="305" r:id="rId10"/>
    <p:sldId id="306" r:id="rId11"/>
    <p:sldId id="294" r:id="rId12"/>
    <p:sldId id="307" r:id="rId13"/>
    <p:sldId id="295" r:id="rId14"/>
    <p:sldId id="318" r:id="rId15"/>
    <p:sldId id="319" r:id="rId16"/>
    <p:sldId id="308" r:id="rId17"/>
    <p:sldId id="296" r:id="rId18"/>
    <p:sldId id="309" r:id="rId19"/>
    <p:sldId id="320" r:id="rId20"/>
    <p:sldId id="321" r:id="rId21"/>
    <p:sldId id="297" r:id="rId22"/>
    <p:sldId id="310" r:id="rId23"/>
    <p:sldId id="322" r:id="rId24"/>
    <p:sldId id="323" r:id="rId25"/>
    <p:sldId id="324" r:id="rId26"/>
    <p:sldId id="325" r:id="rId27"/>
    <p:sldId id="326" r:id="rId28"/>
    <p:sldId id="298" r:id="rId29"/>
    <p:sldId id="311" r:id="rId30"/>
    <p:sldId id="327" r:id="rId31"/>
    <p:sldId id="299" r:id="rId32"/>
    <p:sldId id="312" r:id="rId33"/>
    <p:sldId id="328" r:id="rId34"/>
    <p:sldId id="329" r:id="rId35"/>
    <p:sldId id="333" r:id="rId36"/>
    <p:sldId id="331" r:id="rId37"/>
    <p:sldId id="330" r:id="rId38"/>
    <p:sldId id="335" r:id="rId39"/>
    <p:sldId id="332" r:id="rId40"/>
    <p:sldId id="300" r:id="rId41"/>
    <p:sldId id="313" r:id="rId42"/>
    <p:sldId id="336" r:id="rId43"/>
    <p:sldId id="337" r:id="rId44"/>
    <p:sldId id="301" r:id="rId45"/>
    <p:sldId id="338" r:id="rId46"/>
    <p:sldId id="314" r:id="rId47"/>
    <p:sldId id="339" r:id="rId48"/>
    <p:sldId id="302" r:id="rId49"/>
    <p:sldId id="315" r:id="rId50"/>
    <p:sldId id="304" r:id="rId51"/>
    <p:sldId id="316" r:id="rId52"/>
    <p:sldId id="341" r:id="rId53"/>
    <p:sldId id="340" r:id="rId54"/>
    <p:sldId id="317" r:id="rId55"/>
    <p:sldId id="334" r:id="rId56"/>
  </p:sldIdLst>
  <p:sldSz cx="9144000" cy="6858000" type="letter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Michael Schilmoeller, 2/10/2010" initials="" lastIdx="4" clrIdx="0"/>
  <p:cmAuthor id="1" name=" Michael Schilmoeller, 4/19/2010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0066"/>
    <a:srgbClr val="0000CC"/>
    <a:srgbClr val="FFFF00"/>
    <a:srgbClr val="006699"/>
    <a:srgbClr val="003366"/>
    <a:srgbClr val="336699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7" autoAdjust="0"/>
    <p:restoredTop sz="87817" autoAdjust="0"/>
  </p:normalViewPr>
  <p:slideViewPr>
    <p:cSldViewPr snapToGrid="0">
      <p:cViewPr varScale="1">
        <p:scale>
          <a:sx n="73" d="100"/>
          <a:sy n="73" d="100"/>
        </p:scale>
        <p:origin x="-9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119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59641"/>
            <a:ext cx="4029282" cy="35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119" y="6659641"/>
            <a:ext cx="4029282" cy="35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50C44684-9330-4945-B70C-88F1955CEC7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014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482" y="3330419"/>
            <a:ext cx="7435436" cy="315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58443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014" y="6658443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D2A47AD4-2005-4D0D-B3DB-4369A5FEB7A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E9B576-EBB6-4D34-B169-FFEF1724DE4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7AD4-2005-4D0D-B3DB-4369A5FEB7A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7AD4-2005-4D0D-B3DB-4369A5FEB7A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7AD4-2005-4D0D-B3DB-4369A5FEB7A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7AD4-2005-4D0D-B3DB-4369A5FEB7A4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7AD4-2005-4D0D-B3DB-4369A5FEB7A4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7AD4-2005-4D0D-B3DB-4369A5FEB7A4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7AD4-2005-4D0D-B3DB-4369A5FEB7A4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7AD4-2005-4D0D-B3DB-4369A5FEB7A4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7AD4-2005-4D0D-B3DB-4369A5FEB7A4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7AD4-2005-4D0D-B3DB-4369A5FEB7A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7AD4-2005-4D0D-B3DB-4369A5FEB7A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7AD4-2005-4D0D-B3DB-4369A5FEB7A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7AD4-2005-4D0D-B3DB-4369A5FEB7A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7AD4-2005-4D0D-B3DB-4369A5FEB7A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7AD4-2005-4D0D-B3DB-4369A5FEB7A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7AD4-2005-4D0D-B3DB-4369A5FEB7A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7AD4-2005-4D0D-B3DB-4369A5FEB7A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24D2DC3-AE18-4210-803A-884763BF8DD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67943" name="Rectangle 7"/>
          <p:cNvSpPr>
            <a:spLocks noChangeArrowheads="1"/>
          </p:cNvSpPr>
          <p:nvPr userDrawn="1"/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endParaRPr lang="en-US" sz="1400" dirty="0">
              <a:latin typeface="Tahoma" pitchFamily="34" charset="0"/>
            </a:endParaRPr>
          </a:p>
        </p:txBody>
      </p:sp>
      <p:pic>
        <p:nvPicPr>
          <p:cNvPr id="167945" name="Picture 9" descr="Background with Logo 0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9713" y="5927725"/>
            <a:ext cx="219075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ABBF7-E812-4BDA-84DD-BF809938912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BE403-A76E-4A6E-8870-8260FF4F1A2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2A9ED-B611-4893-8AB2-D78EBAEE3E8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CEC80-F969-48BD-BDBF-5E42AF7B023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0F1A9-5B20-45AA-AF44-A558F089AB6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B16D2-FD13-4464-8AE6-72C4FCE6461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BBAF7-CC9D-4C06-B9E5-82A5F6F9883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8661A-9F3E-43D8-BBA1-FE46E94D3C6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E1E9F-745C-4D47-AEE2-FEB1F7C253F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48DA3-55FC-40C9-A198-7433ED12BC3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0C8725-A9E7-4C42-B57F-20AE5A3C47A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18795" name="Rectangle 11"/>
          <p:cNvSpPr>
            <a:spLocks noChangeArrowheads="1"/>
          </p:cNvSpPr>
          <p:nvPr userDrawn="1"/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endParaRPr lang="en-US" sz="1400" dirty="0">
              <a:latin typeface="Tahoma" pitchFamily="34" charset="0"/>
            </a:endParaRPr>
          </a:p>
        </p:txBody>
      </p:sp>
      <p:sp>
        <p:nvSpPr>
          <p:cNvPr id="118796" name="Rectangle 12"/>
          <p:cNvSpPr>
            <a:spLocks noChangeArrowheads="1"/>
          </p:cNvSpPr>
          <p:nvPr userDrawn="1"/>
        </p:nvSpPr>
        <p:spPr bwMode="auto">
          <a:xfrm>
            <a:off x="32766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1400" dirty="0">
                <a:latin typeface="Tahoma" pitchFamily="34" charset="0"/>
              </a:rPr>
              <a:t>  </a:t>
            </a:r>
            <a:fld id="{08676DC1-45CC-4E53-9F61-3AD3D9AF8508}" type="slidenum">
              <a:rPr lang="en-US" sz="1400">
                <a:latin typeface="Tahoma" pitchFamily="34" charset="0"/>
              </a:rPr>
              <a:pPr algn="ctr"/>
              <a:t>‹#›</a:t>
            </a:fld>
            <a:endParaRPr lang="en-US" sz="1400" dirty="0">
              <a:latin typeface="Tahoma" pitchFamily="34" charset="0"/>
            </a:endParaRPr>
          </a:p>
        </p:txBody>
      </p:sp>
      <p:pic>
        <p:nvPicPr>
          <p:cNvPr id="118807" name="Picture 23" descr="Background with Logo 0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9713" y="5927725"/>
            <a:ext cx="2190750" cy="762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92382"/>
            <a:ext cx="9144000" cy="2633928"/>
          </a:xfrm>
        </p:spPr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System Analysis</a:t>
            </a:r>
            <a:br>
              <a:rPr lang="en-US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Advisory Committee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Futures, Monte Carlo Simulation,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and CB “Assumption Cells”</a:t>
            </a:r>
            <a:endParaRPr lang="en-US" sz="24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1108" y="4451925"/>
            <a:ext cx="5453063" cy="120073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Michael Schilmoeller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Tuesday, September 27, 2011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Penalty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149" y="1428850"/>
            <a:ext cx="6755700" cy="463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4601" y="1357585"/>
            <a:ext cx="3067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35532" y="6048103"/>
            <a:ext cx="263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Plan, Appn P, page P-133 ff</a:t>
            </a:r>
          </a:p>
          <a:p>
            <a:r>
              <a:rPr lang="en-US" sz="1400" dirty="0" smtClean="0"/>
              <a:t>6th Plan, Appn J, page J-4 ff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>
                <a:latin typeface="+mj-lt"/>
                <a:ea typeface="+mj-ea"/>
                <a:cs typeface="+mj-cs"/>
              </a:rPr>
              <a:t>Commercial Availability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096" y="1489586"/>
            <a:ext cx="7803214" cy="4601498"/>
          </a:xfrm>
        </p:spPr>
        <p:txBody>
          <a:bodyPr/>
          <a:lstStyle/>
          <a:p>
            <a:pPr lvl="1"/>
            <a:r>
              <a:rPr lang="en-US" sz="2000" dirty="0" smtClean="0"/>
              <a:t>Aluminum Prices</a:t>
            </a:r>
          </a:p>
          <a:p>
            <a:pPr lvl="1"/>
            <a:r>
              <a:rPr lang="en-US" sz="2000" dirty="0" smtClean="0"/>
              <a:t>Carbon Penalty</a:t>
            </a:r>
          </a:p>
          <a:p>
            <a:pPr lvl="1"/>
            <a:r>
              <a:rPr lang="en-US" sz="2000" dirty="0" smtClean="0"/>
              <a:t>Commercial Availability</a:t>
            </a:r>
          </a:p>
          <a:p>
            <a:pPr lvl="1"/>
            <a:r>
              <a:rPr lang="en-US" sz="2000" dirty="0" smtClean="0"/>
              <a:t>Conservation Performance</a:t>
            </a:r>
          </a:p>
          <a:p>
            <a:pPr lvl="1"/>
            <a:r>
              <a:rPr lang="en-US" sz="2000" dirty="0" smtClean="0"/>
              <a:t>Construction Costs</a:t>
            </a:r>
          </a:p>
          <a:p>
            <a:pPr lvl="1"/>
            <a:r>
              <a:rPr lang="en-US" sz="2000" dirty="0" smtClean="0"/>
              <a:t>Electricity Price</a:t>
            </a:r>
          </a:p>
          <a:p>
            <a:pPr lvl="1"/>
            <a:r>
              <a:rPr lang="en-US" sz="2000" dirty="0" smtClean="0"/>
              <a:t>Hydrogeneration</a:t>
            </a:r>
          </a:p>
          <a:p>
            <a:pPr lvl="1"/>
            <a:r>
              <a:rPr lang="en-US" sz="2000" dirty="0" smtClean="0"/>
              <a:t>Natural Gas Price</a:t>
            </a:r>
          </a:p>
          <a:p>
            <a:pPr lvl="1"/>
            <a:r>
              <a:rPr lang="en-US" sz="2000" dirty="0" smtClean="0"/>
              <a:t>Non-DSI Loads</a:t>
            </a:r>
          </a:p>
          <a:p>
            <a:pPr lvl="1"/>
            <a:r>
              <a:rPr lang="en-US" sz="2000" dirty="0" smtClean="0"/>
              <a:t>Production Tax Credit Life</a:t>
            </a:r>
          </a:p>
          <a:p>
            <a:pPr lvl="1"/>
            <a:r>
              <a:rPr lang="en-US" sz="2000" dirty="0" smtClean="0"/>
              <a:t>REC Values</a:t>
            </a:r>
          </a:p>
          <a:p>
            <a:pPr lvl="1"/>
            <a:r>
              <a:rPr lang="en-US" sz="2000" dirty="0" smtClean="0"/>
              <a:t>Stochastic FOR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339213" y="2312547"/>
            <a:ext cx="958645" cy="265471"/>
          </a:xfrm>
          <a:prstGeom prst="rightArrow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Availability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35086" y="5904411"/>
            <a:ext cx="2939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6th Plan, Appn J, page J-14, J-15</a:t>
            </a:r>
            <a:endParaRPr lang="en-US" dirty="0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756" y="1515292"/>
            <a:ext cx="8289996" cy="306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8638" y="4715691"/>
            <a:ext cx="4323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random variable, determining the delay (periods) after construction could begin, absent availability constraints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>
                <a:latin typeface="+mj-lt"/>
                <a:ea typeface="+mj-ea"/>
                <a:cs typeface="+mj-cs"/>
              </a:rPr>
              <a:t>Conservation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096" y="1489586"/>
            <a:ext cx="7803214" cy="4601498"/>
          </a:xfrm>
        </p:spPr>
        <p:txBody>
          <a:bodyPr/>
          <a:lstStyle/>
          <a:p>
            <a:pPr lvl="1"/>
            <a:r>
              <a:rPr lang="en-US" sz="2000" dirty="0" smtClean="0"/>
              <a:t>Aluminum Prices</a:t>
            </a:r>
          </a:p>
          <a:p>
            <a:pPr lvl="1"/>
            <a:r>
              <a:rPr lang="en-US" sz="2000" dirty="0" smtClean="0"/>
              <a:t>Carbon Penalty</a:t>
            </a:r>
          </a:p>
          <a:p>
            <a:pPr lvl="1"/>
            <a:r>
              <a:rPr lang="en-US" sz="2000" dirty="0" smtClean="0"/>
              <a:t>Commercial Availability</a:t>
            </a:r>
          </a:p>
          <a:p>
            <a:pPr lvl="1"/>
            <a:r>
              <a:rPr lang="en-US" sz="2000" dirty="0" smtClean="0"/>
              <a:t>Conservation Performance</a:t>
            </a:r>
          </a:p>
          <a:p>
            <a:pPr lvl="1"/>
            <a:r>
              <a:rPr lang="en-US" sz="2000" dirty="0" smtClean="0"/>
              <a:t>Construction Costs</a:t>
            </a:r>
          </a:p>
          <a:p>
            <a:pPr lvl="1"/>
            <a:r>
              <a:rPr lang="en-US" sz="2000" dirty="0" smtClean="0"/>
              <a:t>Electricity Price</a:t>
            </a:r>
          </a:p>
          <a:p>
            <a:pPr lvl="1"/>
            <a:r>
              <a:rPr lang="en-US" sz="2000" dirty="0" smtClean="0"/>
              <a:t>Hydrogeneration</a:t>
            </a:r>
          </a:p>
          <a:p>
            <a:pPr lvl="1"/>
            <a:r>
              <a:rPr lang="en-US" sz="2000" dirty="0" smtClean="0"/>
              <a:t>Natural Gas Price</a:t>
            </a:r>
          </a:p>
          <a:p>
            <a:pPr lvl="1"/>
            <a:r>
              <a:rPr lang="en-US" sz="2000" dirty="0" smtClean="0"/>
              <a:t>Non-DSI Loads</a:t>
            </a:r>
          </a:p>
          <a:p>
            <a:pPr lvl="1"/>
            <a:r>
              <a:rPr lang="en-US" sz="2000" dirty="0" smtClean="0"/>
              <a:t>Production Tax Credit Life</a:t>
            </a:r>
          </a:p>
          <a:p>
            <a:pPr lvl="1"/>
            <a:r>
              <a:rPr lang="en-US" sz="2000" dirty="0" smtClean="0"/>
              <a:t>REC Values</a:t>
            </a:r>
          </a:p>
          <a:p>
            <a:pPr lvl="1"/>
            <a:r>
              <a:rPr lang="en-US" sz="2000" dirty="0" smtClean="0"/>
              <a:t>Stochastic FOR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339213" y="2678307"/>
            <a:ext cx="958645" cy="265471"/>
          </a:xfrm>
          <a:prstGeom prst="rightArrow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</a:t>
            </a:r>
            <a:fld id="{E8092501-2D07-4C16-B55C-EB73719C26D7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5100"/>
            <a:ext cx="7772400" cy="1041400"/>
          </a:xfrm>
        </p:spPr>
        <p:txBody>
          <a:bodyPr/>
          <a:lstStyle/>
          <a:p>
            <a:r>
              <a:rPr lang="en-US" sz="3600" dirty="0" smtClean="0"/>
              <a:t>Technical Feasibility of </a:t>
            </a:r>
            <a:r>
              <a:rPr lang="en-US" sz="3600" dirty="0"/>
              <a:t>Lost Opportunity Conservation</a:t>
            </a:r>
          </a:p>
        </p:txBody>
      </p:sp>
      <p:pic>
        <p:nvPicPr>
          <p:cNvPr id="12698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400" y="1177925"/>
            <a:ext cx="6986588" cy="4727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</a:t>
            </a:r>
            <a:fld id="{24E00BDA-DBFA-46B0-AACD-597E612385A9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on the Supply Curve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0" y="6553200"/>
            <a:ext cx="3014663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latin typeface="Arial Unicode MS" pitchFamily="34" charset="-128"/>
              </a:rPr>
              <a:t>Supply curves </a:t>
            </a:r>
          </a:p>
        </p:txBody>
      </p:sp>
      <p:pic>
        <p:nvPicPr>
          <p:cNvPr id="123990" name="Picture 86" descr="supply curve af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1528763"/>
            <a:ext cx="7496175" cy="3894137"/>
          </a:xfrm>
          <a:prstGeom prst="rect">
            <a:avLst/>
          </a:prstGeom>
          <a:noFill/>
        </p:spPr>
      </p:pic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1111250" y="2238375"/>
            <a:ext cx="6067425" cy="2774950"/>
            <a:chOff x="700" y="1410"/>
            <a:chExt cx="3822" cy="1748"/>
          </a:xfrm>
        </p:grpSpPr>
        <p:sp>
          <p:nvSpPr>
            <p:cNvPr id="123993" name="Freeform 89"/>
            <p:cNvSpPr>
              <a:spLocks/>
            </p:cNvSpPr>
            <p:nvPr/>
          </p:nvSpPr>
          <p:spPr bwMode="auto">
            <a:xfrm>
              <a:off x="712" y="1424"/>
              <a:ext cx="3792" cy="1716"/>
            </a:xfrm>
            <a:custGeom>
              <a:avLst/>
              <a:gdLst/>
              <a:ahLst/>
              <a:cxnLst>
                <a:cxn ang="0">
                  <a:pos x="0" y="1716"/>
                </a:cxn>
                <a:cxn ang="0">
                  <a:pos x="1240" y="1532"/>
                </a:cxn>
                <a:cxn ang="0">
                  <a:pos x="2016" y="1384"/>
                </a:cxn>
                <a:cxn ang="0">
                  <a:pos x="2400" y="1268"/>
                </a:cxn>
                <a:cxn ang="0">
                  <a:pos x="2800" y="1104"/>
                </a:cxn>
                <a:cxn ang="0">
                  <a:pos x="3252" y="884"/>
                </a:cxn>
                <a:cxn ang="0">
                  <a:pos x="3448" y="712"/>
                </a:cxn>
                <a:cxn ang="0">
                  <a:pos x="3576" y="568"/>
                </a:cxn>
                <a:cxn ang="0">
                  <a:pos x="3664" y="416"/>
                </a:cxn>
                <a:cxn ang="0">
                  <a:pos x="3792" y="0"/>
                </a:cxn>
              </a:cxnLst>
              <a:rect l="0" t="0" r="r" b="b"/>
              <a:pathLst>
                <a:path w="3792" h="1716">
                  <a:moveTo>
                    <a:pt x="0" y="1716"/>
                  </a:moveTo>
                  <a:cubicBezTo>
                    <a:pt x="452" y="1651"/>
                    <a:pt x="904" y="1587"/>
                    <a:pt x="1240" y="1532"/>
                  </a:cubicBezTo>
                  <a:cubicBezTo>
                    <a:pt x="1576" y="1477"/>
                    <a:pt x="1823" y="1428"/>
                    <a:pt x="2016" y="1384"/>
                  </a:cubicBezTo>
                  <a:cubicBezTo>
                    <a:pt x="2209" y="1340"/>
                    <a:pt x="2269" y="1315"/>
                    <a:pt x="2400" y="1268"/>
                  </a:cubicBezTo>
                  <a:cubicBezTo>
                    <a:pt x="2531" y="1221"/>
                    <a:pt x="2658" y="1168"/>
                    <a:pt x="2800" y="1104"/>
                  </a:cubicBezTo>
                  <a:cubicBezTo>
                    <a:pt x="2942" y="1040"/>
                    <a:pt x="3144" y="949"/>
                    <a:pt x="3252" y="884"/>
                  </a:cubicBezTo>
                  <a:cubicBezTo>
                    <a:pt x="3360" y="819"/>
                    <a:pt x="3394" y="765"/>
                    <a:pt x="3448" y="712"/>
                  </a:cubicBezTo>
                  <a:cubicBezTo>
                    <a:pt x="3502" y="659"/>
                    <a:pt x="3540" y="617"/>
                    <a:pt x="3576" y="568"/>
                  </a:cubicBezTo>
                  <a:cubicBezTo>
                    <a:pt x="3612" y="519"/>
                    <a:pt x="3628" y="511"/>
                    <a:pt x="3664" y="416"/>
                  </a:cubicBezTo>
                  <a:cubicBezTo>
                    <a:pt x="3700" y="321"/>
                    <a:pt x="3746" y="160"/>
                    <a:pt x="3792" y="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3994" name="Oval 90"/>
            <p:cNvSpPr>
              <a:spLocks noChangeArrowheads="1"/>
            </p:cNvSpPr>
            <p:nvPr/>
          </p:nvSpPr>
          <p:spPr bwMode="auto">
            <a:xfrm>
              <a:off x="4488" y="1410"/>
              <a:ext cx="34" cy="3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3995" name="Oval 91"/>
            <p:cNvSpPr>
              <a:spLocks noChangeArrowheads="1"/>
            </p:cNvSpPr>
            <p:nvPr/>
          </p:nvSpPr>
          <p:spPr bwMode="auto">
            <a:xfrm>
              <a:off x="4274" y="1980"/>
              <a:ext cx="34" cy="3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3996" name="Oval 92"/>
            <p:cNvSpPr>
              <a:spLocks noChangeArrowheads="1"/>
            </p:cNvSpPr>
            <p:nvPr/>
          </p:nvSpPr>
          <p:spPr bwMode="auto">
            <a:xfrm>
              <a:off x="4138" y="2126"/>
              <a:ext cx="34" cy="3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3997" name="Oval 93"/>
            <p:cNvSpPr>
              <a:spLocks noChangeArrowheads="1"/>
            </p:cNvSpPr>
            <p:nvPr/>
          </p:nvSpPr>
          <p:spPr bwMode="auto">
            <a:xfrm>
              <a:off x="3968" y="2280"/>
              <a:ext cx="34" cy="3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3998" name="Oval 94"/>
            <p:cNvSpPr>
              <a:spLocks noChangeArrowheads="1"/>
            </p:cNvSpPr>
            <p:nvPr/>
          </p:nvSpPr>
          <p:spPr bwMode="auto">
            <a:xfrm>
              <a:off x="3500" y="2514"/>
              <a:ext cx="34" cy="3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3999" name="Oval 95"/>
            <p:cNvSpPr>
              <a:spLocks noChangeArrowheads="1"/>
            </p:cNvSpPr>
            <p:nvPr/>
          </p:nvSpPr>
          <p:spPr bwMode="auto">
            <a:xfrm>
              <a:off x="3098" y="2676"/>
              <a:ext cx="34" cy="3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4000" name="Oval 96"/>
            <p:cNvSpPr>
              <a:spLocks noChangeArrowheads="1"/>
            </p:cNvSpPr>
            <p:nvPr/>
          </p:nvSpPr>
          <p:spPr bwMode="auto">
            <a:xfrm>
              <a:off x="2714" y="2790"/>
              <a:ext cx="34" cy="3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4001" name="Oval 97"/>
            <p:cNvSpPr>
              <a:spLocks noChangeArrowheads="1"/>
            </p:cNvSpPr>
            <p:nvPr/>
          </p:nvSpPr>
          <p:spPr bwMode="auto">
            <a:xfrm>
              <a:off x="1936" y="2946"/>
              <a:ext cx="34" cy="3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4002" name="Oval 98"/>
            <p:cNvSpPr>
              <a:spLocks noChangeArrowheads="1"/>
            </p:cNvSpPr>
            <p:nvPr/>
          </p:nvSpPr>
          <p:spPr bwMode="auto">
            <a:xfrm>
              <a:off x="700" y="3128"/>
              <a:ext cx="34" cy="3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4003" name="Oval 99"/>
            <p:cNvSpPr>
              <a:spLocks noChangeArrowheads="1"/>
            </p:cNvSpPr>
            <p:nvPr/>
          </p:nvSpPr>
          <p:spPr bwMode="auto">
            <a:xfrm>
              <a:off x="4360" y="1818"/>
              <a:ext cx="34" cy="3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1138238" y="2238375"/>
            <a:ext cx="5681662" cy="2774950"/>
            <a:chOff x="700" y="1410"/>
            <a:chExt cx="3822" cy="1748"/>
          </a:xfrm>
        </p:grpSpPr>
        <p:sp>
          <p:nvSpPr>
            <p:cNvPr id="124005" name="Freeform 101"/>
            <p:cNvSpPr>
              <a:spLocks/>
            </p:cNvSpPr>
            <p:nvPr/>
          </p:nvSpPr>
          <p:spPr bwMode="auto">
            <a:xfrm>
              <a:off x="712" y="1424"/>
              <a:ext cx="3792" cy="1716"/>
            </a:xfrm>
            <a:custGeom>
              <a:avLst/>
              <a:gdLst/>
              <a:ahLst/>
              <a:cxnLst>
                <a:cxn ang="0">
                  <a:pos x="0" y="1716"/>
                </a:cxn>
                <a:cxn ang="0">
                  <a:pos x="1240" y="1532"/>
                </a:cxn>
                <a:cxn ang="0">
                  <a:pos x="2016" y="1384"/>
                </a:cxn>
                <a:cxn ang="0">
                  <a:pos x="2400" y="1268"/>
                </a:cxn>
                <a:cxn ang="0">
                  <a:pos x="2800" y="1104"/>
                </a:cxn>
                <a:cxn ang="0">
                  <a:pos x="3252" y="884"/>
                </a:cxn>
                <a:cxn ang="0">
                  <a:pos x="3448" y="712"/>
                </a:cxn>
                <a:cxn ang="0">
                  <a:pos x="3576" y="568"/>
                </a:cxn>
                <a:cxn ang="0">
                  <a:pos x="3664" y="416"/>
                </a:cxn>
                <a:cxn ang="0">
                  <a:pos x="3792" y="0"/>
                </a:cxn>
              </a:cxnLst>
              <a:rect l="0" t="0" r="r" b="b"/>
              <a:pathLst>
                <a:path w="3792" h="1716">
                  <a:moveTo>
                    <a:pt x="0" y="1716"/>
                  </a:moveTo>
                  <a:cubicBezTo>
                    <a:pt x="452" y="1651"/>
                    <a:pt x="904" y="1587"/>
                    <a:pt x="1240" y="1532"/>
                  </a:cubicBezTo>
                  <a:cubicBezTo>
                    <a:pt x="1576" y="1477"/>
                    <a:pt x="1823" y="1428"/>
                    <a:pt x="2016" y="1384"/>
                  </a:cubicBezTo>
                  <a:cubicBezTo>
                    <a:pt x="2209" y="1340"/>
                    <a:pt x="2269" y="1315"/>
                    <a:pt x="2400" y="1268"/>
                  </a:cubicBezTo>
                  <a:cubicBezTo>
                    <a:pt x="2531" y="1221"/>
                    <a:pt x="2658" y="1168"/>
                    <a:pt x="2800" y="1104"/>
                  </a:cubicBezTo>
                  <a:cubicBezTo>
                    <a:pt x="2942" y="1040"/>
                    <a:pt x="3144" y="949"/>
                    <a:pt x="3252" y="884"/>
                  </a:cubicBezTo>
                  <a:cubicBezTo>
                    <a:pt x="3360" y="819"/>
                    <a:pt x="3394" y="765"/>
                    <a:pt x="3448" y="712"/>
                  </a:cubicBezTo>
                  <a:cubicBezTo>
                    <a:pt x="3502" y="659"/>
                    <a:pt x="3540" y="617"/>
                    <a:pt x="3576" y="568"/>
                  </a:cubicBezTo>
                  <a:cubicBezTo>
                    <a:pt x="3612" y="519"/>
                    <a:pt x="3628" y="511"/>
                    <a:pt x="3664" y="416"/>
                  </a:cubicBezTo>
                  <a:cubicBezTo>
                    <a:pt x="3700" y="321"/>
                    <a:pt x="3746" y="160"/>
                    <a:pt x="3792" y="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4006" name="Oval 102"/>
            <p:cNvSpPr>
              <a:spLocks noChangeArrowheads="1"/>
            </p:cNvSpPr>
            <p:nvPr/>
          </p:nvSpPr>
          <p:spPr bwMode="auto">
            <a:xfrm>
              <a:off x="4488" y="1410"/>
              <a:ext cx="34" cy="3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4007" name="Oval 103"/>
            <p:cNvSpPr>
              <a:spLocks noChangeArrowheads="1"/>
            </p:cNvSpPr>
            <p:nvPr/>
          </p:nvSpPr>
          <p:spPr bwMode="auto">
            <a:xfrm>
              <a:off x="4274" y="1980"/>
              <a:ext cx="34" cy="3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4008" name="Oval 104"/>
            <p:cNvSpPr>
              <a:spLocks noChangeArrowheads="1"/>
            </p:cNvSpPr>
            <p:nvPr/>
          </p:nvSpPr>
          <p:spPr bwMode="auto">
            <a:xfrm>
              <a:off x="4138" y="2126"/>
              <a:ext cx="34" cy="3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4009" name="Oval 105"/>
            <p:cNvSpPr>
              <a:spLocks noChangeArrowheads="1"/>
            </p:cNvSpPr>
            <p:nvPr/>
          </p:nvSpPr>
          <p:spPr bwMode="auto">
            <a:xfrm>
              <a:off x="3968" y="2280"/>
              <a:ext cx="34" cy="3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4010" name="Oval 106"/>
            <p:cNvSpPr>
              <a:spLocks noChangeArrowheads="1"/>
            </p:cNvSpPr>
            <p:nvPr/>
          </p:nvSpPr>
          <p:spPr bwMode="auto">
            <a:xfrm>
              <a:off x="3500" y="2514"/>
              <a:ext cx="34" cy="3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4011" name="Oval 107"/>
            <p:cNvSpPr>
              <a:spLocks noChangeArrowheads="1"/>
            </p:cNvSpPr>
            <p:nvPr/>
          </p:nvSpPr>
          <p:spPr bwMode="auto">
            <a:xfrm>
              <a:off x="3098" y="2676"/>
              <a:ext cx="34" cy="3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4012" name="Oval 108"/>
            <p:cNvSpPr>
              <a:spLocks noChangeArrowheads="1"/>
            </p:cNvSpPr>
            <p:nvPr/>
          </p:nvSpPr>
          <p:spPr bwMode="auto">
            <a:xfrm>
              <a:off x="2714" y="2790"/>
              <a:ext cx="34" cy="3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4013" name="Oval 109"/>
            <p:cNvSpPr>
              <a:spLocks noChangeArrowheads="1"/>
            </p:cNvSpPr>
            <p:nvPr/>
          </p:nvSpPr>
          <p:spPr bwMode="auto">
            <a:xfrm>
              <a:off x="1936" y="2946"/>
              <a:ext cx="34" cy="3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4014" name="Oval 110"/>
            <p:cNvSpPr>
              <a:spLocks noChangeArrowheads="1"/>
            </p:cNvSpPr>
            <p:nvPr/>
          </p:nvSpPr>
          <p:spPr bwMode="auto">
            <a:xfrm>
              <a:off x="700" y="3128"/>
              <a:ext cx="34" cy="3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4015" name="Oval 111"/>
            <p:cNvSpPr>
              <a:spLocks noChangeArrowheads="1"/>
            </p:cNvSpPr>
            <p:nvPr/>
          </p:nvSpPr>
          <p:spPr bwMode="auto">
            <a:xfrm>
              <a:off x="4360" y="1818"/>
              <a:ext cx="34" cy="3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4016" name="Line 112"/>
          <p:cNvSpPr>
            <a:spLocks noChangeShapeType="1"/>
          </p:cNvSpPr>
          <p:nvPr/>
        </p:nvSpPr>
        <p:spPr bwMode="auto">
          <a:xfrm flipH="1">
            <a:off x="6724650" y="2519363"/>
            <a:ext cx="3127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Performance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20686" y="5904412"/>
            <a:ext cx="4232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6th Plan, Appn J, page J-5;</a:t>
            </a:r>
          </a:p>
          <a:p>
            <a:r>
              <a:rPr lang="en-US" sz="1400" dirty="0" smtClean="0"/>
              <a:t>Power Committee Meeting, Tuesday May 11, 2010</a:t>
            </a:r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862" y="1922080"/>
            <a:ext cx="8682600" cy="177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8638" y="4715691"/>
            <a:ext cx="4323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random variable, determining the scaled shift of all the supply curves in the future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>
                <a:latin typeface="+mj-lt"/>
                <a:ea typeface="+mj-ea"/>
                <a:cs typeface="+mj-cs"/>
              </a:rPr>
              <a:t>Construction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096" y="1489586"/>
            <a:ext cx="7803214" cy="4601498"/>
          </a:xfrm>
        </p:spPr>
        <p:txBody>
          <a:bodyPr/>
          <a:lstStyle/>
          <a:p>
            <a:pPr lvl="1"/>
            <a:r>
              <a:rPr lang="en-US" sz="2000" dirty="0" smtClean="0"/>
              <a:t>Aluminum Prices</a:t>
            </a:r>
          </a:p>
          <a:p>
            <a:pPr lvl="1"/>
            <a:r>
              <a:rPr lang="en-US" sz="2000" dirty="0" smtClean="0"/>
              <a:t>Carbon Penalty</a:t>
            </a:r>
          </a:p>
          <a:p>
            <a:pPr lvl="1"/>
            <a:r>
              <a:rPr lang="en-US" sz="2000" dirty="0" smtClean="0"/>
              <a:t>Commercial Availability</a:t>
            </a:r>
          </a:p>
          <a:p>
            <a:pPr lvl="1"/>
            <a:r>
              <a:rPr lang="en-US" sz="2000" dirty="0" smtClean="0"/>
              <a:t>Conservation Performance</a:t>
            </a:r>
          </a:p>
          <a:p>
            <a:pPr lvl="1"/>
            <a:r>
              <a:rPr lang="en-US" sz="2000" dirty="0" smtClean="0"/>
              <a:t>Construction Costs</a:t>
            </a:r>
          </a:p>
          <a:p>
            <a:pPr lvl="1"/>
            <a:r>
              <a:rPr lang="en-US" sz="2000" dirty="0" smtClean="0"/>
              <a:t>Electricity Price</a:t>
            </a:r>
          </a:p>
          <a:p>
            <a:pPr lvl="1"/>
            <a:r>
              <a:rPr lang="en-US" sz="2000" dirty="0" smtClean="0"/>
              <a:t>Hydrogeneration</a:t>
            </a:r>
          </a:p>
          <a:p>
            <a:pPr lvl="1"/>
            <a:r>
              <a:rPr lang="en-US" sz="2000" dirty="0" smtClean="0"/>
              <a:t>Natural Gas Price</a:t>
            </a:r>
          </a:p>
          <a:p>
            <a:pPr lvl="1"/>
            <a:r>
              <a:rPr lang="en-US" sz="2000" dirty="0" smtClean="0"/>
              <a:t>Non-DSI Loads</a:t>
            </a:r>
          </a:p>
          <a:p>
            <a:pPr lvl="1"/>
            <a:r>
              <a:rPr lang="en-US" sz="2000" dirty="0" smtClean="0"/>
              <a:t>Production Tax Credit Life</a:t>
            </a:r>
          </a:p>
          <a:p>
            <a:pPr lvl="1"/>
            <a:r>
              <a:rPr lang="en-US" sz="2000" dirty="0" smtClean="0"/>
              <a:t>REC Values</a:t>
            </a:r>
          </a:p>
          <a:p>
            <a:pPr lvl="1"/>
            <a:r>
              <a:rPr lang="en-US" sz="2000" dirty="0" smtClean="0"/>
              <a:t>Stochastic FOR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339213" y="3044067"/>
            <a:ext cx="958645" cy="265471"/>
          </a:xfrm>
          <a:prstGeom prst="rightArrow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Costs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1" y="6191795"/>
            <a:ext cx="2965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6th Plan, Chap 9, page 9-14 ff;</a:t>
            </a: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4781" y="1327085"/>
            <a:ext cx="5923810" cy="44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Costs</a:t>
            </a:r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431" y="1391195"/>
            <a:ext cx="62587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00401" y="6191795"/>
            <a:ext cx="2965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6th Plan, Chap 9, page 9-14 ff;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096" y="1489586"/>
            <a:ext cx="7803214" cy="3657601"/>
          </a:xfrm>
        </p:spPr>
        <p:txBody>
          <a:bodyPr/>
          <a:lstStyle/>
          <a:p>
            <a:pPr lvl="1"/>
            <a:r>
              <a:rPr lang="en-US" sz="4400" dirty="0" smtClean="0"/>
              <a:t>Uncertainties</a:t>
            </a:r>
          </a:p>
          <a:p>
            <a:pPr lvl="1"/>
            <a:r>
              <a:rPr lang="en-US" sz="4400" dirty="0" smtClean="0"/>
              <a:t>Their representation</a:t>
            </a:r>
          </a:p>
          <a:p>
            <a:pPr lvl="1"/>
            <a:r>
              <a:rPr lang="en-US" sz="4400" dirty="0" smtClean="0"/>
              <a:t>Cells in the RPM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Costs</a:t>
            </a:r>
            <a:endParaRPr lang="en-US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2389" y="1690300"/>
            <a:ext cx="5817172" cy="148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81943" y="5812972"/>
            <a:ext cx="42323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6th Plan, Appn J, page J-11 ff;</a:t>
            </a:r>
          </a:p>
          <a:p>
            <a:r>
              <a:rPr lang="en-US" sz="1400" dirty="0" smtClean="0"/>
              <a:t>Generation Resource Advisory Committee, December 18, 2008 and January 22, 2009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84661" y="3513908"/>
            <a:ext cx="43238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random variable, determining the scaled shift of all the supply curves in the future</a:t>
            </a:r>
          </a:p>
          <a:p>
            <a:endParaRPr lang="en-US" dirty="0" smtClean="0"/>
          </a:p>
          <a:p>
            <a:r>
              <a:rPr lang="en-US" dirty="0" smtClean="0"/>
              <a:t>Complex cost futures are pre-computed , stored in binary form in the workbook, and drawn according to this “seed” value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>
                <a:latin typeface="+mj-lt"/>
                <a:ea typeface="+mj-ea"/>
                <a:cs typeface="+mj-cs"/>
              </a:rPr>
              <a:t>Electricity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096" y="1489586"/>
            <a:ext cx="7803214" cy="4601498"/>
          </a:xfrm>
        </p:spPr>
        <p:txBody>
          <a:bodyPr/>
          <a:lstStyle/>
          <a:p>
            <a:pPr lvl="1"/>
            <a:r>
              <a:rPr lang="en-US" sz="2000" dirty="0" smtClean="0"/>
              <a:t>Aluminum Prices</a:t>
            </a:r>
          </a:p>
          <a:p>
            <a:pPr lvl="1"/>
            <a:r>
              <a:rPr lang="en-US" sz="2000" dirty="0" smtClean="0"/>
              <a:t>Carbon Penalty</a:t>
            </a:r>
          </a:p>
          <a:p>
            <a:pPr lvl="1"/>
            <a:r>
              <a:rPr lang="en-US" sz="2000" dirty="0" smtClean="0"/>
              <a:t>Commercial Availability</a:t>
            </a:r>
          </a:p>
          <a:p>
            <a:pPr lvl="1"/>
            <a:r>
              <a:rPr lang="en-US" sz="2000" dirty="0" smtClean="0"/>
              <a:t>Conservation Performance</a:t>
            </a:r>
          </a:p>
          <a:p>
            <a:pPr lvl="1"/>
            <a:r>
              <a:rPr lang="en-US" sz="2000" dirty="0" smtClean="0"/>
              <a:t>Construction Costs</a:t>
            </a:r>
          </a:p>
          <a:p>
            <a:pPr lvl="1"/>
            <a:r>
              <a:rPr lang="en-US" sz="2000" dirty="0" smtClean="0"/>
              <a:t>Electricity Price</a:t>
            </a:r>
          </a:p>
          <a:p>
            <a:pPr lvl="1"/>
            <a:r>
              <a:rPr lang="en-US" sz="2000" dirty="0" smtClean="0"/>
              <a:t>Hydrogeneration</a:t>
            </a:r>
          </a:p>
          <a:p>
            <a:pPr lvl="1"/>
            <a:r>
              <a:rPr lang="en-US" sz="2000" dirty="0" smtClean="0"/>
              <a:t>Natural Gas Price</a:t>
            </a:r>
          </a:p>
          <a:p>
            <a:pPr lvl="1"/>
            <a:r>
              <a:rPr lang="en-US" sz="2000" dirty="0" smtClean="0"/>
              <a:t>Non-DSI Loads</a:t>
            </a:r>
          </a:p>
          <a:p>
            <a:pPr lvl="1"/>
            <a:r>
              <a:rPr lang="en-US" sz="2000" dirty="0" smtClean="0"/>
              <a:t>Production Tax Credit Life</a:t>
            </a:r>
          </a:p>
          <a:p>
            <a:pPr lvl="1"/>
            <a:r>
              <a:rPr lang="en-US" sz="2000" dirty="0" smtClean="0"/>
              <a:t>REC Values</a:t>
            </a:r>
          </a:p>
          <a:p>
            <a:pPr lvl="1"/>
            <a:r>
              <a:rPr lang="en-US" sz="2000" dirty="0" smtClean="0"/>
              <a:t>Stochastic FOR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339213" y="3422890"/>
            <a:ext cx="958645" cy="265471"/>
          </a:xfrm>
          <a:prstGeom prst="rightArrow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 Prices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96343" y="6178732"/>
            <a:ext cx="2638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Plan, Chap 9, page 9-11 ff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307" y="1600200"/>
            <a:ext cx="64233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Casual Regimes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96343" y="6178732"/>
            <a:ext cx="2638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Plan, Appn P, page P-65 ff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9451" y="1404258"/>
            <a:ext cx="8229600" cy="4095206"/>
          </a:xfrm>
        </p:spPr>
        <p:txBody>
          <a:bodyPr/>
          <a:lstStyle/>
          <a:p>
            <a:r>
              <a:rPr lang="en-US" sz="2800" dirty="0" smtClean="0"/>
              <a:t>Short-term (hourly to monthly)</a:t>
            </a:r>
          </a:p>
          <a:p>
            <a:pPr lvl="1"/>
            <a:r>
              <a:rPr lang="en-US" sz="2400" dirty="0" smtClean="0"/>
              <a:t>Positive correlation of electricity price with loads</a:t>
            </a:r>
          </a:p>
          <a:p>
            <a:pPr lvl="1"/>
            <a:r>
              <a:rPr lang="en-US" sz="2400" dirty="0" smtClean="0"/>
              <a:t>Hourly correlations to hydro, natural gas price</a:t>
            </a:r>
          </a:p>
          <a:p>
            <a:pPr lvl="1"/>
            <a:r>
              <a:rPr lang="en-US" sz="2400" dirty="0" smtClean="0"/>
              <a:t>Quarterly averages correlations to all three</a:t>
            </a:r>
          </a:p>
          <a:p>
            <a:r>
              <a:rPr lang="en-US" sz="2800" dirty="0" smtClean="0"/>
              <a:t>Long-term (quarterly to yearly)</a:t>
            </a:r>
          </a:p>
          <a:p>
            <a:pPr lvl="1"/>
            <a:r>
              <a:rPr lang="en-US" sz="2400" dirty="0" smtClean="0"/>
              <a:t>Negative correlation of electricity price with loads</a:t>
            </a:r>
          </a:p>
          <a:p>
            <a:pPr lvl="1"/>
            <a:r>
              <a:rPr lang="en-US" sz="2400" dirty="0" smtClean="0"/>
              <a:t>Supply and demand excursions</a:t>
            </a:r>
          </a:p>
          <a:p>
            <a:pPr lvl="1"/>
            <a:r>
              <a:rPr lang="en-US" sz="2400" dirty="0" smtClean="0"/>
              <a:t>Changing technology, regulation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 Prices Before Adjustments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96343" y="6178732"/>
            <a:ext cx="2638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Plan, Appn P, page P-65 ff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Adjustments for longer-term response include</a:t>
            </a:r>
          </a:p>
          <a:p>
            <a:r>
              <a:rPr lang="en-US" sz="2400" dirty="0" smtClean="0"/>
              <a:t>Hydro year selection</a:t>
            </a:r>
          </a:p>
          <a:p>
            <a:r>
              <a:rPr lang="en-US" sz="2400" dirty="0" smtClean="0"/>
              <a:t>Quarterly loads</a:t>
            </a:r>
          </a:p>
          <a:p>
            <a:r>
              <a:rPr lang="en-US" sz="2400" dirty="0" smtClean="0"/>
              <a:t>Gas price effects</a:t>
            </a:r>
          </a:p>
          <a:p>
            <a:r>
              <a:rPr lang="en-US" sz="2400" dirty="0" smtClean="0"/>
              <a:t>Energy balance (supply vs. demand) effects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The model generates an “independent” electricity price future devoid of these effects; adjustments for these effects are made deterministically during the chronological simulation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“Independent” Electricity Price</a:t>
            </a:r>
            <a:endParaRPr lang="en-U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365" y="1985555"/>
            <a:ext cx="8493641" cy="298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8009" y="5342709"/>
            <a:ext cx="4650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 random variables, determining the underlying scenario path of electricity price and the nature of up to two excursions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Jumps in Electricity Price</a:t>
            </a:r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450" y="1447527"/>
            <a:ext cx="7513637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96343" y="6178732"/>
            <a:ext cx="2638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Plan, Appn P, page P-65 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Underlying “Path” of </a:t>
            </a:r>
            <a:br>
              <a:rPr lang="en-US" dirty="0" smtClean="0"/>
            </a:br>
            <a:r>
              <a:rPr lang="en-US" dirty="0" smtClean="0"/>
              <a:t>Electricity Price</a:t>
            </a:r>
            <a:endParaRPr lang="en-US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008" y="1652451"/>
            <a:ext cx="20303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09406" y="5982790"/>
            <a:ext cx="263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Plan, Appn P, pages P-25 ff and P-65 ff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4537" y="2769326"/>
            <a:ext cx="4310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underlying path consists of the original benchmark forecast and the combined effects of a random offset and a random change in slope</a:t>
            </a:r>
          </a:p>
          <a:p>
            <a:endParaRPr lang="en-US" dirty="0" smtClean="0"/>
          </a:p>
          <a:p>
            <a:r>
              <a:rPr lang="en-US" dirty="0" smtClean="0"/>
              <a:t>A more complete description will be provided with the description of natural gas prices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>
                <a:latin typeface="+mj-lt"/>
                <a:ea typeface="+mj-ea"/>
                <a:cs typeface="+mj-cs"/>
              </a:rPr>
              <a:t>Hydrogeneration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096" y="1489586"/>
            <a:ext cx="7803214" cy="4601498"/>
          </a:xfrm>
        </p:spPr>
        <p:txBody>
          <a:bodyPr/>
          <a:lstStyle/>
          <a:p>
            <a:pPr lvl="1"/>
            <a:r>
              <a:rPr lang="en-US" sz="2000" dirty="0" smtClean="0"/>
              <a:t>Aluminum Prices</a:t>
            </a:r>
          </a:p>
          <a:p>
            <a:pPr lvl="1"/>
            <a:r>
              <a:rPr lang="en-US" sz="2000" dirty="0" smtClean="0"/>
              <a:t>Carbon Penalty</a:t>
            </a:r>
          </a:p>
          <a:p>
            <a:pPr lvl="1"/>
            <a:r>
              <a:rPr lang="en-US" sz="2000" dirty="0" smtClean="0"/>
              <a:t>Commercial Availability</a:t>
            </a:r>
          </a:p>
          <a:p>
            <a:pPr lvl="1"/>
            <a:r>
              <a:rPr lang="en-US" sz="2000" dirty="0" smtClean="0"/>
              <a:t>Conservation Performance</a:t>
            </a:r>
          </a:p>
          <a:p>
            <a:pPr lvl="1"/>
            <a:r>
              <a:rPr lang="en-US" sz="2000" dirty="0" smtClean="0"/>
              <a:t>Construction Costs</a:t>
            </a:r>
          </a:p>
          <a:p>
            <a:pPr lvl="1"/>
            <a:r>
              <a:rPr lang="en-US" sz="2000" dirty="0" smtClean="0"/>
              <a:t>Electricity Price</a:t>
            </a:r>
          </a:p>
          <a:p>
            <a:pPr lvl="1"/>
            <a:r>
              <a:rPr lang="en-US" sz="2000" dirty="0" smtClean="0"/>
              <a:t>Hydrogeneration</a:t>
            </a:r>
          </a:p>
          <a:p>
            <a:pPr lvl="1"/>
            <a:r>
              <a:rPr lang="en-US" sz="2000" dirty="0" smtClean="0"/>
              <a:t>Natural Gas Price</a:t>
            </a:r>
          </a:p>
          <a:p>
            <a:pPr lvl="1"/>
            <a:r>
              <a:rPr lang="en-US" sz="2000" dirty="0" smtClean="0"/>
              <a:t>Non-DSI Loads</a:t>
            </a:r>
          </a:p>
          <a:p>
            <a:pPr lvl="1"/>
            <a:r>
              <a:rPr lang="en-US" sz="2000" dirty="0" smtClean="0"/>
              <a:t>Production Tax Credit Life</a:t>
            </a:r>
          </a:p>
          <a:p>
            <a:pPr lvl="1"/>
            <a:r>
              <a:rPr lang="en-US" sz="2000" dirty="0" smtClean="0"/>
              <a:t>REC Values</a:t>
            </a:r>
          </a:p>
          <a:p>
            <a:pPr lvl="1"/>
            <a:r>
              <a:rPr lang="en-US" sz="2000" dirty="0" smtClean="0"/>
              <a:t>Stochastic FOR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339213" y="3749462"/>
            <a:ext cx="958645" cy="265471"/>
          </a:xfrm>
          <a:prstGeom prst="rightArrow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52" y="1365068"/>
            <a:ext cx="8229600" cy="4525963"/>
          </a:xfrm>
        </p:spPr>
        <p:txBody>
          <a:bodyPr/>
          <a:lstStyle/>
          <a:p>
            <a:r>
              <a:rPr lang="en-US" dirty="0" smtClean="0"/>
              <a:t>Monthly energies, east and west of the cascades, are provided by the HYDREG model and are consistent with GENESYS</a:t>
            </a:r>
          </a:p>
          <a:p>
            <a:r>
              <a:rPr lang="en-US" dirty="0" smtClean="0"/>
              <a:t>Sustained peaking estimates based on these energies enable us to allocate hydrogeneration energy on and off peak</a:t>
            </a:r>
          </a:p>
          <a:p>
            <a:r>
              <a:rPr lang="en-US" dirty="0" smtClean="0"/>
              <a:t>Hydro years are selected at random from among the 70 years of hydrogeneration available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903" y="1430593"/>
            <a:ext cx="4160362" cy="4601498"/>
          </a:xfrm>
        </p:spPr>
        <p:txBody>
          <a:bodyPr/>
          <a:lstStyle/>
          <a:p>
            <a:r>
              <a:rPr lang="en-US" sz="2800" dirty="0" smtClean="0"/>
              <a:t>Aluminum Prices</a:t>
            </a:r>
          </a:p>
          <a:p>
            <a:r>
              <a:rPr lang="en-US" sz="2800" dirty="0" smtClean="0"/>
              <a:t>Carbon Penalty</a:t>
            </a:r>
          </a:p>
          <a:p>
            <a:r>
              <a:rPr lang="en-US" sz="2800" dirty="0" smtClean="0"/>
              <a:t>Commercial Availability</a:t>
            </a:r>
          </a:p>
          <a:p>
            <a:r>
              <a:rPr lang="en-US" sz="2800" dirty="0" smtClean="0"/>
              <a:t>Conservation Performance</a:t>
            </a:r>
          </a:p>
          <a:p>
            <a:r>
              <a:rPr lang="en-US" sz="2800" dirty="0" smtClean="0"/>
              <a:t>Construction Costs</a:t>
            </a:r>
          </a:p>
          <a:p>
            <a:r>
              <a:rPr lang="en-US" sz="2800" dirty="0" smtClean="0"/>
              <a:t>Electricity Price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393701" y="1474837"/>
            <a:ext cx="4160362" cy="460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1" indent="-342900" defTabSz="914400" eaLnBrk="1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tabLst/>
              <a:defRPr/>
            </a:pPr>
            <a:r>
              <a:rPr lang="en-US" sz="2800" dirty="0" smtClean="0">
                <a:latin typeface="+mn-lt"/>
                <a:cs typeface="+mn-cs"/>
              </a:rPr>
              <a:t>Hydrogeneration</a:t>
            </a:r>
          </a:p>
          <a:p>
            <a:pPr marL="342900" marR="0" lvl="1" indent="-342900" defTabSz="914400" eaLnBrk="1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tabLst/>
              <a:defRPr/>
            </a:pPr>
            <a:r>
              <a:rPr lang="en-US" sz="2800" dirty="0" smtClean="0">
                <a:latin typeface="+mn-lt"/>
                <a:cs typeface="+mn-cs"/>
              </a:rPr>
              <a:t>Natural Gas Price</a:t>
            </a:r>
          </a:p>
          <a:p>
            <a:pPr marL="342900" marR="0" lvl="1" indent="-342900" defTabSz="914400" eaLnBrk="1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tabLst/>
              <a:defRPr/>
            </a:pPr>
            <a:r>
              <a:rPr lang="en-US" sz="2800" dirty="0" smtClean="0">
                <a:latin typeface="+mn-lt"/>
                <a:cs typeface="+mn-cs"/>
              </a:rPr>
              <a:t>Non-DSI Loads</a:t>
            </a:r>
          </a:p>
          <a:p>
            <a:pPr marL="342900" marR="0" lvl="1" indent="-342900" defTabSz="914400" eaLnBrk="1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tabLst/>
              <a:defRPr/>
            </a:pPr>
            <a:r>
              <a:rPr lang="en-US" sz="2800" dirty="0" smtClean="0">
                <a:latin typeface="+mn-lt"/>
                <a:cs typeface="+mn-cs"/>
              </a:rPr>
              <a:t>Production Tax Credit Life</a:t>
            </a:r>
          </a:p>
          <a:p>
            <a:pPr marL="342900" marR="0" lvl="1" indent="-342900" defTabSz="914400" eaLnBrk="1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tabLst/>
              <a:defRPr/>
            </a:pPr>
            <a:r>
              <a:rPr lang="en-US" sz="2800" dirty="0" smtClean="0">
                <a:latin typeface="+mn-lt"/>
                <a:cs typeface="+mn-cs"/>
              </a:rPr>
              <a:t>REC Values</a:t>
            </a:r>
          </a:p>
          <a:p>
            <a:pPr marL="342900" marR="0" lvl="1" indent="-342900" defTabSz="914400" eaLnBrk="1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tabLst/>
              <a:defRPr/>
            </a:pPr>
            <a:r>
              <a:rPr lang="en-US" sz="2800" dirty="0" smtClean="0">
                <a:latin typeface="+mn-lt"/>
                <a:cs typeface="+mn-cs"/>
              </a:rPr>
              <a:t>Stochastic FOR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Hydrogeneration</a:t>
            </a:r>
            <a:endParaRPr lang="en-U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318" y="1345475"/>
            <a:ext cx="7977823" cy="369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8637" y="5355771"/>
            <a:ext cx="5238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random variables determine the hydro year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09406" y="5982790"/>
            <a:ext cx="2638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Plan, Appn P, pages P-55 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>
                <a:latin typeface="+mj-lt"/>
                <a:ea typeface="+mj-ea"/>
                <a:cs typeface="+mj-cs"/>
              </a:rPr>
              <a:t>Natural Gas Price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096" y="1489586"/>
            <a:ext cx="7803214" cy="4601498"/>
          </a:xfrm>
        </p:spPr>
        <p:txBody>
          <a:bodyPr/>
          <a:lstStyle/>
          <a:p>
            <a:pPr lvl="1"/>
            <a:r>
              <a:rPr lang="en-US" sz="2000" dirty="0" smtClean="0"/>
              <a:t>Aluminum Prices</a:t>
            </a:r>
          </a:p>
          <a:p>
            <a:pPr lvl="1"/>
            <a:r>
              <a:rPr lang="en-US" sz="2000" dirty="0" smtClean="0"/>
              <a:t>Carbon Penalty</a:t>
            </a:r>
          </a:p>
          <a:p>
            <a:pPr lvl="1"/>
            <a:r>
              <a:rPr lang="en-US" sz="2000" dirty="0" smtClean="0"/>
              <a:t>Commercial Availability</a:t>
            </a:r>
          </a:p>
          <a:p>
            <a:pPr lvl="1"/>
            <a:r>
              <a:rPr lang="en-US" sz="2000" dirty="0" smtClean="0"/>
              <a:t>Conservation Performance</a:t>
            </a:r>
          </a:p>
          <a:p>
            <a:pPr lvl="1"/>
            <a:r>
              <a:rPr lang="en-US" sz="2000" dirty="0" smtClean="0"/>
              <a:t>Construction Costs</a:t>
            </a:r>
          </a:p>
          <a:p>
            <a:pPr lvl="1"/>
            <a:r>
              <a:rPr lang="en-US" sz="2000" dirty="0" smtClean="0"/>
              <a:t>Electricity Price</a:t>
            </a:r>
          </a:p>
          <a:p>
            <a:pPr lvl="1"/>
            <a:r>
              <a:rPr lang="en-US" sz="2000" dirty="0" smtClean="0"/>
              <a:t>Hydrogeneration</a:t>
            </a:r>
          </a:p>
          <a:p>
            <a:pPr lvl="1"/>
            <a:r>
              <a:rPr lang="en-US" sz="2000" dirty="0" smtClean="0"/>
              <a:t>Natural Gas Price</a:t>
            </a:r>
          </a:p>
          <a:p>
            <a:pPr lvl="1"/>
            <a:r>
              <a:rPr lang="en-US" sz="2000" dirty="0" smtClean="0"/>
              <a:t>Non-DSI Loads</a:t>
            </a:r>
          </a:p>
          <a:p>
            <a:pPr lvl="1"/>
            <a:r>
              <a:rPr lang="en-US" sz="2000" dirty="0" smtClean="0"/>
              <a:t>Production Tax Credit Life</a:t>
            </a:r>
          </a:p>
          <a:p>
            <a:pPr lvl="1"/>
            <a:r>
              <a:rPr lang="en-US" sz="2000" dirty="0" smtClean="0"/>
              <a:t>REC Values</a:t>
            </a:r>
          </a:p>
          <a:p>
            <a:pPr lvl="1"/>
            <a:r>
              <a:rPr lang="en-US" sz="2000" dirty="0" smtClean="0"/>
              <a:t>Stochastic FOR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339213" y="4128284"/>
            <a:ext cx="958645" cy="265471"/>
          </a:xfrm>
          <a:prstGeom prst="rightArrow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Gas Price</a:t>
            </a:r>
            <a:endParaRPr lang="en-US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047" y="1739372"/>
            <a:ext cx="5961905" cy="424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96343" y="6178732"/>
            <a:ext cx="2638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Plan, Chap 9, page 9-13 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Gas Price</a:t>
            </a:r>
            <a:endParaRPr lang="en-US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405" y="1410789"/>
            <a:ext cx="8357370" cy="328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8637" y="5355770"/>
            <a:ext cx="5238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47 random variables:  three factor multipliers, two for each of two possible jumps, and 40 seasonal specific variances (fall and spring)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NGP: Factor Multipliers</a:t>
            </a:r>
            <a:endParaRPr lang="en-US" dirty="0"/>
          </a:p>
        </p:txBody>
      </p:sp>
      <p:pic>
        <p:nvPicPr>
          <p:cNvPr id="409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8503" y="1600200"/>
            <a:ext cx="57069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435532" y="6230984"/>
            <a:ext cx="2638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Plan, Appn P, pages P-26 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NGP: Factor Multipliers</a:t>
            </a:r>
            <a:endParaRPr lang="en-US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327" y="1482634"/>
            <a:ext cx="29199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1584" y="2374446"/>
            <a:ext cx="45910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409406" y="6204858"/>
            <a:ext cx="2638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Plan, Appn P, pages P-49 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NGP: Specific Variances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09406" y="5982790"/>
            <a:ext cx="2638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Plan, Appn P, pages P-55 ff</a:t>
            </a:r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904" y="2725086"/>
            <a:ext cx="8076191" cy="22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Jumps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09406" y="6139544"/>
            <a:ext cx="2638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Plan, Appn P, pages P-33 ff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095" y="1677467"/>
            <a:ext cx="7323810" cy="43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455818" y="1254034"/>
            <a:ext cx="4467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this example is for electricity price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NGP: Jumps</a:t>
            </a:r>
            <a:endParaRPr lang="en-US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904" y="1834610"/>
            <a:ext cx="7476191" cy="40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09406" y="6139544"/>
            <a:ext cx="2638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Plan, Appn P, pages P-49 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NGP: Distributions</a:t>
            </a:r>
            <a:endParaRPr lang="en-US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714" y="2006038"/>
            <a:ext cx="7428572" cy="37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09406" y="6191796"/>
            <a:ext cx="2638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Plan, Appn P, pages P-49 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Navigator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096" y="1489586"/>
            <a:ext cx="7803214" cy="4601498"/>
          </a:xfrm>
        </p:spPr>
        <p:txBody>
          <a:bodyPr/>
          <a:lstStyle/>
          <a:p>
            <a:pPr lvl="1"/>
            <a:r>
              <a:rPr lang="en-US" sz="4000" dirty="0" smtClean="0"/>
              <a:t>Permits a user to find plants, cost and energy calculations, imbalance estimates, and so forth easily in the RPM</a:t>
            </a:r>
          </a:p>
          <a:p>
            <a:pPr lvl="1"/>
            <a:r>
              <a:rPr lang="en-US" sz="4000" dirty="0" smtClean="0"/>
              <a:t>Uses hyperlinks and windows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>
                <a:latin typeface="+mj-lt"/>
                <a:ea typeface="+mj-ea"/>
                <a:cs typeface="+mj-cs"/>
              </a:rPr>
              <a:t>Non-DSI Frozen Efficiency 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096" y="1489586"/>
            <a:ext cx="7803214" cy="4601498"/>
          </a:xfrm>
        </p:spPr>
        <p:txBody>
          <a:bodyPr/>
          <a:lstStyle/>
          <a:p>
            <a:pPr lvl="1"/>
            <a:r>
              <a:rPr lang="en-US" sz="2000" dirty="0" smtClean="0"/>
              <a:t>Aluminum Prices</a:t>
            </a:r>
          </a:p>
          <a:p>
            <a:pPr lvl="1"/>
            <a:r>
              <a:rPr lang="en-US" sz="2000" dirty="0" smtClean="0"/>
              <a:t>Carbon Penalty</a:t>
            </a:r>
          </a:p>
          <a:p>
            <a:pPr lvl="1"/>
            <a:r>
              <a:rPr lang="en-US" sz="2000" dirty="0" smtClean="0"/>
              <a:t>Commercial Availability</a:t>
            </a:r>
          </a:p>
          <a:p>
            <a:pPr lvl="1"/>
            <a:r>
              <a:rPr lang="en-US" sz="2000" dirty="0" smtClean="0"/>
              <a:t>Conservation Performance</a:t>
            </a:r>
          </a:p>
          <a:p>
            <a:pPr lvl="1"/>
            <a:r>
              <a:rPr lang="en-US" sz="2000" dirty="0" smtClean="0"/>
              <a:t>Construction Costs</a:t>
            </a:r>
          </a:p>
          <a:p>
            <a:pPr lvl="1"/>
            <a:r>
              <a:rPr lang="en-US" sz="2000" dirty="0" smtClean="0"/>
              <a:t>Electricity Price</a:t>
            </a:r>
          </a:p>
          <a:p>
            <a:pPr lvl="1"/>
            <a:r>
              <a:rPr lang="en-US" sz="2000" dirty="0" smtClean="0"/>
              <a:t>Hydrogeneration</a:t>
            </a:r>
          </a:p>
          <a:p>
            <a:pPr lvl="1"/>
            <a:r>
              <a:rPr lang="en-US" sz="2000" dirty="0" smtClean="0"/>
              <a:t>Natural Gas Price</a:t>
            </a:r>
          </a:p>
          <a:p>
            <a:pPr lvl="1"/>
            <a:r>
              <a:rPr lang="en-US" sz="2000" dirty="0" smtClean="0"/>
              <a:t>Non-DSI Loads</a:t>
            </a:r>
          </a:p>
          <a:p>
            <a:pPr lvl="1"/>
            <a:r>
              <a:rPr lang="en-US" sz="2000" dirty="0" smtClean="0"/>
              <a:t>Production Tax Credit Life</a:t>
            </a:r>
          </a:p>
          <a:p>
            <a:pPr lvl="1"/>
            <a:r>
              <a:rPr lang="en-US" sz="2000" dirty="0" smtClean="0"/>
              <a:t>REC Values</a:t>
            </a:r>
          </a:p>
          <a:p>
            <a:pPr lvl="1"/>
            <a:r>
              <a:rPr lang="en-US" sz="2000" dirty="0" smtClean="0"/>
              <a:t>Stochastic FOR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339213" y="4507107"/>
            <a:ext cx="958645" cy="265471"/>
          </a:xfrm>
          <a:prstGeom prst="rightArrow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Non-DSI Frozen Efficiency Load</a:t>
            </a:r>
            <a:endParaRPr lang="en-US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809" y="1796514"/>
            <a:ext cx="5952381" cy="41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96343" y="6178732"/>
            <a:ext cx="2638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Plan, Chap 9, page 9-13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Non-DSI Frozen Efficiency Load</a:t>
            </a:r>
            <a:endParaRPr lang="en-US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527" y="1632858"/>
            <a:ext cx="8215641" cy="289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8009" y="4937758"/>
            <a:ext cx="5238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46 random variables:  three factor multipliers, three for a possible jump, and 40 seasonal specific variances (summer and winter)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4702629"/>
            <a:ext cx="2952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our “weather corrected” load does not include the specific variance terms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Non-DSI Frozen Efficiency Load</a:t>
            </a:r>
            <a:endParaRPr lang="en-US" dirty="0"/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034" y="1408883"/>
            <a:ext cx="8226300" cy="398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409406" y="6191796"/>
            <a:ext cx="2638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Plan, Appn P, pages P-37 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>
                <a:latin typeface="+mj-lt"/>
                <a:ea typeface="+mj-ea"/>
                <a:cs typeface="+mj-cs"/>
              </a:rPr>
              <a:t>Production Tax Credit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096" y="1489586"/>
            <a:ext cx="7803214" cy="4601498"/>
          </a:xfrm>
        </p:spPr>
        <p:txBody>
          <a:bodyPr/>
          <a:lstStyle/>
          <a:p>
            <a:pPr lvl="1"/>
            <a:r>
              <a:rPr lang="en-US" sz="2000" dirty="0" smtClean="0"/>
              <a:t>Aluminum Prices</a:t>
            </a:r>
          </a:p>
          <a:p>
            <a:pPr lvl="1"/>
            <a:r>
              <a:rPr lang="en-US" sz="2000" dirty="0" smtClean="0"/>
              <a:t>Carbon Penalty</a:t>
            </a:r>
          </a:p>
          <a:p>
            <a:pPr lvl="1"/>
            <a:r>
              <a:rPr lang="en-US" sz="2000" dirty="0" smtClean="0"/>
              <a:t>Commercial Availability</a:t>
            </a:r>
          </a:p>
          <a:p>
            <a:pPr lvl="1"/>
            <a:r>
              <a:rPr lang="en-US" sz="2000" dirty="0" smtClean="0"/>
              <a:t>Conservation Performance</a:t>
            </a:r>
          </a:p>
          <a:p>
            <a:pPr lvl="1"/>
            <a:r>
              <a:rPr lang="en-US" sz="2000" dirty="0" smtClean="0"/>
              <a:t>Construction Costs</a:t>
            </a:r>
          </a:p>
          <a:p>
            <a:pPr lvl="1"/>
            <a:r>
              <a:rPr lang="en-US" sz="2000" dirty="0" smtClean="0"/>
              <a:t>Electricity Price</a:t>
            </a:r>
          </a:p>
          <a:p>
            <a:pPr lvl="1"/>
            <a:r>
              <a:rPr lang="en-US" sz="2000" dirty="0" smtClean="0"/>
              <a:t>Hydrogeneration</a:t>
            </a:r>
          </a:p>
          <a:p>
            <a:pPr lvl="1"/>
            <a:r>
              <a:rPr lang="en-US" sz="2000" dirty="0" smtClean="0"/>
              <a:t>Natural Gas Price</a:t>
            </a:r>
          </a:p>
          <a:p>
            <a:pPr lvl="1"/>
            <a:r>
              <a:rPr lang="en-US" sz="2000" dirty="0" smtClean="0"/>
              <a:t>Non-DSI Loads</a:t>
            </a:r>
          </a:p>
          <a:p>
            <a:pPr lvl="1"/>
            <a:r>
              <a:rPr lang="en-US" sz="2000" dirty="0" smtClean="0"/>
              <a:t>Production Tax Credit Life</a:t>
            </a:r>
          </a:p>
          <a:p>
            <a:pPr lvl="1"/>
            <a:r>
              <a:rPr lang="en-US" sz="2000" dirty="0" smtClean="0"/>
              <a:t>REC Values</a:t>
            </a:r>
          </a:p>
          <a:p>
            <a:pPr lvl="1"/>
            <a:r>
              <a:rPr lang="en-US" sz="2000" dirty="0" smtClean="0"/>
              <a:t>Stochastic FOR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339213" y="4872867"/>
            <a:ext cx="958645" cy="265471"/>
          </a:xfrm>
          <a:prstGeom prst="rightArrow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Tax Credit Life</a:t>
            </a:r>
            <a:endParaRPr lang="en-US" dirty="0"/>
          </a:p>
        </p:txBody>
      </p:sp>
      <p:pic>
        <p:nvPicPr>
          <p:cNvPr id="573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015" y="2005017"/>
            <a:ext cx="7438096" cy="26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96832" y="4859381"/>
            <a:ext cx="5238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random variable, representing the likely life of tax credits, assuming no carbon penalty and assuming the purpose of the credit is primarily to make the technology commercially competitive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127863" y="2834640"/>
            <a:ext cx="1619794" cy="313509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Tax Credit Life</a:t>
            </a:r>
            <a:endParaRPr lang="en-US" dirty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182" y="1665123"/>
            <a:ext cx="4995509" cy="40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409406" y="6191796"/>
            <a:ext cx="2638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Plan, Appn P, pages P-90 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Tax Credit Value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09406" y="6191796"/>
            <a:ext cx="2638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Plan, Appn P, pages P-90 ff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984" y="1366347"/>
            <a:ext cx="7880561" cy="447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>
                <a:latin typeface="+mj-lt"/>
                <a:ea typeface="+mj-ea"/>
                <a:cs typeface="+mj-cs"/>
              </a:rPr>
              <a:t>Renewable Energy Credit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096" y="1489586"/>
            <a:ext cx="7803214" cy="4601498"/>
          </a:xfrm>
        </p:spPr>
        <p:txBody>
          <a:bodyPr/>
          <a:lstStyle/>
          <a:p>
            <a:pPr lvl="1"/>
            <a:r>
              <a:rPr lang="en-US" sz="2000" dirty="0" smtClean="0"/>
              <a:t>Aluminum Prices</a:t>
            </a:r>
          </a:p>
          <a:p>
            <a:pPr lvl="1"/>
            <a:r>
              <a:rPr lang="en-US" sz="2000" dirty="0" smtClean="0"/>
              <a:t>Carbon Penalty</a:t>
            </a:r>
          </a:p>
          <a:p>
            <a:pPr lvl="1"/>
            <a:r>
              <a:rPr lang="en-US" sz="2000" dirty="0" smtClean="0"/>
              <a:t>Commercial Availability</a:t>
            </a:r>
          </a:p>
          <a:p>
            <a:pPr lvl="1"/>
            <a:r>
              <a:rPr lang="en-US" sz="2000" dirty="0" smtClean="0"/>
              <a:t>Conservation Performance</a:t>
            </a:r>
          </a:p>
          <a:p>
            <a:pPr lvl="1"/>
            <a:r>
              <a:rPr lang="en-US" sz="2000" dirty="0" smtClean="0"/>
              <a:t>Construction Costs</a:t>
            </a:r>
          </a:p>
          <a:p>
            <a:pPr lvl="1"/>
            <a:r>
              <a:rPr lang="en-US" sz="2000" dirty="0" smtClean="0"/>
              <a:t>Electricity Price</a:t>
            </a:r>
          </a:p>
          <a:p>
            <a:pPr lvl="1"/>
            <a:r>
              <a:rPr lang="en-US" sz="2000" dirty="0" smtClean="0"/>
              <a:t>Hydrogeneration</a:t>
            </a:r>
          </a:p>
          <a:p>
            <a:pPr lvl="1"/>
            <a:r>
              <a:rPr lang="en-US" sz="2000" dirty="0" smtClean="0"/>
              <a:t>Natural Gas Price</a:t>
            </a:r>
          </a:p>
          <a:p>
            <a:pPr lvl="1"/>
            <a:r>
              <a:rPr lang="en-US" sz="2000" dirty="0" smtClean="0"/>
              <a:t>Non-DSI Loads</a:t>
            </a:r>
          </a:p>
          <a:p>
            <a:pPr lvl="1"/>
            <a:r>
              <a:rPr lang="en-US" sz="2000" dirty="0" smtClean="0"/>
              <a:t>Production Tax Credit Life</a:t>
            </a:r>
          </a:p>
          <a:p>
            <a:pPr lvl="1"/>
            <a:r>
              <a:rPr lang="en-US" sz="2000" dirty="0" smtClean="0"/>
              <a:t>REC Values</a:t>
            </a:r>
          </a:p>
          <a:p>
            <a:pPr lvl="1"/>
            <a:r>
              <a:rPr lang="en-US" sz="2000" dirty="0" smtClean="0"/>
              <a:t>Stochastic FOR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339213" y="5225564"/>
            <a:ext cx="958645" cy="265471"/>
          </a:xfrm>
          <a:prstGeom prst="rightArrow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Energy Credit Value</a:t>
            </a:r>
            <a:endParaRPr lang="en-US" dirty="0"/>
          </a:p>
        </p:txBody>
      </p:sp>
      <p:pic>
        <p:nvPicPr>
          <p:cNvPr id="563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723" y="1522158"/>
            <a:ext cx="7882072" cy="182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7828" y="3944983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 random variables, one for each period, to generate geometric Brownian motion in aluminum prices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96343" y="5081453"/>
            <a:ext cx="26386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Plan, Appn P, pages P-95 ff, but modified for the 6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Plan (see Chap 9, page 9-19)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Aluminum Prices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096" y="1489586"/>
            <a:ext cx="7803214" cy="4601498"/>
          </a:xfrm>
        </p:spPr>
        <p:txBody>
          <a:bodyPr/>
          <a:lstStyle/>
          <a:p>
            <a:pPr lvl="1"/>
            <a:r>
              <a:rPr lang="en-US" sz="2000" dirty="0" smtClean="0"/>
              <a:t>Aluminum Prices</a:t>
            </a:r>
          </a:p>
          <a:p>
            <a:pPr lvl="1"/>
            <a:r>
              <a:rPr lang="en-US" sz="2000" dirty="0" smtClean="0"/>
              <a:t>Carbon Penalty</a:t>
            </a:r>
          </a:p>
          <a:p>
            <a:pPr lvl="1"/>
            <a:r>
              <a:rPr lang="en-US" sz="2000" dirty="0" smtClean="0"/>
              <a:t>Commercial Availability</a:t>
            </a:r>
          </a:p>
          <a:p>
            <a:pPr lvl="1"/>
            <a:r>
              <a:rPr lang="en-US" sz="2000" dirty="0" smtClean="0"/>
              <a:t>Conservation Performance</a:t>
            </a:r>
          </a:p>
          <a:p>
            <a:pPr lvl="1"/>
            <a:r>
              <a:rPr lang="en-US" sz="2000" dirty="0" smtClean="0"/>
              <a:t>Construction Costs</a:t>
            </a:r>
          </a:p>
          <a:p>
            <a:pPr lvl="1"/>
            <a:r>
              <a:rPr lang="en-US" sz="2000" dirty="0" smtClean="0"/>
              <a:t>Electricity Price</a:t>
            </a:r>
          </a:p>
          <a:p>
            <a:pPr lvl="1"/>
            <a:r>
              <a:rPr lang="en-US" sz="2000" dirty="0" smtClean="0"/>
              <a:t>Hydrogeneration</a:t>
            </a:r>
          </a:p>
          <a:p>
            <a:pPr lvl="1"/>
            <a:r>
              <a:rPr lang="en-US" sz="2000" dirty="0" smtClean="0"/>
              <a:t>Natural Gas Price</a:t>
            </a:r>
          </a:p>
          <a:p>
            <a:pPr lvl="1"/>
            <a:r>
              <a:rPr lang="en-US" sz="2000" dirty="0" smtClean="0"/>
              <a:t>Non-DSI Loads</a:t>
            </a:r>
          </a:p>
          <a:p>
            <a:pPr lvl="1"/>
            <a:r>
              <a:rPr lang="en-US" sz="2000" dirty="0" smtClean="0"/>
              <a:t>Production Tax Credit Life</a:t>
            </a:r>
          </a:p>
          <a:p>
            <a:pPr lvl="1"/>
            <a:r>
              <a:rPr lang="en-US" sz="2000" dirty="0" smtClean="0"/>
              <a:t>REC Values</a:t>
            </a:r>
          </a:p>
          <a:p>
            <a:pPr lvl="1"/>
            <a:r>
              <a:rPr lang="en-US" sz="2000" dirty="0" smtClean="0"/>
              <a:t>Stochastic FOR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339213" y="1578077"/>
            <a:ext cx="958645" cy="265471"/>
          </a:xfrm>
          <a:prstGeom prst="rightArrow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>
                <a:latin typeface="+mj-lt"/>
                <a:ea typeface="+mj-ea"/>
                <a:cs typeface="+mj-cs"/>
              </a:rPr>
              <a:t>Stochastic Unit Forced Outages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096" y="1489586"/>
            <a:ext cx="7803214" cy="4601498"/>
          </a:xfrm>
        </p:spPr>
        <p:txBody>
          <a:bodyPr/>
          <a:lstStyle/>
          <a:p>
            <a:pPr lvl="1"/>
            <a:r>
              <a:rPr lang="en-US" sz="2000" dirty="0" smtClean="0"/>
              <a:t>Aluminum Prices</a:t>
            </a:r>
          </a:p>
          <a:p>
            <a:pPr lvl="1"/>
            <a:r>
              <a:rPr lang="en-US" sz="2000" dirty="0" smtClean="0"/>
              <a:t>Carbon Penalty</a:t>
            </a:r>
          </a:p>
          <a:p>
            <a:pPr lvl="1"/>
            <a:r>
              <a:rPr lang="en-US" sz="2000" dirty="0" smtClean="0"/>
              <a:t>Commercial Availability</a:t>
            </a:r>
          </a:p>
          <a:p>
            <a:pPr lvl="1"/>
            <a:r>
              <a:rPr lang="en-US" sz="2000" dirty="0" smtClean="0"/>
              <a:t>Conservation Performance</a:t>
            </a:r>
          </a:p>
          <a:p>
            <a:pPr lvl="1"/>
            <a:r>
              <a:rPr lang="en-US" sz="2000" dirty="0" smtClean="0"/>
              <a:t>Construction Costs</a:t>
            </a:r>
          </a:p>
          <a:p>
            <a:pPr lvl="1"/>
            <a:r>
              <a:rPr lang="en-US" sz="2000" dirty="0" smtClean="0"/>
              <a:t>Electricity Price</a:t>
            </a:r>
          </a:p>
          <a:p>
            <a:pPr lvl="1"/>
            <a:r>
              <a:rPr lang="en-US" sz="2000" dirty="0" smtClean="0"/>
              <a:t>Hydrogeneration</a:t>
            </a:r>
          </a:p>
          <a:p>
            <a:pPr lvl="1"/>
            <a:r>
              <a:rPr lang="en-US" sz="2000" dirty="0" smtClean="0"/>
              <a:t>Natural Gas Price</a:t>
            </a:r>
          </a:p>
          <a:p>
            <a:pPr lvl="1"/>
            <a:r>
              <a:rPr lang="en-US" sz="2000" dirty="0" smtClean="0"/>
              <a:t>Non-DSI Loads</a:t>
            </a:r>
          </a:p>
          <a:p>
            <a:pPr lvl="1"/>
            <a:r>
              <a:rPr lang="en-US" sz="2000" dirty="0" smtClean="0"/>
              <a:t>Production Tax Credit Life</a:t>
            </a:r>
          </a:p>
          <a:p>
            <a:pPr lvl="1"/>
            <a:r>
              <a:rPr lang="en-US" sz="2000" dirty="0" smtClean="0"/>
              <a:t>REC Values</a:t>
            </a:r>
          </a:p>
          <a:p>
            <a:pPr lvl="1"/>
            <a:r>
              <a:rPr lang="en-US" sz="2000" dirty="0" smtClean="0"/>
              <a:t>Stochastic FOR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339213" y="5591324"/>
            <a:ext cx="958645" cy="265471"/>
          </a:xfrm>
          <a:prstGeom prst="rightArrow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Unit Forced Outages</a:t>
            </a:r>
            <a:endParaRPr lang="en-US" dirty="0"/>
          </a:p>
        </p:txBody>
      </p:sp>
      <p:pic>
        <p:nvPicPr>
          <p:cNvPr id="552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961" y="2009924"/>
            <a:ext cx="5494537" cy="112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4032" y="3892729"/>
            <a:ext cx="5238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random variable, representing “seed” value for an endogenous calculation of  beta and gamma-distributed random variables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Unit Forced Outages</a:t>
            </a:r>
            <a:endParaRPr lang="en-US" dirty="0"/>
          </a:p>
        </p:txBody>
      </p:sp>
      <p:pic>
        <p:nvPicPr>
          <p:cNvPr id="890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046" y="1502126"/>
            <a:ext cx="7514286" cy="30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6023" y="4911634"/>
            <a:ext cx="7524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RPM, real estate is expensive and used intensively.  A single row of energy data will represent multiple units added over distinct points in time, each with its own construction cycle modeled.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3043646" y="3958046"/>
            <a:ext cx="1698171" cy="862148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Unit Forced Outages</a:t>
            </a:r>
            <a:endParaRPr lang="en-US" dirty="0"/>
          </a:p>
        </p:txBody>
      </p:sp>
      <p:pic>
        <p:nvPicPr>
          <p:cNvPr id="880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820" y="1383077"/>
            <a:ext cx="5113333" cy="458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17474" y="1436914"/>
            <a:ext cx="27040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Getting the forced outage calculation right, where each cohort can consist of multiple units, and units are added over time, is solved by making the calculation internally.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52160" y="3944983"/>
            <a:ext cx="2743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6th Plan, Appn J, page J-15 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610" y="1695346"/>
            <a:ext cx="4919144" cy="414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04657"/>
          </a:xfrm>
        </p:spPr>
        <p:txBody>
          <a:bodyPr/>
          <a:lstStyle/>
          <a:p>
            <a:r>
              <a:rPr lang="en-US" sz="2800" dirty="0" smtClean="0"/>
              <a:t>The values for the 288 random variables are drawn at the beginning of each game, or “future”</a:t>
            </a:r>
          </a:p>
          <a:p>
            <a:r>
              <a:rPr lang="en-US" sz="2800" dirty="0" smtClean="0"/>
              <a:t>All aspects of the future are calculated in the model before the chronological simulation of the resource portfolio’s performance</a:t>
            </a:r>
          </a:p>
          <a:p>
            <a:r>
              <a:rPr lang="en-US" sz="2800" dirty="0" smtClean="0"/>
              <a:t>Where decisions are necessary during the chronological simulation, the model references only “past” values of the given future</a:t>
            </a:r>
          </a:p>
          <a:p>
            <a:r>
              <a:rPr lang="en-US" sz="2800" dirty="0" smtClean="0"/>
              <a:t>You can use the Navigator feature in the RPM to explore these on your own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Aluminum Prices</a:t>
            </a:r>
            <a:endParaRPr lang="en-US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955" y="1453662"/>
            <a:ext cx="8229600" cy="228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1035758" y="3873768"/>
          <a:ext cx="4743747" cy="2492477"/>
        </p:xfrm>
        <a:graphic>
          <a:graphicData uri="http://schemas.openxmlformats.org/presentationml/2006/ole">
            <p:oleObj spid="_x0000_s1030" name="Equation" r:id="rId5" imgW="3937000" imgH="20701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57108" y="4036423"/>
            <a:ext cx="23121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 random variables, one for each period, to generate geometric Brownian motion in aluminum prices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62103" y="6152606"/>
            <a:ext cx="2638698" cy="313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Plan, Appn P, page P-83 ff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Aluminum Prices</a:t>
            </a:r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171" y="1238865"/>
            <a:ext cx="7560939" cy="455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5656217" y="3526971"/>
            <a:ext cx="235132" cy="235132"/>
          </a:xfrm>
          <a:prstGeom prst="ellipse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7051" y="2704012"/>
            <a:ext cx="265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Fifth Power Plan price assumption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7154091" y="3535680"/>
            <a:ext cx="235132" cy="235132"/>
          </a:xfrm>
          <a:prstGeom prst="ellipse">
            <a:avLst/>
          </a:prstGeom>
          <a:solidFill>
            <a:srgbClr val="006666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5188" y="3862252"/>
            <a:ext cx="265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Sixth Power Plan price assumption (oops)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>
                <a:latin typeface="+mj-lt"/>
                <a:ea typeface="+mj-ea"/>
                <a:cs typeface="+mj-cs"/>
              </a:rPr>
              <a:t>Carbon Penalty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096" y="1489586"/>
            <a:ext cx="7803214" cy="4601498"/>
          </a:xfrm>
        </p:spPr>
        <p:txBody>
          <a:bodyPr/>
          <a:lstStyle/>
          <a:p>
            <a:pPr lvl="1"/>
            <a:r>
              <a:rPr lang="en-US" sz="2000" dirty="0" smtClean="0"/>
              <a:t>Aluminum Prices</a:t>
            </a:r>
          </a:p>
          <a:p>
            <a:pPr lvl="1"/>
            <a:r>
              <a:rPr lang="en-US" sz="2000" dirty="0" smtClean="0"/>
              <a:t>Carbon Penalty</a:t>
            </a:r>
          </a:p>
          <a:p>
            <a:pPr lvl="1"/>
            <a:r>
              <a:rPr lang="en-US" sz="2000" dirty="0" smtClean="0"/>
              <a:t>Commercial Availability</a:t>
            </a:r>
          </a:p>
          <a:p>
            <a:pPr lvl="1"/>
            <a:r>
              <a:rPr lang="en-US" sz="2000" dirty="0" smtClean="0"/>
              <a:t>Conservation Performance</a:t>
            </a:r>
          </a:p>
          <a:p>
            <a:pPr lvl="1"/>
            <a:r>
              <a:rPr lang="en-US" sz="2000" dirty="0" smtClean="0"/>
              <a:t>Construction Costs</a:t>
            </a:r>
          </a:p>
          <a:p>
            <a:pPr lvl="1"/>
            <a:r>
              <a:rPr lang="en-US" sz="2000" dirty="0" smtClean="0"/>
              <a:t>Electricity Price</a:t>
            </a:r>
          </a:p>
          <a:p>
            <a:pPr lvl="1"/>
            <a:r>
              <a:rPr lang="en-US" sz="2000" dirty="0" smtClean="0"/>
              <a:t>Hydrogeneration</a:t>
            </a:r>
          </a:p>
          <a:p>
            <a:pPr lvl="1"/>
            <a:r>
              <a:rPr lang="en-US" sz="2000" dirty="0" smtClean="0"/>
              <a:t>Natural Gas Price</a:t>
            </a:r>
          </a:p>
          <a:p>
            <a:pPr lvl="1"/>
            <a:r>
              <a:rPr lang="en-US" sz="2000" dirty="0" smtClean="0"/>
              <a:t>Non-DSI Loads</a:t>
            </a:r>
          </a:p>
          <a:p>
            <a:pPr lvl="1"/>
            <a:r>
              <a:rPr lang="en-US" sz="2000" dirty="0" smtClean="0"/>
              <a:t>Production Tax Credit Life</a:t>
            </a:r>
          </a:p>
          <a:p>
            <a:pPr lvl="1"/>
            <a:r>
              <a:rPr lang="en-US" sz="2000" dirty="0" smtClean="0"/>
              <a:t>REC Values</a:t>
            </a:r>
          </a:p>
          <a:p>
            <a:pPr lvl="1"/>
            <a:r>
              <a:rPr lang="en-US" sz="2000" dirty="0" smtClean="0"/>
              <a:t>Stochastic FOR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339213" y="1946787"/>
            <a:ext cx="958645" cy="265471"/>
          </a:xfrm>
          <a:prstGeom prst="rightArrow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Penalty</a:t>
            </a:r>
            <a:endParaRPr lang="en-US" dirty="0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44" y="1848650"/>
            <a:ext cx="8794063" cy="29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7828" y="4885509"/>
            <a:ext cx="2312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random variables, determining the timing and size of penalty arrival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34EA6C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2ED461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3208</TotalTime>
  <Words>1433</Words>
  <Application>Microsoft Office PowerPoint</Application>
  <PresentationFormat>Letter Paper (8.5x11 in)</PresentationFormat>
  <Paragraphs>312</Paragraphs>
  <Slides>55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1_Default Design</vt:lpstr>
      <vt:lpstr>Equation</vt:lpstr>
      <vt:lpstr>System Analysis Advisory Committee Futures, Monte Carlo Simulation, and CB “Assumption Cells”</vt:lpstr>
      <vt:lpstr>Overview</vt:lpstr>
      <vt:lpstr>Uncertainties</vt:lpstr>
      <vt:lpstr>The Navigator</vt:lpstr>
      <vt:lpstr>Aluminum Prices</vt:lpstr>
      <vt:lpstr>Aluminum Prices</vt:lpstr>
      <vt:lpstr>Aluminum Prices</vt:lpstr>
      <vt:lpstr>Carbon Penalty</vt:lpstr>
      <vt:lpstr>Carbon Penalty</vt:lpstr>
      <vt:lpstr>Carbon Penalty</vt:lpstr>
      <vt:lpstr>Commercial Availability</vt:lpstr>
      <vt:lpstr>Commercial Availability</vt:lpstr>
      <vt:lpstr>Conservation Performance</vt:lpstr>
      <vt:lpstr>Technical Feasibility of Lost Opportunity Conservation</vt:lpstr>
      <vt:lpstr>Effect on the Supply Curve</vt:lpstr>
      <vt:lpstr>Conservation Performance</vt:lpstr>
      <vt:lpstr>Construction Costs</vt:lpstr>
      <vt:lpstr>Construction Costs</vt:lpstr>
      <vt:lpstr>Construction Costs</vt:lpstr>
      <vt:lpstr>Construction Costs</vt:lpstr>
      <vt:lpstr>Electricity Prices</vt:lpstr>
      <vt:lpstr>Electricity Prices</vt:lpstr>
      <vt:lpstr>Casual Regimes</vt:lpstr>
      <vt:lpstr>Electricity Prices Before Adjustments</vt:lpstr>
      <vt:lpstr>“Independent” Electricity Price</vt:lpstr>
      <vt:lpstr>Jumps in Electricity Price</vt:lpstr>
      <vt:lpstr>Underlying “Path” of  Electricity Price</vt:lpstr>
      <vt:lpstr>Hydrogeneration</vt:lpstr>
      <vt:lpstr>Hydrogeneration</vt:lpstr>
      <vt:lpstr>Hydrogeneration</vt:lpstr>
      <vt:lpstr>Natural Gas Price</vt:lpstr>
      <vt:lpstr>Natural Gas Price</vt:lpstr>
      <vt:lpstr>Natural Gas Price</vt:lpstr>
      <vt:lpstr>NGP: Factor Multipliers</vt:lpstr>
      <vt:lpstr>NGP: Factor Multipliers</vt:lpstr>
      <vt:lpstr>NGP: Specific Variances</vt:lpstr>
      <vt:lpstr>Jumps</vt:lpstr>
      <vt:lpstr>NGP: Jumps</vt:lpstr>
      <vt:lpstr>NGP: Distributions</vt:lpstr>
      <vt:lpstr>Non-DSI Frozen Efficiency Load</vt:lpstr>
      <vt:lpstr>Non-DSI Frozen Efficiency Load</vt:lpstr>
      <vt:lpstr>Non-DSI Frozen Efficiency Load</vt:lpstr>
      <vt:lpstr>Non-DSI Frozen Efficiency Load</vt:lpstr>
      <vt:lpstr>Production Tax Credit Life</vt:lpstr>
      <vt:lpstr>Production Tax Credit Life</vt:lpstr>
      <vt:lpstr>Production Tax Credit Life</vt:lpstr>
      <vt:lpstr>Production Tax Credit Value</vt:lpstr>
      <vt:lpstr>Renewable Energy Credit Value</vt:lpstr>
      <vt:lpstr>Renewable Energy Credit Value</vt:lpstr>
      <vt:lpstr>Stochastic Unit Forced Outages</vt:lpstr>
      <vt:lpstr>Stochastic Unit Forced Outages</vt:lpstr>
      <vt:lpstr>Stochastic Unit Forced Outages</vt:lpstr>
      <vt:lpstr>Stochastic Unit Forced Outages</vt:lpstr>
      <vt:lpstr>Summary</vt:lpstr>
      <vt:lpstr>Concluding Remarks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euci</dc:creator>
  <cp:lastModifiedBy>Michael Schilmoeller, 9/27/2011</cp:lastModifiedBy>
  <cp:revision>237</cp:revision>
  <dcterms:created xsi:type="dcterms:W3CDTF">2004-07-23T18:32:13Z</dcterms:created>
  <dcterms:modified xsi:type="dcterms:W3CDTF">2011-09-27T00:13:46Z</dcterms:modified>
</cp:coreProperties>
</file>