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29"/>
  </p:notesMasterIdLst>
  <p:handoutMasterIdLst>
    <p:handoutMasterId r:id="rId30"/>
  </p:handoutMasterIdLst>
  <p:sldIdLst>
    <p:sldId id="256" r:id="rId2"/>
    <p:sldId id="326" r:id="rId3"/>
    <p:sldId id="302" r:id="rId4"/>
    <p:sldId id="330" r:id="rId5"/>
    <p:sldId id="312" r:id="rId6"/>
    <p:sldId id="331" r:id="rId7"/>
    <p:sldId id="332" r:id="rId8"/>
    <p:sldId id="301" r:id="rId9"/>
    <p:sldId id="303" r:id="rId10"/>
    <p:sldId id="305" r:id="rId11"/>
    <p:sldId id="308" r:id="rId12"/>
    <p:sldId id="333" r:id="rId13"/>
    <p:sldId id="334" r:id="rId14"/>
    <p:sldId id="309" r:id="rId15"/>
    <p:sldId id="311" r:id="rId16"/>
    <p:sldId id="316" r:id="rId17"/>
    <p:sldId id="318" r:id="rId18"/>
    <p:sldId id="317" r:id="rId19"/>
    <p:sldId id="313" r:id="rId20"/>
    <p:sldId id="319" r:id="rId21"/>
    <p:sldId id="314" r:id="rId22"/>
    <p:sldId id="320" r:id="rId23"/>
    <p:sldId id="329" r:id="rId24"/>
    <p:sldId id="325" r:id="rId25"/>
    <p:sldId id="322" r:id="rId26"/>
    <p:sldId id="328" r:id="rId27"/>
    <p:sldId id="299" r:id="rId28"/>
  </p:sldIdLst>
  <p:sldSz cx="9144000" cy="6858000" type="letter"/>
  <p:notesSz cx="9296400" cy="7010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Michael Schilmoeller, 2/10/2010" initials="" lastIdx="4" clrIdx="0"/>
  <p:cmAuthor id="1" name=" Michael Schilmoeller, 4/19/2010"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66"/>
    <a:srgbClr val="E1BDD9"/>
    <a:srgbClr val="000066"/>
    <a:srgbClr val="0000CC"/>
    <a:srgbClr val="FFFF00"/>
    <a:srgbClr val="006699"/>
    <a:srgbClr val="003366"/>
    <a:srgbClr val="336699"/>
    <a:srgbClr val="EAEAE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27" autoAdjust="0"/>
    <p:restoredTop sz="87817" autoAdjust="0"/>
  </p:normalViewPr>
  <p:slideViewPr>
    <p:cSldViewPr snapToGrid="0">
      <p:cViewPr varScale="1">
        <p:scale>
          <a:sx n="73" d="100"/>
          <a:sy n="73" d="100"/>
        </p:scale>
        <p:origin x="-31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5" Type="http://schemas.openxmlformats.org/officeDocument/2006/relationships/image" Target="../media/image12.wmf"/><Relationship Id="rId4" Type="http://schemas.openxmlformats.org/officeDocument/2006/relationships/image" Target="../media/image1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4626" name="Rectangle 2"/>
          <p:cNvSpPr>
            <a:spLocks noGrp="1" noChangeArrowheads="1"/>
          </p:cNvSpPr>
          <p:nvPr>
            <p:ph type="hdr" sz="quarter"/>
          </p:nvPr>
        </p:nvSpPr>
        <p:spPr bwMode="auto">
          <a:xfrm>
            <a:off x="1" y="0"/>
            <a:ext cx="4029282" cy="35076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vl1pPr>
          </a:lstStyle>
          <a:p>
            <a:endParaRPr lang="en-US"/>
          </a:p>
        </p:txBody>
      </p:sp>
      <p:sp>
        <p:nvSpPr>
          <p:cNvPr id="154627" name="Rectangle 3"/>
          <p:cNvSpPr>
            <a:spLocks noGrp="1" noChangeArrowheads="1"/>
          </p:cNvSpPr>
          <p:nvPr>
            <p:ph type="dt" sz="quarter" idx="1"/>
          </p:nvPr>
        </p:nvSpPr>
        <p:spPr bwMode="auto">
          <a:xfrm>
            <a:off x="5267119" y="0"/>
            <a:ext cx="4029282" cy="35076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vl1pPr>
          </a:lstStyle>
          <a:p>
            <a:endParaRPr lang="en-US"/>
          </a:p>
        </p:txBody>
      </p:sp>
      <p:sp>
        <p:nvSpPr>
          <p:cNvPr id="154628" name="Rectangle 4"/>
          <p:cNvSpPr>
            <a:spLocks noGrp="1" noChangeArrowheads="1"/>
          </p:cNvSpPr>
          <p:nvPr>
            <p:ph type="ftr" sz="quarter" idx="2"/>
          </p:nvPr>
        </p:nvSpPr>
        <p:spPr bwMode="auto">
          <a:xfrm>
            <a:off x="1" y="6659641"/>
            <a:ext cx="4029282" cy="350759"/>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vl1pPr>
          </a:lstStyle>
          <a:p>
            <a:endParaRPr lang="en-US"/>
          </a:p>
        </p:txBody>
      </p:sp>
      <p:sp>
        <p:nvSpPr>
          <p:cNvPr id="154629" name="Rectangle 5"/>
          <p:cNvSpPr>
            <a:spLocks noGrp="1" noChangeArrowheads="1"/>
          </p:cNvSpPr>
          <p:nvPr>
            <p:ph type="sldNum" sz="quarter" idx="3"/>
          </p:nvPr>
        </p:nvSpPr>
        <p:spPr bwMode="auto">
          <a:xfrm>
            <a:off x="5267119" y="6659641"/>
            <a:ext cx="4029282" cy="350759"/>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fld id="{50C44684-9330-4945-B70C-88F1955CEC7E}"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0"/>
            <a:ext cx="4029282" cy="35076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vl1pPr>
          </a:lstStyle>
          <a:p>
            <a:endParaRPr lang="en-US"/>
          </a:p>
        </p:txBody>
      </p:sp>
      <p:sp>
        <p:nvSpPr>
          <p:cNvPr id="8195" name="Rectangle 3"/>
          <p:cNvSpPr>
            <a:spLocks noGrp="1" noChangeArrowheads="1"/>
          </p:cNvSpPr>
          <p:nvPr>
            <p:ph type="dt" idx="1"/>
          </p:nvPr>
        </p:nvSpPr>
        <p:spPr bwMode="auto">
          <a:xfrm>
            <a:off x="5265014" y="0"/>
            <a:ext cx="4029282" cy="35076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vl1pPr>
          </a:lstStyle>
          <a:p>
            <a:endParaRPr lang="en-US"/>
          </a:p>
        </p:txBody>
      </p:sp>
      <p:sp>
        <p:nvSpPr>
          <p:cNvPr id="8196" name="Rectangle 4"/>
          <p:cNvSpPr>
            <a:spLocks noGrp="1" noRot="1" noChangeAspect="1" noChangeArrowheads="1" noTextEdit="1"/>
          </p:cNvSpPr>
          <p:nvPr>
            <p:ph type="sldImg" idx="2"/>
          </p:nvPr>
        </p:nvSpPr>
        <p:spPr bwMode="auto">
          <a:xfrm>
            <a:off x="2895600" y="525463"/>
            <a:ext cx="3505200" cy="2628900"/>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930482" y="3330419"/>
            <a:ext cx="7435436" cy="3154441"/>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8" name="Rectangle 6"/>
          <p:cNvSpPr>
            <a:spLocks noGrp="1" noChangeArrowheads="1"/>
          </p:cNvSpPr>
          <p:nvPr>
            <p:ph type="ftr" sz="quarter" idx="4"/>
          </p:nvPr>
        </p:nvSpPr>
        <p:spPr bwMode="auto">
          <a:xfrm>
            <a:off x="1" y="6658443"/>
            <a:ext cx="4029282" cy="35076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vl1pPr>
          </a:lstStyle>
          <a:p>
            <a:endParaRPr lang="en-US"/>
          </a:p>
        </p:txBody>
      </p:sp>
      <p:sp>
        <p:nvSpPr>
          <p:cNvPr id="8199" name="Rectangle 7"/>
          <p:cNvSpPr>
            <a:spLocks noGrp="1" noChangeArrowheads="1"/>
          </p:cNvSpPr>
          <p:nvPr>
            <p:ph type="sldNum" sz="quarter" idx="5"/>
          </p:nvPr>
        </p:nvSpPr>
        <p:spPr bwMode="auto">
          <a:xfrm>
            <a:off x="5265014" y="6658443"/>
            <a:ext cx="4029282" cy="35076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fld id="{D2A47AD4-2005-4D0D-B3DB-4369A5FEB7A4}"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E9B576-EBB6-4D34-B169-FFEF1724DE4B}" type="slidenum">
              <a:rPr lang="en-US"/>
              <a:pPr/>
              <a:t>1</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2A47AD4-2005-4D0D-B3DB-4369A5FEB7A4}" type="slidenum">
              <a:rPr lang="en-US" smtClean="0"/>
              <a:pPr/>
              <a:t>12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2A47AD4-2005-4D0D-B3DB-4369A5FEB7A4}" type="slidenum">
              <a:rPr lang="en-US" smtClean="0"/>
              <a:pPr/>
              <a:t>16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2A47AD4-2005-4D0D-B3DB-4369A5FEB7A4}"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7938" name="Rectangle 2"/>
          <p:cNvSpPr>
            <a:spLocks noGrp="1" noChangeArrowheads="1"/>
          </p:cNvSpPr>
          <p:nvPr>
            <p:ph type="ctrTitle"/>
          </p:nvPr>
        </p:nvSpPr>
        <p:spPr>
          <a:xfrm>
            <a:off x="685800" y="2130425"/>
            <a:ext cx="7772400" cy="1470025"/>
          </a:xfrm>
        </p:spPr>
        <p:txBody>
          <a:bodyPr/>
          <a:lstStyle>
            <a:lvl1pPr>
              <a:defRPr/>
            </a:lvl1pPr>
          </a:lstStyle>
          <a:p>
            <a:r>
              <a:rPr lang="en-US" smtClean="0"/>
              <a:t>Click to edit Master title style</a:t>
            </a:r>
            <a:endParaRPr lang="en-US"/>
          </a:p>
        </p:txBody>
      </p:sp>
      <p:sp>
        <p:nvSpPr>
          <p:cNvPr id="16793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smtClean="0"/>
              <a:t>Click to edit Master subtitle style</a:t>
            </a:r>
            <a:endParaRPr lang="en-US"/>
          </a:p>
        </p:txBody>
      </p:sp>
      <p:sp>
        <p:nvSpPr>
          <p:cNvPr id="167940" name="Rectangle 4"/>
          <p:cNvSpPr>
            <a:spLocks noGrp="1" noChangeArrowheads="1"/>
          </p:cNvSpPr>
          <p:nvPr>
            <p:ph type="dt" sz="half" idx="2"/>
          </p:nvPr>
        </p:nvSpPr>
        <p:spPr/>
        <p:txBody>
          <a:bodyPr/>
          <a:lstStyle>
            <a:lvl1pPr>
              <a:defRPr/>
            </a:lvl1pPr>
          </a:lstStyle>
          <a:p>
            <a:endParaRPr lang="en-US"/>
          </a:p>
        </p:txBody>
      </p:sp>
      <p:sp>
        <p:nvSpPr>
          <p:cNvPr id="167941" name="Rectangle 5"/>
          <p:cNvSpPr>
            <a:spLocks noGrp="1" noChangeArrowheads="1"/>
          </p:cNvSpPr>
          <p:nvPr>
            <p:ph type="ftr" sz="quarter" idx="3"/>
          </p:nvPr>
        </p:nvSpPr>
        <p:spPr/>
        <p:txBody>
          <a:bodyPr/>
          <a:lstStyle>
            <a:lvl1pPr>
              <a:defRPr/>
            </a:lvl1pPr>
          </a:lstStyle>
          <a:p>
            <a:endParaRPr lang="en-US"/>
          </a:p>
        </p:txBody>
      </p:sp>
      <p:sp>
        <p:nvSpPr>
          <p:cNvPr id="167942" name="Rectangle 6"/>
          <p:cNvSpPr>
            <a:spLocks noGrp="1" noChangeArrowheads="1"/>
          </p:cNvSpPr>
          <p:nvPr>
            <p:ph type="sldNum" sz="quarter" idx="4"/>
          </p:nvPr>
        </p:nvSpPr>
        <p:spPr/>
        <p:txBody>
          <a:bodyPr/>
          <a:lstStyle>
            <a:lvl1pPr>
              <a:defRPr/>
            </a:lvl1pPr>
          </a:lstStyle>
          <a:p>
            <a:fld id="{B24D2DC3-AE18-4210-803A-884763BF8DDA}" type="slidenum">
              <a:rPr lang="en-US"/>
              <a:pPr/>
              <a:t>‹#›</a:t>
            </a:fld>
            <a:endParaRPr lang="en-US"/>
          </a:p>
        </p:txBody>
      </p:sp>
      <p:sp>
        <p:nvSpPr>
          <p:cNvPr id="167943" name="Rectangle 7"/>
          <p:cNvSpPr>
            <a:spLocks noChangeArrowheads="1"/>
          </p:cNvSpPr>
          <p:nvPr userDrawn="1"/>
        </p:nvSpPr>
        <p:spPr bwMode="auto">
          <a:xfrm>
            <a:off x="838200" y="6400800"/>
            <a:ext cx="1905000" cy="457200"/>
          </a:xfrm>
          <a:prstGeom prst="rect">
            <a:avLst/>
          </a:prstGeom>
          <a:noFill/>
          <a:ln w="9525">
            <a:noFill/>
            <a:miter lim="800000"/>
            <a:headEnd/>
            <a:tailEnd/>
          </a:ln>
          <a:effectLst/>
        </p:spPr>
        <p:txBody>
          <a:bodyPr anchor="b"/>
          <a:lstStyle/>
          <a:p>
            <a:endParaRPr lang="en-US" sz="1400">
              <a:latin typeface="Tahoma" pitchFamily="34" charset="0"/>
            </a:endParaRPr>
          </a:p>
        </p:txBody>
      </p:sp>
      <p:pic>
        <p:nvPicPr>
          <p:cNvPr id="167945" name="Picture 9" descr="Background with Logo 01"/>
          <p:cNvPicPr>
            <a:picLocks noChangeAspect="1" noChangeArrowheads="1"/>
          </p:cNvPicPr>
          <p:nvPr userDrawn="1"/>
        </p:nvPicPr>
        <p:blipFill>
          <a:blip r:embed="rId2" cstate="print"/>
          <a:srcRect/>
          <a:stretch>
            <a:fillRect/>
          </a:stretch>
        </p:blipFill>
        <p:spPr bwMode="auto">
          <a:xfrm>
            <a:off x="6589713" y="5927725"/>
            <a:ext cx="2190750" cy="762000"/>
          </a:xfrm>
          <a:prstGeom prst="rect">
            <a:avLst/>
          </a:prstGeom>
          <a:noFill/>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D1ABBF7-E812-4BDA-84DD-BF8099389121}"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48BE403-A76E-4A6E-8870-8260FF4F1A26}" type="slidenum">
              <a:rPr lang="en-US"/>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412A9ED-B611-4893-8AB2-D78EBAEE3E84}"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14CEC80-F969-48BD-BDBF-5E42AF7B0238}"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950F1A9-5B20-45AA-AF44-A558F089AB6F}"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D8B16D2-FD13-4464-8AE6-72C4FCE6461F}"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CBBBAF7-CC9D-4C06-B9E5-82A5F6F9883E}"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1F8661A-9F3E-43D8-BBA1-FE46E94D3C6D}"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C2E1E9F-745C-4D47-AEE2-FEB1F7C253F7}"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8248DA3-55FC-40C9-A198-7433ED12BC31}"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5E9EFF"/>
            </a:gs>
            <a:gs pos="39999">
              <a:srgbClr val="85C2FF"/>
            </a:gs>
            <a:gs pos="70000">
              <a:srgbClr val="C4D6EB"/>
            </a:gs>
            <a:gs pos="100000">
              <a:srgbClr val="FFEBFA"/>
            </a:gs>
          </a:gsLst>
          <a:lin ang="5400000" scaled="1"/>
        </a:gra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878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87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187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187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D0C8725-A9E7-4C42-B57F-20AE5A3C47AB}" type="slidenum">
              <a:rPr lang="en-US"/>
              <a:pPr/>
              <a:t>‹#›</a:t>
            </a:fld>
            <a:endParaRPr lang="en-US"/>
          </a:p>
        </p:txBody>
      </p:sp>
      <p:sp>
        <p:nvSpPr>
          <p:cNvPr id="118795" name="Rectangle 11"/>
          <p:cNvSpPr>
            <a:spLocks noChangeArrowheads="1"/>
          </p:cNvSpPr>
          <p:nvPr/>
        </p:nvSpPr>
        <p:spPr bwMode="auto">
          <a:xfrm>
            <a:off x="838200" y="6400800"/>
            <a:ext cx="1905000" cy="457200"/>
          </a:xfrm>
          <a:prstGeom prst="rect">
            <a:avLst/>
          </a:prstGeom>
          <a:noFill/>
          <a:ln w="9525">
            <a:noFill/>
            <a:miter lim="800000"/>
            <a:headEnd/>
            <a:tailEnd/>
          </a:ln>
          <a:effectLst/>
        </p:spPr>
        <p:txBody>
          <a:bodyPr anchor="b"/>
          <a:lstStyle/>
          <a:p>
            <a:endParaRPr lang="en-US" sz="1400">
              <a:latin typeface="Tahoma" pitchFamily="34" charset="0"/>
            </a:endParaRPr>
          </a:p>
        </p:txBody>
      </p:sp>
      <p:sp>
        <p:nvSpPr>
          <p:cNvPr id="118796" name="Rectangle 12"/>
          <p:cNvSpPr>
            <a:spLocks noChangeArrowheads="1"/>
          </p:cNvSpPr>
          <p:nvPr/>
        </p:nvSpPr>
        <p:spPr bwMode="auto">
          <a:xfrm>
            <a:off x="3276600" y="6400800"/>
            <a:ext cx="2895600" cy="457200"/>
          </a:xfrm>
          <a:prstGeom prst="rect">
            <a:avLst/>
          </a:prstGeom>
          <a:noFill/>
          <a:ln w="9525">
            <a:noFill/>
            <a:miter lim="800000"/>
            <a:headEnd/>
            <a:tailEnd/>
          </a:ln>
          <a:effectLst/>
        </p:spPr>
        <p:txBody>
          <a:bodyPr anchor="b"/>
          <a:lstStyle/>
          <a:p>
            <a:pPr algn="ctr"/>
            <a:r>
              <a:rPr lang="en-US" sz="1400">
                <a:latin typeface="Tahoma" pitchFamily="34" charset="0"/>
              </a:rPr>
              <a:t>  </a:t>
            </a:r>
            <a:fld id="{08676DC1-45CC-4E53-9F61-3AD3D9AF8508}" type="slidenum">
              <a:rPr lang="en-US" sz="1400">
                <a:latin typeface="Tahoma" pitchFamily="34" charset="0"/>
              </a:rPr>
              <a:pPr algn="ctr"/>
              <a:t>‹#›</a:t>
            </a:fld>
            <a:endParaRPr lang="en-US" sz="1400">
              <a:latin typeface="Tahoma" pitchFamily="34" charset="0"/>
            </a:endParaRPr>
          </a:p>
        </p:txBody>
      </p:sp>
      <p:pic>
        <p:nvPicPr>
          <p:cNvPr id="118807" name="Picture 23" descr="Background with Logo 01"/>
          <p:cNvPicPr>
            <a:picLocks noChangeAspect="1" noChangeArrowheads="1"/>
          </p:cNvPicPr>
          <p:nvPr/>
        </p:nvPicPr>
        <p:blipFill>
          <a:blip r:embed="rId13" cstate="print"/>
          <a:srcRect/>
          <a:stretch>
            <a:fillRect/>
          </a:stretch>
        </p:blipFill>
        <p:spPr bwMode="auto">
          <a:xfrm>
            <a:off x="6589713" y="5927725"/>
            <a:ext cx="2190750" cy="762000"/>
          </a:xfrm>
          <a:prstGeom prst="rect">
            <a:avLst/>
          </a:prstGeom>
          <a:noFill/>
        </p:spPr>
      </p:pic>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iming>
    <p:tnLst>
      <p:par>
        <p:cTn id="1" dur="indefinite" restart="never" nodeType="tmRoot"/>
      </p:par>
    </p:tnLst>
  </p:timing>
  <p:txStyles>
    <p:titleStyle>
      <a:lvl1pPr algn="ctr" rtl="0" eaLnBrk="1" fontAlgn="base" hangingPunct="1">
        <a:spcBef>
          <a:spcPct val="0"/>
        </a:spcBef>
        <a:spcAft>
          <a:spcPct val="0"/>
        </a:spcAft>
        <a:defRPr sz="4400">
          <a:solidFill>
            <a:srgbClr val="FFFF00"/>
          </a:solidFill>
          <a:latin typeface="+mj-lt"/>
          <a:ea typeface="+mj-ea"/>
          <a:cs typeface="+mj-cs"/>
        </a:defRPr>
      </a:lvl1pPr>
      <a:lvl2pPr algn="ctr" rtl="0" eaLnBrk="1" fontAlgn="base" hangingPunct="1">
        <a:spcBef>
          <a:spcPct val="0"/>
        </a:spcBef>
        <a:spcAft>
          <a:spcPct val="0"/>
        </a:spcAft>
        <a:defRPr sz="4400">
          <a:solidFill>
            <a:srgbClr val="FFFF00"/>
          </a:solidFill>
          <a:latin typeface="Arial" charset="0"/>
          <a:cs typeface="Arial" charset="0"/>
        </a:defRPr>
      </a:lvl2pPr>
      <a:lvl3pPr algn="ctr" rtl="0" eaLnBrk="1" fontAlgn="base" hangingPunct="1">
        <a:spcBef>
          <a:spcPct val="0"/>
        </a:spcBef>
        <a:spcAft>
          <a:spcPct val="0"/>
        </a:spcAft>
        <a:defRPr sz="4400">
          <a:solidFill>
            <a:srgbClr val="FFFF00"/>
          </a:solidFill>
          <a:latin typeface="Arial" charset="0"/>
          <a:cs typeface="Arial" charset="0"/>
        </a:defRPr>
      </a:lvl3pPr>
      <a:lvl4pPr algn="ctr" rtl="0" eaLnBrk="1" fontAlgn="base" hangingPunct="1">
        <a:spcBef>
          <a:spcPct val="0"/>
        </a:spcBef>
        <a:spcAft>
          <a:spcPct val="0"/>
        </a:spcAft>
        <a:defRPr sz="4400">
          <a:solidFill>
            <a:srgbClr val="FFFF00"/>
          </a:solidFill>
          <a:latin typeface="Arial" charset="0"/>
          <a:cs typeface="Arial" charset="0"/>
        </a:defRPr>
      </a:lvl4pPr>
      <a:lvl5pPr algn="ctr" rtl="0" eaLnBrk="1" fontAlgn="base" hangingPunct="1">
        <a:spcBef>
          <a:spcPct val="0"/>
        </a:spcBef>
        <a:spcAft>
          <a:spcPct val="0"/>
        </a:spcAft>
        <a:defRPr sz="4400">
          <a:solidFill>
            <a:srgbClr val="FFFF00"/>
          </a:solidFill>
          <a:latin typeface="Arial" charset="0"/>
          <a:cs typeface="Arial" charset="0"/>
        </a:defRPr>
      </a:lvl5pPr>
      <a:lvl6pPr marL="457200" algn="ctr" rtl="0" eaLnBrk="1" fontAlgn="base" hangingPunct="1">
        <a:spcBef>
          <a:spcPct val="0"/>
        </a:spcBef>
        <a:spcAft>
          <a:spcPct val="0"/>
        </a:spcAft>
        <a:defRPr sz="4400">
          <a:solidFill>
            <a:srgbClr val="FFFF00"/>
          </a:solidFill>
          <a:latin typeface="Arial" charset="0"/>
          <a:cs typeface="Arial" charset="0"/>
        </a:defRPr>
      </a:lvl6pPr>
      <a:lvl7pPr marL="914400" algn="ctr" rtl="0" eaLnBrk="1" fontAlgn="base" hangingPunct="1">
        <a:spcBef>
          <a:spcPct val="0"/>
        </a:spcBef>
        <a:spcAft>
          <a:spcPct val="0"/>
        </a:spcAft>
        <a:defRPr sz="4400">
          <a:solidFill>
            <a:srgbClr val="FFFF00"/>
          </a:solidFill>
          <a:latin typeface="Arial" charset="0"/>
          <a:cs typeface="Arial" charset="0"/>
        </a:defRPr>
      </a:lvl7pPr>
      <a:lvl8pPr marL="1371600" algn="ctr" rtl="0" eaLnBrk="1" fontAlgn="base" hangingPunct="1">
        <a:spcBef>
          <a:spcPct val="0"/>
        </a:spcBef>
        <a:spcAft>
          <a:spcPct val="0"/>
        </a:spcAft>
        <a:defRPr sz="4400">
          <a:solidFill>
            <a:srgbClr val="FFFF00"/>
          </a:solidFill>
          <a:latin typeface="Arial" charset="0"/>
          <a:cs typeface="Arial" charset="0"/>
        </a:defRPr>
      </a:lvl8pPr>
      <a:lvl9pPr marL="1828800" algn="ctr" rtl="0" eaLnBrk="1" fontAlgn="base" hangingPunct="1">
        <a:spcBef>
          <a:spcPct val="0"/>
        </a:spcBef>
        <a:spcAft>
          <a:spcPct val="0"/>
        </a:spcAft>
        <a:defRPr sz="4400">
          <a:solidFill>
            <a:srgbClr val="FFFF00"/>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image" Target="../media/image13.emf"/><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6.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7" Type="http://schemas.openxmlformats.org/officeDocument/2006/relationships/image" Target="../media/image7.emf"/><Relationship Id="rId2" Type="http://schemas.openxmlformats.org/officeDocument/2006/relationships/image" Target="../media/image2.emf"/><Relationship Id="rId1" Type="http://schemas.openxmlformats.org/officeDocument/2006/relationships/slideLayout" Target="../slideLayouts/slideLayout2.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436418" y="1392382"/>
            <a:ext cx="8229600" cy="2316017"/>
          </a:xfrm>
        </p:spPr>
        <p:txBody>
          <a:bodyPr/>
          <a:lstStyle/>
          <a:p>
            <a:r>
              <a:rPr lang="en-US" u="sng" dirty="0" smtClean="0">
                <a:effectLst>
                  <a:outerShdw blurRad="38100" dist="38100" dir="2700000" algn="tl">
                    <a:srgbClr val="000000"/>
                  </a:outerShdw>
                </a:effectLst>
              </a:rPr>
              <a:t>System Analysis</a:t>
            </a:r>
            <a:br>
              <a:rPr lang="en-US" u="sng" dirty="0" smtClean="0">
                <a:effectLst>
                  <a:outerShdw blurRad="38100" dist="38100" dir="2700000" algn="tl">
                    <a:srgbClr val="000000"/>
                  </a:outerShdw>
                </a:effectLst>
              </a:rPr>
            </a:br>
            <a:r>
              <a:rPr lang="en-US" u="sng" dirty="0" smtClean="0">
                <a:effectLst>
                  <a:outerShdw blurRad="38100" dist="38100" dir="2700000" algn="tl">
                    <a:srgbClr val="000000"/>
                  </a:outerShdw>
                </a:effectLst>
              </a:rPr>
              <a:t>Advisory Committee</a:t>
            </a:r>
            <a:r>
              <a:rPr lang="en-US" dirty="0" smtClean="0">
                <a:effectLst>
                  <a:outerShdw blurRad="38100" dist="38100" dir="2700000" algn="tl">
                    <a:srgbClr val="000000"/>
                  </a:outerShdw>
                </a:effectLst>
              </a:rPr>
              <a:t/>
            </a:r>
            <a:br>
              <a:rPr lang="en-US" dirty="0" smtClean="0">
                <a:effectLst>
                  <a:outerShdw blurRad="38100" dist="38100" dir="2700000" algn="tl">
                    <a:srgbClr val="000000"/>
                  </a:outerShdw>
                </a:effectLst>
              </a:rPr>
            </a:br>
            <a:r>
              <a:rPr lang="en-US" dirty="0" smtClean="0">
                <a:effectLst>
                  <a:outerShdw blurRad="38100" dist="38100" dir="2700000" algn="tl">
                    <a:srgbClr val="000000"/>
                  </a:outerShdw>
                </a:effectLst>
              </a:rPr>
              <a:t>- A New Metric -</a:t>
            </a:r>
            <a:endParaRPr lang="en-US" sz="2400" dirty="0"/>
          </a:p>
        </p:txBody>
      </p:sp>
      <p:sp>
        <p:nvSpPr>
          <p:cNvPr id="7171" name="Rectangle 3"/>
          <p:cNvSpPr>
            <a:spLocks noGrp="1" noChangeArrowheads="1"/>
          </p:cNvSpPr>
          <p:nvPr>
            <p:ph type="subTitle" idx="1"/>
          </p:nvPr>
        </p:nvSpPr>
        <p:spPr>
          <a:xfrm>
            <a:off x="1831108" y="4451925"/>
            <a:ext cx="5453063" cy="865142"/>
          </a:xfrm>
        </p:spPr>
        <p:txBody>
          <a:bodyPr/>
          <a:lstStyle/>
          <a:p>
            <a:pPr>
              <a:lnSpc>
                <a:spcPct val="80000"/>
              </a:lnSpc>
            </a:pPr>
            <a:r>
              <a:rPr lang="en-US" sz="2400" dirty="0">
                <a:solidFill>
                  <a:srgbClr val="FFFF00"/>
                </a:solidFill>
                <a:effectLst>
                  <a:outerShdw blurRad="38100" dist="38100" dir="2700000" algn="tl">
                    <a:srgbClr val="000000"/>
                  </a:outerShdw>
                </a:effectLst>
              </a:rPr>
              <a:t>Michael Schilmoeller</a:t>
            </a:r>
          </a:p>
          <a:p>
            <a:pPr>
              <a:lnSpc>
                <a:spcPct val="80000"/>
              </a:lnSpc>
            </a:pPr>
            <a:r>
              <a:rPr lang="en-US" sz="2400" dirty="0" smtClean="0">
                <a:solidFill>
                  <a:srgbClr val="FFFF00"/>
                </a:solidFill>
                <a:effectLst>
                  <a:outerShdw blurRad="38100" dist="38100" dir="2700000" algn="tl">
                    <a:srgbClr val="000000"/>
                  </a:outerShdw>
                </a:effectLst>
              </a:rPr>
              <a:t>Tuesday, September 27, 2011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5"/>
          <p:cNvPicPr>
            <a:picLocks noGrp="1" noChangeAspect="1" noChangeArrowheads="1"/>
          </p:cNvPicPr>
          <p:nvPr>
            <p:ph idx="1"/>
          </p:nvPr>
        </p:nvPicPr>
        <p:blipFill>
          <a:blip r:embed="rId3" cstate="print"/>
          <a:srcRect/>
          <a:stretch>
            <a:fillRect/>
          </a:stretch>
        </p:blipFill>
        <p:spPr bwMode="auto">
          <a:xfrm>
            <a:off x="457200" y="1710862"/>
            <a:ext cx="8229600" cy="4304638"/>
          </a:xfrm>
          <a:prstGeom prst="rect">
            <a:avLst/>
          </a:prstGeom>
          <a:noFill/>
          <a:ln w="9525">
            <a:noFill/>
            <a:miter lim="800000"/>
            <a:headEnd/>
            <a:tailEnd/>
          </a:ln>
          <a:effectLst/>
        </p:spPr>
      </p:pic>
      <p:sp>
        <p:nvSpPr>
          <p:cNvPr id="2" name="Title 1"/>
          <p:cNvSpPr>
            <a:spLocks noGrp="1"/>
          </p:cNvSpPr>
          <p:nvPr>
            <p:ph type="title"/>
          </p:nvPr>
        </p:nvSpPr>
        <p:spPr>
          <a:xfrm>
            <a:off x="468489" y="353661"/>
            <a:ext cx="8229600" cy="1143000"/>
          </a:xfrm>
        </p:spPr>
        <p:txBody>
          <a:bodyPr/>
          <a:lstStyle/>
          <a:p>
            <a:r>
              <a:rPr lang="en-US" sz="4000" dirty="0" smtClean="0"/>
              <a:t>Calculating NPV Cost </a:t>
            </a:r>
            <a:r>
              <a:rPr lang="en-US" sz="4000" dirty="0" smtClean="0"/>
              <a:t>per </a:t>
            </a:r>
            <a:r>
              <a:rPr lang="en-US" sz="4000" dirty="0" smtClean="0"/>
              <a:t>M</a:t>
            </a:r>
            <a:r>
              <a:rPr lang="en-US" sz="4000" dirty="0" smtClean="0"/>
              <a:t>Wh for One Future</a:t>
            </a:r>
            <a:endParaRPr lang="en-US" sz="4000" dirty="0"/>
          </a:p>
        </p:txBody>
      </p:sp>
      <p:cxnSp>
        <p:nvCxnSpPr>
          <p:cNvPr id="24" name="Straight Arrow Connector 23"/>
          <p:cNvCxnSpPr/>
          <p:nvPr/>
        </p:nvCxnSpPr>
        <p:spPr bwMode="auto">
          <a:xfrm rot="5400000">
            <a:off x="1049752" y="4606264"/>
            <a:ext cx="971941" cy="1588"/>
          </a:xfrm>
          <a:prstGeom prst="straightConnector1">
            <a:avLst/>
          </a:prstGeom>
          <a:ln>
            <a:solidFill>
              <a:srgbClr val="FF0000"/>
            </a:solidFill>
            <a:headEnd type="none" w="sm" len="sm"/>
            <a:tailEnd type="arrow"/>
          </a:ln>
        </p:spPr>
        <p:style>
          <a:lnRef idx="3">
            <a:schemeClr val="dk1"/>
          </a:lnRef>
          <a:fillRef idx="0">
            <a:schemeClr val="dk1"/>
          </a:fillRef>
          <a:effectRef idx="2">
            <a:schemeClr val="dk1"/>
          </a:effectRef>
          <a:fontRef idx="minor">
            <a:schemeClr val="tx1"/>
          </a:fontRef>
        </p:style>
      </p:cxnSp>
      <p:graphicFrame>
        <p:nvGraphicFramePr>
          <p:cNvPr id="2052" name="Object 4"/>
          <p:cNvGraphicFramePr>
            <a:graphicFrameLocks noChangeAspect="1"/>
          </p:cNvGraphicFramePr>
          <p:nvPr/>
        </p:nvGraphicFramePr>
        <p:xfrm>
          <a:off x="333863" y="3200525"/>
          <a:ext cx="3784600" cy="941387"/>
        </p:xfrm>
        <a:graphic>
          <a:graphicData uri="http://schemas.openxmlformats.org/presentationml/2006/ole">
            <p:oleObj spid="_x0000_s2052" name="Equation" r:id="rId4" imgW="1511280" imgH="406080" progId="Equation.3">
              <p:embed/>
            </p:oleObj>
          </a:graphicData>
        </a:graphic>
      </p:graphicFrame>
      <p:sp>
        <p:nvSpPr>
          <p:cNvPr id="30" name="Up Arrow 29"/>
          <p:cNvSpPr/>
          <p:nvPr/>
        </p:nvSpPr>
        <p:spPr>
          <a:xfrm>
            <a:off x="1140992" y="5495285"/>
            <a:ext cx="266700" cy="4894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1100"/>
          </a:p>
        </p:txBody>
      </p:sp>
      <p:graphicFrame>
        <p:nvGraphicFramePr>
          <p:cNvPr id="5" name="Object 6"/>
          <p:cNvGraphicFramePr>
            <a:graphicFrameLocks noChangeAspect="1"/>
          </p:cNvGraphicFramePr>
          <p:nvPr/>
        </p:nvGraphicFramePr>
        <p:xfrm>
          <a:off x="379169" y="2005135"/>
          <a:ext cx="3879850" cy="1058863"/>
        </p:xfrm>
        <a:graphic>
          <a:graphicData uri="http://schemas.openxmlformats.org/presentationml/2006/ole">
            <p:oleObj spid="_x0000_s2054" name="Equation" r:id="rId5" imgW="1549080" imgH="457200" progId="Equation.3">
              <p:embed/>
            </p:oleObj>
          </a:graphicData>
        </a:graphic>
      </p:graphicFrame>
      <p:graphicFrame>
        <p:nvGraphicFramePr>
          <p:cNvPr id="6" name="Object 7"/>
          <p:cNvGraphicFramePr>
            <a:graphicFrameLocks noChangeAspect="1"/>
          </p:cNvGraphicFramePr>
          <p:nvPr/>
        </p:nvGraphicFramePr>
        <p:xfrm>
          <a:off x="414948" y="821348"/>
          <a:ext cx="3848100" cy="1058863"/>
        </p:xfrm>
        <a:graphic>
          <a:graphicData uri="http://schemas.openxmlformats.org/presentationml/2006/ole">
            <p:oleObj spid="_x0000_s2055" name="Equation" r:id="rId6" imgW="1536480" imgH="457200" progId="Equation.3">
              <p:embed/>
            </p:oleObj>
          </a:graphicData>
        </a:graphic>
      </p:graphicFrame>
      <p:graphicFrame>
        <p:nvGraphicFramePr>
          <p:cNvPr id="7" name="Object 8"/>
          <p:cNvGraphicFramePr>
            <a:graphicFrameLocks noChangeAspect="1"/>
          </p:cNvGraphicFramePr>
          <p:nvPr/>
        </p:nvGraphicFramePr>
        <p:xfrm>
          <a:off x="4785458" y="1324585"/>
          <a:ext cx="4006850" cy="1058862"/>
        </p:xfrm>
        <a:graphic>
          <a:graphicData uri="http://schemas.openxmlformats.org/presentationml/2006/ole">
            <p:oleObj spid="_x0000_s2056" name="Equation" r:id="rId7" imgW="1600200" imgH="457200" progId="Equation.3">
              <p:embed/>
            </p:oleObj>
          </a:graphicData>
        </a:graphic>
      </p:graphicFrame>
      <p:graphicFrame>
        <p:nvGraphicFramePr>
          <p:cNvPr id="2057" name="Object 9"/>
          <p:cNvGraphicFramePr>
            <a:graphicFrameLocks noChangeAspect="1"/>
          </p:cNvGraphicFramePr>
          <p:nvPr/>
        </p:nvGraphicFramePr>
        <p:xfrm>
          <a:off x="1677621" y="5170854"/>
          <a:ext cx="3276600" cy="1206500"/>
        </p:xfrm>
        <a:graphic>
          <a:graphicData uri="http://schemas.openxmlformats.org/presentationml/2006/ole">
            <p:oleObj spid="_x0000_s2057" name="Equation" r:id="rId8" imgW="1307880" imgH="520560" progId="Equation.3">
              <p:embed/>
            </p:oleObj>
          </a:graphicData>
        </a:graphic>
      </p:graphicFrame>
      <p:cxnSp>
        <p:nvCxnSpPr>
          <p:cNvPr id="34" name="Straight Arrow Connector 33"/>
          <p:cNvCxnSpPr/>
          <p:nvPr/>
        </p:nvCxnSpPr>
        <p:spPr bwMode="auto">
          <a:xfrm rot="16200000" flipH="1">
            <a:off x="829620" y="4035456"/>
            <a:ext cx="1976214" cy="1301"/>
          </a:xfrm>
          <a:prstGeom prst="straightConnector1">
            <a:avLst/>
          </a:prstGeom>
          <a:ln>
            <a:solidFill>
              <a:srgbClr val="FF0000"/>
            </a:solidFill>
            <a:headEnd type="none" w="sm" len="sm"/>
            <a:tailEnd type="arrow"/>
          </a:ln>
        </p:spPr>
        <p:style>
          <a:lnRef idx="3">
            <a:schemeClr val="dk1"/>
          </a:lnRef>
          <a:fillRef idx="0">
            <a:schemeClr val="dk1"/>
          </a:fillRef>
          <a:effectRef idx="2">
            <a:schemeClr val="dk1"/>
          </a:effectRef>
          <a:fontRef idx="minor">
            <a:schemeClr val="tx1"/>
          </a:fontRef>
        </p:style>
      </p:cxnSp>
      <p:cxnSp>
        <p:nvCxnSpPr>
          <p:cNvPr id="38" name="Straight Arrow Connector 37"/>
          <p:cNvCxnSpPr/>
          <p:nvPr/>
        </p:nvCxnSpPr>
        <p:spPr bwMode="auto">
          <a:xfrm rot="5400000">
            <a:off x="6524431" y="2859528"/>
            <a:ext cx="971941" cy="1588"/>
          </a:xfrm>
          <a:prstGeom prst="straightConnector1">
            <a:avLst/>
          </a:prstGeom>
          <a:ln>
            <a:solidFill>
              <a:srgbClr val="FF0000"/>
            </a:solidFill>
            <a:headEnd type="none" w="sm" len="sm"/>
            <a:tailEnd type="arrow"/>
          </a:ln>
        </p:spPr>
        <p:style>
          <a:lnRef idx="3">
            <a:schemeClr val="dk1"/>
          </a:lnRef>
          <a:fillRef idx="0">
            <a:schemeClr val="dk1"/>
          </a:fillRef>
          <a:effectRef idx="2">
            <a:schemeClr val="dk1"/>
          </a:effectRef>
          <a:fontRef idx="minor">
            <a:schemeClr val="tx1"/>
          </a:fontRef>
        </p:style>
      </p:cxnSp>
      <p:cxnSp>
        <p:nvCxnSpPr>
          <p:cNvPr id="22" name="Straight Arrow Connector 21"/>
          <p:cNvCxnSpPr/>
          <p:nvPr/>
        </p:nvCxnSpPr>
        <p:spPr bwMode="auto">
          <a:xfrm rot="5400000">
            <a:off x="618609" y="3415436"/>
            <a:ext cx="2972671" cy="10421"/>
          </a:xfrm>
          <a:prstGeom prst="straightConnector1">
            <a:avLst/>
          </a:prstGeom>
          <a:ln>
            <a:solidFill>
              <a:srgbClr val="FF0000"/>
            </a:solidFill>
            <a:headEnd type="none" w="sm" len="sm"/>
            <a:tailEnd type="arrow"/>
          </a:ln>
        </p:spPr>
        <p:style>
          <a:lnRef idx="3">
            <a:schemeClr val="dk1"/>
          </a:lnRef>
          <a:fillRef idx="0">
            <a:schemeClr val="dk1"/>
          </a:fillRef>
          <a:effectRef idx="2">
            <a:schemeClr val="dk1"/>
          </a:effectRef>
          <a:fontRef idx="minor">
            <a:schemeClr val="tx1"/>
          </a:fontRef>
        </p:style>
      </p:cxnSp>
      <p:sp>
        <p:nvSpPr>
          <p:cNvPr id="33" name="TextBox 32"/>
          <p:cNvSpPr txBox="1"/>
          <p:nvPr/>
        </p:nvSpPr>
        <p:spPr>
          <a:xfrm>
            <a:off x="2664179" y="2862863"/>
            <a:ext cx="2561286" cy="369332"/>
          </a:xfrm>
          <a:prstGeom prst="rect">
            <a:avLst/>
          </a:prstGeom>
          <a:solidFill>
            <a:schemeClr val="bg1"/>
          </a:solidFill>
        </p:spPr>
        <p:txBody>
          <a:bodyPr wrap="square" rtlCol="0">
            <a:spAutoFit/>
          </a:bodyPr>
          <a:lstStyle/>
          <a:p>
            <a:r>
              <a:rPr lang="en-US" dirty="0" smtClean="0"/>
              <a:t>NPV/MWh = $1,017.03</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5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par>
                                <p:cTn id="15" presetID="9" presetClass="emph" presetSubtype="0" nodeType="withEffect">
                                  <p:stCondLst>
                                    <p:cond delay="0"/>
                                  </p:stCondLst>
                                  <p:childTnLst>
                                    <p:set>
                                      <p:cBhvr rctx="PPT">
                                        <p:cTn id="16" dur="indefinite"/>
                                        <p:tgtEl>
                                          <p:spTgt spid="24"/>
                                        </p:tgtEl>
                                        <p:attrNameLst>
                                          <p:attrName>style.opacity</p:attrName>
                                        </p:attrNameLst>
                                      </p:cBhvr>
                                      <p:to>
                                        <p:strVal val="0.25"/>
                                      </p:to>
                                    </p:set>
                                    <p:animEffect filter="image" prLst="opacity: 0.25">
                                      <p:cBhvr rctx="IE">
                                        <p:cTn id="17" dur="indefinite"/>
                                        <p:tgtEl>
                                          <p:spTgt spid="24"/>
                                        </p:tgtEl>
                                      </p:cBhvr>
                                    </p:animEffect>
                                  </p:childTnLst>
                                </p:cTn>
                              </p:par>
                              <p:par>
                                <p:cTn id="18" presetID="9" presetClass="emph" presetSubtype="0" nodeType="withEffect">
                                  <p:stCondLst>
                                    <p:cond delay="0"/>
                                  </p:stCondLst>
                                  <p:childTnLst>
                                    <p:set>
                                      <p:cBhvr rctx="PPT">
                                        <p:cTn id="19" dur="indefinite"/>
                                        <p:tgtEl>
                                          <p:spTgt spid="2052"/>
                                        </p:tgtEl>
                                        <p:attrNameLst>
                                          <p:attrName>style.opacity</p:attrName>
                                        </p:attrNameLst>
                                      </p:cBhvr>
                                      <p:to>
                                        <p:strVal val="0.25"/>
                                      </p:to>
                                    </p:set>
                                    <p:animEffect filter="image" prLst="opacity: 0.25">
                                      <p:cBhvr rctx="IE">
                                        <p:cTn id="20" dur="indefinite"/>
                                        <p:tgtEl>
                                          <p:spTgt spid="2052"/>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gtEl>
                                        <p:attrNameLst>
                                          <p:attrName>style.visibility</p:attrName>
                                        </p:attrNameLst>
                                      </p:cBhvr>
                                      <p:to>
                                        <p:strVal val="visible"/>
                                      </p:to>
                                    </p:set>
                                  </p:childTnLst>
                                </p:cTn>
                              </p:par>
                              <p:par>
                                <p:cTn id="27" presetID="9" presetClass="emph" presetSubtype="0" nodeType="withEffect">
                                  <p:stCondLst>
                                    <p:cond delay="0"/>
                                  </p:stCondLst>
                                  <p:childTnLst>
                                    <p:set>
                                      <p:cBhvr rctx="PPT">
                                        <p:cTn id="28" dur="indefinite"/>
                                        <p:tgtEl>
                                          <p:spTgt spid="5"/>
                                        </p:tgtEl>
                                        <p:attrNameLst>
                                          <p:attrName>style.opacity</p:attrName>
                                        </p:attrNameLst>
                                      </p:cBhvr>
                                      <p:to>
                                        <p:strVal val="0.25"/>
                                      </p:to>
                                    </p:set>
                                    <p:animEffect filter="image" prLst="opacity: 0.25">
                                      <p:cBhvr rctx="IE">
                                        <p:cTn id="29" dur="indefinite"/>
                                        <p:tgtEl>
                                          <p:spTgt spid="5"/>
                                        </p:tgtEl>
                                      </p:cBhvr>
                                    </p:animEffect>
                                  </p:childTnLst>
                                </p:cTn>
                              </p:par>
                              <p:par>
                                <p:cTn id="30" presetID="9" presetClass="emph" presetSubtype="0" nodeType="withEffect">
                                  <p:stCondLst>
                                    <p:cond delay="0"/>
                                  </p:stCondLst>
                                  <p:childTnLst>
                                    <p:set>
                                      <p:cBhvr rctx="PPT">
                                        <p:cTn id="31" dur="indefinite"/>
                                        <p:tgtEl>
                                          <p:spTgt spid="34"/>
                                        </p:tgtEl>
                                        <p:attrNameLst>
                                          <p:attrName>style.opacity</p:attrName>
                                        </p:attrNameLst>
                                      </p:cBhvr>
                                      <p:to>
                                        <p:strVal val="0.25"/>
                                      </p:to>
                                    </p:set>
                                    <p:animEffect filter="image" prLst="opacity: 0.25">
                                      <p:cBhvr rctx="IE">
                                        <p:cTn id="32" dur="indefinite"/>
                                        <p:tgtEl>
                                          <p:spTgt spid="34"/>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8"/>
                                        </p:tgtEl>
                                        <p:attrNameLst>
                                          <p:attrName>style.visibility</p:attrName>
                                        </p:attrNameLst>
                                      </p:cBhvr>
                                      <p:to>
                                        <p:strVal val="visible"/>
                                      </p:to>
                                    </p:set>
                                  </p:childTnLst>
                                </p:cTn>
                              </p:par>
                              <p:par>
                                <p:cTn id="39" presetID="9" presetClass="emph" presetSubtype="0" nodeType="withEffect">
                                  <p:stCondLst>
                                    <p:cond delay="0"/>
                                  </p:stCondLst>
                                  <p:childTnLst>
                                    <p:set>
                                      <p:cBhvr rctx="PPT">
                                        <p:cTn id="40" dur="indefinite"/>
                                        <p:tgtEl>
                                          <p:spTgt spid="22"/>
                                        </p:tgtEl>
                                        <p:attrNameLst>
                                          <p:attrName>style.opacity</p:attrName>
                                        </p:attrNameLst>
                                      </p:cBhvr>
                                      <p:to>
                                        <p:strVal val="0.25"/>
                                      </p:to>
                                    </p:set>
                                    <p:animEffect filter="image" prLst="opacity: 0.25">
                                      <p:cBhvr rctx="IE">
                                        <p:cTn id="41" dur="indefinite"/>
                                        <p:tgtEl>
                                          <p:spTgt spid="22"/>
                                        </p:tgtEl>
                                      </p:cBhvr>
                                    </p:animEffect>
                                  </p:childTnLst>
                                </p:cTn>
                              </p:par>
                              <p:par>
                                <p:cTn id="42" presetID="9" presetClass="emph" presetSubtype="0" nodeType="withEffect">
                                  <p:stCondLst>
                                    <p:cond delay="0"/>
                                  </p:stCondLst>
                                  <p:childTnLst>
                                    <p:set>
                                      <p:cBhvr rctx="PPT">
                                        <p:cTn id="43" dur="indefinite"/>
                                        <p:tgtEl>
                                          <p:spTgt spid="6"/>
                                        </p:tgtEl>
                                        <p:attrNameLst>
                                          <p:attrName>style.opacity</p:attrName>
                                        </p:attrNameLst>
                                      </p:cBhvr>
                                      <p:to>
                                        <p:strVal val="0.25"/>
                                      </p:to>
                                    </p:set>
                                    <p:animEffect filter="image" prLst="opacity: 0.25">
                                      <p:cBhvr rctx="IE">
                                        <p:cTn id="44" dur="indefinite"/>
                                        <p:tgtEl>
                                          <p:spTgt spid="6"/>
                                        </p:tgtEl>
                                      </p:cBhvr>
                                    </p:animEffec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0"/>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057"/>
                                        </p:tgtEl>
                                        <p:attrNameLst>
                                          <p:attrName>style.visibility</p:attrName>
                                        </p:attrNameLst>
                                      </p:cBhvr>
                                      <p:to>
                                        <p:strVal val="visible"/>
                                      </p:to>
                                    </p:set>
                                  </p:childTnLst>
                                </p:cTn>
                              </p:par>
                              <p:par>
                                <p:cTn id="51" presetID="9" presetClass="emph" presetSubtype="0" nodeType="withEffect">
                                  <p:stCondLst>
                                    <p:cond delay="0"/>
                                  </p:stCondLst>
                                  <p:childTnLst>
                                    <p:set>
                                      <p:cBhvr rctx="PPT">
                                        <p:cTn id="52" dur="indefinite"/>
                                        <p:tgtEl>
                                          <p:spTgt spid="7"/>
                                        </p:tgtEl>
                                        <p:attrNameLst>
                                          <p:attrName>style.opacity</p:attrName>
                                        </p:attrNameLst>
                                      </p:cBhvr>
                                      <p:to>
                                        <p:strVal val="0.25"/>
                                      </p:to>
                                    </p:set>
                                    <p:animEffect filter="image" prLst="opacity: 0.25">
                                      <p:cBhvr rctx="IE">
                                        <p:cTn id="53" dur="indefinite"/>
                                        <p:tgtEl>
                                          <p:spTgt spid="7"/>
                                        </p:tgtEl>
                                      </p:cBhvr>
                                    </p:animEffect>
                                  </p:childTnLst>
                                </p:cTn>
                              </p:par>
                              <p:par>
                                <p:cTn id="54" presetID="9" presetClass="emph" presetSubtype="0" nodeType="withEffect">
                                  <p:stCondLst>
                                    <p:cond delay="0"/>
                                  </p:stCondLst>
                                  <p:childTnLst>
                                    <p:set>
                                      <p:cBhvr rctx="PPT">
                                        <p:cTn id="55" dur="indefinite"/>
                                        <p:tgtEl>
                                          <p:spTgt spid="38"/>
                                        </p:tgtEl>
                                        <p:attrNameLst>
                                          <p:attrName>style.opacity</p:attrName>
                                        </p:attrNameLst>
                                      </p:cBhvr>
                                      <p:to>
                                        <p:strVal val="0.25"/>
                                      </p:to>
                                    </p:set>
                                    <p:animEffect filter="image" prLst="opacity: 0.25">
                                      <p:cBhvr rctx="IE">
                                        <p:cTn id="56" dur="indefinite"/>
                                        <p:tgtEl>
                                          <p:spTgt spid="38"/>
                                        </p:tgtEl>
                                      </p:cBhvr>
                                    </p:animEffec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Future: Lower Loads</a:t>
            </a: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627018" y="1717728"/>
            <a:ext cx="8229600" cy="429090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383" y="447201"/>
            <a:ext cx="8660673" cy="1143000"/>
          </a:xfrm>
        </p:spPr>
        <p:txBody>
          <a:bodyPr/>
          <a:lstStyle/>
          <a:p>
            <a:r>
              <a:rPr lang="en-US" sz="4000" dirty="0" smtClean="0"/>
              <a:t>Thinking of Load </a:t>
            </a:r>
            <a:r>
              <a:rPr lang="en-US" sz="4000" dirty="0" smtClean="0"/>
              <a:t>Growth </a:t>
            </a:r>
            <a:r>
              <a:rPr lang="en-US" sz="4000" dirty="0" smtClean="0"/>
              <a:t>in</a:t>
            </a:r>
            <a:br>
              <a:rPr lang="en-US" sz="4000" dirty="0" smtClean="0"/>
            </a:br>
            <a:r>
              <a:rPr lang="en-US" sz="4000" dirty="0" smtClean="0"/>
              <a:t>Terms of More </a:t>
            </a:r>
            <a:r>
              <a:rPr lang="en-US" sz="4000" dirty="0" smtClean="0"/>
              <a:t>Customers </a:t>
            </a:r>
            <a:endParaRPr lang="en-US" sz="4000" dirty="0"/>
          </a:p>
        </p:txBody>
      </p:sp>
      <p:pic>
        <p:nvPicPr>
          <p:cNvPr id="27653" name="Picture 5"/>
          <p:cNvPicPr>
            <a:picLocks noChangeAspect="1" noChangeArrowheads="1"/>
          </p:cNvPicPr>
          <p:nvPr/>
        </p:nvPicPr>
        <p:blipFill>
          <a:blip r:embed="rId3" cstate="print"/>
          <a:srcRect/>
          <a:stretch>
            <a:fillRect/>
          </a:stretch>
        </p:blipFill>
        <p:spPr bwMode="auto">
          <a:xfrm>
            <a:off x="611811" y="1763486"/>
            <a:ext cx="7944360" cy="426180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Reduced Load </a:t>
            </a:r>
            <a:r>
              <a:rPr lang="en-US" dirty="0" smtClean="0"/>
              <a:t>in Terms of </a:t>
            </a:r>
            <a:r>
              <a:rPr lang="en-US" dirty="0" smtClean="0"/>
              <a:t>Fewer </a:t>
            </a:r>
            <a:r>
              <a:rPr lang="en-US" dirty="0" smtClean="0"/>
              <a:t>Customers </a:t>
            </a:r>
            <a:r>
              <a:rPr lang="en-US" dirty="0" smtClean="0"/>
              <a:t>…</a:t>
            </a:r>
            <a:endParaRPr lang="en-US" dirty="0"/>
          </a:p>
        </p:txBody>
      </p:sp>
      <p:pic>
        <p:nvPicPr>
          <p:cNvPr id="5122" name="Picture 2"/>
          <p:cNvPicPr>
            <a:picLocks noGrp="1" noChangeAspect="1" noChangeArrowheads="1"/>
          </p:cNvPicPr>
          <p:nvPr>
            <p:ph idx="1"/>
          </p:nvPr>
        </p:nvPicPr>
        <p:blipFill>
          <a:blip r:embed="rId2" cstate="print"/>
          <a:srcRect/>
          <a:stretch>
            <a:fillRect/>
          </a:stretch>
        </p:blipFill>
        <p:spPr bwMode="auto">
          <a:xfrm>
            <a:off x="457200" y="1698171"/>
            <a:ext cx="8281851" cy="431046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Costs are Also Lower….</a:t>
            </a:r>
            <a:endParaRPr lang="en-US"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457200" y="1717728"/>
            <a:ext cx="8229600" cy="429090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3" cstate="print"/>
          <a:srcRect/>
          <a:stretch>
            <a:fillRect/>
          </a:stretch>
        </p:blipFill>
        <p:spPr bwMode="auto">
          <a:xfrm>
            <a:off x="457200" y="1717728"/>
            <a:ext cx="8229600" cy="4290907"/>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US" dirty="0" smtClean="0"/>
              <a:t>… And Costs Are Distributed Over Fewer Units of Energy</a:t>
            </a:r>
            <a:endParaRPr lang="en-US" dirty="0"/>
          </a:p>
        </p:txBody>
      </p:sp>
      <p:grpSp>
        <p:nvGrpSpPr>
          <p:cNvPr id="15" name="Group 14"/>
          <p:cNvGrpSpPr/>
          <p:nvPr/>
        </p:nvGrpSpPr>
        <p:grpSpPr>
          <a:xfrm>
            <a:off x="1593668" y="2625634"/>
            <a:ext cx="5329646" cy="1319349"/>
            <a:chOff x="1593668" y="2625634"/>
            <a:chExt cx="5329646" cy="1319349"/>
          </a:xfrm>
        </p:grpSpPr>
        <p:sp>
          <p:nvSpPr>
            <p:cNvPr id="8" name="TextBox 7"/>
            <p:cNvSpPr txBox="1"/>
            <p:nvPr/>
          </p:nvSpPr>
          <p:spPr>
            <a:xfrm>
              <a:off x="1593668" y="2625634"/>
              <a:ext cx="3500846" cy="923330"/>
            </a:xfrm>
            <a:prstGeom prst="rect">
              <a:avLst/>
            </a:prstGeom>
            <a:solidFill>
              <a:schemeClr val="accent1"/>
            </a:solidFill>
          </p:spPr>
          <p:txBody>
            <a:bodyPr wrap="square" rtlCol="0">
              <a:spAutoFit/>
            </a:bodyPr>
            <a:lstStyle/>
            <a:p>
              <a:r>
                <a:rPr lang="en-US" dirty="0" smtClean="0"/>
                <a:t>Higher load future: 29,571 MWa </a:t>
              </a:r>
            </a:p>
            <a:p>
              <a:r>
                <a:rPr lang="en-US" dirty="0" smtClean="0"/>
                <a:t>Lower load future:  25,428 MWa</a:t>
              </a:r>
            </a:p>
            <a:p>
              <a:r>
                <a:rPr lang="en-US" dirty="0" smtClean="0"/>
                <a:t>Difference: 4,143 MWa (-14 %)</a:t>
              </a:r>
              <a:endParaRPr lang="en-US" dirty="0"/>
            </a:p>
          </p:txBody>
        </p:sp>
        <p:cxnSp>
          <p:nvCxnSpPr>
            <p:cNvPr id="12" name="Straight Arrow Connector 11"/>
            <p:cNvCxnSpPr/>
            <p:nvPr/>
          </p:nvCxnSpPr>
          <p:spPr bwMode="auto">
            <a:xfrm flipV="1">
              <a:off x="4963886" y="2638697"/>
              <a:ext cx="1815737" cy="195943"/>
            </a:xfrm>
            <a:prstGeom prst="straightConnector1">
              <a:avLst/>
            </a:prstGeom>
            <a:ln>
              <a:solidFill>
                <a:srgbClr val="FF0000"/>
              </a:solidFill>
              <a:headEnd type="none" w="sm" len="sm"/>
              <a:tailEnd type="arrow"/>
            </a:ln>
          </p:spPr>
          <p:style>
            <a:lnRef idx="3">
              <a:schemeClr val="dk1"/>
            </a:lnRef>
            <a:fillRef idx="0">
              <a:schemeClr val="dk1"/>
            </a:fillRef>
            <a:effectRef idx="2">
              <a:schemeClr val="dk1"/>
            </a:effectRef>
            <a:fontRef idx="minor">
              <a:schemeClr val="tx1"/>
            </a:fontRef>
          </p:style>
        </p:cxnSp>
        <p:cxnSp>
          <p:nvCxnSpPr>
            <p:cNvPr id="14" name="Straight Arrow Connector 13"/>
            <p:cNvCxnSpPr/>
            <p:nvPr/>
          </p:nvCxnSpPr>
          <p:spPr bwMode="auto">
            <a:xfrm>
              <a:off x="4963886" y="3095897"/>
              <a:ext cx="1959428" cy="849086"/>
            </a:xfrm>
            <a:prstGeom prst="straightConnector1">
              <a:avLst/>
            </a:prstGeom>
            <a:ln>
              <a:solidFill>
                <a:srgbClr val="FF0000"/>
              </a:solidFill>
              <a:headEnd type="none" w="sm" len="sm"/>
              <a:tailEnd type="arrow"/>
            </a:ln>
          </p:spPr>
          <p:style>
            <a:lnRef idx="3">
              <a:schemeClr val="dk1"/>
            </a:lnRef>
            <a:fillRef idx="0">
              <a:schemeClr val="dk1"/>
            </a:fillRef>
            <a:effectRef idx="2">
              <a:schemeClr val="dk1"/>
            </a:effectRef>
            <a:fontRef idx="minor">
              <a:schemeClr val="tx1"/>
            </a:fontRef>
          </p:style>
        </p:cxnSp>
      </p:grpSp>
      <p:grpSp>
        <p:nvGrpSpPr>
          <p:cNvPr id="21" name="Group 20"/>
          <p:cNvGrpSpPr/>
          <p:nvPr/>
        </p:nvGrpSpPr>
        <p:grpSpPr>
          <a:xfrm>
            <a:off x="875211" y="3422469"/>
            <a:ext cx="6126480" cy="1154106"/>
            <a:chOff x="875211" y="3422469"/>
            <a:chExt cx="6126480" cy="1154106"/>
          </a:xfrm>
        </p:grpSpPr>
        <p:sp>
          <p:nvSpPr>
            <p:cNvPr id="10" name="TextBox 9"/>
            <p:cNvSpPr txBox="1"/>
            <p:nvPr/>
          </p:nvSpPr>
          <p:spPr>
            <a:xfrm>
              <a:off x="875211" y="3653245"/>
              <a:ext cx="4005943" cy="923330"/>
            </a:xfrm>
            <a:prstGeom prst="rect">
              <a:avLst/>
            </a:prstGeom>
            <a:solidFill>
              <a:schemeClr val="accent1"/>
            </a:solidFill>
          </p:spPr>
          <p:txBody>
            <a:bodyPr wrap="square" rtlCol="0">
              <a:spAutoFit/>
            </a:bodyPr>
            <a:lstStyle/>
            <a:p>
              <a:r>
                <a:rPr lang="en-US" dirty="0" smtClean="0"/>
                <a:t>Higher load future cost: $23.5 B</a:t>
              </a:r>
            </a:p>
            <a:p>
              <a:r>
                <a:rPr lang="en-US" dirty="0" smtClean="0"/>
                <a:t>Lower load future cost:  $21.5 B</a:t>
              </a:r>
            </a:p>
            <a:p>
              <a:r>
                <a:rPr lang="en-US" dirty="0" smtClean="0"/>
                <a:t>Difference: $2.0 B (-8.5 %)</a:t>
              </a:r>
              <a:endParaRPr lang="en-US" dirty="0"/>
            </a:p>
          </p:txBody>
        </p:sp>
        <p:cxnSp>
          <p:nvCxnSpPr>
            <p:cNvPr id="17" name="Straight Arrow Connector 16"/>
            <p:cNvCxnSpPr/>
            <p:nvPr/>
          </p:nvCxnSpPr>
          <p:spPr bwMode="auto">
            <a:xfrm flipV="1">
              <a:off x="4258491" y="3422469"/>
              <a:ext cx="2743200" cy="404948"/>
            </a:xfrm>
            <a:prstGeom prst="straightConnector1">
              <a:avLst/>
            </a:prstGeom>
            <a:ln>
              <a:solidFill>
                <a:srgbClr val="92D050"/>
              </a:solidFill>
              <a:headEnd type="none" w="sm" len="sm"/>
              <a:tailEnd type="arrow"/>
            </a:ln>
          </p:spPr>
          <p:style>
            <a:lnRef idx="3">
              <a:schemeClr val="dk1"/>
            </a:lnRef>
            <a:fillRef idx="0">
              <a:schemeClr val="dk1"/>
            </a:fillRef>
            <a:effectRef idx="2">
              <a:schemeClr val="dk1"/>
            </a:effectRef>
            <a:fontRef idx="minor">
              <a:schemeClr val="tx1"/>
            </a:fontRef>
          </p:style>
        </p:cxnSp>
        <p:cxnSp>
          <p:nvCxnSpPr>
            <p:cNvPr id="19" name="Straight Arrow Connector 18"/>
            <p:cNvCxnSpPr/>
            <p:nvPr/>
          </p:nvCxnSpPr>
          <p:spPr bwMode="auto">
            <a:xfrm flipV="1">
              <a:off x="4258491" y="3735977"/>
              <a:ext cx="2743200" cy="326572"/>
            </a:xfrm>
            <a:prstGeom prst="straightConnector1">
              <a:avLst/>
            </a:prstGeom>
            <a:ln>
              <a:solidFill>
                <a:srgbClr val="006666"/>
              </a:solidFill>
              <a:headEnd type="none" w="sm" len="sm"/>
              <a:tailEnd type="arrow"/>
            </a:ln>
          </p:spPr>
          <p:style>
            <a:lnRef idx="3">
              <a:schemeClr val="dk1"/>
            </a:lnRef>
            <a:fillRef idx="0">
              <a:schemeClr val="dk1"/>
            </a:fillRef>
            <a:effectRef idx="2">
              <a:schemeClr val="dk1"/>
            </a:effectRef>
            <a:fontRef idx="minor">
              <a:schemeClr val="tx1"/>
            </a:fontRef>
          </p:style>
        </p:cxnSp>
      </p:grpSp>
      <p:grpSp>
        <p:nvGrpSpPr>
          <p:cNvPr id="23" name="Group 22"/>
          <p:cNvGrpSpPr/>
          <p:nvPr/>
        </p:nvGrpSpPr>
        <p:grpSpPr>
          <a:xfrm>
            <a:off x="3971108" y="979714"/>
            <a:ext cx="4271555" cy="1754326"/>
            <a:chOff x="3971108" y="979714"/>
            <a:chExt cx="4271555" cy="1754326"/>
          </a:xfrm>
        </p:grpSpPr>
        <p:sp>
          <p:nvSpPr>
            <p:cNvPr id="7" name="TextBox 6"/>
            <p:cNvSpPr txBox="1"/>
            <p:nvPr/>
          </p:nvSpPr>
          <p:spPr>
            <a:xfrm>
              <a:off x="3971108" y="979714"/>
              <a:ext cx="4271555" cy="1754326"/>
            </a:xfrm>
            <a:prstGeom prst="rect">
              <a:avLst/>
            </a:prstGeom>
            <a:solidFill>
              <a:srgbClr val="E1BDD9"/>
            </a:solidFill>
          </p:spPr>
          <p:txBody>
            <a:bodyPr wrap="square" rtlCol="0">
              <a:spAutoFit/>
            </a:bodyPr>
            <a:lstStyle/>
            <a:p>
              <a:r>
                <a:rPr lang="en-US" dirty="0" smtClean="0"/>
                <a:t>While </a:t>
              </a:r>
              <a:r>
                <a:rPr lang="en-US" dirty="0" smtClean="0"/>
                <a:t>cost </a:t>
              </a:r>
              <a:r>
                <a:rPr lang="en-US" dirty="0" smtClean="0"/>
                <a:t>in the last year </a:t>
              </a:r>
              <a:r>
                <a:rPr lang="en-US" dirty="0" smtClean="0"/>
                <a:t>goes </a:t>
              </a:r>
              <a:r>
                <a:rPr lang="en-US" dirty="0" smtClean="0"/>
                <a:t>down </a:t>
              </a:r>
              <a:r>
                <a:rPr lang="en-US" dirty="0" smtClean="0"/>
                <a:t>8.5 </a:t>
              </a:r>
              <a:r>
                <a:rPr lang="en-US" dirty="0" smtClean="0"/>
                <a:t>percent, cost per </a:t>
              </a:r>
              <a:r>
                <a:rPr lang="en-US" dirty="0" smtClean="0"/>
                <a:t>kWh increases </a:t>
              </a:r>
              <a:r>
                <a:rPr lang="en-US" dirty="0" smtClean="0"/>
                <a:t>by </a:t>
              </a:r>
              <a:r>
                <a:rPr lang="en-US" dirty="0" smtClean="0"/>
                <a:t>6.4 percent !</a:t>
              </a:r>
            </a:p>
            <a:p>
              <a:endParaRPr lang="en-US" dirty="0" smtClean="0"/>
            </a:p>
            <a:p>
              <a:endParaRPr lang="en-US" dirty="0" smtClean="0"/>
            </a:p>
            <a:p>
              <a:endParaRPr lang="en-US" dirty="0"/>
            </a:p>
          </p:txBody>
        </p:sp>
        <p:graphicFrame>
          <p:nvGraphicFramePr>
            <p:cNvPr id="22" name="Object 21"/>
            <p:cNvGraphicFramePr>
              <a:graphicFrameLocks noChangeAspect="1"/>
            </p:cNvGraphicFramePr>
            <p:nvPr/>
          </p:nvGraphicFramePr>
          <p:xfrm>
            <a:off x="4357552" y="2108744"/>
            <a:ext cx="3276600" cy="393700"/>
          </p:xfrm>
          <a:graphic>
            <a:graphicData uri="http://schemas.openxmlformats.org/presentationml/2006/ole">
              <p:oleObj spid="_x0000_s28674" name="Equation" r:id="rId4" imgW="3276360" imgH="393480" progId="Equation.3">
                <p:embed/>
              </p:oleObj>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par>
                                <p:cTn id="11" presetID="9" presetClass="emph" presetSubtype="0" nodeType="withEffect">
                                  <p:stCondLst>
                                    <p:cond delay="0"/>
                                  </p:stCondLst>
                                  <p:childTnLst>
                                    <p:set>
                                      <p:cBhvr rctx="PPT">
                                        <p:cTn id="12" dur="indefinite"/>
                                        <p:tgtEl>
                                          <p:spTgt spid="15"/>
                                        </p:tgtEl>
                                        <p:attrNameLst>
                                          <p:attrName>style.opacity</p:attrName>
                                        </p:attrNameLst>
                                      </p:cBhvr>
                                      <p:to>
                                        <p:strVal val="0.25"/>
                                      </p:to>
                                    </p:set>
                                    <p:animEffect filter="image" prLst="opacity: 0.25">
                                      <p:cBhvr rctx="IE">
                                        <p:cTn id="13" dur="indefinite"/>
                                        <p:tgtEl>
                                          <p:spTgt spid="15"/>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23"/>
                                        </p:tgtEl>
                                        <p:attrNameLst>
                                          <p:attrName>style.visibility</p:attrName>
                                        </p:attrNameLst>
                                      </p:cBhvr>
                                      <p:to>
                                        <p:strVal val="visible"/>
                                      </p:to>
                                    </p:set>
                                  </p:childTnLst>
                                </p:cTn>
                              </p:par>
                              <p:par>
                                <p:cTn id="18" presetID="9" presetClass="emph" presetSubtype="0" nodeType="withEffect">
                                  <p:stCondLst>
                                    <p:cond delay="0"/>
                                  </p:stCondLst>
                                  <p:childTnLst>
                                    <p:set>
                                      <p:cBhvr rctx="PPT">
                                        <p:cTn id="19" dur="indefinite"/>
                                        <p:tgtEl>
                                          <p:spTgt spid="21"/>
                                        </p:tgtEl>
                                        <p:attrNameLst>
                                          <p:attrName>style.opacity</p:attrName>
                                        </p:attrNameLst>
                                      </p:cBhvr>
                                      <p:to>
                                        <p:strVal val="0.25"/>
                                      </p:to>
                                    </p:set>
                                    <p:animEffect filter="image" prLst="opacity: 0.25">
                                      <p:cBhvr rctx="IE">
                                        <p:cTn id="20" dur="indefinite"/>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This Future Better or Worse Than the First Future?</a:t>
            </a:r>
            <a:endParaRPr lang="en-US" dirty="0"/>
          </a:p>
        </p:txBody>
      </p:sp>
      <p:sp>
        <p:nvSpPr>
          <p:cNvPr id="3" name="Content Placeholder 2"/>
          <p:cNvSpPr>
            <a:spLocks noGrp="1"/>
          </p:cNvSpPr>
          <p:nvPr>
            <p:ph idx="1"/>
          </p:nvPr>
        </p:nvSpPr>
        <p:spPr>
          <a:xfrm>
            <a:off x="457200" y="1600200"/>
            <a:ext cx="8229600" cy="4683034"/>
          </a:xfrm>
        </p:spPr>
        <p:txBody>
          <a:bodyPr/>
          <a:lstStyle/>
          <a:p>
            <a:r>
              <a:rPr lang="en-US" sz="2700" dirty="0" smtClean="0"/>
              <a:t>Is it a bad outcome </a:t>
            </a:r>
            <a:r>
              <a:rPr lang="en-US" sz="2700" dirty="0" smtClean="0"/>
              <a:t>if</a:t>
            </a:r>
            <a:r>
              <a:rPr lang="en-US" sz="2700" dirty="0" smtClean="0"/>
              <a:t> all customers see higher bills </a:t>
            </a:r>
            <a:r>
              <a:rPr lang="en-US" sz="2700" dirty="0" smtClean="0"/>
              <a:t>because regional loads have fallen more than regional cost?</a:t>
            </a:r>
          </a:p>
          <a:p>
            <a:r>
              <a:rPr lang="en-US" sz="2700" dirty="0" smtClean="0"/>
              <a:t>Is it a bad outcome for </a:t>
            </a:r>
            <a:r>
              <a:rPr lang="en-US" sz="2700" dirty="0" smtClean="0"/>
              <a:t>all customers </a:t>
            </a:r>
            <a:r>
              <a:rPr lang="en-US" sz="2700" dirty="0" smtClean="0"/>
              <a:t>to see </a:t>
            </a:r>
            <a:r>
              <a:rPr lang="en-US" sz="2700" dirty="0" smtClean="0"/>
              <a:t>lower bills although total regional costs are higher?</a:t>
            </a:r>
            <a:endParaRPr lang="en-US" sz="2700" dirty="0" smtClean="0"/>
          </a:p>
          <a:p>
            <a:r>
              <a:rPr lang="en-US" sz="2700" dirty="0" smtClean="0"/>
              <a:t>As </a:t>
            </a:r>
            <a:r>
              <a:rPr lang="en-US" sz="2700" dirty="0" smtClean="0"/>
              <a:t>we currently measure cost and risk, </a:t>
            </a:r>
            <a:r>
              <a:rPr lang="en-US" sz="2700" b="1" i="1" dirty="0" smtClean="0"/>
              <a:t>the first is a good outcome and the second is a bad outcome</a:t>
            </a:r>
            <a:r>
              <a:rPr lang="en-US" sz="2700" dirty="0" smtClean="0"/>
              <a:t>.</a:t>
            </a:r>
            <a:endParaRPr lang="en-US" sz="2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9" presetClass="emph" presetSubtype="0" nodeType="withEffect">
                                  <p:stCondLst>
                                    <p:cond delay="0"/>
                                  </p:stCondLst>
                                  <p:childTnLst>
                                    <p:set>
                                      <p:cBhvr rctx="PPT">
                                        <p:cTn id="8" dur="indefinite"/>
                                        <p:tgtEl>
                                          <p:spTgt spid="3">
                                            <p:txEl>
                                              <p:pRg st="0" end="0"/>
                                            </p:txEl>
                                          </p:spTgt>
                                        </p:tgtEl>
                                        <p:attrNameLst>
                                          <p:attrName>style.opacity</p:attrName>
                                        </p:attrNameLst>
                                      </p:cBhvr>
                                      <p:to>
                                        <p:strVal val="0.25"/>
                                      </p:to>
                                    </p:set>
                                    <p:animEffect filter="image" prLst="opacity: 0.25">
                                      <p:cBhvr rctx="IE">
                                        <p:cTn id="9" dur="indefinite"/>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par>
                                <p:cTn id="14" presetID="9" presetClass="emph" presetSubtype="0" nodeType="withEffect">
                                  <p:stCondLst>
                                    <p:cond delay="0"/>
                                  </p:stCondLst>
                                  <p:childTnLst>
                                    <p:set>
                                      <p:cBhvr rctx="PPT">
                                        <p:cTn id="15" dur="indefinite"/>
                                        <p:tgtEl>
                                          <p:spTgt spid="3">
                                            <p:txEl>
                                              <p:pRg st="1" end="1"/>
                                            </p:txEl>
                                          </p:spTgt>
                                        </p:tgtEl>
                                        <p:attrNameLst>
                                          <p:attrName>style.opacity</p:attrName>
                                        </p:attrNameLst>
                                      </p:cBhvr>
                                      <p:to>
                                        <p:strVal val="0.25"/>
                                      </p:to>
                                    </p:set>
                                    <p:animEffect filter="image" prLst="opacity: 0.25">
                                      <p:cBhvr rctx="IE">
                                        <p:cTn id="16" dur="indefinite"/>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238073"/>
          </a:xfrm>
        </p:spPr>
        <p:txBody>
          <a:bodyPr/>
          <a:lstStyle/>
          <a:p>
            <a:r>
              <a:rPr lang="en-US" dirty="0" smtClean="0"/>
              <a:t>While You Consider The Previous Questions …</a:t>
            </a:r>
            <a:endParaRPr lang="en-US" dirty="0"/>
          </a:p>
        </p:txBody>
      </p:sp>
      <p:sp>
        <p:nvSpPr>
          <p:cNvPr id="3" name="Content Placeholder 2"/>
          <p:cNvSpPr>
            <a:spLocks noGrp="1"/>
          </p:cNvSpPr>
          <p:nvPr>
            <p:ph idx="1"/>
          </p:nvPr>
        </p:nvSpPr>
        <p:spPr>
          <a:xfrm>
            <a:off x="457200" y="1761067"/>
            <a:ext cx="8229600" cy="4365096"/>
          </a:xfrm>
        </p:spPr>
        <p:txBody>
          <a:bodyPr/>
          <a:lstStyle/>
          <a:p>
            <a:r>
              <a:rPr lang="en-US" dirty="0" smtClean="0"/>
              <a:t>How would the new calculation be incorporated into RPM resource choice?</a:t>
            </a:r>
          </a:p>
          <a:p>
            <a:r>
              <a:rPr lang="en-US" dirty="0" smtClean="0"/>
              <a:t>What are the likely consequences of the new metric?</a:t>
            </a:r>
          </a:p>
          <a:p>
            <a:r>
              <a:rPr lang="en-US" dirty="0" smtClean="0"/>
              <a:t>What are the differences between this and a rate calculation?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Existing Distribution</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1378655" y="1443213"/>
            <a:ext cx="6636797" cy="4280253"/>
          </a:xfrm>
          <a:prstGeom prst="rect">
            <a:avLst/>
          </a:prstGeom>
          <a:noFill/>
          <a:ln w="9525">
            <a:noFill/>
            <a:miter lim="800000"/>
            <a:headEnd/>
            <a:tailEnd/>
          </a:ln>
          <a:effectLst/>
        </p:spPr>
      </p:pic>
      <p:sp>
        <p:nvSpPr>
          <p:cNvPr id="6" name="TextBox 5"/>
          <p:cNvSpPr txBox="1"/>
          <p:nvPr/>
        </p:nvSpPr>
        <p:spPr>
          <a:xfrm>
            <a:off x="4775200" y="2427111"/>
            <a:ext cx="2506133" cy="769441"/>
          </a:xfrm>
          <a:prstGeom prst="rect">
            <a:avLst/>
          </a:prstGeom>
          <a:solidFill>
            <a:schemeClr val="bg1"/>
          </a:solidFill>
        </p:spPr>
        <p:txBody>
          <a:bodyPr wrap="square" rtlCol="0">
            <a:spAutoFit/>
          </a:bodyPr>
          <a:lstStyle/>
          <a:p>
            <a:r>
              <a:rPr lang="en-US" sz="1100" dirty="0" smtClean="0"/>
              <a:t>C:\Documents and Settings\Michael Schilmoeller\Desktop\NWPCC - Council\SAAC\Presentation materials\L813 NPV Costs.xlsm</a:t>
            </a:r>
            <a:endParaRPr lang="en-US" sz="11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a:t>
            </a:r>
            <a:r>
              <a:rPr lang="en-US" u="sng" dirty="0" smtClean="0"/>
              <a:t>Use</a:t>
            </a:r>
            <a:r>
              <a:rPr lang="en-US" dirty="0" smtClean="0"/>
              <a:t> of the New Observations</a:t>
            </a:r>
            <a:endParaRPr lang="en-US" dirty="0"/>
          </a:p>
        </p:txBody>
      </p:sp>
      <p:sp>
        <p:nvSpPr>
          <p:cNvPr id="3" name="Content Placeholder 2"/>
          <p:cNvSpPr>
            <a:spLocks noGrp="1"/>
          </p:cNvSpPr>
          <p:nvPr>
            <p:ph idx="1"/>
          </p:nvPr>
        </p:nvSpPr>
        <p:spPr/>
        <p:txBody>
          <a:bodyPr/>
          <a:lstStyle/>
          <a:p>
            <a:r>
              <a:rPr lang="en-US" dirty="0" smtClean="0"/>
              <a:t>We get a distribution with a little different shape and a much different scale</a:t>
            </a:r>
          </a:p>
          <a:p>
            <a:r>
              <a:rPr lang="en-US" dirty="0" smtClean="0"/>
              <a:t>We would calculate the expected cost and risk measures exactly as before but would apply them to the new “observations”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Consider a New Metric?</a:t>
            </a:r>
            <a:endParaRPr lang="en-US" dirty="0"/>
          </a:p>
        </p:txBody>
      </p:sp>
      <p:sp>
        <p:nvSpPr>
          <p:cNvPr id="3" name="Content Placeholder 2"/>
          <p:cNvSpPr>
            <a:spLocks noGrp="1"/>
          </p:cNvSpPr>
          <p:nvPr>
            <p:ph idx="1"/>
          </p:nvPr>
        </p:nvSpPr>
        <p:spPr/>
        <p:txBody>
          <a:bodyPr/>
          <a:lstStyle/>
          <a:p>
            <a:r>
              <a:rPr lang="en-US" sz="2600" dirty="0" smtClean="0"/>
              <a:t>We have observed that decision makers tend to emphasize least-risk plans</a:t>
            </a:r>
          </a:p>
          <a:p>
            <a:r>
              <a:rPr lang="en-US" sz="2600" dirty="0" smtClean="0"/>
              <a:t>The choice of least-risk plans is strongly (exclusively?) influenced by a handful of futures.  About 70 of the 75 “worst” (highest-cost) futures are common among all the plans on the efficient frontier</a:t>
            </a:r>
          </a:p>
          <a:p>
            <a:r>
              <a:rPr lang="en-US" sz="2600" dirty="0" smtClean="0"/>
              <a:t>The costs in these futures is largely determined by the higher loads in these futures</a:t>
            </a:r>
          </a:p>
          <a:p>
            <a:r>
              <a:rPr lang="en-US" sz="2600" dirty="0" smtClean="0"/>
              <a:t>Is it appropriate that least-risk plans are strongly influenced by high-load futures?</a:t>
            </a:r>
            <a:endParaRPr lang="en-US"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9" presetClass="emph" presetSubtype="0" nodeType="withEffect">
                                  <p:stCondLst>
                                    <p:cond delay="0"/>
                                  </p:stCondLst>
                                  <p:childTnLst>
                                    <p:set>
                                      <p:cBhvr rctx="PPT">
                                        <p:cTn id="8" dur="indefinite"/>
                                        <p:tgtEl>
                                          <p:spTgt spid="3">
                                            <p:txEl>
                                              <p:pRg st="0" end="0"/>
                                            </p:txEl>
                                          </p:spTgt>
                                        </p:tgtEl>
                                        <p:attrNameLst>
                                          <p:attrName>style.opacity</p:attrName>
                                        </p:attrNameLst>
                                      </p:cBhvr>
                                      <p:to>
                                        <p:strVal val="0.25"/>
                                      </p:to>
                                    </p:set>
                                    <p:animEffect filter="image" prLst="opacity: 0.25">
                                      <p:cBhvr rctx="IE">
                                        <p:cTn id="9" dur="indefinite"/>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childTnLst>
                                </p:cTn>
                              </p:par>
                              <p:par>
                                <p:cTn id="14" presetID="9" presetClass="emph" presetSubtype="0" nodeType="withEffect">
                                  <p:stCondLst>
                                    <p:cond delay="0"/>
                                  </p:stCondLst>
                                  <p:childTnLst>
                                    <p:set>
                                      <p:cBhvr rctx="PPT">
                                        <p:cTn id="15" dur="indefinite"/>
                                        <p:tgtEl>
                                          <p:spTgt spid="3">
                                            <p:txEl>
                                              <p:pRg st="1" end="1"/>
                                            </p:txEl>
                                          </p:spTgt>
                                        </p:tgtEl>
                                        <p:attrNameLst>
                                          <p:attrName>style.opacity</p:attrName>
                                        </p:attrNameLst>
                                      </p:cBhvr>
                                      <p:to>
                                        <p:strVal val="0.25"/>
                                      </p:to>
                                    </p:set>
                                    <p:animEffect filter="image" prLst="opacity: 0.25">
                                      <p:cBhvr rctx="IE">
                                        <p:cTn id="16" dur="indefinite"/>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9" presetClass="emph" presetSubtype="0" nodeType="withEffect">
                                  <p:stCondLst>
                                    <p:cond delay="0"/>
                                  </p:stCondLst>
                                  <p:childTnLst>
                                    <p:set>
                                      <p:cBhvr rctx="PPT">
                                        <p:cTn id="22" dur="indefinite"/>
                                        <p:tgtEl>
                                          <p:spTgt spid="3">
                                            <p:txEl>
                                              <p:pRg st="2" end="2"/>
                                            </p:txEl>
                                          </p:spTgt>
                                        </p:tgtEl>
                                        <p:attrNameLst>
                                          <p:attrName>style.opacity</p:attrName>
                                        </p:attrNameLst>
                                      </p:cBhvr>
                                      <p:to>
                                        <p:strVal val="0.25"/>
                                      </p:to>
                                    </p:set>
                                    <p:animEffect filter="image" prLst="opacity: 0.25">
                                      <p:cBhvr rctx="IE">
                                        <p:cTn id="23" dur="indefinite"/>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New Distribution</a:t>
            </a:r>
            <a:endParaRPr lang="en-US" dirty="0"/>
          </a:p>
        </p:txBody>
      </p:sp>
      <p:pic>
        <p:nvPicPr>
          <p:cNvPr id="30722" name="Picture 2"/>
          <p:cNvPicPr>
            <a:picLocks noChangeAspect="1" noChangeArrowheads="1"/>
          </p:cNvPicPr>
          <p:nvPr/>
        </p:nvPicPr>
        <p:blipFill>
          <a:blip r:embed="rId2" cstate="print"/>
          <a:srcRect/>
          <a:stretch>
            <a:fillRect/>
          </a:stretch>
        </p:blipFill>
        <p:spPr bwMode="auto">
          <a:xfrm>
            <a:off x="1380744" y="1444752"/>
            <a:ext cx="6638544" cy="4110125"/>
          </a:xfrm>
          <a:prstGeom prst="rect">
            <a:avLst/>
          </a:prstGeom>
          <a:noFill/>
          <a:ln w="9525">
            <a:noFill/>
            <a:miter lim="800000"/>
            <a:headEnd/>
            <a:tailEnd/>
          </a:ln>
          <a:effectLst/>
        </p:spPr>
      </p:pic>
      <p:grpSp>
        <p:nvGrpSpPr>
          <p:cNvPr id="11" name="Group 10"/>
          <p:cNvGrpSpPr/>
          <p:nvPr/>
        </p:nvGrpSpPr>
        <p:grpSpPr>
          <a:xfrm>
            <a:off x="3070578" y="2494844"/>
            <a:ext cx="4357511" cy="1794933"/>
            <a:chOff x="3070578" y="2494844"/>
            <a:chExt cx="4357511" cy="1794933"/>
          </a:xfrm>
        </p:grpSpPr>
        <p:sp>
          <p:nvSpPr>
            <p:cNvPr id="7" name="TextBox 6"/>
            <p:cNvSpPr txBox="1"/>
            <p:nvPr/>
          </p:nvSpPr>
          <p:spPr>
            <a:xfrm>
              <a:off x="4413956" y="2494844"/>
              <a:ext cx="3014133" cy="923330"/>
            </a:xfrm>
            <a:prstGeom prst="rect">
              <a:avLst/>
            </a:prstGeom>
            <a:solidFill>
              <a:schemeClr val="accent1"/>
            </a:solidFill>
          </p:spPr>
          <p:txBody>
            <a:bodyPr wrap="square" rtlCol="0">
              <a:spAutoFit/>
            </a:bodyPr>
            <a:lstStyle/>
            <a:p>
              <a:r>
                <a:rPr lang="en-US" dirty="0" smtClean="0"/>
                <a:t>The first future we just examined is probably counted in this bin</a:t>
              </a:r>
              <a:endParaRPr lang="en-US" dirty="0"/>
            </a:p>
          </p:txBody>
        </p:sp>
        <p:cxnSp>
          <p:nvCxnSpPr>
            <p:cNvPr id="10" name="Straight Arrow Connector 9"/>
            <p:cNvCxnSpPr>
              <a:stCxn id="7" idx="1"/>
            </p:cNvCxnSpPr>
            <p:nvPr/>
          </p:nvCxnSpPr>
          <p:spPr bwMode="auto">
            <a:xfrm rot="10800000" flipV="1">
              <a:off x="3070578" y="2956508"/>
              <a:ext cx="1343378" cy="1333269"/>
            </a:xfrm>
            <a:prstGeom prst="straightConnector1">
              <a:avLst/>
            </a:prstGeom>
            <a:ln>
              <a:solidFill>
                <a:schemeClr val="accent2">
                  <a:lumMod val="50000"/>
                </a:schemeClr>
              </a:solidFill>
              <a:headEnd type="none" w="sm" len="sm"/>
              <a:tailEnd type="arrow"/>
            </a:ln>
          </p:spPr>
          <p:style>
            <a:lnRef idx="3">
              <a:schemeClr val="dk1"/>
            </a:lnRef>
            <a:fillRef idx="0">
              <a:schemeClr val="dk1"/>
            </a:fillRef>
            <a:effectRef idx="2">
              <a:schemeClr val="dk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9141"/>
            <a:ext cx="8229600" cy="1143000"/>
          </a:xfrm>
        </p:spPr>
        <p:txBody>
          <a:bodyPr/>
          <a:lstStyle/>
          <a:p>
            <a:r>
              <a:rPr lang="en-US" dirty="0" smtClean="0"/>
              <a:t>2. There is a Difference in Plans on the Efficient Frontier</a:t>
            </a:r>
            <a:endParaRPr lang="en-US" dirty="0"/>
          </a:p>
        </p:txBody>
      </p:sp>
      <p:sp>
        <p:nvSpPr>
          <p:cNvPr id="3" name="Content Placeholder 2"/>
          <p:cNvSpPr>
            <a:spLocks noGrp="1"/>
          </p:cNvSpPr>
          <p:nvPr>
            <p:ph idx="1"/>
          </p:nvPr>
        </p:nvSpPr>
        <p:spPr>
          <a:xfrm>
            <a:off x="457200" y="1972491"/>
            <a:ext cx="8229600" cy="4292842"/>
          </a:xfrm>
        </p:spPr>
        <p:txBody>
          <a:bodyPr/>
          <a:lstStyle/>
          <a:p>
            <a:r>
              <a:rPr lang="en-US" sz="2600" dirty="0" smtClean="0"/>
              <a:t>We ran the same model twice, but optimized the plan selection and creation of the efficient frontier using the two metrics</a:t>
            </a:r>
          </a:p>
          <a:p>
            <a:r>
              <a:rPr lang="en-US" sz="2600" dirty="0" smtClean="0"/>
              <a:t>Both model runs produce both metrics for cost and risk for each plan</a:t>
            </a:r>
          </a:p>
          <a:p>
            <a:r>
              <a:rPr lang="en-US" sz="2600" dirty="0" smtClean="0"/>
              <a:t>We identified the plans on efficient frontier with respect to the new load-normalized NPV metric</a:t>
            </a:r>
          </a:p>
          <a:p>
            <a:r>
              <a:rPr lang="en-US" sz="2600" dirty="0" smtClean="0"/>
              <a:t>Using the traditional NPV metric values for these plans, we plotted them on the feasibility space with traditional coordinates</a:t>
            </a:r>
            <a:endParaRPr lang="en-US"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9" presetClass="emph" presetSubtype="0" nodeType="withEffect">
                                  <p:stCondLst>
                                    <p:cond delay="0"/>
                                  </p:stCondLst>
                                  <p:childTnLst>
                                    <p:set>
                                      <p:cBhvr rctx="PPT">
                                        <p:cTn id="8" dur="indefinite"/>
                                        <p:tgtEl>
                                          <p:spTgt spid="3">
                                            <p:txEl>
                                              <p:pRg st="0" end="0"/>
                                            </p:txEl>
                                          </p:spTgt>
                                        </p:tgtEl>
                                        <p:attrNameLst>
                                          <p:attrName>style.opacity</p:attrName>
                                        </p:attrNameLst>
                                      </p:cBhvr>
                                      <p:to>
                                        <p:strVal val="0.25"/>
                                      </p:to>
                                    </p:set>
                                    <p:animEffect filter="image" prLst="opacity: 0.25">
                                      <p:cBhvr rctx="IE">
                                        <p:cTn id="9" dur="indefinite"/>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childTnLst>
                                </p:cTn>
                              </p:par>
                              <p:par>
                                <p:cTn id="14" presetID="9" presetClass="emph" presetSubtype="0" nodeType="withEffect">
                                  <p:stCondLst>
                                    <p:cond delay="0"/>
                                  </p:stCondLst>
                                  <p:childTnLst>
                                    <p:set>
                                      <p:cBhvr rctx="PPT">
                                        <p:cTn id="15" dur="indefinite"/>
                                        <p:tgtEl>
                                          <p:spTgt spid="3">
                                            <p:txEl>
                                              <p:pRg st="1" end="1"/>
                                            </p:txEl>
                                          </p:spTgt>
                                        </p:tgtEl>
                                        <p:attrNameLst>
                                          <p:attrName>style.opacity</p:attrName>
                                        </p:attrNameLst>
                                      </p:cBhvr>
                                      <p:to>
                                        <p:strVal val="0.25"/>
                                      </p:to>
                                    </p:set>
                                    <p:animEffect filter="image" prLst="opacity: 0.25">
                                      <p:cBhvr rctx="IE">
                                        <p:cTn id="16" dur="indefinite"/>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9" presetClass="emph" presetSubtype="0" nodeType="withEffect">
                                  <p:stCondLst>
                                    <p:cond delay="0"/>
                                  </p:stCondLst>
                                  <p:childTnLst>
                                    <p:set>
                                      <p:cBhvr rctx="PPT">
                                        <p:cTn id="22" dur="indefinite"/>
                                        <p:tgtEl>
                                          <p:spTgt spid="3">
                                            <p:txEl>
                                              <p:pRg st="2" end="2"/>
                                            </p:txEl>
                                          </p:spTgt>
                                        </p:tgtEl>
                                        <p:attrNameLst>
                                          <p:attrName>style.opacity</p:attrName>
                                        </p:attrNameLst>
                                      </p:cBhvr>
                                      <p:to>
                                        <p:strVal val="0.25"/>
                                      </p:to>
                                    </p:set>
                                    <p:animEffect filter="image" prLst="opacity: 0.25">
                                      <p:cBhvr rctx="IE">
                                        <p:cTn id="23" dur="indefinite"/>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Plans Selected Using the Modified Metric Look Like?</a:t>
            </a:r>
            <a:endParaRPr lang="en-US" dirty="0"/>
          </a:p>
        </p:txBody>
      </p:sp>
      <p:pic>
        <p:nvPicPr>
          <p:cNvPr id="8194" name="Picture 2"/>
          <p:cNvPicPr>
            <a:picLocks noGrp="1" noChangeAspect="1" noChangeArrowheads="1"/>
          </p:cNvPicPr>
          <p:nvPr>
            <p:ph idx="1"/>
          </p:nvPr>
        </p:nvPicPr>
        <p:blipFill>
          <a:blip r:embed="rId3" cstate="print"/>
          <a:srcRect/>
          <a:stretch>
            <a:fillRect/>
          </a:stretch>
        </p:blipFill>
        <p:spPr bwMode="auto">
          <a:xfrm>
            <a:off x="1469952" y="1600200"/>
            <a:ext cx="6204095" cy="4525963"/>
          </a:xfrm>
          <a:prstGeom prst="rect">
            <a:avLst/>
          </a:prstGeom>
          <a:noFill/>
          <a:ln w="9525">
            <a:noFill/>
            <a:miter lim="800000"/>
            <a:headEnd/>
            <a:tailEnd/>
          </a:ln>
          <a:effectLst/>
        </p:spPr>
      </p:pic>
      <p:sp>
        <p:nvSpPr>
          <p:cNvPr id="4" name="Oval 3"/>
          <p:cNvSpPr/>
          <p:nvPr/>
        </p:nvSpPr>
        <p:spPr bwMode="auto">
          <a:xfrm>
            <a:off x="2907323" y="4888524"/>
            <a:ext cx="1406769" cy="738553"/>
          </a:xfrm>
          <a:prstGeom prst="ellipse">
            <a:avLst/>
          </a:prstGeom>
          <a:noFill/>
          <a:ln w="508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Differences between the</a:t>
            </a:r>
            <a:br>
              <a:rPr lang="en-US" dirty="0" smtClean="0"/>
            </a:br>
            <a:r>
              <a:rPr lang="en-US" dirty="0" smtClean="0"/>
              <a:t>Least-Risk Plans</a:t>
            </a:r>
            <a:endParaRPr lang="en-US" dirty="0"/>
          </a:p>
        </p:txBody>
      </p:sp>
      <p:sp>
        <p:nvSpPr>
          <p:cNvPr id="3" name="Content Placeholder 2"/>
          <p:cNvSpPr>
            <a:spLocks noGrp="1"/>
          </p:cNvSpPr>
          <p:nvPr>
            <p:ph idx="1"/>
          </p:nvPr>
        </p:nvSpPr>
        <p:spPr>
          <a:xfrm>
            <a:off x="496389" y="1567543"/>
            <a:ext cx="8229600" cy="2155371"/>
          </a:xfrm>
        </p:spPr>
        <p:txBody>
          <a:bodyPr/>
          <a:lstStyle/>
          <a:p>
            <a:r>
              <a:rPr lang="en-US" dirty="0" smtClean="0"/>
              <a:t>Because high-load futures play a less prominent role in the selection of resources, we would expect to see less resource capacity optioned</a:t>
            </a:r>
            <a:endParaRPr lang="en-US" dirty="0"/>
          </a:p>
        </p:txBody>
      </p:sp>
      <p:pic>
        <p:nvPicPr>
          <p:cNvPr id="4" name="Picture 2"/>
          <p:cNvPicPr>
            <a:picLocks noChangeAspect="1" noChangeArrowheads="1"/>
          </p:cNvPicPr>
          <p:nvPr/>
        </p:nvPicPr>
        <p:blipFill>
          <a:blip r:embed="rId2" cstate="print"/>
          <a:srcRect/>
          <a:stretch>
            <a:fillRect/>
          </a:stretch>
        </p:blipFill>
        <p:spPr bwMode="auto">
          <a:xfrm>
            <a:off x="915871" y="3684724"/>
            <a:ext cx="7103251" cy="221184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Differences between the</a:t>
            </a:r>
            <a:br>
              <a:rPr lang="en-US" dirty="0" smtClean="0"/>
            </a:br>
            <a:r>
              <a:rPr lang="en-US" dirty="0" smtClean="0"/>
              <a:t>Least-Risk Plans</a:t>
            </a:r>
            <a:endParaRPr lang="en-US" dirty="0"/>
          </a:p>
        </p:txBody>
      </p:sp>
      <p:pic>
        <p:nvPicPr>
          <p:cNvPr id="32770" name="Picture 2"/>
          <p:cNvPicPr>
            <a:picLocks noGrp="1" noChangeAspect="1" noChangeArrowheads="1"/>
          </p:cNvPicPr>
          <p:nvPr>
            <p:ph idx="1"/>
          </p:nvPr>
        </p:nvPicPr>
        <p:blipFill>
          <a:blip r:embed="rId2" cstate="print"/>
          <a:srcRect/>
          <a:stretch>
            <a:fillRect/>
          </a:stretch>
        </p:blipFill>
        <p:spPr bwMode="auto">
          <a:xfrm>
            <a:off x="431074" y="3850753"/>
            <a:ext cx="8229600" cy="2036536"/>
          </a:xfrm>
          <a:prstGeom prst="rect">
            <a:avLst/>
          </a:prstGeom>
          <a:noFill/>
          <a:ln w="9525">
            <a:noFill/>
            <a:miter lim="800000"/>
            <a:headEnd/>
            <a:tailEnd/>
          </a:ln>
          <a:effectLst/>
        </p:spPr>
      </p:pic>
      <p:sp>
        <p:nvSpPr>
          <p:cNvPr id="4" name="Content Placeholder 2"/>
          <p:cNvSpPr txBox="1">
            <a:spLocks/>
          </p:cNvSpPr>
          <p:nvPr/>
        </p:nvSpPr>
        <p:spPr bwMode="auto">
          <a:xfrm>
            <a:off x="496389" y="1567543"/>
            <a:ext cx="8229600" cy="27040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3200" b="0" i="0" u="none" strike="noStrike" kern="0" cap="none" spc="0" normalizeH="0" baseline="0" noProof="0" dirty="0" smtClean="0">
                <a:ln>
                  <a:noFill/>
                </a:ln>
                <a:solidFill>
                  <a:schemeClr val="tx1"/>
                </a:solidFill>
                <a:effectLst/>
                <a:uLnTx/>
                <a:uFillTx/>
                <a:latin typeface="+mn-lt"/>
                <a:ea typeface="+mn-ea"/>
                <a:cs typeface="+mn-cs"/>
              </a:rPr>
              <a:t>The effect on conservation</a:t>
            </a:r>
            <a:r>
              <a:rPr kumimoji="0" lang="en-US" sz="3200" b="0" i="0" u="none" strike="noStrike" kern="0" cap="none" spc="0" normalizeH="0" noProof="0" dirty="0" smtClean="0">
                <a:ln>
                  <a:noFill/>
                </a:ln>
                <a:solidFill>
                  <a:schemeClr val="tx1"/>
                </a:solidFill>
                <a:effectLst/>
                <a:uLnTx/>
                <a:uFillTx/>
                <a:latin typeface="+mn-lt"/>
                <a:ea typeface="+mn-ea"/>
                <a:cs typeface="+mn-cs"/>
              </a:rPr>
              <a:t> targets, CO2 produced, and rate variation is minimal, however (e.g., </a:t>
            </a:r>
            <a:r>
              <a:rPr lang="en-US" sz="3200" kern="0" dirty="0" smtClean="0">
                <a:latin typeface="+mn-lt"/>
                <a:cs typeface="+mn-cs"/>
              </a:rPr>
              <a:t>c</a:t>
            </a:r>
            <a:r>
              <a:rPr kumimoji="0" lang="en-US" sz="3200" b="0" i="0" u="none" strike="noStrike" kern="0" cap="none" spc="0" normalizeH="0" noProof="0" dirty="0" err="1" smtClean="0">
                <a:ln>
                  <a:noFill/>
                </a:ln>
                <a:solidFill>
                  <a:schemeClr val="tx1"/>
                </a:solidFill>
                <a:effectLst/>
                <a:uLnTx/>
                <a:uFillTx/>
                <a:latin typeface="+mn-lt"/>
                <a:ea typeface="+mn-ea"/>
                <a:cs typeface="+mn-cs"/>
              </a:rPr>
              <a:t>onservation</a:t>
            </a:r>
            <a:r>
              <a:rPr kumimoji="0" lang="en-US" sz="3200" b="0" i="0" u="none" strike="noStrike" kern="0" cap="none" spc="0" normalizeH="0" noProof="0" dirty="0" smtClean="0">
                <a:ln>
                  <a:noFill/>
                </a:ln>
                <a:solidFill>
                  <a:schemeClr val="tx1"/>
                </a:solidFill>
                <a:effectLst/>
                <a:uLnTx/>
                <a:uFillTx/>
                <a:latin typeface="+mn-lt"/>
                <a:ea typeface="+mn-ea"/>
                <a:cs typeface="+mn-cs"/>
              </a:rPr>
              <a:t> drops 184MWa)</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lang="en-US" sz="3200" kern="0" baseline="0" dirty="0" smtClean="0">
                <a:latin typeface="+mn-lt"/>
                <a:cs typeface="+mn-cs"/>
              </a:rPr>
              <a:t>With</a:t>
            </a:r>
            <a:r>
              <a:rPr lang="en-US" sz="3200" kern="0" dirty="0" smtClean="0">
                <a:latin typeface="+mn-lt"/>
                <a:cs typeface="+mn-cs"/>
              </a:rPr>
              <a:t> fewer new, cleaner turbines, CO2 production increases slightly</a:t>
            </a:r>
            <a:endParaRPr kumimoji="0" lang="en-US" sz="32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77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457200" y="1286934"/>
            <a:ext cx="8229600" cy="4839230"/>
          </a:xfrm>
        </p:spPr>
        <p:txBody>
          <a:bodyPr/>
          <a:lstStyle/>
          <a:p>
            <a:r>
              <a:rPr lang="en-US" sz="2800" dirty="0" smtClean="0"/>
              <a:t>This metric provides an alternative concept of “bad” – or risky – and “good” futures.</a:t>
            </a:r>
          </a:p>
          <a:p>
            <a:r>
              <a:rPr lang="en-US" sz="2800" dirty="0" smtClean="0"/>
              <a:t>The </a:t>
            </a:r>
            <a:r>
              <a:rPr lang="en-US" sz="2800" dirty="0" smtClean="0"/>
              <a:t>new metric</a:t>
            </a:r>
          </a:p>
          <a:p>
            <a:pPr lvl="1"/>
            <a:r>
              <a:rPr lang="en-US" sz="2400" dirty="0" smtClean="0"/>
              <a:t>Is simply the application of the existing statistical measures to new values for the observations</a:t>
            </a:r>
          </a:p>
          <a:p>
            <a:pPr lvl="1"/>
            <a:r>
              <a:rPr lang="en-US" sz="2400" dirty="0" smtClean="0"/>
              <a:t>Will result in different least-risk plans, probably with less capacity and conservation optioned</a:t>
            </a:r>
          </a:p>
          <a:p>
            <a:r>
              <a:rPr lang="en-US" sz="2800" dirty="0" smtClean="0"/>
              <a:t>This metric would be added to the existing metrics, </a:t>
            </a:r>
            <a:r>
              <a:rPr lang="en-US" sz="2800" b="1" i="1" dirty="0" smtClean="0"/>
              <a:t>not</a:t>
            </a:r>
            <a:r>
              <a:rPr lang="en-US" sz="2800" dirty="0" smtClean="0"/>
              <a:t> replace them</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Observation</a:t>
            </a:r>
            <a:endParaRPr lang="en-US" dirty="0"/>
          </a:p>
        </p:txBody>
      </p:sp>
      <p:sp>
        <p:nvSpPr>
          <p:cNvPr id="3" name="Content Placeholder 2"/>
          <p:cNvSpPr>
            <a:spLocks noGrp="1"/>
          </p:cNvSpPr>
          <p:nvPr>
            <p:ph idx="1"/>
          </p:nvPr>
        </p:nvSpPr>
        <p:spPr/>
        <p:txBody>
          <a:bodyPr/>
          <a:lstStyle/>
          <a:p>
            <a:r>
              <a:rPr lang="en-US" sz="2400" dirty="0" smtClean="0"/>
              <a:t>The cost per unit energy metric is not a surrogate for utility rates</a:t>
            </a:r>
          </a:p>
          <a:p>
            <a:r>
              <a:rPr lang="en-US" sz="2400" dirty="0" smtClean="0"/>
              <a:t>Rates are calculated differently!</a:t>
            </a:r>
          </a:p>
          <a:p>
            <a:pPr lvl="1"/>
            <a:r>
              <a:rPr lang="en-US" sz="2000" dirty="0" smtClean="0"/>
              <a:t>The energy value appearing in the denominator of a rate calculation is sales; it is reduced by conservation energy and T&amp;D losses</a:t>
            </a:r>
          </a:p>
          <a:p>
            <a:pPr lvl="1"/>
            <a:r>
              <a:rPr lang="en-US" sz="2000" dirty="0" smtClean="0"/>
              <a:t>Cost of conservation often is expensed</a:t>
            </a:r>
          </a:p>
          <a:p>
            <a:r>
              <a:rPr lang="en-US" sz="2400" dirty="0" smtClean="0"/>
              <a:t>We </a:t>
            </a:r>
            <a:r>
              <a:rPr lang="en-US" sz="2400" dirty="0" smtClean="0"/>
              <a:t>know that using rates as an objective does not guarantee lowest total resource cost; TRC is in fact likely to be higher</a:t>
            </a:r>
            <a:endParaRPr lang="en-US" sz="2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2055" y="2986665"/>
            <a:ext cx="7450281" cy="1143000"/>
          </a:xfrm>
        </p:spPr>
        <p:txBody>
          <a:bodyPr/>
          <a:lstStyle/>
          <a:p>
            <a:r>
              <a:rPr lang="en-US" dirty="0" smtClean="0"/>
              <a:t>End</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the Difference?</a:t>
            </a:r>
            <a:endParaRPr lang="en-US" dirty="0"/>
          </a:p>
        </p:txBody>
      </p:sp>
      <p:sp>
        <p:nvSpPr>
          <p:cNvPr id="3" name="Content Placeholder 2"/>
          <p:cNvSpPr>
            <a:spLocks noGrp="1"/>
          </p:cNvSpPr>
          <p:nvPr>
            <p:ph idx="1"/>
          </p:nvPr>
        </p:nvSpPr>
        <p:spPr>
          <a:xfrm>
            <a:off x="457200" y="1600200"/>
            <a:ext cx="8229600" cy="3852333"/>
          </a:xfrm>
        </p:spPr>
        <p:txBody>
          <a:bodyPr/>
          <a:lstStyle/>
          <a:p>
            <a:r>
              <a:rPr lang="en-US" dirty="0" smtClean="0"/>
              <a:t>If there is only a single, fixed load forecast, there isn’t any difference:  </a:t>
            </a:r>
            <a:r>
              <a:rPr lang="en-US" dirty="0" smtClean="0"/>
              <a:t>a plan that provides for minimum </a:t>
            </a:r>
            <a:r>
              <a:rPr lang="en-US" dirty="0" smtClean="0"/>
              <a:t>cost for the Region </a:t>
            </a:r>
            <a:r>
              <a:rPr lang="en-US" dirty="0" smtClean="0"/>
              <a:t>provides </a:t>
            </a:r>
            <a:r>
              <a:rPr lang="en-US" dirty="0" smtClean="0"/>
              <a:t>minimum </a:t>
            </a:r>
            <a:r>
              <a:rPr lang="en-US" dirty="0" smtClean="0"/>
              <a:t>unit energy cost.</a:t>
            </a:r>
            <a:endParaRPr lang="en-US" dirty="0" smtClean="0"/>
          </a:p>
          <a:p>
            <a:r>
              <a:rPr lang="en-US" dirty="0" smtClean="0"/>
              <a:t>However, if loads vary from future to future, there may be a significant difference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Few Key Points</a:t>
            </a:r>
            <a:endParaRPr lang="en-US" dirty="0"/>
          </a:p>
        </p:txBody>
      </p:sp>
      <p:sp>
        <p:nvSpPr>
          <p:cNvPr id="3" name="Content Placeholder 2"/>
          <p:cNvSpPr>
            <a:spLocks noGrp="1"/>
          </p:cNvSpPr>
          <p:nvPr>
            <p:ph idx="1"/>
          </p:nvPr>
        </p:nvSpPr>
        <p:spPr>
          <a:xfrm>
            <a:off x="457200" y="1600200"/>
            <a:ext cx="8229600" cy="3324497"/>
          </a:xfrm>
        </p:spPr>
        <p:txBody>
          <a:bodyPr/>
          <a:lstStyle/>
          <a:p>
            <a:r>
              <a:rPr lang="en-US" dirty="0" smtClean="0"/>
              <a:t>Loads are “frozen efficiency” loads</a:t>
            </a:r>
          </a:p>
          <a:p>
            <a:pPr lvl="1"/>
            <a:r>
              <a:rPr lang="en-US" dirty="0" smtClean="0"/>
              <a:t>Loads changes therefore do not correspond to any energy efficiency improvements or changes</a:t>
            </a:r>
          </a:p>
          <a:p>
            <a:r>
              <a:rPr lang="en-US" dirty="0" smtClean="0"/>
              <a:t>A unit energy cost (¢/kWh) is NOT a utility rate </a:t>
            </a:r>
            <a:r>
              <a:rPr lang="en-US" dirty="0" smtClean="0"/>
              <a:t>(¢/kWh</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Frozen Efficiency Loads</a:t>
            </a:r>
            <a:endParaRPr lang="en-US" dirty="0"/>
          </a:p>
        </p:txBody>
      </p:sp>
      <p:sp>
        <p:nvSpPr>
          <p:cNvPr id="3" name="Content Placeholder 2"/>
          <p:cNvSpPr>
            <a:spLocks noGrp="1"/>
          </p:cNvSpPr>
          <p:nvPr>
            <p:ph idx="1"/>
          </p:nvPr>
        </p:nvSpPr>
        <p:spPr>
          <a:xfrm>
            <a:off x="457200" y="1343378"/>
            <a:ext cx="8229600" cy="4782785"/>
          </a:xfrm>
        </p:spPr>
        <p:txBody>
          <a:bodyPr/>
          <a:lstStyle/>
          <a:p>
            <a:r>
              <a:rPr lang="en-US" sz="2400" dirty="0" smtClean="0"/>
              <a:t>The loads in the RPM are </a:t>
            </a:r>
            <a:r>
              <a:rPr lang="en-US" sz="2400" dirty="0" smtClean="0"/>
              <a:t>what we refer to as “frozen efficiency loads”</a:t>
            </a:r>
          </a:p>
          <a:p>
            <a:r>
              <a:rPr lang="en-US" sz="2400" dirty="0" smtClean="0"/>
              <a:t>Because we want to consider all sources of conservation </a:t>
            </a:r>
            <a:r>
              <a:rPr lang="en-US" sz="2400" b="1" i="1" dirty="0" smtClean="0">
                <a:solidFill>
                  <a:srgbClr val="FFFF00"/>
                </a:solidFill>
              </a:rPr>
              <a:t>as resources</a:t>
            </a:r>
            <a:r>
              <a:rPr lang="en-US" sz="2400" dirty="0" smtClean="0"/>
              <a:t>, we use a load forecast that assumes:</a:t>
            </a:r>
          </a:p>
          <a:p>
            <a:pPr lvl="1"/>
            <a:r>
              <a:rPr lang="en-US" sz="1800" dirty="0" smtClean="0"/>
              <a:t>Discontinuation of utility conservation programs</a:t>
            </a:r>
          </a:p>
          <a:p>
            <a:pPr lvl="1"/>
            <a:r>
              <a:rPr lang="en-US" sz="1800" dirty="0" smtClean="0"/>
              <a:t>No new appliance standards</a:t>
            </a:r>
          </a:p>
          <a:p>
            <a:pPr lvl="1"/>
            <a:r>
              <a:rPr lang="en-US" sz="1800" dirty="0" smtClean="0"/>
              <a:t>No new building codes</a:t>
            </a:r>
          </a:p>
          <a:p>
            <a:pPr lvl="1"/>
            <a:r>
              <a:rPr lang="en-US" sz="1800" dirty="0" smtClean="0"/>
              <a:t>No electricity price-induced conservation</a:t>
            </a:r>
          </a:p>
          <a:p>
            <a:r>
              <a:rPr lang="en-US" sz="2400" dirty="0" smtClean="0"/>
              <a:t>They do include transmission and distribution losses</a:t>
            </a:r>
          </a:p>
          <a:p>
            <a:r>
              <a:rPr lang="en-US" sz="2400" dirty="0" smtClean="0"/>
              <a:t>Candidate </a:t>
            </a:r>
            <a:r>
              <a:rPr lang="en-US" sz="2400" dirty="0" smtClean="0"/>
              <a:t>conservation shows up on the </a:t>
            </a:r>
            <a:r>
              <a:rPr lang="en-US" sz="2400" b="1" i="1" dirty="0" smtClean="0"/>
              <a:t>resource</a:t>
            </a:r>
            <a:r>
              <a:rPr lang="en-US" sz="2400" dirty="0" smtClean="0"/>
              <a:t> side of the ledger: we treat its cost and energy like any other future resource</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9" presetClass="emph" presetSubtype="0" nodeType="withEffect">
                                  <p:stCondLst>
                                    <p:cond delay="0"/>
                                  </p:stCondLst>
                                  <p:childTnLst>
                                    <p:set>
                                      <p:cBhvr rctx="PPT">
                                        <p:cTn id="8" dur="indefinite"/>
                                        <p:tgtEl>
                                          <p:spTgt spid="3">
                                            <p:txEl>
                                              <p:pRg st="0" end="0"/>
                                            </p:txEl>
                                          </p:spTgt>
                                        </p:tgtEl>
                                        <p:attrNameLst>
                                          <p:attrName>style.opacity</p:attrName>
                                        </p:attrNameLst>
                                      </p:cBhvr>
                                      <p:to>
                                        <p:strVal val="0.25"/>
                                      </p:to>
                                    </p:set>
                                    <p:animEffect filter="image" prLst="opacity: 0.25">
                                      <p:cBhvr rctx="IE">
                                        <p:cTn id="9" dur="indefinite"/>
                                        <p:tgtEl>
                                          <p:spTgt spid="3">
                                            <p:txEl>
                                              <p:pRg st="0" end="0"/>
                                            </p:txEl>
                                          </p:spTgt>
                                        </p:tgtEl>
                                      </p:cBhvr>
                                    </p:animEffect>
                                  </p:childTnLst>
                                </p:cTn>
                              </p:par>
                              <p:par>
                                <p:cTn id="10" presetID="1"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childTnLst>
                                </p:cTn>
                              </p:par>
                              <p:par>
                                <p:cTn id="22" presetID="9" presetClass="emph" presetSubtype="0" nodeType="withEffect">
                                  <p:stCondLst>
                                    <p:cond delay="0"/>
                                  </p:stCondLst>
                                  <p:childTnLst>
                                    <p:set>
                                      <p:cBhvr rctx="PPT">
                                        <p:cTn id="23" dur="indefinite"/>
                                        <p:tgtEl>
                                          <p:spTgt spid="3">
                                            <p:txEl>
                                              <p:pRg st="1" end="1"/>
                                            </p:txEl>
                                          </p:spTgt>
                                        </p:tgtEl>
                                        <p:attrNameLst>
                                          <p:attrName>style.opacity</p:attrName>
                                        </p:attrNameLst>
                                      </p:cBhvr>
                                      <p:to>
                                        <p:strVal val="0.25"/>
                                      </p:to>
                                    </p:set>
                                    <p:animEffect filter="image" prLst="opacity: 0.25">
                                      <p:cBhvr rctx="IE">
                                        <p:cTn id="24" dur="indefinite"/>
                                        <p:tgtEl>
                                          <p:spTgt spid="3">
                                            <p:txEl>
                                              <p:pRg st="1" end="1"/>
                                            </p:txEl>
                                          </p:spTgt>
                                        </p:tgtEl>
                                      </p:cBhvr>
                                    </p:animEffect>
                                  </p:childTnLst>
                                </p:cTn>
                              </p:par>
                              <p:par>
                                <p:cTn id="25" presetID="9" presetClass="emph" presetSubtype="0" nodeType="withEffect">
                                  <p:stCondLst>
                                    <p:cond delay="0"/>
                                  </p:stCondLst>
                                  <p:childTnLst>
                                    <p:set>
                                      <p:cBhvr rctx="PPT">
                                        <p:cTn id="26" dur="indefinite"/>
                                        <p:tgtEl>
                                          <p:spTgt spid="3">
                                            <p:txEl>
                                              <p:pRg st="2" end="2"/>
                                            </p:txEl>
                                          </p:spTgt>
                                        </p:tgtEl>
                                        <p:attrNameLst>
                                          <p:attrName>style.opacity</p:attrName>
                                        </p:attrNameLst>
                                      </p:cBhvr>
                                      <p:to>
                                        <p:strVal val="0.25"/>
                                      </p:to>
                                    </p:set>
                                    <p:animEffect filter="image" prLst="opacity: 0.25">
                                      <p:cBhvr rctx="IE">
                                        <p:cTn id="27" dur="indefinite"/>
                                        <p:tgtEl>
                                          <p:spTgt spid="3">
                                            <p:txEl>
                                              <p:pRg st="2" end="2"/>
                                            </p:txEl>
                                          </p:spTgt>
                                        </p:tgtEl>
                                      </p:cBhvr>
                                    </p:animEffect>
                                  </p:childTnLst>
                                </p:cTn>
                              </p:par>
                              <p:par>
                                <p:cTn id="28" presetID="9" presetClass="emph" presetSubtype="0" nodeType="withEffect">
                                  <p:stCondLst>
                                    <p:cond delay="0"/>
                                  </p:stCondLst>
                                  <p:childTnLst>
                                    <p:set>
                                      <p:cBhvr rctx="PPT">
                                        <p:cTn id="29" dur="indefinite"/>
                                        <p:tgtEl>
                                          <p:spTgt spid="3">
                                            <p:txEl>
                                              <p:pRg st="3" end="3"/>
                                            </p:txEl>
                                          </p:spTgt>
                                        </p:tgtEl>
                                        <p:attrNameLst>
                                          <p:attrName>style.opacity</p:attrName>
                                        </p:attrNameLst>
                                      </p:cBhvr>
                                      <p:to>
                                        <p:strVal val="0.25"/>
                                      </p:to>
                                    </p:set>
                                    <p:animEffect filter="image" prLst="opacity: 0.25">
                                      <p:cBhvr rctx="IE">
                                        <p:cTn id="30" dur="indefinite"/>
                                        <p:tgtEl>
                                          <p:spTgt spid="3">
                                            <p:txEl>
                                              <p:pRg st="3" end="3"/>
                                            </p:txEl>
                                          </p:spTgt>
                                        </p:tgtEl>
                                      </p:cBhvr>
                                    </p:animEffect>
                                  </p:childTnLst>
                                </p:cTn>
                              </p:par>
                              <p:par>
                                <p:cTn id="31" presetID="9" presetClass="emph" presetSubtype="0" nodeType="withEffect">
                                  <p:stCondLst>
                                    <p:cond delay="0"/>
                                  </p:stCondLst>
                                  <p:childTnLst>
                                    <p:set>
                                      <p:cBhvr rctx="PPT">
                                        <p:cTn id="32" dur="indefinite"/>
                                        <p:tgtEl>
                                          <p:spTgt spid="3">
                                            <p:txEl>
                                              <p:pRg st="4" end="4"/>
                                            </p:txEl>
                                          </p:spTgt>
                                        </p:tgtEl>
                                        <p:attrNameLst>
                                          <p:attrName>style.opacity</p:attrName>
                                        </p:attrNameLst>
                                      </p:cBhvr>
                                      <p:to>
                                        <p:strVal val="0.25"/>
                                      </p:to>
                                    </p:set>
                                    <p:animEffect filter="image" prLst="opacity: 0.25">
                                      <p:cBhvr rctx="IE">
                                        <p:cTn id="33" dur="indefinite"/>
                                        <p:tgtEl>
                                          <p:spTgt spid="3">
                                            <p:txEl>
                                              <p:pRg st="4" end="4"/>
                                            </p:txEl>
                                          </p:spTgt>
                                        </p:tgtEl>
                                      </p:cBhvr>
                                    </p:animEffect>
                                  </p:childTnLst>
                                </p:cTn>
                              </p:par>
                              <p:par>
                                <p:cTn id="34" presetID="9" presetClass="emph" presetSubtype="0" nodeType="withEffect">
                                  <p:stCondLst>
                                    <p:cond delay="0"/>
                                  </p:stCondLst>
                                  <p:childTnLst>
                                    <p:set>
                                      <p:cBhvr rctx="PPT">
                                        <p:cTn id="35" dur="indefinite"/>
                                        <p:tgtEl>
                                          <p:spTgt spid="3">
                                            <p:txEl>
                                              <p:pRg st="5" end="5"/>
                                            </p:txEl>
                                          </p:spTgt>
                                        </p:tgtEl>
                                        <p:attrNameLst>
                                          <p:attrName>style.opacity</p:attrName>
                                        </p:attrNameLst>
                                      </p:cBhvr>
                                      <p:to>
                                        <p:strVal val="0.25"/>
                                      </p:to>
                                    </p:set>
                                    <p:animEffect filter="image" prLst="opacity: 0.25">
                                      <p:cBhvr rctx="IE">
                                        <p:cTn id="36" dur="indefinite"/>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childTnLst>
                                </p:cTn>
                              </p:par>
                              <p:par>
                                <p:cTn id="41" presetID="9" presetClass="emph" presetSubtype="0" nodeType="withEffect">
                                  <p:stCondLst>
                                    <p:cond delay="0"/>
                                  </p:stCondLst>
                                  <p:childTnLst>
                                    <p:set>
                                      <p:cBhvr rctx="PPT">
                                        <p:cTn id="42" dur="indefinite"/>
                                        <p:tgtEl>
                                          <p:spTgt spid="3">
                                            <p:txEl>
                                              <p:pRg st="6" end="6"/>
                                            </p:txEl>
                                          </p:spTgt>
                                        </p:tgtEl>
                                        <p:attrNameLst>
                                          <p:attrName>style.opacity</p:attrName>
                                        </p:attrNameLst>
                                      </p:cBhvr>
                                      <p:to>
                                        <p:strVal val="0.25"/>
                                      </p:to>
                                    </p:set>
                                    <p:animEffect filter="image" prLst="opacity: 0.25">
                                      <p:cBhvr rctx="IE">
                                        <p:cTn id="43" dur="indefinite"/>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Load Futures</a:t>
            </a:r>
            <a:endParaRPr lang="en-US" dirty="0"/>
          </a:p>
        </p:txBody>
      </p:sp>
      <p:sp>
        <p:nvSpPr>
          <p:cNvPr id="3" name="Content Placeholder 2"/>
          <p:cNvSpPr>
            <a:spLocks noGrp="1"/>
          </p:cNvSpPr>
          <p:nvPr>
            <p:ph idx="1"/>
          </p:nvPr>
        </p:nvSpPr>
        <p:spPr>
          <a:xfrm>
            <a:off x="509451" y="1212750"/>
            <a:ext cx="8229600" cy="5070485"/>
          </a:xfrm>
        </p:spPr>
        <p:txBody>
          <a:bodyPr/>
          <a:lstStyle/>
          <a:p>
            <a:r>
              <a:rPr lang="en-US" sz="2400" dirty="0" smtClean="0"/>
              <a:t>Changes in loads among futures have nothing to do changes in conservation policy</a:t>
            </a:r>
          </a:p>
          <a:p>
            <a:r>
              <a:rPr lang="en-US" sz="2400" dirty="0" smtClean="0"/>
              <a:t>One way to think of load futures is in terms of households and businesses moving into or out of the region, rather than changes in usage by individual customers</a:t>
            </a:r>
            <a:endParaRPr lang="en-US" sz="2400" dirty="0" smtClean="0"/>
          </a:p>
          <a:p>
            <a:r>
              <a:rPr lang="en-US" sz="2400" dirty="0" smtClean="0"/>
              <a:t>It is also true that individual customers may buy more or fewer gadgets and require more electricity</a:t>
            </a:r>
          </a:p>
          <a:p>
            <a:r>
              <a:rPr lang="en-US" sz="2400" dirty="0" smtClean="0"/>
              <a:t>What is true in any of these situations, however, is that individual regional customer satisfaction will track their unit energy cost, irrespective of whether their requirements are met through energy efficiency or purchases of electricity from their utility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9" presetClass="emph" presetSubtype="0" nodeType="withEffect">
                                  <p:stCondLst>
                                    <p:cond delay="0"/>
                                  </p:stCondLst>
                                  <p:childTnLst>
                                    <p:set>
                                      <p:cBhvr rctx="PPT">
                                        <p:cTn id="8" dur="indefinite"/>
                                        <p:tgtEl>
                                          <p:spTgt spid="3">
                                            <p:txEl>
                                              <p:pRg st="0" end="0"/>
                                            </p:txEl>
                                          </p:spTgt>
                                        </p:tgtEl>
                                        <p:attrNameLst>
                                          <p:attrName>style.opacity</p:attrName>
                                        </p:attrNameLst>
                                      </p:cBhvr>
                                      <p:to>
                                        <p:strVal val="0.25"/>
                                      </p:to>
                                    </p:set>
                                    <p:animEffect filter="image" prLst="opacity: 0.25">
                                      <p:cBhvr rctx="IE">
                                        <p:cTn id="9" dur="indefinite"/>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childTnLst>
                                </p:cTn>
                              </p:par>
                              <p:par>
                                <p:cTn id="14" presetID="9" presetClass="emph" presetSubtype="0" nodeType="withEffect">
                                  <p:stCondLst>
                                    <p:cond delay="0"/>
                                  </p:stCondLst>
                                  <p:childTnLst>
                                    <p:set>
                                      <p:cBhvr rctx="PPT">
                                        <p:cTn id="15" dur="indefinite"/>
                                        <p:tgtEl>
                                          <p:spTgt spid="3">
                                            <p:txEl>
                                              <p:pRg st="1" end="1"/>
                                            </p:txEl>
                                          </p:spTgt>
                                        </p:tgtEl>
                                        <p:attrNameLst>
                                          <p:attrName>style.opacity</p:attrName>
                                        </p:attrNameLst>
                                      </p:cBhvr>
                                      <p:to>
                                        <p:strVal val="0.25"/>
                                      </p:to>
                                    </p:set>
                                    <p:animEffect filter="image" prLst="opacity: 0.25">
                                      <p:cBhvr rctx="IE">
                                        <p:cTn id="16" dur="indefinite"/>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9" presetClass="emph" presetSubtype="0" nodeType="withEffect">
                                  <p:stCondLst>
                                    <p:cond delay="0"/>
                                  </p:stCondLst>
                                  <p:childTnLst>
                                    <p:set>
                                      <p:cBhvr rctx="PPT">
                                        <p:cTn id="22" dur="indefinite"/>
                                        <p:tgtEl>
                                          <p:spTgt spid="3">
                                            <p:txEl>
                                              <p:pRg st="2" end="2"/>
                                            </p:txEl>
                                          </p:spTgt>
                                        </p:tgtEl>
                                        <p:attrNameLst>
                                          <p:attrName>style.opacity</p:attrName>
                                        </p:attrNameLst>
                                      </p:cBhvr>
                                      <p:to>
                                        <p:strVal val="0.25"/>
                                      </p:to>
                                    </p:set>
                                    <p:animEffect filter="image" prLst="opacity: 0.25">
                                      <p:cBhvr rctx="IE">
                                        <p:cTn id="23" dur="indefinite"/>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 Energy Cost ≠ Rates</a:t>
            </a:r>
            <a:endParaRPr lang="en-US" dirty="0"/>
          </a:p>
        </p:txBody>
      </p:sp>
      <p:sp>
        <p:nvSpPr>
          <p:cNvPr id="3" name="Content Placeholder 2"/>
          <p:cNvSpPr>
            <a:spLocks noGrp="1"/>
          </p:cNvSpPr>
          <p:nvPr>
            <p:ph idx="1"/>
          </p:nvPr>
        </p:nvSpPr>
        <p:spPr>
          <a:xfrm>
            <a:off x="457200" y="1600201"/>
            <a:ext cx="8229600" cy="3429000"/>
          </a:xfrm>
        </p:spPr>
        <p:txBody>
          <a:bodyPr/>
          <a:lstStyle/>
          <a:p>
            <a:r>
              <a:rPr lang="en-US" dirty="0" smtClean="0"/>
              <a:t>Costs in the rate numerator include embedded costs; costs in unit energy cost do not</a:t>
            </a:r>
          </a:p>
          <a:p>
            <a:r>
              <a:rPr lang="en-US" dirty="0" smtClean="0"/>
              <a:t>Energy in the rate denominator is sales; energy in the unit energy cost is frozen efficiency load, including system losses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 with the Cash Flows</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231423" y="1280160"/>
            <a:ext cx="8768713" cy="4572000"/>
          </a:xfrm>
          <a:prstGeom prst="rect">
            <a:avLst/>
          </a:prstGeom>
          <a:noFill/>
          <a:ln w="9525">
            <a:noFill/>
            <a:miter lim="800000"/>
            <a:headEnd/>
            <a:tailEnd/>
          </a:ln>
          <a:effectLst/>
        </p:spPr>
      </p:pic>
      <p:sp>
        <p:nvSpPr>
          <p:cNvPr id="5" name="Up Arrow 4"/>
          <p:cNvSpPr/>
          <p:nvPr/>
        </p:nvSpPr>
        <p:spPr>
          <a:xfrm>
            <a:off x="634295" y="5375099"/>
            <a:ext cx="266700" cy="35242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11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911" y="173038"/>
            <a:ext cx="8229600" cy="1143000"/>
          </a:xfrm>
        </p:spPr>
        <p:txBody>
          <a:bodyPr/>
          <a:lstStyle/>
          <a:p>
            <a:r>
              <a:rPr lang="en-US" dirty="0" smtClean="0"/>
              <a:t>Calculating </a:t>
            </a:r>
            <a:r>
              <a:rPr lang="en-US" dirty="0" smtClean="0"/>
              <a:t>NPV for One Future</a:t>
            </a:r>
            <a:r>
              <a:rPr lang="en-US" dirty="0" smtClean="0"/>
              <a:t/>
            </a:r>
            <a:br>
              <a:rPr lang="en-US" dirty="0" smtClean="0"/>
            </a:br>
            <a:r>
              <a:rPr lang="en-US" sz="1800" dirty="0" smtClean="0"/>
              <a:t>(discount rate = 4%)</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228600" y="1280160"/>
            <a:ext cx="8769096" cy="4572200"/>
          </a:xfrm>
          <a:prstGeom prst="rect">
            <a:avLst/>
          </a:prstGeom>
          <a:noFill/>
          <a:ln w="9525">
            <a:noFill/>
            <a:miter lim="800000"/>
            <a:headEnd/>
            <a:tailEnd/>
          </a:ln>
          <a:effectLst/>
        </p:spPr>
      </p:pic>
      <p:sp>
        <p:nvSpPr>
          <p:cNvPr id="5" name="Up Arrow 4"/>
          <p:cNvSpPr/>
          <p:nvPr/>
        </p:nvSpPr>
        <p:spPr>
          <a:xfrm>
            <a:off x="634295" y="5420254"/>
            <a:ext cx="266700" cy="35242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1100"/>
          </a:p>
        </p:txBody>
      </p:sp>
      <p:grpSp>
        <p:nvGrpSpPr>
          <p:cNvPr id="17" name="Group 16"/>
          <p:cNvGrpSpPr/>
          <p:nvPr/>
        </p:nvGrpSpPr>
        <p:grpSpPr>
          <a:xfrm>
            <a:off x="702205" y="4172656"/>
            <a:ext cx="695325" cy="704938"/>
            <a:chOff x="882827" y="4364567"/>
            <a:chExt cx="695325" cy="704938"/>
          </a:xfrm>
        </p:grpSpPr>
        <p:pic>
          <p:nvPicPr>
            <p:cNvPr id="3074" name="Picture 2"/>
            <p:cNvPicPr>
              <a:picLocks noChangeAspect="1" noChangeArrowheads="1"/>
            </p:cNvPicPr>
            <p:nvPr/>
          </p:nvPicPr>
          <p:blipFill>
            <a:blip r:embed="rId3" cstate="print"/>
            <a:srcRect/>
            <a:stretch>
              <a:fillRect/>
            </a:stretch>
          </p:blipFill>
          <p:spPr bwMode="auto">
            <a:xfrm>
              <a:off x="882827" y="4364567"/>
              <a:ext cx="695325" cy="438150"/>
            </a:xfrm>
            <a:prstGeom prst="rect">
              <a:avLst/>
            </a:prstGeom>
            <a:noFill/>
            <a:ln w="9525">
              <a:noFill/>
              <a:miter lim="800000"/>
              <a:headEnd/>
              <a:tailEnd/>
            </a:ln>
            <a:effectLst/>
          </p:spPr>
        </p:pic>
        <p:cxnSp>
          <p:nvCxnSpPr>
            <p:cNvPr id="12" name="Straight Arrow Connector 11"/>
            <p:cNvCxnSpPr>
              <a:stCxn id="3074" idx="2"/>
            </p:cNvCxnSpPr>
            <p:nvPr/>
          </p:nvCxnSpPr>
          <p:spPr bwMode="auto">
            <a:xfrm rot="5400000">
              <a:off x="1097493" y="4935714"/>
              <a:ext cx="265994" cy="1588"/>
            </a:xfrm>
            <a:prstGeom prst="straightConnector1">
              <a:avLst/>
            </a:prstGeom>
            <a:ln>
              <a:solidFill>
                <a:srgbClr val="FF0000"/>
              </a:solidFill>
              <a:headEnd type="none" w="sm" len="sm"/>
              <a:tailEnd type="arrow"/>
            </a:ln>
          </p:spPr>
          <p:style>
            <a:lnRef idx="3">
              <a:schemeClr val="dk1"/>
            </a:lnRef>
            <a:fillRef idx="0">
              <a:schemeClr val="dk1"/>
            </a:fillRef>
            <a:effectRef idx="2">
              <a:schemeClr val="dk1"/>
            </a:effectRef>
            <a:fontRef idx="minor">
              <a:schemeClr val="tx1"/>
            </a:fontRef>
          </p:style>
        </p:cxnSp>
      </p:grpSp>
      <p:grpSp>
        <p:nvGrpSpPr>
          <p:cNvPr id="24" name="Group 23"/>
          <p:cNvGrpSpPr/>
          <p:nvPr/>
        </p:nvGrpSpPr>
        <p:grpSpPr>
          <a:xfrm>
            <a:off x="1020058" y="5215466"/>
            <a:ext cx="714375" cy="851606"/>
            <a:chOff x="1189391" y="5441244"/>
            <a:chExt cx="714375" cy="851606"/>
          </a:xfrm>
        </p:grpSpPr>
        <p:pic>
          <p:nvPicPr>
            <p:cNvPr id="3076" name="Picture 4"/>
            <p:cNvPicPr>
              <a:picLocks noChangeAspect="1" noChangeArrowheads="1"/>
            </p:cNvPicPr>
            <p:nvPr/>
          </p:nvPicPr>
          <p:blipFill>
            <a:blip r:embed="rId4" cstate="print"/>
            <a:srcRect/>
            <a:stretch>
              <a:fillRect/>
            </a:stretch>
          </p:blipFill>
          <p:spPr bwMode="auto">
            <a:xfrm>
              <a:off x="1189391" y="5854700"/>
              <a:ext cx="714375" cy="438150"/>
            </a:xfrm>
            <a:prstGeom prst="rect">
              <a:avLst/>
            </a:prstGeom>
            <a:noFill/>
            <a:ln w="9525">
              <a:noFill/>
              <a:miter lim="800000"/>
              <a:headEnd/>
              <a:tailEnd/>
            </a:ln>
            <a:effectLst/>
          </p:spPr>
        </p:pic>
        <p:cxnSp>
          <p:nvCxnSpPr>
            <p:cNvPr id="19" name="Straight Arrow Connector 18"/>
            <p:cNvCxnSpPr>
              <a:stCxn id="3076" idx="0"/>
            </p:cNvCxnSpPr>
            <p:nvPr/>
          </p:nvCxnSpPr>
          <p:spPr bwMode="auto">
            <a:xfrm rot="16200000" flipV="1">
              <a:off x="1339851" y="5647971"/>
              <a:ext cx="413456" cy="1"/>
            </a:xfrm>
            <a:prstGeom prst="straightConnector1">
              <a:avLst/>
            </a:prstGeom>
            <a:ln>
              <a:solidFill>
                <a:srgbClr val="FF0000"/>
              </a:solidFill>
              <a:headEnd type="none" w="sm" len="sm"/>
              <a:tailEnd type="arrow"/>
            </a:ln>
          </p:spPr>
          <p:style>
            <a:lnRef idx="3">
              <a:schemeClr val="dk1"/>
            </a:lnRef>
            <a:fillRef idx="0">
              <a:schemeClr val="dk1"/>
            </a:fillRef>
            <a:effectRef idx="2">
              <a:schemeClr val="dk1"/>
            </a:effectRef>
            <a:fontRef idx="minor">
              <a:schemeClr val="tx1"/>
            </a:fontRef>
          </p:style>
        </p:cxnSp>
      </p:grpSp>
      <p:grpSp>
        <p:nvGrpSpPr>
          <p:cNvPr id="18" name="Group 17"/>
          <p:cNvGrpSpPr/>
          <p:nvPr/>
        </p:nvGrpSpPr>
        <p:grpSpPr>
          <a:xfrm>
            <a:off x="1352197" y="3382434"/>
            <a:ext cx="704850" cy="1325826"/>
            <a:chOff x="1352197" y="3382434"/>
            <a:chExt cx="704850" cy="1325826"/>
          </a:xfrm>
        </p:grpSpPr>
        <p:pic>
          <p:nvPicPr>
            <p:cNvPr id="3077" name="Picture 5"/>
            <p:cNvPicPr>
              <a:picLocks noChangeAspect="1" noChangeArrowheads="1"/>
            </p:cNvPicPr>
            <p:nvPr/>
          </p:nvPicPr>
          <p:blipFill>
            <a:blip r:embed="rId5" cstate="print"/>
            <a:srcRect/>
            <a:stretch>
              <a:fillRect/>
            </a:stretch>
          </p:blipFill>
          <p:spPr bwMode="auto">
            <a:xfrm>
              <a:off x="1352197" y="3382434"/>
              <a:ext cx="704850" cy="438150"/>
            </a:xfrm>
            <a:prstGeom prst="rect">
              <a:avLst/>
            </a:prstGeom>
            <a:noFill/>
            <a:ln w="9525">
              <a:noFill/>
              <a:miter lim="800000"/>
              <a:headEnd/>
              <a:tailEnd/>
            </a:ln>
            <a:effectLst/>
          </p:spPr>
        </p:pic>
        <p:cxnSp>
          <p:nvCxnSpPr>
            <p:cNvPr id="21" name="Straight Arrow Connector 20"/>
            <p:cNvCxnSpPr>
              <a:stCxn id="3077" idx="2"/>
            </p:cNvCxnSpPr>
            <p:nvPr/>
          </p:nvCxnSpPr>
          <p:spPr bwMode="auto">
            <a:xfrm rot="5400000">
              <a:off x="1261181" y="4264025"/>
              <a:ext cx="886883" cy="1588"/>
            </a:xfrm>
            <a:prstGeom prst="straightConnector1">
              <a:avLst/>
            </a:prstGeom>
            <a:ln>
              <a:solidFill>
                <a:srgbClr val="FF0000"/>
              </a:solidFill>
              <a:headEnd type="none" w="sm" len="sm"/>
              <a:tailEnd type="arrow"/>
            </a:ln>
          </p:spPr>
          <p:style>
            <a:lnRef idx="3">
              <a:schemeClr val="dk1"/>
            </a:lnRef>
            <a:fillRef idx="0">
              <a:schemeClr val="dk1"/>
            </a:fillRef>
            <a:effectRef idx="2">
              <a:schemeClr val="dk1"/>
            </a:effectRef>
            <a:fontRef idx="minor">
              <a:schemeClr val="tx1"/>
            </a:fontRef>
          </p:style>
        </p:cxnSp>
      </p:grpSp>
      <p:grpSp>
        <p:nvGrpSpPr>
          <p:cNvPr id="26" name="Group 25"/>
          <p:cNvGrpSpPr/>
          <p:nvPr/>
        </p:nvGrpSpPr>
        <p:grpSpPr>
          <a:xfrm>
            <a:off x="6826074" y="5204972"/>
            <a:ext cx="752475" cy="749211"/>
            <a:chOff x="6679318" y="5419461"/>
            <a:chExt cx="752475" cy="749211"/>
          </a:xfrm>
        </p:grpSpPr>
        <p:pic>
          <p:nvPicPr>
            <p:cNvPr id="3078" name="Picture 6"/>
            <p:cNvPicPr>
              <a:picLocks noChangeAspect="1" noChangeArrowheads="1"/>
            </p:cNvPicPr>
            <p:nvPr/>
          </p:nvPicPr>
          <p:blipFill>
            <a:blip r:embed="rId6" cstate="print"/>
            <a:srcRect/>
            <a:stretch>
              <a:fillRect/>
            </a:stretch>
          </p:blipFill>
          <p:spPr bwMode="auto">
            <a:xfrm>
              <a:off x="6679318" y="5730522"/>
              <a:ext cx="752475" cy="438150"/>
            </a:xfrm>
            <a:prstGeom prst="rect">
              <a:avLst/>
            </a:prstGeom>
            <a:noFill/>
            <a:ln w="9525">
              <a:noFill/>
              <a:miter lim="800000"/>
              <a:headEnd/>
              <a:tailEnd/>
            </a:ln>
            <a:effectLst/>
          </p:spPr>
        </p:pic>
        <p:cxnSp>
          <p:nvCxnSpPr>
            <p:cNvPr id="23" name="Straight Arrow Connector 22"/>
            <p:cNvCxnSpPr>
              <a:stCxn id="3078" idx="0"/>
            </p:cNvCxnSpPr>
            <p:nvPr/>
          </p:nvCxnSpPr>
          <p:spPr bwMode="auto">
            <a:xfrm rot="5400000" flipH="1" flipV="1">
              <a:off x="6899629" y="5574595"/>
              <a:ext cx="311855" cy="1588"/>
            </a:xfrm>
            <a:prstGeom prst="straightConnector1">
              <a:avLst/>
            </a:prstGeom>
            <a:ln>
              <a:solidFill>
                <a:srgbClr val="FF0000"/>
              </a:solidFill>
              <a:headEnd type="none" w="sm" len="sm"/>
              <a:tailEnd type="arrow"/>
            </a:ln>
          </p:spPr>
          <p:style>
            <a:lnRef idx="3">
              <a:schemeClr val="dk1"/>
            </a:lnRef>
            <a:fillRef idx="0">
              <a:schemeClr val="dk1"/>
            </a:fillRef>
            <a:effectRef idx="2">
              <a:schemeClr val="dk1"/>
            </a:effectRef>
            <a:fontRef idx="minor">
              <a:schemeClr val="tx1"/>
            </a:fontRef>
          </p:style>
        </p:cxnSp>
      </p:grpSp>
      <p:pic>
        <p:nvPicPr>
          <p:cNvPr id="3079" name="Picture 7"/>
          <p:cNvPicPr>
            <a:picLocks noChangeAspect="1" noChangeArrowheads="1"/>
          </p:cNvPicPr>
          <p:nvPr/>
        </p:nvPicPr>
        <p:blipFill>
          <a:blip r:embed="rId7" cstate="print"/>
          <a:srcRect/>
          <a:stretch>
            <a:fillRect/>
          </a:stretch>
        </p:blipFill>
        <p:spPr bwMode="auto">
          <a:xfrm>
            <a:off x="221721" y="4890382"/>
            <a:ext cx="1724025" cy="447675"/>
          </a:xfrm>
          <a:prstGeom prst="rect">
            <a:avLst/>
          </a:prstGeom>
          <a:noFill/>
          <a:ln w="9525">
            <a:noFill/>
            <a:miter lim="800000"/>
            <a:headEnd/>
            <a:tailEnd/>
          </a:ln>
          <a:effectLst/>
        </p:spPr>
      </p:pic>
      <p:sp>
        <p:nvSpPr>
          <p:cNvPr id="20" name="TextBox 19"/>
          <p:cNvSpPr txBox="1"/>
          <p:nvPr/>
        </p:nvSpPr>
        <p:spPr>
          <a:xfrm>
            <a:off x="2765778" y="2314222"/>
            <a:ext cx="2302933" cy="369332"/>
          </a:xfrm>
          <a:prstGeom prst="rect">
            <a:avLst/>
          </a:prstGeom>
          <a:solidFill>
            <a:schemeClr val="bg1"/>
          </a:solidFill>
        </p:spPr>
        <p:txBody>
          <a:bodyPr wrap="square" rtlCol="0">
            <a:spAutoFit/>
          </a:bodyPr>
          <a:lstStyle/>
          <a:p>
            <a:r>
              <a:rPr lang="en-US" dirty="0" smtClean="0"/>
              <a:t>NPV = $227.1 B</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7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theme/theme1.xml><?xml version="1.0" encoding="utf-8"?>
<a:theme xmlns:a="http://schemas.openxmlformats.org/drawingml/2006/main" name="110707 SAAC Status for P4 GTM 01">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ln>
          <a:solidFill>
            <a:srgbClr val="FF0000"/>
          </a:solidFill>
          <a:headEnd type="none" w="sm" len="sm"/>
          <a:tailEnd type="arrow"/>
        </a:ln>
      </a:spPr>
      <a:bodyPr/>
      <a:lstStyle/>
      <a:style>
        <a:lnRef idx="3">
          <a:schemeClr val="dk1"/>
        </a:lnRef>
        <a:fillRef idx="0">
          <a:schemeClr val="dk1"/>
        </a:fillRef>
        <a:effectRef idx="2">
          <a:schemeClr val="dk1"/>
        </a:effectRef>
        <a:fontRef idx="minor">
          <a:schemeClr val="tx1"/>
        </a:fontRef>
      </a: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Default Design 13">
        <a:dk1>
          <a:srgbClr val="5C1F00"/>
        </a:dk1>
        <a:lt1>
          <a:srgbClr val="FFFFFF"/>
        </a:lt1>
        <a:dk2>
          <a:srgbClr val="800000"/>
        </a:dk2>
        <a:lt2>
          <a:srgbClr val="DFD293"/>
        </a:lt2>
        <a:accent1>
          <a:srgbClr val="CC3300"/>
        </a:accent1>
        <a:accent2>
          <a:srgbClr val="34EA6C"/>
        </a:accent2>
        <a:accent3>
          <a:srgbClr val="C0AAAA"/>
        </a:accent3>
        <a:accent4>
          <a:srgbClr val="DADADA"/>
        </a:accent4>
        <a:accent5>
          <a:srgbClr val="E2ADAA"/>
        </a:accent5>
        <a:accent6>
          <a:srgbClr val="2ED461"/>
        </a:accent6>
        <a:hlink>
          <a:srgbClr val="FFFF99"/>
        </a:hlink>
        <a:folHlink>
          <a:srgbClr val="D3A21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110707 SAAC Status for P4 GTM 01</Template>
  <TotalTime>558</TotalTime>
  <Words>1024</Words>
  <Application>Microsoft Office PowerPoint</Application>
  <PresentationFormat>Letter Paper (8.5x11 in)</PresentationFormat>
  <Paragraphs>93</Paragraphs>
  <Slides>27</Slides>
  <Notes>4</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27</vt:i4>
      </vt:variant>
    </vt:vector>
  </HeadingPairs>
  <TitlesOfParts>
    <vt:vector size="30" baseType="lpstr">
      <vt:lpstr>110707 SAAC Status for P4 GTM 01</vt:lpstr>
      <vt:lpstr>Equation</vt:lpstr>
      <vt:lpstr>Microsoft Equation 3.0</vt:lpstr>
      <vt:lpstr>System Analysis Advisory Committee - A New Metric -</vt:lpstr>
      <vt:lpstr>Why Consider a New Metric?</vt:lpstr>
      <vt:lpstr>What’s the Difference?</vt:lpstr>
      <vt:lpstr>A Few Key Points</vt:lpstr>
      <vt:lpstr>Frozen Efficiency Loads</vt:lpstr>
      <vt:lpstr>Load Futures</vt:lpstr>
      <vt:lpstr>Unit Energy Cost ≠ Rates</vt:lpstr>
      <vt:lpstr>Start with the Cash Flows</vt:lpstr>
      <vt:lpstr>Calculating NPV for One Future (discount rate = 4%)</vt:lpstr>
      <vt:lpstr>Calculating NPV Cost per MWh for One Future</vt:lpstr>
      <vt:lpstr>Second Future: Lower Loads</vt:lpstr>
      <vt:lpstr>Thinking of Load Growth in Terms of More Customers </vt:lpstr>
      <vt:lpstr>Reduced Load in Terms of Fewer Customers …</vt:lpstr>
      <vt:lpstr>Costs are Also Lower….</vt:lpstr>
      <vt:lpstr>… And Costs Are Distributed Over Fewer Units of Energy</vt:lpstr>
      <vt:lpstr>Is This Future Better or Worse Than the First Future?</vt:lpstr>
      <vt:lpstr>While You Consider The Previous Questions …</vt:lpstr>
      <vt:lpstr>The Existing Distribution</vt:lpstr>
      <vt:lpstr>1. Use of the New Observations</vt:lpstr>
      <vt:lpstr>The New Distribution</vt:lpstr>
      <vt:lpstr>2. There is a Difference in Plans on the Efficient Frontier</vt:lpstr>
      <vt:lpstr>What do Plans Selected Using the Modified Metric Look Like?</vt:lpstr>
      <vt:lpstr>Differences between the Least-Risk Plans</vt:lpstr>
      <vt:lpstr>Differences between the Least-Risk Plans</vt:lpstr>
      <vt:lpstr>Conclusions</vt:lpstr>
      <vt:lpstr>Final Observation</vt:lpstr>
      <vt:lpstr>End</vt:lpstr>
    </vt:vector>
  </TitlesOfParts>
  <Company>MSI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Analysis Advisory Committee - New Metric -</dc:title>
  <dc:creator>Michael Schilmoeller, 8/24/2011</dc:creator>
  <cp:lastModifiedBy>Michael Schilmoeller, 9/27/2011</cp:lastModifiedBy>
  <cp:revision>77</cp:revision>
  <dcterms:created xsi:type="dcterms:W3CDTF">2011-09-14T05:18:40Z</dcterms:created>
  <dcterms:modified xsi:type="dcterms:W3CDTF">2011-09-27T06:31:08Z</dcterms:modified>
</cp:coreProperties>
</file>