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2" r:id="rId1"/>
  </p:sldMasterIdLst>
  <p:notesMasterIdLst>
    <p:notesMasterId r:id="rId8"/>
  </p:notesMasterIdLst>
  <p:handoutMasterIdLst>
    <p:handoutMasterId r:id="rId9"/>
  </p:handoutMasterIdLst>
  <p:sldIdLst>
    <p:sldId id="285" r:id="rId2"/>
    <p:sldId id="288" r:id="rId3"/>
    <p:sldId id="303" r:id="rId4"/>
    <p:sldId id="306" r:id="rId5"/>
    <p:sldId id="307" r:id="rId6"/>
    <p:sldId id="308" r:id="rId7"/>
  </p:sldIdLst>
  <p:sldSz cx="9144000" cy="6858000" type="screen4x3"/>
  <p:notesSz cx="6934200" cy="9220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ally Gibson" initials="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0000"/>
    <a:srgbClr val="FF7C80"/>
    <a:srgbClr val="FFCC00"/>
    <a:srgbClr val="CCFF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aximized" horzBarState="maximized">
    <p:restoredLeft sz="15591" autoAdjust="0"/>
    <p:restoredTop sz="94689" autoAdjust="0"/>
  </p:normalViewPr>
  <p:slideViewPr>
    <p:cSldViewPr>
      <p:cViewPr>
        <p:scale>
          <a:sx n="90" d="100"/>
          <a:sy n="90" d="100"/>
        </p:scale>
        <p:origin x="-2244" y="-6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7475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C5B876D0-EF26-494E-83A1-3328A30C08F2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7475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44CE81A2-AA73-49F7-8040-E599F8FF74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defTabSz="922338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 bwMode="auto">
          <a:xfrm>
            <a:off x="3927475" y="0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>
            <a:lvl1pPr algn="r" defTabSz="922338" eaLnBrk="0" hangingPunct="0">
              <a:defRPr sz="1200"/>
            </a:lvl1pPr>
          </a:lstStyle>
          <a:p>
            <a:pPr>
              <a:defRPr/>
            </a:pPr>
            <a:fld id="{76E85D68-4771-4578-A2DF-2A88A9C67C1C}" type="datetimeFigureOut">
              <a:rPr lang="en-US"/>
              <a:pPr>
                <a:defRPr/>
              </a:pPr>
              <a:t>9/28/2011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20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 bwMode="auto">
          <a:xfrm>
            <a:off x="693738" y="4379913"/>
            <a:ext cx="5546725" cy="414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09" tIns="46154" rIns="92309" bIns="4615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defTabSz="922338" eaLnBrk="0" hangingPunct="0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 bwMode="auto">
          <a:xfrm>
            <a:off x="3927475" y="8758238"/>
            <a:ext cx="3005138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309" tIns="46154" rIns="92309" bIns="46154" numCol="1" anchor="b" anchorCtr="0" compatLnSpc="1">
            <a:prstTxWarp prst="textNoShape">
              <a:avLst/>
            </a:prstTxWarp>
          </a:bodyPr>
          <a:lstStyle>
            <a:lvl1pPr algn="r" defTabSz="922338" eaLnBrk="0" hangingPunct="0">
              <a:defRPr sz="1200"/>
            </a:lvl1pPr>
          </a:lstStyle>
          <a:p>
            <a:pPr>
              <a:defRPr/>
            </a:pPr>
            <a:fld id="{9BD63BAA-C273-4F9A-8A62-800CB88AD9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Times New Roman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9A546-07DB-43D1-A40C-AF1841CF6855}" type="datetime1">
              <a:rPr lang="en-US"/>
              <a:pPr>
                <a:defRPr/>
              </a:pPr>
              <a:t>9/28/2011</a:t>
            </a:fld>
            <a:r>
              <a:rPr lang="en-US"/>
              <a:t>April 12, 2011</a:t>
            </a:r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6, 2011</a:t>
            </a:r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4FFA1-8DD9-4DAE-A693-6A85929B5C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Times New Roman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1DE24-B769-48F2-B20C-8C377D4C5511}" type="datetime1">
              <a:rPr lang="en-US"/>
              <a:pPr>
                <a:defRPr/>
              </a:pPr>
              <a:t>9/28/2011</a:t>
            </a:fld>
            <a:r>
              <a:rPr lang="en-US"/>
              <a:t>April 12, 2011</a:t>
            </a:r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6, 2011</a:t>
            </a:r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AE18D-F56D-4EF3-882B-AF08E2DB96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Times New Roman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5A924-6095-4EC1-9CC2-6715BBD1D411}" type="datetime1">
              <a:rPr lang="en-US"/>
              <a:pPr>
                <a:defRPr/>
              </a:pPr>
              <a:t>9/28/2011</a:t>
            </a:fld>
            <a:r>
              <a:rPr lang="en-US"/>
              <a:t>April 12, 2011</a:t>
            </a:r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6, 2011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9B613D-8C3B-47AE-B9F6-B8FD79E147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latin typeface="Times New Roman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CC8FB-E349-46D6-9125-0BBAF5EAC755}" type="datetime1">
              <a:rPr lang="en-US"/>
              <a:pPr>
                <a:defRPr/>
              </a:pPr>
              <a:t>9/28/2011</a:t>
            </a:fld>
            <a:r>
              <a:rPr lang="en-US"/>
              <a:t>April 12, 2011</a:t>
            </a:r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6, 2011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F5B35-5779-4ABF-B24F-E2980BA137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3BC15-F330-4FD6-BB99-968AEAE7B1F2}" type="datetime1">
              <a:rPr lang="en-US"/>
              <a:pPr>
                <a:defRPr/>
              </a:pPr>
              <a:t>9/28/2011</a:t>
            </a:fld>
            <a:r>
              <a:rPr lang="en-US"/>
              <a:t>April 12, 2011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6, 2011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2587A-D126-4812-838C-06CBE7B4E9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826BF-EE81-4B26-86D9-7A3465BD72CB}" type="datetime1">
              <a:rPr lang="en-US"/>
              <a:pPr>
                <a:defRPr/>
              </a:pPr>
              <a:t>9/28/2011</a:t>
            </a:fld>
            <a:r>
              <a:rPr lang="en-US"/>
              <a:t>April 12, 2011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April 6, 2011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89480-9610-445C-B531-D13A22BDC6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D38E27"/>
                </a:solidFill>
              </a:defRPr>
            </a:lvl1pPr>
          </a:lstStyle>
          <a:p>
            <a:pPr>
              <a:defRPr/>
            </a:pPr>
            <a:fld id="{F733B311-5099-40B0-9197-5D0E4C77B7EE}" type="datetime1">
              <a:rPr lang="en-US"/>
              <a:pPr>
                <a:defRPr/>
              </a:pPr>
              <a:t>9/28/2011</a:t>
            </a:fld>
            <a:r>
              <a:rPr lang="en-US"/>
              <a:t>April 12, 2011</a:t>
            </a:r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D38E27"/>
                </a:solidFill>
              </a:defRPr>
            </a:lvl1pPr>
          </a:lstStyle>
          <a:p>
            <a:pPr>
              <a:defRPr/>
            </a:pPr>
            <a:r>
              <a:rPr lang="en-US"/>
              <a:t>April 6, 2011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>
              <a:defRPr sz="1200">
                <a:solidFill>
                  <a:schemeClr val="accent1">
                    <a:shade val="75000"/>
                  </a:schemeClr>
                </a:solidFill>
                <a:latin typeface="Times New Roman"/>
              </a:defRPr>
            </a:lvl1pPr>
          </a:lstStyle>
          <a:p>
            <a:pPr>
              <a:defRPr/>
            </a:pPr>
            <a:fld id="{7B804EC2-C86B-4B93-9221-0958251F3B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88" r:id="rId5"/>
    <p:sldLayoutId id="2147483687" r:id="rId6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Arial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Arial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Arial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kern="1200">
          <a:solidFill>
            <a:schemeClr val="tx2"/>
          </a:solidFill>
          <a:latin typeface="Arial" charset="0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3"/>
          <p:cNvSpPr>
            <a:spLocks noGrp="1"/>
          </p:cNvSpPr>
          <p:nvPr>
            <p:ph type="subTitle" idx="4294967295"/>
          </p:nvPr>
        </p:nvSpPr>
        <p:spPr>
          <a:xfrm>
            <a:off x="685800" y="3124200"/>
            <a:ext cx="7696200" cy="2209800"/>
          </a:xfrm>
        </p:spPr>
        <p:txBody>
          <a:bodyPr/>
          <a:lstStyle/>
          <a:p>
            <a:pPr marL="0" indent="0" algn="ctr" eaLnBrk="1" hangingPunct="1">
              <a:buFont typeface="Wingdings 2" pitchFamily="18" charset="2"/>
              <a:buNone/>
            </a:pPr>
            <a:r>
              <a:rPr lang="en-US" sz="3600" smtClean="0">
                <a:latin typeface="Franklin Gothic Book" pitchFamily="34" charset="0"/>
              </a:rPr>
              <a:t>Resource Adequacy </a:t>
            </a: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en-US" sz="3600" smtClean="0">
                <a:latin typeface="Franklin Gothic Book" pitchFamily="34" charset="0"/>
              </a:rPr>
              <a:t>Steering Committee Meeting</a:t>
            </a:r>
          </a:p>
          <a:p>
            <a:pPr marL="0" indent="0" algn="ctr" eaLnBrk="1" hangingPunct="1">
              <a:buFont typeface="Wingdings 2" pitchFamily="18" charset="2"/>
              <a:buNone/>
            </a:pPr>
            <a:r>
              <a:rPr lang="en-US" sz="3600" i="1" smtClean="0">
                <a:latin typeface="Franklin Gothic Book" pitchFamily="34" charset="0"/>
              </a:rPr>
              <a:t>October 4, 2011</a:t>
            </a:r>
          </a:p>
        </p:txBody>
      </p:sp>
      <p:pic>
        <p:nvPicPr>
          <p:cNvPr id="10242" name="Picture 3" descr="RA Log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838200"/>
            <a:ext cx="2165350" cy="182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200" cap="none" smtClean="0">
                <a:effectLst/>
                <a:latin typeface="Franklin Gothic Medium" pitchFamily="34" charset="0"/>
              </a:rPr>
              <a:t>Today’s Discussion</a:t>
            </a:r>
          </a:p>
        </p:txBody>
      </p:sp>
      <p:sp>
        <p:nvSpPr>
          <p:cNvPr id="11266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en-US" sz="1800" smtClean="0"/>
              <a:t>Background/Context</a:t>
            </a:r>
            <a:endParaRPr lang="en-US" sz="2000" smtClean="0"/>
          </a:p>
          <a:p>
            <a:pPr marL="990600" lvl="1" indent="-533400">
              <a:lnSpc>
                <a:spcPct val="80000"/>
              </a:lnSpc>
            </a:pPr>
            <a:r>
              <a:rPr lang="en-US" sz="1800" smtClean="0"/>
              <a:t>Summary of policy decisions</a:t>
            </a:r>
          </a:p>
          <a:p>
            <a:pPr marL="609600" indent="-609600">
              <a:lnSpc>
                <a:spcPct val="80000"/>
              </a:lnSpc>
            </a:pPr>
            <a:endParaRPr lang="en-US" sz="1800" smtClean="0"/>
          </a:p>
          <a:p>
            <a:pPr marL="609600" indent="-609600">
              <a:lnSpc>
                <a:spcPct val="80000"/>
              </a:lnSpc>
            </a:pPr>
            <a:r>
              <a:rPr lang="en-US" sz="1800" smtClean="0"/>
              <a:t>Review and discuss progress since last meeting </a:t>
            </a:r>
          </a:p>
          <a:p>
            <a:pPr marL="990600" lvl="1" indent="-533400">
              <a:lnSpc>
                <a:spcPct val="80000"/>
              </a:lnSpc>
            </a:pPr>
            <a:r>
              <a:rPr lang="en-US" sz="1800" smtClean="0"/>
              <a:t>Key assumptions </a:t>
            </a:r>
          </a:p>
          <a:p>
            <a:pPr marL="990600" lvl="1" indent="-533400">
              <a:lnSpc>
                <a:spcPct val="80000"/>
              </a:lnSpc>
            </a:pPr>
            <a:r>
              <a:rPr lang="en-US" sz="1800" smtClean="0"/>
              <a:t>Model enhancement</a:t>
            </a:r>
          </a:p>
          <a:p>
            <a:pPr marL="609600" indent="-609600">
              <a:lnSpc>
                <a:spcPct val="80000"/>
              </a:lnSpc>
            </a:pPr>
            <a:endParaRPr lang="en-US" sz="1800" smtClean="0"/>
          </a:p>
          <a:p>
            <a:pPr marL="609600" indent="-609600">
              <a:lnSpc>
                <a:spcPct val="80000"/>
              </a:lnSpc>
            </a:pPr>
            <a:r>
              <a:rPr lang="en-US" sz="1800" smtClean="0"/>
              <a:t>Review and discuss Technical Committee’s proposal for revising the standard </a:t>
            </a:r>
          </a:p>
          <a:p>
            <a:pPr marL="990600" lvl="1" indent="-533400">
              <a:lnSpc>
                <a:spcPct val="80000"/>
              </a:lnSpc>
            </a:pPr>
            <a:r>
              <a:rPr lang="en-US" sz="1800" smtClean="0"/>
              <a:t>Current Standard and proposed revisions</a:t>
            </a:r>
          </a:p>
          <a:p>
            <a:pPr marL="990600" lvl="1" indent="-533400">
              <a:lnSpc>
                <a:spcPct val="80000"/>
              </a:lnSpc>
            </a:pPr>
            <a:r>
              <a:rPr lang="en-US" sz="1800" smtClean="0"/>
              <a:t>State of the System Report and sample</a:t>
            </a:r>
          </a:p>
          <a:p>
            <a:pPr marL="990600" lvl="1" indent="-533400">
              <a:lnSpc>
                <a:spcPct val="80000"/>
              </a:lnSpc>
            </a:pPr>
            <a:r>
              <a:rPr lang="en-US" sz="1800" smtClean="0"/>
              <a:t>Possible motion to send proposal to the Council </a:t>
            </a:r>
          </a:p>
          <a:p>
            <a:pPr marL="609600" indent="-609600">
              <a:lnSpc>
                <a:spcPct val="80000"/>
              </a:lnSpc>
            </a:pPr>
            <a:endParaRPr lang="en-US" sz="1800" smtClean="0"/>
          </a:p>
          <a:p>
            <a:pPr marL="609600" indent="-609600">
              <a:lnSpc>
                <a:spcPct val="80000"/>
              </a:lnSpc>
            </a:pPr>
            <a:r>
              <a:rPr lang="en-US" sz="1800" smtClean="0"/>
              <a:t>Next steps; review and finalize proposed schedule</a:t>
            </a:r>
          </a:p>
          <a:p>
            <a:pPr marL="609600" indent="-609600" eaLnBrk="1" hangingPunct="1">
              <a:lnSpc>
                <a:spcPct val="80000"/>
              </a:lnSpc>
            </a:pPr>
            <a:endParaRPr lang="en-US" sz="1800" smtClean="0">
              <a:latin typeface="Franklin Gothic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200" cap="none" smtClean="0">
                <a:effectLst/>
                <a:latin typeface="Franklin Gothic Medium" pitchFamily="34" charset="0"/>
              </a:rPr>
              <a:t>Background/Context – Current Standard</a:t>
            </a:r>
          </a:p>
        </p:txBody>
      </p:sp>
      <p:sp>
        <p:nvSpPr>
          <p:cNvPr id="12290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660400" indent="-660400">
              <a:lnSpc>
                <a:spcPct val="80000"/>
              </a:lnSpc>
            </a:pPr>
            <a:r>
              <a:rPr lang="en-US" sz="1800" smtClean="0"/>
              <a:t>Events leading up to the first official assessment:</a:t>
            </a:r>
          </a:p>
          <a:p>
            <a:pPr marL="1035050" lvl="1" indent="-577850">
              <a:lnSpc>
                <a:spcPct val="80000"/>
              </a:lnSpc>
            </a:pPr>
            <a:r>
              <a:rPr lang="en-US" sz="1800" smtClean="0"/>
              <a:t>2004 – Council’s 5</a:t>
            </a:r>
            <a:r>
              <a:rPr lang="en-US" sz="1800" baseline="30000" smtClean="0"/>
              <a:t>th</a:t>
            </a:r>
            <a:r>
              <a:rPr lang="en-US" sz="1800" smtClean="0"/>
              <a:t> Power Plan called for the creation of the Resource Adequacy Forum</a:t>
            </a:r>
          </a:p>
          <a:p>
            <a:pPr marL="1035050" lvl="1" indent="-577850">
              <a:lnSpc>
                <a:spcPct val="80000"/>
              </a:lnSpc>
            </a:pPr>
            <a:r>
              <a:rPr lang="en-US" sz="1800" smtClean="0"/>
              <a:t>2005 – Forum meets for the first time</a:t>
            </a:r>
          </a:p>
          <a:p>
            <a:pPr marL="1035050" lvl="1" indent="-577850">
              <a:lnSpc>
                <a:spcPct val="80000"/>
              </a:lnSpc>
            </a:pPr>
            <a:r>
              <a:rPr lang="en-US" sz="1800" smtClean="0"/>
              <a:t>2008 – Council adopts Forum’s proposal for a resource adequacy standard:</a:t>
            </a:r>
          </a:p>
          <a:p>
            <a:pPr marL="1409700" lvl="2" indent="-495300">
              <a:lnSpc>
                <a:spcPct val="80000"/>
              </a:lnSpc>
            </a:pPr>
            <a:r>
              <a:rPr lang="en-US" sz="1800" smtClean="0"/>
              <a:t>Probabilistic methodology</a:t>
            </a:r>
          </a:p>
          <a:p>
            <a:pPr marL="1409700" lvl="2" indent="-495300">
              <a:lnSpc>
                <a:spcPct val="80000"/>
              </a:lnSpc>
            </a:pPr>
            <a:r>
              <a:rPr lang="en-US" sz="1800" smtClean="0"/>
              <a:t>Loss of Load Probability (LOLP) metric</a:t>
            </a:r>
          </a:p>
          <a:p>
            <a:pPr marL="1409700" lvl="2" indent="-495300">
              <a:lnSpc>
                <a:spcPct val="80000"/>
              </a:lnSpc>
            </a:pPr>
            <a:r>
              <a:rPr lang="en-US" sz="1800" smtClean="0"/>
              <a:t>Threshold set at 5%</a:t>
            </a:r>
          </a:p>
          <a:p>
            <a:pPr marL="1409700" lvl="2" indent="-495300">
              <a:lnSpc>
                <a:spcPct val="80000"/>
              </a:lnSpc>
            </a:pPr>
            <a:r>
              <a:rPr lang="en-US" sz="1800" smtClean="0"/>
              <a:t>Separate winter and summer LOLP assessments which were then translated into deterministic metrics</a:t>
            </a:r>
          </a:p>
          <a:p>
            <a:pPr marL="1035050" lvl="1" indent="-577850">
              <a:lnSpc>
                <a:spcPct val="80000"/>
              </a:lnSpc>
            </a:pPr>
            <a:r>
              <a:rPr lang="en-US" sz="1800" smtClean="0"/>
              <a:t>2008 – First official assessment – supply is adequate through 2013</a:t>
            </a:r>
          </a:p>
          <a:p>
            <a:pPr marL="660400" indent="-660400">
              <a:lnSpc>
                <a:spcPct val="80000"/>
              </a:lnSpc>
            </a:pPr>
            <a:endParaRPr lang="en-US" sz="1800" smtClean="0"/>
          </a:p>
          <a:p>
            <a:pPr marL="660400" indent="-660400">
              <a:lnSpc>
                <a:spcPct val="80000"/>
              </a:lnSpc>
            </a:pPr>
            <a:r>
              <a:rPr lang="en-US" sz="1800" smtClean="0"/>
              <a:t>2008-2010 – Forum works to benchmarks its approach to adequacy and continues to refine methodology, data and assumptions</a:t>
            </a:r>
          </a:p>
          <a:p>
            <a:pPr marL="660400" indent="-660400" eaLnBrk="1" hangingPunct="1">
              <a:lnSpc>
                <a:spcPct val="80000"/>
              </a:lnSpc>
            </a:pPr>
            <a:endParaRPr lang="en-US" sz="1800" smtClean="0">
              <a:latin typeface="Franklin Gothic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200" cap="none" smtClean="0">
                <a:effectLst/>
                <a:latin typeface="Franklin Gothic Medium" pitchFamily="34" charset="0"/>
              </a:rPr>
              <a:t>Background/Context – Current Standard</a:t>
            </a:r>
          </a:p>
        </p:txBody>
      </p:sp>
      <p:sp>
        <p:nvSpPr>
          <p:cNvPr id="1331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660400" indent="-660400">
              <a:lnSpc>
                <a:spcPct val="80000"/>
              </a:lnSpc>
            </a:pPr>
            <a:r>
              <a:rPr lang="en-US" sz="1800" smtClean="0"/>
              <a:t>Where did we leave last discussion (RA Steering Committee Meeting 11/4/10)?</a:t>
            </a:r>
          </a:p>
          <a:p>
            <a:pPr marL="1035050" lvl="1" indent="-577850">
              <a:lnSpc>
                <a:spcPct val="80000"/>
              </a:lnSpc>
            </a:pPr>
            <a:r>
              <a:rPr lang="en-US" sz="1800" smtClean="0"/>
              <a:t>Technical Committee presented results through 2015 but recommended postponing the release of these results because of the following outstanding issues:</a:t>
            </a:r>
          </a:p>
          <a:p>
            <a:pPr marL="1409700" lvl="2" indent="-495300">
              <a:lnSpc>
                <a:spcPct val="80000"/>
              </a:lnSpc>
            </a:pPr>
            <a:r>
              <a:rPr lang="en-US" sz="1800" smtClean="0"/>
              <a:t>Use of borrowed hydro</a:t>
            </a:r>
          </a:p>
          <a:p>
            <a:pPr marL="1409700" lvl="2" indent="-495300">
              <a:lnSpc>
                <a:spcPct val="80000"/>
              </a:lnSpc>
            </a:pPr>
            <a:r>
              <a:rPr lang="en-US" sz="1800" smtClean="0"/>
              <a:t>Curtailment event threshold</a:t>
            </a:r>
          </a:p>
          <a:p>
            <a:pPr marL="1409700" lvl="2" indent="-495300">
              <a:lnSpc>
                <a:spcPct val="80000"/>
              </a:lnSpc>
            </a:pPr>
            <a:r>
              <a:rPr lang="en-US" sz="1800" smtClean="0"/>
              <a:t>Temperature-correlated wind generation data</a:t>
            </a:r>
          </a:p>
          <a:p>
            <a:pPr marL="660400" indent="-660400">
              <a:lnSpc>
                <a:spcPct val="80000"/>
              </a:lnSpc>
            </a:pPr>
            <a:endParaRPr lang="en-US" sz="1800" smtClean="0"/>
          </a:p>
          <a:p>
            <a:pPr marL="660400" indent="-660400">
              <a:lnSpc>
                <a:spcPct val="80000"/>
              </a:lnSpc>
            </a:pPr>
            <a:r>
              <a:rPr lang="en-US" sz="2000" smtClean="0"/>
              <a:t>Since this meeting, these issues have been resolved and further progress has been made in the data, assumptions and modeling, resulting in a proposed update to the standard.</a:t>
            </a:r>
          </a:p>
          <a:p>
            <a:pPr marL="660400" indent="-660400" eaLnBrk="1" hangingPunct="1">
              <a:lnSpc>
                <a:spcPct val="80000"/>
              </a:lnSpc>
            </a:pPr>
            <a:endParaRPr lang="en-US" sz="1800" smtClean="0">
              <a:latin typeface="Franklin Gothic Boo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200" cap="none" smtClean="0">
                <a:effectLst/>
                <a:latin typeface="Franklin Gothic Medium" pitchFamily="34" charset="0"/>
              </a:rPr>
              <a:t>Proposed Schedule</a:t>
            </a:r>
          </a:p>
        </p:txBody>
      </p:sp>
      <p:sp>
        <p:nvSpPr>
          <p:cNvPr id="14338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/>
            <a:r>
              <a:rPr lang="en-US" sz="1800" smtClean="0"/>
              <a:t>Oct 4th – steering committee meeting (discuss and possibly approve proposed revisions)</a:t>
            </a:r>
          </a:p>
          <a:p>
            <a:pPr marL="609600" indent="-609600"/>
            <a:r>
              <a:rPr lang="en-US" sz="1800" smtClean="0"/>
              <a:t>Oct 11-12 – present proposed revisions to Council, ask Council to release draft Forum paper for public comment</a:t>
            </a:r>
          </a:p>
          <a:p>
            <a:pPr marL="609600" indent="-609600"/>
            <a:r>
              <a:rPr lang="en-US" sz="1800" smtClean="0"/>
              <a:t>Nov – Council meeting, time for public comment, summary of comments to date</a:t>
            </a:r>
          </a:p>
          <a:p>
            <a:pPr marL="609600" indent="-609600"/>
            <a:r>
              <a:rPr lang="en-US" sz="1800" smtClean="0"/>
              <a:t>Dec – Council vote to adopt revision, could slip to January</a:t>
            </a:r>
          </a:p>
          <a:p>
            <a:pPr marL="609600" indent="-609600"/>
            <a:r>
              <a:rPr lang="en-US" sz="1800" smtClean="0"/>
              <a:t>May – adequacy assessment for 2012 (for years 2015 and2017)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sz="3200" cap="none" smtClean="0">
                <a:effectLst/>
                <a:latin typeface="Franklin Gothic Medium" pitchFamily="34" charset="0"/>
              </a:rPr>
              <a:t>Policy Decisions</a:t>
            </a:r>
          </a:p>
        </p:txBody>
      </p:sp>
      <p:sp>
        <p:nvSpPr>
          <p:cNvPr id="15362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z="1800" smtClean="0"/>
              <a:t>Keep the current probabilistic methodology, which includes the use of non-firm resources, to assess power supply adequacy.</a:t>
            </a:r>
          </a:p>
          <a:p>
            <a:r>
              <a:rPr lang="en-US" sz="1800" smtClean="0"/>
              <a:t>Keep the LOLP as the adequacy metric and keep 5% as its maximum threshold.</a:t>
            </a:r>
          </a:p>
          <a:p>
            <a:r>
              <a:rPr lang="en-US" sz="1800" smtClean="0"/>
              <a:t>Remove the seasonal LOLP assessments and instead calculate only one LOLP value for the entire year.</a:t>
            </a:r>
          </a:p>
          <a:p>
            <a:r>
              <a:rPr lang="en-US" sz="1800" smtClean="0"/>
              <a:t>Change the assumptions regarding the thresholds used to screen shortfalls.  The new thresholds should only count those non-modeled resources and load management actions that are contractually available.</a:t>
            </a:r>
          </a:p>
          <a:p>
            <a:r>
              <a:rPr lang="en-US" sz="1800" smtClean="0"/>
              <a:t>Remove the translation of the LOLP measure into deterministic values such as load/resource balance and winter and summer sustained-peak planning margins.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8659</TotalTime>
  <Words>432</Words>
  <Application>Microsoft Office PowerPoint</Application>
  <PresentationFormat>On-screen Show (4:3)</PresentationFormat>
  <Paragraphs>49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Trek</vt:lpstr>
      <vt:lpstr>Slide 1</vt:lpstr>
      <vt:lpstr>Today’s Discussion</vt:lpstr>
      <vt:lpstr>Background/Context – Current Standard</vt:lpstr>
      <vt:lpstr>Background/Context – Current Standard</vt:lpstr>
      <vt:lpstr>Proposed Schedule</vt:lpstr>
      <vt:lpstr>Policy Decisions</vt:lpstr>
    </vt:vector>
  </TitlesOfParts>
  <Company>Northwest Power and Conservation Council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John Fazio</dc:creator>
  <cp:lastModifiedBy> John Fazio</cp:lastModifiedBy>
  <cp:revision>186</cp:revision>
  <dcterms:created xsi:type="dcterms:W3CDTF">2010-09-29T22:30:45Z</dcterms:created>
  <dcterms:modified xsi:type="dcterms:W3CDTF">2011-09-28T23:35:56Z</dcterms:modified>
</cp:coreProperties>
</file>