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2" r:id="rId1"/>
  </p:sldMasterIdLst>
  <p:notesMasterIdLst>
    <p:notesMasterId r:id="rId24"/>
  </p:notesMasterIdLst>
  <p:handoutMasterIdLst>
    <p:handoutMasterId r:id="rId25"/>
  </p:handoutMasterIdLst>
  <p:sldIdLst>
    <p:sldId id="285" r:id="rId2"/>
    <p:sldId id="304" r:id="rId3"/>
    <p:sldId id="309" r:id="rId4"/>
    <p:sldId id="310" r:id="rId5"/>
    <p:sldId id="353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54" r:id="rId14"/>
    <p:sldId id="320" r:id="rId15"/>
    <p:sldId id="321" r:id="rId16"/>
    <p:sldId id="322" r:id="rId17"/>
    <p:sldId id="323" r:id="rId18"/>
    <p:sldId id="324" r:id="rId19"/>
    <p:sldId id="356" r:id="rId20"/>
    <p:sldId id="325" r:id="rId21"/>
    <p:sldId id="326" r:id="rId22"/>
    <p:sldId id="327" r:id="rId23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lly Gibson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FF7C80"/>
    <a:srgbClr val="FFCC00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 horzBarState="maximized">
    <p:restoredLeft sz="15591" autoAdjust="0"/>
    <p:restoredTop sz="94689" autoAdjust="0"/>
  </p:normalViewPr>
  <p:slideViewPr>
    <p:cSldViewPr>
      <p:cViewPr>
        <p:scale>
          <a:sx n="90" d="100"/>
          <a:sy n="90" d="100"/>
        </p:scale>
        <p:origin x="-2244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5B876D0-EF26-494E-83A1-3328A30C08F2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4CE81A2-AA73-49F7-8040-E599F8FF7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76E85D68-4771-4578-A2DF-2A88A9C67C1C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9BD63BAA-C273-4F9A-8A62-800CB88AD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A546-07DB-43D1-A40C-AF1841CF6855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4FFA1-8DD9-4DAE-A693-6A85929B5C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1DE24-B769-48F2-B20C-8C377D4C5511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AE18D-F56D-4EF3-882B-AF08E2DB9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5A924-6095-4EC1-9CC2-6715BBD1D411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B613D-8C3B-47AE-B9F6-B8FD79E147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CC8FB-E349-46D6-9125-0BBAF5EAC755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F5B35-5779-4ABF-B24F-E2980BA137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3BC15-F330-4FD6-BB99-968AEAE7B1F2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587A-D126-4812-838C-06CBE7B4E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826BF-EE81-4B26-86D9-7A3465BD72CB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89480-9610-445C-B531-D13A22BDC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F733B311-5099-40B0-9197-5D0E4C77B7EE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  <a:latin typeface="Times New Roman"/>
              </a:defRPr>
            </a:lvl1pPr>
          </a:lstStyle>
          <a:p>
            <a:pPr>
              <a:defRPr/>
            </a:pPr>
            <a:fld id="{7B804EC2-C86B-4B93-9221-0958251F3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88" r:id="rId5"/>
    <p:sldLayoutId id="2147483687" r:id="rId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Arial" charset="0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3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5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6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7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3"/>
          <p:cNvSpPr>
            <a:spLocks noGrp="1"/>
          </p:cNvSpPr>
          <p:nvPr>
            <p:ph type="subTitle" idx="4294967295"/>
          </p:nvPr>
        </p:nvSpPr>
        <p:spPr>
          <a:xfrm>
            <a:off x="685800" y="3124200"/>
            <a:ext cx="7696200" cy="22098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en-US" sz="3600" smtClean="0">
                <a:latin typeface="Franklin Gothic Book" pitchFamily="34" charset="0"/>
              </a:rPr>
              <a:t>Resource Adequacy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3600" smtClean="0">
                <a:latin typeface="Franklin Gothic Book" pitchFamily="34" charset="0"/>
              </a:rPr>
              <a:t>Steering Committee Meeting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3600" i="1" smtClean="0">
                <a:latin typeface="Franklin Gothic Book" pitchFamily="34" charset="0"/>
              </a:rPr>
              <a:t>October 4, 2011</a:t>
            </a:r>
          </a:p>
        </p:txBody>
      </p:sp>
      <p:pic>
        <p:nvPicPr>
          <p:cNvPr id="10242" name="Picture 3" descr="RA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838200"/>
            <a:ext cx="2165350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Modified RA Assessment + Transfer Capability</a:t>
            </a: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81000" y="1600200"/>
          <a:ext cx="8628063" cy="4171950"/>
        </p:xfrm>
        <a:graphic>
          <a:graphicData uri="http://schemas.openxmlformats.org/presentationml/2006/ole">
            <p:oleObj spid="_x0000_s28675" name="Worksheet" r:id="rId3" imgW="7653420" imgH="370038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381000" y="90488"/>
          <a:ext cx="9144000" cy="6357937"/>
        </p:xfrm>
        <a:graphic>
          <a:graphicData uri="http://schemas.openxmlformats.org/presentationml/2006/ole">
            <p:oleObj spid="_x0000_s29698" name="Chart" r:id="rId3" imgW="9534468" imgH="6629498" progId="Excel.Chart.8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Conclusion: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Franklin Gothic Book" pitchFamily="34" charset="0"/>
              </a:rPr>
              <a:t>In 2015, there is enough surplus in the state of California and enough transfer capability to support 3,000 MW of imports October to April</a:t>
            </a:r>
          </a:p>
          <a:p>
            <a:pPr eaLnBrk="1" hangingPunct="1"/>
            <a:r>
              <a:rPr lang="en-US" smtClean="0">
                <a:latin typeface="Franklin Gothic Book" pitchFamily="34" charset="0"/>
              </a:rPr>
              <a:t>From May to September, California relies heavily on imports to support their resource adequacy efforts and therefore no import capability should be assumed</a:t>
            </a:r>
          </a:p>
          <a:p>
            <a:pPr eaLnBrk="1" hangingPunct="1"/>
            <a:endParaRPr lang="en-US" smtClean="0">
              <a:latin typeface="Franklin Gothic Book" pitchFamily="34" charset="0"/>
            </a:endParaRPr>
          </a:p>
          <a:p>
            <a:pPr eaLnBrk="1" hangingPunct="1"/>
            <a:endParaRPr lang="en-US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04800" y="25908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en-US" sz="4200" cap="none" smtClean="0">
                <a:effectLst/>
                <a:latin typeface="Franklin Gothic Medium" pitchFamily="34" charset="0"/>
              </a:rPr>
              <a:t>Demand-Side Management and Small Miscellaneous Resources (non-modeled resources)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2008 Adequacy Standard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The 2008 Adequacy Standard included 3,000 MW (capacity) and 28,800 MWhrs (energy) as a proxy for emergency generation and/or demand response that are not modeled in Genesys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These thresholds are applied post processing to games that have events; those that exceed these thresholds are counted as “Loss-of-Load”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Proposal for new standard is to count specific resources that are available to utilities and are </a:t>
            </a:r>
            <a:r>
              <a:rPr lang="en-US" sz="2400" b="1" smtClean="0">
                <a:latin typeface="Franklin Gothic Book" pitchFamily="34" charset="0"/>
              </a:rPr>
              <a:t>not</a:t>
            </a:r>
            <a:r>
              <a:rPr lang="en-US" sz="2400" smtClean="0">
                <a:latin typeface="Franklin Gothic Book" pitchFamily="34" charset="0"/>
              </a:rPr>
              <a:t> modeled in Genesys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Emergency generators not owned or under contract with utilities are </a:t>
            </a:r>
            <a:r>
              <a:rPr lang="en-US" sz="2400" b="1" smtClean="0">
                <a:latin typeface="Franklin Gothic Book" pitchFamily="34" charset="0"/>
              </a:rPr>
              <a:t>not</a:t>
            </a:r>
            <a:r>
              <a:rPr lang="en-US" sz="2400" smtClean="0">
                <a:latin typeface="Franklin Gothic Book" pitchFamily="34" charset="0"/>
              </a:rPr>
              <a:t> considered (they number in the thousands of megawatts)</a:t>
            </a:r>
          </a:p>
          <a:p>
            <a:pPr eaLnBrk="1" hangingPunct="1">
              <a:lnSpc>
                <a:spcPct val="90000"/>
              </a:lnSpc>
            </a:pPr>
            <a:endParaRPr lang="en-US" sz="2400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Demand-Side Management</a:t>
            </a:r>
          </a:p>
        </p:txBody>
      </p:sp>
      <p:sp>
        <p:nvSpPr>
          <p:cNvPr id="3379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Demand-side management (DSM) for irrigation pumps, A/C, and flexible load control (programs for use every year)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latin typeface="Franklin Gothic Book" pitchFamily="34" charset="0"/>
              </a:rPr>
              <a:t>Most of these resources are on AGC or prescheduled by utilities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latin typeface="Franklin Gothic Book" pitchFamily="34" charset="0"/>
              </a:rPr>
              <a:t>DSM geared towards summer peaking utilities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latin typeface="Franklin Gothic Book" pitchFamily="34" charset="0"/>
              </a:rPr>
              <a:t>By 2010, Idaho and PacifiCorp have developed over 600 MW of DSM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latin typeface="Franklin Gothic Book" pitchFamily="34" charset="0"/>
              </a:rPr>
              <a:t>However, the Genesys load forecast for 2015 incorporates these programs in the demand forecast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latin typeface="Franklin Gothic Book" pitchFamily="34" charset="0"/>
              </a:rPr>
              <a:t>Only incremental demand response programs beyond 2010 can be included (to avoid double counting)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000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cap="none" smtClean="0">
                <a:effectLst/>
                <a:latin typeface="Franklin Gothic Medium" pitchFamily="34" charset="0"/>
              </a:rPr>
              <a:t>DSM</a:t>
            </a:r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1295400" y="1220788"/>
          <a:ext cx="6324600" cy="4581525"/>
        </p:xfrm>
        <a:graphic>
          <a:graphicData uri="http://schemas.openxmlformats.org/presentationml/2006/ole">
            <p:oleObj spid="_x0000_s34819" name="Worksheet" r:id="rId3" imgW="4159015" imgH="3012945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 smtClean="0">
                <a:effectLst/>
                <a:latin typeface="Franklin Gothic Medium" pitchFamily="34" charset="0"/>
              </a:rPr>
              <a:t>Small Miscellaneous Resources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Includes resources and load management actions utilities have rights to</a:t>
            </a:r>
          </a:p>
          <a:p>
            <a:r>
              <a:rPr lang="en-US" smtClean="0"/>
              <a:t>Not generally used on an annual basis, but rather used only during periods of stress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 smtClean="0">
                <a:effectLst/>
                <a:latin typeface="Franklin Gothic Medium" pitchFamily="34" charset="0"/>
              </a:rPr>
              <a:t>Small Miscellaneous Resources</a:t>
            </a: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838200" y="1782763"/>
          <a:ext cx="7543800" cy="3068637"/>
        </p:xfrm>
        <a:graphic>
          <a:graphicData uri="http://schemas.openxmlformats.org/presentationml/2006/ole">
            <p:oleObj spid="_x0000_s36867" name="Worksheet" r:id="rId3" imgW="4159015" imgH="1433982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04800" y="25908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200" cap="none" smtClean="0">
                <a:effectLst/>
                <a:latin typeface="Franklin Gothic Medium" pitchFamily="34" charset="0"/>
              </a:rPr>
              <a:t>Appendix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04800" y="25908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200" cap="none" smtClean="0">
                <a:effectLst/>
                <a:latin typeface="Franklin Gothic Medium" pitchFamily="34" charset="0"/>
              </a:rPr>
              <a:t>Key Assumptions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Appendix - Power Plant Development in California 2001 - 2010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Franklin Gothic Book" pitchFamily="34" charset="0"/>
              </a:rPr>
              <a:t>During the past 11 years there as been substantial resource development within the state of California – most of it gas-fired</a:t>
            </a:r>
          </a:p>
          <a:p>
            <a:pPr eaLnBrk="1" hangingPunct="1"/>
            <a:r>
              <a:rPr lang="en-US" smtClean="0">
                <a:latin typeface="Franklin Gothic Book" pitchFamily="34" charset="0"/>
              </a:rPr>
              <a:t>Charts includes all resources built in state regardless of owner </a:t>
            </a:r>
          </a:p>
          <a:p>
            <a:pPr eaLnBrk="1" hangingPunct="1"/>
            <a:r>
              <a:rPr lang="en-US" smtClean="0">
                <a:latin typeface="Franklin Gothic Book" pitchFamily="34" charset="0"/>
              </a:rPr>
              <a:t>Bar Chart “net addition” includes the impact of plant retirements in the state (but also including Mohave)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33400" y="6324600"/>
            <a:ext cx="2819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rial" charset="0"/>
              </a:rPr>
              <a:t>Source: Ventyx 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219200" y="1066800"/>
          <a:ext cx="7010400" cy="4635500"/>
        </p:xfrm>
        <a:graphic>
          <a:graphicData uri="http://schemas.openxmlformats.org/presentationml/2006/ole">
            <p:oleObj spid="_x0000_s38915" name="Chart" r:id="rId3" imgW="10515600" imgH="6953290" progId="Excel.Sheet.8">
              <p:embed/>
            </p:oleObj>
          </a:graphicData>
        </a:graphic>
      </p:graphicFrame>
      <p:graphicFrame>
        <p:nvGraphicFramePr>
          <p:cNvPr id="2" name="Group 4"/>
          <p:cNvGraphicFramePr>
            <a:graphicFrameLocks noGrp="1"/>
          </p:cNvGraphicFramePr>
          <p:nvPr/>
        </p:nvGraphicFramePr>
        <p:xfrm>
          <a:off x="1295400" y="2362200"/>
          <a:ext cx="1701800" cy="2243138"/>
        </p:xfrm>
        <a:graphic>
          <a:graphicData uri="http://schemas.openxmlformats.org/drawingml/2006/table">
            <a:tbl>
              <a:tblPr/>
              <a:tblGrid>
                <a:gridCol w="1092200"/>
                <a:gridCol w="609600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MW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Natural Gas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21567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Wind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1378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Geothermal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Biogases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Hydro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275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PV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157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Biomass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87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Misc.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990600" y="60198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>
                <a:latin typeface="Arial" charset="0"/>
              </a:rPr>
              <a:t>Net Additions = cumulative additions – cumulative retirements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685800" y="860425"/>
          <a:ext cx="7315200" cy="4837113"/>
        </p:xfrm>
        <a:graphic>
          <a:graphicData uri="http://schemas.openxmlformats.org/presentationml/2006/ole">
            <p:oleObj spid="_x0000_s39939" name="Chart" r:id="rId3" imgW="10515600" imgH="6953290" progId="Excel.Sheet.8">
              <p:embed/>
            </p:oleObj>
          </a:graphicData>
        </a:graphic>
      </p:graphicFrame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066800" y="3048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California Cumulative and Net Resource Additions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8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 smtClean="0">
                <a:effectLst/>
                <a:latin typeface="Franklin Gothic Medium" pitchFamily="34" charset="0"/>
              </a:rPr>
              <a:t>Adequacy Assessment Assumptions</a:t>
            </a:r>
          </a:p>
        </p:txBody>
      </p:sp>
      <p:pic>
        <p:nvPicPr>
          <p:cNvPr id="21507" name="Picture 4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592263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518025"/>
            <a:ext cx="3352800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MC900434803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3048000"/>
            <a:ext cx="671513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 smtClean="0">
                <a:effectLst/>
                <a:latin typeface="Franklin Gothic Medium" pitchFamily="34" charset="0"/>
              </a:rPr>
              <a:t>Assumptions (cont.)</a:t>
            </a:r>
          </a:p>
        </p:txBody>
      </p:sp>
      <p:pic>
        <p:nvPicPr>
          <p:cNvPr id="22531" name="Picture 18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12863"/>
            <a:ext cx="7772400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1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5835650"/>
            <a:ext cx="80772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 descr="MC90043479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16764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04800" y="25908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200" cap="none" smtClean="0">
                <a:effectLst/>
                <a:latin typeface="Franklin Gothic Medium" pitchFamily="34" charset="0"/>
              </a:rPr>
              <a:t>Out of Region Market Supply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Out of Region Market Supply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The 2008 Adequacy Standard has seasonal assessments of resource adequacy: summer and winter (3 months each)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The winter assessment assumes that 3,000 MW of out of region market is available on any hour (not the dispatch – just the capability)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The summer assessment assumes 0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Proposed new adequacy standard will be an annual assessment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Need to update out of region market assumptions for not just winter and summer, but also for the shoulder months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Update the assessment by analyzing: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latin typeface="Franklin Gothic Book" pitchFamily="34" charset="0"/>
              </a:rPr>
              <a:t>The California PUC Resource Adequacy Assessment to determine “surplus”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latin typeface="Franklin Gothic Book" pitchFamily="34" charset="0"/>
              </a:rPr>
              <a:t>The rolling 5 year actual Intertie (A.C. and D.C. South to North) to determine the minimum transfer capability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CPUC RA Assessment (April 2011)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Assessment includes all IOUs and Community Choice Aggregators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Purpose of RA is mandatory LSE acquisition of capacity to meet load and reserve requirements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Results include unit-contingent, import contracts, DWR contracts, physical resources, and RMR capacity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Franklin Gothic Book" pitchFamily="34" charset="0"/>
              </a:rPr>
              <a:t>Only net qualifying capacity is considered based on historical performance and other factors – designed to get the expected value of capacity (GADs data)</a:t>
            </a:r>
          </a:p>
          <a:p>
            <a:pPr eaLnBrk="1" hangingPunct="1">
              <a:lnSpc>
                <a:spcPct val="80000"/>
              </a:lnSpc>
            </a:pPr>
            <a:endParaRPr lang="en-US" sz="2000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 smtClean="0">
                <a:effectLst/>
                <a:latin typeface="Franklin Gothic Medium" pitchFamily="34" charset="0"/>
              </a:rPr>
              <a:t>CPUC RA Assessment (April 2011)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800" smtClean="0"/>
              <a:t>Normal demand (1</a:t>
            </a:r>
            <a:r>
              <a:rPr lang="en-US" sz="2800" smtClean="0">
                <a:sym typeface="Wingdings" pitchFamily="2" charset="2"/>
              </a:rPr>
              <a:t>:2) plus a 15 percent adequacy requirement is the load that has to be met</a:t>
            </a:r>
          </a:p>
          <a:p>
            <a:r>
              <a:rPr lang="en-US" sz="2800" smtClean="0">
                <a:sym typeface="Wingdings" pitchFamily="2" charset="2"/>
              </a:rPr>
              <a:t>Modified the analysis by:	</a:t>
            </a:r>
          </a:p>
          <a:p>
            <a:pPr lvl="1"/>
            <a:r>
              <a:rPr lang="en-US" sz="2400" smtClean="0">
                <a:sym typeface="Wingdings" pitchFamily="2" charset="2"/>
              </a:rPr>
              <a:t>Assume that demand response programs (1,000 to 2,300 MW) are not available for ‘export’</a:t>
            </a:r>
          </a:p>
          <a:p>
            <a:pPr lvl="1"/>
            <a:r>
              <a:rPr lang="en-US" sz="2400" smtClean="0">
                <a:sym typeface="Wingdings" pitchFamily="2" charset="2"/>
              </a:rPr>
              <a:t>The CPUC RA looks backward (2010); the PNW RA looks forward (2015) – so include gas-fired plants that are not in the CPUC RA, but are under construction (4,767 MW)</a:t>
            </a:r>
          </a:p>
          <a:p>
            <a:pPr lvl="1"/>
            <a:r>
              <a:rPr lang="en-US" sz="2400" smtClean="0">
                <a:sym typeface="Wingdings" pitchFamily="2" charset="2"/>
              </a:rPr>
              <a:t>Removed California imports as resources for exports</a:t>
            </a:r>
          </a:p>
          <a:p>
            <a:endParaRPr lang="en-US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Gas-Fired Plants Under Construction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304800" y="1554163"/>
            <a:ext cx="8001000" cy="1570037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Franklin Gothic Book" pitchFamily="34" charset="0"/>
              </a:rPr>
              <a:t>The CPUC RA assessment does not include these plants in their analysis</a:t>
            </a:r>
          </a:p>
          <a:p>
            <a:pPr eaLnBrk="1" hangingPunct="1"/>
            <a:endParaRPr lang="en-US" sz="2800" smtClean="0">
              <a:latin typeface="Franklin Gothic Book" pitchFamily="34" charset="0"/>
            </a:endParaRP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286000" y="2514600"/>
          <a:ext cx="4267200" cy="3951288"/>
        </p:xfrm>
        <a:graphic>
          <a:graphicData uri="http://schemas.openxmlformats.org/presentationml/2006/ole">
            <p:oleObj spid="_x0000_s27652" name="Worksheet" r:id="rId3" imgW="3436736" imgH="3183710" progId="Excel.Sheet.8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8659</TotalTime>
  <Words>648</Words>
  <Application>Microsoft Office PowerPoint</Application>
  <PresentationFormat>On-screen Show (4:3)</PresentationFormat>
  <Paragraphs>77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Trek</vt:lpstr>
      <vt:lpstr>Worksheet</vt:lpstr>
      <vt:lpstr>Chart</vt:lpstr>
      <vt:lpstr>Slide 1</vt:lpstr>
      <vt:lpstr>Key Assumptions</vt:lpstr>
      <vt:lpstr>Adequacy Assessment Assumptions</vt:lpstr>
      <vt:lpstr>Assumptions (cont.)</vt:lpstr>
      <vt:lpstr>Out of Region Market Supply</vt:lpstr>
      <vt:lpstr>Out of Region Market Supply</vt:lpstr>
      <vt:lpstr>CPUC RA Assessment (April 2011)</vt:lpstr>
      <vt:lpstr>CPUC RA Assessment (April 2011)</vt:lpstr>
      <vt:lpstr>Gas-Fired Plants Under Construction</vt:lpstr>
      <vt:lpstr>Modified RA Assessment + Transfer Capability</vt:lpstr>
      <vt:lpstr>Slide 11</vt:lpstr>
      <vt:lpstr>Conclusion:</vt:lpstr>
      <vt:lpstr>Demand-Side Management and Small Miscellaneous Resources (non-modeled resources)</vt:lpstr>
      <vt:lpstr>2008 Adequacy Standard</vt:lpstr>
      <vt:lpstr>Demand-Side Management</vt:lpstr>
      <vt:lpstr>DSM</vt:lpstr>
      <vt:lpstr>Small Miscellaneous Resources</vt:lpstr>
      <vt:lpstr>Small Miscellaneous Resources</vt:lpstr>
      <vt:lpstr>Appendix</vt:lpstr>
      <vt:lpstr>Appendix - Power Plant Development in California 2001 - 2010</vt:lpstr>
      <vt:lpstr>Slide 21</vt:lpstr>
      <vt:lpstr>Slide 22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John Fazio</dc:creator>
  <cp:lastModifiedBy> John Fazio</cp:lastModifiedBy>
  <cp:revision>186</cp:revision>
  <dcterms:created xsi:type="dcterms:W3CDTF">2010-09-29T22:30:45Z</dcterms:created>
  <dcterms:modified xsi:type="dcterms:W3CDTF">2011-09-28T23:35:20Z</dcterms:modified>
</cp:coreProperties>
</file>