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2" r:id="rId1"/>
  </p:sldMasterIdLst>
  <p:notesMasterIdLst>
    <p:notesMasterId r:id="rId19"/>
  </p:notesMasterIdLst>
  <p:handoutMasterIdLst>
    <p:handoutMasterId r:id="rId20"/>
  </p:handoutMasterIdLst>
  <p:sldIdLst>
    <p:sldId id="285" r:id="rId2"/>
    <p:sldId id="301" r:id="rId3"/>
    <p:sldId id="302" r:id="rId4"/>
    <p:sldId id="303" r:id="rId5"/>
    <p:sldId id="304" r:id="rId6"/>
    <p:sldId id="305" r:id="rId7"/>
    <p:sldId id="306" r:id="rId8"/>
    <p:sldId id="311" r:id="rId9"/>
    <p:sldId id="307" r:id="rId10"/>
    <p:sldId id="308" r:id="rId11"/>
    <p:sldId id="294" r:id="rId12"/>
    <p:sldId id="310" r:id="rId13"/>
    <p:sldId id="300" r:id="rId14"/>
    <p:sldId id="295" r:id="rId15"/>
    <p:sldId id="289" r:id="rId16"/>
    <p:sldId id="290" r:id="rId17"/>
    <p:sldId id="291" r:id="rId18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lly Gibson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  <a:srgbClr val="FF7C80"/>
    <a:srgbClr val="FFCC00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89" autoAdjust="0"/>
  </p:normalViewPr>
  <p:slideViewPr>
    <p:cSldViewPr>
      <p:cViewPr>
        <p:scale>
          <a:sx n="90" d="100"/>
          <a:sy n="90" d="100"/>
        </p:scale>
        <p:origin x="-1608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2BF5148-B12E-4328-8D14-8480AEC8B702}" type="datetimeFigureOut">
              <a:rPr lang="en-US"/>
              <a:pPr>
                <a:defRPr/>
              </a:pPr>
              <a:t>11/28/2011</a:t>
            </a:fld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F4E1AFE-87CC-4799-B90B-641F5AE29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/>
            </a:lvl1pPr>
          </a:lstStyle>
          <a:p>
            <a:pPr>
              <a:defRPr/>
            </a:pPr>
            <a:fld id="{254A19C3-FA0A-44D9-B1EF-4A30473ADF74}" type="datetimeFigureOut">
              <a:rPr lang="en-US"/>
              <a:pPr>
                <a:defRPr/>
              </a:pPr>
              <a:t>11/28/2011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/>
            </a:lvl1pPr>
          </a:lstStyle>
          <a:p>
            <a:pPr>
              <a:defRPr/>
            </a:pPr>
            <a:fld id="{93822398-FA70-4B0F-A128-F1C6DDC50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9929D-5F88-4F4B-8530-F1C6766FC788}" type="datetime1">
              <a:rPr lang="en-US"/>
              <a:pPr>
                <a:defRPr/>
              </a:pPr>
              <a:t>11/28/2011</a:t>
            </a:fld>
            <a:r>
              <a:rPr lang="en-US"/>
              <a:t>April 12, 2011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BA685-0253-43C9-84AC-3EED46EC8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FFA5D-1C0C-4FF6-A447-559E5CDAF7A9}" type="datetime1">
              <a:rPr lang="en-US"/>
              <a:pPr>
                <a:defRPr/>
              </a:pPr>
              <a:t>11/28/2011</a:t>
            </a:fld>
            <a:r>
              <a:rPr lang="en-US"/>
              <a:t>April 12, 2011</a:t>
            </a: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EE0D8-13C8-45B2-BFD2-F00512BE0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8A70C-2FA3-4342-BF7C-DFE359AF1FEF}" type="datetime1">
              <a:rPr lang="en-US"/>
              <a:pPr>
                <a:defRPr/>
              </a:pPr>
              <a:t>11/28/2011</a:t>
            </a:fld>
            <a:r>
              <a:rPr lang="en-US"/>
              <a:t>April 12, 2011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23DC7-3C6F-4AA5-A8B1-4AEC599D20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38326-DE25-431B-BA28-C6A950DB77FA}" type="datetime1">
              <a:rPr lang="en-US"/>
              <a:pPr>
                <a:defRPr/>
              </a:pPr>
              <a:t>11/28/2011</a:t>
            </a:fld>
            <a:r>
              <a:rPr lang="en-US"/>
              <a:t>April 12, 2011</a:t>
            </a:r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43620-D976-49CF-9575-A901657278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6D9EE-3096-4944-B65C-922D8F1F9112}" type="datetime1">
              <a:rPr lang="en-US"/>
              <a:pPr>
                <a:defRPr/>
              </a:pPr>
              <a:t>11/28/2011</a:t>
            </a:fld>
            <a:r>
              <a:rPr lang="en-US"/>
              <a:t>April 12, 2011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FBA5E-3261-410F-A7AF-7ECF4591B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EC3A4-3152-45AA-864D-1F8A3F90CB89}" type="datetime1">
              <a:rPr lang="en-US"/>
              <a:pPr>
                <a:defRPr/>
              </a:pPr>
              <a:t>11/28/2011</a:t>
            </a:fld>
            <a:r>
              <a:rPr lang="en-US"/>
              <a:t>April 12,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E1BF1-3E7C-4CC0-9063-7A2055343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fld id="{13063A0D-4FBD-4B97-BCDF-A89899090E54}" type="datetime1">
              <a:rPr lang="en-US"/>
              <a:pPr>
                <a:defRPr/>
              </a:pPr>
              <a:t>11/28/2011</a:t>
            </a:fld>
            <a:r>
              <a:rPr lang="en-US"/>
              <a:t>April 12, 2011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  <a:latin typeface="Times New Roman"/>
              </a:defRPr>
            </a:lvl1pPr>
          </a:lstStyle>
          <a:p>
            <a:pPr>
              <a:defRPr/>
            </a:pPr>
            <a:fld id="{66837C83-0C8F-4C4D-9467-69FF75C1C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88" r:id="rId5"/>
    <p:sldLayoutId id="2147483687" r:id="rId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Arial" charset="0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685800" y="2130425"/>
            <a:ext cx="7772400" cy="1470025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cap="none" smtClean="0">
                <a:effectLst/>
                <a:latin typeface="Franklin Gothic Medium" pitchFamily="34" charset="0"/>
              </a:rPr>
              <a:t>Out of Region Market Assumption</a:t>
            </a:r>
          </a:p>
        </p:txBody>
      </p:sp>
      <p:sp>
        <p:nvSpPr>
          <p:cNvPr id="10242" name="Rectangle 3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en-US" smtClean="0">
                <a:latin typeface="Franklin Gothic Book" pitchFamily="34" charset="0"/>
              </a:rPr>
              <a:t>Resource Adequacy Technical Committee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i="1" smtClean="0">
                <a:latin typeface="Franklin Gothic Book" pitchFamily="34" charset="0"/>
              </a:rPr>
              <a:t>December 1, 2011</a:t>
            </a:r>
          </a:p>
        </p:txBody>
      </p:sp>
      <p:pic>
        <p:nvPicPr>
          <p:cNvPr id="10243" name="Picture 3" descr="RA 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838200"/>
            <a:ext cx="2165350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743200"/>
            <a:ext cx="8382000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Rectangle 5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cap="none" smtClean="0">
                <a:effectLst/>
              </a:rPr>
              <a:t>Proposed OTC Adjustment to Analysis: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304800" y="304800"/>
            <a:ext cx="8686800" cy="838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cap="none" smtClean="0">
                <a:effectLst/>
                <a:latin typeface="Franklin Gothic Medium" pitchFamily="34" charset="0"/>
              </a:rPr>
              <a:t>Gas-Fired Plants Under Construction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sz="half" idx="4294967295"/>
          </p:nvPr>
        </p:nvSpPr>
        <p:spPr>
          <a:xfrm>
            <a:off x="304800" y="1066800"/>
            <a:ext cx="78486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The CPUC RA assessment does not include these plants in their analysis</a:t>
            </a:r>
          </a:p>
          <a:p>
            <a:pPr eaLnBrk="1" hangingPunct="1">
              <a:lnSpc>
                <a:spcPct val="90000"/>
              </a:lnSpc>
            </a:pPr>
            <a:endParaRPr lang="en-US" sz="2800" smtClean="0">
              <a:latin typeface="Franklin Gothic Book" pitchFamily="34" charset="0"/>
            </a:endParaRPr>
          </a:p>
        </p:txBody>
      </p:sp>
      <p:pic>
        <p:nvPicPr>
          <p:cNvPr id="2048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905000"/>
            <a:ext cx="457200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3352800"/>
            <a:ext cx="3581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304800" y="457200"/>
            <a:ext cx="8686800" cy="10668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cap="none" smtClean="0">
                <a:effectLst/>
                <a:latin typeface="Franklin Gothic Medium" pitchFamily="34" charset="0"/>
              </a:rPr>
              <a:t>Modified RA Assessment + Transfer Capability</a:t>
            </a:r>
            <a:br>
              <a:rPr lang="en-US" sz="3200" cap="none" smtClean="0">
                <a:effectLst/>
                <a:latin typeface="Franklin Gothic Medium" pitchFamily="34" charset="0"/>
              </a:rPr>
            </a:br>
            <a:r>
              <a:rPr lang="en-US" sz="3200" cap="none" smtClean="0">
                <a:effectLst/>
                <a:latin typeface="Franklin Gothic Medium" pitchFamily="34" charset="0"/>
              </a:rPr>
              <a:t>2015 Analysis</a:t>
            </a:r>
          </a:p>
        </p:txBody>
      </p:sp>
      <p:pic>
        <p:nvPicPr>
          <p:cNvPr id="21506" name="Picture 4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1827213"/>
            <a:ext cx="8229600" cy="3979862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950" y="303213"/>
            <a:ext cx="9290050" cy="635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cap="none" smtClean="0">
                <a:effectLst/>
                <a:latin typeface="Franklin Gothic Medium" pitchFamily="34" charset="0"/>
              </a:rPr>
              <a:t>Conclusion: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In 2015, there is enough surplus in the state of California and enough transfer capability to support 3,000 MW of imports October to April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From May to September, California relies heavily on imports to support their resource adequacy efforts and therefore no import capability should be assumed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Same conclusions for October 4</a:t>
            </a:r>
            <a:r>
              <a:rPr lang="en-US" baseline="30000" smtClean="0">
                <a:latin typeface="Franklin Gothic Book" pitchFamily="34" charset="0"/>
              </a:rPr>
              <a:t>th</a:t>
            </a:r>
            <a:r>
              <a:rPr lang="en-US" smtClean="0">
                <a:latin typeface="Franklin Gothic Book" pitchFamily="34" charset="0"/>
              </a:rPr>
              <a:t>, steering committee for the 2015 analysis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latin typeface="Franklin Gothic Book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Appendix - Power Plant Development in California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During the past 11 years there as been substantial resource development within the state of California – most of it gas-fired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Chart (page 10) includes all resources built in state regardless of owner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Chart (page 10) does not include 4,011 MW from table on page 5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Chart (page 7) “net addition” include the impact of plant retirements in the state (but also including Mohave)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2"/>
          <p:cNvSpPr txBox="1">
            <a:spLocks noChangeArrowheads="1"/>
          </p:cNvSpPr>
          <p:nvPr/>
        </p:nvSpPr>
        <p:spPr bwMode="auto">
          <a:xfrm>
            <a:off x="533400" y="6324600"/>
            <a:ext cx="2819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rial" charset="0"/>
              </a:rPr>
              <a:t>Source: Ventyx </a:t>
            </a:r>
          </a:p>
        </p:txBody>
      </p:sp>
      <p:pic>
        <p:nvPicPr>
          <p:cNvPr id="25602" name="Picture 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950" y="463550"/>
            <a:ext cx="8674100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886200"/>
            <a:ext cx="19558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"/>
          <p:cNvSpPr txBox="1">
            <a:spLocks noChangeArrowheads="1"/>
          </p:cNvSpPr>
          <p:nvPr/>
        </p:nvSpPr>
        <p:spPr bwMode="auto">
          <a:xfrm>
            <a:off x="990600" y="6019800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>
                <a:latin typeface="Arial" charset="0"/>
              </a:rPr>
              <a:t>Net Additions = cumulative additions – cumulative retirements</a:t>
            </a:r>
          </a:p>
        </p:txBody>
      </p:sp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1066800" y="304800"/>
            <a:ext cx="678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California Cumulative and Net Resource Additions</a:t>
            </a:r>
          </a:p>
        </p:txBody>
      </p:sp>
      <p:pic>
        <p:nvPicPr>
          <p:cNvPr id="26627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4950" y="463550"/>
            <a:ext cx="8674100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cap="none" smtClean="0">
                <a:effectLst/>
              </a:rPr>
              <a:t>Steering Committee Recommendations</a:t>
            </a:r>
          </a:p>
        </p:txBody>
      </p:sp>
      <p:sp>
        <p:nvSpPr>
          <p:cNvPr id="1126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Oct 4</a:t>
            </a:r>
            <a:r>
              <a:rPr lang="en-US" baseline="30000" smtClean="0"/>
              <a:t>th</a:t>
            </a:r>
            <a:r>
              <a:rPr lang="en-US" smtClean="0"/>
              <a:t> Steering Committee recommended that the Out of Region Market Assumption Analysis should examine:</a:t>
            </a:r>
          </a:p>
          <a:p>
            <a:pPr lvl="1"/>
            <a:r>
              <a:rPr lang="en-US" smtClean="0"/>
              <a:t>Making the CPUC load forecast look forward</a:t>
            </a:r>
          </a:p>
          <a:p>
            <a:pPr lvl="1"/>
            <a:r>
              <a:rPr lang="en-US" smtClean="0"/>
              <a:t>The impact of Once-Through-Cooling (OTC) retirements in California on available SW supply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cap="none" smtClean="0">
                <a:effectLst/>
              </a:rPr>
              <a:t>California CPUC load forecast</a:t>
            </a:r>
          </a:p>
        </p:txBody>
      </p:sp>
      <p:sp>
        <p:nvSpPr>
          <p:cNvPr id="1229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The CPUC load forecast looks backward – latest assessment is the 2010 load forecast</a:t>
            </a:r>
          </a:p>
          <a:p>
            <a:r>
              <a:rPr lang="en-US" smtClean="0"/>
              <a:t>The RA Standard looks forward – 3 to 5 years out</a:t>
            </a:r>
          </a:p>
          <a:p>
            <a:r>
              <a:rPr lang="en-US" smtClean="0"/>
              <a:t>Used historical CPUC assessments (2006 to 2010) to develop trend lines for both winter and summer load forecasts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cap="none" smtClean="0">
                <a:effectLst/>
              </a:rPr>
              <a:t>Winter Trend Lines</a:t>
            </a:r>
          </a:p>
        </p:txBody>
      </p:sp>
      <p:pic>
        <p:nvPicPr>
          <p:cNvPr id="13314" name="Picture 4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990600" y="1357313"/>
            <a:ext cx="7315200" cy="472281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cap="none" smtClean="0">
                <a:effectLst/>
              </a:rPr>
              <a:t>Summer Trend Lines</a:t>
            </a:r>
          </a:p>
        </p:txBody>
      </p:sp>
      <p:pic>
        <p:nvPicPr>
          <p:cNvPr id="14338" name="Picture 4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990600" y="1439863"/>
            <a:ext cx="7162800" cy="461962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cap="none" smtClean="0">
                <a:effectLst/>
              </a:rPr>
              <a:t>Load Forecast Conclusions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Propose no increase in winter load forecast</a:t>
            </a:r>
          </a:p>
          <a:p>
            <a:r>
              <a:rPr lang="en-US" smtClean="0"/>
              <a:t>Summer peak loads are increasing; however</a:t>
            </a:r>
          </a:p>
          <a:p>
            <a:pPr lvl="1"/>
            <a:r>
              <a:rPr lang="en-US" smtClean="0"/>
              <a:t>Assuming 0 import capability in the summer anyway</a:t>
            </a:r>
          </a:p>
          <a:p>
            <a:pPr lvl="1"/>
            <a:r>
              <a:rPr lang="en-US" smtClean="0"/>
              <a:t>If California resource adequacy metric assumes that it will plan to meet the summer peak plus a 15% planning margin – this should leave additional winter capacity for import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cap="none" smtClean="0">
                <a:effectLst/>
              </a:rPr>
              <a:t>OTC – Clean Water Act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The 1972 Clean Water Act – section 316(b) requires that the location, design, construction and capacity of cooling water intakes reflect best technology available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In May 2010, the California Water Resources Board (Board) adopted a statewide water quality control policy on the use of Once-Through-Cooling (OTC) to implement section 316(b)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The policy outlines a phased implementation schedule which mandates compliance for OTC on or before certain dates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Closure dates in the table (page 9) are either from the owner (early closure) or from the Board</a:t>
            </a:r>
          </a:p>
          <a:p>
            <a:pPr>
              <a:lnSpc>
                <a:spcPct val="9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cap="none" smtClean="0">
                <a:effectLst/>
              </a:rPr>
              <a:t>OTC Retirements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800" smtClean="0"/>
              <a:t>All plants on this list are gas steam plants with an average on-line date of 1962</a:t>
            </a:r>
          </a:p>
          <a:p>
            <a:r>
              <a:rPr lang="en-US" sz="2800" smtClean="0"/>
              <a:t>Not cost effective to retrofit these facilities with cooling systems</a:t>
            </a:r>
          </a:p>
          <a:p>
            <a:r>
              <a:rPr lang="en-US" sz="2800" smtClean="0"/>
              <a:t>Some sites are being retrofitted with new combined cycle units – counted as new facilities not rerates</a:t>
            </a:r>
          </a:p>
          <a:p>
            <a:r>
              <a:rPr lang="en-US" sz="2800" smtClean="0"/>
              <a:t>List does not include LADWP facilities or Diablo and Songs (Need to correct problems by 2022 and 2024 or face retirement)</a:t>
            </a:r>
          </a:p>
          <a:p>
            <a:endParaRPr lang="en-US" sz="2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5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95475" y="519113"/>
            <a:ext cx="5351463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1753</TotalTime>
  <Words>475</Words>
  <Application>Microsoft Office PowerPoint</Application>
  <PresentationFormat>On-screen Show (4:3)</PresentationFormat>
  <Paragraphs>44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5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Times New Roman</vt:lpstr>
      <vt:lpstr>Arial</vt:lpstr>
      <vt:lpstr>Wingdings 2</vt:lpstr>
      <vt:lpstr>Calibri</vt:lpstr>
      <vt:lpstr>Franklin Gothic Medium</vt:lpstr>
      <vt:lpstr>Franklin Gothic Book</vt:lpstr>
      <vt:lpstr>Trek</vt:lpstr>
      <vt:lpstr>Trek</vt:lpstr>
      <vt:lpstr>Trek</vt:lpstr>
      <vt:lpstr>Trek</vt:lpstr>
      <vt:lpstr>Trek</vt:lpstr>
      <vt:lpstr>Out of Region Market Assumption</vt:lpstr>
      <vt:lpstr>Steering Committee Recommendations</vt:lpstr>
      <vt:lpstr>California CPUC load forecast</vt:lpstr>
      <vt:lpstr>Winter Trend Lines</vt:lpstr>
      <vt:lpstr>Summer Trend Lines</vt:lpstr>
      <vt:lpstr>Load Forecast Conclusions</vt:lpstr>
      <vt:lpstr>OTC – Clean Water Act</vt:lpstr>
      <vt:lpstr>OTC Retirements</vt:lpstr>
      <vt:lpstr>Slide 9</vt:lpstr>
      <vt:lpstr>Proposed OTC Adjustment to Analysis:</vt:lpstr>
      <vt:lpstr>Gas-Fired Plants Under Construction</vt:lpstr>
      <vt:lpstr>Modified RA Assessment + Transfer Capability 2015 Analysis</vt:lpstr>
      <vt:lpstr>Slide 13</vt:lpstr>
      <vt:lpstr>Conclusion:</vt:lpstr>
      <vt:lpstr>Appendix - Power Plant Development in California</vt:lpstr>
      <vt:lpstr>Slide 16</vt:lpstr>
      <vt:lpstr>Slide 17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John Fazio</dc:creator>
  <cp:lastModifiedBy>rjd1449</cp:lastModifiedBy>
  <cp:revision>176</cp:revision>
  <dcterms:created xsi:type="dcterms:W3CDTF">2010-09-29T22:30:45Z</dcterms:created>
  <dcterms:modified xsi:type="dcterms:W3CDTF">2011-11-29T00:13:44Z</dcterms:modified>
</cp:coreProperties>
</file>