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65" r:id="rId3"/>
    <p:sldId id="257" r:id="rId4"/>
    <p:sldId id="258" r:id="rId5"/>
    <p:sldId id="259" r:id="rId6"/>
    <p:sldId id="262" r:id="rId7"/>
    <p:sldId id="263" r:id="rId8"/>
    <p:sldId id="268" r:id="rId9"/>
    <p:sldId id="260" r:id="rId10"/>
    <p:sldId id="261" r:id="rId11"/>
    <p:sldId id="264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81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59103-502B-4954-BBD4-DA0F3262EA8D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A4494-1AF0-42A1-9453-58C69589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1167-DCA1-4B59-BB8D-992DC4E7C3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D20C-1682-4651-AAAB-7901BA8E29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363B-F644-48AE-8D8C-AC2C9D7C3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9EAE-8071-4665-B3F1-6AE6139D2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CAB56-F510-45D1-85C6-E3BA9B60F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4556D-72A7-4E59-9A2F-63F6BDE55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C1C7-EAE1-40F3-B0B1-B4DFBB6566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3D9D-1879-463B-837B-EFC6622421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4C8D86-5231-4EF8-A191-5672063EAC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696E56-CD8A-482E-A157-5C22CC38389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of the System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Technical Committee Meeting</a:t>
            </a:r>
          </a:p>
          <a:p>
            <a:r>
              <a:rPr lang="en-US" dirty="0" smtClean="0"/>
              <a:t>January 27, 2012</a:t>
            </a:r>
            <a:endParaRPr lang="en-US" dirty="0"/>
          </a:p>
        </p:txBody>
      </p:sp>
      <p:pic>
        <p:nvPicPr>
          <p:cNvPr id="4" name="Picture 3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4572000"/>
            <a:ext cx="2286000" cy="19280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use of Market Resources and Borrowed Hydro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05000"/>
            <a:ext cx="8746681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57912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For Illustration Only – From a Test Simulation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Monthly Average IPP Dispatch </a:t>
            </a:r>
            <a:br>
              <a:rPr lang="en-US" dirty="0" smtClean="0"/>
            </a:br>
            <a:r>
              <a:rPr lang="en-US" dirty="0" smtClean="0"/>
              <a:t>Probability Curve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05000"/>
            <a:ext cx="8500387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61722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For Illustration Only – From a Test Simulation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SW Market Hourly Purchase</a:t>
            </a:r>
            <a:br>
              <a:rPr lang="en-US" sz="3600" dirty="0" smtClean="0"/>
            </a:br>
            <a:r>
              <a:rPr lang="en-US" sz="3600" dirty="0" smtClean="0"/>
              <a:t>Probability Curve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7767554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953000" y="1905000"/>
            <a:ext cx="259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Freestyle Script" pitchFamily="66" charset="0"/>
              </a:rPr>
              <a:t>1000 MW of Off-Peak also</a:t>
            </a:r>
            <a:endParaRPr lang="en-US" sz="4000" dirty="0">
              <a:solidFill>
                <a:srgbClr val="FF0000"/>
              </a:solidFill>
              <a:latin typeface="Freestyle Script" pitchFamily="66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114800" y="2895600"/>
            <a:ext cx="762000" cy="533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914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IPP Hourly Purchase</a:t>
            </a:r>
            <a:br>
              <a:rPr lang="en-US" sz="3600" dirty="0" smtClean="0"/>
            </a:br>
            <a:r>
              <a:rPr lang="en-US" sz="3600" dirty="0" smtClean="0"/>
              <a:t>Probability Curve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95400"/>
            <a:ext cx="7848600" cy="5302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Finalize assumptions</a:t>
            </a:r>
          </a:p>
          <a:p>
            <a:r>
              <a:rPr lang="en-US" dirty="0" smtClean="0"/>
              <a:t>Update data</a:t>
            </a:r>
          </a:p>
          <a:p>
            <a:pPr lvl="1"/>
            <a:r>
              <a:rPr lang="en-US" dirty="0" smtClean="0"/>
              <a:t>Load</a:t>
            </a:r>
          </a:p>
          <a:p>
            <a:pPr lvl="1"/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Contracts</a:t>
            </a:r>
          </a:p>
          <a:p>
            <a:r>
              <a:rPr lang="en-US" dirty="0" smtClean="0"/>
              <a:t>Develop a prototype State of the System report</a:t>
            </a:r>
          </a:p>
          <a:p>
            <a:r>
              <a:rPr lang="en-US" dirty="0" smtClean="0"/>
              <a:t>Create a web site to host the State of the System results</a:t>
            </a:r>
          </a:p>
          <a:p>
            <a:r>
              <a:rPr lang="en-US" dirty="0" smtClean="0"/>
              <a:t>Assess adequacy for 2017</a:t>
            </a:r>
          </a:p>
          <a:p>
            <a:r>
              <a:rPr lang="en-US" dirty="0" smtClean="0"/>
              <a:t>Complete the State of the System report for 2017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Structure of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Adequacy Assessment – </a:t>
            </a:r>
            <a:r>
              <a:rPr lang="en-US" b="1" dirty="0" smtClean="0">
                <a:solidFill>
                  <a:srgbClr val="00B050"/>
                </a:solidFill>
              </a:rPr>
              <a:t>Green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C000"/>
                </a:solidFill>
              </a:rPr>
              <a:t>Yellow</a:t>
            </a:r>
            <a:r>
              <a:rPr lang="en-US" b="1" dirty="0" smtClean="0"/>
              <a:t> </a:t>
            </a:r>
            <a:r>
              <a:rPr lang="en-US" dirty="0" smtClean="0"/>
              <a:t>or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Red</a:t>
            </a:r>
          </a:p>
          <a:p>
            <a:pPr lvl="1"/>
            <a:r>
              <a:rPr lang="en-US" dirty="0" smtClean="0"/>
              <a:t>Multiple adequacy metrics</a:t>
            </a:r>
          </a:p>
          <a:p>
            <a:pPr lvl="1"/>
            <a:r>
              <a:rPr lang="en-US" dirty="0" smtClean="0"/>
              <a:t>Curtailment statistics and conditions when they occur</a:t>
            </a:r>
          </a:p>
          <a:p>
            <a:r>
              <a:rPr lang="en-US" dirty="0" smtClean="0"/>
              <a:t>Annual probability curves </a:t>
            </a:r>
            <a:r>
              <a:rPr lang="en-US" dirty="0" smtClean="0">
                <a:solidFill>
                  <a:srgbClr val="FF0000"/>
                </a:solidFill>
                <a:latin typeface="Freestyle Script" pitchFamily="66" charset="0"/>
              </a:rPr>
              <a:t>[Not sure we need this]</a:t>
            </a:r>
          </a:p>
          <a:p>
            <a:r>
              <a:rPr lang="en-US" dirty="0" smtClean="0"/>
              <a:t>Monthly probability curves and LOLP values</a:t>
            </a:r>
          </a:p>
          <a:p>
            <a:pPr lvl="1"/>
            <a:r>
              <a:rPr lang="en-US" dirty="0" smtClean="0"/>
              <a:t>Market resources</a:t>
            </a:r>
          </a:p>
          <a:p>
            <a:pPr lvl="1"/>
            <a:r>
              <a:rPr lang="en-US" dirty="0" smtClean="0"/>
              <a:t>Borrowed hydro</a:t>
            </a:r>
          </a:p>
          <a:p>
            <a:r>
              <a:rPr lang="en-US" dirty="0" smtClean="0"/>
              <a:t>Hourly probability curves by month</a:t>
            </a:r>
          </a:p>
          <a:p>
            <a:pPr lvl="1"/>
            <a:r>
              <a:rPr lang="en-US" dirty="0" smtClean="0"/>
              <a:t>Market resources</a:t>
            </a:r>
          </a:p>
          <a:p>
            <a:pPr lvl="1"/>
            <a:r>
              <a:rPr lang="en-US" dirty="0" smtClean="0"/>
              <a:t>Borrowed hydro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Preliminary</a:t>
            </a:r>
            <a:r>
              <a:rPr lang="en-US" dirty="0" smtClean="0"/>
              <a:t> Adequacy Assessment for 2015 - </a:t>
            </a: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GREEN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Arial"/>
                        </a:rPr>
                        <a:t>Metric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latin typeface="Arial"/>
                        </a:rPr>
                        <a:t>Value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latin typeface="Arial"/>
                        </a:rPr>
                        <a:t>  Units</a:t>
                      </a:r>
                      <a:endParaRPr lang="en-US" sz="2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LOLP</a:t>
                      </a:r>
                    </a:p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0.9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Percent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SRUP</a:t>
                      </a:r>
                    </a:p>
                    <a:p>
                      <a:pPr algn="l" fontAlgn="b"/>
                      <a:endParaRPr lang="en-US" sz="2400" b="0" i="0" u="none" strike="noStrike" dirty="0" smtClean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1.1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Percent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CVaR (energy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)</a:t>
                      </a: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6968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MW-hours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CVaR (peak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)</a:t>
                      </a:r>
                    </a:p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516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 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EUE</a:t>
                      </a:r>
                    </a:p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348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MW-hours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LOLH</a:t>
                      </a:r>
                    </a:p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Hours/year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Curtailment Statistics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Statistic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latin typeface="Arial"/>
                        </a:rPr>
                        <a:t>Value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Unit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Expected   Events/year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0.02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Events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Average Event</a:t>
                      </a: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Duration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Average Event</a:t>
                      </a: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Magnitude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21206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MW-hrs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Average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Event 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Peak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1697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 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Expected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Curt 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Hours/year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% 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of games</a:t>
                      </a: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With curtailment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1.1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%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Curtailment Events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577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456928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Duration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Magnitude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Peak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Hydro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Forced</a:t>
                      </a:r>
                      <a:r>
                        <a:rPr lang="en-US" sz="1400" b="1" i="0" u="none" strike="noStrike" baseline="0" dirty="0" smtClean="0">
                          <a:latin typeface="Arial"/>
                        </a:rPr>
                        <a:t> Out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Temp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Wind</a:t>
                      </a: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Game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Mon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hours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mw-hrs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mw-hrs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(%)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(%)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(%)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(%)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940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b"/>
                </a:tc>
              </a:tr>
              <a:tr h="2065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17647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1459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16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4911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17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48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6681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2970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21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16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30340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2133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20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Oct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11006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1414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430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27248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1592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 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67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44293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2125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31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61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855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11594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1064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17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37111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1928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22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2616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latin typeface="Arial"/>
                        </a:rPr>
                        <a:t>54</a:t>
                      </a:r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5909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54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54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179994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5660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51790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7800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42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Oct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16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30110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3583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12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1068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17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62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1068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42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36</a:t>
                      </a:r>
                    </a:p>
                  </a:txBody>
                  <a:tcPr marL="0" marR="0" marT="0" marB="0" anchor="b"/>
                </a:tc>
              </a:tr>
              <a:tr h="1877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1259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14409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2460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Annual Energy Curtailment Probability Curve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999" y="1981200"/>
            <a:ext cx="8542317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Highest Hour Curtailment Probability Curve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133600"/>
            <a:ext cx="8455382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Monthly LOLP and Standby Resource Use Probability (SRUP)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524000"/>
            <a:ext cx="7620000" cy="4705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Likelihood of using Market Resources and Borrowed Hydro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905000"/>
            <a:ext cx="873673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62000" y="57912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For Illustration Only – From a Test Simulation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222</TotalTime>
  <Words>504</Words>
  <Application>Microsoft Office PowerPoint</Application>
  <PresentationFormat>On-screen Show (4:3)</PresentationFormat>
  <Paragraphs>321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State of the System Report</vt:lpstr>
      <vt:lpstr>Overall Structure of Report</vt:lpstr>
      <vt:lpstr>Preliminary Adequacy Assessment for 2015 - GREEN</vt:lpstr>
      <vt:lpstr>Curtailment Statistics</vt:lpstr>
      <vt:lpstr>Curtailment Events</vt:lpstr>
      <vt:lpstr>Annual Energy Curtailment Probability Curve</vt:lpstr>
      <vt:lpstr>Highest Hour Curtailment Probability Curve</vt:lpstr>
      <vt:lpstr>Monthly LOLP and Standby Resource Use Probability (SRUP)</vt:lpstr>
      <vt:lpstr>Likelihood of using Market Resources and Borrowed Hydro</vt:lpstr>
      <vt:lpstr>Average use of Market Resources and Borrowed Hydro</vt:lpstr>
      <vt:lpstr>Monthly Average IPP Dispatch  Probability Curve</vt:lpstr>
      <vt:lpstr>SW Market Hourly Purchase Probability Curve</vt:lpstr>
      <vt:lpstr>IPP Hourly Purchase Probability Curve</vt:lpstr>
      <vt:lpstr>Future Work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the System Report</dc:title>
  <dc:creator>John Fazio</dc:creator>
  <cp:lastModifiedBy>John Fazio</cp:lastModifiedBy>
  <cp:revision>32</cp:revision>
  <dcterms:created xsi:type="dcterms:W3CDTF">2012-01-25T20:53:52Z</dcterms:created>
  <dcterms:modified xsi:type="dcterms:W3CDTF">2012-01-27T16:46:42Z</dcterms:modified>
</cp:coreProperties>
</file>