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270" r:id="rId4"/>
    <p:sldId id="283" r:id="rId5"/>
    <p:sldId id="267" r:id="rId6"/>
    <p:sldId id="290" r:id="rId7"/>
    <p:sldId id="289" r:id="rId8"/>
    <p:sldId id="285" r:id="rId9"/>
    <p:sldId id="287" r:id="rId10"/>
    <p:sldId id="269" r:id="rId11"/>
    <p:sldId id="264" r:id="rId12"/>
    <p:sldId id="281" r:id="rId13"/>
    <p:sldId id="282" r:id="rId14"/>
    <p:sldId id="288" r:id="rId15"/>
    <p:sldId id="268"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5pPr>
    <a:lvl6pPr marL="2286000" algn="l" defTabSz="914400" rtl="0" eaLnBrk="1" latinLnBrk="0" hangingPunct="1">
      <a:defRPr sz="2400" kern="1200">
        <a:solidFill>
          <a:schemeClr val="tx1"/>
        </a:solidFill>
        <a:latin typeface="Arial" charset="0"/>
        <a:ea typeface="ＭＳ Ｐゴシック" pitchFamily="92" charset="-128"/>
        <a:cs typeface="+mn-cs"/>
      </a:defRPr>
    </a:lvl6pPr>
    <a:lvl7pPr marL="2743200" algn="l" defTabSz="914400" rtl="0" eaLnBrk="1" latinLnBrk="0" hangingPunct="1">
      <a:defRPr sz="2400" kern="1200">
        <a:solidFill>
          <a:schemeClr val="tx1"/>
        </a:solidFill>
        <a:latin typeface="Arial" charset="0"/>
        <a:ea typeface="ＭＳ Ｐゴシック" pitchFamily="92" charset="-128"/>
        <a:cs typeface="+mn-cs"/>
      </a:defRPr>
    </a:lvl7pPr>
    <a:lvl8pPr marL="3200400" algn="l" defTabSz="914400" rtl="0" eaLnBrk="1" latinLnBrk="0" hangingPunct="1">
      <a:defRPr sz="2400" kern="1200">
        <a:solidFill>
          <a:schemeClr val="tx1"/>
        </a:solidFill>
        <a:latin typeface="Arial" charset="0"/>
        <a:ea typeface="ＭＳ Ｐゴシック" pitchFamily="92" charset="-128"/>
        <a:cs typeface="+mn-cs"/>
      </a:defRPr>
    </a:lvl8pPr>
    <a:lvl9pPr marL="3657600" algn="l" defTabSz="914400" rtl="0" eaLnBrk="1" latinLnBrk="0" hangingPunct="1">
      <a:defRPr sz="2400" kern="1200">
        <a:solidFill>
          <a:schemeClr val="tx1"/>
        </a:solidFill>
        <a:latin typeface="Arial" charset="0"/>
        <a:ea typeface="ＭＳ Ｐゴシック" pitchFamily="9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663300"/>
    <a:srgbClr val="FFCC9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5797" autoAdjust="0"/>
  </p:normalViewPr>
  <p:slideViewPr>
    <p:cSldViewPr>
      <p:cViewPr varScale="1">
        <p:scale>
          <a:sx n="50" d="100"/>
          <a:sy n="50"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4F1A52-DC1E-4310-8272-541EC60BDE9F}" type="datetimeFigureOut">
              <a:rPr lang="en-US" smtClean="0"/>
              <a:pPr/>
              <a:t>1/17/2012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235F3-A606-4B6E-AA08-8ABD2ED7C18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124C5-C8D4-4D3F-8249-38A57455D284}" type="datetimeFigureOut">
              <a:rPr lang="en-US" smtClean="0"/>
              <a:pPr/>
              <a:t>1/17/2012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085AF-27EC-4CC9-82F0-FD2E460B7DD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name is D.R. Michel, Executive Director of the Upper Columbia United Tribes.</a:t>
            </a:r>
          </a:p>
          <a:p>
            <a:endParaRPr lang="en-US" dirty="0" smtClean="0"/>
          </a:p>
          <a:p>
            <a:r>
              <a:rPr lang="en-US" dirty="0" smtClean="0"/>
              <a:t>Today, we present our Regional Coordination project</a:t>
            </a:r>
            <a:endParaRPr lang="en-US" dirty="0"/>
          </a:p>
        </p:txBody>
      </p:sp>
      <p:sp>
        <p:nvSpPr>
          <p:cNvPr id="4" name="Slide Number Placeholder 3"/>
          <p:cNvSpPr>
            <a:spLocks noGrp="1"/>
          </p:cNvSpPr>
          <p:nvPr>
            <p:ph type="sldNum" sz="quarter" idx="10"/>
          </p:nvPr>
        </p:nvSpPr>
        <p:spPr/>
        <p:txBody>
          <a:bodyPr/>
          <a:lstStyle/>
          <a:p>
            <a:fld id="{FDA085AF-27EC-4CC9-82F0-FD2E460B7DD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To continue working toward its mission, the UCUT are dedicated to the restoration and best management practices for the ecosystem as a whole.</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We continue to develop a Strategic Plan for future operations of the hydro-system, habitat restoration, harvest sharing, fish passage to all historic locations; and cultural and ceremonial use of the fish and wildlife resources of the Columbia River system.</a:t>
            </a:r>
            <a:endParaRPr lang="en-US" sz="1100" dirty="0">
              <a:latin typeface="+mn-lt"/>
            </a:endParaRPr>
          </a:p>
        </p:txBody>
      </p:sp>
      <p:sp>
        <p:nvSpPr>
          <p:cNvPr id="4" name="Slide Number Placeholder 3"/>
          <p:cNvSpPr>
            <a:spLocks noGrp="1"/>
          </p:cNvSpPr>
          <p:nvPr>
            <p:ph type="sldNum" sz="quarter" idx="10"/>
          </p:nvPr>
        </p:nvSpPr>
        <p:spPr/>
        <p:txBody>
          <a:bodyPr/>
          <a:lstStyle/>
          <a:p>
            <a:fld id="{FDA085AF-27EC-4CC9-82F0-FD2E460B7DD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i="0" dirty="0" smtClean="0">
                <a:latin typeface="+mn-lt"/>
              </a:rPr>
              <a:t>HYDROSYSTEM: </a:t>
            </a:r>
            <a:r>
              <a:rPr lang="en-US" sz="1100" i="0" baseline="0" dirty="0" smtClean="0">
                <a:latin typeface="+mn-lt"/>
              </a:rPr>
              <a:t>Our goal is to develop measureable system-wide ob</a:t>
            </a:r>
            <a:r>
              <a:rPr lang="en-US" sz="1100" i="0" dirty="0" smtClean="0">
                <a:latin typeface="+mn-lt"/>
              </a:rPr>
              <a:t>jectives and implement actions to manage reservoir levels, river flows, drafting, and flood risk. We will also strive to allow passage for native species into all historic areas that meet the needs of healthy ecosystem</a:t>
            </a:r>
            <a:r>
              <a:rPr lang="en-US" sz="1100" i="0" baseline="0" dirty="0" smtClean="0">
                <a:latin typeface="+mn-lt"/>
              </a:rPr>
              <a:t> function and native anadromous and resident fish life stages and wildlife</a:t>
            </a:r>
            <a:r>
              <a:rPr lang="en-US" sz="1100" i="0" dirty="0" smtClean="0">
                <a:latin typeface="+mn-lt"/>
              </a:rPr>
              <a:t> throughout the complex system of dams and tributaries. </a:t>
            </a:r>
          </a:p>
          <a:p>
            <a:endParaRPr lang="en-US" sz="1100" i="0" dirty="0" smtClean="0">
              <a:latin typeface="+mn-lt"/>
            </a:endParaRPr>
          </a:p>
          <a:p>
            <a:r>
              <a:rPr lang="en-US" sz="1100" i="0" dirty="0" smtClean="0">
                <a:latin typeface="+mn-lt"/>
              </a:rPr>
              <a:t>Additionally, we will manage the river to restore and preserve tribal resources and culture consistent with tribal resource management</a:t>
            </a:r>
            <a:r>
              <a:rPr lang="en-US" sz="1100" i="0" baseline="0" dirty="0" smtClean="0">
                <a:latin typeface="+mn-lt"/>
              </a:rPr>
              <a:t> plans.</a:t>
            </a:r>
            <a:endParaRPr lang="en-US" sz="1100" i="0" dirty="0" smtClean="0">
              <a:latin typeface="+mn-lt"/>
            </a:endParaRPr>
          </a:p>
          <a:p>
            <a:endParaRPr lang="en-US" sz="1100" i="0" dirty="0" smtClean="0">
              <a:latin typeface="+mn-lt"/>
            </a:endParaRPr>
          </a:p>
          <a:p>
            <a:r>
              <a:rPr lang="en-US" sz="1100" i="0" dirty="0" smtClean="0">
                <a:latin typeface="+mn-lt"/>
              </a:rPr>
              <a:t>HABITAT: We plan to develop objectives and implement actions for land and water</a:t>
            </a:r>
            <a:r>
              <a:rPr lang="en-US" sz="1100" i="0" baseline="0" dirty="0" smtClean="0">
                <a:latin typeface="+mn-lt"/>
              </a:rPr>
              <a:t> uses that </a:t>
            </a:r>
            <a:r>
              <a:rPr lang="en-US" sz="1100" i="0" dirty="0" smtClean="0">
                <a:latin typeface="+mn-lt"/>
              </a:rPr>
              <a:t>meet the needs of the ecosystem, in order to protect, mitigate and restore native fish</a:t>
            </a:r>
            <a:r>
              <a:rPr lang="en-US" sz="1100" i="0" baseline="0" dirty="0" smtClean="0">
                <a:latin typeface="+mn-lt"/>
              </a:rPr>
              <a:t> and </a:t>
            </a:r>
            <a:r>
              <a:rPr lang="en-US" sz="1100" i="0" dirty="0" smtClean="0">
                <a:latin typeface="+mn-lt"/>
              </a:rPr>
              <a:t>wildlife habitats. Additionally, we work to achieve water quality and quantity necessary for a healthy ecosystem, tribal subsistence, and for sustainable economic development and growth.</a:t>
            </a:r>
          </a:p>
          <a:p>
            <a:endParaRPr lang="en-US" sz="1100" i="0" dirty="0" smtClean="0">
              <a:latin typeface="+mn-lt"/>
            </a:endParaRPr>
          </a:p>
          <a:p>
            <a:r>
              <a:rPr lang="en-US" sz="1100" i="0" dirty="0" smtClean="0">
                <a:latin typeface="+mn-lt"/>
              </a:rPr>
              <a:t>HARVEST: </a:t>
            </a:r>
            <a:r>
              <a:rPr lang="en-US" sz="1100" i="0" dirty="0" err="1" smtClean="0">
                <a:latin typeface="+mn-lt"/>
              </a:rPr>
              <a:t>Anadromous</a:t>
            </a:r>
            <a:r>
              <a:rPr lang="en-US" sz="1100" i="0" dirty="0" smtClean="0">
                <a:latin typeface="+mn-lt"/>
              </a:rPr>
              <a:t> and resident fish, wildlife and other cultural resources have been degraded to the point where use by the UCUT membership is severely reduced or eliminated.  Coordination helps us reconcile </a:t>
            </a:r>
            <a:r>
              <a:rPr lang="en-US" sz="1100" i="0" baseline="0" dirty="0" smtClean="0">
                <a:latin typeface="+mn-lt"/>
              </a:rPr>
              <a:t>and restore these resources for subsistence, cultural and other needs and uses.  Specific goals, objectives and actions are being developed and implemented that are aimed at restoring anadromous and resident fish and all First Foods’ use and sharing for tribal sustenance.</a:t>
            </a:r>
          </a:p>
          <a:p>
            <a:endParaRPr lang="en-US" sz="1100" i="0" baseline="0" dirty="0" smtClean="0">
              <a:latin typeface="+mn-lt"/>
            </a:endParaRPr>
          </a:p>
          <a:p>
            <a:r>
              <a:rPr lang="en-US" sz="1100" i="0" baseline="0" dirty="0" smtClean="0">
                <a:latin typeface="+mn-lt"/>
              </a:rPr>
              <a:t>We work to ensure an equitable allocation of lower-Columbia River and ocean harvest in order to protect upper Columbia River resource investments, meet escapement and provide for the needs of the member Tribes.</a:t>
            </a:r>
            <a:endParaRPr lang="en-US" sz="1100" i="0" dirty="0" smtClean="0">
              <a:latin typeface="+mn-lt"/>
            </a:endParaRPr>
          </a:p>
        </p:txBody>
      </p:sp>
      <p:sp>
        <p:nvSpPr>
          <p:cNvPr id="4" name="Slide Number Placeholder 3"/>
          <p:cNvSpPr>
            <a:spLocks noGrp="1"/>
          </p:cNvSpPr>
          <p:nvPr>
            <p:ph type="sldNum" sz="quarter" idx="10"/>
          </p:nvPr>
        </p:nvSpPr>
        <p:spPr/>
        <p:txBody>
          <a:bodyPr/>
          <a:lstStyle/>
          <a:p>
            <a:fld id="{FDA085AF-27EC-4CC9-82F0-FD2E460B7DD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i="0" dirty="0" smtClean="0">
                <a:latin typeface="+mn-lt"/>
              </a:rPr>
              <a:t>FISH PASSAGE: We plan to restore and protect salmon, steelhead and other fish passage to their original habitats in the Upper Columbia River and its tributaries. This includes science-based investigation and the potential development of juvenile</a:t>
            </a:r>
            <a:r>
              <a:rPr lang="en-US" sz="1100" i="0" baseline="0" dirty="0" smtClean="0">
                <a:latin typeface="+mn-lt"/>
              </a:rPr>
              <a:t> and adult </a:t>
            </a:r>
            <a:r>
              <a:rPr lang="en-US" sz="1100" i="0" dirty="0" smtClean="0">
                <a:latin typeface="+mn-lt"/>
              </a:rPr>
              <a:t>fish passage capacity at Chief Joseph Dam, Grand Coulee Dam and in the Spokane River.</a:t>
            </a:r>
          </a:p>
          <a:p>
            <a:endParaRPr lang="en-US" sz="1100" i="0" dirty="0" smtClean="0">
              <a:latin typeface="+mn-lt"/>
            </a:endParaRPr>
          </a:p>
          <a:p>
            <a:r>
              <a:rPr lang="en-US" sz="1100" i="0" dirty="0" smtClean="0">
                <a:latin typeface="+mn-lt"/>
              </a:rPr>
              <a:t>It’s important to note that these efforts will not conflict</a:t>
            </a:r>
            <a:r>
              <a:rPr lang="en-US" sz="1100" i="0" baseline="0" dirty="0" smtClean="0">
                <a:latin typeface="+mn-lt"/>
              </a:rPr>
              <a:t> with current and on-going resident fish and wildlife mitigation efforts.</a:t>
            </a:r>
            <a:endParaRPr lang="en-US" sz="1100" i="0" dirty="0" smtClean="0">
              <a:latin typeface="+mn-lt"/>
            </a:endParaRPr>
          </a:p>
          <a:p>
            <a:endParaRPr lang="en-US" sz="1100" i="0" dirty="0" smtClean="0">
              <a:latin typeface="+mn-lt"/>
            </a:endParaRPr>
          </a:p>
          <a:p>
            <a:r>
              <a:rPr lang="en-US" sz="1100" i="0" dirty="0" smtClean="0">
                <a:latin typeface="+mn-lt"/>
              </a:rPr>
              <a:t>CULTURAL &amp; CEREMONIAL USE: A</a:t>
            </a:r>
            <a:r>
              <a:rPr lang="en-US" sz="1100" i="0" baseline="0" dirty="0" smtClean="0">
                <a:latin typeface="+mn-lt"/>
              </a:rPr>
              <a:t> common goal among all of the Upper Columbia United Tribes is to c</a:t>
            </a:r>
            <a:r>
              <a:rPr lang="en-US" sz="1100" i="0" dirty="0" smtClean="0">
                <a:latin typeface="+mn-lt"/>
              </a:rPr>
              <a:t>ontinue the sharing of salmon and other fish resources, including the sharing of Selective Harvest, and other fishing and processing techniques. </a:t>
            </a:r>
          </a:p>
          <a:p>
            <a:endParaRPr lang="en-US" sz="1100" i="0" dirty="0" smtClean="0">
              <a:latin typeface="+mn-lt"/>
            </a:endParaRPr>
          </a:p>
          <a:p>
            <a:r>
              <a:rPr lang="en-US" sz="1100" i="0" dirty="0" smtClean="0">
                <a:latin typeface="+mn-lt"/>
              </a:rPr>
              <a:t>Additionally, this takes into account the incorporation</a:t>
            </a:r>
            <a:r>
              <a:rPr lang="en-US" sz="1100" i="0" baseline="0" dirty="0" smtClean="0">
                <a:latin typeface="+mn-lt"/>
              </a:rPr>
              <a:t> of ceremonial and sustenance use, </a:t>
            </a:r>
            <a:r>
              <a:rPr lang="en-US" sz="1100" i="0" dirty="0" smtClean="0">
                <a:latin typeface="+mn-lt"/>
              </a:rPr>
              <a:t>including the sharing of cultural and ceremonial knowledge and techniques, wherever practicable.</a:t>
            </a:r>
          </a:p>
        </p:txBody>
      </p:sp>
      <p:sp>
        <p:nvSpPr>
          <p:cNvPr id="4" name="Slide Number Placeholder 3"/>
          <p:cNvSpPr>
            <a:spLocks noGrp="1"/>
          </p:cNvSpPr>
          <p:nvPr>
            <p:ph type="sldNum" sz="quarter" idx="10"/>
          </p:nvPr>
        </p:nvSpPr>
        <p:spPr/>
        <p:txBody>
          <a:bodyPr/>
          <a:lstStyle/>
          <a:p>
            <a:fld id="{FDA085AF-27EC-4CC9-82F0-FD2E460B7DD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i="0" dirty="0" smtClean="0">
                <a:latin typeface="+mn-lt"/>
              </a:rPr>
              <a:t>The UCUT were the First to be impacted by the development of the Columbia River – and are the Last to be mitigated.</a:t>
            </a:r>
          </a:p>
          <a:p>
            <a:endParaRPr lang="en-US" sz="1100" i="0" dirty="0" smtClean="0">
              <a:latin typeface="+mn-lt"/>
            </a:endParaRPr>
          </a:p>
          <a:p>
            <a:r>
              <a:rPr lang="en-US" sz="1100" i="0" dirty="0" smtClean="0">
                <a:latin typeface="+mn-lt"/>
              </a:rPr>
              <a:t>The UCUT are the Most impacted by the development of the Columbia River – and are the Least mitigated.</a:t>
            </a:r>
          </a:p>
          <a:p>
            <a:endParaRPr lang="en-US" sz="1100" i="0" dirty="0" smtClean="0">
              <a:latin typeface="+mn-lt"/>
            </a:endParaRPr>
          </a:p>
          <a:p>
            <a:r>
              <a:rPr lang="en-US" sz="1100" i="0" dirty="0" smtClean="0">
                <a:latin typeface="+mn-lt"/>
              </a:rPr>
              <a:t>Coordination is critical to unify our common concerns </a:t>
            </a:r>
            <a:r>
              <a:rPr lang="en-US" sz="1100" i="0" smtClean="0">
                <a:latin typeface="+mn-lt"/>
              </a:rPr>
              <a:t>and implement solutions</a:t>
            </a:r>
            <a:r>
              <a:rPr lang="en-US" sz="1100" i="0" dirty="0" smtClean="0">
                <a:latin typeface="+mn-lt"/>
              </a:rPr>
              <a:t>.</a:t>
            </a:r>
          </a:p>
        </p:txBody>
      </p:sp>
      <p:sp>
        <p:nvSpPr>
          <p:cNvPr id="4" name="Slide Number Placeholder 3"/>
          <p:cNvSpPr>
            <a:spLocks noGrp="1"/>
          </p:cNvSpPr>
          <p:nvPr>
            <p:ph type="sldNum" sz="quarter" idx="10"/>
          </p:nvPr>
        </p:nvSpPr>
        <p:spPr/>
        <p:txBody>
          <a:bodyPr/>
          <a:lstStyle/>
          <a:p>
            <a:fld id="{FDA085AF-27EC-4CC9-82F0-FD2E460B7DD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 name and</a:t>
            </a:r>
            <a:r>
              <a:rPr lang="en-US" baseline="0" dirty="0" smtClean="0"/>
              <a:t> contact information of presenter.</a:t>
            </a:r>
            <a:endParaRPr lang="en-US" dirty="0" smtClean="0"/>
          </a:p>
          <a:p>
            <a:endParaRPr lang="en-US" dirty="0" smtClean="0"/>
          </a:p>
          <a:p>
            <a:r>
              <a:rPr lang="en-US" dirty="0" smtClean="0"/>
              <a:t>If you have questions,</a:t>
            </a:r>
            <a:r>
              <a:rPr lang="en-US" baseline="0" dirty="0" smtClean="0"/>
              <a:t> comments or would like to learn more, please visit our website at www.ucut.org, or contact us at info@ucut-nsn.org or 509.838.1057.</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FDA085AF-27EC-4CC9-82F0-FD2E460B7DD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Mission of the Upper Columbia United Tribes is</a:t>
            </a:r>
            <a:r>
              <a:rPr lang="en-US" baseline="0" dirty="0" smtClean="0"/>
              <a:t> to unite for the protection, preservation, and enhancement of Treaty and Executive Order Rights, Sovereignty, Culture, Fish, Water, Wildlife, Habitat, and other interests and issues of common concern in our respective territories through a structured process of cooperation and coordination for the benefit of all people.</a:t>
            </a:r>
            <a:endParaRPr lang="en-US" dirty="0" smtClean="0"/>
          </a:p>
          <a:p>
            <a:endParaRPr lang="en-US" dirty="0" smtClean="0"/>
          </a:p>
          <a:p>
            <a:r>
              <a:rPr lang="en-US" dirty="0" smtClean="0"/>
              <a:t>The</a:t>
            </a:r>
            <a:r>
              <a:rPr lang="en-US" baseline="0" dirty="0" smtClean="0"/>
              <a:t> UCUT Mission is our broad goal that supports specific measureable objectives and projects.</a:t>
            </a:r>
          </a:p>
          <a:p>
            <a:endParaRPr lang="en-US" baseline="0" dirty="0" smtClean="0"/>
          </a:p>
          <a:p>
            <a:r>
              <a:rPr lang="en-US" baseline="0" dirty="0" smtClean="0"/>
              <a:t>The five member tribes, through the UCUT Central Office, exchange information, find consensus, inform other regional decision-makers, and work to fulfill fish and wildlife protection, mitigation, and enhancement obligations of the Columbia River power, flood risk management, and irrigation system.</a:t>
            </a:r>
            <a:endParaRPr lang="en-US" dirty="0"/>
          </a:p>
        </p:txBody>
      </p:sp>
      <p:sp>
        <p:nvSpPr>
          <p:cNvPr id="4" name="Slide Number Placeholder 3"/>
          <p:cNvSpPr>
            <a:spLocks noGrp="1"/>
          </p:cNvSpPr>
          <p:nvPr>
            <p:ph type="sldNum" sz="quarter" idx="10"/>
          </p:nvPr>
        </p:nvSpPr>
        <p:spPr/>
        <p:txBody>
          <a:bodyPr/>
          <a:lstStyle/>
          <a:p>
            <a:fld id="{FDA085AF-27EC-4CC9-82F0-FD2E460B7DD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smtClean="0">
                <a:solidFill>
                  <a:schemeClr val="tx1"/>
                </a:solidFill>
                <a:latin typeface="+mn-lt"/>
                <a:ea typeface="+mn-ea"/>
                <a:cs typeface="+mn-cs"/>
              </a:rPr>
              <a:t>The Upper Columbia United Tribes (UCUT) was formed in 1983 by the </a:t>
            </a:r>
            <a:r>
              <a:rPr lang="en-US" sz="1200" kern="1200" baseline="0" dirty="0" smtClean="0">
                <a:solidFill>
                  <a:schemeClr val="tx1"/>
                </a:solidFill>
                <a:latin typeface="+mn-lt"/>
                <a:ea typeface="+mn-ea"/>
                <a:cs typeface="+mn-cs"/>
              </a:rPr>
              <a:t>Coeur d’Alene Tribe, </a:t>
            </a:r>
            <a:r>
              <a:rPr lang="en-US" sz="1200" kern="1200" baseline="0" dirty="0" err="1" smtClean="0">
                <a:solidFill>
                  <a:schemeClr val="tx1"/>
                </a:solidFill>
                <a:latin typeface="+mn-lt"/>
                <a:ea typeface="+mn-ea"/>
                <a:cs typeface="+mn-cs"/>
              </a:rPr>
              <a:t>Kalispel</a:t>
            </a:r>
            <a:r>
              <a:rPr lang="en-US" sz="1200" kern="1200" baseline="0" dirty="0" smtClean="0">
                <a:solidFill>
                  <a:schemeClr val="tx1"/>
                </a:solidFill>
                <a:latin typeface="+mn-lt"/>
                <a:ea typeface="+mn-ea"/>
                <a:cs typeface="+mn-cs"/>
              </a:rPr>
              <a:t> Tribe of Indians, Kootenai Tribe of Idaho and the Spokane Tribe of Indians; with the Confederated Tribes of the Colville Reservation joining in 1999.</a:t>
            </a:r>
          </a:p>
          <a:p>
            <a:endParaRPr lang="en-US" sz="1200" kern="1200" baseline="0" dirty="0" smtClean="0">
              <a:solidFill>
                <a:schemeClr val="tx1"/>
              </a:solidFill>
              <a:latin typeface="+mn-lt"/>
              <a:ea typeface="+mn-ea"/>
              <a:cs typeface="+mn-cs"/>
            </a:endParaRPr>
          </a:p>
          <a:p>
            <a:r>
              <a:rPr lang="en-US" dirty="0" smtClean="0"/>
              <a:t>The UCUT Central Office Coordination funding is comprised of a portion of each of the UCUT regional coordination projects. This enables each of the individual tribal fish and wildlife staff,</a:t>
            </a:r>
            <a:r>
              <a:rPr lang="en-US" baseline="0" dirty="0" smtClean="0"/>
              <a:t> and the small (total 5 Full Time Employees) Central Office staff to synergistically work together on unified issues in an efficient and cost-effective manner.</a:t>
            </a:r>
            <a:endParaRPr lang="en-US" dirty="0"/>
          </a:p>
        </p:txBody>
      </p:sp>
      <p:sp>
        <p:nvSpPr>
          <p:cNvPr id="4" name="Slide Number Placeholder 3"/>
          <p:cNvSpPr>
            <a:spLocks noGrp="1"/>
          </p:cNvSpPr>
          <p:nvPr>
            <p:ph type="sldNum" sz="quarter" idx="10"/>
          </p:nvPr>
        </p:nvSpPr>
        <p:spPr/>
        <p:txBody>
          <a:bodyPr/>
          <a:lstStyle/>
          <a:p>
            <a:fld id="{FDA085AF-27EC-4CC9-82F0-FD2E460B7DD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 Together, the Upper Columbia United Tribes manage and influence nearly 2 million acres of reservation land and waterways, and millions of acres more of off-reservation areas, for the betterment of the people, forests, fish, and wildlife of the greater Inland Northwest. </a:t>
            </a:r>
          </a:p>
          <a:p>
            <a:endParaRPr lang="en-US" sz="1100" b="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As Sovereign Nations, we are charged with using our land and natural resources in ways that protect and enhance those resources.</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The UCUT is five tribes that have come together to maintain our vital resources for present and future generations.</a:t>
            </a:r>
          </a:p>
        </p:txBody>
      </p:sp>
      <p:sp>
        <p:nvSpPr>
          <p:cNvPr id="4" name="Slide Number Placeholder 3"/>
          <p:cNvSpPr>
            <a:spLocks noGrp="1"/>
          </p:cNvSpPr>
          <p:nvPr>
            <p:ph type="sldNum" sz="quarter" idx="10"/>
          </p:nvPr>
        </p:nvSpPr>
        <p:spPr/>
        <p:txBody>
          <a:bodyPr/>
          <a:lstStyle/>
          <a:p>
            <a:fld id="{FDA085AF-27EC-4CC9-82F0-FD2E460B7DD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Grand Coulee Dam, built in 1941, and Chief Joseph Dam, built in 1955, completely blocked salmon, steelhead, and other anadromous fish (such as bull trout, sturgeon, and lamprey) to the Spokane River, Pend Oreille River, Kootenai River, and the main stem Columbia River and all of its upriver tributaries.</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The 1980 Northwest Power Act and its Columbia Basin Fish &amp; Wildlife Program did not provide adequate relief for the restoration or recovery of either salmon or native resident fish.</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Resident fish substitution as an alternative to anadromous fish mitigation has not mitigated for lost anadromous fish nor lost native resident fish species.</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Native resident fish restoration and recovery never fully occurred.</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Wildlife mitigation partially replaced lands with habitat values lost to construction and inundation of the dams.  Continuous impacts to wildlife from dam operations were not addressed.</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A085AF-27EC-4CC9-82F0-FD2E460B7DD6}"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baseline="0" dirty="0" smtClean="0">
                <a:solidFill>
                  <a:schemeClr val="tx1"/>
                </a:solidFill>
                <a:latin typeface="+mn-lt"/>
                <a:ea typeface="+mn-ea"/>
                <a:cs typeface="+mn-cs"/>
              </a:rPr>
              <a:t>Regional coordination is the Sovereign’s ability to represent their interests and engage in the processes that affect those interests.</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It is accomplished at various levels, not just among and between fish and wildlife managers, Bonneville Power, and the Power Planning and Conservation Council; but also with many other entities (City, County, State, National, and International).</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Regional coordination is dynamic and cuts through many layers of Project, Province, Program, Regional, National, and International issues.</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Coordination must be tied to the individual sovereign and grounded in each sovereign’s equality.</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This Coordination Project helps the Upper Columbia United Tribes to be involved at all levels:</a:t>
            </a:r>
          </a:p>
          <a:p>
            <a:r>
              <a:rPr lang="en-US" sz="1100" b="0" kern="1200" baseline="0" dirty="0" smtClean="0">
                <a:solidFill>
                  <a:schemeClr val="tx1"/>
                </a:solidFill>
                <a:latin typeface="+mn-lt"/>
                <a:ea typeface="+mn-ea"/>
                <a:cs typeface="+mn-cs"/>
              </a:rPr>
              <a:t>	from the local stakeholder, to</a:t>
            </a:r>
          </a:p>
          <a:p>
            <a:r>
              <a:rPr lang="en-US" sz="1100" b="0" kern="1200" baseline="0" dirty="0" smtClean="0">
                <a:solidFill>
                  <a:schemeClr val="tx1"/>
                </a:solidFill>
                <a:latin typeface="+mn-lt"/>
                <a:ea typeface="+mn-ea"/>
                <a:cs typeface="+mn-cs"/>
              </a:rPr>
              <a:t>	Cities, Counties and local governments,</a:t>
            </a:r>
          </a:p>
          <a:p>
            <a:r>
              <a:rPr lang="en-US" sz="1100" b="0" kern="1200" baseline="0" dirty="0" smtClean="0">
                <a:solidFill>
                  <a:schemeClr val="tx1"/>
                </a:solidFill>
                <a:latin typeface="+mn-lt"/>
                <a:ea typeface="+mn-ea"/>
                <a:cs typeface="+mn-cs"/>
              </a:rPr>
              <a:t>	regional forums and essential government-to-government relations with other tribes, states and federal agencies;</a:t>
            </a:r>
          </a:p>
          <a:p>
            <a:r>
              <a:rPr lang="en-US" sz="1100" b="0" kern="1200" baseline="0" dirty="0" smtClean="0">
                <a:solidFill>
                  <a:schemeClr val="tx1"/>
                </a:solidFill>
                <a:latin typeface="+mn-lt"/>
                <a:ea typeface="+mn-ea"/>
                <a:cs typeface="+mn-cs"/>
              </a:rPr>
              <a:t>	and at the national level with U.S. government Departments and their agencies.</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In addition, the UCUT is significantly important in international issues due to:</a:t>
            </a:r>
          </a:p>
          <a:p>
            <a:r>
              <a:rPr lang="en-US" sz="1100" b="0" kern="1200" baseline="0" dirty="0" smtClean="0">
                <a:solidFill>
                  <a:schemeClr val="tx1"/>
                </a:solidFill>
                <a:latin typeface="+mn-lt"/>
                <a:ea typeface="+mn-ea"/>
                <a:cs typeface="+mn-cs"/>
              </a:rPr>
              <a:t>	the trans-boundary nature of the river, </a:t>
            </a:r>
          </a:p>
          <a:p>
            <a:r>
              <a:rPr lang="en-US" sz="1100" b="0" kern="1200" baseline="0" dirty="0" smtClean="0">
                <a:solidFill>
                  <a:schemeClr val="tx1"/>
                </a:solidFill>
                <a:latin typeface="+mn-lt"/>
                <a:ea typeface="+mn-ea"/>
                <a:cs typeface="+mn-cs"/>
              </a:rPr>
              <a:t>	the geographic proximity of the UCUT to Canada, the </a:t>
            </a:r>
          </a:p>
          <a:p>
            <a:r>
              <a:rPr lang="en-US" sz="1100" b="0" kern="1200" baseline="0" dirty="0" smtClean="0">
                <a:solidFill>
                  <a:schemeClr val="tx1"/>
                </a:solidFill>
                <a:latin typeface="+mn-lt"/>
                <a:ea typeface="+mn-ea"/>
                <a:cs typeface="+mn-cs"/>
              </a:rPr>
              <a:t>	UCUT priority reliance on a healthy ecosystem, and</a:t>
            </a:r>
          </a:p>
          <a:p>
            <a:r>
              <a:rPr lang="en-US" sz="1100" b="0" kern="1200" baseline="0" dirty="0" smtClean="0">
                <a:solidFill>
                  <a:schemeClr val="tx1"/>
                </a:solidFill>
                <a:latin typeface="+mn-lt"/>
                <a:ea typeface="+mn-ea"/>
                <a:cs typeface="+mn-cs"/>
              </a:rPr>
              <a:t>	large numbers of tribal family relations across the borders.</a:t>
            </a:r>
          </a:p>
        </p:txBody>
      </p:sp>
      <p:sp>
        <p:nvSpPr>
          <p:cNvPr id="4" name="Slide Number Placeholder 3"/>
          <p:cNvSpPr>
            <a:spLocks noGrp="1"/>
          </p:cNvSpPr>
          <p:nvPr>
            <p:ph type="sldNum" sz="quarter" idx="10"/>
          </p:nvPr>
        </p:nvSpPr>
        <p:spPr/>
        <p:txBody>
          <a:bodyPr/>
          <a:lstStyle/>
          <a:p>
            <a:fld id="{FDA085AF-27EC-4CC9-82F0-FD2E460B7DD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baseline="0" dirty="0" smtClean="0">
                <a:solidFill>
                  <a:schemeClr val="tx1"/>
                </a:solidFill>
                <a:latin typeface="+mn-lt"/>
                <a:ea typeface="+mn-ea"/>
                <a:cs typeface="+mn-cs"/>
              </a:rPr>
              <a:t>The UCUT efforts are directed by five unified tribal Councils, that are informed by technical scientific and legal support.</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The UCUT provides a unified regional voice; it includes representation from each of our tribes; and uses a proactive, coordinated, and science-based approach.</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Through the UCUT Coordination project, we form regional partnerships, including government-to-government relationships to accomplish our goals, objectives, strategies, and actions.</a:t>
            </a:r>
          </a:p>
          <a:p>
            <a:endParaRPr lang="en-US" sz="1100" b="0" kern="1200" baseline="0" dirty="0" smtClean="0">
              <a:solidFill>
                <a:schemeClr val="tx1"/>
              </a:solidFill>
              <a:latin typeface="+mn-lt"/>
              <a:ea typeface="+mn-ea"/>
              <a:cs typeface="+mn-cs"/>
            </a:endParaRPr>
          </a:p>
          <a:p>
            <a:r>
              <a:rPr lang="en-US" sz="1100" b="0" kern="1200" baseline="0" dirty="0" smtClean="0">
                <a:solidFill>
                  <a:schemeClr val="tx1"/>
                </a:solidFill>
                <a:latin typeface="+mn-lt"/>
                <a:ea typeface="+mn-ea"/>
                <a:cs typeface="+mn-cs"/>
              </a:rPr>
              <a:t>UCUT coordination is not an action or a subject by itself – it is incidental to and directive of the need to make progress on issues that work to protect, mitigate, and enhance fish and wildlife, their habitats, and the associated cultures that the tribes rely on.</a:t>
            </a:r>
          </a:p>
        </p:txBody>
      </p:sp>
      <p:sp>
        <p:nvSpPr>
          <p:cNvPr id="4" name="Slide Number Placeholder 3"/>
          <p:cNvSpPr>
            <a:spLocks noGrp="1"/>
          </p:cNvSpPr>
          <p:nvPr>
            <p:ph type="sldNum" sz="quarter" idx="10"/>
          </p:nvPr>
        </p:nvSpPr>
        <p:spPr/>
        <p:txBody>
          <a:bodyPr/>
          <a:lstStyle/>
          <a:p>
            <a:fld id="{FDA085AF-27EC-4CC9-82F0-FD2E460B7DD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To assist in protecting remaining resources the UCUT coordinates a team of expert staff to mitigate and restore past damages, prevent additional losses, and build a strategic future that will benefit all people and the resources we rely on. The small central UCUT Office staff assist in the facilitation, coordination and funding of issues of mutual concern.</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In May 2005, UCUT and the Bonneville Power Administration entered into a Memorandum of Understanding (MOU) to coordinate fish and wildlife mitigation efforts. The MOU was updated in April 2010, and supports Regional Coordination and our efforts to restore and recover all aspects of the ecosystem including forests, fish, wildlife, rangelands, natural and cultural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Examples of efforts that the UCUT coordinates include:</a:t>
            </a:r>
          </a:p>
          <a:p>
            <a:r>
              <a:rPr lang="en-US" sz="1100" kern="1200" baseline="0" dirty="0" smtClean="0">
                <a:solidFill>
                  <a:schemeClr val="tx1"/>
                </a:solidFill>
                <a:latin typeface="+mn-lt"/>
                <a:ea typeface="+mn-ea"/>
                <a:cs typeface="+mn-cs"/>
              </a:rPr>
              <a:t>	the UCUT Wildlife Monitoring and Evaluation Project;</a:t>
            </a:r>
          </a:p>
          <a:p>
            <a:r>
              <a:rPr lang="en-US" sz="1100" kern="1200" baseline="0" dirty="0" smtClean="0">
                <a:solidFill>
                  <a:schemeClr val="tx1"/>
                </a:solidFill>
                <a:latin typeface="+mn-lt"/>
                <a:ea typeface="+mn-ea"/>
                <a:cs typeface="+mn-cs"/>
              </a:rPr>
              <a:t>	involvement in the Wildlife Crediting Forum;</a:t>
            </a:r>
          </a:p>
          <a:p>
            <a:r>
              <a:rPr lang="en-US" sz="1100" kern="1200" baseline="0" dirty="0" smtClean="0">
                <a:solidFill>
                  <a:schemeClr val="tx1"/>
                </a:solidFill>
                <a:latin typeface="+mn-lt"/>
                <a:ea typeface="+mn-ea"/>
                <a:cs typeface="+mn-cs"/>
              </a:rPr>
              <a:t>	development of Resident Fish Habitat Loss Assessments;</a:t>
            </a:r>
          </a:p>
          <a:p>
            <a:r>
              <a:rPr lang="en-US" sz="1100" kern="1200" baseline="0" dirty="0" smtClean="0">
                <a:solidFill>
                  <a:schemeClr val="tx1"/>
                </a:solidFill>
                <a:latin typeface="+mn-lt"/>
                <a:ea typeface="+mn-ea"/>
                <a:cs typeface="+mn-cs"/>
              </a:rPr>
              <a:t>	comments to the development of the Monitoring, Evaluation, Research, and Reporting (MERR) Plan, and assistance in developing the MERR Implementation Strategies;</a:t>
            </a:r>
          </a:p>
          <a:p>
            <a:r>
              <a:rPr lang="en-US" sz="1100" kern="1200" baseline="0" dirty="0" smtClean="0">
                <a:solidFill>
                  <a:schemeClr val="tx1"/>
                </a:solidFill>
                <a:latin typeface="+mn-lt"/>
                <a:ea typeface="+mn-ea"/>
                <a:cs typeface="+mn-cs"/>
              </a:rPr>
              <a:t>	Columbia River Toxics Reduction and Fish Consumption Rates;</a:t>
            </a:r>
          </a:p>
          <a:p>
            <a:r>
              <a:rPr lang="en-US" sz="1100" kern="1200" baseline="0" dirty="0" smtClean="0">
                <a:solidFill>
                  <a:schemeClr val="tx1"/>
                </a:solidFill>
                <a:latin typeface="+mn-lt"/>
                <a:ea typeface="+mn-ea"/>
                <a:cs typeface="+mn-cs"/>
              </a:rPr>
              <a:t>	and Data Management.</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Locally important projects include the continual maintenance of Drumheller Springs, a Conservation Area of Tribal Significance in the City of Spokane – including a mural painting on a retaining wall to prevent graffiti and provide public outreach.</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Another project we are coordinating with local governments is the McKenzie Wetland at Newman Lake.</a:t>
            </a:r>
          </a:p>
          <a:p>
            <a:endParaRPr lang="en-US" sz="11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Member Tribes initiated salmon harvest sharing in 2010, restoring a centuries-old tradition.</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A085AF-27EC-4CC9-82F0-FD2E460B7DD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UCUT Coordination program has greatly assisted the UCUT in solidifying a unified approach for the Columbia Basin tribes in the Review of the Columbia River Treaty.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Columbia Basin tribes have successfully worked together on this issue for the past three years, and have developed a Common Views document; Goals and Objectives for river and reservoir operations; and were instrumental in the development of a Sovereign’s Participation Paper that includes a Prologue, Sideboards, Purpose and Objectives, and Framework used by the tribes, federal and state government participation in the Treaty Review.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the critical assistance of the UCUT, the Columbia Basin tribes have succeeded in achieving a sovereign governance voice in the Treaty Review. That voice has succeeded in getting ecosystem-based function recognized as a critical driver in the Treaty – co-equal with power production and flood risk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UCUT has also played a significant role in achieving discussions and building historic relationships with the First Nations and Indian Bands in Canada – and continue to discuss issues of common interest regarding the Treaty and its Review.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Other Coordination activities include public outreach at Powwows and other tribal and general public events; and outreach and assistance with Predator and Invasive Species Control – such as the </a:t>
            </a:r>
            <a:r>
              <a:rPr lang="en-US" sz="1200" kern="1200" baseline="0" dirty="0" err="1" smtClean="0">
                <a:solidFill>
                  <a:schemeClr val="tx1"/>
                </a:solidFill>
                <a:latin typeface="+mn-lt"/>
                <a:ea typeface="+mn-ea"/>
                <a:cs typeface="+mn-cs"/>
              </a:rPr>
              <a:t>Kalispel</a:t>
            </a:r>
            <a:r>
              <a:rPr lang="en-US" sz="1200" kern="1200" baseline="0" dirty="0" smtClean="0">
                <a:solidFill>
                  <a:schemeClr val="tx1"/>
                </a:solidFill>
                <a:latin typeface="+mn-lt"/>
                <a:ea typeface="+mn-ea"/>
                <a:cs typeface="+mn-cs"/>
              </a:rPr>
              <a:t> Tribe initiative to control Northern Pike in the Pend Oreille River.</a:t>
            </a:r>
          </a:p>
        </p:txBody>
      </p:sp>
      <p:sp>
        <p:nvSpPr>
          <p:cNvPr id="4" name="Slide Number Placeholder 3"/>
          <p:cNvSpPr>
            <a:spLocks noGrp="1"/>
          </p:cNvSpPr>
          <p:nvPr>
            <p:ph type="sldNum" sz="quarter" idx="10"/>
          </p:nvPr>
        </p:nvSpPr>
        <p:spPr/>
        <p:txBody>
          <a:bodyPr/>
          <a:lstStyle/>
          <a:p>
            <a:fld id="{FDA085AF-27EC-4CC9-82F0-FD2E460B7DD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0217AB5-91FB-4176-94CA-D68B68F0C35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4D0669-5C8F-4857-A89F-5F11C6CB2BF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44A1EB8-BDBA-41D3-AB7D-E385E7399B9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217AB5-91FB-4176-94CA-D68B68F0C35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9B3753-26E3-419D-8606-9DAABE69C0B9}"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BE2D8C-07DF-420E-AA49-399BC6A341B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1F8A6-AEBB-4211-9443-02A1CF641131}"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936F20A-DB08-4EF7-8488-813F6CD7CABE}"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61E23EA-E6F2-4594-8833-36B9549FE545}"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2AFD69-70A3-4A2D-BFC6-BAEE3F302391}"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2509DC-113D-4B05-A805-55752B62944A}"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9B3753-26E3-419D-8606-9DAABE69C0B9}"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6E29FF-E085-46EC-9375-783E9523921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4D0669-5C8F-4857-A89F-5F11C6CB2BF9}"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4A1EB8-BDBA-41D3-AB7D-E385E7399B94}"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ABE2D8C-07DF-420E-AA49-399BC6A341B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6C1F8A6-AEBB-4211-9443-02A1CF64113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936F20A-DB08-4EF7-8488-813F6CD7CAB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61E23EA-E6F2-4594-8833-36B9549FE54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22AFD69-70A3-4A2D-BFC6-BAEE3F30239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02509DC-113D-4B05-A805-55752B62944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E6E29FF-E085-46EC-9375-783E9523921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DA18847-70DD-4BA4-9573-33F5478718B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92" charset="-128"/>
        </a:defRPr>
      </a:lvl2pPr>
      <a:lvl3pPr algn="ctr" rtl="0" fontAlgn="base">
        <a:spcBef>
          <a:spcPct val="0"/>
        </a:spcBef>
        <a:spcAft>
          <a:spcPct val="0"/>
        </a:spcAft>
        <a:defRPr sz="4400">
          <a:solidFill>
            <a:schemeClr val="tx2"/>
          </a:solidFill>
          <a:latin typeface="Arial" charset="0"/>
          <a:ea typeface="ＭＳ Ｐゴシック" pitchFamily="92" charset="-128"/>
        </a:defRPr>
      </a:lvl3pPr>
      <a:lvl4pPr algn="ctr" rtl="0" fontAlgn="base">
        <a:spcBef>
          <a:spcPct val="0"/>
        </a:spcBef>
        <a:spcAft>
          <a:spcPct val="0"/>
        </a:spcAft>
        <a:defRPr sz="4400">
          <a:solidFill>
            <a:schemeClr val="tx2"/>
          </a:solidFill>
          <a:latin typeface="Arial" charset="0"/>
          <a:ea typeface="ＭＳ Ｐゴシック" pitchFamily="92" charset="-128"/>
        </a:defRPr>
      </a:lvl4pPr>
      <a:lvl5pPr algn="ctr" rtl="0" fontAlgn="base">
        <a:spcBef>
          <a:spcPct val="0"/>
        </a:spcBef>
        <a:spcAft>
          <a:spcPct val="0"/>
        </a:spcAft>
        <a:defRPr sz="4400">
          <a:solidFill>
            <a:schemeClr val="tx2"/>
          </a:solidFill>
          <a:latin typeface="Arial" charset="0"/>
          <a:ea typeface="ＭＳ Ｐゴシック" pitchFamily="92" charset="-128"/>
        </a:defRPr>
      </a:lvl5pPr>
      <a:lvl6pPr marL="457200" algn="ctr" rtl="0" fontAlgn="base">
        <a:spcBef>
          <a:spcPct val="0"/>
        </a:spcBef>
        <a:spcAft>
          <a:spcPct val="0"/>
        </a:spcAft>
        <a:defRPr sz="4400">
          <a:solidFill>
            <a:schemeClr val="tx2"/>
          </a:solidFill>
          <a:latin typeface="Arial" charset="0"/>
          <a:ea typeface="ＭＳ Ｐゴシック" pitchFamily="92" charset="-128"/>
        </a:defRPr>
      </a:lvl6pPr>
      <a:lvl7pPr marL="914400" algn="ctr" rtl="0" fontAlgn="base">
        <a:spcBef>
          <a:spcPct val="0"/>
        </a:spcBef>
        <a:spcAft>
          <a:spcPct val="0"/>
        </a:spcAft>
        <a:defRPr sz="4400">
          <a:solidFill>
            <a:schemeClr val="tx2"/>
          </a:solidFill>
          <a:latin typeface="Arial" charset="0"/>
          <a:ea typeface="ＭＳ Ｐゴシック" pitchFamily="92" charset="-128"/>
        </a:defRPr>
      </a:lvl7pPr>
      <a:lvl8pPr marL="1371600" algn="ctr" rtl="0" fontAlgn="base">
        <a:spcBef>
          <a:spcPct val="0"/>
        </a:spcBef>
        <a:spcAft>
          <a:spcPct val="0"/>
        </a:spcAft>
        <a:defRPr sz="4400">
          <a:solidFill>
            <a:schemeClr val="tx2"/>
          </a:solidFill>
          <a:latin typeface="Arial" charset="0"/>
          <a:ea typeface="ＭＳ Ｐゴシック" pitchFamily="92" charset="-128"/>
        </a:defRPr>
      </a:lvl8pPr>
      <a:lvl9pPr marL="1828800" algn="ctr" rtl="0" fontAlgn="base">
        <a:spcBef>
          <a:spcPct val="0"/>
        </a:spcBef>
        <a:spcAft>
          <a:spcPct val="0"/>
        </a:spcAft>
        <a:defRPr sz="4400">
          <a:solidFill>
            <a:schemeClr val="tx2"/>
          </a:solidFill>
          <a:latin typeface="Arial" charset="0"/>
          <a:ea typeface="ＭＳ Ｐゴシック" pitchFamily="9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DA18847-70DD-4BA4-9573-33F5478718B1}" type="slidenum">
              <a:rPr lang="en-US">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92" charset="-128"/>
        </a:defRPr>
      </a:lvl2pPr>
      <a:lvl3pPr algn="ctr" rtl="0" fontAlgn="base">
        <a:spcBef>
          <a:spcPct val="0"/>
        </a:spcBef>
        <a:spcAft>
          <a:spcPct val="0"/>
        </a:spcAft>
        <a:defRPr sz="4400">
          <a:solidFill>
            <a:schemeClr val="tx2"/>
          </a:solidFill>
          <a:latin typeface="Arial" charset="0"/>
          <a:ea typeface="ＭＳ Ｐゴシック" pitchFamily="92" charset="-128"/>
        </a:defRPr>
      </a:lvl3pPr>
      <a:lvl4pPr algn="ctr" rtl="0" fontAlgn="base">
        <a:spcBef>
          <a:spcPct val="0"/>
        </a:spcBef>
        <a:spcAft>
          <a:spcPct val="0"/>
        </a:spcAft>
        <a:defRPr sz="4400">
          <a:solidFill>
            <a:schemeClr val="tx2"/>
          </a:solidFill>
          <a:latin typeface="Arial" charset="0"/>
          <a:ea typeface="ＭＳ Ｐゴシック" pitchFamily="92" charset="-128"/>
        </a:defRPr>
      </a:lvl4pPr>
      <a:lvl5pPr algn="ctr" rtl="0" fontAlgn="base">
        <a:spcBef>
          <a:spcPct val="0"/>
        </a:spcBef>
        <a:spcAft>
          <a:spcPct val="0"/>
        </a:spcAft>
        <a:defRPr sz="4400">
          <a:solidFill>
            <a:schemeClr val="tx2"/>
          </a:solidFill>
          <a:latin typeface="Arial" charset="0"/>
          <a:ea typeface="ＭＳ Ｐゴシック" pitchFamily="92" charset="-128"/>
        </a:defRPr>
      </a:lvl5pPr>
      <a:lvl6pPr marL="457200" algn="ctr" rtl="0" fontAlgn="base">
        <a:spcBef>
          <a:spcPct val="0"/>
        </a:spcBef>
        <a:spcAft>
          <a:spcPct val="0"/>
        </a:spcAft>
        <a:defRPr sz="4400">
          <a:solidFill>
            <a:schemeClr val="tx2"/>
          </a:solidFill>
          <a:latin typeface="Arial" charset="0"/>
          <a:ea typeface="ＭＳ Ｐゴシック" pitchFamily="92" charset="-128"/>
        </a:defRPr>
      </a:lvl6pPr>
      <a:lvl7pPr marL="914400" algn="ctr" rtl="0" fontAlgn="base">
        <a:spcBef>
          <a:spcPct val="0"/>
        </a:spcBef>
        <a:spcAft>
          <a:spcPct val="0"/>
        </a:spcAft>
        <a:defRPr sz="4400">
          <a:solidFill>
            <a:schemeClr val="tx2"/>
          </a:solidFill>
          <a:latin typeface="Arial" charset="0"/>
          <a:ea typeface="ＭＳ Ｐゴシック" pitchFamily="92" charset="-128"/>
        </a:defRPr>
      </a:lvl7pPr>
      <a:lvl8pPr marL="1371600" algn="ctr" rtl="0" fontAlgn="base">
        <a:spcBef>
          <a:spcPct val="0"/>
        </a:spcBef>
        <a:spcAft>
          <a:spcPct val="0"/>
        </a:spcAft>
        <a:defRPr sz="4400">
          <a:solidFill>
            <a:schemeClr val="tx2"/>
          </a:solidFill>
          <a:latin typeface="Arial" charset="0"/>
          <a:ea typeface="ＭＳ Ｐゴシック" pitchFamily="92" charset="-128"/>
        </a:defRPr>
      </a:lvl8pPr>
      <a:lvl9pPr marL="1828800" algn="ctr" rtl="0" fontAlgn="base">
        <a:spcBef>
          <a:spcPct val="0"/>
        </a:spcBef>
        <a:spcAft>
          <a:spcPct val="0"/>
        </a:spcAft>
        <a:defRPr sz="4400">
          <a:solidFill>
            <a:schemeClr val="tx2"/>
          </a:solidFill>
          <a:latin typeface="Arial" charset="0"/>
          <a:ea typeface="ＭＳ Ｐゴシック" pitchFamily="9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info@ucut-ns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352800" y="2133600"/>
            <a:ext cx="5257800" cy="1143000"/>
          </a:xfrm>
        </p:spPr>
        <p:txBody>
          <a:bodyPr/>
          <a:lstStyle/>
          <a:p>
            <a:pPr algn="l"/>
            <a:r>
              <a:rPr lang="en-US" sz="8800" b="1" i="1" dirty="0" smtClean="0">
                <a:solidFill>
                  <a:schemeClr val="bg1"/>
                </a:solidFill>
                <a:latin typeface="Palatino Linotype" pitchFamily="18" charset="0"/>
              </a:rPr>
              <a:t>United</a:t>
            </a:r>
            <a:r>
              <a:rPr lang="en-US" i="1" dirty="0" smtClean="0">
                <a:solidFill>
                  <a:schemeClr val="bg1"/>
                </a:solidFill>
                <a:latin typeface="Palatino Linotype" pitchFamily="18" charset="0"/>
              </a:rPr>
              <a:t/>
            </a:r>
            <a:br>
              <a:rPr lang="en-US" i="1" dirty="0" smtClean="0">
                <a:solidFill>
                  <a:schemeClr val="bg1"/>
                </a:solidFill>
                <a:latin typeface="Palatino Linotype" pitchFamily="18" charset="0"/>
              </a:rPr>
            </a:br>
            <a:r>
              <a:rPr lang="en-US" sz="4800" i="1" dirty="0" smtClean="0">
                <a:solidFill>
                  <a:schemeClr val="bg1"/>
                </a:solidFill>
                <a:latin typeface="Palatino Linotype" pitchFamily="18" charset="0"/>
              </a:rPr>
              <a:t>for the benefit of all</a:t>
            </a:r>
            <a:endParaRPr lang="en-US" sz="4800" i="1" dirty="0">
              <a:solidFill>
                <a:schemeClr val="bg1"/>
              </a:solidFill>
              <a:latin typeface="Palatino Linotype" pitchFamily="18" charset="0"/>
            </a:endParaRPr>
          </a:p>
        </p:txBody>
      </p:sp>
      <p:sp>
        <p:nvSpPr>
          <p:cNvPr id="2051" name="Rectangle 3"/>
          <p:cNvSpPr>
            <a:spLocks noGrp="1" noChangeArrowheads="1"/>
          </p:cNvSpPr>
          <p:nvPr>
            <p:ph type="subTitle" idx="1"/>
          </p:nvPr>
        </p:nvSpPr>
        <p:spPr>
          <a:xfrm>
            <a:off x="2743200" y="4038600"/>
            <a:ext cx="6400800" cy="685800"/>
          </a:xfrm>
        </p:spPr>
        <p:txBody>
          <a:bodyPr/>
          <a:lstStyle/>
          <a:p>
            <a:r>
              <a:rPr lang="en-US" sz="4000" i="1" dirty="0" smtClean="0">
                <a:solidFill>
                  <a:schemeClr val="bg1"/>
                </a:solidFill>
                <a:latin typeface="Palatino Linotype" pitchFamily="18" charset="0"/>
              </a:rPr>
              <a:t>Regional Coordination</a:t>
            </a:r>
            <a:endParaRPr lang="en-US" sz="4000" i="1" dirty="0">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381000"/>
            <a:ext cx="7772400" cy="1066800"/>
          </a:xfrm>
        </p:spPr>
        <p:txBody>
          <a:bodyPr/>
          <a:lstStyle/>
          <a:p>
            <a:pPr algn="l"/>
            <a:r>
              <a:rPr lang="en-US" sz="8800" i="1" dirty="0" smtClean="0">
                <a:solidFill>
                  <a:schemeClr val="bg1"/>
                </a:solidFill>
                <a:latin typeface="Palatino Linotype" pitchFamily="18" charset="0"/>
              </a:rPr>
              <a:t>Future</a:t>
            </a:r>
            <a:endParaRPr lang="en-US" sz="8800" i="1" dirty="0">
              <a:solidFill>
                <a:schemeClr val="bg1"/>
              </a:solidFill>
              <a:latin typeface="Palatino Linotype" pitchFamily="18" charset="0"/>
            </a:endParaRPr>
          </a:p>
        </p:txBody>
      </p:sp>
      <p:sp>
        <p:nvSpPr>
          <p:cNvPr id="4"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graphicFrame>
        <p:nvGraphicFramePr>
          <p:cNvPr id="7" name="Table 6"/>
          <p:cNvGraphicFramePr>
            <a:graphicFrameLocks noGrp="1"/>
          </p:cNvGraphicFramePr>
          <p:nvPr/>
        </p:nvGraphicFramePr>
        <p:xfrm>
          <a:off x="1981200" y="3362960"/>
          <a:ext cx="6553200" cy="370840"/>
        </p:xfrm>
        <a:graphic>
          <a:graphicData uri="http://schemas.openxmlformats.org/drawingml/2006/table">
            <a:tbl>
              <a:tblPr firstRow="1" bandRow="1">
                <a:tableStyleId>{5940675A-B579-460E-94D1-54222C63F5DA}</a:tableStyleId>
              </a:tblPr>
              <a:tblGrid>
                <a:gridCol w="6553200"/>
              </a:tblGrid>
              <a:tr h="370840">
                <a:tc>
                  <a:txBody>
                    <a:bodyPr/>
                    <a:lstStyle/>
                    <a:p>
                      <a:endParaRPr lang="en-US" dirty="0"/>
                    </a:p>
                  </a:txBody>
                  <a:tcPr>
                    <a:solidFill>
                      <a:srgbClr val="006666"/>
                    </a:solidFill>
                  </a:tcPr>
                </a:tc>
              </a:tr>
            </a:tbl>
          </a:graphicData>
        </a:graphic>
      </p:graphicFrame>
      <p:pic>
        <p:nvPicPr>
          <p:cNvPr id="8" name="Picture 7" descr="multi-media graphic background.jpg"/>
          <p:cNvPicPr>
            <a:picLocks noChangeAspect="1"/>
          </p:cNvPicPr>
          <p:nvPr/>
        </p:nvPicPr>
        <p:blipFill>
          <a:blip r:embed="rId4" cstate="print"/>
          <a:srcRect b="98231"/>
          <a:stretch>
            <a:fillRect/>
          </a:stretch>
        </p:blipFill>
        <p:spPr>
          <a:xfrm>
            <a:off x="1968500" y="3263191"/>
            <a:ext cx="6565900" cy="89609"/>
          </a:xfrm>
          <a:prstGeom prst="rect">
            <a:avLst/>
          </a:prstGeom>
          <a:ln>
            <a:solidFill>
              <a:schemeClr val="tx1"/>
            </a:solidFill>
          </a:ln>
        </p:spPr>
      </p:pic>
      <p:pic>
        <p:nvPicPr>
          <p:cNvPr id="9" name="Picture 8" descr="multi-media graphic background.jpg"/>
          <p:cNvPicPr>
            <a:picLocks noChangeAspect="1"/>
          </p:cNvPicPr>
          <p:nvPr/>
        </p:nvPicPr>
        <p:blipFill>
          <a:blip r:embed="rId4" cstate="print"/>
          <a:srcRect b="98231"/>
          <a:stretch>
            <a:fillRect/>
          </a:stretch>
        </p:blipFill>
        <p:spPr>
          <a:xfrm>
            <a:off x="1981200" y="3720565"/>
            <a:ext cx="6553200" cy="89435"/>
          </a:xfrm>
          <a:prstGeom prst="rect">
            <a:avLst/>
          </a:prstGeom>
          <a:ln>
            <a:solidFill>
              <a:schemeClr val="tx1"/>
            </a:solidFill>
          </a:ln>
        </p:spPr>
      </p:pic>
      <p:sp>
        <p:nvSpPr>
          <p:cNvPr id="10" name="TextBox 9"/>
          <p:cNvSpPr txBox="1"/>
          <p:nvPr/>
        </p:nvSpPr>
        <p:spPr>
          <a:xfrm>
            <a:off x="2057400" y="1905000"/>
            <a:ext cx="1981200" cy="1323440"/>
          </a:xfrm>
          <a:prstGeom prst="rect">
            <a:avLst/>
          </a:prstGeom>
          <a:noFill/>
        </p:spPr>
        <p:txBody>
          <a:bodyPr wrap="square" rtlCol="0">
            <a:spAutoFit/>
          </a:bodyPr>
          <a:lstStyle/>
          <a:p>
            <a:r>
              <a:rPr lang="en-US" sz="2000" b="1" i="1" dirty="0" smtClean="0">
                <a:latin typeface="Palatino Linotype" pitchFamily="18" charset="0"/>
              </a:rPr>
              <a:t>Protect &amp; Restore Fish &amp; Wildlife Habitat</a:t>
            </a:r>
            <a:endParaRPr lang="en-US" sz="2000" i="1" dirty="0">
              <a:latin typeface="Palatino Linotype" pitchFamily="18" charset="0"/>
            </a:endParaRPr>
          </a:p>
        </p:txBody>
      </p:sp>
      <p:sp>
        <p:nvSpPr>
          <p:cNvPr id="11" name="TextBox 10"/>
          <p:cNvSpPr txBox="1"/>
          <p:nvPr/>
        </p:nvSpPr>
        <p:spPr>
          <a:xfrm>
            <a:off x="4343400" y="2286000"/>
            <a:ext cx="2286000" cy="707886"/>
          </a:xfrm>
          <a:prstGeom prst="rect">
            <a:avLst/>
          </a:prstGeom>
          <a:noFill/>
        </p:spPr>
        <p:txBody>
          <a:bodyPr wrap="square" rtlCol="0">
            <a:spAutoFit/>
          </a:bodyPr>
          <a:lstStyle/>
          <a:p>
            <a:r>
              <a:rPr lang="en-US" sz="2000" b="1" i="1" dirty="0" smtClean="0">
                <a:latin typeface="Palatino Linotype" pitchFamily="18" charset="0"/>
              </a:rPr>
              <a:t>Improve Hydro-System</a:t>
            </a:r>
            <a:endParaRPr lang="en-US" sz="2000" b="1" i="1" dirty="0">
              <a:latin typeface="Palatino Linotype" pitchFamily="18" charset="0"/>
            </a:endParaRPr>
          </a:p>
        </p:txBody>
      </p:sp>
      <p:sp>
        <p:nvSpPr>
          <p:cNvPr id="12" name="TextBox 11"/>
          <p:cNvSpPr txBox="1"/>
          <p:nvPr/>
        </p:nvSpPr>
        <p:spPr>
          <a:xfrm>
            <a:off x="6477000" y="1905000"/>
            <a:ext cx="2057400" cy="1323439"/>
          </a:xfrm>
          <a:prstGeom prst="rect">
            <a:avLst/>
          </a:prstGeom>
          <a:noFill/>
        </p:spPr>
        <p:txBody>
          <a:bodyPr wrap="square" rtlCol="0">
            <a:spAutoFit/>
          </a:bodyPr>
          <a:lstStyle/>
          <a:p>
            <a:r>
              <a:rPr lang="en-US" sz="2000" b="1" i="1" dirty="0" smtClean="0">
                <a:latin typeface="Palatino Linotype" pitchFamily="18" charset="0"/>
              </a:rPr>
              <a:t>Recover &amp; Restore Fish &amp; Wildlife Harvest</a:t>
            </a:r>
            <a:endParaRPr lang="en-US" sz="2000" i="1" dirty="0">
              <a:latin typeface="Palatino Linotype" pitchFamily="18" charset="0"/>
            </a:endParaRPr>
          </a:p>
        </p:txBody>
      </p:sp>
      <p:sp>
        <p:nvSpPr>
          <p:cNvPr id="13" name="TextBox 12"/>
          <p:cNvSpPr txBox="1"/>
          <p:nvPr/>
        </p:nvSpPr>
        <p:spPr>
          <a:xfrm>
            <a:off x="2895600" y="4267200"/>
            <a:ext cx="1905000" cy="1323439"/>
          </a:xfrm>
          <a:prstGeom prst="rect">
            <a:avLst/>
          </a:prstGeom>
          <a:noFill/>
        </p:spPr>
        <p:txBody>
          <a:bodyPr wrap="square" rtlCol="0">
            <a:spAutoFit/>
          </a:bodyPr>
          <a:lstStyle/>
          <a:p>
            <a:r>
              <a:rPr lang="en-US" sz="2000" b="1" i="1" dirty="0" smtClean="0">
                <a:latin typeface="Palatino Linotype" pitchFamily="18" charset="0"/>
              </a:rPr>
              <a:t>Restore &amp; Protect Salmon Passage</a:t>
            </a:r>
            <a:endParaRPr lang="en-US" sz="2000" i="1" dirty="0">
              <a:latin typeface="Palatino Linotype" pitchFamily="18" charset="0"/>
            </a:endParaRPr>
          </a:p>
        </p:txBody>
      </p:sp>
      <p:sp>
        <p:nvSpPr>
          <p:cNvPr id="15" name="TextBox 14"/>
          <p:cNvSpPr txBox="1"/>
          <p:nvPr/>
        </p:nvSpPr>
        <p:spPr>
          <a:xfrm>
            <a:off x="5867400" y="4277380"/>
            <a:ext cx="2286000" cy="1015663"/>
          </a:xfrm>
          <a:prstGeom prst="rect">
            <a:avLst/>
          </a:prstGeom>
          <a:noFill/>
        </p:spPr>
        <p:txBody>
          <a:bodyPr wrap="square" rtlCol="0">
            <a:spAutoFit/>
          </a:bodyPr>
          <a:lstStyle/>
          <a:p>
            <a:r>
              <a:rPr lang="en-US" sz="2000" b="1" i="1" dirty="0" smtClean="0">
                <a:latin typeface="Palatino Linotype" pitchFamily="18" charset="0"/>
              </a:rPr>
              <a:t>Cultural &amp; Ceremonial Use of Salmon</a:t>
            </a:r>
            <a:endParaRPr lang="en-US" sz="2000" i="1" dirty="0">
              <a:latin typeface="Palatino Linotype" pitchFamily="18" charset="0"/>
            </a:endParaRPr>
          </a:p>
        </p:txBody>
      </p:sp>
      <p:cxnSp>
        <p:nvCxnSpPr>
          <p:cNvPr id="17" name="Straight Connector 16"/>
          <p:cNvCxnSpPr/>
          <p:nvPr/>
        </p:nvCxnSpPr>
        <p:spPr bwMode="auto">
          <a:xfrm flipH="1">
            <a:off x="2044700" y="2286000"/>
            <a:ext cx="127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4343400" y="2286000"/>
            <a:ext cx="0" cy="10219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6464300" y="2286000"/>
            <a:ext cx="12700" cy="10219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H="1">
            <a:off x="2819400" y="3886200"/>
            <a:ext cx="127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a:off x="5867400" y="3810000"/>
            <a:ext cx="127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TextBox 3"/>
          <p:cNvSpPr txBox="1"/>
          <p:nvPr/>
        </p:nvSpPr>
        <p:spPr>
          <a:xfrm>
            <a:off x="1828800" y="914400"/>
            <a:ext cx="7010400" cy="4955203"/>
          </a:xfrm>
          <a:prstGeom prst="rect">
            <a:avLst/>
          </a:prstGeom>
          <a:noFill/>
        </p:spPr>
        <p:txBody>
          <a:bodyPr wrap="square" rtlCol="0">
            <a:spAutoFit/>
          </a:bodyPr>
          <a:lstStyle/>
          <a:p>
            <a:pPr marL="347472" indent="-347472">
              <a:buClr>
                <a:srgbClr val="006666"/>
              </a:buClr>
              <a:buFont typeface="Wingdings" pitchFamily="2" charset="2"/>
              <a:buChar char="Ø"/>
            </a:pPr>
            <a:r>
              <a:rPr lang="en-US" sz="2800" b="1" i="1" dirty="0" smtClean="0">
                <a:latin typeface="Palatino Linotype" pitchFamily="18" charset="0"/>
              </a:rPr>
              <a:t>Hydro-System</a:t>
            </a:r>
          </a:p>
          <a:p>
            <a:pPr marL="347472" indent="-347472">
              <a:buClr>
                <a:srgbClr val="006666"/>
              </a:buClr>
            </a:pPr>
            <a:r>
              <a:rPr lang="en-US" sz="2200" i="1" dirty="0" smtClean="0">
                <a:latin typeface="Palatino Linotype" pitchFamily="18" charset="0"/>
              </a:rPr>
              <a:t>	</a:t>
            </a:r>
            <a:r>
              <a:rPr lang="en-US" i="1" dirty="0" smtClean="0">
                <a:latin typeface="Palatino Linotype" pitchFamily="18" charset="0"/>
              </a:rPr>
              <a:t>Our goal is to manage reservoir levels, river flows, drafting and flood risk, while allowing passage for native species.</a:t>
            </a:r>
          </a:p>
          <a:p>
            <a:pPr marL="347472" indent="-347472">
              <a:buClr>
                <a:srgbClr val="006666"/>
              </a:buClr>
              <a:buFont typeface="Wingdings" pitchFamily="2" charset="2"/>
              <a:buChar char="Ø"/>
            </a:pPr>
            <a:endParaRPr lang="en-US" sz="2000" i="1" dirty="0" smtClean="0">
              <a:latin typeface="Palatino Linotype" pitchFamily="18" charset="0"/>
            </a:endParaRPr>
          </a:p>
          <a:p>
            <a:pPr marL="347472" indent="-347472">
              <a:buClr>
                <a:srgbClr val="006666"/>
              </a:buClr>
              <a:buFont typeface="Wingdings" pitchFamily="2" charset="2"/>
              <a:buChar char="Ø"/>
            </a:pPr>
            <a:r>
              <a:rPr lang="en-US" sz="2800" b="1" i="1" dirty="0" smtClean="0">
                <a:latin typeface="Palatino Linotype" pitchFamily="18" charset="0"/>
              </a:rPr>
              <a:t>Habitat</a:t>
            </a:r>
          </a:p>
          <a:p>
            <a:pPr marL="347472" indent="-347472">
              <a:buClr>
                <a:srgbClr val="006666"/>
              </a:buClr>
            </a:pPr>
            <a:r>
              <a:rPr lang="en-US" sz="2200" i="1" dirty="0" smtClean="0">
                <a:latin typeface="Palatino Linotype" pitchFamily="18" charset="0"/>
              </a:rPr>
              <a:t>	</a:t>
            </a:r>
            <a:r>
              <a:rPr lang="en-US" i="1" dirty="0" smtClean="0">
                <a:latin typeface="Palatino Linotype" pitchFamily="18" charset="0"/>
              </a:rPr>
              <a:t>Our goal is to protect, mitigate and restore resident and anadromous fish and wildlife and their habitats.</a:t>
            </a:r>
          </a:p>
          <a:p>
            <a:pPr marL="347472" indent="-347472">
              <a:buClr>
                <a:srgbClr val="006666"/>
              </a:buClr>
              <a:buFont typeface="Wingdings" pitchFamily="2" charset="2"/>
              <a:buChar char="Ø"/>
            </a:pPr>
            <a:endParaRPr lang="en-US" sz="2000" i="1" dirty="0" smtClean="0">
              <a:latin typeface="Palatino Linotype" pitchFamily="18" charset="0"/>
            </a:endParaRPr>
          </a:p>
          <a:p>
            <a:pPr marL="347472" indent="-347472">
              <a:buClr>
                <a:srgbClr val="006666"/>
              </a:buClr>
              <a:buFont typeface="Wingdings" pitchFamily="2" charset="2"/>
              <a:buChar char="Ø"/>
            </a:pPr>
            <a:r>
              <a:rPr lang="en-US" sz="2800" b="1" i="1" dirty="0" smtClean="0">
                <a:latin typeface="Palatino Linotype" pitchFamily="18" charset="0"/>
              </a:rPr>
              <a:t>Harvest</a:t>
            </a:r>
          </a:p>
          <a:p>
            <a:pPr marL="347472" indent="-347472">
              <a:buClr>
                <a:srgbClr val="006666"/>
              </a:buClr>
            </a:pPr>
            <a:r>
              <a:rPr lang="en-US" sz="2200" i="1" dirty="0" smtClean="0">
                <a:latin typeface="Palatino Linotype" pitchFamily="18" charset="0"/>
              </a:rPr>
              <a:t>	</a:t>
            </a:r>
            <a:r>
              <a:rPr lang="en-US" i="1" dirty="0" smtClean="0">
                <a:latin typeface="Palatino Linotype" pitchFamily="18" charset="0"/>
              </a:rPr>
              <a:t>Our goal is to recover and restore resident and anadromous fish and wildlife to fulfill subsistence, cultural and other needs and uses.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TextBox 3"/>
          <p:cNvSpPr txBox="1"/>
          <p:nvPr/>
        </p:nvSpPr>
        <p:spPr>
          <a:xfrm>
            <a:off x="1905000" y="990600"/>
            <a:ext cx="7010400" cy="3170099"/>
          </a:xfrm>
          <a:prstGeom prst="rect">
            <a:avLst/>
          </a:prstGeom>
          <a:noFill/>
        </p:spPr>
        <p:txBody>
          <a:bodyPr wrap="square" rtlCol="0">
            <a:spAutoFit/>
          </a:bodyPr>
          <a:lstStyle/>
          <a:p>
            <a:pPr marL="347472" indent="-347472">
              <a:buClr>
                <a:srgbClr val="006666"/>
              </a:buClr>
              <a:buFont typeface="Wingdings" pitchFamily="2" charset="2"/>
              <a:buChar char="Ø"/>
            </a:pPr>
            <a:r>
              <a:rPr lang="en-US" sz="2800" b="1" i="1" dirty="0" smtClean="0">
                <a:latin typeface="Palatino Linotype" pitchFamily="18" charset="0"/>
              </a:rPr>
              <a:t>Salmon Passage</a:t>
            </a:r>
          </a:p>
          <a:p>
            <a:pPr marL="347472" indent="-347472">
              <a:buClr>
                <a:srgbClr val="006666"/>
              </a:buClr>
            </a:pPr>
            <a:r>
              <a:rPr lang="en-US" sz="2000" i="1" dirty="0" smtClean="0">
                <a:latin typeface="Palatino Linotype" pitchFamily="18" charset="0"/>
              </a:rPr>
              <a:t>	</a:t>
            </a:r>
            <a:r>
              <a:rPr lang="en-US" i="1" dirty="0" smtClean="0">
                <a:latin typeface="Palatino Linotype" pitchFamily="18" charset="0"/>
              </a:rPr>
              <a:t>Our goal is to restore and protect salmon passage to their original habitats in the Upper Columbia River.</a:t>
            </a:r>
          </a:p>
          <a:p>
            <a:pPr marL="347472" indent="-347472">
              <a:buClr>
                <a:srgbClr val="006666"/>
              </a:buClr>
              <a:buFont typeface="Wingdings" pitchFamily="2" charset="2"/>
              <a:buChar char="Ø"/>
            </a:pPr>
            <a:endParaRPr lang="en-US" sz="2000" i="1" dirty="0" smtClean="0">
              <a:latin typeface="Palatino Linotype" pitchFamily="18" charset="0"/>
            </a:endParaRPr>
          </a:p>
          <a:p>
            <a:pPr marL="347472" indent="-347472">
              <a:buClr>
                <a:srgbClr val="006666"/>
              </a:buClr>
              <a:buFont typeface="Wingdings" pitchFamily="2" charset="2"/>
              <a:buChar char="Ø"/>
            </a:pPr>
            <a:r>
              <a:rPr lang="en-US" sz="2800" b="1" i="1" dirty="0" smtClean="0">
                <a:latin typeface="Palatino Linotype" pitchFamily="18" charset="0"/>
              </a:rPr>
              <a:t>Cultural &amp; Ceremonial Use</a:t>
            </a:r>
          </a:p>
          <a:p>
            <a:pPr marL="347472" indent="-347472">
              <a:buClr>
                <a:srgbClr val="006666"/>
              </a:buClr>
            </a:pPr>
            <a:r>
              <a:rPr lang="en-US" sz="2800" i="1" dirty="0" smtClean="0">
                <a:latin typeface="Palatino Linotype" pitchFamily="18" charset="0"/>
              </a:rPr>
              <a:t>	</a:t>
            </a:r>
            <a:r>
              <a:rPr lang="en-US" i="1" dirty="0" smtClean="0">
                <a:latin typeface="Palatino Linotype" pitchFamily="18" charset="0"/>
              </a:rPr>
              <a:t>Our goal is to continue the sharing of salmon and other resources, including fishing and processing techniques and locations, among member Tribes</a:t>
            </a:r>
            <a:r>
              <a:rPr lang="en-US" sz="2000" i="1" dirty="0" smtClean="0">
                <a:latin typeface="Palatino Linotype"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TextBox 3"/>
          <p:cNvSpPr txBox="1"/>
          <p:nvPr/>
        </p:nvSpPr>
        <p:spPr>
          <a:xfrm>
            <a:off x="1905000" y="990600"/>
            <a:ext cx="7010400" cy="400110"/>
          </a:xfrm>
          <a:prstGeom prst="rect">
            <a:avLst/>
          </a:prstGeom>
          <a:noFill/>
        </p:spPr>
        <p:txBody>
          <a:bodyPr wrap="square" rtlCol="0">
            <a:spAutoFit/>
          </a:bodyPr>
          <a:lstStyle/>
          <a:p>
            <a:pPr marL="4005072" lvl="8" indent="-347472">
              <a:buClr>
                <a:srgbClr val="006666"/>
              </a:buClr>
            </a:pPr>
            <a:r>
              <a:rPr lang="en-US" sz="2000" i="1" dirty="0" smtClean="0">
                <a:latin typeface="Palatino Linotype" pitchFamily="18" charset="0"/>
              </a:rPr>
              <a:t>.</a:t>
            </a:r>
          </a:p>
        </p:txBody>
      </p:sp>
      <p:sp>
        <p:nvSpPr>
          <p:cNvPr id="5" name="Title 4"/>
          <p:cNvSpPr>
            <a:spLocks noGrp="1"/>
          </p:cNvSpPr>
          <p:nvPr>
            <p:ph type="title"/>
          </p:nvPr>
        </p:nvSpPr>
        <p:spPr>
          <a:xfrm flipH="1">
            <a:off x="1600200" y="304800"/>
            <a:ext cx="6903718" cy="457200"/>
          </a:xfrm>
        </p:spPr>
        <p:txBody>
          <a:bodyPr/>
          <a:lstStyle/>
          <a:p>
            <a:pPr algn="l"/>
            <a:r>
              <a:rPr lang="en-US" i="1" dirty="0" smtClean="0">
                <a:solidFill>
                  <a:schemeClr val="bg1"/>
                </a:solidFill>
              </a:rPr>
              <a:t>Summary:</a:t>
            </a:r>
            <a:endParaRPr lang="en-US" i="1" dirty="0">
              <a:solidFill>
                <a:schemeClr val="bg1"/>
              </a:solidFill>
            </a:endParaRPr>
          </a:p>
        </p:txBody>
      </p:sp>
      <p:sp>
        <p:nvSpPr>
          <p:cNvPr id="6" name="Content Placeholder 5"/>
          <p:cNvSpPr>
            <a:spLocks noGrp="1"/>
          </p:cNvSpPr>
          <p:nvPr>
            <p:ph idx="1"/>
          </p:nvPr>
        </p:nvSpPr>
        <p:spPr>
          <a:xfrm>
            <a:off x="1905000" y="914400"/>
            <a:ext cx="6477000" cy="5029200"/>
          </a:xfrm>
        </p:spPr>
        <p:txBody>
          <a:bodyPr/>
          <a:lstStyle/>
          <a:p>
            <a:pPr>
              <a:buFont typeface="Wingdings" pitchFamily="2" charset="2"/>
              <a:buChar char="Ø"/>
            </a:pPr>
            <a:r>
              <a:rPr lang="en-US" i="1" dirty="0" smtClean="0">
                <a:latin typeface="Palatino Linotype" pitchFamily="18" charset="0"/>
              </a:rPr>
              <a:t>The UCUT were the first to be impacted by the development of the Columbia River – and are the last to be mitigated.</a:t>
            </a:r>
          </a:p>
          <a:p>
            <a:pPr>
              <a:buFont typeface="Wingdings" pitchFamily="2" charset="2"/>
              <a:buChar char="Ø"/>
            </a:pPr>
            <a:r>
              <a:rPr lang="en-US" i="1" dirty="0" smtClean="0">
                <a:latin typeface="Palatino Linotype" pitchFamily="18" charset="0"/>
              </a:rPr>
              <a:t>The UCUT are the most impacted by the development of the Columbia River – and are the least mitigated.</a:t>
            </a:r>
          </a:p>
          <a:p>
            <a:pPr>
              <a:buFont typeface="Wingdings" pitchFamily="2" charset="2"/>
              <a:buChar char="Ø"/>
            </a:pPr>
            <a:r>
              <a:rPr lang="en-US" i="1" dirty="0" smtClean="0">
                <a:latin typeface="Palatino Linotype" pitchFamily="18" charset="0"/>
              </a:rPr>
              <a:t>Coordination is critical to unify common concerns and solutions</a:t>
            </a:r>
            <a:r>
              <a:rPr lang="en-US" dirty="0" smtClean="0">
                <a:latin typeface="Palatino Linotype" pitchFamily="18" charset="0"/>
              </a:rPr>
              <a:t>.</a:t>
            </a:r>
            <a:endParaRPr lang="en-US" dirty="0">
              <a:latin typeface="Palatino Linotyp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1" u="none" strike="noStrike" kern="0" cap="none" spc="0" normalizeH="0" baseline="0" noProof="0" dirty="0" smtClean="0">
                <a:ln>
                  <a:noFill/>
                </a:ln>
                <a:solidFill>
                  <a:schemeClr val="bg1"/>
                </a:solidFill>
                <a:effectLst/>
                <a:uLnTx/>
                <a:uFillTx/>
                <a:latin typeface="Palatino Linotype" pitchFamily="18" charset="0"/>
                <a:ea typeface="+mn-ea"/>
                <a:cs typeface="+mn-cs"/>
              </a:rPr>
              <a:t>Regional Coordination</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3" name="TextBox 2"/>
          <p:cNvSpPr txBox="1"/>
          <p:nvPr/>
        </p:nvSpPr>
        <p:spPr>
          <a:xfrm>
            <a:off x="2286000" y="1600200"/>
            <a:ext cx="5867400" cy="3046988"/>
          </a:xfrm>
          <a:prstGeom prst="rect">
            <a:avLst/>
          </a:prstGeom>
          <a:noFill/>
        </p:spPr>
        <p:txBody>
          <a:bodyPr wrap="square" rtlCol="0">
            <a:spAutoFit/>
          </a:bodyPr>
          <a:lstStyle/>
          <a:p>
            <a:pPr algn="ctr"/>
            <a:r>
              <a:rPr lang="en-US" b="1" dirty="0" smtClean="0">
                <a:latin typeface="Palatino Linotype" pitchFamily="18" charset="0"/>
              </a:rPr>
              <a:t>Upper Columbia United Tribes</a:t>
            </a:r>
          </a:p>
          <a:p>
            <a:pPr algn="ctr"/>
            <a:r>
              <a:rPr lang="en-US" dirty="0" smtClean="0">
                <a:latin typeface="Palatino Linotype" pitchFamily="18" charset="0"/>
              </a:rPr>
              <a:t>25 W. Main, Suite 434</a:t>
            </a:r>
          </a:p>
          <a:p>
            <a:pPr algn="ctr"/>
            <a:r>
              <a:rPr lang="en-US" dirty="0" smtClean="0">
                <a:latin typeface="Palatino Linotype" pitchFamily="18" charset="0"/>
              </a:rPr>
              <a:t>Spokane, WA 99201</a:t>
            </a:r>
          </a:p>
          <a:p>
            <a:pPr algn="ctr"/>
            <a:endParaRPr lang="en-US" dirty="0" smtClean="0">
              <a:latin typeface="Palatino Linotype" pitchFamily="18" charset="0"/>
            </a:endParaRPr>
          </a:p>
          <a:p>
            <a:pPr algn="ctr"/>
            <a:r>
              <a:rPr lang="en-US" dirty="0" smtClean="0">
                <a:latin typeface="Palatino Linotype" pitchFamily="18" charset="0"/>
              </a:rPr>
              <a:t>509.838.1057</a:t>
            </a:r>
          </a:p>
          <a:p>
            <a:pPr algn="ctr"/>
            <a:endParaRPr lang="en-US" u="sng" dirty="0" smtClean="0">
              <a:solidFill>
                <a:srgbClr val="663300"/>
              </a:solidFill>
              <a:latin typeface="Palatino Linotype" pitchFamily="18" charset="0"/>
            </a:endParaRPr>
          </a:p>
          <a:p>
            <a:pPr algn="ctr"/>
            <a:r>
              <a:rPr lang="en-US" u="sng" dirty="0" smtClean="0">
                <a:solidFill>
                  <a:srgbClr val="663300"/>
                </a:solidFill>
                <a:latin typeface="Palatino Linotype" pitchFamily="18" charset="0"/>
              </a:rPr>
              <a:t>www.ucut.org</a:t>
            </a:r>
          </a:p>
          <a:p>
            <a:pPr algn="ctr"/>
            <a:r>
              <a:rPr lang="en-US" dirty="0" smtClean="0">
                <a:solidFill>
                  <a:srgbClr val="006666"/>
                </a:solidFill>
                <a:latin typeface="Palatino Linotype" pitchFamily="18" charset="0"/>
                <a:hlinkClick r:id="rId4"/>
              </a:rPr>
              <a:t>info@ucut-nsn.org</a:t>
            </a:r>
            <a:r>
              <a:rPr lang="en-US" dirty="0" smtClean="0">
                <a:solidFill>
                  <a:srgbClr val="006666"/>
                </a:solidFill>
                <a:latin typeface="Palatino Linotype"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18" name="TextBox 17"/>
          <p:cNvSpPr txBox="1"/>
          <p:nvPr/>
        </p:nvSpPr>
        <p:spPr>
          <a:xfrm>
            <a:off x="2057400" y="1752600"/>
            <a:ext cx="6781800" cy="4401205"/>
          </a:xfrm>
          <a:prstGeom prst="rect">
            <a:avLst/>
          </a:prstGeom>
          <a:noFill/>
        </p:spPr>
        <p:txBody>
          <a:bodyPr wrap="square" rtlCol="0">
            <a:spAutoFit/>
          </a:bodyPr>
          <a:lstStyle/>
          <a:p>
            <a:r>
              <a:rPr lang="en-US" sz="2800" b="1" i="1" dirty="0" smtClean="0">
                <a:latin typeface="Palatino Linotype" pitchFamily="18" charset="0"/>
              </a:rPr>
              <a:t>The mission of the Upper Columbia United Tribes (UCUT) is to unite for the protection, preservation, and enhancement of Treaty and Executive Order Rights, Sovereignty, Culture, Fish, Water, Wildlife, Habitat, and other interests and issues of common concern in our respective territories through a structured process of cooperation and coordination for the benefit of all people.</a:t>
            </a:r>
            <a:endParaRPr lang="en-US" sz="2800" b="1" i="1" dirty="0">
              <a:latin typeface="Palatino Linotype" pitchFamily="18" charset="0"/>
            </a:endParaRPr>
          </a:p>
        </p:txBody>
      </p:sp>
      <p:sp>
        <p:nvSpPr>
          <p:cNvPr id="5" name="Rectangle 4"/>
          <p:cNvSpPr/>
          <p:nvPr/>
        </p:nvSpPr>
        <p:spPr>
          <a:xfrm>
            <a:off x="1447800" y="381000"/>
            <a:ext cx="3733800" cy="769441"/>
          </a:xfrm>
          <a:prstGeom prst="rect">
            <a:avLst/>
          </a:prstGeom>
        </p:spPr>
        <p:txBody>
          <a:bodyPr wrap="square">
            <a:spAutoFit/>
          </a:bodyPr>
          <a:lstStyle/>
          <a:p>
            <a:r>
              <a:rPr lang="en-US" sz="4400" b="1" i="1" dirty="0" smtClean="0">
                <a:solidFill>
                  <a:schemeClr val="bg1"/>
                </a:solidFill>
                <a:latin typeface="Palatino Linotype" pitchFamily="18" charset="0"/>
              </a:rPr>
              <a:t>Our Mission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5" name="Rectangle 4"/>
          <p:cNvSpPr/>
          <p:nvPr/>
        </p:nvSpPr>
        <p:spPr>
          <a:xfrm>
            <a:off x="1295400" y="381000"/>
            <a:ext cx="3733800" cy="769441"/>
          </a:xfrm>
          <a:prstGeom prst="rect">
            <a:avLst/>
          </a:prstGeom>
        </p:spPr>
        <p:txBody>
          <a:bodyPr wrap="square">
            <a:spAutoFit/>
          </a:bodyPr>
          <a:lstStyle/>
          <a:p>
            <a:r>
              <a:rPr lang="en-US" sz="4400" b="1" i="1" dirty="0" smtClean="0">
                <a:solidFill>
                  <a:schemeClr val="bg1"/>
                </a:solidFill>
                <a:latin typeface="Palatino Linotype" pitchFamily="18" charset="0"/>
              </a:rPr>
              <a:t>Who We Are:</a:t>
            </a:r>
          </a:p>
        </p:txBody>
      </p:sp>
      <p:sp>
        <p:nvSpPr>
          <p:cNvPr id="6" name="Rectangle 5"/>
          <p:cNvSpPr/>
          <p:nvPr/>
        </p:nvSpPr>
        <p:spPr>
          <a:xfrm>
            <a:off x="1828800" y="1447801"/>
            <a:ext cx="7315200" cy="4752968"/>
          </a:xfrm>
          <a:prstGeom prst="rect">
            <a:avLst/>
          </a:prstGeom>
        </p:spPr>
        <p:txBody>
          <a:bodyPr wrap="square">
            <a:spAutoFit/>
          </a:bodyPr>
          <a:lstStyle/>
          <a:p>
            <a:pPr eaLnBrk="1" hangingPunct="1">
              <a:lnSpc>
                <a:spcPct val="80000"/>
              </a:lnSpc>
              <a:buFont typeface="Wingdings" pitchFamily="2" charset="2"/>
              <a:buChar char="Ø"/>
            </a:pPr>
            <a:r>
              <a:rPr lang="en-US" sz="2100" b="1" dirty="0" smtClean="0">
                <a:latin typeface="Palatino Linotype" pitchFamily="18" charset="0"/>
              </a:rPr>
              <a:t>Coeur d’Alene Tribe</a:t>
            </a:r>
            <a:r>
              <a:rPr lang="en-US" sz="2100" b="1" i="1" dirty="0" smtClean="0">
                <a:latin typeface="Palatino Linotype" pitchFamily="18" charset="0"/>
              </a:rPr>
              <a:t>: Current enrolled membership: 2,188 </a:t>
            </a:r>
          </a:p>
          <a:p>
            <a:pPr lvl="1" eaLnBrk="1" hangingPunct="1">
              <a:lnSpc>
                <a:spcPct val="80000"/>
              </a:lnSpc>
            </a:pPr>
            <a:r>
              <a:rPr lang="en-US" sz="2100" b="1" i="1" dirty="0" smtClean="0">
                <a:latin typeface="Palatino Linotype" pitchFamily="18" charset="0"/>
              </a:rPr>
              <a:t>Reservation: (Idaho): 334,500 acres </a:t>
            </a:r>
          </a:p>
          <a:p>
            <a:pPr eaLnBrk="1" hangingPunct="1">
              <a:lnSpc>
                <a:spcPct val="80000"/>
              </a:lnSpc>
              <a:buFont typeface="Wingdings" pitchFamily="2" charset="2"/>
              <a:buChar char="Ø"/>
            </a:pPr>
            <a:endParaRPr lang="en-US" sz="2100" b="1" dirty="0" smtClean="0">
              <a:latin typeface="Palatino Linotype" pitchFamily="18" charset="0"/>
            </a:endParaRPr>
          </a:p>
          <a:p>
            <a:pPr eaLnBrk="1" hangingPunct="1">
              <a:lnSpc>
                <a:spcPct val="80000"/>
              </a:lnSpc>
              <a:buFont typeface="Wingdings" pitchFamily="2" charset="2"/>
              <a:buChar char="Ø"/>
            </a:pPr>
            <a:r>
              <a:rPr lang="en-US" sz="2100" b="1" dirty="0" smtClean="0">
                <a:latin typeface="Palatino Linotype" pitchFamily="18" charset="0"/>
              </a:rPr>
              <a:t>Confederated Tribes of the Colville Reservation</a:t>
            </a:r>
            <a:r>
              <a:rPr lang="en-US" sz="2100" b="1" i="1" dirty="0" smtClean="0">
                <a:latin typeface="Palatino Linotype" pitchFamily="18" charset="0"/>
              </a:rPr>
              <a:t>: Current enrolled membership: 9,353     </a:t>
            </a:r>
          </a:p>
          <a:p>
            <a:pPr lvl="1" eaLnBrk="1" hangingPunct="1">
              <a:lnSpc>
                <a:spcPct val="80000"/>
              </a:lnSpc>
            </a:pPr>
            <a:r>
              <a:rPr lang="en-US" sz="2100" b="1" i="1" dirty="0" smtClean="0">
                <a:latin typeface="Palatino Linotype" pitchFamily="18" charset="0"/>
              </a:rPr>
              <a:t>Reservation (Washington): 1.4 million acre</a:t>
            </a:r>
            <a:r>
              <a:rPr lang="en-US" sz="2100" b="1" dirty="0" smtClean="0">
                <a:latin typeface="Palatino Linotype" pitchFamily="18" charset="0"/>
              </a:rPr>
              <a:t>s </a:t>
            </a:r>
          </a:p>
          <a:p>
            <a:pPr eaLnBrk="1" hangingPunct="1">
              <a:lnSpc>
                <a:spcPct val="80000"/>
              </a:lnSpc>
              <a:buFont typeface="Wingdings" pitchFamily="2" charset="2"/>
              <a:buChar char="Ø"/>
            </a:pPr>
            <a:endParaRPr lang="en-US" sz="2100" b="1" dirty="0" smtClean="0">
              <a:latin typeface="Palatino Linotype" pitchFamily="18" charset="0"/>
            </a:endParaRPr>
          </a:p>
          <a:p>
            <a:pPr eaLnBrk="1" hangingPunct="1">
              <a:lnSpc>
                <a:spcPct val="80000"/>
              </a:lnSpc>
              <a:buFont typeface="Wingdings" pitchFamily="2" charset="2"/>
              <a:buChar char="Ø"/>
            </a:pPr>
            <a:r>
              <a:rPr lang="en-US" sz="2100" b="1" dirty="0" err="1" smtClean="0">
                <a:latin typeface="Palatino Linotype" pitchFamily="18" charset="0"/>
              </a:rPr>
              <a:t>Kalispel</a:t>
            </a:r>
            <a:r>
              <a:rPr lang="en-US" sz="2100" b="1" dirty="0" smtClean="0">
                <a:latin typeface="Palatino Linotype" pitchFamily="18" charset="0"/>
              </a:rPr>
              <a:t> Tribe of Indians: </a:t>
            </a:r>
            <a:r>
              <a:rPr lang="en-US" sz="2100" b="1" i="1" dirty="0" smtClean="0">
                <a:latin typeface="Palatino Linotype" pitchFamily="18" charset="0"/>
              </a:rPr>
              <a:t>Current enrolled membership: 409</a:t>
            </a:r>
          </a:p>
          <a:p>
            <a:pPr lvl="1" eaLnBrk="1" hangingPunct="1">
              <a:lnSpc>
                <a:spcPct val="80000"/>
              </a:lnSpc>
            </a:pPr>
            <a:r>
              <a:rPr lang="en-US" sz="2100" b="1" i="1" dirty="0" smtClean="0">
                <a:latin typeface="Palatino Linotype" pitchFamily="18" charset="0"/>
              </a:rPr>
              <a:t>Reservation (Washington):  4,700 acres</a:t>
            </a:r>
          </a:p>
          <a:p>
            <a:pPr lvl="1" eaLnBrk="1" hangingPunct="1">
              <a:lnSpc>
                <a:spcPct val="80000"/>
              </a:lnSpc>
              <a:buFont typeface="Wingdings" pitchFamily="2" charset="2"/>
              <a:buChar char="Ø"/>
            </a:pPr>
            <a:endParaRPr lang="en-US" sz="2100" b="1" dirty="0" smtClean="0">
              <a:latin typeface="Palatino Linotype" pitchFamily="18" charset="0"/>
            </a:endParaRPr>
          </a:p>
          <a:p>
            <a:pPr eaLnBrk="1" hangingPunct="1">
              <a:lnSpc>
                <a:spcPct val="80000"/>
              </a:lnSpc>
              <a:buFont typeface="Wingdings" pitchFamily="2" charset="2"/>
              <a:buChar char="Ø"/>
            </a:pPr>
            <a:r>
              <a:rPr lang="en-US" sz="2100" b="1" dirty="0" smtClean="0">
                <a:latin typeface="Palatino Linotype" pitchFamily="18" charset="0"/>
              </a:rPr>
              <a:t>Kootenai Tribe of Idaho: </a:t>
            </a:r>
            <a:r>
              <a:rPr lang="en-US" sz="2100" b="1" i="1" dirty="0" smtClean="0">
                <a:latin typeface="Palatino Linotype" pitchFamily="18" charset="0"/>
              </a:rPr>
              <a:t>Current enrolled membership: 145</a:t>
            </a:r>
          </a:p>
          <a:p>
            <a:pPr lvl="1" eaLnBrk="1" hangingPunct="1">
              <a:lnSpc>
                <a:spcPct val="80000"/>
              </a:lnSpc>
            </a:pPr>
            <a:r>
              <a:rPr lang="en-US" sz="2100" b="1" i="1" dirty="0" smtClean="0">
                <a:latin typeface="Palatino Linotype" pitchFamily="18" charset="0"/>
              </a:rPr>
              <a:t>Reservation (Idaho): 2,200 acres </a:t>
            </a:r>
          </a:p>
          <a:p>
            <a:pPr eaLnBrk="1" hangingPunct="1">
              <a:lnSpc>
                <a:spcPct val="80000"/>
              </a:lnSpc>
              <a:buFont typeface="Wingdings" pitchFamily="2" charset="2"/>
              <a:buChar char="Ø"/>
            </a:pPr>
            <a:endParaRPr lang="en-US" sz="2100" b="1" dirty="0" smtClean="0">
              <a:latin typeface="Palatino Linotype" pitchFamily="18" charset="0"/>
            </a:endParaRPr>
          </a:p>
          <a:p>
            <a:pPr eaLnBrk="1" hangingPunct="1">
              <a:lnSpc>
                <a:spcPct val="80000"/>
              </a:lnSpc>
              <a:buFont typeface="Wingdings" pitchFamily="2" charset="2"/>
              <a:buChar char="Ø"/>
            </a:pPr>
            <a:r>
              <a:rPr lang="en-US" sz="2100" b="1" dirty="0" smtClean="0">
                <a:latin typeface="Palatino Linotype" pitchFamily="18" charset="0"/>
              </a:rPr>
              <a:t>Spokane Tribe of Indians</a:t>
            </a:r>
            <a:r>
              <a:rPr lang="en-US" sz="2100" b="1" i="1" dirty="0" smtClean="0">
                <a:latin typeface="Palatino Linotype" pitchFamily="18" charset="0"/>
              </a:rPr>
              <a:t>: Current enrolled membership: 2,621</a:t>
            </a:r>
          </a:p>
          <a:p>
            <a:pPr lvl="1" eaLnBrk="1" hangingPunct="1">
              <a:lnSpc>
                <a:spcPct val="80000"/>
              </a:lnSpc>
            </a:pPr>
            <a:r>
              <a:rPr lang="en-US" sz="2100" b="1" i="1" dirty="0" smtClean="0">
                <a:latin typeface="Palatino Linotype" pitchFamily="18" charset="0"/>
              </a:rPr>
              <a:t>Reservation (Washington): 156,000 acres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none" strike="noStrike" kern="0" cap="none" spc="0" normalizeH="0" baseline="0" noProof="0" dirty="0" smtClean="0">
                <a:ln>
                  <a:noFill/>
                </a:ln>
                <a:solidFill>
                  <a:schemeClr val="bg1"/>
                </a:solidFill>
                <a:effectLst/>
                <a:uLnTx/>
                <a:uFillTx/>
                <a:latin typeface="Palatino Linotype" pitchFamily="18" charset="0"/>
                <a:ea typeface="+mn-ea"/>
                <a:cs typeface="+mn-cs"/>
              </a:rPr>
              <a:t>Upper Columbia Basin (U.S.)</a:t>
            </a: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TextBox 3"/>
          <p:cNvSpPr txBox="1"/>
          <p:nvPr/>
        </p:nvSpPr>
        <p:spPr>
          <a:xfrm>
            <a:off x="1676400" y="533400"/>
            <a:ext cx="7010400" cy="430887"/>
          </a:xfrm>
          <a:prstGeom prst="rect">
            <a:avLst/>
          </a:prstGeom>
          <a:noFill/>
        </p:spPr>
        <p:txBody>
          <a:bodyPr wrap="square" rtlCol="0">
            <a:spAutoFit/>
          </a:bodyPr>
          <a:lstStyle/>
          <a:p>
            <a:endParaRPr lang="en-US" sz="2200" b="1" i="1" dirty="0" smtClean="0">
              <a:latin typeface="Palatino Linotype" pitchFamily="18" charset="0"/>
            </a:endParaRPr>
          </a:p>
        </p:txBody>
      </p:sp>
      <p:graphicFrame>
        <p:nvGraphicFramePr>
          <p:cNvPr id="1026" name="Object 9"/>
          <p:cNvGraphicFramePr>
            <a:graphicFrameLocks noChangeAspect="1"/>
          </p:cNvGraphicFramePr>
          <p:nvPr/>
        </p:nvGraphicFramePr>
        <p:xfrm>
          <a:off x="1676400" y="228600"/>
          <a:ext cx="7162800" cy="5532379"/>
        </p:xfrm>
        <a:graphic>
          <a:graphicData uri="http://schemas.openxmlformats.org/presentationml/2006/ole">
            <p:oleObj spid="_x0000_s1026" name="Acrobat Document" r:id="rId5" imgW="7542857" imgH="5830114" progId="AcroExch.Document.7">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5" descr="multi-media graphic background.jpg"/>
          <p:cNvPicPr>
            <a:picLocks noChangeAspect="1"/>
          </p:cNvPicPr>
          <p:nvPr/>
        </p:nvPicPr>
        <p:blipFill>
          <a:blip r:embed="rId4" cstate="print"/>
          <a:stretch>
            <a:fillRect/>
          </a:stretch>
        </p:blipFill>
        <p:spPr>
          <a:xfrm>
            <a:off x="5334000" y="533399"/>
            <a:ext cx="3352800" cy="2362201"/>
          </a:xfrm>
          <a:prstGeom prst="rect">
            <a:avLst/>
          </a:prstGeom>
        </p:spPr>
      </p:pic>
      <p:pic>
        <p:nvPicPr>
          <p:cNvPr id="5" name="Picture 4" descr="multi-media graphic background.jpg"/>
          <p:cNvPicPr>
            <a:picLocks noChangeAspect="1"/>
          </p:cNvPicPr>
          <p:nvPr/>
        </p:nvPicPr>
        <p:blipFill>
          <a:blip r:embed="rId4" cstate="print"/>
          <a:stretch>
            <a:fillRect/>
          </a:stretch>
        </p:blipFill>
        <p:spPr>
          <a:xfrm>
            <a:off x="1828800" y="533399"/>
            <a:ext cx="3352800" cy="2362201"/>
          </a:xfrm>
          <a:prstGeom prst="rect">
            <a:avLst/>
          </a:prstGeom>
        </p:spPr>
      </p:pic>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defRPr/>
            </a:pPr>
            <a:endParaRPr lang="en-US" sz="3200" i="1" kern="0" dirty="0">
              <a:solidFill>
                <a:srgbClr val="FFFFFF"/>
              </a:solidFill>
              <a:latin typeface="Palatino Linotype" pitchFamily="18" charset="0"/>
              <a:ea typeface="ＭＳ Ｐゴシック"/>
            </a:endParaRPr>
          </a:p>
        </p:txBody>
      </p:sp>
      <p:pic>
        <p:nvPicPr>
          <p:cNvPr id="14338" name="Picture 2" descr="http://www.usbr.gov/projects/ImageServer?imgName=Photo_1203546153267"/>
          <p:cNvPicPr>
            <a:picLocks noChangeAspect="1" noChangeArrowheads="1"/>
          </p:cNvPicPr>
          <p:nvPr/>
        </p:nvPicPr>
        <p:blipFill>
          <a:blip r:embed="rId5" cstate="print"/>
          <a:srcRect/>
          <a:stretch>
            <a:fillRect/>
          </a:stretch>
        </p:blipFill>
        <p:spPr bwMode="auto">
          <a:xfrm>
            <a:off x="1828800" y="609600"/>
            <a:ext cx="3333750" cy="2190750"/>
          </a:xfrm>
          <a:prstGeom prst="rect">
            <a:avLst/>
          </a:prstGeom>
          <a:noFill/>
        </p:spPr>
      </p:pic>
      <p:pic>
        <p:nvPicPr>
          <p:cNvPr id="14340" name="Picture 4" descr="http://www.usbr.gov/projects/ImageServer?imgName=Photo_1241103735775"/>
          <p:cNvPicPr>
            <a:picLocks noChangeAspect="1" noChangeArrowheads="1"/>
          </p:cNvPicPr>
          <p:nvPr/>
        </p:nvPicPr>
        <p:blipFill>
          <a:blip r:embed="rId6" cstate="print"/>
          <a:srcRect/>
          <a:stretch>
            <a:fillRect/>
          </a:stretch>
        </p:blipFill>
        <p:spPr bwMode="auto">
          <a:xfrm>
            <a:off x="5334000" y="628649"/>
            <a:ext cx="3333750" cy="2190750"/>
          </a:xfrm>
          <a:prstGeom prst="rect">
            <a:avLst/>
          </a:prstGeom>
          <a:noFill/>
        </p:spPr>
      </p:pic>
      <p:sp>
        <p:nvSpPr>
          <p:cNvPr id="7" name="TextBox 6"/>
          <p:cNvSpPr txBox="1"/>
          <p:nvPr/>
        </p:nvSpPr>
        <p:spPr>
          <a:xfrm>
            <a:off x="1828800" y="2891135"/>
            <a:ext cx="3352800" cy="430887"/>
          </a:xfrm>
          <a:prstGeom prst="rect">
            <a:avLst/>
          </a:prstGeom>
          <a:noFill/>
        </p:spPr>
        <p:txBody>
          <a:bodyPr wrap="square" rtlCol="0">
            <a:spAutoFit/>
          </a:bodyPr>
          <a:lstStyle/>
          <a:p>
            <a:pPr algn="ctr"/>
            <a:r>
              <a:rPr lang="en-US" sz="2200" i="1" dirty="0" smtClean="0">
                <a:solidFill>
                  <a:srgbClr val="000000"/>
                </a:solidFill>
                <a:latin typeface="Palatino Linotype" pitchFamily="18" charset="0"/>
              </a:rPr>
              <a:t>Grand Coulee Dam</a:t>
            </a:r>
            <a:endParaRPr lang="en-US" sz="2200" i="1" dirty="0">
              <a:solidFill>
                <a:srgbClr val="000000"/>
              </a:solidFill>
              <a:latin typeface="Palatino Linotype" pitchFamily="18" charset="0"/>
            </a:endParaRPr>
          </a:p>
        </p:txBody>
      </p:sp>
      <p:sp>
        <p:nvSpPr>
          <p:cNvPr id="9" name="TextBox 8"/>
          <p:cNvSpPr txBox="1"/>
          <p:nvPr/>
        </p:nvSpPr>
        <p:spPr>
          <a:xfrm>
            <a:off x="5334000" y="2895600"/>
            <a:ext cx="3352800" cy="430887"/>
          </a:xfrm>
          <a:prstGeom prst="rect">
            <a:avLst/>
          </a:prstGeom>
          <a:noFill/>
        </p:spPr>
        <p:txBody>
          <a:bodyPr wrap="square" rtlCol="0">
            <a:spAutoFit/>
          </a:bodyPr>
          <a:lstStyle/>
          <a:p>
            <a:pPr algn="ctr"/>
            <a:r>
              <a:rPr lang="en-US" sz="2200" i="1" dirty="0" smtClean="0">
                <a:solidFill>
                  <a:srgbClr val="000000"/>
                </a:solidFill>
                <a:latin typeface="Palatino Linotype" pitchFamily="18" charset="0"/>
              </a:rPr>
              <a:t>Chief Joseph Dam</a:t>
            </a:r>
            <a:endParaRPr lang="en-US" sz="2200" i="1" dirty="0">
              <a:solidFill>
                <a:srgbClr val="000000"/>
              </a:solidFill>
              <a:latin typeface="Palatino Linotype" pitchFamily="18" charset="0"/>
            </a:endParaRPr>
          </a:p>
        </p:txBody>
      </p:sp>
      <p:sp>
        <p:nvSpPr>
          <p:cNvPr id="10" name="TextBox 9"/>
          <p:cNvSpPr txBox="1"/>
          <p:nvPr/>
        </p:nvSpPr>
        <p:spPr>
          <a:xfrm>
            <a:off x="1828800" y="3276600"/>
            <a:ext cx="7086600" cy="3999607"/>
          </a:xfrm>
          <a:prstGeom prst="rect">
            <a:avLst/>
          </a:prstGeom>
          <a:noFill/>
        </p:spPr>
        <p:txBody>
          <a:bodyPr wrap="square" rtlCol="0">
            <a:spAutoFit/>
          </a:bodyPr>
          <a:lstStyle/>
          <a:p>
            <a:pPr marL="0" lvl="1">
              <a:buFont typeface="Wingdings" pitchFamily="2" charset="2"/>
              <a:buChar char="Ø"/>
            </a:pPr>
            <a:r>
              <a:rPr lang="en-US" sz="2200" b="1" i="1" dirty="0" smtClean="0">
                <a:solidFill>
                  <a:srgbClr val="000000"/>
                </a:solidFill>
                <a:latin typeface="Palatino Linotype" pitchFamily="18" charset="0"/>
              </a:rPr>
              <a:t> 40% of Columbia River </a:t>
            </a:r>
            <a:r>
              <a:rPr lang="en-US" sz="2200" b="1" i="1" dirty="0" err="1" smtClean="0">
                <a:solidFill>
                  <a:srgbClr val="000000"/>
                </a:solidFill>
                <a:latin typeface="Palatino Linotype" pitchFamily="18" charset="0"/>
              </a:rPr>
              <a:t>anadromous</a:t>
            </a:r>
            <a:r>
              <a:rPr lang="en-US" sz="2200" b="1" i="1" dirty="0" smtClean="0">
                <a:solidFill>
                  <a:srgbClr val="000000"/>
                </a:solidFill>
                <a:latin typeface="Palatino Linotype" pitchFamily="18" charset="0"/>
              </a:rPr>
              <a:t> fish that originated in the upper Columbia River and were blocked by hydroelectric, irrigation, and flood control dams.</a:t>
            </a:r>
          </a:p>
          <a:p>
            <a:pPr marL="0" lvl="1">
              <a:buFont typeface="Wingdings" pitchFamily="2" charset="2"/>
              <a:buChar char="Ø"/>
            </a:pPr>
            <a:r>
              <a:rPr lang="en-US" sz="2200" b="1" i="1" dirty="0" smtClean="0">
                <a:solidFill>
                  <a:srgbClr val="000000"/>
                </a:solidFill>
                <a:latin typeface="Palatino Linotype" pitchFamily="18" charset="0"/>
              </a:rPr>
              <a:t> Passage to the Spokane, Pend Oreille and Kootenai rivers and the main stem Columbia River. Was completed blocked</a:t>
            </a:r>
          </a:p>
          <a:p>
            <a:pPr marL="0" lvl="1">
              <a:buFont typeface="Wingdings" pitchFamily="2" charset="2"/>
              <a:buChar char="Ø"/>
            </a:pPr>
            <a:r>
              <a:rPr lang="en-US" sz="2200" b="1" i="1" dirty="0" smtClean="0">
                <a:solidFill>
                  <a:srgbClr val="000000"/>
                </a:solidFill>
                <a:latin typeface="Palatino Linotype" pitchFamily="18" charset="0"/>
              </a:rPr>
              <a:t> At least 37% of all Wildlife losses occurred in the Intermountain Province</a:t>
            </a:r>
          </a:p>
          <a:p>
            <a:pPr lvl="1"/>
            <a:endParaRPr lang="en-US" sz="2200" b="1" i="1" dirty="0" smtClean="0">
              <a:solidFill>
                <a:srgbClr val="000000"/>
              </a:solidFill>
              <a:latin typeface="Palatino Linotype" pitchFamily="18" charset="0"/>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1" u="none" strike="noStrike" kern="0" cap="none" spc="0" normalizeH="0" baseline="0" noProof="0" dirty="0" smtClean="0">
                <a:ln>
                  <a:noFill/>
                </a:ln>
                <a:solidFill>
                  <a:schemeClr val="bg1"/>
                </a:solidFill>
                <a:effectLst/>
                <a:uLnTx/>
                <a:uFillTx/>
                <a:latin typeface="Palatino Linotype" pitchFamily="18" charset="0"/>
                <a:ea typeface="+mn-ea"/>
                <a:cs typeface="+mn-cs"/>
              </a:rPr>
              <a:t>Regional Coordination</a:t>
            </a:r>
            <a:r>
              <a:rPr kumimoji="0" lang="en-US" sz="3200" b="1" i="0" u="none" strike="noStrike" kern="0" cap="none" spc="0" normalizeH="0" baseline="0" noProof="0" dirty="0" smtClean="0">
                <a:ln>
                  <a:noFill/>
                </a:ln>
                <a:solidFill>
                  <a:srgbClr val="006666"/>
                </a:solidFill>
                <a:effectLst/>
                <a:uLnTx/>
                <a:uFillTx/>
                <a:latin typeface="Palatino Linotype" pitchFamily="18" charset="0"/>
                <a:ea typeface="+mn-ea"/>
                <a:cs typeface="+mn-cs"/>
              </a:rPr>
              <a:t>|</a:t>
            </a: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TextBox 3"/>
          <p:cNvSpPr txBox="1"/>
          <p:nvPr/>
        </p:nvSpPr>
        <p:spPr>
          <a:xfrm>
            <a:off x="1676400" y="533400"/>
            <a:ext cx="7010400" cy="5478423"/>
          </a:xfrm>
          <a:prstGeom prst="rect">
            <a:avLst/>
          </a:prstGeom>
          <a:noFill/>
        </p:spPr>
        <p:txBody>
          <a:bodyPr wrap="square" rtlCol="0">
            <a:spAutoFit/>
          </a:bodyPr>
          <a:lstStyle/>
          <a:p>
            <a:r>
              <a:rPr lang="en-US" sz="4400" b="1" i="1" dirty="0" smtClean="0">
                <a:solidFill>
                  <a:schemeClr val="bg1"/>
                </a:solidFill>
                <a:latin typeface="Palatino Linotype" pitchFamily="18" charset="0"/>
              </a:rPr>
              <a:t>Regional Coordination :</a:t>
            </a:r>
          </a:p>
          <a:p>
            <a:pPr>
              <a:buFont typeface="Wingdings" pitchFamily="2" charset="2"/>
              <a:buChar char="Ø"/>
            </a:pPr>
            <a:endParaRPr lang="en-US" sz="2000" dirty="0" smtClean="0">
              <a:latin typeface="Palatino Linotype" pitchFamily="18" charset="0"/>
            </a:endParaRPr>
          </a:p>
          <a:p>
            <a:pPr marL="347472" indent="-347472">
              <a:buClr>
                <a:srgbClr val="006666"/>
              </a:buClr>
              <a:buFont typeface="Wingdings" pitchFamily="2" charset="2"/>
              <a:buChar char="Ø"/>
            </a:pPr>
            <a:r>
              <a:rPr lang="en-US" sz="2200" b="1" i="1" dirty="0" smtClean="0">
                <a:latin typeface="Palatino Linotype" pitchFamily="18" charset="0"/>
              </a:rPr>
              <a:t>Is the Sovereigns’ ability to represent their interests and engage in the processes that affect those interests.</a:t>
            </a:r>
          </a:p>
          <a:p>
            <a:pPr marL="347472" indent="-347472">
              <a:buClr>
                <a:srgbClr val="006666"/>
              </a:buClr>
              <a:buFont typeface="Wingdings" pitchFamily="2" charset="2"/>
              <a:buChar char="Ø"/>
            </a:pPr>
            <a:endParaRPr lang="en-US" sz="2200" b="1" i="1" dirty="0" smtClean="0">
              <a:latin typeface="Palatino Linotype" pitchFamily="18" charset="0"/>
            </a:endParaRPr>
          </a:p>
          <a:p>
            <a:pPr marL="347472" indent="-347472">
              <a:buClr>
                <a:srgbClr val="006666"/>
              </a:buClr>
              <a:buFont typeface="Wingdings" pitchFamily="2" charset="2"/>
              <a:buChar char="Ø"/>
            </a:pPr>
            <a:r>
              <a:rPr lang="en-US" sz="2200" b="1" i="1" dirty="0" smtClean="0">
                <a:latin typeface="Palatino Linotype" pitchFamily="18" charset="0"/>
              </a:rPr>
              <a:t>Is accomplished at various levels , not just among and between F&amp;W managers, BPA, and NWPCC; but also many other entities (City, County, State, National, International).</a:t>
            </a:r>
          </a:p>
          <a:p>
            <a:pPr marL="347472" indent="-347472">
              <a:buClr>
                <a:srgbClr val="006666"/>
              </a:buClr>
              <a:buFont typeface="Wingdings" pitchFamily="2" charset="2"/>
              <a:buChar char="Ø"/>
            </a:pPr>
            <a:endParaRPr lang="en-US" sz="2200" b="1" i="1" dirty="0" smtClean="0">
              <a:latin typeface="Palatino Linotype" pitchFamily="18" charset="0"/>
            </a:endParaRPr>
          </a:p>
          <a:p>
            <a:pPr marL="347472" indent="-347472">
              <a:buClr>
                <a:srgbClr val="006666"/>
              </a:buClr>
              <a:buFont typeface="Wingdings" pitchFamily="2" charset="2"/>
              <a:buChar char="Ø"/>
            </a:pPr>
            <a:r>
              <a:rPr lang="en-US" sz="2200" b="1" i="1" dirty="0" smtClean="0">
                <a:latin typeface="Palatino Linotype" pitchFamily="18" charset="0"/>
              </a:rPr>
              <a:t>Is dynamic and cuts through many layers of project, province, program, regional , national, and international issues towards meeting PME obligations of the Columbia River Power 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1" u="none" strike="noStrike" kern="0" cap="none" spc="0" normalizeH="0" baseline="0" noProof="0" dirty="0" smtClean="0">
                <a:ln>
                  <a:noFill/>
                </a:ln>
                <a:solidFill>
                  <a:schemeClr val="bg1"/>
                </a:solidFill>
                <a:effectLst/>
                <a:uLnTx/>
                <a:uFillTx/>
                <a:latin typeface="Palatino Linotype" pitchFamily="18" charset="0"/>
                <a:ea typeface="+mn-ea"/>
                <a:cs typeface="+mn-cs"/>
              </a:rPr>
              <a:t>Regional Coordination</a:t>
            </a:r>
            <a:r>
              <a:rPr kumimoji="0" lang="en-US" sz="3200" b="1" i="0" u="none" strike="noStrike" kern="0" cap="none" spc="0" normalizeH="0" baseline="0" noProof="0" dirty="0" smtClean="0">
                <a:ln>
                  <a:noFill/>
                </a:ln>
                <a:solidFill>
                  <a:srgbClr val="006666"/>
                </a:solidFill>
                <a:effectLst/>
                <a:uLnTx/>
                <a:uFillTx/>
                <a:latin typeface="Palatino Linotype" pitchFamily="18" charset="0"/>
                <a:ea typeface="+mn-ea"/>
                <a:cs typeface="+mn-cs"/>
              </a:rPr>
              <a:t>|</a:t>
            </a: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TextBox 3"/>
          <p:cNvSpPr txBox="1"/>
          <p:nvPr/>
        </p:nvSpPr>
        <p:spPr>
          <a:xfrm>
            <a:off x="1828800" y="457200"/>
            <a:ext cx="7010400" cy="5478423"/>
          </a:xfrm>
          <a:prstGeom prst="rect">
            <a:avLst/>
          </a:prstGeom>
          <a:noFill/>
        </p:spPr>
        <p:txBody>
          <a:bodyPr wrap="square" rtlCol="0">
            <a:spAutoFit/>
          </a:bodyPr>
          <a:lstStyle/>
          <a:p>
            <a:r>
              <a:rPr lang="en-US" sz="4400" b="1" i="1" dirty="0" smtClean="0">
                <a:solidFill>
                  <a:schemeClr val="bg1"/>
                </a:solidFill>
                <a:latin typeface="Palatino Linotype" pitchFamily="18" charset="0"/>
              </a:rPr>
              <a:t>The UCUT</a:t>
            </a:r>
            <a:r>
              <a:rPr lang="en-US" sz="4400" b="1" dirty="0" smtClean="0">
                <a:solidFill>
                  <a:schemeClr val="bg1"/>
                </a:solidFill>
                <a:latin typeface="Palatino Linotype" pitchFamily="18" charset="0"/>
              </a:rPr>
              <a:t>…</a:t>
            </a:r>
          </a:p>
          <a:p>
            <a:pPr marL="347472" indent="-347472">
              <a:buClr>
                <a:srgbClr val="006666"/>
              </a:buClr>
            </a:pPr>
            <a:endParaRPr lang="en-US" sz="2000" dirty="0" smtClean="0">
              <a:latin typeface="Palatino Linotype" pitchFamily="18" charset="0"/>
            </a:endParaRPr>
          </a:p>
          <a:p>
            <a:pPr marL="347472" indent="-347472">
              <a:buClr>
                <a:srgbClr val="006666"/>
              </a:buClr>
              <a:buFont typeface="Wingdings" pitchFamily="2" charset="2"/>
              <a:buChar char="Ø"/>
            </a:pPr>
            <a:r>
              <a:rPr lang="en-US" sz="2200" b="1" i="1" dirty="0" smtClean="0">
                <a:latin typeface="Palatino Linotype" pitchFamily="18" charset="0"/>
              </a:rPr>
              <a:t>Provides a unified regional voice </a:t>
            </a:r>
          </a:p>
          <a:p>
            <a:pPr marL="347472" indent="-347472">
              <a:buClr>
                <a:srgbClr val="006666"/>
              </a:buClr>
              <a:buFont typeface="Wingdings" pitchFamily="2" charset="2"/>
              <a:buChar char="Ø"/>
            </a:pPr>
            <a:r>
              <a:rPr lang="en-US" sz="2200" b="1" i="1" dirty="0" smtClean="0">
                <a:latin typeface="Palatino Linotype" pitchFamily="18" charset="0"/>
              </a:rPr>
              <a:t>Includes representation from each tribe</a:t>
            </a:r>
          </a:p>
          <a:p>
            <a:pPr marL="347472" indent="-347472">
              <a:buClr>
                <a:srgbClr val="006666"/>
              </a:buClr>
              <a:buFont typeface="Wingdings" pitchFamily="2" charset="2"/>
              <a:buChar char="Ø"/>
            </a:pPr>
            <a:r>
              <a:rPr lang="en-US" sz="2200" b="1" i="1" dirty="0" smtClean="0">
                <a:latin typeface="Palatino Linotype" pitchFamily="18" charset="0"/>
              </a:rPr>
              <a:t>Works to ensure a healthy future for the traditional lands and waters of our ancestors for the benefit of all people</a:t>
            </a:r>
          </a:p>
          <a:p>
            <a:pPr marL="347472" indent="-347472">
              <a:buClr>
                <a:srgbClr val="006666"/>
              </a:buClr>
              <a:buFont typeface="Wingdings" pitchFamily="2" charset="2"/>
              <a:buChar char="Ø"/>
            </a:pPr>
            <a:r>
              <a:rPr lang="en-US" sz="2200" b="1" i="1" dirty="0" smtClean="0">
                <a:latin typeface="Palatino Linotype" pitchFamily="18" charset="0"/>
              </a:rPr>
              <a:t>Takes a proactive, coordinated, and science-based approach </a:t>
            </a:r>
          </a:p>
          <a:p>
            <a:pPr marL="347472" indent="-347472">
              <a:buClr>
                <a:srgbClr val="006666"/>
              </a:buClr>
              <a:buFont typeface="Wingdings" pitchFamily="2" charset="2"/>
              <a:buChar char="Ø"/>
            </a:pPr>
            <a:r>
              <a:rPr lang="en-US" sz="2200" b="1" i="1" dirty="0" smtClean="0">
                <a:latin typeface="Palatino Linotype" pitchFamily="18" charset="0"/>
              </a:rPr>
              <a:t>Promotes culture, fish, wildlife, and healthy forests, range, and water habitats</a:t>
            </a:r>
          </a:p>
          <a:p>
            <a:pPr marL="347472" indent="-347472">
              <a:buClr>
                <a:srgbClr val="006666"/>
              </a:buClr>
              <a:buFont typeface="Wingdings" pitchFamily="2" charset="2"/>
              <a:buChar char="Ø"/>
            </a:pPr>
            <a:r>
              <a:rPr lang="en-US" sz="2200" b="1" i="1" dirty="0" smtClean="0">
                <a:latin typeface="Palatino Linotype" pitchFamily="18" charset="0"/>
              </a:rPr>
              <a:t>Develops partnerships, including government-to-government relationships to  accomplish  its goals, objectives and strategies</a:t>
            </a:r>
          </a:p>
          <a:p>
            <a:pPr marL="347472" indent="-347472">
              <a:buClr>
                <a:srgbClr val="006666"/>
              </a:buClr>
              <a:buFont typeface="Wingdings" pitchFamily="2" charset="2"/>
              <a:buChar char="Ø"/>
            </a:pPr>
            <a:r>
              <a:rPr lang="en-US" sz="2200" b="1" i="1" dirty="0" smtClean="0">
                <a:latin typeface="Palatino Linotype" pitchFamily="18" charset="0"/>
              </a:rPr>
              <a:t>Is directed by Tribal Councils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11" name="Rectangle 10"/>
          <p:cNvSpPr/>
          <p:nvPr/>
        </p:nvSpPr>
        <p:spPr>
          <a:xfrm>
            <a:off x="1828800" y="0"/>
            <a:ext cx="6781800" cy="6370975"/>
          </a:xfrm>
          <a:prstGeom prst="rect">
            <a:avLst/>
          </a:prstGeom>
        </p:spPr>
        <p:txBody>
          <a:bodyPr wrap="square">
            <a:spAutoFit/>
          </a:bodyPr>
          <a:lstStyle/>
          <a:p>
            <a:r>
              <a:rPr lang="en-US" sz="4800" b="1" i="1" dirty="0" smtClean="0">
                <a:solidFill>
                  <a:schemeClr val="bg1"/>
                </a:solidFill>
                <a:latin typeface="Palatino Linotype" pitchFamily="18" charset="0"/>
              </a:rPr>
              <a:t>Past Accomplishments and Present Work</a:t>
            </a:r>
            <a:endParaRPr lang="en-US" sz="4800" b="1" dirty="0" smtClean="0">
              <a:solidFill>
                <a:schemeClr val="bg1"/>
              </a:solidFill>
              <a:latin typeface="Palatino Linotype" pitchFamily="18" charset="0"/>
            </a:endParaRPr>
          </a:p>
          <a:p>
            <a:pPr marL="347472" indent="-347472">
              <a:buClr>
                <a:srgbClr val="006666"/>
              </a:buClr>
            </a:pPr>
            <a:endParaRPr lang="en-US" dirty="0" smtClean="0">
              <a:latin typeface="Palatino Linotype" pitchFamily="18" charset="0"/>
            </a:endParaRPr>
          </a:p>
          <a:p>
            <a:pPr marL="347472" indent="-347472">
              <a:buClr>
                <a:srgbClr val="006666"/>
              </a:buClr>
              <a:buFont typeface="Wingdings" pitchFamily="2" charset="2"/>
              <a:buChar char="Ø"/>
            </a:pPr>
            <a:r>
              <a:rPr lang="en-US" b="1" i="1" dirty="0" smtClean="0">
                <a:latin typeface="Palatino Linotype" pitchFamily="18" charset="0"/>
              </a:rPr>
              <a:t>UCUT Wildlife Monitoring and Evaluation Program</a:t>
            </a:r>
          </a:p>
          <a:p>
            <a:pPr marL="347472" indent="-347472">
              <a:buClr>
                <a:srgbClr val="006666"/>
              </a:buClr>
              <a:buFont typeface="Wingdings" pitchFamily="2" charset="2"/>
              <a:buChar char="Ø"/>
            </a:pPr>
            <a:r>
              <a:rPr lang="en-US" b="1" i="1" dirty="0" smtClean="0">
                <a:latin typeface="Palatino Linotype" pitchFamily="18" charset="0"/>
              </a:rPr>
              <a:t>Wildlife Crediting Forum – Settlement Agreements</a:t>
            </a:r>
          </a:p>
          <a:p>
            <a:pPr marL="347472" indent="-347472">
              <a:buClr>
                <a:srgbClr val="006666"/>
              </a:buClr>
              <a:buFont typeface="Wingdings" pitchFamily="2" charset="2"/>
              <a:buChar char="Ø"/>
            </a:pPr>
            <a:r>
              <a:rPr lang="en-US" b="1" i="1" dirty="0" smtClean="0">
                <a:latin typeface="Palatino Linotype" pitchFamily="18" charset="0"/>
              </a:rPr>
              <a:t>Resident Fish Habitat Loss Assessments</a:t>
            </a:r>
          </a:p>
          <a:p>
            <a:pPr marL="347472" indent="-347472">
              <a:buClr>
                <a:srgbClr val="006666"/>
              </a:buClr>
              <a:buFont typeface="Wingdings" pitchFamily="2" charset="2"/>
              <a:buChar char="Ø"/>
            </a:pPr>
            <a:r>
              <a:rPr lang="en-US" b="1" i="1" dirty="0" smtClean="0">
                <a:latin typeface="Palatino Linotype" pitchFamily="18" charset="0"/>
              </a:rPr>
              <a:t>MERR Plan – Implementation Strategies</a:t>
            </a:r>
          </a:p>
          <a:p>
            <a:pPr marL="347472" indent="-347472">
              <a:buClr>
                <a:srgbClr val="006666"/>
              </a:buClr>
              <a:buFont typeface="Wingdings" pitchFamily="2" charset="2"/>
              <a:buChar char="Ø"/>
            </a:pPr>
            <a:r>
              <a:rPr lang="en-US" b="1" i="1" dirty="0" smtClean="0">
                <a:latin typeface="Palatino Linotype" pitchFamily="18" charset="0"/>
              </a:rPr>
              <a:t>Toxics Reduction</a:t>
            </a:r>
          </a:p>
          <a:p>
            <a:pPr marL="347472" indent="-347472">
              <a:buClr>
                <a:srgbClr val="006666"/>
              </a:buClr>
              <a:buFont typeface="Wingdings" pitchFamily="2" charset="2"/>
              <a:buChar char="Ø"/>
            </a:pPr>
            <a:r>
              <a:rPr lang="en-US" b="1" i="1" dirty="0" smtClean="0">
                <a:latin typeface="Palatino Linotype" pitchFamily="18" charset="0"/>
              </a:rPr>
              <a:t>Data Management</a:t>
            </a:r>
          </a:p>
          <a:p>
            <a:pPr marL="347472" indent="-347472">
              <a:buClr>
                <a:srgbClr val="006666"/>
              </a:buClr>
              <a:buFont typeface="Wingdings" pitchFamily="2" charset="2"/>
              <a:buChar char="Ø"/>
            </a:pPr>
            <a:r>
              <a:rPr lang="en-US" b="1" i="1" dirty="0" err="1" smtClean="0">
                <a:latin typeface="Palatino Linotype" pitchFamily="18" charset="0"/>
              </a:rPr>
              <a:t>Drumheller</a:t>
            </a:r>
            <a:r>
              <a:rPr lang="en-US" b="1" i="1" dirty="0" smtClean="0">
                <a:latin typeface="Palatino Linotype" pitchFamily="18" charset="0"/>
              </a:rPr>
              <a:t> Springs</a:t>
            </a:r>
          </a:p>
          <a:p>
            <a:pPr marL="347472" indent="-347472">
              <a:buClr>
                <a:srgbClr val="006666"/>
              </a:buClr>
              <a:buFont typeface="Wingdings" pitchFamily="2" charset="2"/>
              <a:buChar char="Ø"/>
            </a:pPr>
            <a:r>
              <a:rPr lang="en-US" b="1" i="1" dirty="0" smtClean="0">
                <a:latin typeface="Palatino Linotype" pitchFamily="18" charset="0"/>
              </a:rPr>
              <a:t>McKenzie Wetland Project (Newman Lake)</a:t>
            </a:r>
          </a:p>
          <a:p>
            <a:pPr marL="347472" indent="-347472">
              <a:buClr>
                <a:srgbClr val="006666"/>
              </a:buClr>
              <a:buFont typeface="Wingdings" pitchFamily="2" charset="2"/>
              <a:buChar char="Ø"/>
            </a:pPr>
            <a:r>
              <a:rPr lang="en-US" b="1" i="1" dirty="0" smtClean="0">
                <a:latin typeface="Palatino Linotype" pitchFamily="18" charset="0"/>
              </a:rPr>
              <a:t>Salmon Harvest Sharing</a:t>
            </a:r>
          </a:p>
          <a:p>
            <a:pPr marL="347472" indent="-347472">
              <a:buClr>
                <a:srgbClr val="006666"/>
              </a:buClr>
            </a:pPr>
            <a:endParaRPr lang="en-US" dirty="0" smtClean="0">
              <a:latin typeface="Palatino Linotyp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905000" y="6019800"/>
            <a:ext cx="6400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1" u="none" strike="noStrike" kern="0" cap="none" spc="0" normalizeH="0" baseline="0" noProof="0" dirty="0" smtClean="0">
                <a:ln>
                  <a:noFill/>
                </a:ln>
                <a:solidFill>
                  <a:schemeClr val="bg1"/>
                </a:solidFill>
                <a:effectLst/>
                <a:uLnTx/>
                <a:uFillTx/>
                <a:latin typeface="Palatino Linotype" pitchFamily="18" charset="0"/>
                <a:ea typeface="+mn-ea"/>
                <a:cs typeface="+mn-cs"/>
              </a:rPr>
              <a:t>Regional Coordination</a:t>
            </a:r>
            <a:endParaRPr kumimoji="0" lang="en-US" sz="3200" b="0" i="1" u="none" strike="noStrike" kern="0" cap="none" spc="0" normalizeH="0" baseline="0" noProof="0" dirty="0">
              <a:ln>
                <a:noFill/>
              </a:ln>
              <a:solidFill>
                <a:schemeClr val="bg1"/>
              </a:solidFill>
              <a:effectLst/>
              <a:uLnTx/>
              <a:uFillTx/>
              <a:latin typeface="Palatino Linotype" pitchFamily="18" charset="0"/>
              <a:ea typeface="+mn-ea"/>
              <a:cs typeface="+mn-cs"/>
            </a:endParaRPr>
          </a:p>
        </p:txBody>
      </p:sp>
      <p:sp>
        <p:nvSpPr>
          <p:cNvPr id="4" name="Rectangle 3"/>
          <p:cNvSpPr/>
          <p:nvPr/>
        </p:nvSpPr>
        <p:spPr>
          <a:xfrm>
            <a:off x="1828800" y="457200"/>
            <a:ext cx="6858000" cy="5262979"/>
          </a:xfrm>
          <a:prstGeom prst="rect">
            <a:avLst/>
          </a:prstGeom>
        </p:spPr>
        <p:txBody>
          <a:bodyPr wrap="square">
            <a:spAutoFit/>
          </a:bodyPr>
          <a:lstStyle/>
          <a:p>
            <a:r>
              <a:rPr lang="en-US" sz="4800" b="1" i="1" dirty="0" smtClean="0">
                <a:solidFill>
                  <a:schemeClr val="bg1"/>
                </a:solidFill>
                <a:latin typeface="Palatino Linotype" pitchFamily="18" charset="0"/>
              </a:rPr>
              <a:t>Present Work (cont.)</a:t>
            </a:r>
            <a:endParaRPr lang="en-US" sz="4800" b="1" dirty="0" smtClean="0">
              <a:solidFill>
                <a:schemeClr val="bg1"/>
              </a:solidFill>
              <a:latin typeface="Palatino Linotype" pitchFamily="18" charset="0"/>
            </a:endParaRPr>
          </a:p>
          <a:p>
            <a:pPr marL="347472" indent="-347472">
              <a:buClr>
                <a:srgbClr val="006666"/>
              </a:buClr>
            </a:pPr>
            <a:endParaRPr lang="en-US" dirty="0" smtClean="0">
              <a:latin typeface="Palatino Linotype" pitchFamily="18" charset="0"/>
            </a:endParaRPr>
          </a:p>
          <a:p>
            <a:pPr marL="347472" indent="-347472">
              <a:buClr>
                <a:srgbClr val="006666"/>
              </a:buClr>
              <a:buFont typeface="Wingdings" pitchFamily="2" charset="2"/>
              <a:buChar char="Ø"/>
            </a:pPr>
            <a:r>
              <a:rPr lang="en-US" b="1" i="1" dirty="0" smtClean="0">
                <a:latin typeface="Palatino Linotype" pitchFamily="18" charset="0"/>
              </a:rPr>
              <a:t>Columbia River Treaty</a:t>
            </a:r>
          </a:p>
          <a:p>
            <a:pPr marL="804672" lvl="1" indent="-347472">
              <a:buClr>
                <a:srgbClr val="006666"/>
              </a:buClr>
              <a:buFont typeface="Wingdings" pitchFamily="2" charset="2"/>
              <a:buChar char="Ø"/>
            </a:pPr>
            <a:r>
              <a:rPr lang="en-US" b="1" i="1" dirty="0" smtClean="0">
                <a:latin typeface="Palatino Linotype" pitchFamily="18" charset="0"/>
              </a:rPr>
              <a:t>Governance</a:t>
            </a:r>
          </a:p>
          <a:p>
            <a:pPr marL="804672" lvl="1" indent="-347472">
              <a:buClr>
                <a:srgbClr val="006666"/>
              </a:buClr>
              <a:buFont typeface="Wingdings" pitchFamily="2" charset="2"/>
              <a:buChar char="Ø"/>
            </a:pPr>
            <a:r>
              <a:rPr lang="en-US" b="1" i="1" dirty="0" smtClean="0">
                <a:latin typeface="Palatino Linotype" pitchFamily="18" charset="0"/>
              </a:rPr>
              <a:t>Ecosystem-Based Function</a:t>
            </a:r>
          </a:p>
          <a:p>
            <a:pPr marL="804672" lvl="1" indent="-347472">
              <a:buClr>
                <a:srgbClr val="006666"/>
              </a:buClr>
              <a:buFont typeface="Wingdings" pitchFamily="2" charset="2"/>
              <a:buChar char="Ø"/>
            </a:pPr>
            <a:r>
              <a:rPr lang="en-US" b="1" i="1" dirty="0" smtClean="0">
                <a:latin typeface="Palatino Linotype" pitchFamily="18" charset="0"/>
              </a:rPr>
              <a:t>Passage</a:t>
            </a:r>
          </a:p>
          <a:p>
            <a:pPr marL="347472" indent="-347472">
              <a:buClr>
                <a:srgbClr val="006666"/>
              </a:buClr>
              <a:buFont typeface="Wingdings" pitchFamily="2" charset="2"/>
              <a:buChar char="Ø"/>
            </a:pPr>
            <a:r>
              <a:rPr lang="en-US" b="1" i="1" dirty="0" smtClean="0">
                <a:latin typeface="Palatino Linotype" pitchFamily="18" charset="0"/>
              </a:rPr>
              <a:t>Lake Roosevelt Forum and Conference</a:t>
            </a:r>
          </a:p>
          <a:p>
            <a:pPr marL="347472" indent="-347472">
              <a:buClr>
                <a:srgbClr val="006666"/>
              </a:buClr>
              <a:buFont typeface="Wingdings" pitchFamily="2" charset="2"/>
              <a:buChar char="Ø"/>
            </a:pPr>
            <a:r>
              <a:rPr lang="en-US" b="1" i="1" dirty="0" smtClean="0">
                <a:latin typeface="Palatino Linotype" pitchFamily="18" charset="0"/>
              </a:rPr>
              <a:t>Public Outreach and Education</a:t>
            </a:r>
          </a:p>
          <a:p>
            <a:pPr marL="347472" indent="-347472">
              <a:buClr>
                <a:srgbClr val="006666"/>
              </a:buClr>
              <a:buFont typeface="Wingdings" pitchFamily="2" charset="2"/>
              <a:buChar char="Ø"/>
            </a:pPr>
            <a:r>
              <a:rPr lang="en-US" b="1" i="1" dirty="0" smtClean="0">
                <a:latin typeface="Palatino Linotype" pitchFamily="18" charset="0"/>
              </a:rPr>
              <a:t>Affiliated Tribes of Northwest Indians</a:t>
            </a:r>
          </a:p>
          <a:p>
            <a:pPr marL="347472" indent="-347472">
              <a:buClr>
                <a:srgbClr val="006666"/>
              </a:buClr>
              <a:buFont typeface="Wingdings" pitchFamily="2" charset="2"/>
              <a:buChar char="Ø"/>
            </a:pPr>
            <a:r>
              <a:rPr lang="en-US" b="1" i="1" dirty="0" smtClean="0">
                <a:latin typeface="Palatino Linotype" pitchFamily="18" charset="0"/>
              </a:rPr>
              <a:t>Predator and Invasive Species Control</a:t>
            </a:r>
          </a:p>
          <a:p>
            <a:pPr marL="347472" indent="-347472">
              <a:buClr>
                <a:srgbClr val="006666"/>
              </a:buClr>
              <a:buFont typeface="Wingdings" pitchFamily="2" charset="2"/>
              <a:buChar char="Ø"/>
            </a:pPr>
            <a:endParaRPr lang="en-US" b="1" i="1" dirty="0" smtClean="0">
              <a:latin typeface="Palatino Linotype" pitchFamily="18" charset="0"/>
            </a:endParaRPr>
          </a:p>
          <a:p>
            <a:pPr marL="347472" indent="-347472">
              <a:buClr>
                <a:srgbClr val="006666"/>
              </a:buClr>
              <a:buFont typeface="Wingdings" pitchFamily="2" charset="2"/>
              <a:buChar char="Ø"/>
            </a:pPr>
            <a:r>
              <a:rPr lang="en-US" b="1" i="1" dirty="0" smtClean="0">
                <a:latin typeface="Palatino Linotype" pitchFamily="18" charset="0"/>
              </a:rPr>
              <a:t>Continued Development of a UCUT Strategic Plan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2722</TotalTime>
  <Words>2321</Words>
  <Application>Microsoft Office PowerPoint</Application>
  <PresentationFormat>On-screen Show (4:3)</PresentationFormat>
  <Paragraphs>220</Paragraphs>
  <Slides>14</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Blank Presentation</vt:lpstr>
      <vt:lpstr>1_Blank Presentation</vt:lpstr>
      <vt:lpstr>Acrobat Document</vt:lpstr>
      <vt:lpstr>United for the benefit of all</vt:lpstr>
      <vt:lpstr>Slide 2</vt:lpstr>
      <vt:lpstr>Slide 3</vt:lpstr>
      <vt:lpstr>Slide 4</vt:lpstr>
      <vt:lpstr>Slide 5</vt:lpstr>
      <vt:lpstr>Slide 6</vt:lpstr>
      <vt:lpstr>Slide 7</vt:lpstr>
      <vt:lpstr>Slide 8</vt:lpstr>
      <vt:lpstr>Slide 9</vt:lpstr>
      <vt:lpstr>Future</vt:lpstr>
      <vt:lpstr>Slide 11</vt:lpstr>
      <vt:lpstr>Slide 12</vt:lpstr>
      <vt:lpstr>Summary:</vt:lpstr>
      <vt:lpstr>Slide 14</vt:lpstr>
    </vt:vector>
  </TitlesOfParts>
  <Company>ScottGraphics,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Graphics</dc:creator>
  <cp:lastModifiedBy>Keith Kutchins</cp:lastModifiedBy>
  <cp:revision>200</cp:revision>
  <dcterms:created xsi:type="dcterms:W3CDTF">2011-09-12T15:20:04Z</dcterms:created>
  <dcterms:modified xsi:type="dcterms:W3CDTF">2012-01-17T20:58:16Z</dcterms:modified>
</cp:coreProperties>
</file>