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6"/>
  </p:notesMasterIdLst>
  <p:handoutMasterIdLst>
    <p:handoutMasterId r:id="rId77"/>
  </p:handoutMasterIdLst>
  <p:sldIdLst>
    <p:sldId id="256" r:id="rId2"/>
    <p:sldId id="288" r:id="rId3"/>
    <p:sldId id="341" r:id="rId4"/>
    <p:sldId id="342" r:id="rId5"/>
    <p:sldId id="343" r:id="rId6"/>
    <p:sldId id="337" r:id="rId7"/>
    <p:sldId id="436" r:id="rId8"/>
    <p:sldId id="338" r:id="rId9"/>
    <p:sldId id="340" r:id="rId10"/>
    <p:sldId id="339" r:id="rId11"/>
    <p:sldId id="289" r:id="rId12"/>
    <p:sldId id="296" r:id="rId13"/>
    <p:sldId id="297" r:id="rId14"/>
    <p:sldId id="293" r:id="rId15"/>
    <p:sldId id="292" r:id="rId16"/>
    <p:sldId id="304" r:id="rId17"/>
    <p:sldId id="306" r:id="rId18"/>
    <p:sldId id="321" r:id="rId19"/>
    <p:sldId id="307" r:id="rId20"/>
    <p:sldId id="332" r:id="rId21"/>
    <p:sldId id="290" r:id="rId22"/>
    <p:sldId id="311" r:id="rId23"/>
    <p:sldId id="317" r:id="rId24"/>
    <p:sldId id="344" r:id="rId25"/>
    <p:sldId id="348" r:id="rId26"/>
    <p:sldId id="353" r:id="rId27"/>
    <p:sldId id="354" r:id="rId28"/>
    <p:sldId id="356" r:id="rId29"/>
    <p:sldId id="358" r:id="rId30"/>
    <p:sldId id="363" r:id="rId31"/>
    <p:sldId id="372" r:id="rId32"/>
    <p:sldId id="373" r:id="rId33"/>
    <p:sldId id="374" r:id="rId34"/>
    <p:sldId id="378" r:id="rId35"/>
    <p:sldId id="379" r:id="rId36"/>
    <p:sldId id="380" r:id="rId37"/>
    <p:sldId id="382" r:id="rId38"/>
    <p:sldId id="383" r:id="rId39"/>
    <p:sldId id="385" r:id="rId40"/>
    <p:sldId id="387" r:id="rId41"/>
    <p:sldId id="389" r:id="rId42"/>
    <p:sldId id="422" r:id="rId43"/>
    <p:sldId id="423" r:id="rId44"/>
    <p:sldId id="424" r:id="rId45"/>
    <p:sldId id="418" r:id="rId46"/>
    <p:sldId id="426" r:id="rId47"/>
    <p:sldId id="419" r:id="rId48"/>
    <p:sldId id="427" r:id="rId49"/>
    <p:sldId id="429" r:id="rId50"/>
    <p:sldId id="453" r:id="rId51"/>
    <p:sldId id="454" r:id="rId52"/>
    <p:sldId id="431" r:id="rId53"/>
    <p:sldId id="432" r:id="rId54"/>
    <p:sldId id="433" r:id="rId55"/>
    <p:sldId id="434" r:id="rId56"/>
    <p:sldId id="435" r:id="rId57"/>
    <p:sldId id="425" r:id="rId58"/>
    <p:sldId id="441" r:id="rId59"/>
    <p:sldId id="442" r:id="rId60"/>
    <p:sldId id="443" r:id="rId61"/>
    <p:sldId id="437" r:id="rId62"/>
    <p:sldId id="438" r:id="rId63"/>
    <p:sldId id="439" r:id="rId64"/>
    <p:sldId id="440" r:id="rId65"/>
    <p:sldId id="444" r:id="rId66"/>
    <p:sldId id="445" r:id="rId67"/>
    <p:sldId id="446" r:id="rId68"/>
    <p:sldId id="447" r:id="rId69"/>
    <p:sldId id="448" r:id="rId70"/>
    <p:sldId id="449" r:id="rId71"/>
    <p:sldId id="450" r:id="rId72"/>
    <p:sldId id="451" r:id="rId73"/>
    <p:sldId id="452" r:id="rId74"/>
    <p:sldId id="421" r:id="rId75"/>
  </p:sldIdLst>
  <p:sldSz cx="9144000" cy="6858000" type="letter"/>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Michael Schilmoeller, 2/10/2010" initials="" lastIdx="4" clrIdx="0"/>
  <p:cmAuthor id="1" name=" Michael Schilmoeller, 4/19/2010"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66"/>
    <a:srgbClr val="0000CC"/>
    <a:srgbClr val="FFFF00"/>
    <a:srgbClr val="006699"/>
    <a:srgbClr val="003366"/>
    <a:srgbClr val="3366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2" autoAdjust="0"/>
    <p:restoredTop sz="87775" autoAdjust="0"/>
  </p:normalViewPr>
  <p:slideViewPr>
    <p:cSldViewPr snapToGrid="0">
      <p:cViewPr varScale="1">
        <p:scale>
          <a:sx n="92" d="100"/>
          <a:sy n="92" d="100"/>
        </p:scale>
        <p:origin x="-1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54627" name="Rectangle 3"/>
          <p:cNvSpPr>
            <a:spLocks noGrp="1" noChangeArrowheads="1"/>
          </p:cNvSpPr>
          <p:nvPr>
            <p:ph type="dt" sz="quarter" idx="1"/>
          </p:nvPr>
        </p:nvSpPr>
        <p:spPr bwMode="auto">
          <a:xfrm>
            <a:off x="5267119"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54628" name="Rectangle 4"/>
          <p:cNvSpPr>
            <a:spLocks noGrp="1" noChangeArrowheads="1"/>
          </p:cNvSpPr>
          <p:nvPr>
            <p:ph type="ftr" sz="quarter" idx="2"/>
          </p:nvPr>
        </p:nvSpPr>
        <p:spPr bwMode="auto">
          <a:xfrm>
            <a:off x="1"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54629" name="Rectangle 5"/>
          <p:cNvSpPr>
            <a:spLocks noGrp="1" noChangeArrowheads="1"/>
          </p:cNvSpPr>
          <p:nvPr>
            <p:ph type="sldNum" sz="quarter" idx="3"/>
          </p:nvPr>
        </p:nvSpPr>
        <p:spPr bwMode="auto">
          <a:xfrm>
            <a:off x="5267119"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50C44684-9330-4945-B70C-88F1955CEC7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8195"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81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0482" y="3330419"/>
            <a:ext cx="7435436" cy="315444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8199"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2A47AD4-2005-4D0D-B3DB-4369A5FEB7A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9B576-EBB6-4D34-B169-FFEF1724DE4B}"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estimate is based on a</a:t>
            </a:r>
            <a:r>
              <a:rPr lang="en-US" baseline="0" dirty="0" smtClean="0"/>
              <a:t> 2005 article (http://www.betanews.com/article/IBM-Rents-Out-Supercomputer-Time/1110515653) entitled, </a:t>
            </a:r>
            <a:r>
              <a:rPr lang="en-US" b="1" dirty="0" smtClean="0"/>
              <a:t>IBM Rents Out Supercomputer Time</a:t>
            </a:r>
            <a:r>
              <a:rPr lang="en-US" b="0" dirty="0" smtClean="0"/>
              <a:t>.</a:t>
            </a:r>
            <a:r>
              <a:rPr lang="en-US" b="0" baseline="0" dirty="0" smtClean="0"/>
              <a:t>  Time on their 5.7 Teraflop unit goes for $1/hour.</a:t>
            </a:r>
            <a:endParaRPr lang="en-US" b="1" dirty="0" smtClean="0"/>
          </a:p>
        </p:txBody>
      </p:sp>
      <p:sp>
        <p:nvSpPr>
          <p:cNvPr id="4" name="Slide Number Placeholder 3"/>
          <p:cNvSpPr>
            <a:spLocks noGrp="1"/>
          </p:cNvSpPr>
          <p:nvPr>
            <p:ph type="sldNum" sz="quarter" idx="10"/>
          </p:nvPr>
        </p:nvSpPr>
        <p:spPr/>
        <p:txBody>
          <a:bodyPr/>
          <a:lstStyle/>
          <a:p>
            <a:fld id="{D2A47AD4-2005-4D0D-B3DB-4369A5FEB7A4}"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7AD4-2005-4D0D-B3DB-4369A5FEB7A4}"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7AD4-2005-4D0D-B3DB-4369A5FEB7A4}" type="slidenum">
              <a:rPr lang="en-US" smtClean="0"/>
              <a:pPr/>
              <a:t>41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438D1-E285-4A86-B9F7-50F2AF18BAF5}" type="slidenum">
              <a:rPr lang="en-US"/>
              <a:pPr/>
              <a:t>51</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a:t>This is an exercise to show that the costs of siting and licensing power plants -- and of acquiring conservation at prices above market price for electricity -- is comparable to premiums paid for more conventional forms of insurance.  The costs of the power planning options, however, are probably overstated.  For decisions beyond five years, we do not have to make commitments today.  When we do make the commitments, much of that uncertainty will have been resolved and some options will not be necessary.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7AD4-2005-4D0D-B3DB-4369A5FEB7A4}" type="slidenum">
              <a:rPr lang="en-US" smtClean="0"/>
              <a:pPr/>
              <a:t>53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7AD4-2005-4D0D-B3DB-4369A5FEB7A4}" type="slidenum">
              <a:rPr lang="en-US" smtClean="0"/>
              <a:pPr/>
              <a:t>58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7AD4-2005-4D0D-B3DB-4369A5FEB7A4}" type="slidenum">
              <a:rPr lang="en-US" smtClean="0"/>
              <a:pPr/>
              <a:t>70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F1BA1E-A63F-4085-B208-14EF6D6BCC73}" type="slidenum">
              <a:rPr lang="en-US"/>
              <a:pPr/>
              <a:t>6</a:t>
            </a:fld>
            <a:endParaRPr lang="en-US"/>
          </a:p>
        </p:txBody>
      </p:sp>
      <p:sp>
        <p:nvSpPr>
          <p:cNvPr id="27650" name="Rectangle 7"/>
          <p:cNvSpPr txBox="1">
            <a:spLocks noGrp="1" noChangeArrowheads="1"/>
          </p:cNvSpPr>
          <p:nvPr/>
        </p:nvSpPr>
        <p:spPr bwMode="auto">
          <a:xfrm>
            <a:off x="5267119" y="6659641"/>
            <a:ext cx="4029282" cy="350759"/>
          </a:xfrm>
          <a:prstGeom prst="rect">
            <a:avLst/>
          </a:prstGeom>
          <a:noFill/>
          <a:ln w="9525">
            <a:noFill/>
            <a:miter lim="800000"/>
            <a:headEnd/>
            <a:tailEnd/>
          </a:ln>
        </p:spPr>
        <p:txBody>
          <a:bodyPr lIns="93177" tIns="46589" rIns="93177" bIns="46589" anchor="b"/>
          <a:lstStyle/>
          <a:p>
            <a:pPr algn="r" defTabSz="931863"/>
            <a:fld id="{6C59D648-1CEC-4508-95AA-E0742D40A40A}" type="slidenum">
              <a:rPr lang="en-US" sz="1200">
                <a:latin typeface="Times New Roman" pitchFamily="18" charset="0"/>
              </a:rPr>
              <a:pPr algn="r" defTabSz="931863"/>
              <a:t>6</a:t>
            </a:fld>
            <a:endParaRPr lang="en-US" sz="1200">
              <a:latin typeface="Times New Roman" pitchFamily="18" charset="0"/>
            </a:endParaRPr>
          </a:p>
        </p:txBody>
      </p:sp>
      <p:sp>
        <p:nvSpPr>
          <p:cNvPr id="27651" name="Rectangle 2"/>
          <p:cNvSpPr>
            <a:spLocks noGrp="1" noRot="1" noChangeAspect="1" noChangeArrowheads="1" noTextEdit="1"/>
          </p:cNvSpPr>
          <p:nvPr>
            <p:ph type="sldImg"/>
          </p:nvPr>
        </p:nvSpPr>
        <p:spPr>
          <a:xfrm>
            <a:off x="2903538" y="530225"/>
            <a:ext cx="3492500" cy="2619375"/>
          </a:xfrm>
          <a:ln/>
        </p:spPr>
      </p:sp>
      <p:sp>
        <p:nvSpPr>
          <p:cNvPr id="27652" name="Rectangle 3"/>
          <p:cNvSpPr>
            <a:spLocks noGrp="1" noChangeArrowheads="1"/>
          </p:cNvSpPr>
          <p:nvPr>
            <p:ph type="body" idx="1"/>
          </p:nvPr>
        </p:nvSpPr>
        <p:spPr>
          <a:xfrm>
            <a:off x="1239942" y="3330419"/>
            <a:ext cx="6816518" cy="3154441"/>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47AD4-2005-4D0D-B3DB-4369A5FEB7A4}"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055A2E-FDDA-4E3B-8B15-4F5A25728BD1}" type="slidenum">
              <a:rPr lang="en-US"/>
              <a:pPr/>
              <a:t>8</a:t>
            </a:fld>
            <a:endParaRPr lang="en-US"/>
          </a:p>
        </p:txBody>
      </p:sp>
      <p:sp>
        <p:nvSpPr>
          <p:cNvPr id="29698" name="Rectangle 7"/>
          <p:cNvSpPr txBox="1">
            <a:spLocks noGrp="1" noChangeArrowheads="1"/>
          </p:cNvSpPr>
          <p:nvPr/>
        </p:nvSpPr>
        <p:spPr bwMode="auto">
          <a:xfrm>
            <a:off x="5267119" y="6659641"/>
            <a:ext cx="4029282" cy="350759"/>
          </a:xfrm>
          <a:prstGeom prst="rect">
            <a:avLst/>
          </a:prstGeom>
          <a:noFill/>
          <a:ln w="9525">
            <a:noFill/>
            <a:miter lim="800000"/>
            <a:headEnd/>
            <a:tailEnd/>
          </a:ln>
        </p:spPr>
        <p:txBody>
          <a:bodyPr lIns="93177" tIns="46589" rIns="93177" bIns="46589" anchor="b"/>
          <a:lstStyle/>
          <a:p>
            <a:pPr algn="r" defTabSz="931863"/>
            <a:fld id="{35526B22-A603-4C35-8050-5F192D5AD3B1}" type="slidenum">
              <a:rPr lang="en-US" sz="1200">
                <a:latin typeface="Times New Roman" pitchFamily="18" charset="0"/>
              </a:rPr>
              <a:pPr algn="r" defTabSz="931863"/>
              <a:t>8</a:t>
            </a:fld>
            <a:endParaRPr lang="en-US" sz="1200">
              <a:latin typeface="Times New Roman" pitchFamily="18" charset="0"/>
            </a:endParaRPr>
          </a:p>
        </p:txBody>
      </p:sp>
      <p:sp>
        <p:nvSpPr>
          <p:cNvPr id="29699" name="Rectangle 2"/>
          <p:cNvSpPr>
            <a:spLocks noGrp="1" noRot="1" noChangeAspect="1" noChangeArrowheads="1" noTextEdit="1"/>
          </p:cNvSpPr>
          <p:nvPr>
            <p:ph type="sldImg"/>
          </p:nvPr>
        </p:nvSpPr>
        <p:spPr>
          <a:xfrm>
            <a:off x="2903538" y="530225"/>
            <a:ext cx="3492500" cy="2619375"/>
          </a:xfrm>
          <a:ln/>
        </p:spPr>
      </p:sp>
      <p:sp>
        <p:nvSpPr>
          <p:cNvPr id="29700" name="Rectangle 3"/>
          <p:cNvSpPr>
            <a:spLocks noGrp="1" noChangeArrowheads="1"/>
          </p:cNvSpPr>
          <p:nvPr>
            <p:ph type="body" idx="1"/>
          </p:nvPr>
        </p:nvSpPr>
        <p:spPr>
          <a:xfrm>
            <a:off x="1239942" y="3330419"/>
            <a:ext cx="6816518" cy="3154441"/>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916DB-C052-4AF0-87E3-B8676DB4FEE0}" type="slidenum">
              <a:rPr lang="en-US"/>
              <a:pPr/>
              <a:t>9</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1239942" y="3330419"/>
            <a:ext cx="6816518" cy="3154441"/>
          </a:xfrm>
        </p:spPr>
        <p:txBody>
          <a:bodyPr/>
          <a:lstStyle/>
          <a:p>
            <a:r>
              <a:rPr lang="en-US"/>
              <a:t>The modeling process consists of several elements.</a:t>
            </a:r>
          </a:p>
          <a:p>
            <a:pPr>
              <a:buFontTx/>
              <a:buChar char="•"/>
            </a:pPr>
            <a:r>
              <a:rPr lang="en-US"/>
              <a:t>The portfolio calculates costs for a given future and plan</a:t>
            </a:r>
          </a:p>
          <a:p>
            <a:pPr>
              <a:buFontTx/>
              <a:buChar char="•"/>
            </a:pPr>
            <a:r>
              <a:rPr lang="en-US"/>
              <a:t>Another module changes futures to produce the distribution of costs</a:t>
            </a:r>
          </a:p>
          <a:p>
            <a:pPr>
              <a:buFontTx/>
              <a:buChar char="•"/>
            </a:pPr>
            <a:r>
              <a:rPr lang="en-US"/>
              <a:t>A third module changes plans, and tries to locate least-cost plans for each level of risk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742C2-7F0B-4512-BFE6-BBF9909B4CAB}"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239942" y="3330419"/>
            <a:ext cx="6816518" cy="3154441"/>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742C2-7F0B-4512-BFE6-BBF9909B4CAB}" type="slidenum">
              <a:rPr lang="en-US"/>
              <a:pPr/>
              <a:t>20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239942" y="3330419"/>
            <a:ext cx="6816518" cy="3154441"/>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79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67940" name="Rectangle 4"/>
          <p:cNvSpPr>
            <a:spLocks noGrp="1" noChangeArrowheads="1"/>
          </p:cNvSpPr>
          <p:nvPr>
            <p:ph type="dt" sz="half" idx="2"/>
          </p:nvPr>
        </p:nvSpPr>
        <p:spPr/>
        <p:txBody>
          <a:bodyPr/>
          <a:lstStyle>
            <a:lvl1pPr>
              <a:defRPr/>
            </a:lvl1pPr>
          </a:lstStyle>
          <a:p>
            <a:endParaRPr lang="en-US"/>
          </a:p>
        </p:txBody>
      </p:sp>
      <p:sp>
        <p:nvSpPr>
          <p:cNvPr id="167941" name="Rectangle 5"/>
          <p:cNvSpPr>
            <a:spLocks noGrp="1" noChangeArrowheads="1"/>
          </p:cNvSpPr>
          <p:nvPr>
            <p:ph type="ftr" sz="quarter" idx="3"/>
          </p:nvPr>
        </p:nvSpPr>
        <p:spPr/>
        <p:txBody>
          <a:bodyPr/>
          <a:lstStyle>
            <a:lvl1pPr>
              <a:defRPr/>
            </a:lvl1pPr>
          </a:lstStyle>
          <a:p>
            <a:endParaRPr lang="en-US"/>
          </a:p>
        </p:txBody>
      </p:sp>
      <p:sp>
        <p:nvSpPr>
          <p:cNvPr id="167942" name="Rectangle 6"/>
          <p:cNvSpPr>
            <a:spLocks noGrp="1" noChangeArrowheads="1"/>
          </p:cNvSpPr>
          <p:nvPr>
            <p:ph type="sldNum" sz="quarter" idx="4"/>
          </p:nvPr>
        </p:nvSpPr>
        <p:spPr/>
        <p:txBody>
          <a:bodyPr/>
          <a:lstStyle>
            <a:lvl1pPr>
              <a:defRPr/>
            </a:lvl1pPr>
          </a:lstStyle>
          <a:p>
            <a:fld id="{B24D2DC3-AE18-4210-803A-884763BF8DDA}" type="slidenum">
              <a:rPr lang="en-US"/>
              <a:pPr/>
              <a:t>‹#›</a:t>
            </a:fld>
            <a:endParaRPr lang="en-US"/>
          </a:p>
        </p:txBody>
      </p:sp>
      <p:sp>
        <p:nvSpPr>
          <p:cNvPr id="167943" name="Rectangle 7"/>
          <p:cNvSpPr>
            <a:spLocks noChangeArrowheads="1"/>
          </p:cNvSpPr>
          <p:nvPr userDrawn="1"/>
        </p:nvSpPr>
        <p:spPr bwMode="auto">
          <a:xfrm>
            <a:off x="838200" y="6400800"/>
            <a:ext cx="1905000" cy="457200"/>
          </a:xfrm>
          <a:prstGeom prst="rect">
            <a:avLst/>
          </a:prstGeom>
          <a:noFill/>
          <a:ln w="9525">
            <a:noFill/>
            <a:miter lim="800000"/>
            <a:headEnd/>
            <a:tailEnd/>
          </a:ln>
          <a:effectLst/>
        </p:spPr>
        <p:txBody>
          <a:bodyPr anchor="b"/>
          <a:lstStyle/>
          <a:p>
            <a:endParaRPr lang="en-US" sz="1400">
              <a:latin typeface="Tahoma" pitchFamily="34" charset="0"/>
            </a:endParaRPr>
          </a:p>
        </p:txBody>
      </p:sp>
      <p:pic>
        <p:nvPicPr>
          <p:cNvPr id="167945" name="Picture 9" descr="Background with Logo 01"/>
          <p:cNvPicPr>
            <a:picLocks noChangeAspect="1" noChangeArrowheads="1"/>
          </p:cNvPicPr>
          <p:nvPr userDrawn="1"/>
        </p:nvPicPr>
        <p:blipFill>
          <a:blip r:embed="rId2" cstate="print"/>
          <a:srcRect/>
          <a:stretch>
            <a:fillRect/>
          </a:stretch>
        </p:blipFill>
        <p:spPr bwMode="auto">
          <a:xfrm>
            <a:off x="6589713" y="5927725"/>
            <a:ext cx="2190750" cy="7620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ABBF7-E812-4BDA-84DD-BF80993891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BE403-A76E-4A6E-8870-8260FF4F1A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2A9ED-B611-4893-8AB2-D78EBAEE3E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4CEC80-F969-48BD-BDBF-5E42AF7B02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50F1A9-5B20-45AA-AF44-A558F089AB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8B16D2-FD13-4464-8AE6-72C4FCE64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BBBAF7-CC9D-4C06-B9E5-82A5F6F988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F8661A-9F3E-43D8-BBA1-FE46E94D3C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2E1E9F-745C-4D47-AEE2-FEB1F7C253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48DA3-55FC-40C9-A198-7433ED12BC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0C8725-A9E7-4C42-B57F-20AE5A3C47AB}" type="slidenum">
              <a:rPr lang="en-US"/>
              <a:pPr/>
              <a:t>‹#›</a:t>
            </a:fld>
            <a:endParaRPr lang="en-US"/>
          </a:p>
        </p:txBody>
      </p:sp>
      <p:sp>
        <p:nvSpPr>
          <p:cNvPr id="118795" name="Rectangle 11"/>
          <p:cNvSpPr>
            <a:spLocks noChangeArrowheads="1"/>
          </p:cNvSpPr>
          <p:nvPr userDrawn="1"/>
        </p:nvSpPr>
        <p:spPr bwMode="auto">
          <a:xfrm>
            <a:off x="838200" y="6400800"/>
            <a:ext cx="1905000" cy="457200"/>
          </a:xfrm>
          <a:prstGeom prst="rect">
            <a:avLst/>
          </a:prstGeom>
          <a:noFill/>
          <a:ln w="9525">
            <a:noFill/>
            <a:miter lim="800000"/>
            <a:headEnd/>
            <a:tailEnd/>
          </a:ln>
          <a:effectLst/>
        </p:spPr>
        <p:txBody>
          <a:bodyPr anchor="b"/>
          <a:lstStyle/>
          <a:p>
            <a:endParaRPr lang="en-US" sz="1400">
              <a:latin typeface="Tahoma" pitchFamily="34" charset="0"/>
            </a:endParaRPr>
          </a:p>
        </p:txBody>
      </p:sp>
      <p:sp>
        <p:nvSpPr>
          <p:cNvPr id="118796" name="Rectangle 12"/>
          <p:cNvSpPr>
            <a:spLocks noChangeArrowheads="1"/>
          </p:cNvSpPr>
          <p:nvPr userDrawn="1"/>
        </p:nvSpPr>
        <p:spPr bwMode="auto">
          <a:xfrm>
            <a:off x="3276600" y="6400800"/>
            <a:ext cx="2895600" cy="457200"/>
          </a:xfrm>
          <a:prstGeom prst="rect">
            <a:avLst/>
          </a:prstGeom>
          <a:noFill/>
          <a:ln w="9525">
            <a:noFill/>
            <a:miter lim="800000"/>
            <a:headEnd/>
            <a:tailEnd/>
          </a:ln>
          <a:effectLst/>
        </p:spPr>
        <p:txBody>
          <a:bodyPr anchor="b"/>
          <a:lstStyle/>
          <a:p>
            <a:pPr algn="ctr"/>
            <a:r>
              <a:rPr lang="en-US" sz="1400">
                <a:latin typeface="Tahoma" pitchFamily="34" charset="0"/>
              </a:rPr>
              <a:t>  </a:t>
            </a:r>
            <a:fld id="{08676DC1-45CC-4E53-9F61-3AD3D9AF8508}" type="slidenum">
              <a:rPr lang="en-US" sz="1400">
                <a:latin typeface="Tahoma" pitchFamily="34" charset="0"/>
              </a:rPr>
              <a:pPr algn="ctr"/>
              <a:t>‹#›</a:t>
            </a:fld>
            <a:endParaRPr lang="en-US" sz="1400">
              <a:latin typeface="Tahoma" pitchFamily="34" charset="0"/>
            </a:endParaRPr>
          </a:p>
        </p:txBody>
      </p:sp>
      <p:pic>
        <p:nvPicPr>
          <p:cNvPr id="118807" name="Picture 23" descr="Background with Logo 01"/>
          <p:cNvPicPr>
            <a:picLocks noChangeAspect="1" noChangeArrowheads="1"/>
          </p:cNvPicPr>
          <p:nvPr userDrawn="1"/>
        </p:nvPicPr>
        <p:blipFill>
          <a:blip r:embed="rId13" cstate="print"/>
          <a:srcRect/>
          <a:stretch>
            <a:fillRect/>
          </a:stretch>
        </p:blipFill>
        <p:spPr bwMode="auto">
          <a:xfrm>
            <a:off x="6589713" y="5927725"/>
            <a:ext cx="2190750" cy="762000"/>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cs typeface="Arial" charset="0"/>
        </a:defRPr>
      </a:lvl2pPr>
      <a:lvl3pPr algn="ctr" rtl="0" fontAlgn="base">
        <a:spcBef>
          <a:spcPct val="0"/>
        </a:spcBef>
        <a:spcAft>
          <a:spcPct val="0"/>
        </a:spcAft>
        <a:defRPr sz="4400">
          <a:solidFill>
            <a:srgbClr val="FFFF00"/>
          </a:solidFill>
          <a:latin typeface="Arial" charset="0"/>
          <a:cs typeface="Arial" charset="0"/>
        </a:defRPr>
      </a:lvl3pPr>
      <a:lvl4pPr algn="ctr" rtl="0" fontAlgn="base">
        <a:spcBef>
          <a:spcPct val="0"/>
        </a:spcBef>
        <a:spcAft>
          <a:spcPct val="0"/>
        </a:spcAft>
        <a:defRPr sz="4400">
          <a:solidFill>
            <a:srgbClr val="FFFF00"/>
          </a:solidFill>
          <a:latin typeface="Arial" charset="0"/>
          <a:cs typeface="Arial" charset="0"/>
        </a:defRPr>
      </a:lvl4pPr>
      <a:lvl5pPr algn="ctr" rtl="0" fontAlgn="base">
        <a:spcBef>
          <a:spcPct val="0"/>
        </a:spcBef>
        <a:spcAft>
          <a:spcPct val="0"/>
        </a:spcAft>
        <a:defRPr sz="4400">
          <a:solidFill>
            <a:srgbClr val="FFFF00"/>
          </a:solidFill>
          <a:latin typeface="Arial" charset="0"/>
          <a:cs typeface="Arial" charset="0"/>
        </a:defRPr>
      </a:lvl5pPr>
      <a:lvl6pPr marL="457200" algn="ctr" rtl="0" fontAlgn="base">
        <a:spcBef>
          <a:spcPct val="0"/>
        </a:spcBef>
        <a:spcAft>
          <a:spcPct val="0"/>
        </a:spcAft>
        <a:defRPr sz="4400">
          <a:solidFill>
            <a:srgbClr val="FFFF00"/>
          </a:solidFill>
          <a:latin typeface="Arial" charset="0"/>
          <a:cs typeface="Arial" charset="0"/>
        </a:defRPr>
      </a:lvl6pPr>
      <a:lvl7pPr marL="914400" algn="ctr" rtl="0" fontAlgn="base">
        <a:spcBef>
          <a:spcPct val="0"/>
        </a:spcBef>
        <a:spcAft>
          <a:spcPct val="0"/>
        </a:spcAft>
        <a:defRPr sz="4400">
          <a:solidFill>
            <a:srgbClr val="FFFF00"/>
          </a:solidFill>
          <a:latin typeface="Arial" charset="0"/>
          <a:cs typeface="Arial" charset="0"/>
        </a:defRPr>
      </a:lvl7pPr>
      <a:lvl8pPr marL="1371600" algn="ctr" rtl="0" fontAlgn="base">
        <a:spcBef>
          <a:spcPct val="0"/>
        </a:spcBef>
        <a:spcAft>
          <a:spcPct val="0"/>
        </a:spcAft>
        <a:defRPr sz="4400">
          <a:solidFill>
            <a:srgbClr val="FFFF00"/>
          </a:solidFill>
          <a:latin typeface="Arial" charset="0"/>
          <a:cs typeface="Arial" charset="0"/>
        </a:defRPr>
      </a:lvl8pPr>
      <a:lvl9pPr marL="1828800" algn="ctr" rtl="0" fontAlgn="base">
        <a:spcBef>
          <a:spcPct val="0"/>
        </a:spcBef>
        <a:spcAft>
          <a:spcPct val="0"/>
        </a:spcAft>
        <a:defRPr sz="4400">
          <a:solidFill>
            <a:srgbClr val="FFFF00"/>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Description%20of%20Assumption%20Cells%20in%20the%20RPM%20110924.x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Analysis%20of%20futures/Worst%20Futures%20Spinner_091220_2157_L813_2990_LR.xl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Spinner_L813LR_EUCI.xl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418" y="1392382"/>
            <a:ext cx="8229600" cy="2291343"/>
          </a:xfrm>
        </p:spPr>
        <p:txBody>
          <a:bodyPr/>
          <a:lstStyle/>
          <a:p>
            <a:r>
              <a:rPr lang="en-US" u="sng" dirty="0" smtClean="0">
                <a:effectLst>
                  <a:outerShdw blurRad="38100" dist="38100" dir="2700000" algn="tl">
                    <a:srgbClr val="000000"/>
                  </a:outerShdw>
                </a:effectLst>
              </a:rPr>
              <a:t>System Analysis</a:t>
            </a:r>
            <a:br>
              <a:rPr lang="en-US" u="sng" dirty="0" smtClean="0">
                <a:effectLst>
                  <a:outerShdw blurRad="38100" dist="38100" dir="2700000" algn="tl">
                    <a:srgbClr val="000000"/>
                  </a:outerShdw>
                </a:effectLst>
              </a:rPr>
            </a:br>
            <a:r>
              <a:rPr lang="en-US" u="sng" dirty="0" smtClean="0">
                <a:effectLst>
                  <a:outerShdw blurRad="38100" dist="38100" dir="2700000" algn="tl">
                    <a:srgbClr val="000000"/>
                  </a:outerShdw>
                </a:effectLst>
              </a:rPr>
              <a:t>Advisory Committee </a:t>
            </a:r>
            <a:br>
              <a:rPr lang="en-US" u="sng" dirty="0" smtClean="0">
                <a:effectLst>
                  <a:outerShdw blurRad="38100" dist="38100" dir="2700000" algn="tl">
                    <a:srgbClr val="000000"/>
                  </a:outerShdw>
                </a:effectLst>
              </a:rPr>
            </a:br>
            <a:r>
              <a:rPr lang="en-US" dirty="0" smtClean="0">
                <a:effectLst>
                  <a:outerShdw blurRad="38100" dist="38100" dir="2700000" algn="tl">
                    <a:srgbClr val="000000"/>
                  </a:outerShdw>
                </a:effectLst>
              </a:rPr>
              <a:t>Review</a:t>
            </a:r>
            <a:endParaRPr lang="en-US" sz="2400" dirty="0"/>
          </a:p>
        </p:txBody>
      </p:sp>
      <p:sp>
        <p:nvSpPr>
          <p:cNvPr id="7171" name="Rectangle 3"/>
          <p:cNvSpPr>
            <a:spLocks noGrp="1" noChangeArrowheads="1"/>
          </p:cNvSpPr>
          <p:nvPr>
            <p:ph type="subTitle" idx="1"/>
          </p:nvPr>
        </p:nvSpPr>
        <p:spPr>
          <a:xfrm>
            <a:off x="1831108" y="4451925"/>
            <a:ext cx="5453063" cy="916909"/>
          </a:xfrm>
        </p:spPr>
        <p:txBody>
          <a:bodyPr/>
          <a:lstStyle/>
          <a:p>
            <a:pPr>
              <a:lnSpc>
                <a:spcPct val="80000"/>
              </a:lnSpc>
            </a:pPr>
            <a:r>
              <a:rPr lang="en-US" sz="2400" dirty="0">
                <a:solidFill>
                  <a:srgbClr val="FFFF00"/>
                </a:solidFill>
                <a:effectLst>
                  <a:outerShdw blurRad="38100" dist="38100" dir="2700000" algn="tl">
                    <a:srgbClr val="000000"/>
                  </a:outerShdw>
                </a:effectLst>
              </a:rPr>
              <a:t>Michael Schilmoeller</a:t>
            </a:r>
          </a:p>
          <a:p>
            <a:pPr>
              <a:lnSpc>
                <a:spcPct val="80000"/>
              </a:lnSpc>
            </a:pPr>
            <a:r>
              <a:rPr lang="en-US" sz="2400" dirty="0" smtClean="0">
                <a:solidFill>
                  <a:srgbClr val="FFFF00"/>
                </a:solidFill>
                <a:effectLst>
                  <a:outerShdw blurRad="38100" dist="38100" dir="2700000" algn="tl">
                    <a:srgbClr val="000000"/>
                  </a:outerShdw>
                </a:effectLst>
              </a:rPr>
              <a:t>Friday, January 25,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49538" y="1909763"/>
            <a:ext cx="4443412" cy="3038475"/>
            <a:chOff x="1669" y="1203"/>
            <a:chExt cx="2799" cy="1914"/>
          </a:xfrm>
        </p:grpSpPr>
        <p:sp>
          <p:nvSpPr>
            <p:cNvPr id="134147" name="Freeform 3"/>
            <p:cNvSpPr>
              <a:spLocks/>
            </p:cNvSpPr>
            <p:nvPr/>
          </p:nvSpPr>
          <p:spPr bwMode="auto">
            <a:xfrm rot="-10800000" flipH="1" flipV="1">
              <a:off x="1669" y="1203"/>
              <a:ext cx="2799" cy="1914"/>
            </a:xfrm>
            <a:custGeom>
              <a:avLst/>
              <a:gdLst/>
              <a:ahLst/>
              <a:cxnLst>
                <a:cxn ang="0">
                  <a:pos x="122" y="592"/>
                </a:cxn>
                <a:cxn ang="0">
                  <a:pos x="479" y="1330"/>
                </a:cxn>
                <a:cxn ang="0">
                  <a:pos x="901" y="1784"/>
                </a:cxn>
                <a:cxn ang="0">
                  <a:pos x="1388" y="1914"/>
                </a:cxn>
                <a:cxn ang="0">
                  <a:pos x="1931" y="1825"/>
                </a:cxn>
                <a:cxn ang="0">
                  <a:pos x="2329" y="1411"/>
                </a:cxn>
                <a:cxn ang="0">
                  <a:pos x="2564" y="973"/>
                </a:cxn>
                <a:cxn ang="0">
                  <a:pos x="2702" y="454"/>
                </a:cxn>
                <a:cxn ang="0">
                  <a:pos x="2799" y="0"/>
                </a:cxn>
                <a:cxn ang="0">
                  <a:pos x="0" y="8"/>
                </a:cxn>
                <a:cxn ang="0">
                  <a:pos x="49" y="373"/>
                </a:cxn>
                <a:cxn ang="0">
                  <a:pos x="122" y="592"/>
                </a:cxn>
              </a:cxnLst>
              <a:rect l="0" t="0" r="r" b="b"/>
              <a:pathLst>
                <a:path w="2799" h="1914">
                  <a:moveTo>
                    <a:pt x="122" y="592"/>
                  </a:moveTo>
                  <a:lnTo>
                    <a:pt x="479" y="1330"/>
                  </a:lnTo>
                  <a:lnTo>
                    <a:pt x="901" y="1784"/>
                  </a:lnTo>
                  <a:lnTo>
                    <a:pt x="1388" y="1914"/>
                  </a:lnTo>
                  <a:lnTo>
                    <a:pt x="1931" y="1825"/>
                  </a:lnTo>
                  <a:lnTo>
                    <a:pt x="2329" y="1411"/>
                  </a:lnTo>
                  <a:lnTo>
                    <a:pt x="2564" y="973"/>
                  </a:lnTo>
                  <a:lnTo>
                    <a:pt x="2702" y="454"/>
                  </a:lnTo>
                  <a:lnTo>
                    <a:pt x="2799" y="0"/>
                  </a:lnTo>
                  <a:lnTo>
                    <a:pt x="0" y="8"/>
                  </a:lnTo>
                  <a:lnTo>
                    <a:pt x="49" y="373"/>
                  </a:lnTo>
                  <a:lnTo>
                    <a:pt x="122" y="592"/>
                  </a:lnTo>
                  <a:close/>
                </a:path>
              </a:pathLst>
            </a:custGeom>
            <a:gradFill rotWithShape="0">
              <a:gsLst>
                <a:gs pos="0">
                  <a:schemeClr val="bg1"/>
                </a:gs>
                <a:gs pos="100000">
                  <a:schemeClr val="tx2"/>
                </a:gs>
              </a:gsLst>
              <a:lin ang="5400000" scaled="1"/>
            </a:gradFill>
            <a:ln w="12700" cap="sq" cmpd="sng">
              <a:noFill/>
              <a:prstDash val="solid"/>
              <a:round/>
              <a:headEnd/>
              <a:tailEnd/>
            </a:ln>
            <a:effectLst/>
          </p:spPr>
          <p:txBody>
            <a:bodyPr>
              <a:spAutoFit/>
            </a:bodyPr>
            <a:lstStyle/>
            <a:p>
              <a:endParaRPr lang="en-US"/>
            </a:p>
          </p:txBody>
        </p:sp>
        <p:sp>
          <p:nvSpPr>
            <p:cNvPr id="134148" name="Text Box 4"/>
            <p:cNvSpPr txBox="1">
              <a:spLocks noChangeArrowheads="1"/>
            </p:cNvSpPr>
            <p:nvPr/>
          </p:nvSpPr>
          <p:spPr bwMode="auto">
            <a:xfrm rot="10800000" flipV="1">
              <a:off x="2318" y="1403"/>
              <a:ext cx="1859" cy="212"/>
            </a:xfrm>
            <a:prstGeom prst="rect">
              <a:avLst/>
            </a:prstGeom>
            <a:noFill/>
            <a:ln w="12700" cap="sq">
              <a:noFill/>
              <a:miter lim="800000"/>
              <a:headEnd/>
              <a:tailEnd/>
            </a:ln>
            <a:effectLst/>
          </p:spPr>
          <p:txBody>
            <a:bodyPr>
              <a:spAutoFit/>
            </a:bodyPr>
            <a:lstStyle/>
            <a:p>
              <a:pPr>
                <a:spcBef>
                  <a:spcPct val="50000"/>
                </a:spcBef>
                <a:buClr>
                  <a:schemeClr val="tx2"/>
                </a:buClr>
                <a:buSzPct val="75000"/>
                <a:buFont typeface="Wingdings" pitchFamily="2" charset="2"/>
                <a:buNone/>
              </a:pPr>
              <a:r>
                <a:rPr lang="en-US" sz="1600" b="1">
                  <a:latin typeface="Tahoma" pitchFamily="34" charset="0"/>
                </a:rPr>
                <a:t>Space of feasible solutions</a:t>
              </a:r>
            </a:p>
          </p:txBody>
        </p:sp>
      </p:grpSp>
      <p:sp>
        <p:nvSpPr>
          <p:cNvPr id="134149" name="Oval 5"/>
          <p:cNvSpPr>
            <a:spLocks noChangeArrowheads="1"/>
          </p:cNvSpPr>
          <p:nvPr/>
        </p:nvSpPr>
        <p:spPr bwMode="auto">
          <a:xfrm rot="16200000" flipV="1">
            <a:off x="3878262" y="4537076"/>
            <a:ext cx="258763"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0" name="Line 6"/>
          <p:cNvSpPr>
            <a:spLocks noChangeShapeType="1"/>
          </p:cNvSpPr>
          <p:nvPr/>
        </p:nvSpPr>
        <p:spPr bwMode="auto">
          <a:xfrm>
            <a:off x="2819400" y="4584700"/>
            <a:ext cx="4146550" cy="0"/>
          </a:xfrm>
          <a:prstGeom prst="line">
            <a:avLst/>
          </a:prstGeom>
          <a:noFill/>
          <a:ln w="57150" cap="sq">
            <a:solidFill>
              <a:schemeClr val="tx2"/>
            </a:solidFill>
            <a:round/>
            <a:headEnd/>
            <a:tailEnd/>
          </a:ln>
          <a:effectLst/>
        </p:spPr>
        <p:txBody>
          <a:bodyPr>
            <a:spAutoFit/>
          </a:bodyPr>
          <a:lstStyle/>
          <a:p>
            <a:endParaRPr lang="en-US"/>
          </a:p>
        </p:txBody>
      </p:sp>
      <p:sp>
        <p:nvSpPr>
          <p:cNvPr id="134151" name="Oval 7"/>
          <p:cNvSpPr>
            <a:spLocks noChangeArrowheads="1"/>
          </p:cNvSpPr>
          <p:nvPr/>
        </p:nvSpPr>
        <p:spPr bwMode="auto">
          <a:xfrm rot="16200000" flipV="1">
            <a:off x="3741738" y="4443413"/>
            <a:ext cx="258762"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52" name="Line 8"/>
          <p:cNvSpPr>
            <a:spLocks noChangeShapeType="1"/>
          </p:cNvSpPr>
          <p:nvPr/>
        </p:nvSpPr>
        <p:spPr bwMode="auto">
          <a:xfrm>
            <a:off x="2819400" y="3821113"/>
            <a:ext cx="4146550" cy="0"/>
          </a:xfrm>
          <a:prstGeom prst="line">
            <a:avLst/>
          </a:prstGeom>
          <a:noFill/>
          <a:ln w="57150" cap="sq">
            <a:solidFill>
              <a:schemeClr val="tx2"/>
            </a:solidFill>
            <a:round/>
            <a:headEnd/>
            <a:tailEnd/>
          </a:ln>
          <a:effectLst/>
        </p:spPr>
        <p:txBody>
          <a:bodyPr>
            <a:spAutoFit/>
          </a:bodyPr>
          <a:lstStyle/>
          <a:p>
            <a:endParaRPr lang="en-US"/>
          </a:p>
        </p:txBody>
      </p:sp>
      <p:sp>
        <p:nvSpPr>
          <p:cNvPr id="134153" name="Oval 9"/>
          <p:cNvSpPr>
            <a:spLocks noChangeArrowheads="1"/>
          </p:cNvSpPr>
          <p:nvPr/>
        </p:nvSpPr>
        <p:spPr bwMode="auto">
          <a:xfrm rot="16200000" flipV="1">
            <a:off x="3643313" y="389413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4" name="Oval 10"/>
          <p:cNvSpPr>
            <a:spLocks noChangeArrowheads="1"/>
          </p:cNvSpPr>
          <p:nvPr/>
        </p:nvSpPr>
        <p:spPr bwMode="auto">
          <a:xfrm rot="16200000" flipV="1">
            <a:off x="3419476" y="38846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5" name="Oval 11"/>
          <p:cNvSpPr>
            <a:spLocks noChangeArrowheads="1"/>
          </p:cNvSpPr>
          <p:nvPr/>
        </p:nvSpPr>
        <p:spPr bwMode="auto">
          <a:xfrm rot="16200000" flipV="1">
            <a:off x="3290888" y="391001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6" name="Oval 12"/>
          <p:cNvSpPr>
            <a:spLocks noChangeArrowheads="1"/>
          </p:cNvSpPr>
          <p:nvPr/>
        </p:nvSpPr>
        <p:spPr bwMode="auto">
          <a:xfrm rot="16200000" flipV="1">
            <a:off x="3543301" y="40497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8" name="Rectangle 14"/>
          <p:cNvSpPr>
            <a:spLocks noGrp="1" noChangeArrowheads="1"/>
          </p:cNvSpPr>
          <p:nvPr>
            <p:ph type="title"/>
          </p:nvPr>
        </p:nvSpPr>
        <p:spPr>
          <a:xfrm>
            <a:off x="890588" y="525463"/>
            <a:ext cx="7835900" cy="503237"/>
          </a:xfrm>
        </p:spPr>
        <p:txBody>
          <a:bodyPr/>
          <a:lstStyle/>
          <a:p>
            <a:r>
              <a:rPr lang="en-US">
                <a:effectLst>
                  <a:outerShdw blurRad="38100" dist="38100" dir="2700000" algn="tl">
                    <a:srgbClr val="000000"/>
                  </a:outerShdw>
                </a:effectLst>
              </a:rPr>
              <a:t>Finding Robust Plans</a:t>
            </a:r>
          </a:p>
        </p:txBody>
      </p:sp>
      <p:sp>
        <p:nvSpPr>
          <p:cNvPr id="134159" name="Line 15"/>
          <p:cNvSpPr>
            <a:spLocks noChangeShapeType="1"/>
          </p:cNvSpPr>
          <p:nvPr/>
        </p:nvSpPr>
        <p:spPr bwMode="auto">
          <a:xfrm rot="16200000" flipV="1">
            <a:off x="4372769" y="4072732"/>
            <a:ext cx="0" cy="4043362"/>
          </a:xfrm>
          <a:prstGeom prst="line">
            <a:avLst/>
          </a:prstGeom>
          <a:noFill/>
          <a:ln w="12700" cap="sq">
            <a:solidFill>
              <a:schemeClr val="tx1"/>
            </a:solidFill>
            <a:round/>
            <a:headEnd/>
            <a:tailEnd/>
          </a:ln>
          <a:effectLst/>
        </p:spPr>
        <p:txBody>
          <a:bodyPr>
            <a:spAutoFit/>
          </a:bodyPr>
          <a:lstStyle/>
          <a:p>
            <a:endParaRPr lang="en-US"/>
          </a:p>
        </p:txBody>
      </p:sp>
      <p:sp>
        <p:nvSpPr>
          <p:cNvPr id="134160" name="Line 16"/>
          <p:cNvSpPr>
            <a:spLocks noChangeShapeType="1"/>
          </p:cNvSpPr>
          <p:nvPr/>
        </p:nvSpPr>
        <p:spPr bwMode="auto">
          <a:xfrm rot="16200000" flipV="1">
            <a:off x="130175" y="3863975"/>
            <a:ext cx="4464050" cy="0"/>
          </a:xfrm>
          <a:prstGeom prst="line">
            <a:avLst/>
          </a:prstGeom>
          <a:noFill/>
          <a:ln w="12700" cap="sq">
            <a:solidFill>
              <a:schemeClr val="tx1"/>
            </a:solidFill>
            <a:round/>
            <a:headEnd/>
            <a:tailEnd/>
          </a:ln>
          <a:effectLst/>
        </p:spPr>
        <p:txBody>
          <a:bodyPr>
            <a:spAutoFit/>
          </a:bodyPr>
          <a:lstStyle/>
          <a:p>
            <a:endParaRPr lang="en-US"/>
          </a:p>
        </p:txBody>
      </p:sp>
      <p:sp>
        <p:nvSpPr>
          <p:cNvPr id="134161" name="Text Box 17"/>
          <p:cNvSpPr txBox="1">
            <a:spLocks noChangeArrowheads="1"/>
          </p:cNvSpPr>
          <p:nvPr/>
        </p:nvSpPr>
        <p:spPr bwMode="auto">
          <a:xfrm rot="16200000" flipV="1">
            <a:off x="443706" y="4004469"/>
            <a:ext cx="3182938" cy="336550"/>
          </a:xfrm>
          <a:prstGeom prst="rect">
            <a:avLst/>
          </a:prstGeom>
          <a:noFill/>
          <a:ln w="9525">
            <a:noFill/>
            <a:miter lim="800000"/>
            <a:headEnd/>
            <a:tailEnd/>
          </a:ln>
          <a:effectLst/>
        </p:spPr>
        <p:txBody>
          <a:bodyPr>
            <a:spAutoFit/>
          </a:bodyPr>
          <a:lstStyle/>
          <a:p>
            <a:r>
              <a:rPr lang="en-US" sz="1600" b="1">
                <a:latin typeface="Times New Roman" pitchFamily="18" charset="0"/>
              </a:rPr>
              <a:t>Reliance on the likeliest outcome</a:t>
            </a:r>
          </a:p>
        </p:txBody>
      </p:sp>
      <p:sp>
        <p:nvSpPr>
          <p:cNvPr id="134162" name="AutoShape 18"/>
          <p:cNvSpPr>
            <a:spLocks noChangeArrowheads="1"/>
          </p:cNvSpPr>
          <p:nvPr/>
        </p:nvSpPr>
        <p:spPr bwMode="auto">
          <a:xfrm rot="16200000" flipV="1">
            <a:off x="1849438" y="2089150"/>
            <a:ext cx="373062" cy="166688"/>
          </a:xfrm>
          <a:prstGeom prst="rightArrow">
            <a:avLst>
              <a:gd name="adj1" fmla="val 50000"/>
              <a:gd name="adj2" fmla="val 55952"/>
            </a:avLst>
          </a:prstGeom>
          <a:solidFill>
            <a:schemeClr val="tx1"/>
          </a:solidFill>
          <a:ln w="12700" cap="sq">
            <a:solidFill>
              <a:schemeClr val="tx1"/>
            </a:solidFill>
            <a:miter lim="800000"/>
            <a:headEnd/>
            <a:tailEnd/>
          </a:ln>
          <a:effectLst/>
        </p:spPr>
        <p:txBody>
          <a:bodyPr wrap="none" anchor="ctr">
            <a:spAutoFit/>
          </a:bodyPr>
          <a:lstStyle/>
          <a:p>
            <a:endParaRPr lang="en-US"/>
          </a:p>
        </p:txBody>
      </p:sp>
      <p:sp>
        <p:nvSpPr>
          <p:cNvPr id="134163" name="Text Box 19"/>
          <p:cNvSpPr txBox="1">
            <a:spLocks noChangeArrowheads="1"/>
          </p:cNvSpPr>
          <p:nvPr/>
        </p:nvSpPr>
        <p:spPr bwMode="auto">
          <a:xfrm rot="-21600000">
            <a:off x="3746500" y="6196013"/>
            <a:ext cx="1690688" cy="336550"/>
          </a:xfrm>
          <a:prstGeom prst="rect">
            <a:avLst/>
          </a:prstGeom>
          <a:noFill/>
          <a:ln w="9525">
            <a:noFill/>
            <a:miter lim="800000"/>
            <a:headEnd/>
            <a:tailEnd/>
          </a:ln>
          <a:effectLst/>
        </p:spPr>
        <p:txBody>
          <a:bodyPr>
            <a:spAutoFit/>
          </a:bodyPr>
          <a:lstStyle/>
          <a:p>
            <a:r>
              <a:rPr lang="en-US" sz="1600" b="1">
                <a:latin typeface="Times New Roman" pitchFamily="18" charset="0"/>
              </a:rPr>
              <a:t>Risk Aversion</a:t>
            </a:r>
          </a:p>
        </p:txBody>
      </p:sp>
      <p:sp>
        <p:nvSpPr>
          <p:cNvPr id="134164" name="AutoShape 20"/>
          <p:cNvSpPr>
            <a:spLocks noChangeArrowheads="1"/>
          </p:cNvSpPr>
          <p:nvPr/>
        </p:nvSpPr>
        <p:spPr bwMode="auto">
          <a:xfrm rot="16200000" flipV="1">
            <a:off x="5482431" y="6187282"/>
            <a:ext cx="206375" cy="385762"/>
          </a:xfrm>
          <a:prstGeom prst="upArrow">
            <a:avLst>
              <a:gd name="adj1" fmla="val 50000"/>
              <a:gd name="adj2" fmla="val 46731"/>
            </a:avLst>
          </a:prstGeom>
          <a:solidFill>
            <a:schemeClr val="tx1"/>
          </a:solidFill>
          <a:ln w="12700" cap="sq">
            <a:solidFill>
              <a:schemeClr val="tx1"/>
            </a:solidFill>
            <a:miter lim="800000"/>
            <a:headEnd/>
            <a:tailEnd/>
          </a:ln>
          <a:effectLst/>
        </p:spPr>
        <p:txBody>
          <a:bodyPr wrap="none" anchor="ctr">
            <a:spAutoFit/>
          </a:bodyPr>
          <a:lstStyle/>
          <a:p>
            <a:endParaRPr lang="en-US"/>
          </a:p>
        </p:txBody>
      </p:sp>
      <p:sp>
        <p:nvSpPr>
          <p:cNvPr id="134165" name="Oval 21"/>
          <p:cNvSpPr>
            <a:spLocks noChangeArrowheads="1"/>
          </p:cNvSpPr>
          <p:nvPr/>
        </p:nvSpPr>
        <p:spPr bwMode="auto">
          <a:xfrm rot="16200000" flipV="1">
            <a:off x="4125913" y="40814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6" name="Oval 22"/>
          <p:cNvSpPr>
            <a:spLocks noChangeArrowheads="1"/>
          </p:cNvSpPr>
          <p:nvPr/>
        </p:nvSpPr>
        <p:spPr bwMode="auto">
          <a:xfrm rot="16200000" flipV="1">
            <a:off x="4846638" y="473233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7" name="Oval 23"/>
          <p:cNvSpPr>
            <a:spLocks noChangeArrowheads="1"/>
          </p:cNvSpPr>
          <p:nvPr/>
        </p:nvSpPr>
        <p:spPr bwMode="auto">
          <a:xfrm rot="16200000" flipV="1">
            <a:off x="5318126" y="38687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8" name="Line 24"/>
          <p:cNvSpPr>
            <a:spLocks noChangeShapeType="1"/>
          </p:cNvSpPr>
          <p:nvPr/>
        </p:nvSpPr>
        <p:spPr bwMode="auto">
          <a:xfrm>
            <a:off x="2819400" y="3016250"/>
            <a:ext cx="4133850" cy="0"/>
          </a:xfrm>
          <a:prstGeom prst="line">
            <a:avLst/>
          </a:prstGeom>
          <a:noFill/>
          <a:ln w="57150" cap="sq">
            <a:solidFill>
              <a:schemeClr val="tx2"/>
            </a:solidFill>
            <a:round/>
            <a:headEnd/>
            <a:tailEnd/>
          </a:ln>
          <a:effectLst/>
        </p:spPr>
        <p:txBody>
          <a:bodyPr>
            <a:spAutoFit/>
          </a:bodyPr>
          <a:lstStyle/>
          <a:p>
            <a:endParaRPr lang="en-US"/>
          </a:p>
        </p:txBody>
      </p:sp>
      <p:sp>
        <p:nvSpPr>
          <p:cNvPr id="134169" name="Oval 25"/>
          <p:cNvSpPr>
            <a:spLocks noChangeArrowheads="1"/>
          </p:cNvSpPr>
          <p:nvPr/>
        </p:nvSpPr>
        <p:spPr bwMode="auto">
          <a:xfrm rot="16200000" flipV="1">
            <a:off x="3211513" y="313848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0" name="Oval 26"/>
          <p:cNvSpPr>
            <a:spLocks noChangeArrowheads="1"/>
          </p:cNvSpPr>
          <p:nvPr/>
        </p:nvSpPr>
        <p:spPr bwMode="auto">
          <a:xfrm rot="16200000" flipV="1">
            <a:off x="4295775" y="4603750"/>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1" name="Oval 27"/>
          <p:cNvSpPr>
            <a:spLocks noChangeArrowheads="1"/>
          </p:cNvSpPr>
          <p:nvPr/>
        </p:nvSpPr>
        <p:spPr bwMode="auto">
          <a:xfrm rot="16200000" flipV="1">
            <a:off x="4606926" y="25860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2" name="Oval 28"/>
          <p:cNvSpPr>
            <a:spLocks noChangeArrowheads="1"/>
          </p:cNvSpPr>
          <p:nvPr/>
        </p:nvSpPr>
        <p:spPr bwMode="auto">
          <a:xfrm rot="16200000" flipV="1">
            <a:off x="5257800" y="3289300"/>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3" name="Oval 29"/>
          <p:cNvSpPr>
            <a:spLocks noChangeArrowheads="1"/>
          </p:cNvSpPr>
          <p:nvPr/>
        </p:nvSpPr>
        <p:spPr bwMode="auto">
          <a:xfrm rot="16200000" flipV="1">
            <a:off x="6103938" y="28622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4" name="Oval 30"/>
          <p:cNvSpPr>
            <a:spLocks noChangeArrowheads="1"/>
          </p:cNvSpPr>
          <p:nvPr/>
        </p:nvSpPr>
        <p:spPr bwMode="auto">
          <a:xfrm rot="16200000" flipV="1">
            <a:off x="2801938" y="2874963"/>
            <a:ext cx="258762"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75" name="Oval 31"/>
          <p:cNvSpPr>
            <a:spLocks noChangeArrowheads="1"/>
          </p:cNvSpPr>
          <p:nvPr/>
        </p:nvSpPr>
        <p:spPr bwMode="auto">
          <a:xfrm rot="16200000" flipV="1">
            <a:off x="3992562" y="4537076"/>
            <a:ext cx="258763" cy="271462"/>
          </a:xfrm>
          <a:prstGeom prst="ellipse">
            <a:avLst/>
          </a:prstGeom>
          <a:solidFill>
            <a:schemeClr val="bg2"/>
          </a:solidFill>
          <a:ln w="12700" cap="sq">
            <a:solidFill>
              <a:schemeClr val="bg2"/>
            </a:solidFill>
            <a:round/>
            <a:headEnd/>
            <a:tailEnd/>
          </a:ln>
          <a:effectLst/>
        </p:spPr>
        <p:txBody>
          <a:bodyPr wrap="none" anchor="ctr">
            <a:spAutoFit/>
          </a:bodyPr>
          <a:lstStyle/>
          <a:p>
            <a:endParaRPr lang="en-US"/>
          </a:p>
        </p:txBody>
      </p:sp>
      <p:sp>
        <p:nvSpPr>
          <p:cNvPr id="134176" name="Oval 32"/>
          <p:cNvSpPr>
            <a:spLocks noChangeArrowheads="1"/>
          </p:cNvSpPr>
          <p:nvPr/>
        </p:nvSpPr>
        <p:spPr bwMode="auto">
          <a:xfrm rot="16200000" flipV="1">
            <a:off x="2959100" y="3108325"/>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7" name="Oval 33"/>
          <p:cNvSpPr>
            <a:spLocks noChangeArrowheads="1"/>
          </p:cNvSpPr>
          <p:nvPr/>
        </p:nvSpPr>
        <p:spPr bwMode="auto">
          <a:xfrm rot="16200000" flipV="1">
            <a:off x="4211638" y="34591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8" name="Oval 34"/>
          <p:cNvSpPr>
            <a:spLocks noChangeArrowheads="1"/>
          </p:cNvSpPr>
          <p:nvPr/>
        </p:nvSpPr>
        <p:spPr bwMode="auto">
          <a:xfrm rot="16200000" flipV="1">
            <a:off x="3170237" y="3733801"/>
            <a:ext cx="258763"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79" name="Oval 35"/>
          <p:cNvSpPr>
            <a:spLocks noChangeArrowheads="1"/>
          </p:cNvSpPr>
          <p:nvPr/>
        </p:nvSpPr>
        <p:spPr bwMode="auto">
          <a:xfrm rot="16200000" flipV="1">
            <a:off x="3819525" y="3121025"/>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0" name="Oval 36"/>
          <p:cNvSpPr>
            <a:spLocks noChangeArrowheads="1"/>
          </p:cNvSpPr>
          <p:nvPr/>
        </p:nvSpPr>
        <p:spPr bwMode="auto">
          <a:xfrm rot="16200000" flipV="1">
            <a:off x="4559301" y="3455987"/>
            <a:ext cx="258762" cy="271463"/>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81" name="Line 37"/>
          <p:cNvSpPr>
            <a:spLocks noChangeShapeType="1"/>
          </p:cNvSpPr>
          <p:nvPr/>
        </p:nvSpPr>
        <p:spPr bwMode="auto">
          <a:xfrm flipV="1">
            <a:off x="2819400" y="5322888"/>
            <a:ext cx="4221163" cy="12700"/>
          </a:xfrm>
          <a:prstGeom prst="line">
            <a:avLst/>
          </a:prstGeom>
          <a:noFill/>
          <a:ln w="57150" cap="sq">
            <a:solidFill>
              <a:schemeClr val="tx2"/>
            </a:solidFill>
            <a:round/>
            <a:headEnd/>
            <a:tailEnd/>
          </a:ln>
          <a:effectLst/>
        </p:spPr>
        <p:txBody>
          <a:bodyPr>
            <a:spAutoFit/>
          </a:bodyPr>
          <a:lstStyle/>
          <a:p>
            <a:endParaRPr lang="en-US"/>
          </a:p>
        </p:txBody>
      </p:sp>
      <p:sp>
        <p:nvSpPr>
          <p:cNvPr id="134182" name="Oval 38"/>
          <p:cNvSpPr>
            <a:spLocks noChangeArrowheads="1"/>
          </p:cNvSpPr>
          <p:nvPr/>
        </p:nvSpPr>
        <p:spPr bwMode="auto">
          <a:xfrm rot="16200000" flipV="1">
            <a:off x="5067301" y="47482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3" name="Oval 39"/>
          <p:cNvSpPr>
            <a:spLocks noChangeArrowheads="1"/>
          </p:cNvSpPr>
          <p:nvPr/>
        </p:nvSpPr>
        <p:spPr bwMode="auto">
          <a:xfrm rot="16200000" flipV="1">
            <a:off x="4643438" y="468788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4" name="Oval 40"/>
          <p:cNvSpPr>
            <a:spLocks noChangeArrowheads="1"/>
          </p:cNvSpPr>
          <p:nvPr/>
        </p:nvSpPr>
        <p:spPr bwMode="auto">
          <a:xfrm rot="16200000" flipV="1">
            <a:off x="4921251" y="42878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5" name="Oval 41"/>
          <p:cNvSpPr>
            <a:spLocks noChangeArrowheads="1"/>
          </p:cNvSpPr>
          <p:nvPr/>
        </p:nvSpPr>
        <p:spPr bwMode="auto">
          <a:xfrm rot="16200000" flipV="1">
            <a:off x="3089276" y="261778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6" name="Oval 42"/>
          <p:cNvSpPr>
            <a:spLocks noChangeArrowheads="1"/>
          </p:cNvSpPr>
          <p:nvPr/>
        </p:nvSpPr>
        <p:spPr bwMode="auto">
          <a:xfrm rot="16200000" flipV="1">
            <a:off x="4995863" y="45767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grpSp>
        <p:nvGrpSpPr>
          <p:cNvPr id="3" name="Group 43"/>
          <p:cNvGrpSpPr>
            <a:grpSpLocks/>
          </p:cNvGrpSpPr>
          <p:nvPr/>
        </p:nvGrpSpPr>
        <p:grpSpPr bwMode="auto">
          <a:xfrm>
            <a:off x="2762250" y="4602163"/>
            <a:ext cx="2062163" cy="1143000"/>
            <a:chOff x="2141" y="2970"/>
            <a:chExt cx="1299" cy="720"/>
          </a:xfrm>
        </p:grpSpPr>
        <p:sp>
          <p:nvSpPr>
            <p:cNvPr id="134188" name="Text Box 44"/>
            <p:cNvSpPr txBox="1">
              <a:spLocks noChangeArrowheads="1"/>
            </p:cNvSpPr>
            <p:nvPr/>
          </p:nvSpPr>
          <p:spPr bwMode="auto">
            <a:xfrm rot="10736499" flipV="1">
              <a:off x="2141" y="3478"/>
              <a:ext cx="1299" cy="212"/>
            </a:xfrm>
            <a:prstGeom prst="rect">
              <a:avLst/>
            </a:prstGeom>
            <a:noFill/>
            <a:ln w="12700" cap="sq">
              <a:noFill/>
              <a:miter lim="800000"/>
              <a:headEnd/>
              <a:tailEnd/>
            </a:ln>
            <a:effectLst/>
          </p:spPr>
          <p:txBody>
            <a:bodyPr>
              <a:spAutoFit/>
            </a:bodyPr>
            <a:lstStyle/>
            <a:p>
              <a:pPr>
                <a:spcBef>
                  <a:spcPct val="50000"/>
                </a:spcBef>
                <a:buClr>
                  <a:schemeClr val="tx2"/>
                </a:buClr>
                <a:buSzPct val="75000"/>
                <a:buFont typeface="Wingdings" pitchFamily="2" charset="2"/>
                <a:buNone/>
              </a:pPr>
              <a:r>
                <a:rPr lang="en-US" sz="1600" b="1">
                  <a:latin typeface="Tahoma" pitchFamily="34" charset="0"/>
                </a:rPr>
                <a:t>Efficient Frontier</a:t>
              </a:r>
            </a:p>
          </p:txBody>
        </p:sp>
        <p:sp>
          <p:nvSpPr>
            <p:cNvPr id="134189" name="Line 45"/>
            <p:cNvSpPr>
              <a:spLocks noChangeShapeType="1"/>
            </p:cNvSpPr>
            <p:nvPr/>
          </p:nvSpPr>
          <p:spPr bwMode="auto">
            <a:xfrm rot="16200000">
              <a:off x="2533" y="3011"/>
              <a:ext cx="397" cy="316"/>
            </a:xfrm>
            <a:prstGeom prst="line">
              <a:avLst/>
            </a:prstGeom>
            <a:noFill/>
            <a:ln w="38100" cap="sq">
              <a:solidFill>
                <a:schemeClr val="tx1"/>
              </a:solidFill>
              <a:round/>
              <a:headEnd/>
              <a:tailEnd type="triangle" w="med" len="med"/>
            </a:ln>
            <a:effectLst/>
          </p:spPr>
          <p:txBody>
            <a:bodyPr>
              <a:spAutoFit/>
            </a:bodyPr>
            <a:lstStyle/>
            <a:p>
              <a:endParaRPr lang="en-US"/>
            </a:p>
          </p:txBody>
        </p:sp>
      </p:grpSp>
      <p:sp>
        <p:nvSpPr>
          <p:cNvPr id="134190" name="Freeform 46"/>
          <p:cNvSpPr>
            <a:spLocks/>
          </p:cNvSpPr>
          <p:nvPr/>
        </p:nvSpPr>
        <p:spPr bwMode="auto">
          <a:xfrm>
            <a:off x="2682875" y="2343150"/>
            <a:ext cx="2241550" cy="2605088"/>
          </a:xfrm>
          <a:custGeom>
            <a:avLst/>
            <a:gdLst/>
            <a:ahLst/>
            <a:cxnLst>
              <a:cxn ang="0">
                <a:pos x="0" y="0"/>
              </a:cxn>
              <a:cxn ang="0">
                <a:pos x="47" y="181"/>
              </a:cxn>
              <a:cxn ang="0">
                <a:pos x="111" y="347"/>
              </a:cxn>
              <a:cxn ang="0">
                <a:pos x="221" y="618"/>
              </a:cxn>
              <a:cxn ang="0">
                <a:pos x="283" y="742"/>
              </a:cxn>
              <a:cxn ang="0">
                <a:pos x="384" y="960"/>
              </a:cxn>
              <a:cxn ang="0">
                <a:pos x="489" y="1112"/>
              </a:cxn>
              <a:cxn ang="0">
                <a:pos x="639" y="1286"/>
              </a:cxn>
              <a:cxn ang="0">
                <a:pos x="876" y="1507"/>
              </a:cxn>
              <a:cxn ang="0">
                <a:pos x="1215" y="1609"/>
              </a:cxn>
              <a:cxn ang="0">
                <a:pos x="1412" y="1641"/>
              </a:cxn>
            </a:cxnLst>
            <a:rect l="0" t="0" r="r" b="b"/>
            <a:pathLst>
              <a:path w="1412" h="1641">
                <a:moveTo>
                  <a:pt x="0" y="0"/>
                </a:moveTo>
                <a:cubicBezTo>
                  <a:pt x="14" y="61"/>
                  <a:pt x="29" y="123"/>
                  <a:pt x="47" y="181"/>
                </a:cubicBezTo>
                <a:cubicBezTo>
                  <a:pt x="65" y="239"/>
                  <a:pt x="82" y="274"/>
                  <a:pt x="111" y="347"/>
                </a:cubicBezTo>
                <a:cubicBezTo>
                  <a:pt x="140" y="420"/>
                  <a:pt x="192" y="552"/>
                  <a:pt x="221" y="618"/>
                </a:cubicBezTo>
                <a:cubicBezTo>
                  <a:pt x="250" y="684"/>
                  <a:pt x="256" y="685"/>
                  <a:pt x="283" y="742"/>
                </a:cubicBezTo>
                <a:cubicBezTo>
                  <a:pt x="310" y="799"/>
                  <a:pt x="350" y="898"/>
                  <a:pt x="384" y="960"/>
                </a:cubicBezTo>
                <a:cubicBezTo>
                  <a:pt x="418" y="1022"/>
                  <a:pt x="447" y="1058"/>
                  <a:pt x="489" y="1112"/>
                </a:cubicBezTo>
                <a:cubicBezTo>
                  <a:pt x="531" y="1166"/>
                  <a:pt x="575" y="1220"/>
                  <a:pt x="639" y="1286"/>
                </a:cubicBezTo>
                <a:cubicBezTo>
                  <a:pt x="703" y="1352"/>
                  <a:pt x="780" y="1453"/>
                  <a:pt x="876" y="1507"/>
                </a:cubicBezTo>
                <a:cubicBezTo>
                  <a:pt x="972" y="1561"/>
                  <a:pt x="1126" y="1587"/>
                  <a:pt x="1215" y="1609"/>
                </a:cubicBezTo>
                <a:cubicBezTo>
                  <a:pt x="1304" y="1631"/>
                  <a:pt x="1388" y="1641"/>
                  <a:pt x="1412" y="1641"/>
                </a:cubicBezTo>
              </a:path>
            </a:pathLst>
          </a:custGeom>
          <a:noFill/>
          <a:ln w="76200" cap="sq" cmpd="sng">
            <a:solidFill>
              <a:schemeClr val="tx1"/>
            </a:solidFill>
            <a:prstDash val="solid"/>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41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1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4" presetClass="emph" presetSubtype="0" fill="hold" grpId="1" nodeType="clickEffect">
                                  <p:stCondLst>
                                    <p:cond delay="0"/>
                                  </p:stCondLst>
                                  <p:childTnLst>
                                    <p:animClr clrSpc="hsl" dir="cw">
                                      <p:cBhvr override="childStyle">
                                        <p:cTn id="46" dur="500" fill="hold"/>
                                        <p:tgtEl>
                                          <p:spTgt spid="134182"/>
                                        </p:tgtEl>
                                        <p:attrNameLst>
                                          <p:attrName>style.color</p:attrName>
                                        </p:attrNameLst>
                                      </p:cBhvr>
                                      <p:by>
                                        <p:hsl h="0" s="-12549" l="-25098"/>
                                      </p:by>
                                    </p:animClr>
                                    <p:animClr clrSpc="hsl" dir="cw">
                                      <p:cBhvr>
                                        <p:cTn id="47" dur="500" fill="hold"/>
                                        <p:tgtEl>
                                          <p:spTgt spid="134182"/>
                                        </p:tgtEl>
                                        <p:attrNameLst>
                                          <p:attrName>fillcolor</p:attrName>
                                        </p:attrNameLst>
                                      </p:cBhvr>
                                      <p:by>
                                        <p:hsl h="0" s="-12549" l="-25098"/>
                                      </p:by>
                                    </p:animClr>
                                    <p:animClr clrSpc="hsl" dir="cw">
                                      <p:cBhvr>
                                        <p:cTn id="48" dur="500" fill="hold"/>
                                        <p:tgtEl>
                                          <p:spTgt spid="134182"/>
                                        </p:tgtEl>
                                        <p:attrNameLst>
                                          <p:attrName>stroke.color</p:attrName>
                                        </p:attrNameLst>
                                      </p:cBhvr>
                                      <p:by>
                                        <p:hsl h="0" s="-12549" l="-25098"/>
                                      </p:by>
                                    </p:animClr>
                                    <p:set>
                                      <p:cBhvr>
                                        <p:cTn id="49" dur="500" fill="hold"/>
                                        <p:tgtEl>
                                          <p:spTgt spid="134182"/>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415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418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414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415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416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4" presetClass="emph" presetSubtype="0" fill="hold" grpId="1" nodeType="clickEffect">
                                  <p:stCondLst>
                                    <p:cond delay="0"/>
                                  </p:stCondLst>
                                  <p:childTnLst>
                                    <p:animClr clrSpc="hsl" dir="cw">
                                      <p:cBhvr override="childStyle">
                                        <p:cTn id="73" dur="500" fill="hold"/>
                                        <p:tgtEl>
                                          <p:spTgt spid="134151"/>
                                        </p:tgtEl>
                                        <p:attrNameLst>
                                          <p:attrName>style.color</p:attrName>
                                        </p:attrNameLst>
                                      </p:cBhvr>
                                      <p:by>
                                        <p:hsl h="0" s="-12549" l="-25098"/>
                                      </p:by>
                                    </p:animClr>
                                    <p:animClr clrSpc="hsl" dir="cw">
                                      <p:cBhvr>
                                        <p:cTn id="74" dur="500" fill="hold"/>
                                        <p:tgtEl>
                                          <p:spTgt spid="134151"/>
                                        </p:tgtEl>
                                        <p:attrNameLst>
                                          <p:attrName>fillcolor</p:attrName>
                                        </p:attrNameLst>
                                      </p:cBhvr>
                                      <p:by>
                                        <p:hsl h="0" s="-12549" l="-25098"/>
                                      </p:by>
                                    </p:animClr>
                                    <p:animClr clrSpc="hsl" dir="cw">
                                      <p:cBhvr>
                                        <p:cTn id="75" dur="500" fill="hold"/>
                                        <p:tgtEl>
                                          <p:spTgt spid="134151"/>
                                        </p:tgtEl>
                                        <p:attrNameLst>
                                          <p:attrName>stroke.color</p:attrName>
                                        </p:attrNameLst>
                                      </p:cBhvr>
                                      <p:by>
                                        <p:hsl h="0" s="-12549" l="-25098"/>
                                      </p:by>
                                    </p:animClr>
                                    <p:set>
                                      <p:cBhvr>
                                        <p:cTn id="76" dur="500" fill="hold"/>
                                        <p:tgtEl>
                                          <p:spTgt spid="134151"/>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341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415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417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341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341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1341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415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3417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3415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4" presetClass="emph" presetSubtype="0" fill="hold" grpId="1" nodeType="clickEffect">
                                  <p:stCondLst>
                                    <p:cond delay="0"/>
                                  </p:stCondLst>
                                  <p:childTnLst>
                                    <p:animClr clrSpc="hsl" dir="cw">
                                      <p:cBhvr override="childStyle">
                                        <p:cTn id="116" dur="500" fill="hold"/>
                                        <p:tgtEl>
                                          <p:spTgt spid="134178"/>
                                        </p:tgtEl>
                                        <p:attrNameLst>
                                          <p:attrName>style.color</p:attrName>
                                        </p:attrNameLst>
                                      </p:cBhvr>
                                      <p:by>
                                        <p:hsl h="0" s="-12549" l="-25098"/>
                                      </p:by>
                                    </p:animClr>
                                    <p:animClr clrSpc="hsl" dir="cw">
                                      <p:cBhvr>
                                        <p:cTn id="117" dur="500" fill="hold"/>
                                        <p:tgtEl>
                                          <p:spTgt spid="134178"/>
                                        </p:tgtEl>
                                        <p:attrNameLst>
                                          <p:attrName>fillcolor</p:attrName>
                                        </p:attrNameLst>
                                      </p:cBhvr>
                                      <p:by>
                                        <p:hsl h="0" s="-12549" l="-25098"/>
                                      </p:by>
                                    </p:animClr>
                                    <p:animClr clrSpc="hsl" dir="cw">
                                      <p:cBhvr>
                                        <p:cTn id="118" dur="500" fill="hold"/>
                                        <p:tgtEl>
                                          <p:spTgt spid="134178"/>
                                        </p:tgtEl>
                                        <p:attrNameLst>
                                          <p:attrName>stroke.color</p:attrName>
                                        </p:attrNameLst>
                                      </p:cBhvr>
                                      <p:by>
                                        <p:hsl h="0" s="-12549" l="-25098"/>
                                      </p:by>
                                    </p:animClr>
                                    <p:set>
                                      <p:cBhvr>
                                        <p:cTn id="119" dur="500" fill="hold"/>
                                        <p:tgtEl>
                                          <p:spTgt spid="134178"/>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3416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417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3417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34172"/>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3417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3417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34174"/>
                                        </p:tgtEl>
                                        <p:attrNameLst>
                                          <p:attrName>style.color</p:attrName>
                                        </p:attrNameLst>
                                      </p:cBhvr>
                                      <p:by>
                                        <p:hsl h="0" s="-12549" l="-25098"/>
                                      </p:by>
                                    </p:animClr>
                                    <p:animClr clrSpc="hsl" dir="cw">
                                      <p:cBhvr>
                                        <p:cTn id="148" dur="500" fill="hold"/>
                                        <p:tgtEl>
                                          <p:spTgt spid="134174"/>
                                        </p:tgtEl>
                                        <p:attrNameLst>
                                          <p:attrName>fillcolor</p:attrName>
                                        </p:attrNameLst>
                                      </p:cBhvr>
                                      <p:by>
                                        <p:hsl h="0" s="-12549" l="-25098"/>
                                      </p:by>
                                    </p:animClr>
                                    <p:animClr clrSpc="hsl" dir="cw">
                                      <p:cBhvr>
                                        <p:cTn id="149" dur="500" fill="hold"/>
                                        <p:tgtEl>
                                          <p:spTgt spid="134174"/>
                                        </p:tgtEl>
                                        <p:attrNameLst>
                                          <p:attrName>stroke.color</p:attrName>
                                        </p:attrNameLst>
                                      </p:cBhvr>
                                      <p:by>
                                        <p:hsl h="0" s="-12549" l="-25098"/>
                                      </p:by>
                                    </p:animClr>
                                    <p:set>
                                      <p:cBhvr>
                                        <p:cTn id="150" dur="500" fill="hold"/>
                                        <p:tgtEl>
                                          <p:spTgt spid="134174"/>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134190"/>
                                        </p:tgtEl>
                                        <p:attrNameLst>
                                          <p:attrName>style.visibility</p:attrName>
                                        </p:attrNameLst>
                                      </p:cBhvr>
                                      <p:to>
                                        <p:strVal val="visible"/>
                                      </p:to>
                                    </p:set>
                                    <p:animEffect transition="in" filter="wipe(up)">
                                      <p:cBhvr>
                                        <p:cTn id="159" dur="500"/>
                                        <p:tgtEl>
                                          <p:spTgt spid="134190"/>
                                        </p:tgtEl>
                                      </p:cBhvr>
                                    </p:animEffect>
                                  </p:childTnLst>
                                </p:cTn>
                              </p:par>
                            </p:childTnLst>
                          </p:cTn>
                        </p:par>
                        <p:par>
                          <p:cTn id="160" fill="hold">
                            <p:stCondLst>
                              <p:cond delay="500"/>
                            </p:stCondLst>
                            <p:childTnLst>
                              <p:par>
                                <p:cTn id="161" presetID="22" presetClass="entr" presetSubtype="4" fill="hold" nodeType="afterEffect">
                                  <p:stCondLst>
                                    <p:cond delay="0"/>
                                  </p:stCondLst>
                                  <p:childTnLst>
                                    <p:set>
                                      <p:cBhvr>
                                        <p:cTn id="162" dur="1" fill="hold">
                                          <p:stCondLst>
                                            <p:cond delay="0"/>
                                          </p:stCondLst>
                                        </p:cTn>
                                        <p:tgtEl>
                                          <p:spTgt spid="3"/>
                                        </p:tgtEl>
                                        <p:attrNameLst>
                                          <p:attrName>style.visibility</p:attrName>
                                        </p:attrNameLst>
                                      </p:cBhvr>
                                      <p:to>
                                        <p:strVal val="visible"/>
                                      </p:to>
                                    </p:set>
                                    <p:animEffect transition="in" filter="wipe(down)">
                                      <p:cBhvr>
                                        <p:cTn id="1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0" grpId="0" animBg="1"/>
      <p:bldP spid="134151" grpId="0" animBg="1"/>
      <p:bldP spid="134151" grpId="1" animBg="1"/>
      <p:bldP spid="134152" grpId="0" animBg="1"/>
      <p:bldP spid="134153" grpId="0" animBg="1"/>
      <p:bldP spid="134154" grpId="0" animBg="1"/>
      <p:bldP spid="134155" grpId="0" animBg="1"/>
      <p:bldP spid="134156" grpId="0" animBg="1"/>
      <p:bldP spid="134156" grpId="1" animBg="1"/>
      <p:bldP spid="134165" grpId="0" animBg="1"/>
      <p:bldP spid="134166" grpId="0" animBg="1"/>
      <p:bldP spid="134167" grpId="0" animBg="1"/>
      <p:bldP spid="134168" grpId="0" animBg="1"/>
      <p:bldP spid="134169" grpId="0" animBg="1"/>
      <p:bldP spid="134170" grpId="0" animBg="1"/>
      <p:bldP spid="134171" grpId="0" animBg="1"/>
      <p:bldP spid="134172" grpId="0" animBg="1"/>
      <p:bldP spid="134173" grpId="0" animBg="1"/>
      <p:bldP spid="134174" grpId="0" animBg="1"/>
      <p:bldP spid="134174" grpId="1" animBg="1"/>
      <p:bldP spid="134175" grpId="0" animBg="1"/>
      <p:bldP spid="134176" grpId="0" animBg="1"/>
      <p:bldP spid="134177" grpId="0" animBg="1"/>
      <p:bldP spid="134178" grpId="0" animBg="1"/>
      <p:bldP spid="134178" grpId="1" animBg="1"/>
      <p:bldP spid="134179" grpId="0" animBg="1"/>
      <p:bldP spid="134181" grpId="0" animBg="1"/>
      <p:bldP spid="134182" grpId="0" animBg="1"/>
      <p:bldP spid="134182" grpId="1" animBg="1"/>
      <p:bldP spid="134183" grpId="0" animBg="1"/>
      <p:bldP spid="134184" grpId="0" animBg="1"/>
      <p:bldP spid="134185" grpId="0" animBg="1"/>
      <p:bldP spid="134186" grpId="0" animBg="1"/>
      <p:bldP spid="1341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NPV Costs and Risk</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78655" y="1443213"/>
            <a:ext cx="6636797" cy="4280253"/>
          </a:xfrm>
          <a:prstGeom prst="rect">
            <a:avLst/>
          </a:prstGeom>
          <a:noFill/>
          <a:ln w="9525">
            <a:noFill/>
            <a:miter lim="800000"/>
            <a:headEnd/>
            <a:tailEnd/>
          </a:ln>
          <a:effectLst/>
        </p:spPr>
      </p:pic>
      <p:sp>
        <p:nvSpPr>
          <p:cNvPr id="5" name="TextBox 4"/>
          <p:cNvSpPr txBox="1"/>
          <p:nvPr/>
        </p:nvSpPr>
        <p:spPr>
          <a:xfrm>
            <a:off x="474133" y="6321778"/>
            <a:ext cx="3251201" cy="369332"/>
          </a:xfrm>
          <a:prstGeom prst="rect">
            <a:avLst/>
          </a:prstGeom>
          <a:noFill/>
        </p:spPr>
        <p:txBody>
          <a:bodyPr wrap="square" rtlCol="0">
            <a:spAutoFit/>
          </a:bodyPr>
          <a:lstStyle/>
          <a:p>
            <a:r>
              <a:rPr lang="en-US" dirty="0" smtClean="0"/>
              <a:t>Scope of uncertainty</a:t>
            </a:r>
            <a:endParaRPr lang="en-US" dirty="0"/>
          </a:p>
        </p:txBody>
      </p:sp>
      <p:sp>
        <p:nvSpPr>
          <p:cNvPr id="6" name="TextBox 5"/>
          <p:cNvSpPr txBox="1"/>
          <p:nvPr/>
        </p:nvSpPr>
        <p:spPr>
          <a:xfrm>
            <a:off x="4775200" y="2427111"/>
            <a:ext cx="2506133" cy="769441"/>
          </a:xfrm>
          <a:prstGeom prst="rect">
            <a:avLst/>
          </a:prstGeom>
          <a:solidFill>
            <a:schemeClr val="bg1"/>
          </a:solidFill>
        </p:spPr>
        <p:txBody>
          <a:bodyPr wrap="square" rtlCol="0">
            <a:spAutoFit/>
          </a:bodyPr>
          <a:lstStyle/>
          <a:p>
            <a:r>
              <a:rPr lang="en-US" sz="1100" dirty="0" smtClean="0"/>
              <a:t>C:\Documents and Settings\Michael Schilmoeller\Desktop\NWPCC - Council\SAAC\Presentation materials\L813 NPV Costs.xlsm</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sp>
        <p:nvSpPr>
          <p:cNvPr id="3" name="Content Placeholder 2"/>
          <p:cNvSpPr>
            <a:spLocks noGrp="1"/>
          </p:cNvSpPr>
          <p:nvPr>
            <p:ph idx="1"/>
          </p:nvPr>
        </p:nvSpPr>
        <p:spPr/>
        <p:txBody>
          <a:bodyPr/>
          <a:lstStyle/>
          <a:p>
            <a:r>
              <a:rPr lang="en-US" sz="2800" dirty="0" smtClean="0"/>
              <a:t>Estimating the number of branches</a:t>
            </a:r>
          </a:p>
          <a:p>
            <a:pPr lvl="1"/>
            <a:r>
              <a:rPr lang="en-US" sz="2000" dirty="0" smtClean="0"/>
              <a:t>Assume possible 3 values (high, medium, low) for each of 9 variables, 80 periods, with two subperiods each; plus 70 possible hydro years, one for each of 20 years, on- and off-peak energy determined by hydro year</a:t>
            </a:r>
          </a:p>
          <a:p>
            <a:pPr lvl="1"/>
            <a:r>
              <a:rPr lang="en-US" sz="2000" dirty="0" smtClean="0"/>
              <a:t>Number of estimates cases, assuming independence: 6,048,000</a:t>
            </a:r>
          </a:p>
          <a:p>
            <a:r>
              <a:rPr lang="en-US" sz="2800" dirty="0" smtClean="0"/>
              <a:t>Studies, given equal number </a:t>
            </a:r>
            <a:r>
              <a:rPr lang="en-US" sz="2800" i="1" dirty="0" smtClean="0">
                <a:latin typeface="Times New Roman" pitchFamily="18" charset="0"/>
                <a:cs typeface="Times New Roman" pitchFamily="18" charset="0"/>
              </a:rPr>
              <a:t>k </a:t>
            </a:r>
            <a:r>
              <a:rPr lang="en-US" sz="2800" dirty="0" smtClean="0"/>
              <a:t>of possible values for </a:t>
            </a:r>
            <a:r>
              <a:rPr lang="en-US" sz="2800" i="1" dirty="0" smtClean="0">
                <a:latin typeface="Times New Roman" pitchFamily="18" charset="0"/>
                <a:cs typeface="Times New Roman" pitchFamily="18" charset="0"/>
              </a:rPr>
              <a:t>n</a:t>
            </a:r>
            <a:r>
              <a:rPr lang="en-US" sz="2800" dirty="0" smtClean="0"/>
              <a:t> uncertainties</a:t>
            </a:r>
            <a:r>
              <a:rPr lang="en-US" dirty="0" smtClean="0"/>
              <a:t>: </a:t>
            </a:r>
          </a:p>
          <a:p>
            <a:r>
              <a:rPr lang="en-US" sz="2800" dirty="0" smtClean="0"/>
              <a:t>Impact of adding an uncertainty:</a:t>
            </a:r>
            <a:r>
              <a:rPr lang="en-US" dirty="0" smtClean="0"/>
              <a:t/>
            </a:r>
            <a:br>
              <a:rPr lang="en-US" dirty="0" smtClean="0"/>
            </a:br>
            <a:r>
              <a:rPr lang="en-US" dirty="0" smtClean="0"/>
              <a:t>				</a:t>
            </a:r>
            <a:endParaRPr lang="en-US" sz="2800" dirty="0" smtClean="0"/>
          </a:p>
        </p:txBody>
      </p:sp>
      <p:sp>
        <p:nvSpPr>
          <p:cNvPr id="4" name="TextBox 3"/>
          <p:cNvSpPr txBox="1"/>
          <p:nvPr/>
        </p:nvSpPr>
        <p:spPr>
          <a:xfrm>
            <a:off x="474133" y="6321778"/>
            <a:ext cx="5023556" cy="369332"/>
          </a:xfrm>
          <a:prstGeom prst="rect">
            <a:avLst/>
          </a:prstGeom>
          <a:noFill/>
        </p:spPr>
        <p:txBody>
          <a:bodyPr wrap="square" rtlCol="0">
            <a:spAutoFit/>
          </a:bodyPr>
          <a:lstStyle/>
          <a:p>
            <a:r>
              <a:rPr lang="en-US" dirty="0" smtClean="0"/>
              <a:t>Decision trees &amp; Monte Carlo simulation</a:t>
            </a:r>
          </a:p>
        </p:txBody>
      </p:sp>
      <p:graphicFrame>
        <p:nvGraphicFramePr>
          <p:cNvPr id="5" name="Object 4"/>
          <p:cNvGraphicFramePr>
            <a:graphicFrameLocks noChangeAspect="1"/>
          </p:cNvGraphicFramePr>
          <p:nvPr/>
        </p:nvGraphicFramePr>
        <p:xfrm>
          <a:off x="4022725" y="4262438"/>
          <a:ext cx="3709988" cy="444500"/>
        </p:xfrm>
        <a:graphic>
          <a:graphicData uri="http://schemas.openxmlformats.org/presentationml/2006/ole">
            <p:oleObj spid="_x0000_s7169" name="Equation" r:id="rId3" imgW="2120760" imgH="253800" progId="Equation.3">
              <p:embed/>
            </p:oleObj>
          </a:graphicData>
        </a:graphic>
      </p:graphicFrame>
      <p:graphicFrame>
        <p:nvGraphicFramePr>
          <p:cNvPr id="6" name="Object 5"/>
          <p:cNvGraphicFramePr>
            <a:graphicFrameLocks noChangeAspect="1"/>
          </p:cNvGraphicFramePr>
          <p:nvPr/>
        </p:nvGraphicFramePr>
        <p:xfrm>
          <a:off x="6084888" y="4711700"/>
          <a:ext cx="1074737" cy="701675"/>
        </p:xfrm>
        <a:graphic>
          <a:graphicData uri="http://schemas.openxmlformats.org/presentationml/2006/ole">
            <p:oleObj spid="_x0000_s7170" name="Equation" r:id="rId4" imgW="647640" imgH="4572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Simulation</a:t>
            </a:r>
            <a:endParaRPr lang="en-US" dirty="0"/>
          </a:p>
        </p:txBody>
      </p:sp>
      <p:sp>
        <p:nvSpPr>
          <p:cNvPr id="3" name="Content Placeholder 2"/>
          <p:cNvSpPr>
            <a:spLocks noGrp="1"/>
          </p:cNvSpPr>
          <p:nvPr>
            <p:ph idx="1"/>
          </p:nvPr>
        </p:nvSpPr>
        <p:spPr/>
        <p:txBody>
          <a:bodyPr/>
          <a:lstStyle/>
          <a:p>
            <a:r>
              <a:rPr lang="en-US" sz="2800" dirty="0" smtClean="0"/>
              <a:t>MC represents the more likely values</a:t>
            </a:r>
          </a:p>
          <a:p>
            <a:r>
              <a:rPr lang="en-US" sz="2800" dirty="0" smtClean="0"/>
              <a:t>The number of samples is determined by the accuracy requirement for the statistics of interest</a:t>
            </a:r>
          </a:p>
          <a:p>
            <a:r>
              <a:rPr lang="en-US" sz="2800" dirty="0" smtClean="0"/>
              <a:t>The number of games </a:t>
            </a:r>
            <a:r>
              <a:rPr lang="en-US" sz="2800" b="1" i="1" dirty="0" err="1" smtClean="0"/>
              <a:t>m</a:t>
            </a:r>
            <a:r>
              <a:rPr lang="en-US" sz="2800" b="1" i="1" baseline="-25000" dirty="0" err="1" smtClean="0"/>
              <a:t>n</a:t>
            </a:r>
            <a:r>
              <a:rPr lang="en-US" sz="2800" dirty="0" smtClean="0"/>
              <a:t> necessary to obtain a given level of precision in estimates of averages grows much more slowly than the number of variables </a:t>
            </a:r>
            <a:r>
              <a:rPr lang="en-US" sz="2800" b="1" i="1" dirty="0" smtClean="0"/>
              <a:t>n</a:t>
            </a:r>
            <a:r>
              <a:rPr lang="en-US" sz="2800" dirty="0" smtClean="0"/>
              <a:t>:</a:t>
            </a:r>
          </a:p>
        </p:txBody>
      </p:sp>
      <p:sp>
        <p:nvSpPr>
          <p:cNvPr id="6" name="TextBox 5"/>
          <p:cNvSpPr txBox="1"/>
          <p:nvPr/>
        </p:nvSpPr>
        <p:spPr>
          <a:xfrm>
            <a:off x="474133" y="6321778"/>
            <a:ext cx="5023556" cy="369332"/>
          </a:xfrm>
          <a:prstGeom prst="rect">
            <a:avLst/>
          </a:prstGeom>
          <a:noFill/>
        </p:spPr>
        <p:txBody>
          <a:bodyPr wrap="square" rtlCol="0">
            <a:spAutoFit/>
          </a:bodyPr>
          <a:lstStyle/>
          <a:p>
            <a:r>
              <a:rPr lang="en-US" dirty="0" smtClean="0"/>
              <a:t>Decision trees &amp; Monte Carlo simulation</a:t>
            </a:r>
          </a:p>
        </p:txBody>
      </p:sp>
      <p:graphicFrame>
        <p:nvGraphicFramePr>
          <p:cNvPr id="7" name="Object 6"/>
          <p:cNvGraphicFramePr>
            <a:graphicFrameLocks noChangeAspect="1"/>
          </p:cNvGraphicFramePr>
          <p:nvPr/>
        </p:nvGraphicFramePr>
        <p:xfrm>
          <a:off x="3446894" y="4844472"/>
          <a:ext cx="1804181" cy="1005609"/>
        </p:xfrm>
        <a:graphic>
          <a:graphicData uri="http://schemas.openxmlformats.org/presentationml/2006/ole">
            <p:oleObj spid="_x0000_s6147" name="Equation" r:id="rId3" imgW="774360" imgH="43164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Samples</a:t>
            </a:r>
            <a:endParaRPr lang="en-US" dirty="0"/>
          </a:p>
        </p:txBody>
      </p:sp>
      <p:sp>
        <p:nvSpPr>
          <p:cNvPr id="3" name="Content Placeholder 2"/>
          <p:cNvSpPr>
            <a:spLocks noGrp="1"/>
          </p:cNvSpPr>
          <p:nvPr>
            <p:ph idx="1"/>
          </p:nvPr>
        </p:nvSpPr>
        <p:spPr>
          <a:xfrm>
            <a:off x="457200" y="1600201"/>
            <a:ext cx="8229600" cy="3073400"/>
          </a:xfrm>
        </p:spPr>
        <p:txBody>
          <a:bodyPr/>
          <a:lstStyle/>
          <a:p>
            <a:r>
              <a:rPr lang="en-US" dirty="0" smtClean="0"/>
              <a:t>How many samples are necessary to achieve reasonable cost and risk estimates?</a:t>
            </a:r>
          </a:p>
          <a:p>
            <a:r>
              <a:rPr lang="en-US" dirty="0" smtClean="0"/>
              <a:t>How precise is the sample mean of the tail, that is, TailVaR</a:t>
            </a:r>
            <a:r>
              <a:rPr lang="en-US" baseline="-25000" dirty="0" smtClean="0"/>
              <a:t>90</a:t>
            </a:r>
            <a:r>
              <a:rPr lang="en-US" dirty="0" smtClean="0"/>
              <a:t>?</a:t>
            </a:r>
            <a:endParaRPr lang="en-US" dirty="0"/>
          </a:p>
        </p:txBody>
      </p:sp>
      <p:sp>
        <p:nvSpPr>
          <p:cNvPr id="4" name="TextBox 3"/>
          <p:cNvSpPr txBox="1"/>
          <p:nvPr/>
        </p:nvSpPr>
        <p:spPr>
          <a:xfrm>
            <a:off x="474133" y="6321778"/>
            <a:ext cx="4662311" cy="369332"/>
          </a:xfrm>
          <a:prstGeom prst="rect">
            <a:avLst/>
          </a:prstGeom>
          <a:noFill/>
        </p:spPr>
        <p:txBody>
          <a:bodyPr wrap="square" rtlCol="0">
            <a:spAutoFit/>
          </a:bodyPr>
          <a:lstStyle/>
          <a:p>
            <a:r>
              <a:rPr lang="en-US" dirty="0" smtClean="0"/>
              <a:t>Implication to Number of Futures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Assumed Distribution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64818" y="1622072"/>
            <a:ext cx="8381594" cy="3864328"/>
          </a:xfrm>
          <a:prstGeom prst="rect">
            <a:avLst/>
          </a:prstGeom>
          <a:noFill/>
          <a:ln w="9525">
            <a:noFill/>
            <a:miter lim="800000"/>
            <a:headEnd/>
            <a:tailEnd/>
          </a:ln>
          <a:effectLst/>
        </p:spPr>
      </p:pic>
      <p:sp>
        <p:nvSpPr>
          <p:cNvPr id="6" name="TextBox 5"/>
          <p:cNvSpPr txBox="1"/>
          <p:nvPr/>
        </p:nvSpPr>
        <p:spPr>
          <a:xfrm>
            <a:off x="474133" y="6321778"/>
            <a:ext cx="4662311" cy="369332"/>
          </a:xfrm>
          <a:prstGeom prst="rect">
            <a:avLst/>
          </a:prstGeom>
          <a:noFill/>
        </p:spPr>
        <p:txBody>
          <a:bodyPr wrap="square" rtlCol="0">
            <a:spAutoFit/>
          </a:bodyPr>
          <a:lstStyle/>
          <a:p>
            <a:r>
              <a:rPr lang="en-US" dirty="0" smtClean="0"/>
              <a:t>Implication to Number of Futures</a:t>
            </a:r>
            <a:endParaRPr lang="en-US" dirty="0"/>
          </a:p>
        </p:txBody>
      </p:sp>
      <p:sp>
        <p:nvSpPr>
          <p:cNvPr id="7" name="TextBox 6"/>
          <p:cNvSpPr txBox="1"/>
          <p:nvPr/>
        </p:nvSpPr>
        <p:spPr>
          <a:xfrm>
            <a:off x="5779911" y="2731912"/>
            <a:ext cx="2404534" cy="769441"/>
          </a:xfrm>
          <a:prstGeom prst="rect">
            <a:avLst/>
          </a:prstGeom>
          <a:solidFill>
            <a:schemeClr val="bg1"/>
          </a:solidFill>
        </p:spPr>
        <p:txBody>
          <a:bodyPr wrap="square" rtlCol="0">
            <a:spAutoFit/>
          </a:bodyPr>
          <a:lstStyle/>
          <a:p>
            <a:r>
              <a:rPr lang="en-US" sz="1100" dirty="0" smtClean="0"/>
              <a:t>C:\Documents and Settings\Michael Schilmoeller\Desktop\NWPCC - Council\SAAC\Presentation materials\L813 NPV Costs 02.xlsm</a:t>
            </a: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4133" y="6321778"/>
            <a:ext cx="4662311" cy="369332"/>
          </a:xfrm>
          <a:prstGeom prst="rect">
            <a:avLst/>
          </a:prstGeom>
          <a:noFill/>
        </p:spPr>
        <p:txBody>
          <a:bodyPr wrap="square" rtlCol="0">
            <a:spAutoFit/>
          </a:bodyPr>
          <a:lstStyle/>
          <a:p>
            <a:r>
              <a:rPr lang="en-US" dirty="0" smtClean="0"/>
              <a:t>Implication to Number of Futures</a:t>
            </a:r>
            <a:endParaRPr lang="en-US" dirty="0"/>
          </a:p>
        </p:txBody>
      </p:sp>
      <p:sp>
        <p:nvSpPr>
          <p:cNvPr id="7" name="Title 1"/>
          <p:cNvSpPr>
            <a:spLocks noGrp="1"/>
          </p:cNvSpPr>
          <p:nvPr>
            <p:ph type="title"/>
          </p:nvPr>
        </p:nvSpPr>
        <p:spPr>
          <a:xfrm>
            <a:off x="457200" y="274638"/>
            <a:ext cx="8229600" cy="1271940"/>
          </a:xfrm>
        </p:spPr>
        <p:txBody>
          <a:bodyPr/>
          <a:lstStyle/>
          <a:p>
            <a:r>
              <a:rPr lang="en-US" dirty="0" smtClean="0"/>
              <a:t>Dependence of Tail Average </a:t>
            </a:r>
            <a:br>
              <a:rPr lang="en-US" dirty="0" smtClean="0"/>
            </a:br>
            <a:r>
              <a:rPr lang="en-US" dirty="0" smtClean="0"/>
              <a:t>on Sample Size</a:t>
            </a:r>
            <a:endParaRPr lang="en-US" dirty="0"/>
          </a:p>
        </p:txBody>
      </p:sp>
      <p:pic>
        <p:nvPicPr>
          <p:cNvPr id="11267" name="Picture 3"/>
          <p:cNvPicPr preferRelativeResize="0">
            <a:picLocks noChangeArrowheads="1"/>
          </p:cNvPicPr>
          <p:nvPr/>
        </p:nvPicPr>
        <p:blipFill>
          <a:blip r:embed="rId2" cstate="print"/>
          <a:srcRect/>
          <a:stretch>
            <a:fillRect/>
          </a:stretch>
        </p:blipFill>
        <p:spPr bwMode="auto">
          <a:xfrm>
            <a:off x="1426464" y="2121408"/>
            <a:ext cx="6858000" cy="3657600"/>
          </a:xfrm>
          <a:prstGeom prst="rect">
            <a:avLst/>
          </a:prstGeom>
          <a:noFill/>
          <a:ln w="9525">
            <a:noFill/>
            <a:miter lim="800000"/>
            <a:headEnd/>
            <a:tailEnd/>
          </a:ln>
          <a:effectLst/>
        </p:spPr>
      </p:pic>
      <p:sp>
        <p:nvSpPr>
          <p:cNvPr id="11" name="TextBox 10"/>
          <p:cNvSpPr txBox="1"/>
          <p:nvPr/>
        </p:nvSpPr>
        <p:spPr>
          <a:xfrm>
            <a:off x="5503334" y="2870842"/>
            <a:ext cx="2404534" cy="900246"/>
          </a:xfrm>
          <a:prstGeom prst="rect">
            <a:avLst/>
          </a:prstGeom>
          <a:solidFill>
            <a:schemeClr val="bg1"/>
          </a:solidFill>
        </p:spPr>
        <p:txBody>
          <a:bodyPr wrap="square" rtlCol="0">
            <a:spAutoFit/>
          </a:bodyPr>
          <a:lstStyle/>
          <a:p>
            <a:r>
              <a:rPr lang="en-US" sz="1050" dirty="0" smtClean="0"/>
              <a:t>C:\Documents and Settings\Michael Schilmoeller\Desktop\NWPCC - Council\SAAC\Presentation materials\L813 NPV Costs 02.xlsm, worksheet “Samples_75”</a:t>
            </a:r>
            <a:endParaRPr lang="en-US" sz="1050" dirty="0"/>
          </a:p>
        </p:txBody>
      </p:sp>
      <p:sp>
        <p:nvSpPr>
          <p:cNvPr id="8" name="TextBox 7"/>
          <p:cNvSpPr txBox="1"/>
          <p:nvPr/>
        </p:nvSpPr>
        <p:spPr>
          <a:xfrm>
            <a:off x="2337955" y="3596024"/>
            <a:ext cx="1184563" cy="369332"/>
          </a:xfrm>
          <a:prstGeom prst="rect">
            <a:avLst/>
          </a:prstGeom>
          <a:solidFill>
            <a:schemeClr val="bg1"/>
          </a:solidFill>
        </p:spPr>
        <p:txBody>
          <a:bodyPr wrap="square" rtlCol="0">
            <a:spAutoFit/>
          </a:bodyPr>
          <a:lstStyle/>
          <a:p>
            <a:r>
              <a:rPr lang="el-GR" dirty="0" smtClean="0">
                <a:latin typeface="Arial"/>
                <a:cs typeface="Arial"/>
              </a:rPr>
              <a:t>σ</a:t>
            </a:r>
            <a:r>
              <a:rPr lang="en-US" dirty="0" smtClean="0">
                <a:latin typeface="Arial"/>
                <a:cs typeface="Arial"/>
              </a:rPr>
              <a:t>=</a:t>
            </a:r>
            <a:r>
              <a:rPr lang="en-US" dirty="0" smtClean="0"/>
              <a:t>1.677</a:t>
            </a:r>
          </a:p>
        </p:txBody>
      </p:sp>
      <p:pic>
        <p:nvPicPr>
          <p:cNvPr id="7171" name="Picture 3"/>
          <p:cNvPicPr>
            <a:picLocks noChangeAspect="1" noChangeArrowheads="1"/>
          </p:cNvPicPr>
          <p:nvPr/>
        </p:nvPicPr>
        <p:blipFill>
          <a:blip r:embed="rId3" cstate="print"/>
          <a:srcRect/>
          <a:stretch>
            <a:fillRect/>
          </a:stretch>
        </p:blipFill>
        <p:spPr bwMode="auto">
          <a:xfrm>
            <a:off x="480131" y="1559983"/>
            <a:ext cx="2003425" cy="1291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and Sample Size</a:t>
            </a:r>
            <a:endParaRPr lang="en-US" dirty="0"/>
          </a:p>
        </p:txBody>
      </p:sp>
      <p:sp>
        <p:nvSpPr>
          <p:cNvPr id="3" name="Content Placeholder 2"/>
          <p:cNvSpPr>
            <a:spLocks noGrp="1"/>
          </p:cNvSpPr>
          <p:nvPr>
            <p:ph idx="1"/>
          </p:nvPr>
        </p:nvSpPr>
        <p:spPr>
          <a:xfrm>
            <a:off x="457200" y="1340427"/>
            <a:ext cx="8229600" cy="1154289"/>
          </a:xfrm>
        </p:spPr>
        <p:txBody>
          <a:bodyPr/>
          <a:lstStyle/>
          <a:p>
            <a:r>
              <a:rPr lang="en-US" dirty="0" smtClean="0"/>
              <a:t>Estimated accuracy of TailVaR</a:t>
            </a:r>
            <a:r>
              <a:rPr lang="en-US" baseline="-25000" dirty="0" smtClean="0"/>
              <a:t>90</a:t>
            </a:r>
            <a:r>
              <a:rPr lang="en-US" dirty="0" smtClean="0"/>
              <a:t> statistic is still only </a:t>
            </a:r>
            <a:r>
              <a:rPr lang="en-US" dirty="0" smtClean="0">
                <a:latin typeface="Arial"/>
                <a:cs typeface="Arial"/>
              </a:rPr>
              <a:t>± $3.3 B (2</a:t>
            </a:r>
            <a:r>
              <a:rPr lang="el-GR" dirty="0" smtClean="0"/>
              <a:t>σ</a:t>
            </a:r>
            <a:r>
              <a:rPr lang="en-US" dirty="0" smtClean="0"/>
              <a:t>)!*</a:t>
            </a:r>
            <a:endParaRPr lang="en-US" baseline="-25000" dirty="0"/>
          </a:p>
        </p:txBody>
      </p:sp>
      <p:pic>
        <p:nvPicPr>
          <p:cNvPr id="4" name="Picture 3"/>
          <p:cNvPicPr>
            <a:picLocks noChangeAspect="1" noChangeArrowheads="1"/>
          </p:cNvPicPr>
          <p:nvPr/>
        </p:nvPicPr>
        <p:blipFill>
          <a:blip r:embed="rId2" cstate="print"/>
          <a:srcRect/>
          <a:stretch>
            <a:fillRect/>
          </a:stretch>
        </p:blipFill>
        <p:spPr bwMode="auto">
          <a:xfrm>
            <a:off x="1626209" y="2578163"/>
            <a:ext cx="5211009" cy="3359532"/>
          </a:xfrm>
          <a:prstGeom prst="rect">
            <a:avLst/>
          </a:prstGeom>
          <a:noFill/>
          <a:ln w="9525">
            <a:noFill/>
            <a:miter lim="800000"/>
            <a:headEnd/>
            <a:tailEnd/>
          </a:ln>
          <a:effectLst/>
        </p:spPr>
      </p:pic>
      <p:sp>
        <p:nvSpPr>
          <p:cNvPr id="6" name="TextBox 5"/>
          <p:cNvSpPr txBox="1"/>
          <p:nvPr/>
        </p:nvSpPr>
        <p:spPr>
          <a:xfrm>
            <a:off x="474133" y="6321778"/>
            <a:ext cx="4662311" cy="369332"/>
          </a:xfrm>
          <a:prstGeom prst="rect">
            <a:avLst/>
          </a:prstGeom>
          <a:noFill/>
        </p:spPr>
        <p:txBody>
          <a:bodyPr wrap="square" rtlCol="0">
            <a:spAutoFit/>
          </a:bodyPr>
          <a:lstStyle/>
          <a:p>
            <a:r>
              <a:rPr lang="en-US" dirty="0" smtClean="0"/>
              <a:t>Implication to Number of Futures</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4301836" y="4455466"/>
            <a:ext cx="323048" cy="209780"/>
          </a:xfrm>
          <a:prstGeom prst="rect">
            <a:avLst/>
          </a:prstGeom>
          <a:noFill/>
          <a:ln w="9525">
            <a:noFill/>
            <a:miter lim="800000"/>
            <a:headEnd/>
            <a:tailEnd/>
          </a:ln>
          <a:effectLst/>
        </p:spPr>
      </p:pic>
      <p:sp>
        <p:nvSpPr>
          <p:cNvPr id="8" name="Content Placeholder 2"/>
          <p:cNvSpPr txBox="1">
            <a:spLocks/>
          </p:cNvSpPr>
          <p:nvPr/>
        </p:nvSpPr>
        <p:spPr bwMode="auto">
          <a:xfrm>
            <a:off x="7147253" y="4395354"/>
            <a:ext cx="1466811" cy="1465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0"/>
              </a:spcBef>
              <a:spcAft>
                <a:spcPct val="0"/>
              </a:spcAft>
              <a:buClrTx/>
              <a:buSzTx/>
              <a:tabLst/>
              <a:defRPr/>
            </a:pPr>
            <a:r>
              <a:rPr lang="en-US" sz="1400" b="1" kern="0" dirty="0" smtClean="0">
                <a:latin typeface="+mn-lt"/>
                <a:cs typeface="+mn-cs"/>
              </a:rPr>
              <a:t>*Stay tuned to see why the precision is actually 1000x better than this!</a:t>
            </a:r>
            <a:endParaRPr kumimoji="0" lang="en-US" sz="1400" b="1" i="0" u="none" strike="noStrike" kern="0" cap="none" spc="0" normalizeH="0" baseline="-2500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Relative to the Efficient Frontier</a:t>
            </a:r>
            <a:endParaRPr lang="en-US"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1600199" y="1632819"/>
            <a:ext cx="5763142" cy="4186090"/>
          </a:xfrm>
          <a:prstGeom prst="rect">
            <a:avLst/>
          </a:prstGeom>
          <a:noFill/>
          <a:ln w="9525">
            <a:noFill/>
            <a:miter lim="800000"/>
            <a:headEnd/>
            <a:tailEnd/>
          </a:ln>
          <a:effectLst/>
        </p:spPr>
      </p:pic>
      <p:cxnSp>
        <p:nvCxnSpPr>
          <p:cNvPr id="6" name="Straight Arrow Connector 5"/>
          <p:cNvCxnSpPr/>
          <p:nvPr/>
        </p:nvCxnSpPr>
        <p:spPr bwMode="auto">
          <a:xfrm>
            <a:off x="2930238" y="5237018"/>
            <a:ext cx="1641763"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bwMode="auto">
          <a:xfrm rot="16200000" flipV="1">
            <a:off x="1740479" y="4140777"/>
            <a:ext cx="1368137" cy="6929"/>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673436" y="4395355"/>
            <a:ext cx="1330037" cy="584775"/>
          </a:xfrm>
          <a:prstGeom prst="rect">
            <a:avLst/>
          </a:prstGeom>
          <a:noFill/>
        </p:spPr>
        <p:txBody>
          <a:bodyPr wrap="square" rtlCol="0">
            <a:spAutoFit/>
          </a:bodyPr>
          <a:lstStyle/>
          <a:p>
            <a:r>
              <a:rPr lang="en-US" sz="800" dirty="0" smtClean="0"/>
              <a:t>C:\Backups\Plan 6\Studies\L813\Analysis of Optimization Run_L813vL811.xls</a:t>
            </a:r>
            <a:endParaRPr lang="en-US" sz="800" dirty="0"/>
          </a:p>
        </p:txBody>
      </p:sp>
      <p:sp>
        <p:nvSpPr>
          <p:cNvPr id="8" name="TextBox 7"/>
          <p:cNvSpPr txBox="1"/>
          <p:nvPr/>
        </p:nvSpPr>
        <p:spPr>
          <a:xfrm>
            <a:off x="474133" y="6321778"/>
            <a:ext cx="4662311" cy="369332"/>
          </a:xfrm>
          <a:prstGeom prst="rect">
            <a:avLst/>
          </a:prstGeom>
          <a:noFill/>
        </p:spPr>
        <p:txBody>
          <a:bodyPr wrap="square" rtlCol="0">
            <a:spAutoFit/>
          </a:bodyPr>
          <a:lstStyle/>
          <a:p>
            <a:r>
              <a:rPr lang="en-US" dirty="0" smtClean="0"/>
              <a:t>Implication to Number of Futures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Best Plan</a:t>
            </a:r>
            <a:endParaRPr lang="en-US" dirty="0"/>
          </a:p>
        </p:txBody>
      </p:sp>
      <p:sp>
        <p:nvSpPr>
          <p:cNvPr id="3" name="Content Placeholder 2"/>
          <p:cNvSpPr>
            <a:spLocks noGrp="1"/>
          </p:cNvSpPr>
          <p:nvPr>
            <p:ph idx="1"/>
          </p:nvPr>
        </p:nvSpPr>
        <p:spPr>
          <a:xfrm>
            <a:off x="457200" y="1600201"/>
            <a:ext cx="8229600" cy="3106882"/>
          </a:xfrm>
        </p:spPr>
        <p:txBody>
          <a:bodyPr/>
          <a:lstStyle/>
          <a:p>
            <a:r>
              <a:rPr lang="en-US" dirty="0" smtClean="0"/>
              <a:t>Each plan is exposed to exactly the same set of futures, except for electricity price</a:t>
            </a:r>
          </a:p>
          <a:p>
            <a:r>
              <a:rPr lang="en-US" dirty="0" smtClean="0"/>
              <a:t>Look for the plan that minimizes cost and risk</a:t>
            </a:r>
          </a:p>
          <a:p>
            <a:pPr lvl="0"/>
            <a:r>
              <a:rPr lang="en-US" dirty="0" smtClean="0"/>
              <a:t>Challenge:  there may be many plans (Sixth Plan possible resource portfolios:</a:t>
            </a:r>
            <a:br>
              <a:rPr lang="en-US" dirty="0" smtClean="0"/>
            </a:br>
            <a:r>
              <a:rPr lang="en-US" dirty="0" smtClean="0"/>
              <a:t>1.3 x 10</a:t>
            </a:r>
            <a:r>
              <a:rPr lang="en-US" baseline="30000" dirty="0" smtClean="0"/>
              <a:t>31</a:t>
            </a:r>
            <a:r>
              <a:rPr lang="en-US" dirty="0" smtClean="0"/>
              <a:t>)</a:t>
            </a:r>
            <a:endParaRPr lang="en-US" baseline="30000" dirty="0" smtClean="0"/>
          </a:p>
        </p:txBody>
      </p:sp>
      <p:sp>
        <p:nvSpPr>
          <p:cNvPr id="4" name="TextBox 3"/>
          <p:cNvSpPr txBox="1"/>
          <p:nvPr/>
        </p:nvSpPr>
        <p:spPr>
          <a:xfrm>
            <a:off x="474133" y="6321778"/>
            <a:ext cx="4662311" cy="369332"/>
          </a:xfrm>
          <a:prstGeom prst="rect">
            <a:avLst/>
          </a:prstGeom>
          <a:noFill/>
        </p:spPr>
        <p:txBody>
          <a:bodyPr wrap="square" rtlCol="0">
            <a:spAutoFit/>
          </a:bodyPr>
          <a:lstStyle/>
          <a:p>
            <a:r>
              <a:rPr lang="en-US" dirty="0" smtClean="0"/>
              <a:t>Implication to Number of Plans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Uncertainty</a:t>
            </a:r>
            <a:endParaRPr lang="en-US" dirty="0"/>
          </a:p>
        </p:txBody>
      </p:sp>
      <p:sp>
        <p:nvSpPr>
          <p:cNvPr id="4" name="TextBox 3"/>
          <p:cNvSpPr txBox="1"/>
          <p:nvPr/>
        </p:nvSpPr>
        <p:spPr>
          <a:xfrm>
            <a:off x="474133" y="6321778"/>
            <a:ext cx="3251201" cy="369332"/>
          </a:xfrm>
          <a:prstGeom prst="rect">
            <a:avLst/>
          </a:prstGeom>
          <a:noFill/>
        </p:spPr>
        <p:txBody>
          <a:bodyPr wrap="square" rtlCol="0">
            <a:spAutoFit/>
          </a:bodyPr>
          <a:lstStyle/>
          <a:p>
            <a:r>
              <a:rPr lang="en-US" dirty="0" smtClean="0"/>
              <a:t>Scope of uncertainty</a:t>
            </a:r>
            <a:endParaRPr lang="en-US" dirty="0"/>
          </a:p>
        </p:txBody>
      </p:sp>
      <p:sp>
        <p:nvSpPr>
          <p:cNvPr id="6" name="Rectangle 3"/>
          <p:cNvSpPr txBox="1">
            <a:spLocks noChangeArrowheads="1"/>
          </p:cNvSpPr>
          <p:nvPr/>
        </p:nvSpPr>
        <p:spPr bwMode="auto">
          <a:xfrm>
            <a:off x="381000" y="1447800"/>
            <a:ext cx="4114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0" i="1" u="none" strike="noStrike" kern="0" cap="none" spc="0" normalizeH="0" baseline="0" noProof="0" dirty="0" smtClean="0">
                <a:ln>
                  <a:noFill/>
                </a:ln>
                <a:solidFill>
                  <a:schemeClr val="tx1"/>
                </a:solidFill>
                <a:effectLst/>
                <a:uLnTx/>
                <a:uFillTx/>
                <a:latin typeface="+mn-lt"/>
                <a:ea typeface="+mn-ea"/>
                <a:cs typeface="+mn-cs"/>
              </a:rPr>
              <a:t>Fifth Power Plan</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Load requirements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Gas price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Hydrogeneration</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Electricity price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Forced outage rates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Aluminum price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Carbon penalty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Production tax credits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cs typeface="+mn-cs"/>
              </a:rPr>
              <a:t>Renewable Energy Credit</a:t>
            </a:r>
            <a:endParaRPr kumimoji="0" lang="en-US" sz="2000" b="0" i="1" u="none" strike="noStrike" kern="0" cap="none" spc="0" normalizeH="0" baseline="0" noProof="0" dirty="0">
              <a:ln>
                <a:noFill/>
              </a:ln>
              <a:solidFill>
                <a:schemeClr val="tx1"/>
              </a:solidFill>
              <a:effectLst/>
              <a:uLnTx/>
              <a:uFillTx/>
              <a:latin typeface="+mn-lt"/>
              <a:cs typeface="+mn-cs"/>
            </a:endParaRPr>
          </a:p>
        </p:txBody>
      </p:sp>
      <p:sp>
        <p:nvSpPr>
          <p:cNvPr id="7" name="Rectangle 4" descr="Rectangle: Click to edit Master text styles&#10;Second level&#10;Third level&#10;Fourth level&#10;Fifth level"/>
          <p:cNvSpPr>
            <a:spLocks noChangeArrowheads="1"/>
          </p:cNvSpPr>
          <p:nvPr/>
        </p:nvSpPr>
        <p:spPr bwMode="auto">
          <a:xfrm>
            <a:off x="4648200" y="1524000"/>
            <a:ext cx="4114800" cy="3062288"/>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400" i="1" dirty="0"/>
              <a:t>Sixth Power Plan</a:t>
            </a:r>
          </a:p>
          <a:p>
            <a:pPr marL="742950" lvl="1" indent="-285750">
              <a:lnSpc>
                <a:spcPct val="80000"/>
              </a:lnSpc>
              <a:spcBef>
                <a:spcPct val="20000"/>
              </a:spcBef>
              <a:buFontTx/>
              <a:buChar char="–"/>
            </a:pPr>
            <a:r>
              <a:rPr lang="en-US" sz="2000" i="1" dirty="0"/>
              <a:t>aluminum price and aluminum smelter loads were removed</a:t>
            </a:r>
          </a:p>
          <a:p>
            <a:pPr marL="742950" lvl="1" indent="-285750">
              <a:lnSpc>
                <a:spcPct val="80000"/>
              </a:lnSpc>
              <a:spcBef>
                <a:spcPct val="20000"/>
              </a:spcBef>
              <a:buFontTx/>
              <a:buChar char="–"/>
            </a:pPr>
            <a:r>
              <a:rPr lang="en-US" sz="2000" i="1" dirty="0"/>
              <a:t>Power plant construction costs</a:t>
            </a:r>
          </a:p>
          <a:p>
            <a:pPr marL="742950" lvl="1" indent="-285750">
              <a:lnSpc>
                <a:spcPct val="80000"/>
              </a:lnSpc>
              <a:spcBef>
                <a:spcPct val="20000"/>
              </a:spcBef>
              <a:buFontTx/>
              <a:buChar char="–"/>
            </a:pPr>
            <a:r>
              <a:rPr lang="en-US" sz="2000" i="1" dirty="0"/>
              <a:t>Technology availability</a:t>
            </a:r>
          </a:p>
          <a:p>
            <a:pPr marL="742950" lvl="1" indent="-285750">
              <a:lnSpc>
                <a:spcPct val="80000"/>
              </a:lnSpc>
              <a:spcBef>
                <a:spcPct val="20000"/>
              </a:spcBef>
              <a:buFontTx/>
              <a:buChar char="–"/>
            </a:pPr>
            <a:r>
              <a:rPr lang="en-US" sz="2000" i="1" dirty="0"/>
              <a:t>Conservation costs and performance</a:t>
            </a:r>
          </a:p>
          <a:p>
            <a:pPr marL="742950" lvl="1" indent="-285750">
              <a:lnSpc>
                <a:spcPct val="80000"/>
              </a:lnSpc>
              <a:spcBef>
                <a:spcPct val="20000"/>
              </a:spcBef>
              <a:buFontTx/>
              <a:buChar char="–"/>
            </a:pPr>
            <a:endParaRPr lang="en-US" sz="2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49538" y="1909763"/>
            <a:ext cx="4443412" cy="3038475"/>
            <a:chOff x="1669" y="1203"/>
            <a:chExt cx="2799" cy="1914"/>
          </a:xfrm>
        </p:grpSpPr>
        <p:sp>
          <p:nvSpPr>
            <p:cNvPr id="134147" name="Freeform 3"/>
            <p:cNvSpPr>
              <a:spLocks/>
            </p:cNvSpPr>
            <p:nvPr/>
          </p:nvSpPr>
          <p:spPr bwMode="auto">
            <a:xfrm rot="-10800000" flipH="1" flipV="1">
              <a:off x="1669" y="1203"/>
              <a:ext cx="2799" cy="1914"/>
            </a:xfrm>
            <a:custGeom>
              <a:avLst/>
              <a:gdLst/>
              <a:ahLst/>
              <a:cxnLst>
                <a:cxn ang="0">
                  <a:pos x="122" y="592"/>
                </a:cxn>
                <a:cxn ang="0">
                  <a:pos x="479" y="1330"/>
                </a:cxn>
                <a:cxn ang="0">
                  <a:pos x="901" y="1784"/>
                </a:cxn>
                <a:cxn ang="0">
                  <a:pos x="1388" y="1914"/>
                </a:cxn>
                <a:cxn ang="0">
                  <a:pos x="1931" y="1825"/>
                </a:cxn>
                <a:cxn ang="0">
                  <a:pos x="2329" y="1411"/>
                </a:cxn>
                <a:cxn ang="0">
                  <a:pos x="2564" y="973"/>
                </a:cxn>
                <a:cxn ang="0">
                  <a:pos x="2702" y="454"/>
                </a:cxn>
                <a:cxn ang="0">
                  <a:pos x="2799" y="0"/>
                </a:cxn>
                <a:cxn ang="0">
                  <a:pos x="0" y="8"/>
                </a:cxn>
                <a:cxn ang="0">
                  <a:pos x="49" y="373"/>
                </a:cxn>
                <a:cxn ang="0">
                  <a:pos x="122" y="592"/>
                </a:cxn>
              </a:cxnLst>
              <a:rect l="0" t="0" r="r" b="b"/>
              <a:pathLst>
                <a:path w="2799" h="1914">
                  <a:moveTo>
                    <a:pt x="122" y="592"/>
                  </a:moveTo>
                  <a:lnTo>
                    <a:pt x="479" y="1330"/>
                  </a:lnTo>
                  <a:lnTo>
                    <a:pt x="901" y="1784"/>
                  </a:lnTo>
                  <a:lnTo>
                    <a:pt x="1388" y="1914"/>
                  </a:lnTo>
                  <a:lnTo>
                    <a:pt x="1931" y="1825"/>
                  </a:lnTo>
                  <a:lnTo>
                    <a:pt x="2329" y="1411"/>
                  </a:lnTo>
                  <a:lnTo>
                    <a:pt x="2564" y="973"/>
                  </a:lnTo>
                  <a:lnTo>
                    <a:pt x="2702" y="454"/>
                  </a:lnTo>
                  <a:lnTo>
                    <a:pt x="2799" y="0"/>
                  </a:lnTo>
                  <a:lnTo>
                    <a:pt x="0" y="8"/>
                  </a:lnTo>
                  <a:lnTo>
                    <a:pt x="49" y="373"/>
                  </a:lnTo>
                  <a:lnTo>
                    <a:pt x="122" y="592"/>
                  </a:lnTo>
                  <a:close/>
                </a:path>
              </a:pathLst>
            </a:custGeom>
            <a:gradFill rotWithShape="0">
              <a:gsLst>
                <a:gs pos="0">
                  <a:schemeClr val="bg1"/>
                </a:gs>
                <a:gs pos="100000">
                  <a:schemeClr val="tx2"/>
                </a:gs>
              </a:gsLst>
              <a:lin ang="5400000" scaled="1"/>
            </a:gradFill>
            <a:ln w="12700" cap="sq" cmpd="sng">
              <a:noFill/>
              <a:prstDash val="solid"/>
              <a:round/>
              <a:headEnd/>
              <a:tailEnd/>
            </a:ln>
            <a:effectLst/>
          </p:spPr>
          <p:txBody>
            <a:bodyPr>
              <a:spAutoFit/>
            </a:bodyPr>
            <a:lstStyle/>
            <a:p>
              <a:endParaRPr lang="en-US"/>
            </a:p>
          </p:txBody>
        </p:sp>
        <p:sp>
          <p:nvSpPr>
            <p:cNvPr id="134148" name="Text Box 4"/>
            <p:cNvSpPr txBox="1">
              <a:spLocks noChangeArrowheads="1"/>
            </p:cNvSpPr>
            <p:nvPr/>
          </p:nvSpPr>
          <p:spPr bwMode="auto">
            <a:xfrm rot="10800000" flipV="1">
              <a:off x="2318" y="1403"/>
              <a:ext cx="1859" cy="212"/>
            </a:xfrm>
            <a:prstGeom prst="rect">
              <a:avLst/>
            </a:prstGeom>
            <a:noFill/>
            <a:ln w="12700" cap="sq">
              <a:noFill/>
              <a:miter lim="800000"/>
              <a:headEnd/>
              <a:tailEnd/>
            </a:ln>
            <a:effectLst/>
          </p:spPr>
          <p:txBody>
            <a:bodyPr>
              <a:spAutoFit/>
            </a:bodyPr>
            <a:lstStyle/>
            <a:p>
              <a:pPr>
                <a:spcBef>
                  <a:spcPct val="50000"/>
                </a:spcBef>
                <a:buClr>
                  <a:schemeClr val="tx2"/>
                </a:buClr>
                <a:buSzPct val="75000"/>
                <a:buFont typeface="Wingdings" pitchFamily="2" charset="2"/>
                <a:buNone/>
              </a:pPr>
              <a:r>
                <a:rPr lang="en-US" sz="1600" b="1">
                  <a:latin typeface="Tahoma" pitchFamily="34" charset="0"/>
                </a:rPr>
                <a:t>Space of feasible solutions</a:t>
              </a:r>
            </a:p>
          </p:txBody>
        </p:sp>
      </p:grpSp>
      <p:sp>
        <p:nvSpPr>
          <p:cNvPr id="134149" name="Oval 5"/>
          <p:cNvSpPr>
            <a:spLocks noChangeArrowheads="1"/>
          </p:cNvSpPr>
          <p:nvPr/>
        </p:nvSpPr>
        <p:spPr bwMode="auto">
          <a:xfrm rot="16200000" flipV="1">
            <a:off x="3878262" y="4537076"/>
            <a:ext cx="258763"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0" name="Line 6"/>
          <p:cNvSpPr>
            <a:spLocks noChangeShapeType="1"/>
          </p:cNvSpPr>
          <p:nvPr/>
        </p:nvSpPr>
        <p:spPr bwMode="auto">
          <a:xfrm>
            <a:off x="2819400" y="4584700"/>
            <a:ext cx="4146550" cy="0"/>
          </a:xfrm>
          <a:prstGeom prst="line">
            <a:avLst/>
          </a:prstGeom>
          <a:noFill/>
          <a:ln w="57150" cap="sq">
            <a:solidFill>
              <a:schemeClr val="tx2"/>
            </a:solidFill>
            <a:round/>
            <a:headEnd/>
            <a:tailEnd/>
          </a:ln>
          <a:effectLst/>
        </p:spPr>
        <p:txBody>
          <a:bodyPr>
            <a:spAutoFit/>
          </a:bodyPr>
          <a:lstStyle/>
          <a:p>
            <a:endParaRPr lang="en-US"/>
          </a:p>
        </p:txBody>
      </p:sp>
      <p:sp>
        <p:nvSpPr>
          <p:cNvPr id="134151" name="Oval 7"/>
          <p:cNvSpPr>
            <a:spLocks noChangeArrowheads="1"/>
          </p:cNvSpPr>
          <p:nvPr/>
        </p:nvSpPr>
        <p:spPr bwMode="auto">
          <a:xfrm rot="16200000" flipV="1">
            <a:off x="3741738" y="4443413"/>
            <a:ext cx="258762"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52" name="Line 8"/>
          <p:cNvSpPr>
            <a:spLocks noChangeShapeType="1"/>
          </p:cNvSpPr>
          <p:nvPr/>
        </p:nvSpPr>
        <p:spPr bwMode="auto">
          <a:xfrm>
            <a:off x="2819400" y="3821113"/>
            <a:ext cx="4146550" cy="0"/>
          </a:xfrm>
          <a:prstGeom prst="line">
            <a:avLst/>
          </a:prstGeom>
          <a:noFill/>
          <a:ln w="57150" cap="sq">
            <a:solidFill>
              <a:schemeClr val="tx2"/>
            </a:solidFill>
            <a:round/>
            <a:headEnd/>
            <a:tailEnd/>
          </a:ln>
          <a:effectLst/>
        </p:spPr>
        <p:txBody>
          <a:bodyPr>
            <a:spAutoFit/>
          </a:bodyPr>
          <a:lstStyle/>
          <a:p>
            <a:endParaRPr lang="en-US"/>
          </a:p>
        </p:txBody>
      </p:sp>
      <p:sp>
        <p:nvSpPr>
          <p:cNvPr id="134153" name="Oval 9"/>
          <p:cNvSpPr>
            <a:spLocks noChangeArrowheads="1"/>
          </p:cNvSpPr>
          <p:nvPr/>
        </p:nvSpPr>
        <p:spPr bwMode="auto">
          <a:xfrm rot="16200000" flipV="1">
            <a:off x="3643313" y="389413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4" name="Oval 10"/>
          <p:cNvSpPr>
            <a:spLocks noChangeArrowheads="1"/>
          </p:cNvSpPr>
          <p:nvPr/>
        </p:nvSpPr>
        <p:spPr bwMode="auto">
          <a:xfrm rot="16200000" flipV="1">
            <a:off x="3419476" y="38846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5" name="Oval 11"/>
          <p:cNvSpPr>
            <a:spLocks noChangeArrowheads="1"/>
          </p:cNvSpPr>
          <p:nvPr/>
        </p:nvSpPr>
        <p:spPr bwMode="auto">
          <a:xfrm rot="16200000" flipV="1">
            <a:off x="3290888" y="391001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6" name="Oval 12"/>
          <p:cNvSpPr>
            <a:spLocks noChangeArrowheads="1"/>
          </p:cNvSpPr>
          <p:nvPr/>
        </p:nvSpPr>
        <p:spPr bwMode="auto">
          <a:xfrm rot="16200000" flipV="1">
            <a:off x="3543301" y="40497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58" name="Rectangle 14"/>
          <p:cNvSpPr>
            <a:spLocks noGrp="1" noChangeArrowheads="1"/>
          </p:cNvSpPr>
          <p:nvPr>
            <p:ph type="title"/>
          </p:nvPr>
        </p:nvSpPr>
        <p:spPr>
          <a:xfrm>
            <a:off x="890588" y="290945"/>
            <a:ext cx="7835900" cy="1330037"/>
          </a:xfrm>
        </p:spPr>
        <p:txBody>
          <a:bodyPr/>
          <a:lstStyle/>
          <a:p>
            <a:r>
              <a:rPr lang="en-US" dirty="0" smtClean="0"/>
              <a:t>The Set of Plans Precedes the Efficient Frontier</a:t>
            </a:r>
            <a:endParaRPr lang="en-US" dirty="0">
              <a:effectLst>
                <a:outerShdw blurRad="38100" dist="38100" dir="2700000" algn="tl">
                  <a:srgbClr val="000000"/>
                </a:outerShdw>
              </a:effectLst>
            </a:endParaRPr>
          </a:p>
        </p:txBody>
      </p:sp>
      <p:sp>
        <p:nvSpPr>
          <p:cNvPr id="134159" name="Line 15"/>
          <p:cNvSpPr>
            <a:spLocks noChangeShapeType="1"/>
          </p:cNvSpPr>
          <p:nvPr/>
        </p:nvSpPr>
        <p:spPr bwMode="auto">
          <a:xfrm rot="16200000" flipV="1">
            <a:off x="4372769" y="4072732"/>
            <a:ext cx="0" cy="4043362"/>
          </a:xfrm>
          <a:prstGeom prst="line">
            <a:avLst/>
          </a:prstGeom>
          <a:noFill/>
          <a:ln w="12700" cap="sq">
            <a:solidFill>
              <a:schemeClr val="tx1"/>
            </a:solidFill>
            <a:round/>
            <a:headEnd/>
            <a:tailEnd/>
          </a:ln>
          <a:effectLst/>
        </p:spPr>
        <p:txBody>
          <a:bodyPr>
            <a:spAutoFit/>
          </a:bodyPr>
          <a:lstStyle/>
          <a:p>
            <a:endParaRPr lang="en-US"/>
          </a:p>
        </p:txBody>
      </p:sp>
      <p:sp>
        <p:nvSpPr>
          <p:cNvPr id="134160" name="Line 16"/>
          <p:cNvSpPr>
            <a:spLocks noChangeShapeType="1"/>
          </p:cNvSpPr>
          <p:nvPr/>
        </p:nvSpPr>
        <p:spPr bwMode="auto">
          <a:xfrm rot="16200000" flipV="1">
            <a:off x="130175" y="3863975"/>
            <a:ext cx="4464050" cy="0"/>
          </a:xfrm>
          <a:prstGeom prst="line">
            <a:avLst/>
          </a:prstGeom>
          <a:noFill/>
          <a:ln w="12700" cap="sq">
            <a:solidFill>
              <a:schemeClr val="tx1"/>
            </a:solidFill>
            <a:round/>
            <a:headEnd/>
            <a:tailEnd/>
          </a:ln>
          <a:effectLst/>
        </p:spPr>
        <p:txBody>
          <a:bodyPr>
            <a:spAutoFit/>
          </a:bodyPr>
          <a:lstStyle/>
          <a:p>
            <a:endParaRPr lang="en-US"/>
          </a:p>
        </p:txBody>
      </p:sp>
      <p:sp>
        <p:nvSpPr>
          <p:cNvPr id="134161" name="Text Box 17"/>
          <p:cNvSpPr txBox="1">
            <a:spLocks noChangeArrowheads="1"/>
          </p:cNvSpPr>
          <p:nvPr/>
        </p:nvSpPr>
        <p:spPr bwMode="auto">
          <a:xfrm rot="16200000" flipV="1">
            <a:off x="443706" y="4004469"/>
            <a:ext cx="3182938" cy="336550"/>
          </a:xfrm>
          <a:prstGeom prst="rect">
            <a:avLst/>
          </a:prstGeom>
          <a:noFill/>
          <a:ln w="9525">
            <a:noFill/>
            <a:miter lim="800000"/>
            <a:headEnd/>
            <a:tailEnd/>
          </a:ln>
          <a:effectLst/>
        </p:spPr>
        <p:txBody>
          <a:bodyPr>
            <a:spAutoFit/>
          </a:bodyPr>
          <a:lstStyle/>
          <a:p>
            <a:r>
              <a:rPr lang="en-US" sz="1600" b="1">
                <a:latin typeface="Times New Roman" pitchFamily="18" charset="0"/>
              </a:rPr>
              <a:t>Reliance on the likeliest outcome</a:t>
            </a:r>
          </a:p>
        </p:txBody>
      </p:sp>
      <p:sp>
        <p:nvSpPr>
          <p:cNvPr id="134162" name="AutoShape 18"/>
          <p:cNvSpPr>
            <a:spLocks noChangeArrowheads="1"/>
          </p:cNvSpPr>
          <p:nvPr/>
        </p:nvSpPr>
        <p:spPr bwMode="auto">
          <a:xfrm rot="16200000" flipV="1">
            <a:off x="1849438" y="2089150"/>
            <a:ext cx="373062" cy="166688"/>
          </a:xfrm>
          <a:prstGeom prst="rightArrow">
            <a:avLst>
              <a:gd name="adj1" fmla="val 50000"/>
              <a:gd name="adj2" fmla="val 55952"/>
            </a:avLst>
          </a:prstGeom>
          <a:solidFill>
            <a:schemeClr val="tx1"/>
          </a:solidFill>
          <a:ln w="12700" cap="sq">
            <a:solidFill>
              <a:schemeClr val="tx1"/>
            </a:solidFill>
            <a:miter lim="800000"/>
            <a:headEnd/>
            <a:tailEnd/>
          </a:ln>
          <a:effectLst/>
        </p:spPr>
        <p:txBody>
          <a:bodyPr wrap="none" anchor="ctr">
            <a:spAutoFit/>
          </a:bodyPr>
          <a:lstStyle/>
          <a:p>
            <a:endParaRPr lang="en-US"/>
          </a:p>
        </p:txBody>
      </p:sp>
      <p:sp>
        <p:nvSpPr>
          <p:cNvPr id="134163" name="Text Box 19"/>
          <p:cNvSpPr txBox="1">
            <a:spLocks noChangeArrowheads="1"/>
          </p:cNvSpPr>
          <p:nvPr/>
        </p:nvSpPr>
        <p:spPr bwMode="auto">
          <a:xfrm rot="-21600000">
            <a:off x="3746500" y="6196013"/>
            <a:ext cx="1690688" cy="336550"/>
          </a:xfrm>
          <a:prstGeom prst="rect">
            <a:avLst/>
          </a:prstGeom>
          <a:noFill/>
          <a:ln w="9525">
            <a:noFill/>
            <a:miter lim="800000"/>
            <a:headEnd/>
            <a:tailEnd/>
          </a:ln>
          <a:effectLst/>
        </p:spPr>
        <p:txBody>
          <a:bodyPr>
            <a:spAutoFit/>
          </a:bodyPr>
          <a:lstStyle/>
          <a:p>
            <a:r>
              <a:rPr lang="en-US" sz="1600" b="1">
                <a:latin typeface="Times New Roman" pitchFamily="18" charset="0"/>
              </a:rPr>
              <a:t>Risk Aversion</a:t>
            </a:r>
          </a:p>
        </p:txBody>
      </p:sp>
      <p:sp>
        <p:nvSpPr>
          <p:cNvPr id="134164" name="AutoShape 20"/>
          <p:cNvSpPr>
            <a:spLocks noChangeArrowheads="1"/>
          </p:cNvSpPr>
          <p:nvPr/>
        </p:nvSpPr>
        <p:spPr bwMode="auto">
          <a:xfrm rot="16200000" flipV="1">
            <a:off x="5482431" y="6187282"/>
            <a:ext cx="206375" cy="385762"/>
          </a:xfrm>
          <a:prstGeom prst="upArrow">
            <a:avLst>
              <a:gd name="adj1" fmla="val 50000"/>
              <a:gd name="adj2" fmla="val 46731"/>
            </a:avLst>
          </a:prstGeom>
          <a:solidFill>
            <a:schemeClr val="tx1"/>
          </a:solidFill>
          <a:ln w="12700" cap="sq">
            <a:solidFill>
              <a:schemeClr val="tx1"/>
            </a:solidFill>
            <a:miter lim="800000"/>
            <a:headEnd/>
            <a:tailEnd/>
          </a:ln>
          <a:effectLst/>
        </p:spPr>
        <p:txBody>
          <a:bodyPr wrap="none" anchor="ctr">
            <a:spAutoFit/>
          </a:bodyPr>
          <a:lstStyle/>
          <a:p>
            <a:endParaRPr lang="en-US"/>
          </a:p>
        </p:txBody>
      </p:sp>
      <p:sp>
        <p:nvSpPr>
          <p:cNvPr id="134165" name="Oval 21"/>
          <p:cNvSpPr>
            <a:spLocks noChangeArrowheads="1"/>
          </p:cNvSpPr>
          <p:nvPr/>
        </p:nvSpPr>
        <p:spPr bwMode="auto">
          <a:xfrm rot="16200000" flipV="1">
            <a:off x="4125913" y="40814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6" name="Oval 22"/>
          <p:cNvSpPr>
            <a:spLocks noChangeArrowheads="1"/>
          </p:cNvSpPr>
          <p:nvPr/>
        </p:nvSpPr>
        <p:spPr bwMode="auto">
          <a:xfrm rot="16200000" flipV="1">
            <a:off x="4846638" y="473233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7" name="Oval 23"/>
          <p:cNvSpPr>
            <a:spLocks noChangeArrowheads="1"/>
          </p:cNvSpPr>
          <p:nvPr/>
        </p:nvSpPr>
        <p:spPr bwMode="auto">
          <a:xfrm rot="16200000" flipV="1">
            <a:off x="5318126" y="38687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68" name="Line 24"/>
          <p:cNvSpPr>
            <a:spLocks noChangeShapeType="1"/>
          </p:cNvSpPr>
          <p:nvPr/>
        </p:nvSpPr>
        <p:spPr bwMode="auto">
          <a:xfrm>
            <a:off x="2819400" y="3016250"/>
            <a:ext cx="4133850" cy="0"/>
          </a:xfrm>
          <a:prstGeom prst="line">
            <a:avLst/>
          </a:prstGeom>
          <a:noFill/>
          <a:ln w="57150" cap="sq">
            <a:solidFill>
              <a:schemeClr val="tx2"/>
            </a:solidFill>
            <a:round/>
            <a:headEnd/>
            <a:tailEnd/>
          </a:ln>
          <a:effectLst/>
        </p:spPr>
        <p:txBody>
          <a:bodyPr>
            <a:spAutoFit/>
          </a:bodyPr>
          <a:lstStyle/>
          <a:p>
            <a:endParaRPr lang="en-US"/>
          </a:p>
        </p:txBody>
      </p:sp>
      <p:sp>
        <p:nvSpPr>
          <p:cNvPr id="134169" name="Oval 25"/>
          <p:cNvSpPr>
            <a:spLocks noChangeArrowheads="1"/>
          </p:cNvSpPr>
          <p:nvPr/>
        </p:nvSpPr>
        <p:spPr bwMode="auto">
          <a:xfrm rot="16200000" flipV="1">
            <a:off x="3211513" y="313848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0" name="Oval 26"/>
          <p:cNvSpPr>
            <a:spLocks noChangeArrowheads="1"/>
          </p:cNvSpPr>
          <p:nvPr/>
        </p:nvSpPr>
        <p:spPr bwMode="auto">
          <a:xfrm rot="16200000" flipV="1">
            <a:off x="4295775" y="4603750"/>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1" name="Oval 27"/>
          <p:cNvSpPr>
            <a:spLocks noChangeArrowheads="1"/>
          </p:cNvSpPr>
          <p:nvPr/>
        </p:nvSpPr>
        <p:spPr bwMode="auto">
          <a:xfrm rot="16200000" flipV="1">
            <a:off x="4606926" y="25860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2" name="Oval 28"/>
          <p:cNvSpPr>
            <a:spLocks noChangeArrowheads="1"/>
          </p:cNvSpPr>
          <p:nvPr/>
        </p:nvSpPr>
        <p:spPr bwMode="auto">
          <a:xfrm rot="16200000" flipV="1">
            <a:off x="5257800" y="3289300"/>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3" name="Oval 29"/>
          <p:cNvSpPr>
            <a:spLocks noChangeArrowheads="1"/>
          </p:cNvSpPr>
          <p:nvPr/>
        </p:nvSpPr>
        <p:spPr bwMode="auto">
          <a:xfrm rot="16200000" flipV="1">
            <a:off x="6103938" y="28622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4" name="Oval 30"/>
          <p:cNvSpPr>
            <a:spLocks noChangeArrowheads="1"/>
          </p:cNvSpPr>
          <p:nvPr/>
        </p:nvSpPr>
        <p:spPr bwMode="auto">
          <a:xfrm rot="16200000" flipV="1">
            <a:off x="2801938" y="2874963"/>
            <a:ext cx="258762"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75" name="Oval 31"/>
          <p:cNvSpPr>
            <a:spLocks noChangeArrowheads="1"/>
          </p:cNvSpPr>
          <p:nvPr/>
        </p:nvSpPr>
        <p:spPr bwMode="auto">
          <a:xfrm rot="16200000" flipV="1">
            <a:off x="3992562" y="4537076"/>
            <a:ext cx="258763" cy="271462"/>
          </a:xfrm>
          <a:prstGeom prst="ellipse">
            <a:avLst/>
          </a:prstGeom>
          <a:solidFill>
            <a:schemeClr val="bg2"/>
          </a:solidFill>
          <a:ln w="12700" cap="sq">
            <a:solidFill>
              <a:schemeClr val="bg2"/>
            </a:solidFill>
            <a:round/>
            <a:headEnd/>
            <a:tailEnd/>
          </a:ln>
          <a:effectLst/>
        </p:spPr>
        <p:txBody>
          <a:bodyPr wrap="none" anchor="ctr">
            <a:spAutoFit/>
          </a:bodyPr>
          <a:lstStyle/>
          <a:p>
            <a:endParaRPr lang="en-US"/>
          </a:p>
        </p:txBody>
      </p:sp>
      <p:sp>
        <p:nvSpPr>
          <p:cNvPr id="134176" name="Oval 32"/>
          <p:cNvSpPr>
            <a:spLocks noChangeArrowheads="1"/>
          </p:cNvSpPr>
          <p:nvPr/>
        </p:nvSpPr>
        <p:spPr bwMode="auto">
          <a:xfrm rot="16200000" flipV="1">
            <a:off x="2959100" y="3108325"/>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7" name="Oval 33"/>
          <p:cNvSpPr>
            <a:spLocks noChangeArrowheads="1"/>
          </p:cNvSpPr>
          <p:nvPr/>
        </p:nvSpPr>
        <p:spPr bwMode="auto">
          <a:xfrm rot="16200000" flipV="1">
            <a:off x="4211638" y="34591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78" name="Oval 34"/>
          <p:cNvSpPr>
            <a:spLocks noChangeArrowheads="1"/>
          </p:cNvSpPr>
          <p:nvPr/>
        </p:nvSpPr>
        <p:spPr bwMode="auto">
          <a:xfrm rot="16200000" flipV="1">
            <a:off x="3170237" y="3733801"/>
            <a:ext cx="258763" cy="271462"/>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79" name="Oval 35"/>
          <p:cNvSpPr>
            <a:spLocks noChangeArrowheads="1"/>
          </p:cNvSpPr>
          <p:nvPr/>
        </p:nvSpPr>
        <p:spPr bwMode="auto">
          <a:xfrm rot="16200000" flipV="1">
            <a:off x="3819525" y="3121025"/>
            <a:ext cx="258763"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0" name="Oval 36"/>
          <p:cNvSpPr>
            <a:spLocks noChangeArrowheads="1"/>
          </p:cNvSpPr>
          <p:nvPr/>
        </p:nvSpPr>
        <p:spPr bwMode="auto">
          <a:xfrm rot="16200000" flipV="1">
            <a:off x="4559301" y="3455987"/>
            <a:ext cx="258762" cy="271463"/>
          </a:xfrm>
          <a:prstGeom prst="ellipse">
            <a:avLst/>
          </a:prstGeom>
          <a:solidFill>
            <a:srgbClr val="969696"/>
          </a:solidFill>
          <a:ln w="12700" cap="sq" algn="ctr">
            <a:solidFill>
              <a:schemeClr val="bg2"/>
            </a:solidFill>
            <a:round/>
            <a:headEnd/>
            <a:tailEnd/>
          </a:ln>
          <a:effectLst/>
        </p:spPr>
        <p:txBody>
          <a:bodyPr wrap="none" anchor="ctr">
            <a:spAutoFit/>
          </a:bodyPr>
          <a:lstStyle/>
          <a:p>
            <a:endParaRPr lang="en-US"/>
          </a:p>
        </p:txBody>
      </p:sp>
      <p:sp>
        <p:nvSpPr>
          <p:cNvPr id="134181" name="Line 37"/>
          <p:cNvSpPr>
            <a:spLocks noChangeShapeType="1"/>
          </p:cNvSpPr>
          <p:nvPr/>
        </p:nvSpPr>
        <p:spPr bwMode="auto">
          <a:xfrm flipV="1">
            <a:off x="2819400" y="5322888"/>
            <a:ext cx="4221163" cy="12700"/>
          </a:xfrm>
          <a:prstGeom prst="line">
            <a:avLst/>
          </a:prstGeom>
          <a:noFill/>
          <a:ln w="57150" cap="sq">
            <a:solidFill>
              <a:schemeClr val="tx2"/>
            </a:solidFill>
            <a:round/>
            <a:headEnd/>
            <a:tailEnd/>
          </a:ln>
          <a:effectLst/>
        </p:spPr>
        <p:txBody>
          <a:bodyPr>
            <a:spAutoFit/>
          </a:bodyPr>
          <a:lstStyle/>
          <a:p>
            <a:endParaRPr lang="en-US"/>
          </a:p>
        </p:txBody>
      </p:sp>
      <p:sp>
        <p:nvSpPr>
          <p:cNvPr id="134182" name="Oval 38"/>
          <p:cNvSpPr>
            <a:spLocks noChangeArrowheads="1"/>
          </p:cNvSpPr>
          <p:nvPr/>
        </p:nvSpPr>
        <p:spPr bwMode="auto">
          <a:xfrm rot="16200000" flipV="1">
            <a:off x="5067301" y="4748212"/>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3" name="Oval 39"/>
          <p:cNvSpPr>
            <a:spLocks noChangeArrowheads="1"/>
          </p:cNvSpPr>
          <p:nvPr/>
        </p:nvSpPr>
        <p:spPr bwMode="auto">
          <a:xfrm rot="16200000" flipV="1">
            <a:off x="4643438" y="4687888"/>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4" name="Oval 40"/>
          <p:cNvSpPr>
            <a:spLocks noChangeArrowheads="1"/>
          </p:cNvSpPr>
          <p:nvPr/>
        </p:nvSpPr>
        <p:spPr bwMode="auto">
          <a:xfrm rot="16200000" flipV="1">
            <a:off x="4921251" y="428783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5" name="Oval 41"/>
          <p:cNvSpPr>
            <a:spLocks noChangeArrowheads="1"/>
          </p:cNvSpPr>
          <p:nvPr/>
        </p:nvSpPr>
        <p:spPr bwMode="auto">
          <a:xfrm rot="16200000" flipV="1">
            <a:off x="3089276" y="2617787"/>
            <a:ext cx="258762" cy="271463"/>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sp>
        <p:nvSpPr>
          <p:cNvPr id="134186" name="Oval 42"/>
          <p:cNvSpPr>
            <a:spLocks noChangeArrowheads="1"/>
          </p:cNvSpPr>
          <p:nvPr/>
        </p:nvSpPr>
        <p:spPr bwMode="auto">
          <a:xfrm rot="16200000" flipV="1">
            <a:off x="4995863" y="4576763"/>
            <a:ext cx="258762" cy="271462"/>
          </a:xfrm>
          <a:prstGeom prst="ellipse">
            <a:avLst/>
          </a:prstGeom>
          <a:solidFill>
            <a:srgbClr val="969696"/>
          </a:solidFill>
          <a:ln w="12700" cap="sq">
            <a:solidFill>
              <a:schemeClr val="bg2"/>
            </a:solidFill>
            <a:round/>
            <a:headEnd/>
            <a:tailEnd/>
          </a:ln>
          <a:effectLst/>
        </p:spPr>
        <p:txBody>
          <a:bodyPr wrap="none" anchor="ctr">
            <a:spAutoFit/>
          </a:bodyPr>
          <a:lstStyle/>
          <a:p>
            <a:endParaRPr lang="en-US"/>
          </a:p>
        </p:txBody>
      </p:sp>
      <p:grpSp>
        <p:nvGrpSpPr>
          <p:cNvPr id="3" name="Group 43"/>
          <p:cNvGrpSpPr>
            <a:grpSpLocks/>
          </p:cNvGrpSpPr>
          <p:nvPr/>
        </p:nvGrpSpPr>
        <p:grpSpPr bwMode="auto">
          <a:xfrm>
            <a:off x="2762250" y="4602163"/>
            <a:ext cx="2062163" cy="1143000"/>
            <a:chOff x="2141" y="2970"/>
            <a:chExt cx="1299" cy="720"/>
          </a:xfrm>
        </p:grpSpPr>
        <p:sp>
          <p:nvSpPr>
            <p:cNvPr id="134188" name="Text Box 44"/>
            <p:cNvSpPr txBox="1">
              <a:spLocks noChangeArrowheads="1"/>
            </p:cNvSpPr>
            <p:nvPr/>
          </p:nvSpPr>
          <p:spPr bwMode="auto">
            <a:xfrm rot="10736499" flipV="1">
              <a:off x="2141" y="3478"/>
              <a:ext cx="1299" cy="212"/>
            </a:xfrm>
            <a:prstGeom prst="rect">
              <a:avLst/>
            </a:prstGeom>
            <a:noFill/>
            <a:ln w="12700" cap="sq">
              <a:noFill/>
              <a:miter lim="800000"/>
              <a:headEnd/>
              <a:tailEnd/>
            </a:ln>
            <a:effectLst/>
          </p:spPr>
          <p:txBody>
            <a:bodyPr>
              <a:spAutoFit/>
            </a:bodyPr>
            <a:lstStyle/>
            <a:p>
              <a:pPr>
                <a:spcBef>
                  <a:spcPct val="50000"/>
                </a:spcBef>
                <a:buClr>
                  <a:schemeClr val="tx2"/>
                </a:buClr>
                <a:buSzPct val="75000"/>
                <a:buFont typeface="Wingdings" pitchFamily="2" charset="2"/>
                <a:buNone/>
              </a:pPr>
              <a:r>
                <a:rPr lang="en-US" sz="1600" b="1">
                  <a:latin typeface="Tahoma" pitchFamily="34" charset="0"/>
                </a:rPr>
                <a:t>Efficient Frontier</a:t>
              </a:r>
            </a:p>
          </p:txBody>
        </p:sp>
        <p:sp>
          <p:nvSpPr>
            <p:cNvPr id="134189" name="Line 45"/>
            <p:cNvSpPr>
              <a:spLocks noChangeShapeType="1"/>
            </p:cNvSpPr>
            <p:nvPr/>
          </p:nvSpPr>
          <p:spPr bwMode="auto">
            <a:xfrm rot="16200000">
              <a:off x="2533" y="3011"/>
              <a:ext cx="397" cy="316"/>
            </a:xfrm>
            <a:prstGeom prst="line">
              <a:avLst/>
            </a:prstGeom>
            <a:noFill/>
            <a:ln w="38100" cap="sq">
              <a:solidFill>
                <a:schemeClr val="tx1"/>
              </a:solidFill>
              <a:round/>
              <a:headEnd/>
              <a:tailEnd type="triangle" w="med" len="med"/>
            </a:ln>
            <a:effectLst/>
          </p:spPr>
          <p:txBody>
            <a:bodyPr>
              <a:spAutoFit/>
            </a:bodyPr>
            <a:lstStyle/>
            <a:p>
              <a:endParaRPr lang="en-US"/>
            </a:p>
          </p:txBody>
        </p:sp>
      </p:grpSp>
      <p:sp>
        <p:nvSpPr>
          <p:cNvPr id="134190" name="Freeform 46"/>
          <p:cNvSpPr>
            <a:spLocks/>
          </p:cNvSpPr>
          <p:nvPr/>
        </p:nvSpPr>
        <p:spPr bwMode="auto">
          <a:xfrm>
            <a:off x="2682875" y="2343150"/>
            <a:ext cx="2241550" cy="2605088"/>
          </a:xfrm>
          <a:custGeom>
            <a:avLst/>
            <a:gdLst/>
            <a:ahLst/>
            <a:cxnLst>
              <a:cxn ang="0">
                <a:pos x="0" y="0"/>
              </a:cxn>
              <a:cxn ang="0">
                <a:pos x="47" y="181"/>
              </a:cxn>
              <a:cxn ang="0">
                <a:pos x="111" y="347"/>
              </a:cxn>
              <a:cxn ang="0">
                <a:pos x="221" y="618"/>
              </a:cxn>
              <a:cxn ang="0">
                <a:pos x="283" y="742"/>
              </a:cxn>
              <a:cxn ang="0">
                <a:pos x="384" y="960"/>
              </a:cxn>
              <a:cxn ang="0">
                <a:pos x="489" y="1112"/>
              </a:cxn>
              <a:cxn ang="0">
                <a:pos x="639" y="1286"/>
              </a:cxn>
              <a:cxn ang="0">
                <a:pos x="876" y="1507"/>
              </a:cxn>
              <a:cxn ang="0">
                <a:pos x="1215" y="1609"/>
              </a:cxn>
              <a:cxn ang="0">
                <a:pos x="1412" y="1641"/>
              </a:cxn>
            </a:cxnLst>
            <a:rect l="0" t="0" r="r" b="b"/>
            <a:pathLst>
              <a:path w="1412" h="1641">
                <a:moveTo>
                  <a:pt x="0" y="0"/>
                </a:moveTo>
                <a:cubicBezTo>
                  <a:pt x="14" y="61"/>
                  <a:pt x="29" y="123"/>
                  <a:pt x="47" y="181"/>
                </a:cubicBezTo>
                <a:cubicBezTo>
                  <a:pt x="65" y="239"/>
                  <a:pt x="82" y="274"/>
                  <a:pt x="111" y="347"/>
                </a:cubicBezTo>
                <a:cubicBezTo>
                  <a:pt x="140" y="420"/>
                  <a:pt x="192" y="552"/>
                  <a:pt x="221" y="618"/>
                </a:cubicBezTo>
                <a:cubicBezTo>
                  <a:pt x="250" y="684"/>
                  <a:pt x="256" y="685"/>
                  <a:pt x="283" y="742"/>
                </a:cubicBezTo>
                <a:cubicBezTo>
                  <a:pt x="310" y="799"/>
                  <a:pt x="350" y="898"/>
                  <a:pt x="384" y="960"/>
                </a:cubicBezTo>
                <a:cubicBezTo>
                  <a:pt x="418" y="1022"/>
                  <a:pt x="447" y="1058"/>
                  <a:pt x="489" y="1112"/>
                </a:cubicBezTo>
                <a:cubicBezTo>
                  <a:pt x="531" y="1166"/>
                  <a:pt x="575" y="1220"/>
                  <a:pt x="639" y="1286"/>
                </a:cubicBezTo>
                <a:cubicBezTo>
                  <a:pt x="703" y="1352"/>
                  <a:pt x="780" y="1453"/>
                  <a:pt x="876" y="1507"/>
                </a:cubicBezTo>
                <a:cubicBezTo>
                  <a:pt x="972" y="1561"/>
                  <a:pt x="1126" y="1587"/>
                  <a:pt x="1215" y="1609"/>
                </a:cubicBezTo>
                <a:cubicBezTo>
                  <a:pt x="1304" y="1631"/>
                  <a:pt x="1388" y="1641"/>
                  <a:pt x="1412" y="1641"/>
                </a:cubicBezTo>
              </a:path>
            </a:pathLst>
          </a:custGeom>
          <a:noFill/>
          <a:ln w="76200" cap="sq" cmpd="sng">
            <a:solidFill>
              <a:schemeClr val="tx1"/>
            </a:solidFill>
            <a:prstDash val="solid"/>
            <a:round/>
            <a:headEnd/>
            <a:tailEnd/>
          </a:ln>
          <a:effectLst/>
        </p:spPr>
        <p:txBody>
          <a:bodyPr>
            <a:spAutoFit/>
          </a:bodyPr>
          <a:lstStyle/>
          <a:p>
            <a:endParaRPr lang="en-US"/>
          </a:p>
        </p:txBody>
      </p:sp>
      <p:sp>
        <p:nvSpPr>
          <p:cNvPr id="46" name="TextBox 45"/>
          <p:cNvSpPr txBox="1"/>
          <p:nvPr/>
        </p:nvSpPr>
        <p:spPr>
          <a:xfrm>
            <a:off x="474133" y="6321778"/>
            <a:ext cx="3432849" cy="369332"/>
          </a:xfrm>
          <a:prstGeom prst="rect">
            <a:avLst/>
          </a:prstGeom>
          <a:noFill/>
        </p:spPr>
        <p:txBody>
          <a:bodyPr wrap="square" rtlCol="0">
            <a:spAutoFit/>
          </a:bodyPr>
          <a:lstStyle/>
          <a:p>
            <a:r>
              <a:rPr lang="en-US" dirty="0" smtClean="0"/>
              <a:t>Implication to Number of Plans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“Best” Plan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52386" y="1550282"/>
            <a:ext cx="6070586" cy="4319940"/>
          </a:xfrm>
          <a:prstGeom prst="rect">
            <a:avLst/>
          </a:prstGeom>
          <a:noFill/>
          <a:ln w="9525">
            <a:noFill/>
            <a:miter lim="800000"/>
            <a:headEnd/>
            <a:tailEnd/>
          </a:ln>
          <a:effectLst/>
        </p:spPr>
      </p:pic>
      <p:sp>
        <p:nvSpPr>
          <p:cNvPr id="6" name="TextBox 5"/>
          <p:cNvSpPr txBox="1"/>
          <p:nvPr/>
        </p:nvSpPr>
        <p:spPr>
          <a:xfrm>
            <a:off x="2912533" y="4052711"/>
            <a:ext cx="4176889" cy="600164"/>
          </a:xfrm>
          <a:prstGeom prst="rect">
            <a:avLst/>
          </a:prstGeom>
          <a:solidFill>
            <a:schemeClr val="bg1"/>
          </a:solidFill>
        </p:spPr>
        <p:txBody>
          <a:bodyPr wrap="square" rtlCol="0">
            <a:spAutoFit/>
          </a:bodyPr>
          <a:lstStyle/>
          <a:p>
            <a:r>
              <a:rPr lang="en-US" sz="1100" dirty="0" smtClean="0"/>
              <a:t>C:\Documents and Settings\Michael Schilmoeller\Desktop\NWPCC - Council\SAAC\Presentation materials\Asymptotic reduction in risk with increasing plans.xlsm</a:t>
            </a:r>
            <a:endParaRPr lang="en-US" sz="1100" dirty="0"/>
          </a:p>
        </p:txBody>
      </p:sp>
      <p:sp>
        <p:nvSpPr>
          <p:cNvPr id="7" name="TextBox 6"/>
          <p:cNvSpPr txBox="1"/>
          <p:nvPr/>
        </p:nvSpPr>
        <p:spPr>
          <a:xfrm>
            <a:off x="474133" y="6321778"/>
            <a:ext cx="4662311" cy="369332"/>
          </a:xfrm>
          <a:prstGeom prst="rect">
            <a:avLst/>
          </a:prstGeom>
          <a:noFill/>
        </p:spPr>
        <p:txBody>
          <a:bodyPr wrap="square" rtlCol="0">
            <a:spAutoFit/>
          </a:bodyPr>
          <a:lstStyle/>
          <a:p>
            <a:r>
              <a:rPr lang="en-US" dirty="0" smtClean="0"/>
              <a:t>Implication to Number of Plans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20-Year Studies?</a:t>
            </a:r>
            <a:endParaRPr lang="en-US" dirty="0"/>
          </a:p>
        </p:txBody>
      </p:sp>
      <p:sp>
        <p:nvSpPr>
          <p:cNvPr id="3" name="Content Placeholder 2"/>
          <p:cNvSpPr>
            <a:spLocks noGrp="1"/>
          </p:cNvSpPr>
          <p:nvPr>
            <p:ph idx="1"/>
          </p:nvPr>
        </p:nvSpPr>
        <p:spPr>
          <a:xfrm>
            <a:off x="457200" y="3973690"/>
            <a:ext cx="8229600" cy="1422399"/>
          </a:xfrm>
        </p:spPr>
        <p:txBody>
          <a:bodyPr/>
          <a:lstStyle/>
          <a:p>
            <a:r>
              <a:rPr lang="en-US" dirty="0" smtClean="0"/>
              <a:t>How long would this take on the Council’s </a:t>
            </a:r>
            <a:r>
              <a:rPr lang="en-US" i="1" dirty="0" smtClean="0">
                <a:latin typeface="Times New Roman" pitchFamily="18" charset="0"/>
                <a:cs typeface="Times New Roman" pitchFamily="18" charset="0"/>
              </a:rPr>
              <a:t>Aurora2</a:t>
            </a:r>
            <a:r>
              <a:rPr lang="en-US" dirty="0" smtClean="0"/>
              <a:t> server?</a:t>
            </a:r>
            <a:endParaRPr lang="en-US" dirty="0"/>
          </a:p>
        </p:txBody>
      </p:sp>
      <p:graphicFrame>
        <p:nvGraphicFramePr>
          <p:cNvPr id="14338" name="Content Placeholder 3"/>
          <p:cNvGraphicFramePr>
            <a:graphicFrameLocks noChangeAspect="1"/>
          </p:cNvGraphicFramePr>
          <p:nvPr/>
        </p:nvGraphicFramePr>
        <p:xfrm>
          <a:off x="1487488" y="1485900"/>
          <a:ext cx="6370637" cy="2309813"/>
        </p:xfrm>
        <a:graphic>
          <a:graphicData uri="http://schemas.openxmlformats.org/presentationml/2006/ole">
            <p:oleObj spid="_x0000_s14338" name="Equation" r:id="rId3" imgW="1892160" imgH="685800" progId="Equation.3">
              <p:embed/>
            </p:oleObj>
          </a:graphicData>
        </a:graphic>
      </p:graphicFrame>
      <p:sp>
        <p:nvSpPr>
          <p:cNvPr id="5" name="TextBox 4"/>
          <p:cNvSpPr txBox="1"/>
          <p:nvPr/>
        </p:nvSpPr>
        <p:spPr>
          <a:xfrm>
            <a:off x="474133" y="6321778"/>
            <a:ext cx="4662311" cy="369332"/>
          </a:xfrm>
          <a:prstGeom prst="rect">
            <a:avLst/>
          </a:prstGeom>
          <a:noFill/>
        </p:spPr>
        <p:txBody>
          <a:bodyPr wrap="square" rtlCol="0">
            <a:spAutoFit/>
          </a:bodyPr>
          <a:lstStyle/>
          <a:p>
            <a:r>
              <a:rPr lang="en-US" dirty="0" smtClean="0"/>
              <a:t>Implication to Computational Burden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49690750_tianhesupercomputer.jpg"/>
          <p:cNvPicPr>
            <a:picLocks noChangeAspect="1"/>
          </p:cNvPicPr>
          <p:nvPr/>
        </p:nvPicPr>
        <p:blipFill>
          <a:blip r:embed="rId3" cstate="print">
            <a:lum bright="16000" contrast="-45000"/>
          </a:blip>
          <a:stretch>
            <a:fillRect/>
          </a:stretch>
        </p:blipFill>
        <p:spPr>
          <a:xfrm>
            <a:off x="3025422" y="1603023"/>
            <a:ext cx="5345600" cy="3006900"/>
          </a:xfrm>
          <a:prstGeom prst="rect">
            <a:avLst/>
          </a:prstGeom>
          <a:blipFill dpi="0" rotWithShape="1">
            <a:blip r:embed="rId4" cstate="print">
              <a:alphaModFix amt="33000"/>
            </a:blip>
            <a:srcRect/>
            <a:tile tx="0" ty="0" sx="100000" sy="100000" flip="none" algn="tl"/>
          </a:blipFill>
          <a:effectLst/>
        </p:spPr>
      </p:pic>
      <p:sp>
        <p:nvSpPr>
          <p:cNvPr id="3" name="Content Placeholder 2"/>
          <p:cNvSpPr>
            <a:spLocks noGrp="1"/>
          </p:cNvSpPr>
          <p:nvPr>
            <p:ph idx="1"/>
          </p:nvPr>
        </p:nvSpPr>
        <p:spPr>
          <a:xfrm>
            <a:off x="457200" y="1600200"/>
            <a:ext cx="8229600" cy="4337756"/>
          </a:xfrm>
        </p:spPr>
        <p:txBody>
          <a:bodyPr/>
          <a:lstStyle/>
          <a:p>
            <a:r>
              <a:rPr lang="en-US" sz="2800" dirty="0" smtClean="0"/>
              <a:t>Assume a benchmark machine can process 20-year studies as fast:</a:t>
            </a:r>
          </a:p>
          <a:p>
            <a:pPr lvl="1"/>
            <a:r>
              <a:rPr lang="en-US" sz="2400" dirty="0" smtClean="0"/>
              <a:t>Xeon 5365, 3.0 MHz, L2 Cache 2x4, 4 cores/4 threads per core</a:t>
            </a:r>
          </a:p>
          <a:p>
            <a:pPr lvl="1"/>
            <a:r>
              <a:rPr lang="en-US" sz="2400" dirty="0" smtClean="0"/>
              <a:t>38 GFLOPS on the </a:t>
            </a:r>
            <a:r>
              <a:rPr lang="en-US" sz="2400" dirty="0" err="1" smtClean="0"/>
              <a:t>LinPack</a:t>
            </a:r>
            <a:r>
              <a:rPr lang="en-US" sz="2400" dirty="0" smtClean="0"/>
              <a:t> standard</a:t>
            </a:r>
          </a:p>
          <a:p>
            <a:pPr lvl="1"/>
            <a:r>
              <a:rPr lang="en-US" sz="2400" i="1" dirty="0" smtClean="0"/>
              <a:t>639 years, 3 months, 7 days</a:t>
            </a:r>
          </a:p>
          <a:p>
            <a:r>
              <a:rPr lang="en-US" sz="2800" dirty="0" smtClean="0"/>
              <a:t>Total time requirement for one study on the Tianhe-1A: 3.54 days (</a:t>
            </a:r>
            <a:r>
              <a:rPr lang="en-US" sz="2800" i="1" dirty="0" smtClean="0"/>
              <a:t>3 days, 12 hours, 51 minutes</a:t>
            </a:r>
            <a:r>
              <a:rPr lang="en-US" sz="2800" dirty="0" smtClean="0"/>
              <a:t>) and estimated cost $37,318</a:t>
            </a:r>
          </a:p>
        </p:txBody>
      </p:sp>
      <p:sp>
        <p:nvSpPr>
          <p:cNvPr id="2" name="Title 1"/>
          <p:cNvSpPr>
            <a:spLocks noGrp="1"/>
          </p:cNvSpPr>
          <p:nvPr>
            <p:ph type="title"/>
          </p:nvPr>
        </p:nvSpPr>
        <p:spPr/>
        <p:txBody>
          <a:bodyPr/>
          <a:lstStyle/>
          <a:p>
            <a:r>
              <a:rPr lang="en-US" dirty="0" smtClean="0"/>
              <a:t>On the World’s Fastest Machine</a:t>
            </a:r>
            <a:endParaRPr lang="en-US" dirty="0"/>
          </a:p>
        </p:txBody>
      </p:sp>
      <p:sp>
        <p:nvSpPr>
          <p:cNvPr id="5" name="TextBox 4"/>
          <p:cNvSpPr txBox="1"/>
          <p:nvPr/>
        </p:nvSpPr>
        <p:spPr>
          <a:xfrm>
            <a:off x="474133" y="6321778"/>
            <a:ext cx="4662311" cy="369332"/>
          </a:xfrm>
          <a:prstGeom prst="rect">
            <a:avLst/>
          </a:prstGeom>
          <a:noFill/>
        </p:spPr>
        <p:txBody>
          <a:bodyPr wrap="square" rtlCol="0">
            <a:spAutoFit/>
          </a:bodyPr>
          <a:lstStyle/>
          <a:p>
            <a:r>
              <a:rPr lang="en-US" dirty="0" smtClean="0"/>
              <a:t>Implication to Computational Burden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RPM Satisfies the Requirements of a Risk Model</a:t>
            </a:r>
            <a:endParaRPr lang="en-US" dirty="0"/>
          </a:p>
        </p:txBody>
      </p:sp>
      <p:sp>
        <p:nvSpPr>
          <p:cNvPr id="3" name="Content Placeholder 2"/>
          <p:cNvSpPr>
            <a:spLocks noGrp="1"/>
          </p:cNvSpPr>
          <p:nvPr>
            <p:ph idx="1"/>
          </p:nvPr>
        </p:nvSpPr>
        <p:spPr>
          <a:xfrm>
            <a:off x="623454" y="1816100"/>
            <a:ext cx="7809346" cy="4305300"/>
          </a:xfrm>
        </p:spPr>
        <p:txBody>
          <a:bodyPr/>
          <a:lstStyle/>
          <a:p>
            <a:r>
              <a:rPr lang="en-US" sz="2800" dirty="0" smtClean="0"/>
              <a:t>Statistical distributions of hourly data</a:t>
            </a:r>
          </a:p>
          <a:p>
            <a:pPr lvl="1"/>
            <a:r>
              <a:rPr lang="en-US" sz="2400" dirty="0" smtClean="0"/>
              <a:t>Estimating hourly cost and generation</a:t>
            </a:r>
          </a:p>
          <a:p>
            <a:pPr lvl="1"/>
            <a:r>
              <a:rPr lang="en-US" sz="2400" dirty="0" smtClean="0"/>
              <a:t>Application to limited-energy resources</a:t>
            </a:r>
          </a:p>
          <a:p>
            <a:pPr lvl="1"/>
            <a:r>
              <a:rPr lang="en-US" sz="2400" dirty="0" smtClean="0"/>
              <a:t>The price duration curve and the revenue curve</a:t>
            </a:r>
          </a:p>
          <a:p>
            <a:r>
              <a:rPr lang="en-US" sz="2800" dirty="0" smtClean="0"/>
              <a:t>Valuation costing</a:t>
            </a:r>
          </a:p>
          <a:p>
            <a:r>
              <a:rPr lang="en-US" sz="2800" dirty="0" smtClean="0"/>
              <a:t>An open-system models</a:t>
            </a:r>
          </a:p>
          <a:p>
            <a:r>
              <a:rPr lang="en-US" sz="2800" dirty="0" smtClean="0"/>
              <a:t>Unit aggregation</a:t>
            </a:r>
          </a:p>
          <a:p>
            <a:r>
              <a:rPr lang="en-US" sz="2800" dirty="0" smtClean="0"/>
              <a:t>Performance and precision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Estimating Energy Generation</a:t>
            </a:r>
          </a:p>
        </p:txBody>
      </p:sp>
      <p:pic>
        <p:nvPicPr>
          <p:cNvPr id="384003" name="Picture 3"/>
          <p:cNvPicPr>
            <a:picLocks noChangeAspect="1" noChangeArrowheads="1"/>
          </p:cNvPicPr>
          <p:nvPr/>
        </p:nvPicPr>
        <p:blipFill>
          <a:blip r:embed="rId2" cstate="print"/>
          <a:srcRect/>
          <a:stretch>
            <a:fillRect/>
          </a:stretch>
        </p:blipFill>
        <p:spPr bwMode="auto">
          <a:xfrm>
            <a:off x="430213" y="1546225"/>
            <a:ext cx="8334375" cy="3798888"/>
          </a:xfrm>
          <a:prstGeom prst="rect">
            <a:avLst/>
          </a:prstGeom>
          <a:noFill/>
        </p:spPr>
      </p:pic>
      <p:sp>
        <p:nvSpPr>
          <p:cNvPr id="4" name="TextBox 3"/>
          <p:cNvSpPr txBox="1"/>
          <p:nvPr/>
        </p:nvSpPr>
        <p:spPr>
          <a:xfrm>
            <a:off x="6660573" y="3439391"/>
            <a:ext cx="1548245" cy="584775"/>
          </a:xfrm>
          <a:prstGeom prst="rect">
            <a:avLst/>
          </a:prstGeom>
          <a:noFill/>
        </p:spPr>
        <p:txBody>
          <a:bodyPr wrap="square" rtlCol="0">
            <a:spAutoFit/>
          </a:bodyPr>
          <a:lstStyle/>
          <a:p>
            <a:r>
              <a:rPr lang="en-US" sz="1600" dirty="0" smtClean="0"/>
              <a:t>Price duration curve (PDC)</a:t>
            </a:r>
            <a:endParaRPr lang="en-US" sz="1600" dirty="0"/>
          </a:p>
        </p:txBody>
      </p:sp>
      <p:cxnSp>
        <p:nvCxnSpPr>
          <p:cNvPr id="6" name="Straight Arrow Connector 5"/>
          <p:cNvCxnSpPr/>
          <p:nvPr/>
        </p:nvCxnSpPr>
        <p:spPr bwMode="auto">
          <a:xfrm rot="5400000" flipH="1" flipV="1">
            <a:off x="7429501" y="3127664"/>
            <a:ext cx="405245" cy="135082"/>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7" name="TextBox 6"/>
          <p:cNvSpPr txBox="1"/>
          <p:nvPr/>
        </p:nvSpPr>
        <p:spPr>
          <a:xfrm>
            <a:off x="280555" y="6411191"/>
            <a:ext cx="3356262" cy="369332"/>
          </a:xfrm>
          <a:prstGeom prst="rect">
            <a:avLst/>
          </a:prstGeom>
          <a:noFill/>
        </p:spPr>
        <p:txBody>
          <a:bodyPr wrap="square" rtlCol="0">
            <a:spAutoFit/>
          </a:bodyPr>
          <a:lstStyle/>
          <a:p>
            <a:r>
              <a:rPr lang="en-US" dirty="0" smtClean="0"/>
              <a:t>Statistical distributions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85800" y="304800"/>
            <a:ext cx="7772400" cy="1898650"/>
          </a:xfrm>
        </p:spPr>
        <p:txBody>
          <a:bodyPr/>
          <a:lstStyle/>
          <a:p>
            <a:r>
              <a:rPr lang="en-US" sz="3600" dirty="0"/>
              <a:t>Gross Value of Resources Using Statistical Parameters of Distributions</a:t>
            </a:r>
          </a:p>
        </p:txBody>
      </p:sp>
      <p:pic>
        <p:nvPicPr>
          <p:cNvPr id="382979" name="Picture 3"/>
          <p:cNvPicPr>
            <a:picLocks noChangeAspect="1" noChangeArrowheads="1"/>
          </p:cNvPicPr>
          <p:nvPr/>
        </p:nvPicPr>
        <p:blipFill>
          <a:blip r:embed="rId2" cstate="print"/>
          <a:srcRect/>
          <a:stretch>
            <a:fillRect/>
          </a:stretch>
        </p:blipFill>
        <p:spPr bwMode="auto">
          <a:xfrm>
            <a:off x="2139950" y="2403475"/>
            <a:ext cx="4302125" cy="3876675"/>
          </a:xfrm>
          <a:prstGeom prst="rect">
            <a:avLst/>
          </a:prstGeom>
          <a:noFill/>
        </p:spPr>
      </p:pic>
      <p:sp>
        <p:nvSpPr>
          <p:cNvPr id="382981" name="Text Box 5"/>
          <p:cNvSpPr txBox="1">
            <a:spLocks noChangeArrowheads="1"/>
          </p:cNvSpPr>
          <p:nvPr/>
        </p:nvSpPr>
        <p:spPr bwMode="auto">
          <a:xfrm>
            <a:off x="6640513" y="2368549"/>
            <a:ext cx="1873250" cy="2862322"/>
          </a:xfrm>
          <a:prstGeom prst="rect">
            <a:avLst/>
          </a:prstGeom>
          <a:noFill/>
          <a:ln w="12700">
            <a:noFill/>
            <a:miter lim="800000"/>
            <a:headEnd/>
            <a:tailEnd/>
          </a:ln>
          <a:effectLst/>
        </p:spPr>
        <p:txBody>
          <a:bodyPr wrap="square">
            <a:spAutoFit/>
          </a:bodyPr>
          <a:lstStyle/>
          <a:p>
            <a:pPr>
              <a:spcBef>
                <a:spcPct val="50000"/>
              </a:spcBef>
            </a:pPr>
            <a:r>
              <a:rPr lang="en-US" dirty="0" smtClean="0"/>
              <a:t>Assumes:</a:t>
            </a:r>
          </a:p>
          <a:p>
            <a:pPr marL="342900" indent="-342900">
              <a:spcBef>
                <a:spcPct val="50000"/>
              </a:spcBef>
              <a:buAutoNum type="arabicParenR"/>
            </a:pPr>
            <a:r>
              <a:rPr lang="en-US" dirty="0" smtClean="0"/>
              <a:t>prices </a:t>
            </a:r>
            <a:r>
              <a:rPr lang="en-US" dirty="0"/>
              <a:t>are lognormally </a:t>
            </a:r>
            <a:r>
              <a:rPr lang="en-US" dirty="0" smtClean="0"/>
              <a:t>distributed</a:t>
            </a:r>
          </a:p>
          <a:p>
            <a:pPr marL="342900" indent="-342900">
              <a:spcBef>
                <a:spcPct val="50000"/>
              </a:spcBef>
              <a:buAutoNum type="arabicParenR"/>
            </a:pPr>
            <a:r>
              <a:rPr lang="en-US" dirty="0" smtClean="0"/>
              <a:t>1MW capacity</a:t>
            </a:r>
          </a:p>
          <a:p>
            <a:pPr marL="342900" indent="-342900">
              <a:spcBef>
                <a:spcPct val="50000"/>
              </a:spcBef>
              <a:buAutoNum type="arabicParenR"/>
            </a:pPr>
            <a:r>
              <a:rPr lang="en-US" dirty="0" smtClean="0"/>
              <a:t>No outages</a:t>
            </a:r>
          </a:p>
          <a:p>
            <a:pPr>
              <a:spcBef>
                <a:spcPct val="50000"/>
              </a:spcBef>
            </a:pPr>
            <a:endParaRPr lang="en-US" dirty="0"/>
          </a:p>
        </p:txBody>
      </p:sp>
      <p:sp>
        <p:nvSpPr>
          <p:cNvPr id="5" name="TextBox 4"/>
          <p:cNvSpPr txBox="1"/>
          <p:nvPr/>
        </p:nvSpPr>
        <p:spPr>
          <a:xfrm>
            <a:off x="2150917" y="2410692"/>
            <a:ext cx="249383" cy="369332"/>
          </a:xfrm>
          <a:prstGeom prst="rect">
            <a:avLst/>
          </a:prstGeom>
          <a:solidFill>
            <a:schemeClr val="bg1"/>
          </a:solidFill>
          <a:ln>
            <a:noFill/>
          </a:ln>
        </p:spPr>
        <p:txBody>
          <a:bodyPr wrap="square" lIns="0" tIns="0" rIns="0" bIns="0" rtlCol="0">
            <a:spAutoFit/>
          </a:bodyPr>
          <a:lstStyle/>
          <a:p>
            <a:r>
              <a:rPr lang="en-US" sz="2400" i="1" dirty="0" smtClean="0">
                <a:latin typeface="Times New Roman" pitchFamily="18" charset="0"/>
                <a:cs typeface="Times New Roman" pitchFamily="18" charset="0"/>
              </a:rPr>
              <a:t>V</a:t>
            </a:r>
            <a:endParaRPr lang="en-US" sz="2400" i="1" dirty="0">
              <a:latin typeface="Times New Roman" pitchFamily="18" charset="0"/>
              <a:cs typeface="Times New Roman" pitchFamily="18" charset="0"/>
            </a:endParaRPr>
          </a:p>
        </p:txBody>
      </p:sp>
      <p:sp>
        <p:nvSpPr>
          <p:cNvPr id="6" name="TextBox 5"/>
          <p:cNvSpPr txBox="1"/>
          <p:nvPr/>
        </p:nvSpPr>
        <p:spPr>
          <a:xfrm>
            <a:off x="280555" y="6411191"/>
            <a:ext cx="3356262" cy="369332"/>
          </a:xfrm>
          <a:prstGeom prst="rect">
            <a:avLst/>
          </a:prstGeom>
          <a:noFill/>
        </p:spPr>
        <p:txBody>
          <a:bodyPr wrap="square" rtlCol="0">
            <a:spAutoFit/>
          </a:bodyPr>
          <a:lstStyle/>
          <a:p>
            <a:r>
              <a:rPr lang="en-US" dirty="0" smtClean="0"/>
              <a:t>Statistical distributions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Estimating Energy Generation</a:t>
            </a:r>
          </a:p>
        </p:txBody>
      </p:sp>
      <p:pic>
        <p:nvPicPr>
          <p:cNvPr id="386052" name="Picture 4"/>
          <p:cNvPicPr>
            <a:picLocks noChangeAspect="1" noChangeArrowheads="1"/>
          </p:cNvPicPr>
          <p:nvPr/>
        </p:nvPicPr>
        <p:blipFill>
          <a:blip r:embed="rId2" cstate="print"/>
          <a:srcRect/>
          <a:stretch>
            <a:fillRect/>
          </a:stretch>
        </p:blipFill>
        <p:spPr bwMode="auto">
          <a:xfrm>
            <a:off x="1071563" y="1455738"/>
            <a:ext cx="4797425" cy="4465637"/>
          </a:xfrm>
          <a:prstGeom prst="rect">
            <a:avLst/>
          </a:prstGeom>
          <a:noFill/>
        </p:spPr>
      </p:pic>
      <p:sp>
        <p:nvSpPr>
          <p:cNvPr id="386054" name="Text Box 6"/>
          <p:cNvSpPr txBox="1">
            <a:spLocks noChangeArrowheads="1"/>
          </p:cNvSpPr>
          <p:nvPr/>
        </p:nvSpPr>
        <p:spPr bwMode="auto">
          <a:xfrm>
            <a:off x="6130925" y="1484313"/>
            <a:ext cx="2413000" cy="3013075"/>
          </a:xfrm>
          <a:prstGeom prst="rect">
            <a:avLst/>
          </a:prstGeom>
          <a:noFill/>
          <a:ln w="12700">
            <a:noFill/>
            <a:miter lim="800000"/>
            <a:headEnd/>
            <a:tailEnd/>
          </a:ln>
          <a:effectLst/>
        </p:spPr>
        <p:txBody>
          <a:bodyPr>
            <a:spAutoFit/>
          </a:bodyPr>
          <a:lstStyle/>
          <a:p>
            <a:pPr>
              <a:spcBef>
                <a:spcPct val="50000"/>
              </a:spcBef>
            </a:pPr>
            <a:r>
              <a:rPr lang="en-US"/>
              <a:t>Applied to equation (4), this gives us a closed-form evaluation of the capacity factor and energy.</a:t>
            </a:r>
          </a:p>
        </p:txBody>
      </p:sp>
      <p:sp>
        <p:nvSpPr>
          <p:cNvPr id="5" name="TextBox 4"/>
          <p:cNvSpPr txBox="1"/>
          <p:nvPr/>
        </p:nvSpPr>
        <p:spPr>
          <a:xfrm>
            <a:off x="280555" y="6411191"/>
            <a:ext cx="3356262" cy="369332"/>
          </a:xfrm>
          <a:prstGeom prst="rect">
            <a:avLst/>
          </a:prstGeom>
          <a:noFill/>
        </p:spPr>
        <p:txBody>
          <a:bodyPr wrap="square" rtlCol="0">
            <a:spAutoFit/>
          </a:bodyPr>
          <a:lstStyle/>
          <a:p>
            <a:r>
              <a:rPr lang="en-US" dirty="0" smtClean="0"/>
              <a:t>Statistical distributions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in the RPM</a:t>
            </a:r>
            <a:endParaRPr lang="en-US" dirty="0"/>
          </a:p>
        </p:txBody>
      </p:sp>
      <p:sp>
        <p:nvSpPr>
          <p:cNvPr id="3" name="Content Placeholder 2"/>
          <p:cNvSpPr>
            <a:spLocks noGrp="1"/>
          </p:cNvSpPr>
          <p:nvPr>
            <p:ph idx="1"/>
          </p:nvPr>
        </p:nvSpPr>
        <p:spPr/>
        <p:txBody>
          <a:bodyPr/>
          <a:lstStyle/>
          <a:p>
            <a:r>
              <a:rPr lang="en-US" dirty="0" smtClean="0"/>
              <a:t>Distributions represent hourly prices for electricity and fuel over hydro year quarters, on- and off-peak</a:t>
            </a:r>
          </a:p>
          <a:p>
            <a:pPr lvl="1"/>
            <a:r>
              <a:rPr lang="en-US" sz="2000" dirty="0" smtClean="0"/>
              <a:t>Sept-Nov, Dec-Feb, Mar-May, June-Aug</a:t>
            </a:r>
          </a:p>
          <a:p>
            <a:pPr lvl="1"/>
            <a:r>
              <a:rPr lang="en-US" sz="2000" dirty="0" smtClean="0"/>
              <a:t>Conventional 6x16 definition</a:t>
            </a:r>
          </a:p>
          <a:p>
            <a:pPr lvl="1"/>
            <a:r>
              <a:rPr lang="en-US" sz="2000" dirty="0" smtClean="0"/>
              <a:t>Use of “standard months”</a:t>
            </a:r>
          </a:p>
          <a:p>
            <a:r>
              <a:rPr lang="en-US" dirty="0" smtClean="0"/>
              <a:t>Easily verified with chronological model</a:t>
            </a:r>
          </a:p>
          <a:p>
            <a:r>
              <a:rPr lang="en-US" dirty="0" smtClean="0"/>
              <a:t>Execution time &lt;30</a:t>
            </a:r>
            <a:r>
              <a:rPr lang="en-US" dirty="0" smtClean="0">
                <a:latin typeface="Times New Roman"/>
                <a:cs typeface="Times New Roman"/>
              </a:rPr>
              <a:t>µsecs</a:t>
            </a:r>
          </a:p>
          <a:p>
            <a:r>
              <a:rPr lang="en-US" dirty="0" smtClean="0"/>
              <a:t>56 plants x 80 periods x 2 subperiods</a:t>
            </a:r>
          </a:p>
        </p:txBody>
      </p:sp>
      <p:sp>
        <p:nvSpPr>
          <p:cNvPr id="4" name="TextBox 3"/>
          <p:cNvSpPr txBox="1"/>
          <p:nvPr/>
        </p:nvSpPr>
        <p:spPr>
          <a:xfrm>
            <a:off x="280555" y="6411191"/>
            <a:ext cx="3356262" cy="369332"/>
          </a:xfrm>
          <a:prstGeom prst="rect">
            <a:avLst/>
          </a:prstGeom>
          <a:noFill/>
        </p:spPr>
        <p:txBody>
          <a:bodyPr wrap="square" rtlCol="0">
            <a:spAutoFit/>
          </a:bodyPr>
          <a:lstStyle/>
          <a:p>
            <a:r>
              <a:rPr lang="en-US" dirty="0" smtClean="0"/>
              <a:t>Statistical distributions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Energy-Limited Dispatch</a:t>
            </a:r>
          </a:p>
        </p:txBody>
      </p:sp>
      <p:pic>
        <p:nvPicPr>
          <p:cNvPr id="436229" name="Picture 5" descr="ConstrDisp03"/>
          <p:cNvPicPr>
            <a:picLocks noChangeAspect="1" noChangeArrowheads="1"/>
          </p:cNvPicPr>
          <p:nvPr/>
        </p:nvPicPr>
        <p:blipFill>
          <a:blip r:embed="rId2" cstate="print"/>
          <a:srcRect/>
          <a:stretch>
            <a:fillRect/>
          </a:stretch>
        </p:blipFill>
        <p:spPr bwMode="auto">
          <a:xfrm>
            <a:off x="908338" y="1633537"/>
            <a:ext cx="7410450" cy="4276725"/>
          </a:xfrm>
          <a:prstGeom prst="rect">
            <a:avLst/>
          </a:prstGeom>
          <a:noFill/>
        </p:spPr>
      </p:pic>
      <p:sp>
        <p:nvSpPr>
          <p:cNvPr id="7" name="TextBox 6"/>
          <p:cNvSpPr txBox="1"/>
          <p:nvPr/>
        </p:nvSpPr>
        <p:spPr>
          <a:xfrm>
            <a:off x="280555" y="6411191"/>
            <a:ext cx="3356262" cy="369332"/>
          </a:xfrm>
          <a:prstGeom prst="rect">
            <a:avLst/>
          </a:prstGeom>
          <a:noFill/>
        </p:spPr>
        <p:txBody>
          <a:bodyPr wrap="square" rtlCol="0">
            <a:spAutoFit/>
          </a:bodyPr>
          <a:lstStyle/>
          <a:p>
            <a:r>
              <a:rPr lang="en-US" dirty="0" smtClean="0"/>
              <a:t>Statistical distributions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dirty="0" smtClean="0"/>
              <a:t>Characteristics</a:t>
            </a:r>
            <a:endParaRPr lang="en-US" dirty="0"/>
          </a:p>
        </p:txBody>
      </p:sp>
      <p:sp>
        <p:nvSpPr>
          <p:cNvPr id="262148" name="Text Box 4"/>
          <p:cNvSpPr txBox="1">
            <a:spLocks noChangeArrowheads="1"/>
          </p:cNvSpPr>
          <p:nvPr/>
        </p:nvSpPr>
        <p:spPr bwMode="auto">
          <a:xfrm>
            <a:off x="7162800" y="1333500"/>
            <a:ext cx="1371600" cy="701675"/>
          </a:xfrm>
          <a:prstGeom prst="rect">
            <a:avLst/>
          </a:prstGeom>
          <a:noFill/>
          <a:ln w="12700">
            <a:noFill/>
            <a:miter lim="800000"/>
            <a:headEnd/>
            <a:tailEnd/>
          </a:ln>
          <a:effectLst/>
        </p:spPr>
        <p:txBody>
          <a:bodyPr>
            <a:spAutoFit/>
          </a:bodyPr>
          <a:lstStyle/>
          <a:p>
            <a:pPr>
              <a:spcBef>
                <a:spcPct val="50000"/>
              </a:spcBef>
            </a:pPr>
            <a:r>
              <a:rPr lang="en-US" sz="2000" dirty="0"/>
              <a:t>Resource Planning?</a:t>
            </a:r>
          </a:p>
        </p:txBody>
      </p:sp>
      <p:grpSp>
        <p:nvGrpSpPr>
          <p:cNvPr id="2" name="Group 8"/>
          <p:cNvGrpSpPr>
            <a:grpSpLocks/>
          </p:cNvGrpSpPr>
          <p:nvPr/>
        </p:nvGrpSpPr>
        <p:grpSpPr bwMode="auto">
          <a:xfrm>
            <a:off x="1055511" y="2743200"/>
            <a:ext cx="7010400" cy="838200"/>
            <a:chOff x="576" y="1680"/>
            <a:chExt cx="4416" cy="336"/>
          </a:xfrm>
        </p:grpSpPr>
        <p:sp>
          <p:nvSpPr>
            <p:cNvPr id="262153" name="Rectangle 9"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Reduce size and likelihood of bad outcomes</a:t>
              </a:r>
            </a:p>
          </p:txBody>
        </p:sp>
        <p:sp>
          <p:nvSpPr>
            <p:cNvPr id="262154" name="Rectangle 10"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grpSp>
        <p:nvGrpSpPr>
          <p:cNvPr id="3" name="Group 11"/>
          <p:cNvGrpSpPr>
            <a:grpSpLocks/>
          </p:cNvGrpSpPr>
          <p:nvPr/>
        </p:nvGrpSpPr>
        <p:grpSpPr bwMode="auto">
          <a:xfrm>
            <a:off x="1055511" y="3702754"/>
            <a:ext cx="7010400" cy="1196623"/>
            <a:chOff x="576" y="1680"/>
            <a:chExt cx="4416" cy="336"/>
          </a:xfrm>
        </p:grpSpPr>
        <p:sp>
          <p:nvSpPr>
            <p:cNvPr id="262156" name="Rectangle 12"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Cost – risk </a:t>
              </a:r>
              <a:r>
                <a:rPr lang="en-US" sz="2800" dirty="0" smtClean="0">
                  <a:solidFill>
                    <a:srgbClr val="000099"/>
                  </a:solidFill>
                  <a:latin typeface="Arial Unicode MS" pitchFamily="34" charset="-128"/>
                </a:rPr>
                <a:t>tradeoff: reducing risk is a money-losing proposition</a:t>
              </a:r>
              <a:endParaRPr lang="en-US" sz="2800" dirty="0">
                <a:solidFill>
                  <a:srgbClr val="000099"/>
                </a:solidFill>
                <a:latin typeface="Arial Unicode MS" pitchFamily="34" charset="-128"/>
                <a:ea typeface="Arial Unicode MS" pitchFamily="34" charset="-128"/>
                <a:cs typeface="Arial Unicode MS" pitchFamily="34" charset="-128"/>
              </a:endParaRPr>
            </a:p>
          </p:txBody>
        </p:sp>
        <p:sp>
          <p:nvSpPr>
            <p:cNvPr id="262157" name="Rectangle 13"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grpSp>
        <p:nvGrpSpPr>
          <p:cNvPr id="4" name="Group 17"/>
          <p:cNvGrpSpPr>
            <a:grpSpLocks/>
          </p:cNvGrpSpPr>
          <p:nvPr/>
        </p:nvGrpSpPr>
        <p:grpSpPr bwMode="auto">
          <a:xfrm>
            <a:off x="1055511" y="5057422"/>
            <a:ext cx="7010400" cy="533400"/>
            <a:chOff x="576" y="1680"/>
            <a:chExt cx="4416" cy="336"/>
          </a:xfrm>
        </p:grpSpPr>
        <p:sp>
          <p:nvSpPr>
            <p:cNvPr id="262162" name="Rectangle 18"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Imperfect Information</a:t>
              </a:r>
              <a:endParaRPr lang="en-US" sz="2800" dirty="0">
                <a:solidFill>
                  <a:srgbClr val="000099"/>
                </a:solidFill>
                <a:latin typeface="Arial Unicode MS" pitchFamily="34" charset="-128"/>
                <a:ea typeface="Arial Unicode MS" pitchFamily="34" charset="-128"/>
                <a:cs typeface="Arial Unicode MS" pitchFamily="34" charset="-128"/>
              </a:endParaRPr>
            </a:p>
          </p:txBody>
        </p:sp>
        <p:sp>
          <p:nvSpPr>
            <p:cNvPr id="262163" name="Rectangle 19"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sp>
        <p:nvSpPr>
          <p:cNvPr id="262165" name="Text Box 21"/>
          <p:cNvSpPr txBox="1">
            <a:spLocks noChangeArrowheads="1"/>
          </p:cNvSpPr>
          <p:nvPr/>
        </p:nvSpPr>
        <p:spPr bwMode="auto">
          <a:xfrm>
            <a:off x="5562600" y="1333500"/>
            <a:ext cx="1600200" cy="701675"/>
          </a:xfrm>
          <a:prstGeom prst="rect">
            <a:avLst/>
          </a:prstGeom>
          <a:noFill/>
          <a:ln w="12700">
            <a:noFill/>
            <a:miter lim="800000"/>
            <a:headEnd/>
            <a:tailEnd/>
          </a:ln>
          <a:effectLst/>
        </p:spPr>
        <p:txBody>
          <a:bodyPr>
            <a:spAutoFit/>
          </a:bodyPr>
          <a:lstStyle/>
          <a:p>
            <a:pPr>
              <a:spcBef>
                <a:spcPct val="50000"/>
              </a:spcBef>
            </a:pPr>
            <a:r>
              <a:rPr lang="en-US" sz="2000"/>
              <a:t>Buying an automobile?</a:t>
            </a:r>
          </a:p>
        </p:txBody>
      </p:sp>
      <p:grpSp>
        <p:nvGrpSpPr>
          <p:cNvPr id="5" name="Group 11"/>
          <p:cNvGrpSpPr>
            <a:grpSpLocks/>
          </p:cNvGrpSpPr>
          <p:nvPr/>
        </p:nvGrpSpPr>
        <p:grpSpPr bwMode="auto">
          <a:xfrm>
            <a:off x="1055511" y="2159706"/>
            <a:ext cx="7010400" cy="413663"/>
            <a:chOff x="576" y="1680"/>
            <a:chExt cx="4416" cy="345"/>
          </a:xfrm>
        </p:grpSpPr>
        <p:sp>
          <p:nvSpPr>
            <p:cNvPr id="23" name="Rectangle 12" descr="Rectangle: Click to edit Master text styles&#10;Second level&#10;Third level&#10;Fourth level&#10;Fifth level"/>
            <p:cNvSpPr>
              <a:spLocks noChangeArrowheads="1"/>
            </p:cNvSpPr>
            <p:nvPr/>
          </p:nvSpPr>
          <p:spPr bwMode="auto">
            <a:xfrm>
              <a:off x="576" y="1680"/>
              <a:ext cx="3024" cy="345"/>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No "</a:t>
              </a:r>
              <a:r>
                <a:rPr lang="en-US" sz="2800" dirty="0" smtClean="0">
                  <a:solidFill>
                    <a:srgbClr val="000099"/>
                  </a:solidFill>
                  <a:latin typeface="Arial Unicode MS" pitchFamily="34" charset="-128"/>
                </a:rPr>
                <a:t>do-</a:t>
              </a:r>
              <a:r>
                <a:rPr lang="en-US" sz="2800" dirty="0" err="1" smtClean="0">
                  <a:solidFill>
                    <a:srgbClr val="000099"/>
                  </a:solidFill>
                  <a:latin typeface="Arial Unicode MS" pitchFamily="34" charset="-128"/>
                </a:rPr>
                <a:t>overs</a:t>
              </a:r>
              <a:r>
                <a:rPr lang="en-US" sz="2800" dirty="0">
                  <a:solidFill>
                    <a:srgbClr val="000099"/>
                  </a:solidFill>
                  <a:latin typeface="Arial Unicode MS" pitchFamily="34" charset="-128"/>
                </a:rPr>
                <a:t>", </a:t>
              </a:r>
              <a:r>
                <a:rPr lang="en-US" sz="2800" dirty="0" smtClean="0">
                  <a:solidFill>
                    <a:srgbClr val="000099"/>
                  </a:solidFill>
                  <a:latin typeface="Arial Unicode MS" pitchFamily="34" charset="-128"/>
                </a:rPr>
                <a:t>irreversibility</a:t>
              </a:r>
              <a:endParaRPr lang="en-US" sz="2800" dirty="0">
                <a:solidFill>
                  <a:srgbClr val="000099"/>
                </a:solidFill>
                <a:latin typeface="Arial Unicode MS" pitchFamily="34" charset="-128"/>
              </a:endParaRPr>
            </a:p>
          </p:txBody>
        </p:sp>
        <p:sp>
          <p:nvSpPr>
            <p:cNvPr id="24" name="Rectangle 13"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dirty="0" smtClean="0"/>
              <a:t>“Valuation” Costing</a:t>
            </a:r>
            <a:endParaRPr lang="en-US" dirty="0"/>
          </a:p>
        </p:txBody>
      </p:sp>
      <p:pic>
        <p:nvPicPr>
          <p:cNvPr id="360451" name="Picture 3"/>
          <p:cNvPicPr>
            <a:picLocks noChangeAspect="1" noChangeArrowheads="1"/>
          </p:cNvPicPr>
          <p:nvPr/>
        </p:nvPicPr>
        <p:blipFill>
          <a:blip r:embed="rId2" cstate="print"/>
          <a:srcRect/>
          <a:stretch>
            <a:fillRect/>
          </a:stretch>
        </p:blipFill>
        <p:spPr bwMode="auto">
          <a:xfrm>
            <a:off x="5492751" y="1865313"/>
            <a:ext cx="2338164" cy="2084387"/>
          </a:xfrm>
          <a:prstGeom prst="rect">
            <a:avLst/>
          </a:prstGeom>
          <a:noFill/>
          <a:ln w="12700">
            <a:noFill/>
            <a:miter lim="800000"/>
            <a:headEnd/>
            <a:tailEnd/>
          </a:ln>
          <a:effectLst/>
        </p:spPr>
      </p:pic>
      <p:pic>
        <p:nvPicPr>
          <p:cNvPr id="360452" name="Picture 4"/>
          <p:cNvPicPr>
            <a:picLocks noChangeAspect="1" noChangeArrowheads="1"/>
          </p:cNvPicPr>
          <p:nvPr/>
        </p:nvPicPr>
        <p:blipFill>
          <a:blip r:embed="rId3" cstate="print"/>
          <a:srcRect/>
          <a:stretch>
            <a:fillRect/>
          </a:stretch>
        </p:blipFill>
        <p:spPr bwMode="auto">
          <a:xfrm>
            <a:off x="428625" y="1827213"/>
            <a:ext cx="2219743" cy="2122487"/>
          </a:xfrm>
          <a:prstGeom prst="rect">
            <a:avLst/>
          </a:prstGeom>
          <a:noFill/>
          <a:ln w="12700">
            <a:noFill/>
            <a:miter lim="800000"/>
            <a:headEnd/>
            <a:tailEnd/>
          </a:ln>
          <a:effectLst/>
        </p:spPr>
      </p:pic>
      <p:sp>
        <p:nvSpPr>
          <p:cNvPr id="360454" name="Text Box 6"/>
          <p:cNvSpPr txBox="1">
            <a:spLocks noChangeArrowheads="1"/>
          </p:cNvSpPr>
          <p:nvPr/>
        </p:nvSpPr>
        <p:spPr bwMode="auto">
          <a:xfrm>
            <a:off x="690563" y="1300163"/>
            <a:ext cx="7839075" cy="369332"/>
          </a:xfrm>
          <a:prstGeom prst="rect">
            <a:avLst/>
          </a:prstGeom>
          <a:noFill/>
          <a:ln w="12700">
            <a:noFill/>
            <a:miter lim="800000"/>
            <a:headEnd/>
            <a:tailEnd/>
          </a:ln>
          <a:effectLst/>
        </p:spPr>
        <p:txBody>
          <a:bodyPr>
            <a:spAutoFit/>
          </a:bodyPr>
          <a:lstStyle/>
          <a:p>
            <a:pPr>
              <a:spcBef>
                <a:spcPct val="50000"/>
              </a:spcBef>
            </a:pPr>
            <a:r>
              <a:rPr lang="en-US" dirty="0" smtClean="0"/>
              <a:t>Complications from correlation of fuel price, energy, market prices</a:t>
            </a:r>
            <a:endParaRPr lang="en-US" dirty="0"/>
          </a:p>
        </p:txBody>
      </p:sp>
      <p:sp>
        <p:nvSpPr>
          <p:cNvPr id="360455" name="Text Box 7"/>
          <p:cNvSpPr txBox="1">
            <a:spLocks noChangeArrowheads="1"/>
          </p:cNvSpPr>
          <p:nvPr/>
        </p:nvSpPr>
        <p:spPr bwMode="auto">
          <a:xfrm>
            <a:off x="5410200" y="3983038"/>
            <a:ext cx="958850" cy="457200"/>
          </a:xfrm>
          <a:prstGeom prst="rect">
            <a:avLst/>
          </a:prstGeom>
          <a:noFill/>
          <a:ln w="12700">
            <a:noFill/>
            <a:miter lim="800000"/>
            <a:headEnd/>
            <a:tailEnd/>
          </a:ln>
          <a:effectLst/>
        </p:spPr>
        <p:txBody>
          <a:bodyPr>
            <a:spAutoFit/>
          </a:bodyPr>
          <a:lstStyle/>
          <a:p>
            <a:pPr>
              <a:spcBef>
                <a:spcPct val="50000"/>
              </a:spcBef>
            </a:pPr>
            <a:r>
              <a:rPr lang="en-US" dirty="0"/>
              <a:t>price</a:t>
            </a:r>
          </a:p>
        </p:txBody>
      </p:sp>
      <p:sp>
        <p:nvSpPr>
          <p:cNvPr id="360456" name="Text Box 8"/>
          <p:cNvSpPr txBox="1">
            <a:spLocks noChangeArrowheads="1"/>
          </p:cNvSpPr>
          <p:nvPr/>
        </p:nvSpPr>
        <p:spPr bwMode="auto">
          <a:xfrm>
            <a:off x="398463" y="4005263"/>
            <a:ext cx="4903787" cy="457200"/>
          </a:xfrm>
          <a:prstGeom prst="rect">
            <a:avLst/>
          </a:prstGeom>
          <a:noFill/>
          <a:ln w="12700">
            <a:noFill/>
            <a:miter lim="800000"/>
            <a:headEnd/>
            <a:tailEnd/>
          </a:ln>
          <a:effectLst/>
        </p:spPr>
        <p:txBody>
          <a:bodyPr>
            <a:spAutoFit/>
          </a:bodyPr>
          <a:lstStyle/>
          <a:p>
            <a:pPr>
              <a:spcBef>
                <a:spcPct val="50000"/>
              </a:spcBef>
            </a:pPr>
            <a:r>
              <a:rPr lang="en-US" dirty="0"/>
              <a:t>Loads (solid) &amp; resources (grayed)</a:t>
            </a:r>
          </a:p>
        </p:txBody>
      </p:sp>
      <p:sp>
        <p:nvSpPr>
          <p:cNvPr id="8" name="TextBox 7"/>
          <p:cNvSpPr txBox="1"/>
          <p:nvPr/>
        </p:nvSpPr>
        <p:spPr>
          <a:xfrm>
            <a:off x="280555" y="6411191"/>
            <a:ext cx="3356262" cy="369332"/>
          </a:xfrm>
          <a:prstGeom prst="rect">
            <a:avLst/>
          </a:prstGeom>
          <a:noFill/>
        </p:spPr>
        <p:txBody>
          <a:bodyPr wrap="square" rtlCol="0">
            <a:spAutoFit/>
          </a:bodyPr>
          <a:lstStyle/>
          <a:p>
            <a:r>
              <a:rPr lang="en-US" dirty="0" smtClean="0"/>
              <a:t>Valuation Costing</a:t>
            </a:r>
            <a:endParaRPr lang="en-US" dirty="0"/>
          </a:p>
        </p:txBody>
      </p:sp>
      <p:pic>
        <p:nvPicPr>
          <p:cNvPr id="9" name="Picture 3"/>
          <p:cNvPicPr>
            <a:picLocks noChangeAspect="1" noChangeArrowheads="1"/>
          </p:cNvPicPr>
          <p:nvPr/>
        </p:nvPicPr>
        <p:blipFill>
          <a:blip r:embed="rId4" cstate="print"/>
          <a:srcRect/>
          <a:stretch>
            <a:fillRect/>
          </a:stretch>
        </p:blipFill>
        <p:spPr bwMode="auto">
          <a:xfrm>
            <a:off x="2970213" y="1851025"/>
            <a:ext cx="2256786" cy="2111375"/>
          </a:xfrm>
          <a:prstGeom prst="rect">
            <a:avLst/>
          </a:prstGeom>
          <a:noFill/>
          <a:ln w="12700">
            <a:noFill/>
            <a:miter lim="800000"/>
            <a:headEnd/>
            <a:tailEnd/>
          </a:ln>
          <a:effectLst/>
        </p:spPr>
      </p:pic>
      <p:grpSp>
        <p:nvGrpSpPr>
          <p:cNvPr id="10" name="Group 4"/>
          <p:cNvGrpSpPr>
            <a:grpSpLocks noChangeAspect="1"/>
          </p:cNvGrpSpPr>
          <p:nvPr/>
        </p:nvGrpSpPr>
        <p:grpSpPr bwMode="auto">
          <a:xfrm>
            <a:off x="573088" y="4559300"/>
            <a:ext cx="5681662" cy="1689100"/>
            <a:chOff x="1049" y="1056"/>
            <a:chExt cx="3579" cy="1147"/>
          </a:xfrm>
        </p:grpSpPr>
        <p:sp>
          <p:nvSpPr>
            <p:cNvPr id="11" name="AutoShape 3"/>
            <p:cNvSpPr>
              <a:spLocks noChangeAspect="1" noChangeArrowheads="1" noTextEdit="1"/>
            </p:cNvSpPr>
            <p:nvPr/>
          </p:nvSpPr>
          <p:spPr bwMode="auto">
            <a:xfrm>
              <a:off x="1049" y="1071"/>
              <a:ext cx="3579"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 name="Rectangle 5"/>
            <p:cNvSpPr>
              <a:spLocks noChangeArrowheads="1"/>
            </p:cNvSpPr>
            <p:nvPr/>
          </p:nvSpPr>
          <p:spPr bwMode="auto">
            <a:xfrm>
              <a:off x="1081" y="1112"/>
              <a:ext cx="165" cy="341"/>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 name="Group 61"/>
            <p:cNvGrpSpPr>
              <a:grpSpLocks/>
            </p:cNvGrpSpPr>
            <p:nvPr/>
          </p:nvGrpSpPr>
          <p:grpSpPr bwMode="auto">
            <a:xfrm>
              <a:off x="1123" y="1056"/>
              <a:ext cx="3311" cy="1147"/>
              <a:chOff x="1123" y="1056"/>
              <a:chExt cx="3311" cy="1147"/>
            </a:xfrm>
          </p:grpSpPr>
          <p:sp>
            <p:nvSpPr>
              <p:cNvPr id="14" name="Rectangle 6"/>
              <p:cNvSpPr>
                <a:spLocks noChangeArrowheads="1"/>
              </p:cNvSpPr>
              <p:nvPr/>
            </p:nvSpPr>
            <p:spPr bwMode="auto">
              <a:xfrm>
                <a:off x="3871" y="1221"/>
                <a:ext cx="218"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7"/>
              <p:cNvSpPr>
                <a:spLocks noChangeArrowheads="1"/>
              </p:cNvSpPr>
              <p:nvPr/>
            </p:nvSpPr>
            <p:spPr bwMode="auto">
              <a:xfrm>
                <a:off x="2878" y="1246"/>
                <a:ext cx="218"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9"/>
              <p:cNvSpPr>
                <a:spLocks noChangeArrowheads="1"/>
              </p:cNvSpPr>
              <p:nvPr/>
            </p:nvSpPr>
            <p:spPr bwMode="auto">
              <a:xfrm>
                <a:off x="4240" y="1168"/>
                <a:ext cx="194"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3785" y="1402"/>
                <a:ext cx="120" cy="23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1"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3171" y="1427"/>
                <a:ext cx="198" cy="23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1" u="none" strike="noStrike" cap="none" normalizeH="0" baseline="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2421" y="1633"/>
                <a:ext cx="120" cy="23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1"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2791" y="1427"/>
                <a:ext cx="120" cy="23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1" u="none" strike="noStrike" cap="none" normalizeH="0" baseline="0" smtClean="0">
                    <a:ln>
                      <a:noFill/>
                    </a:ln>
                    <a:solidFill>
                      <a:srgbClr val="000000"/>
                    </a:solidFill>
                    <a:effectLst/>
                    <a:latin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1686" y="1427"/>
                <a:ext cx="198" cy="23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1" u="none" strike="noStrike" cap="none" normalizeH="0" baseline="0" dirty="0" smtClean="0">
                    <a:ln>
                      <a:noFill/>
                    </a:ln>
                    <a:solidFill>
                      <a:srgbClr val="000000"/>
                    </a:solidFill>
                    <a:effectLst/>
                    <a:latin typeface="Times New Roman" pitchFamily="18" charset="0"/>
                    <a:cs typeface="Arial" pitchFamily="34" charset="0"/>
                  </a:rPr>
                  <a:t>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3199" y="2029"/>
                <a:ext cx="0" cy="174"/>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30"/>
              <p:cNvSpPr>
                <a:spLocks noChangeArrowheads="1"/>
              </p:cNvSpPr>
              <p:nvPr/>
            </p:nvSpPr>
            <p:spPr bwMode="auto">
              <a:xfrm>
                <a:off x="3640" y="1221"/>
                <a:ext cx="269"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1"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1"/>
              <p:cNvSpPr>
                <a:spLocks noChangeArrowheads="1"/>
              </p:cNvSpPr>
              <p:nvPr/>
            </p:nvSpPr>
            <p:spPr bwMode="auto">
              <a:xfrm>
                <a:off x="3036" y="1221"/>
                <a:ext cx="269"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1"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32"/>
              <p:cNvSpPr>
                <a:spLocks noChangeArrowheads="1"/>
              </p:cNvSpPr>
              <p:nvPr/>
            </p:nvSpPr>
            <p:spPr bwMode="auto">
              <a:xfrm>
                <a:off x="2662" y="1221"/>
                <a:ext cx="269"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1" u="none" strike="noStrike" cap="none" normalizeH="0" baseline="0" dirty="0" smtClean="0">
                    <a:ln>
                      <a:noFill/>
                    </a:ln>
                    <a:solidFill>
                      <a:srgbClr val="000000"/>
                    </a:solidFill>
                    <a:effectLst/>
                    <a:latin typeface="Times New Roman" pitchFamily="18" charset="0"/>
                    <a:cs typeface="Arial" pitchFamily="34" charset="0"/>
                  </a:rPr>
                  <a:t>q</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33"/>
              <p:cNvSpPr>
                <a:spLocks noChangeArrowheads="1"/>
              </p:cNvSpPr>
              <p:nvPr/>
            </p:nvSpPr>
            <p:spPr bwMode="auto">
              <a:xfrm>
                <a:off x="1834" y="1221"/>
                <a:ext cx="335"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1" u="none" strike="noStrike" cap="none" normalizeH="0" baseline="0" smtClean="0">
                    <a:ln>
                      <a:noFill/>
                    </a:ln>
                    <a:solidFill>
                      <a:srgbClr val="000000"/>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4"/>
              <p:cNvSpPr>
                <a:spLocks noChangeArrowheads="1"/>
              </p:cNvSpPr>
              <p:nvPr/>
            </p:nvSpPr>
            <p:spPr bwMode="auto">
              <a:xfrm>
                <a:off x="1551" y="1221"/>
                <a:ext cx="269"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1" u="none" strike="noStrike" cap="none" normalizeH="0" baseline="0" smtClean="0">
                    <a:ln>
                      <a:noFill/>
                    </a:ln>
                    <a:solidFill>
                      <a:srgbClr val="000000"/>
                    </a:solidFill>
                    <a:effectLst/>
                    <a:latin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46"/>
              <p:cNvSpPr>
                <a:spLocks noChangeArrowheads="1"/>
              </p:cNvSpPr>
              <p:nvPr/>
            </p:nvSpPr>
            <p:spPr bwMode="auto">
              <a:xfrm>
                <a:off x="1123" y="1168"/>
                <a:ext cx="252" cy="392"/>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1" u="none" strike="noStrike" cap="none" normalizeH="0" baseline="0" dirty="0" smtClean="0">
                    <a:ln>
                      <a:noFill/>
                    </a:ln>
                    <a:solidFill>
                      <a:srgbClr val="000000"/>
                    </a:solidFill>
                    <a:effectLst/>
                    <a:latin typeface="Times New Roman" pitchFamily="18"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47"/>
              <p:cNvSpPr>
                <a:spLocks noChangeArrowheads="1"/>
              </p:cNvSpPr>
              <p:nvPr/>
            </p:nvSpPr>
            <p:spPr bwMode="auto">
              <a:xfrm>
                <a:off x="3392" y="1188"/>
                <a:ext cx="342" cy="428"/>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smtClean="0">
                    <a:ln>
                      <a:noFill/>
                    </a:ln>
                    <a:solidFill>
                      <a:srgbClr val="000000"/>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48"/>
              <p:cNvSpPr>
                <a:spLocks noChangeArrowheads="1"/>
              </p:cNvSpPr>
              <p:nvPr/>
            </p:nvSpPr>
            <p:spPr bwMode="auto">
              <a:xfrm>
                <a:off x="2100" y="1188"/>
                <a:ext cx="342" cy="428"/>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smtClean="0">
                    <a:ln>
                      <a:noFill/>
                    </a:ln>
                    <a:solidFill>
                      <a:srgbClr val="000000"/>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49"/>
              <p:cNvSpPr>
                <a:spLocks noChangeArrowheads="1"/>
              </p:cNvSpPr>
              <p:nvPr/>
            </p:nvSpPr>
            <p:spPr bwMode="auto">
              <a:xfrm>
                <a:off x="1285" y="1188"/>
                <a:ext cx="342" cy="428"/>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700" b="0" i="0" u="none" strike="noStrike" cap="none" normalizeH="0" baseline="0" dirty="0" smtClean="0">
                    <a:ln>
                      <a:noFill/>
                    </a:ln>
                    <a:solidFill>
                      <a:srgbClr val="000000"/>
                    </a:solidFill>
                    <a:effectLst/>
                    <a:latin typeface="Symbol" pitchFamily="18" charset="2"/>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56"/>
              <p:cNvSpPr>
                <a:spLocks noChangeArrowheads="1"/>
              </p:cNvSpPr>
              <p:nvPr/>
            </p:nvSpPr>
            <p:spPr bwMode="auto">
              <a:xfrm>
                <a:off x="2309" y="1109"/>
                <a:ext cx="582" cy="636"/>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500" b="0" i="0" u="none" strike="noStrike" cap="none" normalizeH="0" baseline="0" dirty="0" smtClean="0">
                    <a:ln>
                      <a:noFill/>
                    </a:ln>
                    <a:solidFill>
                      <a:srgbClr val="000000"/>
                    </a:solidFill>
                    <a:effectLst/>
                    <a:latin typeface="Symbol" pitchFamily="18" charset="2"/>
                    <a:cs typeface="Arial" pitchFamily="34" charset="0"/>
                  </a:rPr>
                  <a:t>å</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60"/>
              <p:cNvSpPr>
                <a:spLocks noChangeArrowheads="1"/>
              </p:cNvSpPr>
              <p:nvPr/>
            </p:nvSpPr>
            <p:spPr bwMode="auto">
              <a:xfrm>
                <a:off x="1552" y="1056"/>
                <a:ext cx="0" cy="174"/>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4" name="Text Box 5"/>
          <p:cNvSpPr txBox="1">
            <a:spLocks noChangeArrowheads="1"/>
          </p:cNvSpPr>
          <p:nvPr/>
        </p:nvSpPr>
        <p:spPr bwMode="auto">
          <a:xfrm>
            <a:off x="6184900" y="4579938"/>
            <a:ext cx="1968500" cy="923330"/>
          </a:xfrm>
          <a:prstGeom prst="rect">
            <a:avLst/>
          </a:prstGeom>
          <a:noFill/>
          <a:ln w="12700">
            <a:noFill/>
            <a:miter lim="800000"/>
            <a:headEnd/>
            <a:tailEnd/>
          </a:ln>
          <a:effectLst/>
        </p:spPr>
        <p:txBody>
          <a:bodyPr wrap="square">
            <a:spAutoFit/>
          </a:bodyPr>
          <a:lstStyle/>
          <a:p>
            <a:pPr>
              <a:spcBef>
                <a:spcPct val="50000"/>
              </a:spcBef>
            </a:pPr>
            <a:r>
              <a:rPr lang="en-US" dirty="0"/>
              <a:t>Only correlations are now those with the market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Open-System Models</a:t>
            </a:r>
            <a:endParaRPr lang="en-US" dirty="0"/>
          </a:p>
        </p:txBody>
      </p:sp>
      <p:sp>
        <p:nvSpPr>
          <p:cNvPr id="7" name="Oval 6"/>
          <p:cNvSpPr/>
          <p:nvPr/>
        </p:nvSpPr>
        <p:spPr bwMode="auto">
          <a:xfrm>
            <a:off x="3037609" y="2642755"/>
            <a:ext cx="2192482" cy="1981667"/>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Freeform 13"/>
          <p:cNvSpPr/>
          <p:nvPr/>
        </p:nvSpPr>
        <p:spPr bwMode="auto">
          <a:xfrm>
            <a:off x="1502058" y="1849582"/>
            <a:ext cx="4649360" cy="3512127"/>
          </a:xfrm>
          <a:custGeom>
            <a:avLst/>
            <a:gdLst>
              <a:gd name="connsiteX0" fmla="*/ 2186715 w 4649360"/>
              <a:gd name="connsiteY0" fmla="*/ 0 h 3512127"/>
              <a:gd name="connsiteX1" fmla="*/ 2789388 w 4649360"/>
              <a:gd name="connsiteY1" fmla="*/ 10391 h 3512127"/>
              <a:gd name="connsiteX2" fmla="*/ 3028378 w 4649360"/>
              <a:gd name="connsiteY2" fmla="*/ 31173 h 3512127"/>
              <a:gd name="connsiteX3" fmla="*/ 3080333 w 4649360"/>
              <a:gd name="connsiteY3" fmla="*/ 51955 h 3512127"/>
              <a:gd name="connsiteX4" fmla="*/ 3184242 w 4649360"/>
              <a:gd name="connsiteY4" fmla="*/ 83127 h 3512127"/>
              <a:gd name="connsiteX5" fmla="*/ 3215415 w 4649360"/>
              <a:gd name="connsiteY5" fmla="*/ 93518 h 3512127"/>
              <a:gd name="connsiteX6" fmla="*/ 3288151 w 4649360"/>
              <a:gd name="connsiteY6" fmla="*/ 166255 h 3512127"/>
              <a:gd name="connsiteX7" fmla="*/ 3319324 w 4649360"/>
              <a:gd name="connsiteY7" fmla="*/ 218209 h 3512127"/>
              <a:gd name="connsiteX8" fmla="*/ 3350497 w 4649360"/>
              <a:gd name="connsiteY8" fmla="*/ 228600 h 3512127"/>
              <a:gd name="connsiteX9" fmla="*/ 3402451 w 4649360"/>
              <a:gd name="connsiteY9" fmla="*/ 249382 h 3512127"/>
              <a:gd name="connsiteX10" fmla="*/ 3807697 w 4649360"/>
              <a:gd name="connsiteY10" fmla="*/ 249382 h 3512127"/>
              <a:gd name="connsiteX11" fmla="*/ 3901215 w 4649360"/>
              <a:gd name="connsiteY11" fmla="*/ 290945 h 3512127"/>
              <a:gd name="connsiteX12" fmla="*/ 3984342 w 4649360"/>
              <a:gd name="connsiteY12" fmla="*/ 332509 h 3512127"/>
              <a:gd name="connsiteX13" fmla="*/ 4025906 w 4649360"/>
              <a:gd name="connsiteY13" fmla="*/ 384464 h 3512127"/>
              <a:gd name="connsiteX14" fmla="*/ 4119424 w 4649360"/>
              <a:gd name="connsiteY14" fmla="*/ 446809 h 3512127"/>
              <a:gd name="connsiteX15" fmla="*/ 4160988 w 4649360"/>
              <a:gd name="connsiteY15" fmla="*/ 477982 h 3512127"/>
              <a:gd name="connsiteX16" fmla="*/ 4192160 w 4649360"/>
              <a:gd name="connsiteY16" fmla="*/ 550718 h 3512127"/>
              <a:gd name="connsiteX17" fmla="*/ 4223333 w 4649360"/>
              <a:gd name="connsiteY17" fmla="*/ 602673 h 3512127"/>
              <a:gd name="connsiteX18" fmla="*/ 4264897 w 4649360"/>
              <a:gd name="connsiteY18" fmla="*/ 727364 h 3512127"/>
              <a:gd name="connsiteX19" fmla="*/ 4285678 w 4649360"/>
              <a:gd name="connsiteY19" fmla="*/ 800100 h 3512127"/>
              <a:gd name="connsiteX20" fmla="*/ 4389588 w 4649360"/>
              <a:gd name="connsiteY20" fmla="*/ 976745 h 3512127"/>
              <a:gd name="connsiteX21" fmla="*/ 4431151 w 4649360"/>
              <a:gd name="connsiteY21" fmla="*/ 1049482 h 3512127"/>
              <a:gd name="connsiteX22" fmla="*/ 4483106 w 4649360"/>
              <a:gd name="connsiteY22" fmla="*/ 1111827 h 3512127"/>
              <a:gd name="connsiteX23" fmla="*/ 4576624 w 4649360"/>
              <a:gd name="connsiteY23" fmla="*/ 1226127 h 3512127"/>
              <a:gd name="connsiteX24" fmla="*/ 4597406 w 4649360"/>
              <a:gd name="connsiteY24" fmla="*/ 1267691 h 3512127"/>
              <a:gd name="connsiteX25" fmla="*/ 4618188 w 4649360"/>
              <a:gd name="connsiteY25" fmla="*/ 1330036 h 3512127"/>
              <a:gd name="connsiteX26" fmla="*/ 4628578 w 4649360"/>
              <a:gd name="connsiteY26" fmla="*/ 1485900 h 3512127"/>
              <a:gd name="connsiteX27" fmla="*/ 4638969 w 4649360"/>
              <a:gd name="connsiteY27" fmla="*/ 1527464 h 3512127"/>
              <a:gd name="connsiteX28" fmla="*/ 4649360 w 4649360"/>
              <a:gd name="connsiteY28" fmla="*/ 1579418 h 3512127"/>
              <a:gd name="connsiteX29" fmla="*/ 4638969 w 4649360"/>
              <a:gd name="connsiteY29" fmla="*/ 2047009 h 3512127"/>
              <a:gd name="connsiteX30" fmla="*/ 4607797 w 4649360"/>
              <a:gd name="connsiteY30" fmla="*/ 2182091 h 3512127"/>
              <a:gd name="connsiteX31" fmla="*/ 4576624 w 4649360"/>
              <a:gd name="connsiteY31" fmla="*/ 2317173 h 3512127"/>
              <a:gd name="connsiteX32" fmla="*/ 4566233 w 4649360"/>
              <a:gd name="connsiteY32" fmla="*/ 2348345 h 3512127"/>
              <a:gd name="connsiteX33" fmla="*/ 4451933 w 4649360"/>
              <a:gd name="connsiteY33" fmla="*/ 2514600 h 3512127"/>
              <a:gd name="connsiteX34" fmla="*/ 4399978 w 4649360"/>
              <a:gd name="connsiteY34" fmla="*/ 2597727 h 3512127"/>
              <a:gd name="connsiteX35" fmla="*/ 4368806 w 4649360"/>
              <a:gd name="connsiteY35" fmla="*/ 2639291 h 3512127"/>
              <a:gd name="connsiteX36" fmla="*/ 4327242 w 4649360"/>
              <a:gd name="connsiteY36" fmla="*/ 2712027 h 3512127"/>
              <a:gd name="connsiteX37" fmla="*/ 4285678 w 4649360"/>
              <a:gd name="connsiteY37" fmla="*/ 2774373 h 3512127"/>
              <a:gd name="connsiteX38" fmla="*/ 4244115 w 4649360"/>
              <a:gd name="connsiteY38" fmla="*/ 2857500 h 3512127"/>
              <a:gd name="connsiteX39" fmla="*/ 4233724 w 4649360"/>
              <a:gd name="connsiteY39" fmla="*/ 2888673 h 3512127"/>
              <a:gd name="connsiteX40" fmla="*/ 4181769 w 4649360"/>
              <a:gd name="connsiteY40" fmla="*/ 3002973 h 3512127"/>
              <a:gd name="connsiteX41" fmla="*/ 4119424 w 4649360"/>
              <a:gd name="connsiteY41" fmla="*/ 3086100 h 3512127"/>
              <a:gd name="connsiteX42" fmla="*/ 4025906 w 4649360"/>
              <a:gd name="connsiteY42" fmla="*/ 3127664 h 3512127"/>
              <a:gd name="connsiteX43" fmla="*/ 3994733 w 4649360"/>
              <a:gd name="connsiteY43" fmla="*/ 3148445 h 3512127"/>
              <a:gd name="connsiteX44" fmla="*/ 3880433 w 4649360"/>
              <a:gd name="connsiteY44" fmla="*/ 3179618 h 3512127"/>
              <a:gd name="connsiteX45" fmla="*/ 3786915 w 4649360"/>
              <a:gd name="connsiteY45" fmla="*/ 3210791 h 3512127"/>
              <a:gd name="connsiteX46" fmla="*/ 3724569 w 4649360"/>
              <a:gd name="connsiteY46" fmla="*/ 3221182 h 3512127"/>
              <a:gd name="connsiteX47" fmla="*/ 3392060 w 4649360"/>
              <a:gd name="connsiteY47" fmla="*/ 3252355 h 3512127"/>
              <a:gd name="connsiteX48" fmla="*/ 3256978 w 4649360"/>
              <a:gd name="connsiteY48" fmla="*/ 3293918 h 3512127"/>
              <a:gd name="connsiteX49" fmla="*/ 3215415 w 4649360"/>
              <a:gd name="connsiteY49" fmla="*/ 3325091 h 3512127"/>
              <a:gd name="connsiteX50" fmla="*/ 3173851 w 4649360"/>
              <a:gd name="connsiteY50" fmla="*/ 3335482 h 3512127"/>
              <a:gd name="connsiteX51" fmla="*/ 3069942 w 4649360"/>
              <a:gd name="connsiteY51" fmla="*/ 3366655 h 3512127"/>
              <a:gd name="connsiteX52" fmla="*/ 2841342 w 4649360"/>
              <a:gd name="connsiteY52" fmla="*/ 3439391 h 3512127"/>
              <a:gd name="connsiteX53" fmla="*/ 2789388 w 4649360"/>
              <a:gd name="connsiteY53" fmla="*/ 3470564 h 3512127"/>
              <a:gd name="connsiteX54" fmla="*/ 2550397 w 4649360"/>
              <a:gd name="connsiteY54" fmla="*/ 3512127 h 3512127"/>
              <a:gd name="connsiteX55" fmla="*/ 1781469 w 4649360"/>
              <a:gd name="connsiteY55" fmla="*/ 3501736 h 3512127"/>
              <a:gd name="connsiteX56" fmla="*/ 1459351 w 4649360"/>
              <a:gd name="connsiteY56" fmla="*/ 3314700 h 3512127"/>
              <a:gd name="connsiteX57" fmla="*/ 1241142 w 4649360"/>
              <a:gd name="connsiteY57" fmla="*/ 3169227 h 3512127"/>
              <a:gd name="connsiteX58" fmla="*/ 1085278 w 4649360"/>
              <a:gd name="connsiteY58" fmla="*/ 3075709 h 3512127"/>
              <a:gd name="connsiteX59" fmla="*/ 1002151 w 4649360"/>
              <a:gd name="connsiteY59" fmla="*/ 3034145 h 3512127"/>
              <a:gd name="connsiteX60" fmla="*/ 731988 w 4649360"/>
              <a:gd name="connsiteY60" fmla="*/ 2857500 h 3512127"/>
              <a:gd name="connsiteX61" fmla="*/ 680033 w 4649360"/>
              <a:gd name="connsiteY61" fmla="*/ 2815936 h 3512127"/>
              <a:gd name="connsiteX62" fmla="*/ 544951 w 4649360"/>
              <a:gd name="connsiteY62" fmla="*/ 2722418 h 3512127"/>
              <a:gd name="connsiteX63" fmla="*/ 492997 w 4649360"/>
              <a:gd name="connsiteY63" fmla="*/ 2670464 h 3512127"/>
              <a:gd name="connsiteX64" fmla="*/ 378697 w 4649360"/>
              <a:gd name="connsiteY64" fmla="*/ 2587336 h 3512127"/>
              <a:gd name="connsiteX65" fmla="*/ 305960 w 4649360"/>
              <a:gd name="connsiteY65" fmla="*/ 2514600 h 3512127"/>
              <a:gd name="connsiteX66" fmla="*/ 191660 w 4649360"/>
              <a:gd name="connsiteY66" fmla="*/ 2400300 h 3512127"/>
              <a:gd name="connsiteX67" fmla="*/ 108533 w 4649360"/>
              <a:gd name="connsiteY67" fmla="*/ 2317173 h 3512127"/>
              <a:gd name="connsiteX68" fmla="*/ 56578 w 4649360"/>
              <a:gd name="connsiteY68" fmla="*/ 2192482 h 3512127"/>
              <a:gd name="connsiteX69" fmla="*/ 118924 w 4649360"/>
              <a:gd name="connsiteY69" fmla="*/ 1620982 h 3512127"/>
              <a:gd name="connsiteX70" fmla="*/ 139706 w 4649360"/>
              <a:gd name="connsiteY70" fmla="*/ 1589809 h 3512127"/>
              <a:gd name="connsiteX71" fmla="*/ 202051 w 4649360"/>
              <a:gd name="connsiteY71" fmla="*/ 1413164 h 3512127"/>
              <a:gd name="connsiteX72" fmla="*/ 233224 w 4649360"/>
              <a:gd name="connsiteY72" fmla="*/ 1309255 h 3512127"/>
              <a:gd name="connsiteX73" fmla="*/ 243615 w 4649360"/>
              <a:gd name="connsiteY73" fmla="*/ 1278082 h 3512127"/>
              <a:gd name="connsiteX74" fmla="*/ 285178 w 4649360"/>
              <a:gd name="connsiteY74" fmla="*/ 1215736 h 3512127"/>
              <a:gd name="connsiteX75" fmla="*/ 326742 w 4649360"/>
              <a:gd name="connsiteY75" fmla="*/ 1132609 h 3512127"/>
              <a:gd name="connsiteX76" fmla="*/ 461824 w 4649360"/>
              <a:gd name="connsiteY76" fmla="*/ 1007918 h 3512127"/>
              <a:gd name="connsiteX77" fmla="*/ 586515 w 4649360"/>
              <a:gd name="connsiteY77" fmla="*/ 955964 h 3512127"/>
              <a:gd name="connsiteX78" fmla="*/ 711206 w 4649360"/>
              <a:gd name="connsiteY78" fmla="*/ 924791 h 3512127"/>
              <a:gd name="connsiteX79" fmla="*/ 919024 w 4649360"/>
              <a:gd name="connsiteY79" fmla="*/ 893618 h 3512127"/>
              <a:gd name="connsiteX80" fmla="*/ 950197 w 4649360"/>
              <a:gd name="connsiteY80" fmla="*/ 883227 h 3512127"/>
              <a:gd name="connsiteX81" fmla="*/ 1095669 w 4649360"/>
              <a:gd name="connsiteY81" fmla="*/ 831273 h 3512127"/>
              <a:gd name="connsiteX82" fmla="*/ 1137233 w 4649360"/>
              <a:gd name="connsiteY82" fmla="*/ 800100 h 3512127"/>
              <a:gd name="connsiteX83" fmla="*/ 1189188 w 4649360"/>
              <a:gd name="connsiteY83" fmla="*/ 706582 h 3512127"/>
              <a:gd name="connsiteX84" fmla="*/ 1241142 w 4649360"/>
              <a:gd name="connsiteY84" fmla="*/ 571500 h 3512127"/>
              <a:gd name="connsiteX85" fmla="*/ 1282706 w 4649360"/>
              <a:gd name="connsiteY85" fmla="*/ 477982 h 3512127"/>
              <a:gd name="connsiteX86" fmla="*/ 1293097 w 4649360"/>
              <a:gd name="connsiteY86" fmla="*/ 436418 h 3512127"/>
              <a:gd name="connsiteX87" fmla="*/ 1365833 w 4649360"/>
              <a:gd name="connsiteY87" fmla="*/ 301336 h 3512127"/>
              <a:gd name="connsiteX88" fmla="*/ 1386615 w 4649360"/>
              <a:gd name="connsiteY88" fmla="*/ 259773 h 3512127"/>
              <a:gd name="connsiteX89" fmla="*/ 1397006 w 4649360"/>
              <a:gd name="connsiteY89" fmla="*/ 228600 h 3512127"/>
              <a:gd name="connsiteX90" fmla="*/ 1428178 w 4649360"/>
              <a:gd name="connsiteY90" fmla="*/ 187036 h 3512127"/>
              <a:gd name="connsiteX91" fmla="*/ 1511306 w 4649360"/>
              <a:gd name="connsiteY91" fmla="*/ 135082 h 3512127"/>
              <a:gd name="connsiteX92" fmla="*/ 1542478 w 4649360"/>
              <a:gd name="connsiteY92" fmla="*/ 114300 h 3512127"/>
              <a:gd name="connsiteX93" fmla="*/ 1625606 w 4649360"/>
              <a:gd name="connsiteY93" fmla="*/ 93518 h 3512127"/>
              <a:gd name="connsiteX94" fmla="*/ 1687951 w 4649360"/>
              <a:gd name="connsiteY94" fmla="*/ 72736 h 3512127"/>
              <a:gd name="connsiteX95" fmla="*/ 2020460 w 4649360"/>
              <a:gd name="connsiteY95" fmla="*/ 62345 h 3512127"/>
              <a:gd name="connsiteX96" fmla="*/ 2051633 w 4649360"/>
              <a:gd name="connsiteY96" fmla="*/ 51955 h 3512127"/>
              <a:gd name="connsiteX97" fmla="*/ 2113978 w 4649360"/>
              <a:gd name="connsiteY97" fmla="*/ 10391 h 3512127"/>
              <a:gd name="connsiteX98" fmla="*/ 2186715 w 4649360"/>
              <a:gd name="connsiteY98" fmla="*/ 0 h 35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49360" h="3512127">
                <a:moveTo>
                  <a:pt x="2186715" y="0"/>
                </a:moveTo>
                <a:lnTo>
                  <a:pt x="2789388" y="10391"/>
                </a:lnTo>
                <a:cubicBezTo>
                  <a:pt x="2869297" y="13351"/>
                  <a:pt x="3028378" y="31173"/>
                  <a:pt x="3028378" y="31173"/>
                </a:cubicBezTo>
                <a:cubicBezTo>
                  <a:pt x="3045696" y="38100"/>
                  <a:pt x="3062638" y="46057"/>
                  <a:pt x="3080333" y="51955"/>
                </a:cubicBezTo>
                <a:cubicBezTo>
                  <a:pt x="3114639" y="63390"/>
                  <a:pt x="3149680" y="72493"/>
                  <a:pt x="3184242" y="83127"/>
                </a:cubicBezTo>
                <a:cubicBezTo>
                  <a:pt x="3194711" y="86348"/>
                  <a:pt x="3205024" y="90054"/>
                  <a:pt x="3215415" y="93518"/>
                </a:cubicBezTo>
                <a:cubicBezTo>
                  <a:pt x="3239660" y="117764"/>
                  <a:pt x="3270510" y="136853"/>
                  <a:pt x="3288151" y="166255"/>
                </a:cubicBezTo>
                <a:cubicBezTo>
                  <a:pt x="3298542" y="183573"/>
                  <a:pt x="3305043" y="203928"/>
                  <a:pt x="3319324" y="218209"/>
                </a:cubicBezTo>
                <a:cubicBezTo>
                  <a:pt x="3327069" y="225954"/>
                  <a:pt x="3340241" y="224754"/>
                  <a:pt x="3350497" y="228600"/>
                </a:cubicBezTo>
                <a:cubicBezTo>
                  <a:pt x="3367961" y="235149"/>
                  <a:pt x="3385133" y="242455"/>
                  <a:pt x="3402451" y="249382"/>
                </a:cubicBezTo>
                <a:cubicBezTo>
                  <a:pt x="3539841" y="243886"/>
                  <a:pt x="3671688" y="228980"/>
                  <a:pt x="3807697" y="249382"/>
                </a:cubicBezTo>
                <a:cubicBezTo>
                  <a:pt x="3874047" y="259335"/>
                  <a:pt x="3856286" y="266438"/>
                  <a:pt x="3901215" y="290945"/>
                </a:cubicBezTo>
                <a:cubicBezTo>
                  <a:pt x="3928412" y="305780"/>
                  <a:pt x="3956633" y="318654"/>
                  <a:pt x="3984342" y="332509"/>
                </a:cubicBezTo>
                <a:cubicBezTo>
                  <a:pt x="3998197" y="349827"/>
                  <a:pt x="4008975" y="370138"/>
                  <a:pt x="4025906" y="384464"/>
                </a:cubicBezTo>
                <a:cubicBezTo>
                  <a:pt x="4054506" y="408664"/>
                  <a:pt x="4089452" y="424330"/>
                  <a:pt x="4119424" y="446809"/>
                </a:cubicBezTo>
                <a:lnTo>
                  <a:pt x="4160988" y="477982"/>
                </a:lnTo>
                <a:cubicBezTo>
                  <a:pt x="4173251" y="514773"/>
                  <a:pt x="4170758" y="512195"/>
                  <a:pt x="4192160" y="550718"/>
                </a:cubicBezTo>
                <a:cubicBezTo>
                  <a:pt x="4201968" y="568373"/>
                  <a:pt x="4215643" y="583998"/>
                  <a:pt x="4223333" y="602673"/>
                </a:cubicBezTo>
                <a:cubicBezTo>
                  <a:pt x="4240014" y="643185"/>
                  <a:pt x="4254271" y="684860"/>
                  <a:pt x="4264897" y="727364"/>
                </a:cubicBezTo>
                <a:cubicBezTo>
                  <a:pt x="4269612" y="746224"/>
                  <a:pt x="4277163" y="780941"/>
                  <a:pt x="4285678" y="800100"/>
                </a:cubicBezTo>
                <a:cubicBezTo>
                  <a:pt x="4320755" y="879025"/>
                  <a:pt x="4336044" y="889127"/>
                  <a:pt x="4389588" y="976745"/>
                </a:cubicBezTo>
                <a:cubicBezTo>
                  <a:pt x="4404149" y="1000573"/>
                  <a:pt x="4413274" y="1028030"/>
                  <a:pt x="4431151" y="1049482"/>
                </a:cubicBezTo>
                <a:cubicBezTo>
                  <a:pt x="4448469" y="1070264"/>
                  <a:pt x="4466393" y="1090556"/>
                  <a:pt x="4483106" y="1111827"/>
                </a:cubicBezTo>
                <a:cubicBezTo>
                  <a:pt x="4570085" y="1222527"/>
                  <a:pt x="4514249" y="1163754"/>
                  <a:pt x="4576624" y="1226127"/>
                </a:cubicBezTo>
                <a:cubicBezTo>
                  <a:pt x="4583551" y="1239982"/>
                  <a:pt x="4591653" y="1253309"/>
                  <a:pt x="4597406" y="1267691"/>
                </a:cubicBezTo>
                <a:cubicBezTo>
                  <a:pt x="4605542" y="1288030"/>
                  <a:pt x="4618188" y="1330036"/>
                  <a:pt x="4618188" y="1330036"/>
                </a:cubicBezTo>
                <a:cubicBezTo>
                  <a:pt x="4621651" y="1381991"/>
                  <a:pt x="4623127" y="1434116"/>
                  <a:pt x="4628578" y="1485900"/>
                </a:cubicBezTo>
                <a:cubicBezTo>
                  <a:pt x="4630073" y="1500103"/>
                  <a:pt x="4635871" y="1513523"/>
                  <a:pt x="4638969" y="1527464"/>
                </a:cubicBezTo>
                <a:cubicBezTo>
                  <a:pt x="4642800" y="1544704"/>
                  <a:pt x="4645896" y="1562100"/>
                  <a:pt x="4649360" y="1579418"/>
                </a:cubicBezTo>
                <a:cubicBezTo>
                  <a:pt x="4645896" y="1735282"/>
                  <a:pt x="4645200" y="1891231"/>
                  <a:pt x="4638969" y="2047009"/>
                </a:cubicBezTo>
                <a:cubicBezTo>
                  <a:pt x="4638199" y="2066264"/>
                  <a:pt x="4608244" y="2180004"/>
                  <a:pt x="4607797" y="2182091"/>
                </a:cubicBezTo>
                <a:cubicBezTo>
                  <a:pt x="4581502" y="2304801"/>
                  <a:pt x="4617267" y="2181699"/>
                  <a:pt x="4576624" y="2317173"/>
                </a:cubicBezTo>
                <a:cubicBezTo>
                  <a:pt x="4573477" y="2327664"/>
                  <a:pt x="4571131" y="2338549"/>
                  <a:pt x="4566233" y="2348345"/>
                </a:cubicBezTo>
                <a:cubicBezTo>
                  <a:pt x="4534087" y="2412637"/>
                  <a:pt x="4492671" y="2449420"/>
                  <a:pt x="4451933" y="2514600"/>
                </a:cubicBezTo>
                <a:cubicBezTo>
                  <a:pt x="4434615" y="2542309"/>
                  <a:pt x="4418103" y="2570539"/>
                  <a:pt x="4399978" y="2597727"/>
                </a:cubicBezTo>
                <a:cubicBezTo>
                  <a:pt x="4390372" y="2612137"/>
                  <a:pt x="4378104" y="2624680"/>
                  <a:pt x="4368806" y="2639291"/>
                </a:cubicBezTo>
                <a:cubicBezTo>
                  <a:pt x="4353814" y="2662850"/>
                  <a:pt x="4341877" y="2688245"/>
                  <a:pt x="4327242" y="2712027"/>
                </a:cubicBezTo>
                <a:cubicBezTo>
                  <a:pt x="4314152" y="2733299"/>
                  <a:pt x="4298070" y="2752687"/>
                  <a:pt x="4285678" y="2774373"/>
                </a:cubicBezTo>
                <a:cubicBezTo>
                  <a:pt x="4270308" y="2801271"/>
                  <a:pt x="4253912" y="2828110"/>
                  <a:pt x="4244115" y="2857500"/>
                </a:cubicBezTo>
                <a:cubicBezTo>
                  <a:pt x="4240651" y="2867891"/>
                  <a:pt x="4237792" y="2878503"/>
                  <a:pt x="4233724" y="2888673"/>
                </a:cubicBezTo>
                <a:cubicBezTo>
                  <a:pt x="4221176" y="2920043"/>
                  <a:pt x="4199828" y="2970467"/>
                  <a:pt x="4181769" y="3002973"/>
                </a:cubicBezTo>
                <a:cubicBezTo>
                  <a:pt x="4168674" y="3026544"/>
                  <a:pt x="4146223" y="3070467"/>
                  <a:pt x="4119424" y="3086100"/>
                </a:cubicBezTo>
                <a:cubicBezTo>
                  <a:pt x="4089958" y="3103289"/>
                  <a:pt x="4056418" y="3112408"/>
                  <a:pt x="4025906" y="3127664"/>
                </a:cubicBezTo>
                <a:cubicBezTo>
                  <a:pt x="4014736" y="3133249"/>
                  <a:pt x="4006494" y="3144245"/>
                  <a:pt x="3994733" y="3148445"/>
                </a:cubicBezTo>
                <a:cubicBezTo>
                  <a:pt x="3957542" y="3161727"/>
                  <a:pt x="3918259" y="3168270"/>
                  <a:pt x="3880433" y="3179618"/>
                </a:cubicBezTo>
                <a:cubicBezTo>
                  <a:pt x="3848960" y="3189060"/>
                  <a:pt x="3818664" y="3202324"/>
                  <a:pt x="3786915" y="3210791"/>
                </a:cubicBezTo>
                <a:cubicBezTo>
                  <a:pt x="3766558" y="3216220"/>
                  <a:pt x="3745426" y="3218202"/>
                  <a:pt x="3724569" y="3221182"/>
                </a:cubicBezTo>
                <a:cubicBezTo>
                  <a:pt x="3534529" y="3248331"/>
                  <a:pt x="3593696" y="3240494"/>
                  <a:pt x="3392060" y="3252355"/>
                </a:cubicBezTo>
                <a:cubicBezTo>
                  <a:pt x="3347033" y="3266209"/>
                  <a:pt x="3300540" y="3275981"/>
                  <a:pt x="3256978" y="3293918"/>
                </a:cubicBezTo>
                <a:cubicBezTo>
                  <a:pt x="3240964" y="3300512"/>
                  <a:pt x="3230905" y="3317346"/>
                  <a:pt x="3215415" y="3325091"/>
                </a:cubicBezTo>
                <a:cubicBezTo>
                  <a:pt x="3202642" y="3331478"/>
                  <a:pt x="3187583" y="3331559"/>
                  <a:pt x="3173851" y="3335482"/>
                </a:cubicBezTo>
                <a:cubicBezTo>
                  <a:pt x="3139081" y="3345416"/>
                  <a:pt x="3103874" y="3354154"/>
                  <a:pt x="3069942" y="3366655"/>
                </a:cubicBezTo>
                <a:cubicBezTo>
                  <a:pt x="2859228" y="3444286"/>
                  <a:pt x="3111218" y="3377111"/>
                  <a:pt x="2841342" y="3439391"/>
                </a:cubicBezTo>
                <a:cubicBezTo>
                  <a:pt x="2824024" y="3449782"/>
                  <a:pt x="2808298" y="3463473"/>
                  <a:pt x="2789388" y="3470564"/>
                </a:cubicBezTo>
                <a:cubicBezTo>
                  <a:pt x="2689042" y="3508194"/>
                  <a:pt x="2657210" y="3503226"/>
                  <a:pt x="2550397" y="3512127"/>
                </a:cubicBezTo>
                <a:lnTo>
                  <a:pt x="1781469" y="3501736"/>
                </a:lnTo>
                <a:cubicBezTo>
                  <a:pt x="1657459" y="3491982"/>
                  <a:pt x="1551313" y="3376008"/>
                  <a:pt x="1459351" y="3314700"/>
                </a:cubicBezTo>
                <a:cubicBezTo>
                  <a:pt x="1386615" y="3266209"/>
                  <a:pt x="1316103" y="3214203"/>
                  <a:pt x="1241142" y="3169227"/>
                </a:cubicBezTo>
                <a:cubicBezTo>
                  <a:pt x="1189187" y="3138054"/>
                  <a:pt x="1138024" y="3105522"/>
                  <a:pt x="1085278" y="3075709"/>
                </a:cubicBezTo>
                <a:cubicBezTo>
                  <a:pt x="1058308" y="3060465"/>
                  <a:pt x="1028508" y="3050425"/>
                  <a:pt x="1002151" y="3034145"/>
                </a:cubicBezTo>
                <a:cubicBezTo>
                  <a:pt x="910609" y="2977604"/>
                  <a:pt x="816006" y="2924714"/>
                  <a:pt x="731988" y="2857500"/>
                </a:cubicBezTo>
                <a:cubicBezTo>
                  <a:pt x="714670" y="2843645"/>
                  <a:pt x="698012" y="2828921"/>
                  <a:pt x="680033" y="2815936"/>
                </a:cubicBezTo>
                <a:cubicBezTo>
                  <a:pt x="635636" y="2783872"/>
                  <a:pt x="588180" y="2756040"/>
                  <a:pt x="544951" y="2722418"/>
                </a:cubicBezTo>
                <a:cubicBezTo>
                  <a:pt x="525619" y="2707382"/>
                  <a:pt x="512005" y="2685908"/>
                  <a:pt x="492997" y="2670464"/>
                </a:cubicBezTo>
                <a:cubicBezTo>
                  <a:pt x="456434" y="2640756"/>
                  <a:pt x="414888" y="2617496"/>
                  <a:pt x="378697" y="2587336"/>
                </a:cubicBezTo>
                <a:cubicBezTo>
                  <a:pt x="352356" y="2565385"/>
                  <a:pt x="331027" y="2537995"/>
                  <a:pt x="305960" y="2514600"/>
                </a:cubicBezTo>
                <a:cubicBezTo>
                  <a:pt x="0" y="2229040"/>
                  <a:pt x="343607" y="2566060"/>
                  <a:pt x="191660" y="2400300"/>
                </a:cubicBezTo>
                <a:cubicBezTo>
                  <a:pt x="165181" y="2371414"/>
                  <a:pt x="132743" y="2347986"/>
                  <a:pt x="108533" y="2317173"/>
                </a:cubicBezTo>
                <a:cubicBezTo>
                  <a:pt x="84814" y="2286985"/>
                  <a:pt x="68444" y="2228078"/>
                  <a:pt x="56578" y="2192482"/>
                </a:cubicBezTo>
                <a:cubicBezTo>
                  <a:pt x="74843" y="1900238"/>
                  <a:pt x="24436" y="1809956"/>
                  <a:pt x="118924" y="1620982"/>
                </a:cubicBezTo>
                <a:cubicBezTo>
                  <a:pt x="124509" y="1609812"/>
                  <a:pt x="132779" y="1600200"/>
                  <a:pt x="139706" y="1589809"/>
                </a:cubicBezTo>
                <a:cubicBezTo>
                  <a:pt x="168762" y="1473588"/>
                  <a:pt x="148888" y="1532782"/>
                  <a:pt x="202051" y="1413164"/>
                </a:cubicBezTo>
                <a:cubicBezTo>
                  <a:pt x="218723" y="1313129"/>
                  <a:pt x="200274" y="1386138"/>
                  <a:pt x="233224" y="1309255"/>
                </a:cubicBezTo>
                <a:cubicBezTo>
                  <a:pt x="237539" y="1299188"/>
                  <a:pt x="238296" y="1287657"/>
                  <a:pt x="243615" y="1278082"/>
                </a:cubicBezTo>
                <a:cubicBezTo>
                  <a:pt x="255745" y="1256248"/>
                  <a:pt x="272786" y="1237422"/>
                  <a:pt x="285178" y="1215736"/>
                </a:cubicBezTo>
                <a:cubicBezTo>
                  <a:pt x="300548" y="1188838"/>
                  <a:pt x="309108" y="1158080"/>
                  <a:pt x="326742" y="1132609"/>
                </a:cubicBezTo>
                <a:cubicBezTo>
                  <a:pt x="342388" y="1110010"/>
                  <a:pt x="453990" y="1013514"/>
                  <a:pt x="461824" y="1007918"/>
                </a:cubicBezTo>
                <a:cubicBezTo>
                  <a:pt x="492150" y="986256"/>
                  <a:pt x="550787" y="965888"/>
                  <a:pt x="586515" y="955964"/>
                </a:cubicBezTo>
                <a:cubicBezTo>
                  <a:pt x="627795" y="944498"/>
                  <a:pt x="668694" y="930105"/>
                  <a:pt x="711206" y="924791"/>
                </a:cubicBezTo>
                <a:cubicBezTo>
                  <a:pt x="791305" y="914778"/>
                  <a:pt x="834449" y="910533"/>
                  <a:pt x="919024" y="893618"/>
                </a:cubicBezTo>
                <a:cubicBezTo>
                  <a:pt x="929764" y="891470"/>
                  <a:pt x="939706" y="886374"/>
                  <a:pt x="950197" y="883227"/>
                </a:cubicBezTo>
                <a:cubicBezTo>
                  <a:pt x="1010343" y="865183"/>
                  <a:pt x="1039459" y="861933"/>
                  <a:pt x="1095669" y="831273"/>
                </a:cubicBezTo>
                <a:cubicBezTo>
                  <a:pt x="1110873" y="822980"/>
                  <a:pt x="1124987" y="812346"/>
                  <a:pt x="1137233" y="800100"/>
                </a:cubicBezTo>
                <a:cubicBezTo>
                  <a:pt x="1153271" y="784062"/>
                  <a:pt x="1185235" y="715970"/>
                  <a:pt x="1189188" y="706582"/>
                </a:cubicBezTo>
                <a:cubicBezTo>
                  <a:pt x="1207909" y="662120"/>
                  <a:pt x="1225886" y="617267"/>
                  <a:pt x="1241142" y="571500"/>
                </a:cubicBezTo>
                <a:cubicBezTo>
                  <a:pt x="1265873" y="497307"/>
                  <a:pt x="1249773" y="527382"/>
                  <a:pt x="1282706" y="477982"/>
                </a:cubicBezTo>
                <a:cubicBezTo>
                  <a:pt x="1286170" y="464127"/>
                  <a:pt x="1287471" y="449544"/>
                  <a:pt x="1293097" y="436418"/>
                </a:cubicBezTo>
                <a:cubicBezTo>
                  <a:pt x="1373913" y="247846"/>
                  <a:pt x="1316064" y="388431"/>
                  <a:pt x="1365833" y="301336"/>
                </a:cubicBezTo>
                <a:cubicBezTo>
                  <a:pt x="1373518" y="287887"/>
                  <a:pt x="1380513" y="274010"/>
                  <a:pt x="1386615" y="259773"/>
                </a:cubicBezTo>
                <a:cubicBezTo>
                  <a:pt x="1390930" y="249706"/>
                  <a:pt x="1391572" y="238110"/>
                  <a:pt x="1397006" y="228600"/>
                </a:cubicBezTo>
                <a:cubicBezTo>
                  <a:pt x="1405598" y="213564"/>
                  <a:pt x="1415932" y="199282"/>
                  <a:pt x="1428178" y="187036"/>
                </a:cubicBezTo>
                <a:cubicBezTo>
                  <a:pt x="1461289" y="153925"/>
                  <a:pt x="1472897" y="157030"/>
                  <a:pt x="1511306" y="135082"/>
                </a:cubicBezTo>
                <a:cubicBezTo>
                  <a:pt x="1522149" y="128886"/>
                  <a:pt x="1530742" y="118568"/>
                  <a:pt x="1542478" y="114300"/>
                </a:cubicBezTo>
                <a:cubicBezTo>
                  <a:pt x="1569320" y="104539"/>
                  <a:pt x="1598510" y="102550"/>
                  <a:pt x="1625606" y="93518"/>
                </a:cubicBezTo>
                <a:cubicBezTo>
                  <a:pt x="1646388" y="86591"/>
                  <a:pt x="1666056" y="73420"/>
                  <a:pt x="1687951" y="72736"/>
                </a:cubicBezTo>
                <a:lnTo>
                  <a:pt x="2020460" y="62345"/>
                </a:lnTo>
                <a:cubicBezTo>
                  <a:pt x="2030851" y="58882"/>
                  <a:pt x="2042058" y="57274"/>
                  <a:pt x="2051633" y="51955"/>
                </a:cubicBezTo>
                <a:cubicBezTo>
                  <a:pt x="2073467" y="39825"/>
                  <a:pt x="2089001" y="10391"/>
                  <a:pt x="2113978" y="10391"/>
                </a:cubicBezTo>
                <a:lnTo>
                  <a:pt x="2186715" y="0"/>
                </a:lnTo>
                <a:close/>
              </a:path>
            </a:pathLst>
          </a:custGeom>
          <a:noFill/>
          <a:ln w="12700" cap="sq" cmpd="sng" algn="ctr">
            <a:solidFill>
              <a:schemeClr val="tx1"/>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Left-Right Arrow 10"/>
          <p:cNvSpPr/>
          <p:nvPr/>
        </p:nvSpPr>
        <p:spPr bwMode="auto">
          <a:xfrm>
            <a:off x="5250699" y="3342607"/>
            <a:ext cx="1893689" cy="618784"/>
          </a:xfrm>
          <a:prstGeom prst="leftRightArrow">
            <a:avLst>
              <a:gd name="adj1" fmla="val 28131"/>
              <a:gd name="adj2" fmla="val 61745"/>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a:xfrm>
            <a:off x="7239870" y="3237498"/>
            <a:ext cx="60785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7" name="TextBox 16"/>
          <p:cNvSpPr txBox="1"/>
          <p:nvPr/>
        </p:nvSpPr>
        <p:spPr>
          <a:xfrm>
            <a:off x="280555" y="6411191"/>
            <a:ext cx="3356262" cy="369332"/>
          </a:xfrm>
          <a:prstGeom prst="rect">
            <a:avLst/>
          </a:prstGeom>
          <a:noFill/>
        </p:spPr>
        <p:txBody>
          <a:bodyPr wrap="square" rtlCol="0">
            <a:spAutoFit/>
          </a:bodyPr>
          <a:lstStyle/>
          <a:p>
            <a:r>
              <a:rPr lang="en-US" dirty="0" smtClean="0"/>
              <a:t>Open-System Models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Evolution</a:t>
            </a:r>
            <a:endParaRPr lang="en-US" dirty="0"/>
          </a:p>
        </p:txBody>
      </p:sp>
      <p:sp>
        <p:nvSpPr>
          <p:cNvPr id="3" name="Content Placeholder 2"/>
          <p:cNvSpPr>
            <a:spLocks noGrp="1"/>
          </p:cNvSpPr>
          <p:nvPr>
            <p:ph idx="1"/>
          </p:nvPr>
        </p:nvSpPr>
        <p:spPr>
          <a:xfrm>
            <a:off x="457200" y="1600200"/>
            <a:ext cx="8229600" cy="4935682"/>
          </a:xfrm>
        </p:spPr>
        <p:txBody>
          <a:bodyPr/>
          <a:lstStyle/>
          <a:p>
            <a:r>
              <a:rPr lang="en-US" sz="2800" dirty="0" smtClean="0"/>
              <a:t>Problems with open-system production cost models</a:t>
            </a:r>
          </a:p>
          <a:p>
            <a:pPr lvl="1"/>
            <a:r>
              <a:rPr lang="en-US" sz="2400" dirty="0" smtClean="0"/>
              <a:t>valuing imports and exports</a:t>
            </a:r>
          </a:p>
          <a:p>
            <a:pPr lvl="1"/>
            <a:r>
              <a:rPr lang="en-US" sz="2400" dirty="0" smtClean="0"/>
              <a:t>desire to understand the implications of events outside the “bubble”</a:t>
            </a:r>
          </a:p>
          <a:p>
            <a:r>
              <a:rPr lang="en-US" sz="2800" dirty="0" smtClean="0"/>
              <a:t>As computers became more powerful and less expensive, closed-system hourly models became more popular</a:t>
            </a:r>
          </a:p>
          <a:p>
            <a:pPr lvl="1"/>
            <a:r>
              <a:rPr lang="en-US" sz="2400" dirty="0" smtClean="0"/>
              <a:t>better representation of operational costs and constraints (start-up, ramps, etc.)</a:t>
            </a:r>
          </a:p>
          <a:p>
            <a:pPr lvl="1"/>
            <a:r>
              <a:rPr lang="en-US" sz="2400" dirty="0" smtClean="0"/>
              <a:t>more intuitive</a:t>
            </a:r>
          </a:p>
        </p:txBody>
      </p:sp>
      <p:sp>
        <p:nvSpPr>
          <p:cNvPr id="4" name="TextBox 3"/>
          <p:cNvSpPr txBox="1"/>
          <p:nvPr/>
        </p:nvSpPr>
        <p:spPr>
          <a:xfrm>
            <a:off x="280555" y="6411191"/>
            <a:ext cx="3356262" cy="369332"/>
          </a:xfrm>
          <a:prstGeom prst="rect">
            <a:avLst/>
          </a:prstGeom>
          <a:noFill/>
        </p:spPr>
        <p:txBody>
          <a:bodyPr wrap="square" rtlCol="0">
            <a:spAutoFit/>
          </a:bodyPr>
          <a:lstStyle/>
          <a:p>
            <a:r>
              <a:rPr lang="en-US" dirty="0" smtClean="0"/>
              <a:t>Open-System Models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Systems Models</a:t>
            </a:r>
            <a:endParaRPr lang="en-US" dirty="0"/>
          </a:p>
        </p:txBody>
      </p:sp>
      <p:sp>
        <p:nvSpPr>
          <p:cNvPr id="3" name="Content Placeholder 2"/>
          <p:cNvSpPr>
            <a:spLocks noGrp="1"/>
          </p:cNvSpPr>
          <p:nvPr>
            <p:ph idx="1"/>
          </p:nvPr>
        </p:nvSpPr>
        <p:spPr>
          <a:xfrm>
            <a:off x="467591" y="1444336"/>
            <a:ext cx="8229600" cy="4416137"/>
          </a:xfrm>
        </p:spPr>
        <p:txBody>
          <a:bodyPr/>
          <a:lstStyle/>
          <a:p>
            <a:r>
              <a:rPr lang="en-US" sz="2800" dirty="0" smtClean="0"/>
              <a:t>The treatment of the Region as an island seems like a throw-back</a:t>
            </a:r>
          </a:p>
          <a:p>
            <a:pPr lvl="1"/>
            <a:r>
              <a:rPr lang="en-US" sz="2400" dirty="0" smtClean="0"/>
              <a:t>We give up insight into how events and circumstances outside the region affect us</a:t>
            </a:r>
          </a:p>
          <a:p>
            <a:pPr lvl="1"/>
            <a:r>
              <a:rPr lang="en-US" sz="2400" dirty="0" smtClean="0"/>
              <a:t>We give up some dynamic feedback</a:t>
            </a:r>
            <a:endParaRPr lang="en-US" dirty="0" smtClean="0"/>
          </a:p>
          <a:p>
            <a:r>
              <a:rPr lang="en-US" sz="2800" dirty="0" smtClean="0"/>
              <a:t>Open systems models, however, assist us to isolate the costs and risks of participant we call the “regional ratepayer”</a:t>
            </a:r>
          </a:p>
          <a:p>
            <a:r>
              <a:rPr lang="en-US" sz="2800" dirty="0" smtClean="0"/>
              <a:t>Any risk model </a:t>
            </a:r>
            <a:r>
              <a:rPr lang="en-US" sz="2800" b="1" i="1" dirty="0" smtClean="0"/>
              <a:t>must be</a:t>
            </a:r>
            <a:r>
              <a:rPr lang="en-US" sz="2800" dirty="0" smtClean="0"/>
              <a:t> an open-system model</a:t>
            </a:r>
          </a:p>
        </p:txBody>
      </p:sp>
      <p:sp>
        <p:nvSpPr>
          <p:cNvPr id="4" name="TextBox 3"/>
          <p:cNvSpPr txBox="1"/>
          <p:nvPr/>
        </p:nvSpPr>
        <p:spPr>
          <a:xfrm>
            <a:off x="280555" y="6411191"/>
            <a:ext cx="3356262" cy="369332"/>
          </a:xfrm>
          <a:prstGeom prst="rect">
            <a:avLst/>
          </a:prstGeom>
          <a:noFill/>
        </p:spPr>
        <p:txBody>
          <a:bodyPr wrap="square" rtlCol="0">
            <a:spAutoFit/>
          </a:bodyPr>
          <a:lstStyle/>
          <a:p>
            <a:r>
              <a:rPr lang="en-US" dirty="0" smtClean="0"/>
              <a:t>Open-System Models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282700"/>
          </a:xfrm>
        </p:spPr>
        <p:txBody>
          <a:bodyPr/>
          <a:lstStyle/>
          <a:p>
            <a:r>
              <a:rPr lang="en-US" dirty="0" smtClean="0"/>
              <a:t>The Closed- Electricity </a:t>
            </a:r>
            <a:br>
              <a:rPr lang="en-US" dirty="0" smtClean="0"/>
            </a:br>
            <a:r>
              <a:rPr lang="en-US" dirty="0" smtClean="0"/>
              <a:t>System Model</a:t>
            </a:r>
            <a:endParaRPr lang="en-US" dirty="0"/>
          </a:p>
        </p:txBody>
      </p:sp>
      <p:sp>
        <p:nvSpPr>
          <p:cNvPr id="4" name="Oval 3"/>
          <p:cNvSpPr/>
          <p:nvPr/>
        </p:nvSpPr>
        <p:spPr bwMode="auto">
          <a:xfrm>
            <a:off x="997527" y="4686300"/>
            <a:ext cx="1485900" cy="129886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r>
              <a:rPr lang="en-US" sz="1600" dirty="0" smtClean="0"/>
              <a:t>fuel price</a:t>
            </a:r>
            <a:br>
              <a:rPr lang="en-US" sz="1600" dirty="0" smtClean="0"/>
            </a:br>
            <a:r>
              <a:rPr lang="en-US" sz="1600" i="1" dirty="0" smtClean="0">
                <a:solidFill>
                  <a:srgbClr val="FF0000"/>
                </a:solidFill>
                <a:latin typeface="Arial"/>
                <a:cs typeface="Arial"/>
              </a:rPr>
              <a:t>+</a:t>
            </a:r>
            <a:r>
              <a:rPr lang="el-GR" sz="1600" i="1" dirty="0" smtClean="0">
                <a:solidFill>
                  <a:srgbClr val="FF0000"/>
                </a:solidFill>
                <a:latin typeface="Arial"/>
                <a:cs typeface="Arial"/>
              </a:rPr>
              <a:t>ε</a:t>
            </a:r>
            <a:r>
              <a:rPr lang="en-US" sz="1600" i="1" baseline="-25000" dirty="0" err="1" smtClean="0">
                <a:solidFill>
                  <a:srgbClr val="FF0000"/>
                </a:solidFill>
                <a:latin typeface="Arial"/>
                <a:cs typeface="Arial"/>
              </a:rPr>
              <a:t>i</a:t>
            </a:r>
            <a:r>
              <a:rPr lang="en-US" sz="1600" dirty="0" smtClean="0">
                <a:latin typeface="Arial"/>
                <a:cs typeface="Arial"/>
              </a:rPr>
              <a:t> </a:t>
            </a:r>
            <a:endParaRPr lang="en-US" sz="1600" dirty="0" smtClean="0"/>
          </a:p>
        </p:txBody>
      </p:sp>
      <p:sp>
        <p:nvSpPr>
          <p:cNvPr id="6" name="Oval 5"/>
          <p:cNvSpPr/>
          <p:nvPr/>
        </p:nvSpPr>
        <p:spPr bwMode="auto">
          <a:xfrm>
            <a:off x="2376054" y="3290454"/>
            <a:ext cx="1485900" cy="129886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r>
              <a:rPr lang="en-US" sz="1600" dirty="0" smtClean="0"/>
              <a:t>dispatch</a:t>
            </a:r>
          </a:p>
          <a:p>
            <a:r>
              <a:rPr lang="en-US" sz="1600" dirty="0" smtClean="0"/>
              <a:t>price</a:t>
            </a:r>
          </a:p>
        </p:txBody>
      </p:sp>
      <p:sp>
        <p:nvSpPr>
          <p:cNvPr id="8" name="Oval 7"/>
          <p:cNvSpPr/>
          <p:nvPr/>
        </p:nvSpPr>
        <p:spPr bwMode="auto">
          <a:xfrm>
            <a:off x="3550227" y="4703618"/>
            <a:ext cx="1485900" cy="129886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r>
              <a:rPr lang="en-US" sz="1600" dirty="0" smtClean="0"/>
              <a:t>energy</a:t>
            </a:r>
          </a:p>
          <a:p>
            <a:r>
              <a:rPr lang="en-US" sz="1600" dirty="0" smtClean="0"/>
              <a:t>generation</a:t>
            </a:r>
          </a:p>
        </p:txBody>
      </p:sp>
      <p:sp>
        <p:nvSpPr>
          <p:cNvPr id="9" name="Oval 8"/>
          <p:cNvSpPr/>
          <p:nvPr/>
        </p:nvSpPr>
        <p:spPr bwMode="auto">
          <a:xfrm>
            <a:off x="5778231" y="2919039"/>
            <a:ext cx="1485900" cy="129886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r>
              <a:rPr lang="en-US" sz="1600" dirty="0" smtClean="0"/>
              <a:t>energy</a:t>
            </a:r>
          </a:p>
          <a:p>
            <a:r>
              <a:rPr lang="en-US" sz="1600" dirty="0" smtClean="0"/>
              <a:t>require-</a:t>
            </a:r>
          </a:p>
          <a:p>
            <a:r>
              <a:rPr lang="en-US" sz="1600" dirty="0" err="1" smtClean="0"/>
              <a:t>ments</a:t>
            </a:r>
            <a:endParaRPr lang="en-US" sz="1600" dirty="0" smtClean="0"/>
          </a:p>
        </p:txBody>
      </p:sp>
      <p:sp>
        <p:nvSpPr>
          <p:cNvPr id="10" name="Oval 9"/>
          <p:cNvSpPr/>
          <p:nvPr/>
        </p:nvSpPr>
        <p:spPr bwMode="auto">
          <a:xfrm>
            <a:off x="6642207" y="4582149"/>
            <a:ext cx="1485900" cy="129886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t>market </a:t>
            </a:r>
          </a:p>
          <a:p>
            <a:r>
              <a:rPr lang="en-US" sz="1600" dirty="0" smtClean="0"/>
              <a:t>price </a:t>
            </a:r>
            <a:r>
              <a:rPr lang="en-US" sz="1600" i="1" dirty="0" smtClean="0">
                <a:solidFill>
                  <a:srgbClr val="FF0000"/>
                </a:solidFill>
                <a:latin typeface="Arial"/>
                <a:cs typeface="Arial"/>
              </a:rPr>
              <a:t>+</a:t>
            </a:r>
            <a:r>
              <a:rPr lang="el-GR" sz="1600" i="1" dirty="0" smtClean="0">
                <a:solidFill>
                  <a:srgbClr val="FF0000"/>
                </a:solidFill>
                <a:latin typeface="Arial"/>
                <a:cs typeface="Arial"/>
              </a:rPr>
              <a:t>ε</a:t>
            </a:r>
            <a:r>
              <a:rPr lang="en-US" sz="1600" i="1" baseline="-25000" dirty="0" err="1" smtClean="0">
                <a:solidFill>
                  <a:srgbClr val="FF0000"/>
                </a:solidFill>
                <a:latin typeface="Arial"/>
                <a:cs typeface="Arial"/>
              </a:rPr>
              <a:t>i</a:t>
            </a:r>
            <a:r>
              <a:rPr lang="en-US" sz="1600" dirty="0" smtClean="0">
                <a:latin typeface="Arial"/>
                <a:cs typeface="Arial"/>
              </a:rPr>
              <a:t> </a:t>
            </a:r>
            <a:endParaRPr lang="en-US" sz="1600" dirty="0" smtClean="0"/>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t>for </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t>electricity</a:t>
            </a:r>
          </a:p>
        </p:txBody>
      </p:sp>
      <p:sp>
        <p:nvSpPr>
          <p:cNvPr id="11" name="Curved Left Arrow 10"/>
          <p:cNvSpPr/>
          <p:nvPr/>
        </p:nvSpPr>
        <p:spPr bwMode="auto">
          <a:xfrm rot="13674072">
            <a:off x="1341536" y="3286135"/>
            <a:ext cx="500014" cy="1478306"/>
          </a:xfrm>
          <a:prstGeom prst="curved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Curved Left Arrow 11"/>
          <p:cNvSpPr/>
          <p:nvPr/>
        </p:nvSpPr>
        <p:spPr bwMode="auto">
          <a:xfrm rot="19545408" flipH="1">
            <a:off x="2796144" y="4562811"/>
            <a:ext cx="472671" cy="1478306"/>
          </a:xfrm>
          <a:prstGeom prst="curved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Curved Left Arrow 12"/>
          <p:cNvSpPr/>
          <p:nvPr/>
        </p:nvSpPr>
        <p:spPr bwMode="auto">
          <a:xfrm rot="19970218">
            <a:off x="7603789" y="3254159"/>
            <a:ext cx="500014" cy="1478306"/>
          </a:xfrm>
          <a:prstGeom prst="curved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Curved Left Arrow 13"/>
          <p:cNvSpPr/>
          <p:nvPr/>
        </p:nvSpPr>
        <p:spPr bwMode="auto">
          <a:xfrm rot="5400000">
            <a:off x="5508457" y="5134746"/>
            <a:ext cx="500014" cy="2074382"/>
          </a:xfrm>
          <a:prstGeom prst="curved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Curved Left Arrow 14"/>
          <p:cNvSpPr/>
          <p:nvPr/>
        </p:nvSpPr>
        <p:spPr bwMode="auto">
          <a:xfrm rot="16200000">
            <a:off x="5495043" y="3519450"/>
            <a:ext cx="500014" cy="1984215"/>
          </a:xfrm>
          <a:prstGeom prst="curved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5133109" y="4821382"/>
            <a:ext cx="1444336" cy="1169551"/>
          </a:xfrm>
          <a:prstGeom prst="rect">
            <a:avLst/>
          </a:prstGeom>
          <a:noFill/>
        </p:spPr>
        <p:txBody>
          <a:bodyPr wrap="square" rtlCol="0">
            <a:spAutoFit/>
          </a:bodyPr>
          <a:lstStyle/>
          <a:p>
            <a:r>
              <a:rPr lang="en-US" sz="1400" dirty="0" smtClean="0"/>
              <a:t>Only </a:t>
            </a:r>
            <a:r>
              <a:rPr lang="en-US" sz="1400" b="1" dirty="0" smtClean="0"/>
              <a:t>one</a:t>
            </a:r>
            <a:r>
              <a:rPr lang="en-US" sz="1400" dirty="0" smtClean="0"/>
              <a:t> electricity price </a:t>
            </a:r>
            <a:r>
              <a:rPr lang="en-US" sz="1400" i="1" dirty="0" smtClean="0"/>
              <a:t>balances</a:t>
            </a:r>
            <a:r>
              <a:rPr lang="en-US" sz="1400" dirty="0" smtClean="0"/>
              <a:t> requirements and generation</a:t>
            </a:r>
            <a:endParaRPr lang="en-US" sz="1400" dirty="0"/>
          </a:p>
        </p:txBody>
      </p:sp>
      <p:sp>
        <p:nvSpPr>
          <p:cNvPr id="3" name="Content Placeholder 2"/>
          <p:cNvSpPr>
            <a:spLocks noGrp="1"/>
          </p:cNvSpPr>
          <p:nvPr>
            <p:ph idx="1"/>
          </p:nvPr>
        </p:nvSpPr>
        <p:spPr>
          <a:xfrm>
            <a:off x="457200" y="1475510"/>
            <a:ext cx="8229600" cy="1589808"/>
          </a:xfrm>
        </p:spPr>
        <p:txBody>
          <a:bodyPr/>
          <a:lstStyle/>
          <a:p>
            <a:r>
              <a:rPr lang="en-US" sz="2000" dirty="0" smtClean="0"/>
              <a:t>If fuel price is the only “independent” variable, the assumed source of uncertainty, electricity price will move in perfect correlation</a:t>
            </a:r>
          </a:p>
          <a:p>
            <a:r>
              <a:rPr lang="en-US" sz="2000" dirty="0" smtClean="0"/>
              <a:t>That is, outside influences drive the results</a:t>
            </a:r>
          </a:p>
          <a:p>
            <a:r>
              <a:rPr lang="en-US" sz="2000" b="1" dirty="0" smtClean="0"/>
              <a:t>We are back to an open system</a:t>
            </a:r>
            <a:endParaRPr lang="en-US" sz="2000" b="1" dirty="0"/>
          </a:p>
        </p:txBody>
      </p:sp>
      <p:sp>
        <p:nvSpPr>
          <p:cNvPr id="17" name="TextBox 16"/>
          <p:cNvSpPr txBox="1"/>
          <p:nvPr/>
        </p:nvSpPr>
        <p:spPr>
          <a:xfrm>
            <a:off x="280555" y="6411191"/>
            <a:ext cx="3356262" cy="369332"/>
          </a:xfrm>
          <a:prstGeom prst="rect">
            <a:avLst/>
          </a:prstGeom>
          <a:noFill/>
        </p:spPr>
        <p:txBody>
          <a:bodyPr wrap="square" rtlCol="0">
            <a:spAutoFit/>
          </a:bodyPr>
          <a:lstStyle/>
          <a:p>
            <a:r>
              <a:rPr lang="en-US" dirty="0" smtClean="0"/>
              <a:t>Open-System Models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RPM Convention</a:t>
            </a:r>
            <a:endParaRPr lang="en-US" dirty="0"/>
          </a:p>
        </p:txBody>
      </p:sp>
      <p:sp>
        <p:nvSpPr>
          <p:cNvPr id="3" name="Content Placeholder 2"/>
          <p:cNvSpPr>
            <a:spLocks noGrp="1"/>
          </p:cNvSpPr>
          <p:nvPr>
            <p:ph idx="1"/>
          </p:nvPr>
        </p:nvSpPr>
        <p:spPr/>
        <p:txBody>
          <a:bodyPr/>
          <a:lstStyle/>
          <a:p>
            <a:r>
              <a:rPr lang="en-US" sz="2800" dirty="0" smtClean="0"/>
              <a:t>Respect the first law of thermodynamics: energy generated and used must balance</a:t>
            </a:r>
          </a:p>
          <a:p>
            <a:r>
              <a:rPr lang="en-US" sz="2800" dirty="0" smtClean="0"/>
              <a:t>The link to the outside world is import and export to areas outside the region</a:t>
            </a:r>
          </a:p>
          <a:p>
            <a:r>
              <a:rPr lang="en-US" sz="2800" dirty="0" smtClean="0"/>
              <a:t>Import (export) is the “free variable” that permits the system to balance generation and accommodate all sources of uncertainty</a:t>
            </a:r>
          </a:p>
          <a:p>
            <a:r>
              <a:rPr lang="en-US" sz="2800" dirty="0" smtClean="0"/>
              <a:t>We assure balance by controlling generation through electricity price.  The model finds a suitable price by iteration.</a:t>
            </a:r>
          </a:p>
        </p:txBody>
      </p:sp>
      <p:sp>
        <p:nvSpPr>
          <p:cNvPr id="4" name="TextBox 3"/>
          <p:cNvSpPr txBox="1"/>
          <p:nvPr/>
        </p:nvSpPr>
        <p:spPr>
          <a:xfrm>
            <a:off x="280555" y="6411191"/>
            <a:ext cx="3356262" cy="369332"/>
          </a:xfrm>
          <a:prstGeom prst="rect">
            <a:avLst/>
          </a:prstGeom>
          <a:noFill/>
        </p:spPr>
        <p:txBody>
          <a:bodyPr wrap="square" rtlCol="0">
            <a:spAutoFit/>
          </a:bodyPr>
          <a:lstStyle/>
          <a:p>
            <a:r>
              <a:rPr lang="en-US" dirty="0" smtClean="0"/>
              <a:t>Open-System Models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t>Equilibrium search</a:t>
            </a:r>
          </a:p>
        </p:txBody>
      </p:sp>
      <p:pic>
        <p:nvPicPr>
          <p:cNvPr id="369667" name="Picture 3"/>
          <p:cNvPicPr>
            <a:picLocks noChangeAspect="1" noChangeArrowheads="1"/>
          </p:cNvPicPr>
          <p:nvPr/>
        </p:nvPicPr>
        <p:blipFill>
          <a:blip r:embed="rId2" cstate="print"/>
          <a:srcRect/>
          <a:stretch>
            <a:fillRect/>
          </a:stretch>
        </p:blipFill>
        <p:spPr bwMode="auto">
          <a:xfrm>
            <a:off x="833438" y="1309688"/>
            <a:ext cx="7477125" cy="4238625"/>
          </a:xfrm>
          <a:prstGeom prst="rect">
            <a:avLst/>
          </a:prstGeom>
          <a:noFill/>
          <a:ln w="12700">
            <a:noFill/>
            <a:miter lim="800000"/>
            <a:headEnd/>
            <a:tailEnd/>
          </a:ln>
          <a:effectLst/>
        </p:spPr>
      </p:pic>
      <p:sp>
        <p:nvSpPr>
          <p:cNvPr id="5" name="TextBox 4"/>
          <p:cNvSpPr txBox="1"/>
          <p:nvPr/>
        </p:nvSpPr>
        <p:spPr>
          <a:xfrm>
            <a:off x="280555" y="6411191"/>
            <a:ext cx="3356262" cy="369332"/>
          </a:xfrm>
          <a:prstGeom prst="rect">
            <a:avLst/>
          </a:prstGeom>
          <a:noFill/>
        </p:spPr>
        <p:txBody>
          <a:bodyPr wrap="square" rtlCol="0">
            <a:spAutoFit/>
          </a:bodyPr>
          <a:lstStyle/>
          <a:p>
            <a:r>
              <a:rPr lang="en-US" dirty="0" smtClean="0"/>
              <a:t>Open-System Models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Aggregation</a:t>
            </a:r>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477982" y="3905037"/>
            <a:ext cx="8229600" cy="2015252"/>
          </a:xfrm>
          <a:prstGeom prst="rect">
            <a:avLst/>
          </a:prstGeom>
          <a:noFill/>
          <a:ln w="9525">
            <a:noFill/>
            <a:miter lim="800000"/>
            <a:headEnd/>
            <a:tailEnd/>
          </a:ln>
          <a:effectLst/>
        </p:spPr>
      </p:pic>
      <p:sp>
        <p:nvSpPr>
          <p:cNvPr id="5" name="Content Placeholder 2"/>
          <p:cNvSpPr txBox="1">
            <a:spLocks/>
          </p:cNvSpPr>
          <p:nvPr/>
        </p:nvSpPr>
        <p:spPr bwMode="auto">
          <a:xfrm>
            <a:off x="623454" y="1402773"/>
            <a:ext cx="7549702" cy="22548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latin typeface="+mn-lt"/>
                <a:cs typeface="+mn-cs"/>
              </a:rPr>
              <a:t>Forty-three dispatchable regional gas-fired generation units are aggregated by heat rate and variable operation cost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The</a:t>
            </a:r>
            <a:r>
              <a:rPr kumimoji="0" lang="en-US" sz="2800" b="0" i="0" u="none" strike="noStrike" kern="0" cap="none" spc="0" normalizeH="0" noProof="0" dirty="0" smtClean="0">
                <a:ln>
                  <a:noFill/>
                </a:ln>
                <a:solidFill>
                  <a:schemeClr val="tx1"/>
                </a:solidFill>
                <a:effectLst/>
                <a:uLnTx/>
                <a:uFillTx/>
                <a:latin typeface="+mn-lt"/>
                <a:ea typeface="+mn-ea"/>
                <a:cs typeface="+mn-cs"/>
              </a:rPr>
              <a:t> following illustration assumes $4.00/MMBTU gas price for scaling</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88373" y="5995555"/>
            <a:ext cx="5694218" cy="338554"/>
          </a:xfrm>
          <a:prstGeom prst="rect">
            <a:avLst/>
          </a:prstGeom>
          <a:noFill/>
        </p:spPr>
        <p:txBody>
          <a:bodyPr wrap="square" rtlCol="0">
            <a:spAutoFit/>
          </a:bodyPr>
          <a:lstStyle/>
          <a:p>
            <a:r>
              <a:rPr lang="en-US" sz="800" dirty="0" smtClean="0"/>
              <a:t>Source: C:\Backups\Plan 6\Studies\Data Development\Resources\Existing Non-Hydro\100526 Update\Cluster_Chart_100528_183006.xls</a:t>
            </a:r>
            <a:endParaRPr lang="en-US" sz="800" dirty="0"/>
          </a:p>
        </p:txBody>
      </p:sp>
      <p:sp>
        <p:nvSpPr>
          <p:cNvPr id="7" name="TextBox 6"/>
          <p:cNvSpPr txBox="1"/>
          <p:nvPr/>
        </p:nvSpPr>
        <p:spPr>
          <a:xfrm>
            <a:off x="280555" y="6411191"/>
            <a:ext cx="3356262" cy="369332"/>
          </a:xfrm>
          <a:prstGeom prst="rect">
            <a:avLst/>
          </a:prstGeom>
          <a:noFill/>
        </p:spPr>
        <p:txBody>
          <a:bodyPr wrap="square" rtlCol="0">
            <a:spAutoFit/>
          </a:bodyPr>
          <a:lstStyle/>
          <a:p>
            <a:r>
              <a:rPr lang="en-US" dirty="0" smtClean="0"/>
              <a:t>Unit Aggregation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a:t>
            </a:r>
            <a:endParaRPr lang="en-US"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261981" y="1413164"/>
            <a:ext cx="4536909" cy="4525963"/>
          </a:xfrm>
          <a:prstGeom prst="rect">
            <a:avLst/>
          </a:prstGeom>
          <a:noFill/>
          <a:ln w="9525">
            <a:noFill/>
            <a:miter lim="800000"/>
            <a:headEnd/>
            <a:tailEnd/>
          </a:ln>
          <a:effectLst/>
        </p:spPr>
      </p:pic>
      <p:sp>
        <p:nvSpPr>
          <p:cNvPr id="5" name="TextBox 4"/>
          <p:cNvSpPr txBox="1"/>
          <p:nvPr/>
        </p:nvSpPr>
        <p:spPr>
          <a:xfrm>
            <a:off x="6764482" y="4592782"/>
            <a:ext cx="1818409" cy="830997"/>
          </a:xfrm>
          <a:prstGeom prst="rect">
            <a:avLst/>
          </a:prstGeom>
          <a:noFill/>
        </p:spPr>
        <p:txBody>
          <a:bodyPr wrap="square" rtlCol="0">
            <a:spAutoFit/>
          </a:bodyPr>
          <a:lstStyle/>
          <a:p>
            <a:r>
              <a:rPr lang="en-US" sz="800" dirty="0" smtClean="0"/>
              <a:t>Source: C:\Backups\Plan 6\Studies\Data Development\Resources\Existing Non-Hydro\100526 Update\R Agnes cluster analysis\Cluster Analysis on units.doc</a:t>
            </a:r>
            <a:endParaRPr lang="en-US" sz="800" dirty="0"/>
          </a:p>
        </p:txBody>
      </p:sp>
      <p:sp>
        <p:nvSpPr>
          <p:cNvPr id="6" name="TextBox 5"/>
          <p:cNvSpPr txBox="1"/>
          <p:nvPr/>
        </p:nvSpPr>
        <p:spPr>
          <a:xfrm>
            <a:off x="280555" y="6411191"/>
            <a:ext cx="3356262" cy="369332"/>
          </a:xfrm>
          <a:prstGeom prst="rect">
            <a:avLst/>
          </a:prstGeom>
          <a:noFill/>
        </p:spPr>
        <p:txBody>
          <a:bodyPr wrap="square" rtlCol="0">
            <a:spAutoFit/>
          </a:bodyPr>
          <a:lstStyle/>
          <a:p>
            <a:r>
              <a:rPr lang="en-US" dirty="0" smtClean="0"/>
              <a:t>Unit Aggregation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a:xfrm>
            <a:off x="457200" y="1600199"/>
            <a:ext cx="8229600" cy="4382589"/>
          </a:xfrm>
        </p:spPr>
        <p:txBody>
          <a:bodyPr/>
          <a:lstStyle/>
          <a:p>
            <a:r>
              <a:rPr lang="en-US" sz="2400" dirty="0" smtClean="0"/>
              <a:t>The RPM performs a 20-year simulation of one plan under one future in 0.4 seconds</a:t>
            </a:r>
          </a:p>
          <a:p>
            <a:r>
              <a:rPr lang="en-US" sz="2400" dirty="0" smtClean="0"/>
              <a:t>A server and nine worker computers provide “embarrassingly parallel” processing on bundles of futures. A master unit summarizes and hosts the optimizer.</a:t>
            </a:r>
          </a:p>
          <a:p>
            <a:r>
              <a:rPr lang="en-US" sz="2400" dirty="0" smtClean="0"/>
              <a:t>The distributed computation system completes simulations for one plan under the 750 futures in 30 seconds</a:t>
            </a:r>
          </a:p>
          <a:p>
            <a:r>
              <a:rPr lang="en-US" sz="2400" dirty="0" smtClean="0"/>
              <a:t>Results for 3500 plans (2.6 million 20-year studies) require about 29 hours</a:t>
            </a:r>
            <a:endParaRPr lang="en-US" sz="2400" dirty="0"/>
          </a:p>
        </p:txBody>
      </p:sp>
      <p:sp>
        <p:nvSpPr>
          <p:cNvPr id="4" name="TextBox 3"/>
          <p:cNvSpPr txBox="1"/>
          <p:nvPr/>
        </p:nvSpPr>
        <p:spPr>
          <a:xfrm>
            <a:off x="280555" y="6411191"/>
            <a:ext cx="3356262" cy="369332"/>
          </a:xfrm>
          <a:prstGeom prst="rect">
            <a:avLst/>
          </a:prstGeom>
          <a:noFill/>
        </p:spPr>
        <p:txBody>
          <a:bodyPr wrap="square" rtlCol="0">
            <a:spAutoFit/>
          </a:bodyPr>
          <a:lstStyle/>
          <a:p>
            <a:r>
              <a:rPr lang="en-US" dirty="0" smtClean="0"/>
              <a:t>Performance and Precision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dirty="0" smtClean="0"/>
              <a:t>Characteristics</a:t>
            </a:r>
            <a:endParaRPr lang="en-US" dirty="0"/>
          </a:p>
        </p:txBody>
      </p:sp>
      <p:sp>
        <p:nvSpPr>
          <p:cNvPr id="264196" name="Text Box 4"/>
          <p:cNvSpPr txBox="1">
            <a:spLocks noChangeArrowheads="1"/>
          </p:cNvSpPr>
          <p:nvPr/>
        </p:nvSpPr>
        <p:spPr bwMode="auto">
          <a:xfrm>
            <a:off x="7162800" y="1333500"/>
            <a:ext cx="1371600" cy="701675"/>
          </a:xfrm>
          <a:prstGeom prst="rect">
            <a:avLst/>
          </a:prstGeom>
          <a:noFill/>
          <a:ln w="12700">
            <a:noFill/>
            <a:miter lim="800000"/>
            <a:headEnd/>
            <a:tailEnd/>
          </a:ln>
          <a:effectLst/>
        </p:spPr>
        <p:txBody>
          <a:bodyPr>
            <a:spAutoFit/>
          </a:bodyPr>
          <a:lstStyle/>
          <a:p>
            <a:pPr>
              <a:spcBef>
                <a:spcPct val="50000"/>
              </a:spcBef>
            </a:pPr>
            <a:r>
              <a:rPr lang="en-US" sz="2000"/>
              <a:t>Resource Planning?</a:t>
            </a:r>
          </a:p>
        </p:txBody>
      </p:sp>
      <p:grpSp>
        <p:nvGrpSpPr>
          <p:cNvPr id="2" name="Group 5"/>
          <p:cNvGrpSpPr>
            <a:grpSpLocks/>
          </p:cNvGrpSpPr>
          <p:nvPr/>
        </p:nvGrpSpPr>
        <p:grpSpPr bwMode="auto">
          <a:xfrm>
            <a:off x="928256" y="2133600"/>
            <a:ext cx="7010400" cy="533400"/>
            <a:chOff x="576" y="1680"/>
            <a:chExt cx="4416" cy="336"/>
          </a:xfrm>
        </p:grpSpPr>
        <p:sp>
          <p:nvSpPr>
            <p:cNvPr id="264198" name="Rectangle 6"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Use of scenarios</a:t>
              </a:r>
            </a:p>
          </p:txBody>
        </p:sp>
        <p:sp>
          <p:nvSpPr>
            <p:cNvPr id="264199" name="Rectangle 7"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grpSp>
        <p:nvGrpSpPr>
          <p:cNvPr id="3" name="Group 8"/>
          <p:cNvGrpSpPr>
            <a:grpSpLocks/>
          </p:cNvGrpSpPr>
          <p:nvPr/>
        </p:nvGrpSpPr>
        <p:grpSpPr bwMode="auto">
          <a:xfrm>
            <a:off x="928256" y="3465368"/>
            <a:ext cx="7010400" cy="838200"/>
            <a:chOff x="576" y="1680"/>
            <a:chExt cx="4416" cy="336"/>
          </a:xfrm>
        </p:grpSpPr>
        <p:sp>
          <p:nvSpPr>
            <p:cNvPr id="264201" name="Rectangle 9"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Resource allocations reflect likelihood of scenarios</a:t>
              </a:r>
            </a:p>
          </p:txBody>
        </p:sp>
        <p:sp>
          <p:nvSpPr>
            <p:cNvPr id="264202" name="Rectangle 10"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grpSp>
        <p:nvGrpSpPr>
          <p:cNvPr id="4" name="Group 11"/>
          <p:cNvGrpSpPr>
            <a:grpSpLocks/>
          </p:cNvGrpSpPr>
          <p:nvPr/>
        </p:nvGrpSpPr>
        <p:grpSpPr bwMode="auto">
          <a:xfrm>
            <a:off x="928256" y="5256068"/>
            <a:ext cx="7010400" cy="914400"/>
            <a:chOff x="576" y="1680"/>
            <a:chExt cx="4416" cy="336"/>
          </a:xfrm>
        </p:grpSpPr>
        <p:sp>
          <p:nvSpPr>
            <p:cNvPr id="264204" name="Rectangle 12"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ea typeface="Arial Unicode MS" pitchFamily="34" charset="-128"/>
                  <a:cs typeface="Arial Unicode MS" pitchFamily="34" charset="-128"/>
                </a:rPr>
                <a:t>Resource allocations reflect severity of scenarios</a:t>
              </a:r>
            </a:p>
          </p:txBody>
        </p:sp>
        <p:sp>
          <p:nvSpPr>
            <p:cNvPr id="264205" name="Rectangle 13"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grpSp>
        <p:nvGrpSpPr>
          <p:cNvPr id="5" name="Group 14"/>
          <p:cNvGrpSpPr>
            <a:grpSpLocks/>
          </p:cNvGrpSpPr>
          <p:nvPr/>
        </p:nvGrpSpPr>
        <p:grpSpPr bwMode="auto">
          <a:xfrm>
            <a:off x="928256" y="4322618"/>
            <a:ext cx="7010400" cy="914400"/>
            <a:chOff x="576" y="1680"/>
            <a:chExt cx="4416" cy="336"/>
          </a:xfrm>
        </p:grpSpPr>
        <p:sp>
          <p:nvSpPr>
            <p:cNvPr id="264207" name="Rectangle 15"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a:solidFill>
                    <a:srgbClr val="000099"/>
                  </a:solidFill>
                  <a:latin typeface="Arial Unicode MS" pitchFamily="34" charset="-128"/>
                </a:rPr>
                <a:t>… even if "we cannot assign probabilities"</a:t>
              </a:r>
            </a:p>
          </p:txBody>
        </p:sp>
        <p:sp>
          <p:nvSpPr>
            <p:cNvPr id="264208" name="Rectangle 16"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sp>
        <p:nvSpPr>
          <p:cNvPr id="264213" name="Text Box 21"/>
          <p:cNvSpPr txBox="1">
            <a:spLocks noChangeArrowheads="1"/>
          </p:cNvSpPr>
          <p:nvPr/>
        </p:nvSpPr>
        <p:spPr bwMode="auto">
          <a:xfrm>
            <a:off x="5562600" y="1333500"/>
            <a:ext cx="1600200" cy="701675"/>
          </a:xfrm>
          <a:prstGeom prst="rect">
            <a:avLst/>
          </a:prstGeom>
          <a:noFill/>
          <a:ln w="12700">
            <a:noFill/>
            <a:miter lim="800000"/>
            <a:headEnd/>
            <a:tailEnd/>
          </a:ln>
          <a:effectLst/>
        </p:spPr>
        <p:txBody>
          <a:bodyPr>
            <a:spAutoFit/>
          </a:bodyPr>
          <a:lstStyle/>
          <a:p>
            <a:pPr>
              <a:spcBef>
                <a:spcPct val="50000"/>
              </a:spcBef>
            </a:pPr>
            <a:r>
              <a:rPr lang="en-US" sz="2000"/>
              <a:t>Buying an automobile?</a:t>
            </a:r>
          </a:p>
        </p:txBody>
      </p:sp>
      <p:grpSp>
        <p:nvGrpSpPr>
          <p:cNvPr id="6" name="Group 8"/>
          <p:cNvGrpSpPr>
            <a:grpSpLocks/>
          </p:cNvGrpSpPr>
          <p:nvPr/>
        </p:nvGrpSpPr>
        <p:grpSpPr bwMode="auto">
          <a:xfrm>
            <a:off x="928256" y="2680855"/>
            <a:ext cx="7010400" cy="914400"/>
            <a:chOff x="576" y="1680"/>
            <a:chExt cx="4416" cy="336"/>
          </a:xfrm>
        </p:grpSpPr>
        <p:sp>
          <p:nvSpPr>
            <p:cNvPr id="23" name="Rectangle 9" descr="Rectangle: Click to edit Master text styles&#10;Second level&#10;Third level&#10;Fourth level&#10;Fifth level"/>
            <p:cNvSpPr>
              <a:spLocks noChangeArrowheads="1"/>
            </p:cNvSpPr>
            <p:nvPr/>
          </p:nvSpPr>
          <p:spPr bwMode="auto">
            <a:xfrm>
              <a:off x="576" y="1680"/>
              <a:ext cx="3024" cy="336"/>
            </a:xfrm>
            <a:prstGeom prst="rect">
              <a:avLst/>
            </a:prstGeom>
            <a:noFill/>
            <a:ln w="9525">
              <a:noFill/>
              <a:miter lim="800000"/>
              <a:headEnd/>
              <a:tailEnd/>
            </a:ln>
            <a:effectLst/>
          </p:spPr>
          <p:txBody>
            <a:bodyPr/>
            <a:lstStyle/>
            <a:p>
              <a:pPr marL="609600" indent="-609600">
                <a:lnSpc>
                  <a:spcPct val="90000"/>
                </a:lnSpc>
                <a:spcBef>
                  <a:spcPct val="20000"/>
                </a:spcBef>
                <a:buClr>
                  <a:schemeClr val="tx1"/>
                </a:buClr>
                <a:buFont typeface="Wingdings" pitchFamily="2" charset="2"/>
                <a:buNone/>
                <a:tabLst>
                  <a:tab pos="5205413" algn="r"/>
                  <a:tab pos="6342063" algn="r"/>
                </a:tabLst>
              </a:pPr>
              <a:r>
                <a:rPr lang="en-US" sz="2800" dirty="0" smtClean="0">
                  <a:solidFill>
                    <a:srgbClr val="000099"/>
                  </a:solidFill>
                  <a:latin typeface="Arial Unicode MS" pitchFamily="34" charset="-128"/>
                  <a:ea typeface="Arial Unicode MS" pitchFamily="34" charset="-128"/>
                  <a:cs typeface="Arial Unicode MS" pitchFamily="34" charset="-128"/>
                </a:rPr>
                <a:t>Some resources in reserve, used only if necessary</a:t>
              </a:r>
              <a:endParaRPr lang="en-US" sz="2800" dirty="0">
                <a:solidFill>
                  <a:srgbClr val="000099"/>
                </a:solidFill>
                <a:latin typeface="Arial Unicode MS" pitchFamily="34" charset="-128"/>
                <a:ea typeface="Arial Unicode MS" pitchFamily="34" charset="-128"/>
                <a:cs typeface="Arial Unicode MS" pitchFamily="34" charset="-128"/>
              </a:endParaRPr>
            </a:p>
          </p:txBody>
        </p:sp>
        <p:sp>
          <p:nvSpPr>
            <p:cNvPr id="24" name="Rectangle 10" descr="Rectangle: Click to edit Master text styles&#10;Second level&#10;Third level&#10;Fourth level&#10;Fifth level"/>
            <p:cNvSpPr>
              <a:spLocks noChangeArrowheads="1"/>
            </p:cNvSpPr>
            <p:nvPr/>
          </p:nvSpPr>
          <p:spPr bwMode="auto">
            <a:xfrm>
              <a:off x="3840" y="1680"/>
              <a:ext cx="1152" cy="336"/>
            </a:xfrm>
            <a:prstGeom prst="rect">
              <a:avLst/>
            </a:prstGeom>
            <a:noFill/>
            <a:ln w="9525">
              <a:noFill/>
              <a:miter lim="800000"/>
              <a:headEnd/>
              <a:tailEnd/>
            </a:ln>
            <a:effectLst/>
          </p:spPr>
          <p:txBody>
            <a:bodyPr/>
            <a:lstStyle/>
            <a:p>
              <a:pPr>
                <a:lnSpc>
                  <a:spcPct val="90000"/>
                </a:lnSpc>
                <a:spcBef>
                  <a:spcPct val="20000"/>
                </a:spcBef>
                <a:buClr>
                  <a:schemeClr val="tx1"/>
                </a:buClr>
                <a:buFont typeface="Wingdings" pitchFamily="2" charset="2"/>
                <a:buNone/>
                <a:tabLst>
                  <a:tab pos="58738" algn="l"/>
                  <a:tab pos="5205413" algn="r"/>
                  <a:tab pos="6342063" algn="r"/>
                </a:tabLst>
              </a:pPr>
              <a:r>
                <a:rPr lang="en-US" sz="3200">
                  <a:solidFill>
                    <a:srgbClr val="000099"/>
                  </a:solidFill>
                  <a:latin typeface="Arial Unicode MS" pitchFamily="34" charset="-128"/>
                </a:rPr>
                <a:t>	</a:t>
              </a:r>
              <a:r>
                <a:rPr lang="en-US" sz="3200">
                  <a:solidFill>
                    <a:srgbClr val="000099"/>
                  </a:solidFill>
                  <a:latin typeface="Arial Unicode MS" pitchFamily="34" charset="-128"/>
                  <a:ea typeface="Arial Unicode MS" pitchFamily="34" charset="-128"/>
                  <a:cs typeface="Arial Unicode MS" pitchFamily="34" charset="-128"/>
                </a:rPr>
                <a:t>✔	 ✔</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2" y="430502"/>
            <a:ext cx="8759536" cy="930707"/>
          </a:xfrm>
        </p:spPr>
        <p:txBody>
          <a:bodyPr/>
          <a:lstStyle/>
          <a:p>
            <a:r>
              <a:rPr lang="en-US" dirty="0" smtClean="0"/>
              <a:t>Precision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97526" y="1500447"/>
            <a:ext cx="7328189" cy="4664826"/>
          </a:xfrm>
          <a:prstGeom prst="rect">
            <a:avLst/>
          </a:prstGeom>
          <a:noFill/>
          <a:ln w="9525">
            <a:noFill/>
            <a:miter lim="800000"/>
            <a:headEnd/>
            <a:tailEnd/>
          </a:ln>
          <a:effectLst/>
        </p:spPr>
      </p:pic>
      <p:sp>
        <p:nvSpPr>
          <p:cNvPr id="4" name="TextBox 3"/>
          <p:cNvSpPr txBox="1"/>
          <p:nvPr/>
        </p:nvSpPr>
        <p:spPr>
          <a:xfrm>
            <a:off x="5081155" y="2337954"/>
            <a:ext cx="2587337" cy="830997"/>
          </a:xfrm>
          <a:prstGeom prst="rect">
            <a:avLst/>
          </a:prstGeom>
          <a:solidFill>
            <a:schemeClr val="bg1"/>
          </a:solidFill>
        </p:spPr>
        <p:txBody>
          <a:bodyPr wrap="square" rtlCol="0">
            <a:spAutoFit/>
          </a:bodyPr>
          <a:lstStyle/>
          <a:p>
            <a:r>
              <a:rPr lang="en-US" sz="800" dirty="0" smtClean="0"/>
              <a:t>Source: </a:t>
            </a:r>
            <a:r>
              <a:rPr lang="en-US" sz="800" b="1" dirty="0" smtClean="0"/>
              <a:t>email from </a:t>
            </a:r>
            <a:r>
              <a:rPr lang="en-US" sz="800" dirty="0" smtClean="0"/>
              <a:t>Schilmoeller, Michael, Monday, December 14, 2009 12:01 PM, to Power Planning Division, based on Q:\SixthPlan\AdminRecord\t6 Regional Portfolio Model\L812\Analysis of Optimization Run_L812.xls</a:t>
            </a:r>
          </a:p>
          <a:p>
            <a:endParaRPr lang="en-US" sz="800" dirty="0"/>
          </a:p>
        </p:txBody>
      </p:sp>
      <p:sp>
        <p:nvSpPr>
          <p:cNvPr id="5" name="TextBox 4"/>
          <p:cNvSpPr txBox="1"/>
          <p:nvPr/>
        </p:nvSpPr>
        <p:spPr>
          <a:xfrm>
            <a:off x="280555" y="6411191"/>
            <a:ext cx="3356262" cy="369332"/>
          </a:xfrm>
          <a:prstGeom prst="rect">
            <a:avLst/>
          </a:prstGeom>
          <a:noFill/>
        </p:spPr>
        <p:txBody>
          <a:bodyPr wrap="square" rtlCol="0">
            <a:spAutoFit/>
          </a:bodyPr>
          <a:lstStyle/>
          <a:p>
            <a:r>
              <a:rPr lang="en-US" dirty="0" smtClean="0"/>
              <a:t>Performance and Precision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Excel as a Platform</a:t>
            </a:r>
            <a:endParaRPr lang="en-US" dirty="0"/>
          </a:p>
        </p:txBody>
      </p:sp>
      <p:sp>
        <p:nvSpPr>
          <p:cNvPr id="3" name="Content Placeholder 2"/>
          <p:cNvSpPr>
            <a:spLocks noGrp="1"/>
          </p:cNvSpPr>
          <p:nvPr>
            <p:ph idx="1"/>
          </p:nvPr>
        </p:nvSpPr>
        <p:spPr>
          <a:xfrm>
            <a:off x="901315" y="1143000"/>
            <a:ext cx="7279280" cy="5101936"/>
          </a:xfrm>
        </p:spPr>
        <p:txBody>
          <a:bodyPr/>
          <a:lstStyle/>
          <a:p>
            <a:r>
              <a:rPr lang="en-US" sz="2800" dirty="0" smtClean="0"/>
              <a:t>The importance of transparency and accessibility, availability of diagnostics</a:t>
            </a:r>
          </a:p>
          <a:p>
            <a:r>
              <a:rPr lang="en-US" sz="2800" dirty="0" smtClean="0"/>
              <a:t>Olivia</a:t>
            </a:r>
          </a:p>
          <a:p>
            <a:r>
              <a:rPr lang="en-US" sz="2800" dirty="0" smtClean="0"/>
              <a:t>The ability of Olivia to write VBA code for the model</a:t>
            </a:r>
          </a:p>
          <a:p>
            <a:r>
              <a:rPr lang="en-US" sz="2800" dirty="0" smtClean="0">
                <a:hlinkClick r:id="rId3" action="ppaction://hlinkfile"/>
              </a:rPr>
              <a:t>RPM’s layout of data and formulas</a:t>
            </a:r>
            <a:r>
              <a:rPr lang="en-US" sz="2800" dirty="0" smtClean="0"/>
              <a:t> </a:t>
            </a:r>
          </a:p>
          <a:p>
            <a:r>
              <a:rPr lang="en-US" sz="2800" dirty="0" smtClean="0"/>
              <a:t>High-performance Excel</a:t>
            </a:r>
          </a:p>
          <a:p>
            <a:pPr lvl="1"/>
            <a:r>
              <a:rPr lang="en-US" sz="2000" dirty="0" smtClean="0"/>
              <a:t>XLLs</a:t>
            </a:r>
          </a:p>
          <a:p>
            <a:pPr lvl="1"/>
            <a:r>
              <a:rPr lang="en-US" sz="2000" dirty="0" smtClean="0"/>
              <a:t>Carefully controlled calculations</a:t>
            </a:r>
          </a:p>
          <a:p>
            <a:r>
              <a:rPr lang="en-US" sz="2800" dirty="0" smtClean="0"/>
              <a:t>System requirements</a:t>
            </a:r>
          </a:p>
          <a:p>
            <a:r>
              <a:rPr lang="en-US" sz="2800" dirty="0" smtClean="0"/>
              <a:t>Crystal Ball and CB Turbo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Risky Futures Look Like?</a:t>
            </a:r>
            <a:endParaRPr lang="en-US" dirty="0"/>
          </a:p>
        </p:txBody>
      </p:sp>
      <p:sp>
        <p:nvSpPr>
          <p:cNvPr id="3" name="Content Placeholder 2"/>
          <p:cNvSpPr>
            <a:spLocks noGrp="1"/>
          </p:cNvSpPr>
          <p:nvPr>
            <p:ph idx="1"/>
          </p:nvPr>
        </p:nvSpPr>
        <p:spPr>
          <a:xfrm>
            <a:off x="457200" y="1600201"/>
            <a:ext cx="8229600" cy="2697480"/>
          </a:xfrm>
        </p:spPr>
        <p:txBody>
          <a:bodyPr/>
          <a:lstStyle/>
          <a:p>
            <a:r>
              <a:rPr lang="en-US" dirty="0" smtClean="0"/>
              <a:t>See Appendix J of the Sixth Power Plan</a:t>
            </a:r>
          </a:p>
          <a:p>
            <a:pPr lvl="1"/>
            <a:r>
              <a:rPr lang="en-US" dirty="0" smtClean="0"/>
              <a:t>Section </a:t>
            </a:r>
            <a:r>
              <a:rPr lang="en-US" b="1" i="1" dirty="0" smtClean="0"/>
              <a:t>Quantitative Risk Analysis </a:t>
            </a:r>
            <a:r>
              <a:rPr lang="en-US" dirty="0" smtClean="0"/>
              <a:t>identifies electricity prices, loads, carbon penalty, and natural gas prices to be the principal sources of risk</a:t>
            </a:r>
          </a:p>
        </p:txBody>
      </p:sp>
      <p:sp>
        <p:nvSpPr>
          <p:cNvPr id="4"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Risky Futures</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Analysis</a:t>
            </a:r>
            <a:endParaRPr lang="en-US" dirty="0"/>
          </a:p>
        </p:txBody>
      </p:sp>
      <p:sp>
        <p:nvSpPr>
          <p:cNvPr id="5" name="Rectangle 4"/>
          <p:cNvSpPr/>
          <p:nvPr/>
        </p:nvSpPr>
        <p:spPr>
          <a:xfrm>
            <a:off x="2243749" y="1279056"/>
            <a:ext cx="4438138" cy="369332"/>
          </a:xfrm>
          <a:prstGeom prst="rect">
            <a:avLst/>
          </a:prstGeom>
        </p:spPr>
        <p:txBody>
          <a:bodyPr wrap="none">
            <a:spAutoFit/>
          </a:bodyPr>
          <a:lstStyle/>
          <a:p>
            <a:r>
              <a:rPr lang="fr-FR" dirty="0" smtClean="0"/>
              <a:t>Table J-3:  Regression Model Coefficients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34279" y="1719617"/>
            <a:ext cx="8139146" cy="2115404"/>
          </a:xfrm>
          <a:prstGeom prst="rect">
            <a:avLst/>
          </a:prstGeom>
          <a:noFill/>
          <a:ln w="9525">
            <a:noFill/>
            <a:miter lim="800000"/>
            <a:headEnd/>
            <a:tailEnd/>
          </a:ln>
          <a:effectLst/>
        </p:spPr>
      </p:pic>
      <p:pic>
        <p:nvPicPr>
          <p:cNvPr id="1028" name="Picture 4"/>
          <p:cNvPicPr preferRelativeResize="0">
            <a:picLocks noChangeArrowheads="1"/>
          </p:cNvPicPr>
          <p:nvPr/>
        </p:nvPicPr>
        <p:blipFill>
          <a:blip r:embed="rId3" cstate="print"/>
          <a:srcRect/>
          <a:stretch>
            <a:fillRect/>
          </a:stretch>
        </p:blipFill>
        <p:spPr bwMode="auto">
          <a:xfrm>
            <a:off x="439993" y="3830875"/>
            <a:ext cx="8138160" cy="2112264"/>
          </a:xfrm>
          <a:prstGeom prst="rect">
            <a:avLst/>
          </a:prstGeom>
          <a:noFill/>
          <a:ln w="9525">
            <a:noFill/>
            <a:miter lim="800000"/>
            <a:headEnd/>
            <a:tailEnd/>
          </a:ln>
          <a:effectLst/>
        </p:spPr>
      </p:pic>
      <p:sp>
        <p:nvSpPr>
          <p:cNvPr id="8" name="TextBox 7"/>
          <p:cNvSpPr txBox="1"/>
          <p:nvPr/>
        </p:nvSpPr>
        <p:spPr>
          <a:xfrm>
            <a:off x="431074" y="6021977"/>
            <a:ext cx="5460275" cy="369332"/>
          </a:xfrm>
          <a:prstGeom prst="rect">
            <a:avLst/>
          </a:prstGeom>
          <a:noFill/>
        </p:spPr>
        <p:txBody>
          <a:bodyPr wrap="square" rtlCol="0">
            <a:spAutoFit/>
          </a:bodyPr>
          <a:lstStyle/>
          <a:p>
            <a:pPr marL="0" lvl="1"/>
            <a:r>
              <a:rPr lang="en-US" dirty="0" smtClean="0"/>
              <a:t>What do these have in common?  Persistence.</a:t>
            </a:r>
          </a:p>
        </p:txBody>
      </p:sp>
      <p:sp>
        <p:nvSpPr>
          <p:cNvPr id="7"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Risky Futures</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About Risk</a:t>
            </a:r>
            <a:endParaRPr lang="en-US" dirty="0"/>
          </a:p>
        </p:txBody>
      </p:sp>
      <p:sp>
        <p:nvSpPr>
          <p:cNvPr id="3" name="Content Placeholder 2"/>
          <p:cNvSpPr>
            <a:spLocks noGrp="1"/>
          </p:cNvSpPr>
          <p:nvPr>
            <p:ph idx="1"/>
          </p:nvPr>
        </p:nvSpPr>
        <p:spPr>
          <a:xfrm>
            <a:off x="444137" y="1959428"/>
            <a:ext cx="8229600" cy="2717075"/>
          </a:xfrm>
        </p:spPr>
        <p:txBody>
          <a:bodyPr/>
          <a:lstStyle/>
          <a:p>
            <a:pPr marL="342900" lvl="1" indent="-342900">
              <a:buFontTx/>
              <a:buChar char="•"/>
            </a:pPr>
            <a:r>
              <a:rPr lang="en-US" sz="4000" dirty="0" smtClean="0">
                <a:hlinkClick r:id="rId2" action="ppaction://hlinkfile"/>
              </a:rPr>
              <a:t>Worst Futures Spinner.xls</a:t>
            </a:r>
            <a:endParaRPr lang="en-US" sz="4000" dirty="0" smtClean="0"/>
          </a:p>
          <a:p>
            <a:r>
              <a:rPr lang="en-US" dirty="0" smtClean="0"/>
              <a:t>Noticed that high-cost (high-risk) futures are high-load futures</a:t>
            </a:r>
          </a:p>
          <a:p>
            <a:r>
              <a:rPr lang="en-US" dirty="0" smtClean="0"/>
              <a:t>Began our discussion of </a:t>
            </a:r>
            <a:r>
              <a:rPr lang="en-US" b="1" i="1" dirty="0" smtClean="0"/>
              <a:t>unit-energy costs</a:t>
            </a:r>
            <a:endParaRPr lang="en-US" b="1" i="1" dirty="0"/>
          </a:p>
        </p:txBody>
      </p:sp>
      <p:sp>
        <p:nvSpPr>
          <p:cNvPr id="4"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Risky Futures</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6810" y="191510"/>
            <a:ext cx="8229600" cy="1271530"/>
          </a:xfrm>
        </p:spPr>
        <p:txBody>
          <a:bodyPr/>
          <a:lstStyle/>
          <a:p>
            <a:r>
              <a:rPr lang="en-US" dirty="0" smtClean="0">
                <a:effectLst>
                  <a:outerShdw blurRad="38100" dist="38100" dir="2700000" algn="tl">
                    <a:srgbClr val="000000"/>
                  </a:outerShdw>
                </a:effectLst>
              </a:rPr>
              <a:t>Uses and Abuses of</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the Efficient Frontier</a:t>
            </a:r>
            <a:endParaRPr lang="en-US" dirty="0" smtClean="0"/>
          </a:p>
        </p:txBody>
      </p:sp>
      <p:pic>
        <p:nvPicPr>
          <p:cNvPr id="32773" name="Picture 5"/>
          <p:cNvPicPr>
            <a:picLocks noChangeAspect="1" noChangeArrowheads="1"/>
          </p:cNvPicPr>
          <p:nvPr/>
        </p:nvPicPr>
        <p:blipFill>
          <a:blip r:embed="rId2" cstate="print"/>
          <a:srcRect/>
          <a:stretch>
            <a:fillRect/>
          </a:stretch>
        </p:blipFill>
        <p:spPr bwMode="auto">
          <a:xfrm>
            <a:off x="1901327" y="1589814"/>
            <a:ext cx="5370512" cy="4743450"/>
          </a:xfrm>
          <a:prstGeom prst="rect">
            <a:avLst/>
          </a:prstGeom>
          <a:noFill/>
          <a:ln w="9525">
            <a:noFill/>
            <a:miter lim="800000"/>
            <a:headEnd/>
            <a:tailEnd/>
          </a:ln>
          <a:effectLst/>
        </p:spPr>
      </p:pic>
      <p:sp>
        <p:nvSpPr>
          <p:cNvPr id="5"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Efficient Frontier</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Efficient Frontier</a:t>
            </a:r>
            <a:endParaRPr lang="en-US" sz="4000" dirty="0"/>
          </a:p>
        </p:txBody>
      </p:sp>
      <p:sp>
        <p:nvSpPr>
          <p:cNvPr id="15363" name="Rectangle 3"/>
          <p:cNvSpPr>
            <a:spLocks noGrp="1" noChangeArrowheads="1"/>
          </p:cNvSpPr>
          <p:nvPr>
            <p:ph type="body" idx="1"/>
          </p:nvPr>
        </p:nvSpPr>
        <p:spPr>
          <a:xfrm>
            <a:off x="1257436" y="2207804"/>
            <a:ext cx="6475412" cy="2847521"/>
          </a:xfrm>
        </p:spPr>
        <p:txBody>
          <a:bodyPr/>
          <a:lstStyle/>
          <a:p>
            <a:r>
              <a:rPr lang="en-US" dirty="0"/>
              <a:t>Provides an alternative to weighting</a:t>
            </a:r>
          </a:p>
          <a:p>
            <a:pPr lvl="1"/>
            <a:r>
              <a:rPr lang="en-US" dirty="0" smtClean="0"/>
              <a:t>Easily constructed</a:t>
            </a:r>
          </a:p>
          <a:p>
            <a:pPr lvl="1"/>
            <a:r>
              <a:rPr lang="en-US" dirty="0" smtClean="0"/>
              <a:t>General application</a:t>
            </a:r>
          </a:p>
          <a:p>
            <a:r>
              <a:rPr lang="en-US" dirty="0" smtClean="0"/>
              <a:t>Preserves the trade-off decision</a:t>
            </a:r>
          </a:p>
          <a:p>
            <a:endParaRPr lang="en-US" dirty="0"/>
          </a:p>
        </p:txBody>
      </p:sp>
      <p:sp>
        <p:nvSpPr>
          <p:cNvPr id="15365"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Efficient Frontier</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7"/>
            <a:ext cx="8229600" cy="1356735"/>
          </a:xfrm>
        </p:spPr>
        <p:txBody>
          <a:bodyPr/>
          <a:lstStyle/>
          <a:p>
            <a:r>
              <a:rPr lang="en-US" dirty="0" smtClean="0"/>
              <a:t>What does the </a:t>
            </a:r>
            <a:br>
              <a:rPr lang="en-US" dirty="0" smtClean="0"/>
            </a:br>
            <a:r>
              <a:rPr lang="en-US" dirty="0" smtClean="0"/>
              <a:t>Efficient Frontier Tell Us?</a:t>
            </a:r>
          </a:p>
        </p:txBody>
      </p:sp>
      <p:sp>
        <p:nvSpPr>
          <p:cNvPr id="34820" name="Rectangle 4"/>
          <p:cNvSpPr>
            <a:spLocks noGrp="1" noChangeArrowheads="1"/>
          </p:cNvSpPr>
          <p:nvPr>
            <p:ph type="body" idx="1"/>
          </p:nvPr>
        </p:nvSpPr>
        <p:spPr>
          <a:xfrm>
            <a:off x="1288906" y="1854632"/>
            <a:ext cx="6475412" cy="4062841"/>
          </a:xfrm>
        </p:spPr>
        <p:txBody>
          <a:bodyPr/>
          <a:lstStyle/>
          <a:p>
            <a:r>
              <a:rPr lang="en-US" dirty="0" smtClean="0"/>
              <a:t>The Efficient Frontier does </a:t>
            </a:r>
            <a:r>
              <a:rPr lang="en-US" b="1" i="1" dirty="0" smtClean="0"/>
              <a:t>not</a:t>
            </a:r>
            <a:r>
              <a:rPr lang="en-US" dirty="0" smtClean="0"/>
              <a:t> tell us what to do</a:t>
            </a:r>
          </a:p>
          <a:p>
            <a:r>
              <a:rPr lang="en-US" dirty="0" smtClean="0"/>
              <a:t>The </a:t>
            </a:r>
            <a:r>
              <a:rPr lang="en-US" dirty="0"/>
              <a:t>Efficient Frontier tells us what </a:t>
            </a:r>
            <a:r>
              <a:rPr lang="en-US" b="1" i="1" dirty="0"/>
              <a:t>not</a:t>
            </a:r>
            <a:r>
              <a:rPr lang="en-US" dirty="0"/>
              <a:t> to do</a:t>
            </a:r>
          </a:p>
          <a:p>
            <a:r>
              <a:rPr lang="en-US" dirty="0"/>
              <a:t>Most useful if there are a large number of choices</a:t>
            </a:r>
          </a:p>
        </p:txBody>
      </p:sp>
      <p:sp>
        <p:nvSpPr>
          <p:cNvPr id="4"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Efficient Frontier</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Fooled by the Graph</a:t>
            </a:r>
          </a:p>
        </p:txBody>
      </p:sp>
      <p:sp>
        <p:nvSpPr>
          <p:cNvPr id="56323" name="Rectangle 3"/>
          <p:cNvSpPr>
            <a:spLocks noGrp="1" noChangeArrowheads="1"/>
          </p:cNvSpPr>
          <p:nvPr>
            <p:ph type="body" idx="1"/>
          </p:nvPr>
        </p:nvSpPr>
        <p:spPr>
          <a:xfrm>
            <a:off x="1322751" y="1380808"/>
            <a:ext cx="6475412" cy="4536666"/>
          </a:xfrm>
        </p:spPr>
        <p:txBody>
          <a:bodyPr/>
          <a:lstStyle/>
          <a:p>
            <a:r>
              <a:rPr lang="en-US" dirty="0"/>
              <a:t>Error 1:  The geometry of the points on the efficient frontier has meaning or otherwise provides guidance, or equivalently …</a:t>
            </a:r>
          </a:p>
          <a:p>
            <a:r>
              <a:rPr lang="en-US" dirty="0"/>
              <a:t>There exists a formula or other objective means for determining an optimal point on the efficient frontier</a:t>
            </a:r>
          </a:p>
        </p:txBody>
      </p:sp>
      <p:sp>
        <p:nvSpPr>
          <p:cNvPr id="56324"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a:latin typeface="Times New Roman" pitchFamily="18" charset="0"/>
              </a:rPr>
              <a:t>Abusing the EF</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A453389D-39FD-4A6E-B2B0-B9D8F0F7499E}" type="slidenum">
              <a:rPr lang="en-US"/>
              <a:pPr/>
              <a:t>49</a:t>
            </a:fld>
            <a:endParaRPr lang="en-US"/>
          </a:p>
        </p:txBody>
      </p:sp>
      <p:sp>
        <p:nvSpPr>
          <p:cNvPr id="52226" name="Rectangle 2"/>
          <p:cNvSpPr>
            <a:spLocks noGrp="1" noChangeArrowheads="1"/>
          </p:cNvSpPr>
          <p:nvPr>
            <p:ph type="title"/>
          </p:nvPr>
        </p:nvSpPr>
        <p:spPr>
          <a:xfrm>
            <a:off x="890588" y="525463"/>
            <a:ext cx="6881812" cy="954087"/>
          </a:xfrm>
        </p:spPr>
        <p:txBody>
          <a:bodyPr/>
          <a:lstStyle/>
          <a:p>
            <a:r>
              <a:rPr lang="en-US"/>
              <a:t>Unclear About Control</a:t>
            </a:r>
          </a:p>
        </p:txBody>
      </p:sp>
      <p:sp>
        <p:nvSpPr>
          <p:cNvPr id="52227" name="Rectangle 3"/>
          <p:cNvSpPr>
            <a:spLocks noGrp="1" noChangeArrowheads="1"/>
          </p:cNvSpPr>
          <p:nvPr>
            <p:ph type="body" idx="1"/>
          </p:nvPr>
        </p:nvSpPr>
        <p:spPr>
          <a:xfrm>
            <a:off x="457200" y="1643063"/>
            <a:ext cx="8229600" cy="3582987"/>
          </a:xfrm>
        </p:spPr>
        <p:txBody>
          <a:bodyPr/>
          <a:lstStyle/>
          <a:p>
            <a:r>
              <a:rPr lang="en-US" dirty="0"/>
              <a:t>Error 2: The “expected cost” on the efficient frontier is controllable, equivalently …</a:t>
            </a:r>
          </a:p>
          <a:p>
            <a:r>
              <a:rPr lang="en-US" dirty="0"/>
              <a:t>We can “buy” risk reduction with the increase in expected costs</a:t>
            </a:r>
          </a:p>
        </p:txBody>
      </p:sp>
      <p:sp>
        <p:nvSpPr>
          <p:cNvPr id="5222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98298"/>
          </a:xfrm>
        </p:spPr>
        <p:txBody>
          <a:bodyPr/>
          <a:lstStyle/>
          <a:p>
            <a:r>
              <a:rPr lang="en-US" dirty="0" smtClean="0"/>
              <a:t>Identifying Long-Term Ratepayer Needs</a:t>
            </a:r>
            <a:endParaRPr lang="en-US" dirty="0"/>
          </a:p>
        </p:txBody>
      </p:sp>
      <p:sp>
        <p:nvSpPr>
          <p:cNvPr id="3" name="Content Placeholder 2"/>
          <p:cNvSpPr>
            <a:spLocks noGrp="1"/>
          </p:cNvSpPr>
          <p:nvPr>
            <p:ph idx="1"/>
          </p:nvPr>
        </p:nvSpPr>
        <p:spPr>
          <a:xfrm>
            <a:off x="457200" y="1984665"/>
            <a:ext cx="8229600" cy="3693646"/>
          </a:xfrm>
        </p:spPr>
        <p:txBody>
          <a:bodyPr/>
          <a:lstStyle/>
          <a:p>
            <a:r>
              <a:rPr lang="en-US" dirty="0" smtClean="0"/>
              <a:t>Why and for whom is a plant built?</a:t>
            </a:r>
          </a:p>
          <a:p>
            <a:pPr lvl="1"/>
            <a:r>
              <a:rPr lang="en-US" sz="2000" dirty="0" smtClean="0"/>
              <a:t>For the market or the ratepayer?</a:t>
            </a:r>
          </a:p>
          <a:p>
            <a:pPr lvl="1"/>
            <a:r>
              <a:rPr lang="en-US" sz="2000" dirty="0" smtClean="0"/>
              <a:t>Built for independent power producers (IPPs) for sales into the market, with economic benefits to shareholders?</a:t>
            </a:r>
          </a:p>
          <a:p>
            <a:r>
              <a:rPr lang="en-US" dirty="0" smtClean="0"/>
              <a:t>How </a:t>
            </a:r>
            <a:r>
              <a:rPr lang="en-US" b="1" i="1" dirty="0" smtClean="0"/>
              <a:t>much</a:t>
            </a:r>
            <a:r>
              <a:rPr lang="en-US" dirty="0" smtClean="0"/>
              <a:t> of the plant is attributable to the ratepayer?</a:t>
            </a:r>
          </a:p>
          <a:p>
            <a:pPr lvl="1"/>
            <a:r>
              <a:rPr lang="en-US" sz="2000" dirty="0" smtClean="0"/>
              <a:t>This is usually a capacity requirement consideration</a:t>
            </a:r>
          </a:p>
          <a:p>
            <a:pPr lvl="1"/>
            <a:r>
              <a:rPr lang="en-US" sz="2000" dirty="0" smtClean="0"/>
              <a:t>To what extent does risk bear on the size of the plant’s share ?</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A453389D-39FD-4A6E-B2B0-B9D8F0F7499E}" type="slidenum">
              <a:rPr lang="en-US"/>
              <a:pPr/>
              <a:t>50</a:t>
            </a:fld>
            <a:endParaRPr lang="en-US"/>
          </a:p>
        </p:txBody>
      </p:sp>
      <p:sp>
        <p:nvSpPr>
          <p:cNvPr id="52226" name="Rectangle 2"/>
          <p:cNvSpPr>
            <a:spLocks noGrp="1" noChangeArrowheads="1"/>
          </p:cNvSpPr>
          <p:nvPr>
            <p:ph type="title"/>
          </p:nvPr>
        </p:nvSpPr>
        <p:spPr>
          <a:xfrm>
            <a:off x="890588" y="525463"/>
            <a:ext cx="6881812" cy="954087"/>
          </a:xfrm>
        </p:spPr>
        <p:txBody>
          <a:bodyPr/>
          <a:lstStyle/>
          <a:p>
            <a:r>
              <a:rPr lang="en-US"/>
              <a:t>Unclear About Control</a:t>
            </a:r>
          </a:p>
        </p:txBody>
      </p:sp>
      <p:sp>
        <p:nvSpPr>
          <p:cNvPr id="52227" name="Rectangle 3"/>
          <p:cNvSpPr>
            <a:spLocks noGrp="1" noChangeArrowheads="1"/>
          </p:cNvSpPr>
          <p:nvPr>
            <p:ph type="body" idx="1"/>
          </p:nvPr>
        </p:nvSpPr>
        <p:spPr>
          <a:xfrm>
            <a:off x="353291" y="4542127"/>
            <a:ext cx="1849582" cy="1671637"/>
          </a:xfrm>
        </p:spPr>
        <p:txBody>
          <a:bodyPr/>
          <a:lstStyle/>
          <a:p>
            <a:r>
              <a:rPr lang="en-US" sz="1800" dirty="0" smtClean="0"/>
              <a:t>Controllable costs are typically much smaller</a:t>
            </a:r>
            <a:endParaRPr lang="en-US" sz="1800" dirty="0"/>
          </a:p>
        </p:txBody>
      </p:sp>
      <p:sp>
        <p:nvSpPr>
          <p:cNvPr id="5222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pic>
        <p:nvPicPr>
          <p:cNvPr id="102402" name="Picture 2"/>
          <p:cNvPicPr>
            <a:picLocks noChangeAspect="1" noChangeArrowheads="1"/>
          </p:cNvPicPr>
          <p:nvPr/>
        </p:nvPicPr>
        <p:blipFill>
          <a:blip r:embed="rId2" cstate="print"/>
          <a:srcRect/>
          <a:stretch>
            <a:fillRect/>
          </a:stretch>
        </p:blipFill>
        <p:spPr bwMode="auto">
          <a:xfrm>
            <a:off x="2244436" y="1379473"/>
            <a:ext cx="6265718" cy="4548975"/>
          </a:xfrm>
          <a:prstGeom prst="rect">
            <a:avLst/>
          </a:prstGeom>
          <a:noFill/>
          <a:ln w="9525">
            <a:noFill/>
            <a:miter lim="800000"/>
            <a:headEnd/>
            <a:tailEnd/>
          </a:ln>
          <a:effectLst/>
        </p:spPr>
      </p:pic>
      <p:cxnSp>
        <p:nvCxnSpPr>
          <p:cNvPr id="11" name="Straight Arrow Connector 10"/>
          <p:cNvCxnSpPr/>
          <p:nvPr/>
        </p:nvCxnSpPr>
        <p:spPr bwMode="auto">
          <a:xfrm flipV="1">
            <a:off x="1672936" y="5527964"/>
            <a:ext cx="1298864" cy="301336"/>
          </a:xfrm>
          <a:prstGeom prst="straightConnector1">
            <a:avLst/>
          </a:prstGeom>
          <a:solidFill>
            <a:schemeClr val="accent1"/>
          </a:solidFill>
          <a:ln w="57150" cap="sq"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325591" y="1548245"/>
            <a:ext cx="1392382" cy="1506681"/>
          </a:xfrm>
          <a:prstGeom prst="rect">
            <a:avLst/>
          </a:prstGeom>
          <a:solidFill>
            <a:schemeClr val="bg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Footer Placeholder 5"/>
          <p:cNvSpPr>
            <a:spLocks noGrp="1"/>
          </p:cNvSpPr>
          <p:nvPr>
            <p:ph type="ftr" sz="quarter" idx="12"/>
          </p:nvPr>
        </p:nvSpPr>
        <p:spPr/>
        <p:txBody>
          <a:bodyPr/>
          <a:lstStyle/>
          <a:p>
            <a:r>
              <a:rPr lang="en-US"/>
              <a:t>  </a:t>
            </a:r>
            <a:fld id="{EED2C4BB-3874-4024-B952-51200D1BB3E6}" type="slidenum">
              <a:rPr lang="en-US"/>
              <a:pPr/>
              <a:t>51</a:t>
            </a:fld>
            <a:endParaRPr lang="en-US"/>
          </a:p>
        </p:txBody>
      </p:sp>
      <p:sp>
        <p:nvSpPr>
          <p:cNvPr id="107522" name="Rectangle 2"/>
          <p:cNvSpPr>
            <a:spLocks noGrp="1" noChangeArrowheads="1"/>
          </p:cNvSpPr>
          <p:nvPr>
            <p:ph type="title"/>
          </p:nvPr>
        </p:nvSpPr>
        <p:spPr>
          <a:xfrm>
            <a:off x="1362075" y="525463"/>
            <a:ext cx="6757988" cy="503237"/>
          </a:xfrm>
        </p:spPr>
        <p:txBody>
          <a:bodyPr/>
          <a:lstStyle/>
          <a:p>
            <a:r>
              <a:rPr lang="en-US" sz="2600"/>
              <a:t>Option Costs and Risk Benefits</a:t>
            </a:r>
          </a:p>
        </p:txBody>
      </p:sp>
      <p:pic>
        <p:nvPicPr>
          <p:cNvPr id="107524" name="Picture 4"/>
          <p:cNvPicPr>
            <a:picLocks noChangeAspect="1" noChangeArrowheads="1"/>
          </p:cNvPicPr>
          <p:nvPr/>
        </p:nvPicPr>
        <p:blipFill>
          <a:blip r:embed="rId3" cstate="print"/>
          <a:srcRect/>
          <a:stretch>
            <a:fillRect/>
          </a:stretch>
        </p:blipFill>
        <p:spPr bwMode="auto">
          <a:xfrm>
            <a:off x="288925" y="1534679"/>
            <a:ext cx="8442325" cy="380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Mislead by Averages</a:t>
            </a:r>
          </a:p>
        </p:txBody>
      </p:sp>
      <p:sp>
        <p:nvSpPr>
          <p:cNvPr id="67587" name="Rectangle 3"/>
          <p:cNvSpPr>
            <a:spLocks noGrp="1" noChangeArrowheads="1"/>
          </p:cNvSpPr>
          <p:nvPr>
            <p:ph type="body" idx="1"/>
          </p:nvPr>
        </p:nvSpPr>
        <p:spPr>
          <a:xfrm>
            <a:off x="444500" y="1606550"/>
            <a:ext cx="8229600" cy="4820376"/>
          </a:xfrm>
        </p:spPr>
        <p:txBody>
          <a:bodyPr/>
          <a:lstStyle/>
          <a:p>
            <a:r>
              <a:rPr lang="en-US" dirty="0"/>
              <a:t>Error 3:  “We </a:t>
            </a:r>
            <a:r>
              <a:rPr lang="en-US" i="1" dirty="0"/>
              <a:t>know</a:t>
            </a:r>
            <a:r>
              <a:rPr lang="en-US" dirty="0"/>
              <a:t> what ‘expected cost’ means.”</a:t>
            </a:r>
          </a:p>
          <a:p>
            <a:r>
              <a:rPr lang="en-US" sz="2800" dirty="0"/>
              <a:t>In fact, there are many different ways to compute an average, and they all have different meanings.</a:t>
            </a:r>
          </a:p>
          <a:p>
            <a:r>
              <a:rPr lang="en-US" sz="2800" dirty="0"/>
              <a:t>More important, the average of a distribution may be very meaningful in one situation and meaningless in another</a:t>
            </a:r>
            <a:r>
              <a:rPr lang="en-US" sz="2800" dirty="0" smtClean="0"/>
              <a:t>.</a:t>
            </a:r>
          </a:p>
          <a:p>
            <a:r>
              <a:rPr lang="en-US" sz="2800" dirty="0" smtClean="0"/>
              <a:t>Example of “average” SCCT dispatch across futures of a low-risk portfolio</a:t>
            </a:r>
            <a:endParaRPr lang="en-US" sz="2800" dirty="0"/>
          </a:p>
        </p:txBody>
      </p:sp>
      <p:sp>
        <p:nvSpPr>
          <p:cNvPr id="6758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Representation</a:t>
            </a:r>
            <a:endParaRPr lang="en-US" dirty="0"/>
          </a:p>
        </p:txBody>
      </p:sp>
      <p:sp>
        <p:nvSpPr>
          <p:cNvPr id="3" name="Content Placeholder 2"/>
          <p:cNvSpPr>
            <a:spLocks noGrp="1"/>
          </p:cNvSpPr>
          <p:nvPr>
            <p:ph idx="1"/>
          </p:nvPr>
        </p:nvSpPr>
        <p:spPr>
          <a:xfrm>
            <a:off x="769697" y="1704109"/>
            <a:ext cx="7279280" cy="4082737"/>
          </a:xfrm>
        </p:spPr>
        <p:txBody>
          <a:bodyPr/>
          <a:lstStyle/>
          <a:p>
            <a:pPr lvl="1">
              <a:buFont typeface="Arial" pitchFamily="34" charset="0"/>
              <a:buChar char="•"/>
            </a:pPr>
            <a:r>
              <a:rPr lang="en-US" sz="3200" dirty="0" smtClean="0">
                <a:ea typeface="+mn-ea"/>
              </a:rPr>
              <a:t>The construction of conservation supply curves</a:t>
            </a:r>
          </a:p>
          <a:p>
            <a:pPr lvl="2">
              <a:buFont typeface="Arial" pitchFamily="34" charset="0"/>
              <a:buChar char="•"/>
            </a:pPr>
            <a:r>
              <a:rPr lang="en-US" dirty="0" smtClean="0">
                <a:ea typeface="+mn-ea"/>
              </a:rPr>
              <a:t>Discretionary and lost opportunity</a:t>
            </a:r>
          </a:p>
          <a:p>
            <a:pPr lvl="1">
              <a:buFont typeface="Arial" pitchFamily="34" charset="0"/>
              <a:buChar char="•"/>
            </a:pPr>
            <a:r>
              <a:rPr lang="en-US" sz="3200" dirty="0" smtClean="0">
                <a:ea typeface="+mn-ea"/>
              </a:rPr>
              <a:t>Fifth Power Plan findings</a:t>
            </a:r>
          </a:p>
          <a:p>
            <a:pPr lvl="2">
              <a:buFont typeface="Arial" pitchFamily="34" charset="0"/>
              <a:buChar char="•"/>
            </a:pPr>
            <a:r>
              <a:rPr lang="en-US" dirty="0" smtClean="0">
                <a:ea typeface="+mn-ea"/>
              </a:rPr>
              <a:t>Conservation risk premium</a:t>
            </a:r>
          </a:p>
          <a:p>
            <a:pPr lvl="1">
              <a:buFont typeface="Arial" pitchFamily="34" charset="0"/>
              <a:buChar char="•"/>
            </a:pPr>
            <a:r>
              <a:rPr lang="en-US" sz="3200" dirty="0" smtClean="0">
                <a:ea typeface="+mn-ea"/>
              </a:rPr>
              <a:t>Sources of premium value …</a:t>
            </a:r>
          </a:p>
          <a:p>
            <a:pPr lvl="1">
              <a:buFont typeface="Arial" pitchFamily="34" charset="0"/>
              <a:buChar char="•"/>
            </a:pPr>
            <a:r>
              <a:rPr lang="en-US" sz="3200" dirty="0" smtClean="0">
                <a:ea typeface="+mn-ea"/>
              </a:rPr>
              <a:t>Sixth Power Plan findings …</a:t>
            </a:r>
          </a:p>
        </p:txBody>
      </p:sp>
      <p:sp>
        <p:nvSpPr>
          <p:cNvPr id="4"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Conservation</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Premium Value</a:t>
            </a:r>
            <a:endParaRPr lang="en-US" dirty="0"/>
          </a:p>
        </p:txBody>
      </p:sp>
      <p:sp>
        <p:nvSpPr>
          <p:cNvPr id="3" name="Content Placeholder 2"/>
          <p:cNvSpPr>
            <a:spLocks noGrp="1"/>
          </p:cNvSpPr>
          <p:nvPr>
            <p:ph idx="1"/>
          </p:nvPr>
        </p:nvSpPr>
        <p:spPr/>
        <p:txBody>
          <a:bodyPr/>
          <a:lstStyle/>
          <a:p>
            <a:pPr lvl="0"/>
            <a:r>
              <a:rPr lang="en-US" dirty="0" smtClean="0"/>
              <a:t>Capacity deferral</a:t>
            </a:r>
          </a:p>
          <a:p>
            <a:pPr lvl="0"/>
            <a:r>
              <a:rPr lang="en-US" dirty="0" smtClean="0"/>
              <a:t>Protection from fuel and electricity price excursions, in particular due to carbon risk</a:t>
            </a:r>
          </a:p>
          <a:p>
            <a:r>
              <a:rPr lang="en-US" dirty="0" smtClean="0"/>
              <a:t>Short-term price reduction</a:t>
            </a:r>
          </a:p>
          <a:p>
            <a:r>
              <a:rPr lang="en-US" dirty="0" smtClean="0"/>
              <a:t>Purchases at below-average prices (“dollar-cost averaging”)</a:t>
            </a:r>
          </a:p>
          <a:p>
            <a:r>
              <a:rPr lang="en-US" dirty="0" smtClean="0"/>
              <a:t>Opportunity to develop and resell conservation energy</a:t>
            </a:r>
            <a:endParaRPr lang="en-US" dirty="0"/>
          </a:p>
        </p:txBody>
      </p:sp>
      <p:sp>
        <p:nvSpPr>
          <p:cNvPr id="4" name="TextBox 3"/>
          <p:cNvSpPr txBox="1"/>
          <p:nvPr/>
        </p:nvSpPr>
        <p:spPr>
          <a:xfrm>
            <a:off x="496389" y="6021978"/>
            <a:ext cx="5473337" cy="430887"/>
          </a:xfrm>
          <a:prstGeom prst="rect">
            <a:avLst/>
          </a:prstGeom>
          <a:noFill/>
        </p:spPr>
        <p:txBody>
          <a:bodyPr wrap="square" rtlCol="0">
            <a:spAutoFit/>
          </a:bodyPr>
          <a:lstStyle/>
          <a:p>
            <a:r>
              <a:rPr lang="en-US" sz="1100" dirty="0" smtClean="0"/>
              <a:t>C:\Backup\Plan 5\Portfolio Work\Olivia\SAAC 2010\110519 SAAC Meeting\Conservation Premium\The sources of premium value 101206 1600.lnk</a:t>
            </a:r>
            <a:endParaRPr lang="en-US" sz="1100" dirty="0"/>
          </a:p>
        </p:txBody>
      </p:sp>
      <p:sp>
        <p:nvSpPr>
          <p:cNvPr id="5"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Conservation</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Premium on 6</a:t>
            </a:r>
            <a:r>
              <a:rPr lang="en-US" baseline="30000" dirty="0" smtClean="0"/>
              <a:t>th</a:t>
            </a:r>
            <a:r>
              <a:rPr lang="en-US" dirty="0" smtClean="0"/>
              <a:t> Plan Conservation Energy and Cost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7596" y="1482634"/>
            <a:ext cx="6466737" cy="5074920"/>
          </a:xfrm>
          <a:prstGeom prst="rect">
            <a:avLst/>
          </a:prstGeom>
          <a:noFill/>
          <a:ln w="9525">
            <a:noFill/>
            <a:miter lim="800000"/>
            <a:headEnd/>
            <a:tailEnd/>
          </a:ln>
          <a:effectLst/>
        </p:spPr>
      </p:pic>
      <p:sp>
        <p:nvSpPr>
          <p:cNvPr id="4" name="Text Box 5"/>
          <p:cNvSpPr txBox="1">
            <a:spLocks noChangeArrowheads="1"/>
          </p:cNvSpPr>
          <p:nvPr/>
        </p:nvSpPr>
        <p:spPr bwMode="auto">
          <a:xfrm>
            <a:off x="0" y="6553200"/>
            <a:ext cx="2286000" cy="307777"/>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dirty="0" smtClean="0">
                <a:latin typeface="Times New Roman" pitchFamily="18" charset="0"/>
              </a:rPr>
              <a:t>Conservation</a:t>
            </a:r>
            <a:endParaRPr lang="en-US" sz="1400" b="1" dirty="0">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92905"/>
          </a:xfrm>
        </p:spPr>
        <p:txBody>
          <a:bodyPr/>
          <a:lstStyle/>
          <a:p>
            <a:r>
              <a:rPr lang="en-US" dirty="0" smtClean="0"/>
              <a:t>Crystal Ball Decision Cells and the Resource Portfolio (“Plan”)</a:t>
            </a:r>
            <a:endParaRPr lang="en-US" dirty="0"/>
          </a:p>
        </p:txBody>
      </p:sp>
      <p:pic>
        <p:nvPicPr>
          <p:cNvPr id="49154" name="Picture 2"/>
          <p:cNvPicPr>
            <a:picLocks noGrp="1" noChangeAspect="1" noChangeArrowheads="1"/>
          </p:cNvPicPr>
          <p:nvPr>
            <p:ph idx="1"/>
          </p:nvPr>
        </p:nvPicPr>
        <p:blipFill>
          <a:blip r:embed="rId2" cstate="print"/>
          <a:srcRect/>
          <a:stretch>
            <a:fillRect/>
          </a:stretch>
        </p:blipFill>
        <p:spPr bwMode="auto">
          <a:xfrm>
            <a:off x="325934" y="2509132"/>
            <a:ext cx="8461591" cy="2493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1074" y="2652077"/>
            <a:ext cx="8229600" cy="1356735"/>
          </a:xfrm>
        </p:spPr>
        <p:txBody>
          <a:bodyPr/>
          <a:lstStyle/>
          <a:p>
            <a:r>
              <a:rPr lang="en-US" dirty="0" smtClean="0"/>
              <a:t>…And From the Last Meeting,</a:t>
            </a:r>
            <a:br>
              <a:rPr lang="en-US" dirty="0" smtClean="0"/>
            </a:br>
            <a:r>
              <a:rPr lang="en-US" dirty="0" smtClean="0"/>
              <a:t>September 27, 2012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latin typeface="+mj-lt"/>
                <a:ea typeface="+mj-ea"/>
                <a:cs typeface="+mj-cs"/>
              </a:rPr>
              <a:t>Random Variables in the RPM</a:t>
            </a:r>
          </a:p>
        </p:txBody>
      </p:sp>
      <p:sp>
        <p:nvSpPr>
          <p:cNvPr id="3" name="Content Placeholder 2"/>
          <p:cNvSpPr>
            <a:spLocks noGrp="1"/>
          </p:cNvSpPr>
          <p:nvPr>
            <p:ph idx="1"/>
          </p:nvPr>
        </p:nvSpPr>
        <p:spPr>
          <a:xfrm>
            <a:off x="795096" y="1489586"/>
            <a:ext cx="7803214" cy="4601498"/>
          </a:xfrm>
        </p:spPr>
        <p:txBody>
          <a:bodyPr/>
          <a:lstStyle/>
          <a:p>
            <a:pPr lvl="1"/>
            <a:r>
              <a:rPr lang="en-US" sz="2000" dirty="0" smtClean="0"/>
              <a:t>Aluminum Prices</a:t>
            </a:r>
          </a:p>
          <a:p>
            <a:pPr lvl="1"/>
            <a:r>
              <a:rPr lang="en-US" sz="2000" dirty="0" smtClean="0"/>
              <a:t>Carbon Penalty</a:t>
            </a:r>
          </a:p>
          <a:p>
            <a:pPr lvl="1"/>
            <a:r>
              <a:rPr lang="en-US" sz="2000" dirty="0" smtClean="0"/>
              <a:t>Commercial Availability</a:t>
            </a:r>
          </a:p>
          <a:p>
            <a:pPr lvl="1"/>
            <a:r>
              <a:rPr lang="en-US" sz="2000" dirty="0" smtClean="0"/>
              <a:t>Conservation Performance</a:t>
            </a:r>
          </a:p>
          <a:p>
            <a:pPr lvl="1"/>
            <a:r>
              <a:rPr lang="en-US" sz="2000" dirty="0" smtClean="0"/>
              <a:t>Construction Costs</a:t>
            </a:r>
          </a:p>
          <a:p>
            <a:pPr lvl="1"/>
            <a:r>
              <a:rPr lang="en-US" sz="2000" dirty="0" smtClean="0"/>
              <a:t>Electricity Price</a:t>
            </a:r>
          </a:p>
          <a:p>
            <a:pPr lvl="1"/>
            <a:r>
              <a:rPr lang="en-US" sz="2000" dirty="0" smtClean="0"/>
              <a:t>Hydrogeneration</a:t>
            </a:r>
          </a:p>
          <a:p>
            <a:pPr lvl="1"/>
            <a:r>
              <a:rPr lang="en-US" sz="2000" dirty="0" smtClean="0"/>
              <a:t>Natural Gas Price</a:t>
            </a:r>
          </a:p>
          <a:p>
            <a:pPr lvl="1"/>
            <a:r>
              <a:rPr lang="en-US" sz="2000" dirty="0" smtClean="0"/>
              <a:t>Non-DSI Loads</a:t>
            </a:r>
          </a:p>
          <a:p>
            <a:pPr lvl="1"/>
            <a:r>
              <a:rPr lang="en-US" sz="2000" dirty="0" smtClean="0"/>
              <a:t>Production Tax Credit Life</a:t>
            </a:r>
          </a:p>
          <a:p>
            <a:pPr lvl="1"/>
            <a:r>
              <a:rPr lang="en-US" sz="2000" dirty="0" smtClean="0"/>
              <a:t>REC Values</a:t>
            </a:r>
          </a:p>
          <a:p>
            <a:pPr lvl="1"/>
            <a:r>
              <a:rPr lang="en-US" sz="2000" dirty="0" smtClean="0"/>
              <a:t>Stochastic FOR</a:t>
            </a:r>
          </a:p>
        </p:txBody>
      </p:sp>
      <p:sp>
        <p:nvSpPr>
          <p:cNvPr id="4" name="Right Arrow 3"/>
          <p:cNvSpPr/>
          <p:nvPr/>
        </p:nvSpPr>
        <p:spPr bwMode="auto">
          <a:xfrm>
            <a:off x="339213" y="3422890"/>
            <a:ext cx="958645" cy="265471"/>
          </a:xfrm>
          <a:prstGeom prst="rightArrow">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Prices</a:t>
            </a:r>
            <a:endParaRPr lang="en-US" dirty="0"/>
          </a:p>
        </p:txBody>
      </p:sp>
      <p:sp>
        <p:nvSpPr>
          <p:cNvPr id="4" name="TextBox 3"/>
          <p:cNvSpPr txBox="1"/>
          <p:nvPr/>
        </p:nvSpPr>
        <p:spPr>
          <a:xfrm>
            <a:off x="3396343" y="6178732"/>
            <a:ext cx="2638698" cy="307777"/>
          </a:xfrm>
          <a:prstGeom prst="rect">
            <a:avLst/>
          </a:prstGeom>
          <a:noFill/>
        </p:spPr>
        <p:txBody>
          <a:bodyPr wrap="square" rtlCol="0">
            <a:spAutoFit/>
          </a:bodyPr>
          <a:lstStyle/>
          <a:p>
            <a:r>
              <a:rPr lang="en-US" sz="1400" dirty="0" smtClean="0"/>
              <a:t>6</a:t>
            </a:r>
            <a:r>
              <a:rPr lang="en-US" sz="1400" baseline="30000" dirty="0" smtClean="0"/>
              <a:t>th</a:t>
            </a:r>
            <a:r>
              <a:rPr lang="en-US" sz="1400" dirty="0" smtClean="0"/>
              <a:t> Plan, Chap 9, page 9-11 ff</a:t>
            </a:r>
          </a:p>
        </p:txBody>
      </p:sp>
      <p:pic>
        <p:nvPicPr>
          <p:cNvPr id="32770" name="Picture 2"/>
          <p:cNvPicPr>
            <a:picLocks noGrp="1" noChangeAspect="1" noChangeArrowheads="1"/>
          </p:cNvPicPr>
          <p:nvPr>
            <p:ph idx="1"/>
          </p:nvPr>
        </p:nvPicPr>
        <p:blipFill>
          <a:blip r:embed="rId2" cstate="print"/>
          <a:srcRect/>
          <a:stretch>
            <a:fillRect/>
          </a:stretch>
        </p:blipFill>
        <p:spPr bwMode="auto">
          <a:xfrm>
            <a:off x="1360307" y="1600200"/>
            <a:ext cx="642338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457200" y="274638"/>
            <a:ext cx="8229600" cy="1279842"/>
          </a:xfrm>
        </p:spPr>
        <p:txBody>
          <a:bodyPr lIns="92075" tIns="46038" rIns="92075" bIns="46038"/>
          <a:lstStyle/>
          <a:p>
            <a:r>
              <a:rPr lang="en-US" sz="4000" dirty="0">
                <a:effectLst>
                  <a:outerShdw blurRad="38100" dist="38100" dir="2700000" algn="tl">
                    <a:srgbClr val="000000"/>
                  </a:outerShdw>
                </a:effectLst>
              </a:rPr>
              <a:t>How the </a:t>
            </a:r>
            <a:r>
              <a:rPr lang="en-US" sz="4000" dirty="0" smtClean="0">
                <a:effectLst>
                  <a:outerShdw blurRad="38100" dist="38100" dir="2700000" algn="tl">
                    <a:srgbClr val="000000"/>
                  </a:outerShdw>
                </a:effectLst>
              </a:rPr>
              <a:t>RPM Differs from</a:t>
            </a:r>
            <a:br>
              <a:rPr lang="en-US" sz="4000" dirty="0" smtClean="0">
                <a:effectLst>
                  <a:outerShdw blurRad="38100" dist="38100" dir="2700000" algn="tl">
                    <a:srgbClr val="000000"/>
                  </a:outerShdw>
                </a:effectLst>
              </a:rPr>
            </a:br>
            <a:r>
              <a:rPr lang="en-US" sz="4000" dirty="0" smtClean="0">
                <a:effectLst>
                  <a:outerShdw blurRad="38100" dist="38100" dir="2700000" algn="tl">
                    <a:srgbClr val="000000"/>
                  </a:outerShdw>
                </a:effectLst>
              </a:rPr>
              <a:t>Other Planning Models</a:t>
            </a:r>
            <a:endParaRPr lang="en-US" sz="4000" dirty="0">
              <a:effectLst>
                <a:outerShdw blurRad="38100" dist="38100" dir="2700000" algn="tl">
                  <a:srgbClr val="000000"/>
                </a:outerShdw>
              </a:effectLst>
            </a:endParaRPr>
          </a:p>
        </p:txBody>
      </p:sp>
      <p:sp>
        <p:nvSpPr>
          <p:cNvPr id="259075" name="Rectangle 3"/>
          <p:cNvSpPr>
            <a:spLocks noGrp="1" noChangeArrowheads="1"/>
          </p:cNvSpPr>
          <p:nvPr>
            <p:ph type="body" idx="4294967295"/>
          </p:nvPr>
        </p:nvSpPr>
        <p:spPr>
          <a:xfrm>
            <a:off x="814388" y="1733549"/>
            <a:ext cx="7772400" cy="3690505"/>
          </a:xfrm>
        </p:spPr>
        <p:txBody>
          <a:bodyPr/>
          <a:lstStyle/>
          <a:p>
            <a:r>
              <a:rPr lang="en-US" dirty="0"/>
              <a:t>No perfect foresight, use of decision criteria for capacity additions</a:t>
            </a:r>
          </a:p>
          <a:p>
            <a:r>
              <a:rPr lang="en-US" dirty="0"/>
              <a:t>Likelihood analysis of large sources of risk (“scenario analysis”)</a:t>
            </a:r>
          </a:p>
          <a:p>
            <a:r>
              <a:rPr lang="en-US" dirty="0"/>
              <a:t>Adaptive plans that respond to </a:t>
            </a:r>
            <a:r>
              <a:rPr lang="en-US" dirty="0" smtClean="0"/>
              <a:t>futures</a:t>
            </a:r>
          </a:p>
          <a:p>
            <a:r>
              <a:rPr lang="en-US" dirty="0" smtClean="0"/>
              <a:t>Planning to minimize risk </a:t>
            </a:r>
            <a:r>
              <a:rPr lang="en-US" i="1" dirty="0" smtClean="0"/>
              <a:t>rather than</a:t>
            </a:r>
            <a:r>
              <a:rPr lang="en-US" dirty="0" smtClean="0"/>
              <a:t> expected cost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Regimes</a:t>
            </a:r>
            <a:endParaRPr lang="en-US" dirty="0"/>
          </a:p>
        </p:txBody>
      </p:sp>
      <p:sp>
        <p:nvSpPr>
          <p:cNvPr id="4" name="TextBox 3"/>
          <p:cNvSpPr txBox="1"/>
          <p:nvPr/>
        </p:nvSpPr>
        <p:spPr>
          <a:xfrm>
            <a:off x="3396343" y="6178732"/>
            <a:ext cx="2638698" cy="307777"/>
          </a:xfrm>
          <a:prstGeom prst="rect">
            <a:avLst/>
          </a:prstGeom>
          <a:noFill/>
        </p:spPr>
        <p:txBody>
          <a:bodyPr wrap="square" rtlCol="0">
            <a:spAutoFit/>
          </a:bodyPr>
          <a:lstStyle/>
          <a:p>
            <a:r>
              <a:rPr lang="en-US" sz="1400" dirty="0" smtClean="0"/>
              <a:t>5</a:t>
            </a:r>
            <a:r>
              <a:rPr lang="en-US" sz="1400" baseline="30000" dirty="0" smtClean="0"/>
              <a:t>th</a:t>
            </a:r>
            <a:r>
              <a:rPr lang="en-US" sz="1400" dirty="0" smtClean="0"/>
              <a:t> Plan, Appn P, page P-65 ff</a:t>
            </a:r>
          </a:p>
        </p:txBody>
      </p:sp>
      <p:sp>
        <p:nvSpPr>
          <p:cNvPr id="5" name="Content Placeholder 4"/>
          <p:cNvSpPr>
            <a:spLocks noGrp="1"/>
          </p:cNvSpPr>
          <p:nvPr>
            <p:ph idx="1"/>
          </p:nvPr>
        </p:nvSpPr>
        <p:spPr>
          <a:xfrm>
            <a:off x="509451" y="1404258"/>
            <a:ext cx="8229600" cy="4095206"/>
          </a:xfrm>
        </p:spPr>
        <p:txBody>
          <a:bodyPr/>
          <a:lstStyle/>
          <a:p>
            <a:r>
              <a:rPr lang="en-US" sz="2800" dirty="0" smtClean="0"/>
              <a:t>Short-term (hourly to monthly)</a:t>
            </a:r>
          </a:p>
          <a:p>
            <a:pPr lvl="1"/>
            <a:r>
              <a:rPr lang="en-US" sz="2400" dirty="0" smtClean="0"/>
              <a:t>Positive correlation of electricity price with loads</a:t>
            </a:r>
          </a:p>
          <a:p>
            <a:pPr lvl="1"/>
            <a:r>
              <a:rPr lang="en-US" sz="2400" dirty="0" smtClean="0"/>
              <a:t>Hourly correlations to hydro, natural gas price</a:t>
            </a:r>
          </a:p>
          <a:p>
            <a:pPr lvl="1"/>
            <a:r>
              <a:rPr lang="en-US" sz="2400" dirty="0" smtClean="0"/>
              <a:t>Quarterly averages correlations to all three</a:t>
            </a:r>
          </a:p>
          <a:p>
            <a:r>
              <a:rPr lang="en-US" sz="2800" dirty="0" smtClean="0"/>
              <a:t>Long-term (quarterly to yearly)</a:t>
            </a:r>
          </a:p>
          <a:p>
            <a:pPr lvl="1"/>
            <a:r>
              <a:rPr lang="en-US" sz="2400" dirty="0" smtClean="0"/>
              <a:t>Negative correlation of electricity price with loads</a:t>
            </a:r>
          </a:p>
          <a:p>
            <a:pPr lvl="1"/>
            <a:r>
              <a:rPr lang="en-US" sz="2400" dirty="0" smtClean="0"/>
              <a:t>Supply and demand excursions</a:t>
            </a:r>
          </a:p>
          <a:p>
            <a:pPr lvl="1"/>
            <a:r>
              <a:rPr lang="en-US" sz="2400" dirty="0" smtClean="0"/>
              <a:t>Changing technology, regulation</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Prices Before Adjustments</a:t>
            </a:r>
            <a:endParaRPr lang="en-US" dirty="0"/>
          </a:p>
        </p:txBody>
      </p:sp>
      <p:sp>
        <p:nvSpPr>
          <p:cNvPr id="4" name="TextBox 3"/>
          <p:cNvSpPr txBox="1"/>
          <p:nvPr/>
        </p:nvSpPr>
        <p:spPr>
          <a:xfrm>
            <a:off x="3396343" y="6178732"/>
            <a:ext cx="2638698" cy="307777"/>
          </a:xfrm>
          <a:prstGeom prst="rect">
            <a:avLst/>
          </a:prstGeom>
          <a:noFill/>
        </p:spPr>
        <p:txBody>
          <a:bodyPr wrap="square" rtlCol="0">
            <a:spAutoFit/>
          </a:bodyPr>
          <a:lstStyle/>
          <a:p>
            <a:r>
              <a:rPr lang="en-US" sz="1400" dirty="0" smtClean="0"/>
              <a:t>5</a:t>
            </a:r>
            <a:r>
              <a:rPr lang="en-US" sz="1400" baseline="30000" dirty="0" smtClean="0"/>
              <a:t>th</a:t>
            </a:r>
            <a:r>
              <a:rPr lang="en-US" sz="1400" dirty="0" smtClean="0"/>
              <a:t> Plan, Appn P, page P-65 ff</a:t>
            </a:r>
          </a:p>
        </p:txBody>
      </p:sp>
      <p:sp>
        <p:nvSpPr>
          <p:cNvPr id="5" name="Content Placeholder 4"/>
          <p:cNvSpPr>
            <a:spLocks noGrp="1"/>
          </p:cNvSpPr>
          <p:nvPr>
            <p:ph idx="1"/>
          </p:nvPr>
        </p:nvSpPr>
        <p:spPr/>
        <p:txBody>
          <a:bodyPr/>
          <a:lstStyle/>
          <a:p>
            <a:pPr>
              <a:buNone/>
            </a:pPr>
            <a:r>
              <a:rPr lang="en-US" sz="2800" dirty="0" smtClean="0"/>
              <a:t>Adjustments for longer-term response include</a:t>
            </a:r>
          </a:p>
          <a:p>
            <a:r>
              <a:rPr lang="en-US" sz="2400" dirty="0" smtClean="0"/>
              <a:t>Hydro year selection</a:t>
            </a:r>
          </a:p>
          <a:p>
            <a:r>
              <a:rPr lang="en-US" sz="2400" dirty="0" smtClean="0"/>
              <a:t>Quarterly loads</a:t>
            </a:r>
          </a:p>
          <a:p>
            <a:r>
              <a:rPr lang="en-US" sz="2400" dirty="0" smtClean="0"/>
              <a:t>Gas price effects</a:t>
            </a:r>
          </a:p>
          <a:p>
            <a:r>
              <a:rPr lang="en-US" sz="2400" dirty="0" smtClean="0"/>
              <a:t>Energy balance (supply vs. demand) effects</a:t>
            </a:r>
            <a:br>
              <a:rPr lang="en-US" sz="2400" dirty="0" smtClean="0"/>
            </a:br>
            <a:endParaRPr lang="en-US" sz="2400" dirty="0" smtClean="0"/>
          </a:p>
          <a:p>
            <a:pPr>
              <a:buNone/>
            </a:pPr>
            <a:r>
              <a:rPr lang="en-US" sz="2400" dirty="0" smtClean="0"/>
              <a:t>The model generates an “independent” electricity price future devoid of these effects; adjustments for these effects are made deterministically during the chronological simulation</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Electricity Price</a:t>
            </a:r>
            <a:endParaRPr lang="en-US"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83365" y="1985555"/>
            <a:ext cx="8493641" cy="2988503"/>
          </a:xfrm>
          <a:prstGeom prst="rect">
            <a:avLst/>
          </a:prstGeom>
          <a:noFill/>
          <a:ln w="9525">
            <a:noFill/>
            <a:miter lim="800000"/>
            <a:headEnd/>
            <a:tailEnd/>
          </a:ln>
        </p:spPr>
      </p:pic>
      <p:sp>
        <p:nvSpPr>
          <p:cNvPr id="5" name="TextBox 4"/>
          <p:cNvSpPr txBox="1"/>
          <p:nvPr/>
        </p:nvSpPr>
        <p:spPr>
          <a:xfrm>
            <a:off x="418009" y="5342709"/>
            <a:ext cx="4650380" cy="923330"/>
          </a:xfrm>
          <a:prstGeom prst="rect">
            <a:avLst/>
          </a:prstGeom>
          <a:noFill/>
        </p:spPr>
        <p:txBody>
          <a:bodyPr wrap="square" rtlCol="0">
            <a:spAutoFit/>
          </a:bodyPr>
          <a:lstStyle/>
          <a:p>
            <a:r>
              <a:rPr lang="en-US" dirty="0" smtClean="0"/>
              <a:t>8 random variables, determining the underlying scenario path of electricity price and the nature of up to two excursions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Jumps in Electricity Price</a:t>
            </a:r>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827450" y="1447527"/>
            <a:ext cx="7513637" cy="4171950"/>
          </a:xfrm>
          <a:prstGeom prst="rect">
            <a:avLst/>
          </a:prstGeom>
          <a:noFill/>
          <a:ln w="9525">
            <a:noFill/>
            <a:miter lim="800000"/>
            <a:headEnd/>
            <a:tailEnd/>
          </a:ln>
        </p:spPr>
      </p:pic>
      <p:sp>
        <p:nvSpPr>
          <p:cNvPr id="8" name="TextBox 7"/>
          <p:cNvSpPr txBox="1"/>
          <p:nvPr/>
        </p:nvSpPr>
        <p:spPr>
          <a:xfrm>
            <a:off x="3396343" y="6178732"/>
            <a:ext cx="2638698" cy="307777"/>
          </a:xfrm>
          <a:prstGeom prst="rect">
            <a:avLst/>
          </a:prstGeom>
          <a:noFill/>
        </p:spPr>
        <p:txBody>
          <a:bodyPr wrap="square" rtlCol="0">
            <a:spAutoFit/>
          </a:bodyPr>
          <a:lstStyle/>
          <a:p>
            <a:r>
              <a:rPr lang="en-US" sz="1400" dirty="0" smtClean="0"/>
              <a:t>5</a:t>
            </a:r>
            <a:r>
              <a:rPr lang="en-US" sz="1400" baseline="30000" dirty="0" smtClean="0"/>
              <a:t>th</a:t>
            </a:r>
            <a:r>
              <a:rPr lang="en-US" sz="1400" dirty="0" smtClean="0"/>
              <a:t> Plan, Appn P, page P-65 ff</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“Path” of </a:t>
            </a:r>
            <a:br>
              <a:rPr lang="en-US" dirty="0" smtClean="0"/>
            </a:br>
            <a:r>
              <a:rPr lang="en-US" dirty="0" smtClean="0"/>
              <a:t>Electricity Price</a:t>
            </a:r>
            <a:endParaRPr lang="en-US" dirty="0"/>
          </a:p>
        </p:txBody>
      </p:sp>
      <p:pic>
        <p:nvPicPr>
          <p:cNvPr id="34818" name="Picture 2"/>
          <p:cNvPicPr>
            <a:picLocks noGrp="1" noChangeAspect="1" noChangeArrowheads="1"/>
          </p:cNvPicPr>
          <p:nvPr>
            <p:ph idx="1"/>
          </p:nvPr>
        </p:nvPicPr>
        <p:blipFill>
          <a:blip r:embed="rId2" cstate="print"/>
          <a:srcRect/>
          <a:stretch>
            <a:fillRect/>
          </a:stretch>
        </p:blipFill>
        <p:spPr bwMode="auto">
          <a:xfrm>
            <a:off x="892008" y="1652451"/>
            <a:ext cx="2030338" cy="4525963"/>
          </a:xfrm>
          <a:prstGeom prst="rect">
            <a:avLst/>
          </a:prstGeom>
          <a:noFill/>
          <a:ln w="9525">
            <a:noFill/>
            <a:miter lim="800000"/>
            <a:headEnd/>
            <a:tailEnd/>
          </a:ln>
        </p:spPr>
      </p:pic>
      <p:sp>
        <p:nvSpPr>
          <p:cNvPr id="5" name="TextBox 4"/>
          <p:cNvSpPr txBox="1"/>
          <p:nvPr/>
        </p:nvSpPr>
        <p:spPr>
          <a:xfrm>
            <a:off x="3409406" y="5982790"/>
            <a:ext cx="2638698" cy="523220"/>
          </a:xfrm>
          <a:prstGeom prst="rect">
            <a:avLst/>
          </a:prstGeom>
          <a:noFill/>
        </p:spPr>
        <p:txBody>
          <a:bodyPr wrap="square" rtlCol="0">
            <a:spAutoFit/>
          </a:bodyPr>
          <a:lstStyle/>
          <a:p>
            <a:r>
              <a:rPr lang="en-US" sz="1400" dirty="0" smtClean="0"/>
              <a:t>5</a:t>
            </a:r>
            <a:r>
              <a:rPr lang="en-US" sz="1400" baseline="30000" dirty="0" smtClean="0"/>
              <a:t>th</a:t>
            </a:r>
            <a:r>
              <a:rPr lang="en-US" sz="1400" dirty="0" smtClean="0"/>
              <a:t> Plan, Appn P, pages P-25 ff and P-65 ff</a:t>
            </a:r>
          </a:p>
        </p:txBody>
      </p:sp>
      <p:sp>
        <p:nvSpPr>
          <p:cNvPr id="6" name="TextBox 5"/>
          <p:cNvSpPr txBox="1"/>
          <p:nvPr/>
        </p:nvSpPr>
        <p:spPr>
          <a:xfrm>
            <a:off x="3644537" y="2769326"/>
            <a:ext cx="4310743" cy="2308324"/>
          </a:xfrm>
          <a:prstGeom prst="rect">
            <a:avLst/>
          </a:prstGeom>
          <a:noFill/>
        </p:spPr>
        <p:txBody>
          <a:bodyPr wrap="square" rtlCol="0">
            <a:spAutoFit/>
          </a:bodyPr>
          <a:lstStyle/>
          <a:p>
            <a:r>
              <a:rPr lang="en-US" dirty="0" smtClean="0"/>
              <a:t>The underlying path consists of the original benchmark forecast and the combined effects of a random offset and a random change in slope</a:t>
            </a:r>
          </a:p>
          <a:p>
            <a:endParaRPr lang="en-US" dirty="0" smtClean="0"/>
          </a:p>
          <a:p>
            <a:r>
              <a:rPr lang="en-US" dirty="0" smtClean="0"/>
              <a:t>A more complete description will be provided with the description of natural gas prices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Variables</a:t>
            </a:r>
            <a:endParaRPr lang="en-US" dirty="0"/>
          </a:p>
        </p:txBody>
      </p:sp>
      <p:sp>
        <p:nvSpPr>
          <p:cNvPr id="3" name="Content Placeholder 2"/>
          <p:cNvSpPr>
            <a:spLocks noGrp="1"/>
          </p:cNvSpPr>
          <p:nvPr>
            <p:ph idx="1"/>
          </p:nvPr>
        </p:nvSpPr>
        <p:spPr>
          <a:xfrm>
            <a:off x="457200" y="1600200"/>
            <a:ext cx="8229600" cy="4604657"/>
          </a:xfrm>
        </p:spPr>
        <p:txBody>
          <a:bodyPr/>
          <a:lstStyle/>
          <a:p>
            <a:r>
              <a:rPr lang="en-US" sz="2800" dirty="0" smtClean="0"/>
              <a:t>The values for the 288 random variables are drawn at the beginning of each game, or “future”</a:t>
            </a:r>
          </a:p>
          <a:p>
            <a:r>
              <a:rPr lang="en-US" sz="2800" dirty="0" smtClean="0"/>
              <a:t>All aspects of the future are calculated in the model before the chronological simulation of the resource portfolio’s performance</a:t>
            </a:r>
          </a:p>
          <a:p>
            <a:r>
              <a:rPr lang="en-US" sz="2800" dirty="0" smtClean="0"/>
              <a:t>Where decisions are necessary during the chronological simulation, the model references only “past” values of the given future</a:t>
            </a:r>
          </a:p>
          <a:p>
            <a:r>
              <a:rPr lang="en-US" sz="2800" dirty="0" smtClean="0"/>
              <a:t>You can use the Navigator feature in the RPM to explore these on your own</a:t>
            </a: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Unit-Service Cost</a:t>
            </a:r>
            <a:endParaRPr lang="en-US" dirty="0"/>
          </a:p>
        </p:txBody>
      </p:sp>
      <p:sp>
        <p:nvSpPr>
          <p:cNvPr id="3" name="Content Placeholder 2"/>
          <p:cNvSpPr>
            <a:spLocks noGrp="1"/>
          </p:cNvSpPr>
          <p:nvPr>
            <p:ph idx="1"/>
          </p:nvPr>
        </p:nvSpPr>
        <p:spPr>
          <a:xfrm>
            <a:off x="457200" y="1600200"/>
            <a:ext cx="8229600" cy="4623955"/>
          </a:xfrm>
        </p:spPr>
        <p:txBody>
          <a:bodyPr/>
          <a:lstStyle/>
          <a:p>
            <a:r>
              <a:rPr lang="en-US" sz="2600" dirty="0" smtClean="0"/>
              <a:t>The Council has emphasized the </a:t>
            </a:r>
            <a:r>
              <a:rPr lang="en-US" sz="2600" dirty="0" smtClean="0"/>
              <a:t>least-risk plans on the efficient frontier</a:t>
            </a:r>
            <a:endParaRPr lang="en-US" sz="2600" dirty="0" smtClean="0"/>
          </a:p>
          <a:p>
            <a:r>
              <a:rPr lang="en-US" sz="2600" dirty="0" smtClean="0"/>
              <a:t>The choice of least-risk plans is strongly (exclusively?) influenced by a handful of futures.  About 70 of the 75 “worst” (</a:t>
            </a:r>
            <a:r>
              <a:rPr lang="en-US" sz="2600" dirty="0" smtClean="0">
                <a:solidFill>
                  <a:srgbClr val="FF0000"/>
                </a:solidFill>
              </a:rPr>
              <a:t>highest-cost</a:t>
            </a:r>
            <a:r>
              <a:rPr lang="en-US" sz="2600" dirty="0" smtClean="0"/>
              <a:t>) futures are common among all the plans on the efficient frontier</a:t>
            </a:r>
          </a:p>
          <a:p>
            <a:r>
              <a:rPr lang="en-US" sz="2600" dirty="0" smtClean="0"/>
              <a:t>The costs in these futures is largely determined by the </a:t>
            </a:r>
            <a:r>
              <a:rPr lang="en-US" sz="2600" dirty="0" smtClean="0">
                <a:solidFill>
                  <a:srgbClr val="FF0000"/>
                </a:solidFill>
              </a:rPr>
              <a:t>higher loads</a:t>
            </a:r>
            <a:r>
              <a:rPr lang="en-US" sz="2600" dirty="0" smtClean="0"/>
              <a:t> in these futures</a:t>
            </a:r>
          </a:p>
          <a:p>
            <a:r>
              <a:rPr lang="en-US" sz="2600" dirty="0" smtClean="0"/>
              <a:t>Is it appropriate that least-risk plans are strongly influenced by high-load futures?</a:t>
            </a:r>
            <a:endParaRPr lang="en-US" sz="2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Content Placeholder 2"/>
          <p:cNvSpPr>
            <a:spLocks noGrp="1"/>
          </p:cNvSpPr>
          <p:nvPr>
            <p:ph idx="1"/>
          </p:nvPr>
        </p:nvSpPr>
        <p:spPr>
          <a:xfrm>
            <a:off x="457200" y="1600200"/>
            <a:ext cx="8229600" cy="3852333"/>
          </a:xfrm>
        </p:spPr>
        <p:txBody>
          <a:bodyPr/>
          <a:lstStyle/>
          <a:p>
            <a:r>
              <a:rPr lang="en-US" dirty="0" smtClean="0"/>
              <a:t>If there is only a single, fixed load forecast, there isn’t any difference:  a plan that provides for minimum cost for the Region provides minimum unit energy cost.</a:t>
            </a:r>
          </a:p>
          <a:p>
            <a:r>
              <a:rPr lang="en-US" dirty="0" smtClean="0"/>
              <a:t>However, if loads vary </a:t>
            </a:r>
            <a:r>
              <a:rPr lang="en-US" b="1" i="1" dirty="0" smtClean="0"/>
              <a:t>from future to future</a:t>
            </a:r>
            <a:r>
              <a:rPr lang="en-US" dirty="0" smtClean="0"/>
              <a:t>, however, there may be a significant difference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Key Points</a:t>
            </a:r>
            <a:endParaRPr lang="en-US" dirty="0"/>
          </a:p>
        </p:txBody>
      </p:sp>
      <p:sp>
        <p:nvSpPr>
          <p:cNvPr id="3" name="Content Placeholder 2"/>
          <p:cNvSpPr>
            <a:spLocks noGrp="1"/>
          </p:cNvSpPr>
          <p:nvPr>
            <p:ph idx="1"/>
          </p:nvPr>
        </p:nvSpPr>
        <p:spPr>
          <a:xfrm>
            <a:off x="457200" y="1600200"/>
            <a:ext cx="8229600" cy="3324497"/>
          </a:xfrm>
        </p:spPr>
        <p:txBody>
          <a:bodyPr/>
          <a:lstStyle/>
          <a:p>
            <a:r>
              <a:rPr lang="en-US" dirty="0" smtClean="0"/>
              <a:t>Loads are “frozen efficiency” loads</a:t>
            </a:r>
          </a:p>
          <a:p>
            <a:pPr lvl="1"/>
            <a:r>
              <a:rPr lang="en-US" dirty="0" smtClean="0"/>
              <a:t>Loads changes therefore do not reflect any energy efficiency measures</a:t>
            </a:r>
          </a:p>
          <a:p>
            <a:r>
              <a:rPr lang="en-US" dirty="0" smtClean="0"/>
              <a:t>A unit-service cost (¢/kWh) is NOT a utility rate (¢/kWh)</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457200" y="1717728"/>
            <a:ext cx="8229600" cy="429090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 And Costs Are Distributed Over Fewer Units of Energy</a:t>
            </a:r>
            <a:endParaRPr lang="en-US" dirty="0"/>
          </a:p>
        </p:txBody>
      </p:sp>
      <p:grpSp>
        <p:nvGrpSpPr>
          <p:cNvPr id="3" name="Group 14"/>
          <p:cNvGrpSpPr/>
          <p:nvPr/>
        </p:nvGrpSpPr>
        <p:grpSpPr>
          <a:xfrm>
            <a:off x="1593668" y="2625634"/>
            <a:ext cx="5329646" cy="1319349"/>
            <a:chOff x="1593668" y="2625634"/>
            <a:chExt cx="5329646" cy="1319349"/>
          </a:xfrm>
        </p:grpSpPr>
        <p:sp>
          <p:nvSpPr>
            <p:cNvPr id="8" name="TextBox 7"/>
            <p:cNvSpPr txBox="1"/>
            <p:nvPr/>
          </p:nvSpPr>
          <p:spPr>
            <a:xfrm>
              <a:off x="1593668" y="2625634"/>
              <a:ext cx="3500846" cy="923330"/>
            </a:xfrm>
            <a:prstGeom prst="rect">
              <a:avLst/>
            </a:prstGeom>
            <a:solidFill>
              <a:schemeClr val="accent1"/>
            </a:solidFill>
          </p:spPr>
          <p:txBody>
            <a:bodyPr wrap="square" rtlCol="0">
              <a:spAutoFit/>
            </a:bodyPr>
            <a:lstStyle/>
            <a:p>
              <a:r>
                <a:rPr lang="en-US" dirty="0" smtClean="0"/>
                <a:t>Higher load future: 29,571 MWa </a:t>
              </a:r>
            </a:p>
            <a:p>
              <a:r>
                <a:rPr lang="en-US" dirty="0" smtClean="0"/>
                <a:t>Lower load future:  25,428 MWa</a:t>
              </a:r>
            </a:p>
            <a:p>
              <a:r>
                <a:rPr lang="en-US" dirty="0" smtClean="0"/>
                <a:t>Difference: 4,143 MWa (-14 %)</a:t>
              </a:r>
              <a:endParaRPr lang="en-US" dirty="0"/>
            </a:p>
          </p:txBody>
        </p:sp>
        <p:cxnSp>
          <p:nvCxnSpPr>
            <p:cNvPr id="12" name="Straight Arrow Connector 11"/>
            <p:cNvCxnSpPr/>
            <p:nvPr/>
          </p:nvCxnSpPr>
          <p:spPr bwMode="auto">
            <a:xfrm flipV="1">
              <a:off x="4963886" y="2638697"/>
              <a:ext cx="1815737" cy="195943"/>
            </a:xfrm>
            <a:prstGeom prst="straightConnector1">
              <a:avLst/>
            </a:prstGeom>
            <a:ln>
              <a:solidFill>
                <a:srgbClr val="FF0000"/>
              </a:solidFill>
              <a:headEnd type="none" w="sm" len="sm"/>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bwMode="auto">
            <a:xfrm>
              <a:off x="4963886" y="3095897"/>
              <a:ext cx="1959428" cy="849086"/>
            </a:xfrm>
            <a:prstGeom prst="straightConnector1">
              <a:avLst/>
            </a:prstGeom>
            <a:ln>
              <a:solidFill>
                <a:srgbClr val="FF0000"/>
              </a:solidFill>
              <a:headEnd type="none" w="sm" len="sm"/>
              <a:tailEnd type="arrow"/>
            </a:ln>
          </p:spPr>
          <p:style>
            <a:lnRef idx="3">
              <a:schemeClr val="dk1"/>
            </a:lnRef>
            <a:fillRef idx="0">
              <a:schemeClr val="dk1"/>
            </a:fillRef>
            <a:effectRef idx="2">
              <a:schemeClr val="dk1"/>
            </a:effectRef>
            <a:fontRef idx="minor">
              <a:schemeClr val="tx1"/>
            </a:fontRef>
          </p:style>
        </p:cxnSp>
      </p:grpSp>
      <p:grpSp>
        <p:nvGrpSpPr>
          <p:cNvPr id="4" name="Group 20"/>
          <p:cNvGrpSpPr/>
          <p:nvPr/>
        </p:nvGrpSpPr>
        <p:grpSpPr>
          <a:xfrm>
            <a:off x="875211" y="3422469"/>
            <a:ext cx="6126480" cy="1154106"/>
            <a:chOff x="875211" y="3422469"/>
            <a:chExt cx="6126480" cy="1154106"/>
          </a:xfrm>
        </p:grpSpPr>
        <p:sp>
          <p:nvSpPr>
            <p:cNvPr id="10" name="TextBox 9"/>
            <p:cNvSpPr txBox="1"/>
            <p:nvPr/>
          </p:nvSpPr>
          <p:spPr>
            <a:xfrm>
              <a:off x="875211" y="3653245"/>
              <a:ext cx="4005943" cy="923330"/>
            </a:xfrm>
            <a:prstGeom prst="rect">
              <a:avLst/>
            </a:prstGeom>
            <a:solidFill>
              <a:schemeClr val="accent1"/>
            </a:solidFill>
          </p:spPr>
          <p:txBody>
            <a:bodyPr wrap="square" rtlCol="0">
              <a:spAutoFit/>
            </a:bodyPr>
            <a:lstStyle/>
            <a:p>
              <a:r>
                <a:rPr lang="en-US" dirty="0" smtClean="0"/>
                <a:t>Higher load future cost: $23.5 B</a:t>
              </a:r>
            </a:p>
            <a:p>
              <a:r>
                <a:rPr lang="en-US" dirty="0" smtClean="0"/>
                <a:t>Lower load future cost:  $21.5 B</a:t>
              </a:r>
            </a:p>
            <a:p>
              <a:r>
                <a:rPr lang="en-US" dirty="0" smtClean="0"/>
                <a:t>Difference: $2.0 B (-8.5 %)</a:t>
              </a:r>
              <a:endParaRPr lang="en-US" dirty="0"/>
            </a:p>
          </p:txBody>
        </p:sp>
        <p:cxnSp>
          <p:nvCxnSpPr>
            <p:cNvPr id="17" name="Straight Arrow Connector 16"/>
            <p:cNvCxnSpPr/>
            <p:nvPr/>
          </p:nvCxnSpPr>
          <p:spPr bwMode="auto">
            <a:xfrm flipV="1">
              <a:off x="4258491" y="3422469"/>
              <a:ext cx="2743200" cy="404948"/>
            </a:xfrm>
            <a:prstGeom prst="straightConnector1">
              <a:avLst/>
            </a:prstGeom>
            <a:ln>
              <a:solidFill>
                <a:srgbClr val="92D050"/>
              </a:solidFill>
              <a:headEnd type="none" w="sm" len="sm"/>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flipV="1">
              <a:off x="4258491" y="3735977"/>
              <a:ext cx="2743200" cy="326572"/>
            </a:xfrm>
            <a:prstGeom prst="straightConnector1">
              <a:avLst/>
            </a:prstGeom>
            <a:ln>
              <a:solidFill>
                <a:srgbClr val="006666"/>
              </a:solidFill>
              <a:headEnd type="none" w="sm" len="sm"/>
              <a:tailEnd type="arrow"/>
            </a:ln>
          </p:spPr>
          <p:style>
            <a:lnRef idx="3">
              <a:schemeClr val="dk1"/>
            </a:lnRef>
            <a:fillRef idx="0">
              <a:schemeClr val="dk1"/>
            </a:fillRef>
            <a:effectRef idx="2">
              <a:schemeClr val="dk1"/>
            </a:effectRef>
            <a:fontRef idx="minor">
              <a:schemeClr val="tx1"/>
            </a:fontRef>
          </p:style>
        </p:cxnSp>
      </p:grpSp>
      <p:grpSp>
        <p:nvGrpSpPr>
          <p:cNvPr id="5" name="Group 22"/>
          <p:cNvGrpSpPr/>
          <p:nvPr/>
        </p:nvGrpSpPr>
        <p:grpSpPr>
          <a:xfrm>
            <a:off x="3971108" y="979714"/>
            <a:ext cx="4271555" cy="1754326"/>
            <a:chOff x="3971108" y="979714"/>
            <a:chExt cx="4271555" cy="1754326"/>
          </a:xfrm>
        </p:grpSpPr>
        <p:sp>
          <p:nvSpPr>
            <p:cNvPr id="7" name="TextBox 6"/>
            <p:cNvSpPr txBox="1"/>
            <p:nvPr/>
          </p:nvSpPr>
          <p:spPr>
            <a:xfrm>
              <a:off x="3971108" y="979714"/>
              <a:ext cx="4271555" cy="1754326"/>
            </a:xfrm>
            <a:prstGeom prst="rect">
              <a:avLst/>
            </a:prstGeom>
            <a:solidFill>
              <a:srgbClr val="E1BDD9"/>
            </a:solidFill>
          </p:spPr>
          <p:txBody>
            <a:bodyPr wrap="square" rtlCol="0">
              <a:spAutoFit/>
            </a:bodyPr>
            <a:lstStyle/>
            <a:p>
              <a:r>
                <a:rPr lang="en-US" dirty="0" smtClean="0"/>
                <a:t>While cost in the last year goes down 8.5 percent, unit-service cost per kWh increases by 6.4 percent !</a:t>
              </a:r>
            </a:p>
            <a:p>
              <a:endParaRPr lang="en-US" dirty="0" smtClean="0"/>
            </a:p>
            <a:p>
              <a:endParaRPr lang="en-US" dirty="0" smtClean="0"/>
            </a:p>
            <a:p>
              <a:endParaRPr lang="en-US" dirty="0"/>
            </a:p>
          </p:txBody>
        </p:sp>
        <p:graphicFrame>
          <p:nvGraphicFramePr>
            <p:cNvPr id="22" name="Object 21"/>
            <p:cNvGraphicFramePr>
              <a:graphicFrameLocks noChangeAspect="1"/>
            </p:cNvGraphicFramePr>
            <p:nvPr/>
          </p:nvGraphicFramePr>
          <p:xfrm>
            <a:off x="4357552" y="2108744"/>
            <a:ext cx="3276600" cy="393700"/>
          </p:xfrm>
          <a:graphic>
            <a:graphicData uri="http://schemas.openxmlformats.org/presentationml/2006/ole">
              <p:oleObj spid="_x0000_s49154" name="Equation" r:id="rId4" imgW="3276360" imgH="39348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25"/>
                                      </p:to>
                                    </p:set>
                                    <p:animEffect filter="image" prLst="opacity: 0.25">
                                      <p:cBhvr rctx="IE">
                                        <p:cTn id="13" dur="indefinite"/>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4"/>
                                        </p:tgtEl>
                                        <p:attrNameLst>
                                          <p:attrName>style.opacity</p:attrName>
                                        </p:attrNameLst>
                                      </p:cBhvr>
                                      <p:to>
                                        <p:strVal val="0.25"/>
                                      </p:to>
                                    </p:set>
                                    <p:animEffect filter="image" prLst="opacity: 0.25">
                                      <p:cBhvr rctx="IE">
                                        <p:cTn id="2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a:t>
            </a:r>
            <a:endParaRPr lang="en-US" dirty="0"/>
          </a:p>
        </p:txBody>
      </p:sp>
      <p:sp>
        <p:nvSpPr>
          <p:cNvPr id="3" name="Content Placeholder 2"/>
          <p:cNvSpPr>
            <a:spLocks noGrp="1"/>
          </p:cNvSpPr>
          <p:nvPr>
            <p:ph idx="1"/>
          </p:nvPr>
        </p:nvSpPr>
        <p:spPr>
          <a:xfrm>
            <a:off x="278903" y="1430593"/>
            <a:ext cx="4160362" cy="4601498"/>
          </a:xfrm>
        </p:spPr>
        <p:txBody>
          <a:bodyPr/>
          <a:lstStyle/>
          <a:p>
            <a:r>
              <a:rPr lang="en-US" sz="2800" dirty="0" smtClean="0"/>
              <a:t>Aluminum Prices</a:t>
            </a:r>
          </a:p>
          <a:p>
            <a:r>
              <a:rPr lang="en-US" sz="2800" dirty="0" smtClean="0"/>
              <a:t>Carbon Penalty</a:t>
            </a:r>
          </a:p>
          <a:p>
            <a:r>
              <a:rPr lang="en-US" sz="2800" dirty="0" smtClean="0"/>
              <a:t>Commercial Availability</a:t>
            </a:r>
          </a:p>
          <a:p>
            <a:r>
              <a:rPr lang="en-US" sz="2800" dirty="0" smtClean="0"/>
              <a:t>Conservation Performance</a:t>
            </a:r>
          </a:p>
          <a:p>
            <a:r>
              <a:rPr lang="en-US" sz="2800" dirty="0" smtClean="0"/>
              <a:t>Construction Costs</a:t>
            </a:r>
          </a:p>
          <a:p>
            <a:r>
              <a:rPr lang="en-US" sz="2800" dirty="0" smtClean="0"/>
              <a:t>Electricity Price</a:t>
            </a:r>
          </a:p>
        </p:txBody>
      </p:sp>
      <p:sp>
        <p:nvSpPr>
          <p:cNvPr id="4" name="Content Placeholder 2"/>
          <p:cNvSpPr txBox="1">
            <a:spLocks/>
          </p:cNvSpPr>
          <p:nvPr/>
        </p:nvSpPr>
        <p:spPr bwMode="auto">
          <a:xfrm>
            <a:off x="4393701" y="1474837"/>
            <a:ext cx="4160362" cy="4601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1" indent="-342900" defTabSz="914400" eaLnBrk="1" latinLnBrk="0" hangingPunct="1">
              <a:lnSpc>
                <a:spcPct val="100000"/>
              </a:lnSpc>
              <a:spcBef>
                <a:spcPct val="20000"/>
              </a:spcBef>
              <a:buClrTx/>
              <a:buSzTx/>
              <a:buFontTx/>
              <a:buChar char="•"/>
              <a:tabLst/>
              <a:defRPr/>
            </a:pPr>
            <a:r>
              <a:rPr lang="en-US" sz="2800" dirty="0" smtClean="0">
                <a:latin typeface="+mn-lt"/>
                <a:cs typeface="+mn-cs"/>
              </a:rPr>
              <a:t>Hydrogeneration</a:t>
            </a:r>
          </a:p>
          <a:p>
            <a:pPr marL="342900" marR="0" lvl="1" indent="-342900" defTabSz="914400" eaLnBrk="1" latinLnBrk="0" hangingPunct="1">
              <a:lnSpc>
                <a:spcPct val="100000"/>
              </a:lnSpc>
              <a:spcBef>
                <a:spcPct val="20000"/>
              </a:spcBef>
              <a:buClrTx/>
              <a:buSzTx/>
              <a:buFontTx/>
              <a:buChar char="•"/>
              <a:tabLst/>
              <a:defRPr/>
            </a:pPr>
            <a:r>
              <a:rPr lang="en-US" sz="2800" dirty="0" smtClean="0">
                <a:latin typeface="+mn-lt"/>
                <a:cs typeface="+mn-cs"/>
              </a:rPr>
              <a:t>Natural Gas Price</a:t>
            </a:r>
          </a:p>
          <a:p>
            <a:pPr marL="342900" marR="0" lvl="1" indent="-342900" defTabSz="914400" eaLnBrk="1" latinLnBrk="0" hangingPunct="1">
              <a:lnSpc>
                <a:spcPct val="100000"/>
              </a:lnSpc>
              <a:spcBef>
                <a:spcPct val="20000"/>
              </a:spcBef>
              <a:buClrTx/>
              <a:buSzTx/>
              <a:buFontTx/>
              <a:buChar char="•"/>
              <a:tabLst/>
              <a:defRPr/>
            </a:pPr>
            <a:r>
              <a:rPr lang="en-US" sz="2800" dirty="0" smtClean="0">
                <a:latin typeface="+mn-lt"/>
                <a:cs typeface="+mn-cs"/>
              </a:rPr>
              <a:t>Non-DSI Loads</a:t>
            </a:r>
          </a:p>
          <a:p>
            <a:pPr marL="342900" marR="0" lvl="1" indent="-342900" defTabSz="914400" eaLnBrk="1" latinLnBrk="0" hangingPunct="1">
              <a:lnSpc>
                <a:spcPct val="100000"/>
              </a:lnSpc>
              <a:spcBef>
                <a:spcPct val="20000"/>
              </a:spcBef>
              <a:buClrTx/>
              <a:buSzTx/>
              <a:buFontTx/>
              <a:buChar char="•"/>
              <a:tabLst/>
              <a:defRPr/>
            </a:pPr>
            <a:r>
              <a:rPr lang="en-US" sz="2800" dirty="0" smtClean="0">
                <a:latin typeface="+mn-lt"/>
                <a:cs typeface="+mn-cs"/>
              </a:rPr>
              <a:t>Production Tax Credit Life</a:t>
            </a:r>
          </a:p>
          <a:p>
            <a:pPr marL="342900" marR="0" lvl="1" indent="-342900" defTabSz="914400" eaLnBrk="1" latinLnBrk="0" hangingPunct="1">
              <a:lnSpc>
                <a:spcPct val="100000"/>
              </a:lnSpc>
              <a:spcBef>
                <a:spcPct val="20000"/>
              </a:spcBef>
              <a:buClrTx/>
              <a:buSzTx/>
              <a:buFontTx/>
              <a:buChar char="•"/>
              <a:tabLst/>
              <a:defRPr/>
            </a:pPr>
            <a:r>
              <a:rPr lang="en-US" sz="2800" dirty="0" smtClean="0">
                <a:latin typeface="+mn-lt"/>
                <a:cs typeface="+mn-cs"/>
              </a:rPr>
              <a:t>REC Values</a:t>
            </a:r>
          </a:p>
          <a:p>
            <a:pPr marL="342900" marR="0" lvl="1" indent="-342900" defTabSz="914400" eaLnBrk="1" latinLnBrk="0" hangingPunct="1">
              <a:lnSpc>
                <a:spcPct val="100000"/>
              </a:lnSpc>
              <a:spcBef>
                <a:spcPct val="20000"/>
              </a:spcBef>
              <a:buClrTx/>
              <a:buSzTx/>
              <a:buFontTx/>
              <a:buChar char="•"/>
              <a:tabLst/>
              <a:defRPr/>
            </a:pPr>
            <a:r>
              <a:rPr lang="en-US" sz="2800" dirty="0" smtClean="0">
                <a:latin typeface="+mn-lt"/>
                <a:cs typeface="+mn-cs"/>
              </a:rPr>
              <a:t>Stochastic FOR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Plans Selected Using the Modified Metric Look Like?</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1469952" y="1600200"/>
            <a:ext cx="6204095" cy="4525963"/>
          </a:xfrm>
          <a:prstGeom prst="rect">
            <a:avLst/>
          </a:prstGeom>
          <a:noFill/>
          <a:ln w="9525">
            <a:noFill/>
            <a:miter lim="800000"/>
            <a:headEnd/>
            <a:tailEnd/>
          </a:ln>
          <a:effectLst/>
        </p:spPr>
      </p:pic>
      <p:sp>
        <p:nvSpPr>
          <p:cNvPr id="4" name="Oval 3"/>
          <p:cNvSpPr/>
          <p:nvPr/>
        </p:nvSpPr>
        <p:spPr bwMode="auto">
          <a:xfrm>
            <a:off x="2907323" y="4888524"/>
            <a:ext cx="1406769" cy="738553"/>
          </a:xfrm>
          <a:prstGeom prst="ellipse">
            <a:avLst/>
          </a:prstGeom>
          <a:noFill/>
          <a:ln w="508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the</a:t>
            </a:r>
            <a:br>
              <a:rPr lang="en-US" dirty="0" smtClean="0"/>
            </a:br>
            <a:r>
              <a:rPr lang="en-US" dirty="0" smtClean="0"/>
              <a:t>Least-Risk Plans</a:t>
            </a:r>
            <a:endParaRPr lang="en-US" dirty="0"/>
          </a:p>
        </p:txBody>
      </p:sp>
      <p:sp>
        <p:nvSpPr>
          <p:cNvPr id="3" name="Content Placeholder 2"/>
          <p:cNvSpPr>
            <a:spLocks noGrp="1"/>
          </p:cNvSpPr>
          <p:nvPr>
            <p:ph idx="1"/>
          </p:nvPr>
        </p:nvSpPr>
        <p:spPr>
          <a:xfrm>
            <a:off x="496389" y="1567543"/>
            <a:ext cx="8229600" cy="2155371"/>
          </a:xfrm>
        </p:spPr>
        <p:txBody>
          <a:bodyPr/>
          <a:lstStyle/>
          <a:p>
            <a:r>
              <a:rPr lang="en-US" dirty="0" smtClean="0"/>
              <a:t>Because high-load futures play a less prominent role in the selection of resources, we would expect to see less resource capacity optioned</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15871" y="3684724"/>
            <a:ext cx="7103251" cy="2211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the</a:t>
            </a:r>
            <a:br>
              <a:rPr lang="en-US" dirty="0" smtClean="0"/>
            </a:br>
            <a:r>
              <a:rPr lang="en-US" dirty="0" smtClean="0"/>
              <a:t>Least-Risk Plans</a:t>
            </a:r>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431074" y="3850753"/>
            <a:ext cx="8229600" cy="2036536"/>
          </a:xfrm>
          <a:prstGeom prst="rect">
            <a:avLst/>
          </a:prstGeom>
          <a:noFill/>
          <a:ln w="9525">
            <a:noFill/>
            <a:miter lim="800000"/>
            <a:headEnd/>
            <a:tailEnd/>
          </a:ln>
          <a:effectLst/>
        </p:spPr>
      </p:pic>
      <p:sp>
        <p:nvSpPr>
          <p:cNvPr id="4" name="Content Placeholder 2"/>
          <p:cNvSpPr txBox="1">
            <a:spLocks/>
          </p:cNvSpPr>
          <p:nvPr/>
        </p:nvSpPr>
        <p:spPr bwMode="auto">
          <a:xfrm>
            <a:off x="496389" y="1567543"/>
            <a:ext cx="8229600" cy="27040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effect on conservation</a:t>
            </a:r>
            <a:r>
              <a:rPr kumimoji="0" lang="en-US" sz="3200" b="0" i="0" u="none" strike="noStrike" kern="0" cap="none" spc="0" normalizeH="0" noProof="0" dirty="0" smtClean="0">
                <a:ln>
                  <a:noFill/>
                </a:ln>
                <a:solidFill>
                  <a:schemeClr val="tx1"/>
                </a:solidFill>
                <a:effectLst/>
                <a:uLnTx/>
                <a:uFillTx/>
                <a:latin typeface="+mn-lt"/>
                <a:ea typeface="+mn-ea"/>
                <a:cs typeface="+mn-cs"/>
              </a:rPr>
              <a:t> targets, CO2 produced, and rate variation is minimal, however (e.g., </a:t>
            </a:r>
            <a:r>
              <a:rPr lang="en-US" sz="3200" kern="0" dirty="0" smtClean="0">
                <a:latin typeface="+mn-lt"/>
                <a:cs typeface="+mn-cs"/>
              </a:rPr>
              <a:t>c</a:t>
            </a:r>
            <a:r>
              <a:rPr kumimoji="0" lang="en-US" sz="3200" b="0" i="0" u="none" strike="noStrike" kern="0" cap="none" spc="0" normalizeH="0" noProof="0" dirty="0" err="1" smtClean="0">
                <a:ln>
                  <a:noFill/>
                </a:ln>
                <a:solidFill>
                  <a:schemeClr val="tx1"/>
                </a:solidFill>
                <a:effectLst/>
                <a:uLnTx/>
                <a:uFillTx/>
                <a:latin typeface="+mn-lt"/>
                <a:ea typeface="+mn-ea"/>
                <a:cs typeface="+mn-cs"/>
              </a:rPr>
              <a:t>onservation</a:t>
            </a:r>
            <a:r>
              <a:rPr kumimoji="0" lang="en-US" sz="3200" b="0" i="0" u="none" strike="noStrike" kern="0" cap="none" spc="0" normalizeH="0" noProof="0" dirty="0" smtClean="0">
                <a:ln>
                  <a:noFill/>
                </a:ln>
                <a:solidFill>
                  <a:schemeClr val="tx1"/>
                </a:solidFill>
                <a:effectLst/>
                <a:uLnTx/>
                <a:uFillTx/>
                <a:latin typeface="+mn-lt"/>
                <a:ea typeface="+mn-ea"/>
                <a:cs typeface="+mn-cs"/>
              </a:rPr>
              <a:t> drops 184MWa)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kern="0" baseline="0" dirty="0" smtClean="0">
                <a:latin typeface="+mn-lt"/>
                <a:cs typeface="+mn-cs"/>
              </a:rPr>
              <a:t>With</a:t>
            </a:r>
            <a:r>
              <a:rPr lang="en-US" sz="3200" kern="0" dirty="0" smtClean="0">
                <a:latin typeface="+mn-lt"/>
                <a:cs typeface="+mn-cs"/>
              </a:rPr>
              <a:t> fewer new, cleaner turbines, CO2 production increases slightly</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286934"/>
            <a:ext cx="8229600" cy="4583930"/>
          </a:xfrm>
        </p:spPr>
        <p:txBody>
          <a:bodyPr/>
          <a:lstStyle/>
          <a:p>
            <a:r>
              <a:rPr lang="en-US" sz="2800" dirty="0" smtClean="0"/>
              <a:t>This cost measure provides an alternative concept of “bad” – or risky – and “good” futures.</a:t>
            </a:r>
          </a:p>
          <a:p>
            <a:r>
              <a:rPr lang="en-US" sz="2800" dirty="0" smtClean="0"/>
              <a:t>The calculation of average and risk would remain the same</a:t>
            </a:r>
          </a:p>
          <a:p>
            <a:r>
              <a:rPr lang="en-US" sz="2800" dirty="0" smtClean="0"/>
              <a:t>Will result in different least-risk plans, probably with less capacity and conservation optioned</a:t>
            </a:r>
          </a:p>
          <a:p>
            <a:r>
              <a:rPr lang="en-US" sz="2800" dirty="0" smtClean="0"/>
              <a:t>The new cost and risk metrics </a:t>
            </a:r>
            <a:r>
              <a:rPr lang="en-US" sz="2800" dirty="0" smtClean="0"/>
              <a:t>would be added to the existing metrics, </a:t>
            </a:r>
            <a:r>
              <a:rPr lang="en-US" sz="2800" b="1" i="1" dirty="0" smtClean="0"/>
              <a:t>not</a:t>
            </a:r>
            <a:r>
              <a:rPr lang="en-US" sz="2800" dirty="0" smtClean="0"/>
              <a:t> replace them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2986665"/>
            <a:ext cx="7450281" cy="1143000"/>
          </a:xfrm>
        </p:spPr>
        <p:txBody>
          <a:bodyPr/>
          <a:lstStyle/>
          <a:p>
            <a:r>
              <a:rPr lang="en-US" dirty="0" smtClean="0"/>
              <a:t>End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p:txBody>
          <a:bodyPr lIns="92075" tIns="46038" rIns="92075" bIns="46038"/>
          <a:lstStyle/>
          <a:p>
            <a:r>
              <a:rPr lang="en-US">
                <a:effectLst>
                  <a:outerShdw blurRad="38100" dist="38100" dir="2700000" algn="tl">
                    <a:srgbClr val="000000"/>
                  </a:outerShdw>
                </a:effectLst>
                <a:hlinkClick r:id="rId3" action="ppaction://hlinkfile"/>
              </a:rPr>
              <a:t>Excel Spinner Graph Model</a:t>
            </a:r>
            <a:endParaRPr lang="en-US">
              <a:effectLst>
                <a:outerShdw blurRad="38100" dist="38100" dir="2700000" algn="tl">
                  <a:srgbClr val="000000"/>
                </a:outerShdw>
              </a:effectLst>
            </a:endParaRPr>
          </a:p>
        </p:txBody>
      </p:sp>
      <p:sp>
        <p:nvSpPr>
          <p:cNvPr id="257027" name="Rectangle 3"/>
          <p:cNvSpPr>
            <a:spLocks noGrp="1" noChangeArrowheads="1"/>
          </p:cNvSpPr>
          <p:nvPr>
            <p:ph type="body" idx="4294967295"/>
          </p:nvPr>
        </p:nvSpPr>
        <p:spPr>
          <a:xfrm>
            <a:off x="604838" y="1957388"/>
            <a:ext cx="7772400" cy="2490787"/>
          </a:xfrm>
        </p:spPr>
        <p:txBody>
          <a:bodyPr/>
          <a:lstStyle/>
          <a:p>
            <a:pPr>
              <a:lnSpc>
                <a:spcPct val="90000"/>
              </a:lnSpc>
            </a:pPr>
            <a:r>
              <a:rPr lang="en-US" dirty="0"/>
              <a:t>Represents one plan responding under each of 750 futures</a:t>
            </a:r>
          </a:p>
          <a:p>
            <a:pPr>
              <a:lnSpc>
                <a:spcPct val="90000"/>
              </a:lnSpc>
            </a:pPr>
            <a:r>
              <a:rPr lang="en-US" dirty="0"/>
              <a:t>Illustrates “scenario analysis on steroids”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effectLst>
                  <a:outerShdw blurRad="38100" dist="38100" dir="2700000" algn="tl">
                    <a:srgbClr val="000000"/>
                  </a:outerShdw>
                </a:effectLst>
              </a:rPr>
              <a:t>Modeling Process</a:t>
            </a:r>
          </a:p>
        </p:txBody>
      </p:sp>
      <p:grpSp>
        <p:nvGrpSpPr>
          <p:cNvPr id="2" name="Group 3"/>
          <p:cNvGrpSpPr>
            <a:grpSpLocks/>
          </p:cNvGrpSpPr>
          <p:nvPr/>
        </p:nvGrpSpPr>
        <p:grpSpPr bwMode="auto">
          <a:xfrm>
            <a:off x="3962400" y="1295400"/>
            <a:ext cx="3505200" cy="2657475"/>
            <a:chOff x="2496" y="816"/>
            <a:chExt cx="2208" cy="1674"/>
          </a:xfrm>
        </p:grpSpPr>
        <p:pic>
          <p:nvPicPr>
            <p:cNvPr id="137220" name="Picture 4" descr="Dice4"/>
            <p:cNvPicPr>
              <a:picLocks noChangeAspect="1" noChangeArrowheads="1"/>
            </p:cNvPicPr>
            <p:nvPr/>
          </p:nvPicPr>
          <p:blipFill>
            <a:blip r:embed="rId3" cstate="print"/>
            <a:srcRect/>
            <a:stretch>
              <a:fillRect/>
            </a:stretch>
          </p:blipFill>
          <p:spPr bwMode="auto">
            <a:xfrm>
              <a:off x="2496" y="1536"/>
              <a:ext cx="1104" cy="954"/>
            </a:xfrm>
            <a:prstGeom prst="rect">
              <a:avLst/>
            </a:prstGeom>
            <a:noFill/>
          </p:spPr>
        </p:pic>
        <p:sp>
          <p:nvSpPr>
            <p:cNvPr id="137221" name="AutoShape 5"/>
            <p:cNvSpPr>
              <a:spLocks noChangeArrowheads="1"/>
            </p:cNvSpPr>
            <p:nvPr/>
          </p:nvSpPr>
          <p:spPr bwMode="auto">
            <a:xfrm>
              <a:off x="2928" y="816"/>
              <a:ext cx="1776" cy="576"/>
            </a:xfrm>
            <a:prstGeom prst="curvedDownArrow">
              <a:avLst>
                <a:gd name="adj1" fmla="val 61667"/>
                <a:gd name="adj2" fmla="val 123333"/>
                <a:gd name="adj3" fmla="val 33333"/>
              </a:avLst>
            </a:pr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3" name="Group 6"/>
          <p:cNvGrpSpPr>
            <a:grpSpLocks/>
          </p:cNvGrpSpPr>
          <p:nvPr/>
        </p:nvGrpSpPr>
        <p:grpSpPr bwMode="auto">
          <a:xfrm>
            <a:off x="609600" y="1371600"/>
            <a:ext cx="3657600" cy="2708275"/>
            <a:chOff x="384" y="864"/>
            <a:chExt cx="2304" cy="1706"/>
          </a:xfrm>
        </p:grpSpPr>
        <p:grpSp>
          <p:nvGrpSpPr>
            <p:cNvPr id="4" name="Group 7"/>
            <p:cNvGrpSpPr>
              <a:grpSpLocks/>
            </p:cNvGrpSpPr>
            <p:nvPr/>
          </p:nvGrpSpPr>
          <p:grpSpPr bwMode="auto">
            <a:xfrm>
              <a:off x="384" y="1296"/>
              <a:ext cx="1584" cy="1274"/>
              <a:chOff x="240" y="1584"/>
              <a:chExt cx="1584" cy="1274"/>
            </a:xfrm>
          </p:grpSpPr>
          <p:pic>
            <p:nvPicPr>
              <p:cNvPr id="137224" name="Picture 8"/>
              <p:cNvPicPr>
                <a:picLocks noChangeAspect="1" noChangeArrowheads="1"/>
              </p:cNvPicPr>
              <p:nvPr/>
            </p:nvPicPr>
            <p:blipFill>
              <a:blip r:embed="rId4" cstate="print"/>
              <a:srcRect/>
              <a:stretch>
                <a:fillRect/>
              </a:stretch>
            </p:blipFill>
            <p:spPr bwMode="auto">
              <a:xfrm>
                <a:off x="1200" y="1584"/>
                <a:ext cx="624" cy="434"/>
              </a:xfrm>
              <a:prstGeom prst="rect">
                <a:avLst/>
              </a:prstGeom>
              <a:noFill/>
              <a:ln w="9525">
                <a:noFill/>
                <a:miter lim="800000"/>
                <a:headEnd/>
                <a:tailEnd/>
              </a:ln>
              <a:effectLst/>
            </p:spPr>
          </p:pic>
          <p:pic>
            <p:nvPicPr>
              <p:cNvPr id="137225" name="Picture 9"/>
              <p:cNvPicPr>
                <a:picLocks noChangeAspect="1" noChangeArrowheads="1"/>
              </p:cNvPicPr>
              <p:nvPr/>
            </p:nvPicPr>
            <p:blipFill>
              <a:blip r:embed="rId5" cstate="print"/>
              <a:srcRect/>
              <a:stretch>
                <a:fillRect/>
              </a:stretch>
            </p:blipFill>
            <p:spPr bwMode="auto">
              <a:xfrm>
                <a:off x="240" y="1776"/>
                <a:ext cx="1079" cy="1082"/>
              </a:xfrm>
              <a:prstGeom prst="rect">
                <a:avLst/>
              </a:prstGeom>
              <a:noFill/>
              <a:ln w="12700" cap="sq">
                <a:noFill/>
                <a:miter lim="800000"/>
                <a:headEnd type="none" w="sm" len="sm"/>
                <a:tailEnd type="none" w="sm" len="sm"/>
              </a:ln>
              <a:effectLst/>
            </p:spPr>
          </p:pic>
        </p:grpSp>
        <p:sp>
          <p:nvSpPr>
            <p:cNvPr id="137226" name="AutoShape 10"/>
            <p:cNvSpPr>
              <a:spLocks noChangeArrowheads="1"/>
            </p:cNvSpPr>
            <p:nvPr/>
          </p:nvSpPr>
          <p:spPr bwMode="auto">
            <a:xfrm>
              <a:off x="912" y="864"/>
              <a:ext cx="1776" cy="576"/>
            </a:xfrm>
            <a:prstGeom prst="curvedDownArrow">
              <a:avLst>
                <a:gd name="adj1" fmla="val 61667"/>
                <a:gd name="adj2" fmla="val 123333"/>
                <a:gd name="adj3" fmla="val 33333"/>
              </a:avLst>
            </a:pr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5" name="Group 11"/>
          <p:cNvGrpSpPr>
            <a:grpSpLocks/>
          </p:cNvGrpSpPr>
          <p:nvPr/>
        </p:nvGrpSpPr>
        <p:grpSpPr bwMode="auto">
          <a:xfrm>
            <a:off x="6248400" y="2667000"/>
            <a:ext cx="2362200" cy="1509713"/>
            <a:chOff x="3936" y="1680"/>
            <a:chExt cx="1488" cy="951"/>
          </a:xfrm>
        </p:grpSpPr>
        <p:pic>
          <p:nvPicPr>
            <p:cNvPr id="137228" name="Picture 12" descr="Excel4"/>
            <p:cNvPicPr>
              <a:picLocks noChangeAspect="1" noChangeArrowheads="1"/>
            </p:cNvPicPr>
            <p:nvPr/>
          </p:nvPicPr>
          <p:blipFill>
            <a:blip r:embed="rId6" cstate="print"/>
            <a:srcRect/>
            <a:stretch>
              <a:fillRect/>
            </a:stretch>
          </p:blipFill>
          <p:spPr bwMode="auto">
            <a:xfrm>
              <a:off x="3936" y="1680"/>
              <a:ext cx="1253" cy="727"/>
            </a:xfrm>
            <a:prstGeom prst="rect">
              <a:avLst/>
            </a:prstGeom>
            <a:noFill/>
          </p:spPr>
        </p:pic>
        <p:sp>
          <p:nvSpPr>
            <p:cNvPr id="137229" name="Text Box 13"/>
            <p:cNvSpPr txBox="1">
              <a:spLocks noChangeArrowheads="1"/>
            </p:cNvSpPr>
            <p:nvPr/>
          </p:nvSpPr>
          <p:spPr bwMode="auto">
            <a:xfrm>
              <a:off x="3936" y="2400"/>
              <a:ext cx="1488" cy="231"/>
            </a:xfrm>
            <a:prstGeom prst="rect">
              <a:avLst/>
            </a:prstGeom>
            <a:noFill/>
            <a:ln w="12700" cap="sq">
              <a:noFill/>
              <a:miter lim="800000"/>
              <a:headEnd type="none" w="sm" len="sm"/>
              <a:tailEnd type="none" w="sm" len="sm"/>
            </a:ln>
            <a:effectLst/>
          </p:spPr>
          <p:txBody>
            <a:bodyPr>
              <a:spAutoFit/>
            </a:bodyPr>
            <a:lstStyle/>
            <a:p>
              <a:pPr>
                <a:spcBef>
                  <a:spcPct val="50000"/>
                </a:spcBef>
              </a:pPr>
              <a:r>
                <a:rPr lang="en-US">
                  <a:latin typeface="Times New Roman" pitchFamily="18" charset="0"/>
                </a:rPr>
                <a:t>The portfolio model</a:t>
              </a:r>
            </a:p>
          </p:txBody>
        </p:sp>
      </p:grpSp>
      <p:grpSp>
        <p:nvGrpSpPr>
          <p:cNvPr id="6" name="Group 14"/>
          <p:cNvGrpSpPr>
            <a:grpSpLocks/>
          </p:cNvGrpSpPr>
          <p:nvPr/>
        </p:nvGrpSpPr>
        <p:grpSpPr bwMode="auto">
          <a:xfrm>
            <a:off x="6972300" y="4152900"/>
            <a:ext cx="685800" cy="1485900"/>
            <a:chOff x="4392" y="2616"/>
            <a:chExt cx="432" cy="936"/>
          </a:xfrm>
        </p:grpSpPr>
        <p:sp>
          <p:nvSpPr>
            <p:cNvPr id="137231" name="WordArt 15"/>
            <p:cNvSpPr>
              <a:spLocks noChangeArrowheads="1" noChangeShapeType="1" noTextEdit="1"/>
            </p:cNvSpPr>
            <p:nvPr/>
          </p:nvSpPr>
          <p:spPr bwMode="auto">
            <a:xfrm rot="5400000">
              <a:off x="4380" y="3108"/>
              <a:ext cx="480" cy="408"/>
            </a:xfrm>
            <a:prstGeom prst="rect">
              <a:avLst/>
            </a:prstGeom>
          </p:spPr>
          <p:txBody>
            <a:bodyPr vert="wordArtVert" wrap="none" fromWordArt="1">
              <a:prstTxWarp prst="textPlain">
                <a:avLst>
                  <a:gd name="adj" fmla="val 50000"/>
                </a:avLst>
              </a:prstTxWarp>
            </a:bodyPr>
            <a:lstStyle/>
            <a:p>
              <a:pPr algn="ctr" fontAlgn="auto"/>
              <a:r>
                <a:rPr lang="en-US" sz="3600" kern="10">
                  <a:ln w="9525" cap="sq">
                    <a:solidFill>
                      <a:srgbClr val="000000"/>
                    </a:solidFill>
                    <a:round/>
                    <a:headEnd type="none" w="sm" len="sm"/>
                    <a:tailEnd type="none" w="sm" len="sm"/>
                  </a:ln>
                  <a:solidFill>
                    <a:srgbClr val="CC00FF"/>
                  </a:solidFill>
                  <a:latin typeface="Arial Black"/>
                </a:rPr>
                <a:t>$</a:t>
              </a:r>
            </a:p>
          </p:txBody>
        </p:sp>
        <p:sp>
          <p:nvSpPr>
            <p:cNvPr id="137232" name="AutoShape 16"/>
            <p:cNvSpPr>
              <a:spLocks noChangeArrowheads="1"/>
            </p:cNvSpPr>
            <p:nvPr/>
          </p:nvSpPr>
          <p:spPr bwMode="auto">
            <a:xfrm rot="5400000">
              <a:off x="4380" y="2628"/>
              <a:ext cx="40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7" name="Group 17"/>
          <p:cNvGrpSpPr>
            <a:grpSpLocks/>
          </p:cNvGrpSpPr>
          <p:nvPr/>
        </p:nvGrpSpPr>
        <p:grpSpPr bwMode="auto">
          <a:xfrm>
            <a:off x="4038600" y="4114800"/>
            <a:ext cx="1828800" cy="1793875"/>
            <a:chOff x="2544" y="2592"/>
            <a:chExt cx="1152" cy="1130"/>
          </a:xfrm>
        </p:grpSpPr>
        <p:pic>
          <p:nvPicPr>
            <p:cNvPr id="137234" name="Picture 18"/>
            <p:cNvPicPr>
              <a:picLocks noChangeAspect="1" noChangeArrowheads="1"/>
            </p:cNvPicPr>
            <p:nvPr/>
          </p:nvPicPr>
          <p:blipFill>
            <a:blip r:embed="rId7" cstate="print"/>
            <a:srcRect/>
            <a:stretch>
              <a:fillRect/>
            </a:stretch>
          </p:blipFill>
          <p:spPr bwMode="auto">
            <a:xfrm>
              <a:off x="2544" y="3072"/>
              <a:ext cx="1152" cy="650"/>
            </a:xfrm>
            <a:prstGeom prst="rect">
              <a:avLst/>
            </a:prstGeom>
            <a:solidFill>
              <a:schemeClr val="bg1"/>
            </a:solidFill>
            <a:ln w="9525">
              <a:noFill/>
              <a:miter lim="800000"/>
              <a:headEnd/>
              <a:tailEnd/>
            </a:ln>
            <a:effectLst/>
          </p:spPr>
        </p:pic>
        <p:sp>
          <p:nvSpPr>
            <p:cNvPr id="137235" name="AutoShape 19"/>
            <p:cNvSpPr>
              <a:spLocks noChangeArrowheads="1"/>
            </p:cNvSpPr>
            <p:nvPr/>
          </p:nvSpPr>
          <p:spPr bwMode="auto">
            <a:xfrm rot="5400000">
              <a:off x="2868" y="2604"/>
              <a:ext cx="40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8" name="Group 20"/>
          <p:cNvGrpSpPr>
            <a:grpSpLocks/>
          </p:cNvGrpSpPr>
          <p:nvPr/>
        </p:nvGrpSpPr>
        <p:grpSpPr bwMode="auto">
          <a:xfrm>
            <a:off x="990600" y="4114800"/>
            <a:ext cx="1671638" cy="2273300"/>
            <a:chOff x="624" y="2592"/>
            <a:chExt cx="1053" cy="1432"/>
          </a:xfrm>
        </p:grpSpPr>
        <p:pic>
          <p:nvPicPr>
            <p:cNvPr id="137237" name="Picture 21" descr="FeasibilitySpaceIcon"/>
            <p:cNvPicPr>
              <a:picLocks noChangeAspect="1" noChangeArrowheads="1"/>
            </p:cNvPicPr>
            <p:nvPr/>
          </p:nvPicPr>
          <p:blipFill>
            <a:blip r:embed="rId8" cstate="print"/>
            <a:srcRect/>
            <a:stretch>
              <a:fillRect/>
            </a:stretch>
          </p:blipFill>
          <p:spPr bwMode="auto">
            <a:xfrm>
              <a:off x="624" y="3072"/>
              <a:ext cx="1053" cy="952"/>
            </a:xfrm>
            <a:prstGeom prst="rect">
              <a:avLst/>
            </a:prstGeom>
            <a:noFill/>
          </p:spPr>
        </p:pic>
        <p:sp>
          <p:nvSpPr>
            <p:cNvPr id="137238" name="AutoShape 22"/>
            <p:cNvSpPr>
              <a:spLocks noChangeArrowheads="1"/>
            </p:cNvSpPr>
            <p:nvPr/>
          </p:nvSpPr>
          <p:spPr bwMode="auto">
            <a:xfrm rot="5400000">
              <a:off x="900" y="2604"/>
              <a:ext cx="40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cap="sq">
              <a:solidFill>
                <a:schemeClr val="tx1"/>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5C1F00"/>
        </a:dk1>
        <a:lt1>
          <a:srgbClr val="FFFFFF"/>
        </a:lt1>
        <a:dk2>
          <a:srgbClr val="800000"/>
        </a:dk2>
        <a:lt2>
          <a:srgbClr val="DFD293"/>
        </a:lt2>
        <a:accent1>
          <a:srgbClr val="CC3300"/>
        </a:accent1>
        <a:accent2>
          <a:srgbClr val="34EA6C"/>
        </a:accent2>
        <a:accent3>
          <a:srgbClr val="C0AAAA"/>
        </a:accent3>
        <a:accent4>
          <a:srgbClr val="DADADA"/>
        </a:accent4>
        <a:accent5>
          <a:srgbClr val="E2ADAA"/>
        </a:accent5>
        <a:accent6>
          <a:srgbClr val="2ED461"/>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3216</TotalTime>
  <Words>2816</Words>
  <Application>Microsoft Office PowerPoint</Application>
  <PresentationFormat>Letter Paper (8.5x11 in)</PresentationFormat>
  <Paragraphs>435</Paragraphs>
  <Slides>74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1_Default Design</vt:lpstr>
      <vt:lpstr>Equation</vt:lpstr>
      <vt:lpstr>System Analysis Advisory Committee  Review</vt:lpstr>
      <vt:lpstr>Sources of Uncertainty</vt:lpstr>
      <vt:lpstr>Characteristics</vt:lpstr>
      <vt:lpstr>Characteristics</vt:lpstr>
      <vt:lpstr>Identifying Long-Term Ratepayer Needs</vt:lpstr>
      <vt:lpstr>How the RPM Differs from Other Planning Models</vt:lpstr>
      <vt:lpstr>Uncertainties</vt:lpstr>
      <vt:lpstr>Excel Spinner Graph Model</vt:lpstr>
      <vt:lpstr>Modeling Process</vt:lpstr>
      <vt:lpstr>Finding Robust Plans</vt:lpstr>
      <vt:lpstr>Impact on NPV Costs and Risk</vt:lpstr>
      <vt:lpstr>Decision Trees</vt:lpstr>
      <vt:lpstr>Monte Carlo Simulation</vt:lpstr>
      <vt:lpstr>Monte Carlo Samples</vt:lpstr>
      <vt:lpstr>Assumed Distribution</vt:lpstr>
      <vt:lpstr>Dependence of Tail Average  on Sample Size</vt:lpstr>
      <vt:lpstr>Accuracy and Sample Size</vt:lpstr>
      <vt:lpstr>Accuracy Relative to the Efficient Frontier</vt:lpstr>
      <vt:lpstr>Finding the Best Plan</vt:lpstr>
      <vt:lpstr>The Set of Plans Precedes the Efficient Frontier</vt:lpstr>
      <vt:lpstr>Finding the “Best” Plan</vt:lpstr>
      <vt:lpstr>How Many 20-Year Studies?</vt:lpstr>
      <vt:lpstr>On the World’s Fastest Machine</vt:lpstr>
      <vt:lpstr>How the RPM Satisfies the Requirements of a Risk Model</vt:lpstr>
      <vt:lpstr>Estimating Energy Generation</vt:lpstr>
      <vt:lpstr>Gross Value of Resources Using Statistical Parameters of Distributions</vt:lpstr>
      <vt:lpstr>Estimating Energy Generation</vt:lpstr>
      <vt:lpstr>Implementation in the RPM</vt:lpstr>
      <vt:lpstr>Energy-Limited Dispatch</vt:lpstr>
      <vt:lpstr>“Valuation” Costing</vt:lpstr>
      <vt:lpstr>Open-System Models</vt:lpstr>
      <vt:lpstr>Modeling Evolution</vt:lpstr>
      <vt:lpstr>Open Systems Models</vt:lpstr>
      <vt:lpstr>The Closed- Electricity  System Model</vt:lpstr>
      <vt:lpstr>The RPM Convention</vt:lpstr>
      <vt:lpstr>Equilibrium search</vt:lpstr>
      <vt:lpstr>Unit Aggregation</vt:lpstr>
      <vt:lpstr>Cluster Analysis</vt:lpstr>
      <vt:lpstr>Performance</vt:lpstr>
      <vt:lpstr>Precision</vt:lpstr>
      <vt:lpstr>Choice of Excel as a Platform</vt:lpstr>
      <vt:lpstr>What do the Risky Futures Look Like?</vt:lpstr>
      <vt:lpstr>Regression Analysis</vt:lpstr>
      <vt:lpstr>Intuition About Risk</vt:lpstr>
      <vt:lpstr>Uses and Abuses of the Efficient Frontier</vt:lpstr>
      <vt:lpstr>Efficient Frontier</vt:lpstr>
      <vt:lpstr>What does the  Efficient Frontier Tell Us?</vt:lpstr>
      <vt:lpstr>Fooled by the Graph</vt:lpstr>
      <vt:lpstr>Unclear About Control</vt:lpstr>
      <vt:lpstr>Unclear About Control</vt:lpstr>
      <vt:lpstr>Option Costs and Risk Benefits</vt:lpstr>
      <vt:lpstr>Mislead by Averages</vt:lpstr>
      <vt:lpstr>Conservation Representation</vt:lpstr>
      <vt:lpstr>Sources of Premium Value</vt:lpstr>
      <vt:lpstr>Effect of Premium on 6th Plan Conservation Energy and Cost</vt:lpstr>
      <vt:lpstr>Crystal Ball Decision Cells and the Resource Portfolio (“Plan”)</vt:lpstr>
      <vt:lpstr>…And From the Last Meeting, September 27, 2012 …</vt:lpstr>
      <vt:lpstr>Random Variables in the RPM</vt:lpstr>
      <vt:lpstr>Electricity Prices</vt:lpstr>
      <vt:lpstr>Causal Regimes</vt:lpstr>
      <vt:lpstr>Electricity Prices Before Adjustments</vt:lpstr>
      <vt:lpstr>“Independent” Electricity Price</vt:lpstr>
      <vt:lpstr>Jumps in Electricity Price</vt:lpstr>
      <vt:lpstr>Underlying “Path” of  Electricity Price</vt:lpstr>
      <vt:lpstr>Random Variables</vt:lpstr>
      <vt:lpstr>A Unit-Service Cost</vt:lpstr>
      <vt:lpstr>What’s the Difference?</vt:lpstr>
      <vt:lpstr>A Few Key Points</vt:lpstr>
      <vt:lpstr>… And Costs Are Distributed Over Fewer Units of Energy</vt:lpstr>
      <vt:lpstr>What do Plans Selected Using the Modified Metric Look Like?</vt:lpstr>
      <vt:lpstr>Differences between the Least-Risk Plans</vt:lpstr>
      <vt:lpstr>Differences between the Least-Risk Plans</vt:lpstr>
      <vt:lpstr>Conclusions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euci</dc:creator>
  <cp:lastModifiedBy>Michael Schilmoeller, 1/23/2013</cp:lastModifiedBy>
  <cp:revision>224</cp:revision>
  <dcterms:created xsi:type="dcterms:W3CDTF">2004-07-23T18:32:13Z</dcterms:created>
  <dcterms:modified xsi:type="dcterms:W3CDTF">2013-01-25T00:28:47Z</dcterms:modified>
</cp:coreProperties>
</file>