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53"/>
  </p:notesMasterIdLst>
  <p:handoutMasterIdLst>
    <p:handoutMasterId r:id="rId54"/>
  </p:handoutMasterIdLst>
  <p:sldIdLst>
    <p:sldId id="378" r:id="rId2"/>
    <p:sldId id="379" r:id="rId3"/>
    <p:sldId id="380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427" r:id="rId12"/>
    <p:sldId id="388" r:id="rId13"/>
    <p:sldId id="389" r:id="rId14"/>
    <p:sldId id="390" r:id="rId15"/>
    <p:sldId id="391" r:id="rId16"/>
    <p:sldId id="392" r:id="rId17"/>
    <p:sldId id="393" r:id="rId18"/>
    <p:sldId id="394" r:id="rId19"/>
    <p:sldId id="395" r:id="rId20"/>
    <p:sldId id="396" r:id="rId21"/>
    <p:sldId id="397" r:id="rId22"/>
    <p:sldId id="398" r:id="rId23"/>
    <p:sldId id="399" r:id="rId24"/>
    <p:sldId id="400" r:id="rId25"/>
    <p:sldId id="401" r:id="rId26"/>
    <p:sldId id="402" r:id="rId27"/>
    <p:sldId id="403" r:id="rId28"/>
    <p:sldId id="404" r:id="rId29"/>
    <p:sldId id="405" r:id="rId30"/>
    <p:sldId id="406" r:id="rId31"/>
    <p:sldId id="407" r:id="rId32"/>
    <p:sldId id="408" r:id="rId33"/>
    <p:sldId id="409" r:id="rId34"/>
    <p:sldId id="410" r:id="rId35"/>
    <p:sldId id="411" r:id="rId36"/>
    <p:sldId id="412" r:id="rId37"/>
    <p:sldId id="413" r:id="rId38"/>
    <p:sldId id="414" r:id="rId39"/>
    <p:sldId id="415" r:id="rId40"/>
    <p:sldId id="416" r:id="rId41"/>
    <p:sldId id="417" r:id="rId42"/>
    <p:sldId id="418" r:id="rId43"/>
    <p:sldId id="419" r:id="rId44"/>
    <p:sldId id="420" r:id="rId45"/>
    <p:sldId id="421" r:id="rId46"/>
    <p:sldId id="422" r:id="rId47"/>
    <p:sldId id="423" r:id="rId48"/>
    <p:sldId id="424" r:id="rId49"/>
    <p:sldId id="425" r:id="rId50"/>
    <p:sldId id="426" r:id="rId51"/>
    <p:sldId id="357" r:id="rId52"/>
  </p:sldIdLst>
  <p:sldSz cx="9144000" cy="6858000" type="letter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0066"/>
    <a:srgbClr val="0000CC"/>
    <a:srgbClr val="FFFF00"/>
    <a:srgbClr val="006699"/>
    <a:srgbClr val="003366"/>
    <a:srgbClr val="FF33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1" autoAdjust="0"/>
    <p:restoredTop sz="96713" autoAdjust="0"/>
  </p:normalViewPr>
  <p:slideViewPr>
    <p:cSldViewPr snapToGrid="0">
      <p:cViewPr>
        <p:scale>
          <a:sx n="80" d="100"/>
          <a:sy n="80" d="100"/>
        </p:scale>
        <p:origin x="-510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CE6179A4-3352-4AFB-9DA6-69DB5C8409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695A3341-5448-4C0A-B8A0-170C197DFE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endParaRPr lang="en-US" sz="1400" dirty="0">
              <a:latin typeface="Tahoma" pitchFamily="34" charset="0"/>
            </a:endParaRPr>
          </a:p>
        </p:txBody>
      </p:sp>
      <p:pic>
        <p:nvPicPr>
          <p:cNvPr id="6" name="Picture 9" descr="Background with Logo 0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9713" y="5927725"/>
            <a:ext cx="2190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0BDD08-7D8F-45B0-AC99-5A3B7394D8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CAF5-CD5A-4874-B219-4FC0903A53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E3216-06DF-40F7-A948-DF45347E6C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ECFEE-FFE4-4195-B1BB-9248197E06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C28EA-3AEB-4657-A503-BFBFF96BFE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85801-8F25-4ACD-A4D8-442AF6FFE5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2AB19-0140-48D2-B59A-00B243298F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655BC-D92A-44E0-BA81-41A91900ED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83054-4DFB-4811-A89B-268A6FAA52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2C1CD-9B88-47D4-B579-87FF8BCDAF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4EB77-5691-4DDB-9C36-E0F5E075C6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AE829-9022-4DE2-8729-45A1EFB508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7896D-AD3C-4058-86F4-751715753A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5AD5597-66D8-40E6-BE0A-408ADAB964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endParaRPr lang="en-US" sz="1400" dirty="0">
              <a:latin typeface="Tahoma" pitchFamily="34" charset="0"/>
            </a:endParaRPr>
          </a:p>
        </p:txBody>
      </p:sp>
      <p:pic>
        <p:nvPicPr>
          <p:cNvPr id="1033" name="Picture 23" descr="Background with Logo 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89713" y="5927725"/>
            <a:ext cx="2190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3"/>
          <p:cNvSpPr>
            <a:spLocks noGrp="1"/>
          </p:cNvSpPr>
          <p:nvPr>
            <p:ph type="ctrTitle" sz="quarter"/>
          </p:nvPr>
        </p:nvSpPr>
        <p:spPr>
          <a:xfrm>
            <a:off x="685800" y="1091045"/>
            <a:ext cx="7772400" cy="3429000"/>
          </a:xfrm>
        </p:spPr>
        <p:txBody>
          <a:bodyPr/>
          <a:lstStyle/>
          <a:p>
            <a:r>
              <a:rPr lang="en-US" sz="3200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System Analysis</a:t>
            </a:r>
            <a:br>
              <a:rPr lang="en-US" sz="3200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Advisory Committee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Sufficiency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b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Imbalance Reserves and</a:t>
            </a:r>
            <a:b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Requirements</a:t>
            </a:r>
            <a:endParaRPr lang="en-US" sz="3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1991" y="4738255"/>
            <a:ext cx="6400800" cy="88322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Michael Schilmoeller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Friday, January 25,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peek ahead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96241"/>
            <a:ext cx="8305800" cy="413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535917" y="3610303"/>
            <a:ext cx="105629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Requirement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562193" y="3983420"/>
            <a:ext cx="105629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Supply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peek </a:t>
            </a:r>
            <a:r>
              <a:rPr lang="en-US" dirty="0" smtClean="0"/>
              <a:t>ahead</a:t>
            </a:r>
            <a:br>
              <a:rPr lang="en-US" dirty="0" smtClean="0"/>
            </a:br>
            <a:r>
              <a:rPr lang="en-US" sz="2000" dirty="0" smtClean="0"/>
              <a:t>alternative spectral representation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855" y="1481447"/>
            <a:ext cx="77462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944" y="1481328"/>
            <a:ext cx="7744968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we talking about?</a:t>
            </a:r>
          </a:p>
          <a:p>
            <a:r>
              <a:rPr lang="en-US" dirty="0" smtClean="0"/>
              <a:t>Why does it matter?</a:t>
            </a:r>
          </a:p>
          <a:p>
            <a:r>
              <a:rPr lang="en-US" dirty="0" smtClean="0"/>
              <a:t>First example: increasing response</a:t>
            </a:r>
          </a:p>
          <a:p>
            <a:r>
              <a:rPr lang="en-US" dirty="0" smtClean="0"/>
              <a:t>Second example, response and recovery</a:t>
            </a:r>
          </a:p>
          <a:p>
            <a:r>
              <a:rPr lang="en-US" dirty="0" smtClean="0"/>
              <a:t>The significance to resource sufficiency</a:t>
            </a:r>
          </a:p>
          <a:p>
            <a:r>
              <a:rPr lang="en-US" dirty="0" smtClean="0"/>
              <a:t>Proofs and refutations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0" y="2907054"/>
            <a:ext cx="586854" cy="36849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esponse 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592010"/>
            <a:ext cx="1933612" cy="129419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3521122"/>
          </a:xfrm>
        </p:spPr>
        <p:txBody>
          <a:bodyPr/>
          <a:lstStyle/>
          <a:p>
            <a:r>
              <a:rPr lang="en-US" dirty="0" smtClean="0"/>
              <a:t>Increasing “up” requirements only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All imbalance resources start out at “standby”, without power deployment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362200"/>
            <a:ext cx="336950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 bwMode="auto">
          <a:xfrm>
            <a:off x="4191000" y="2514600"/>
            <a:ext cx="304800" cy="533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1" charset="-128"/>
            </a:endParaRP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 bwMode="auto">
          <a:xfrm flipH="1">
            <a:off x="3200400" y="2781300"/>
            <a:ext cx="990600" cy="1905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“up” requirement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206" y="1828800"/>
            <a:ext cx="2806022" cy="471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2262" y="2590800"/>
            <a:ext cx="4761164" cy="26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773304"/>
          </a:xfrm>
        </p:spPr>
        <p:txBody>
          <a:bodyPr/>
          <a:lstStyle/>
          <a:p>
            <a:r>
              <a:rPr lang="en-US" dirty="0" smtClean="0"/>
              <a:t>Assume imbalance resource is completely characterized by</a:t>
            </a:r>
          </a:p>
          <a:p>
            <a:pPr lvl="1"/>
            <a:r>
              <a:rPr lang="en-US" sz="2400" dirty="0" smtClean="0"/>
              <a:t>Ramp rate (MW/min)</a:t>
            </a:r>
          </a:p>
          <a:p>
            <a:pPr lvl="1"/>
            <a:r>
              <a:rPr lang="en-US" sz="2400" dirty="0" smtClean="0"/>
              <a:t>Response duration (min)</a:t>
            </a:r>
          </a:p>
          <a:p>
            <a:pPr lvl="1"/>
            <a:r>
              <a:rPr lang="en-US" sz="2400" dirty="0" smtClean="0"/>
              <a:t>Direction (up or down)</a:t>
            </a:r>
          </a:p>
          <a:p>
            <a:pPr lvl="1"/>
            <a:r>
              <a:rPr lang="en-US" sz="2400" dirty="0" smtClean="0"/>
              <a:t>Type of control (automatic </a:t>
            </a:r>
            <a:r>
              <a:rPr lang="en-US" sz="2400" dirty="0" err="1" smtClean="0"/>
              <a:t>vs</a:t>
            </a:r>
            <a:r>
              <a:rPr lang="en-US" sz="2400" dirty="0" smtClean="0"/>
              <a:t> command control)</a:t>
            </a:r>
          </a:p>
          <a:p>
            <a:pPr lvl="1"/>
            <a:r>
              <a:rPr lang="en-US" sz="2400" dirty="0" smtClean="0"/>
              <a:t>Frequency of use</a:t>
            </a:r>
          </a:p>
          <a:p>
            <a:pPr lvl="1"/>
            <a:r>
              <a:rPr lang="en-US" sz="2400" dirty="0" smtClean="0"/>
              <a:t>Available energy or fuel (MWh)</a:t>
            </a:r>
          </a:p>
          <a:p>
            <a:pPr lvl="1"/>
            <a:r>
              <a:rPr lang="en-US" sz="2400" dirty="0" smtClean="0"/>
              <a:t>Value ($/MW, $/MWh)</a:t>
            </a:r>
          </a:p>
          <a:p>
            <a:r>
              <a:rPr lang="en-US" dirty="0" smtClean="0"/>
              <a:t>I will focus on the first two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the ramp events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8364" y="1951630"/>
            <a:ext cx="3289109" cy="4267200"/>
          </a:xfrm>
        </p:spPr>
        <p:txBody>
          <a:bodyPr/>
          <a:lstStyle/>
          <a:p>
            <a:r>
              <a:rPr lang="en-US" dirty="0" smtClean="0"/>
              <a:t>We will call this the </a:t>
            </a:r>
            <a:r>
              <a:rPr lang="en-US" b="1" i="1" dirty="0" smtClean="0"/>
              <a:t>Ramping Duration Curve (RDC)</a:t>
            </a:r>
            <a:endParaRPr lang="en-US" dirty="0" smtClean="0"/>
          </a:p>
          <a:p>
            <a:r>
              <a:rPr lang="en-US" dirty="0" smtClean="0"/>
              <a:t>It tells us how much power we need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684" y="1932601"/>
            <a:ext cx="5328750" cy="397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2955" y="1719617"/>
            <a:ext cx="8611738" cy="4640239"/>
          </a:xfrm>
        </p:spPr>
        <p:txBody>
          <a:bodyPr/>
          <a:lstStyle/>
          <a:p>
            <a:r>
              <a:rPr lang="en-US" dirty="0" smtClean="0"/>
              <a:t>If the sufficiency of alternative ramping resources is the issue, then “Yes!”</a:t>
            </a:r>
          </a:p>
          <a:p>
            <a:r>
              <a:rPr lang="en-US" dirty="0" smtClean="0"/>
              <a:t>Requirements can be described in terms of a minimal ensemble of resources sufficient to meet the requirement</a:t>
            </a:r>
          </a:p>
          <a:p>
            <a:r>
              <a:rPr lang="en-US" dirty="0" smtClean="0"/>
              <a:t>As long as an ensemble has enough capability or maximum power to provide a ramp rate for the required amount of time, the order of the events is immaterial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do that, sort them?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1295400"/>
          </a:xfrm>
        </p:spPr>
        <p:txBody>
          <a:bodyPr/>
          <a:lstStyle/>
          <a:p>
            <a:r>
              <a:rPr lang="en-US" dirty="0" smtClean="0"/>
              <a:t>Area under the RDC corresponding to each blocks is power = ramp rate x time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 think of power as imbalance “fuel”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pSp>
        <p:nvGrpSpPr>
          <p:cNvPr id="5" name="Group 16"/>
          <p:cNvGrpSpPr/>
          <p:nvPr/>
        </p:nvGrpSpPr>
        <p:grpSpPr>
          <a:xfrm>
            <a:off x="4506035" y="3810001"/>
            <a:ext cx="3159675" cy="2358577"/>
            <a:chOff x="2895600" y="3810000"/>
            <a:chExt cx="3159675" cy="235857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95600" y="3810000"/>
              <a:ext cx="3159675" cy="2358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Rectangle 10"/>
            <p:cNvSpPr/>
            <p:nvPr/>
          </p:nvSpPr>
          <p:spPr bwMode="auto">
            <a:xfrm>
              <a:off x="3261815" y="4755576"/>
              <a:ext cx="762000" cy="38963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1" charset="-128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261815" y="5123128"/>
              <a:ext cx="1843786" cy="36327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1" charset="-128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61815" y="5472752"/>
              <a:ext cx="2547314" cy="38548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1" charset="-12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94329" y="4799463"/>
              <a:ext cx="6185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 MW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67316" y="5219734"/>
              <a:ext cx="6185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5 MW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17476" y="5526541"/>
              <a:ext cx="6185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7 MW</a:t>
              </a:r>
              <a:endParaRPr lang="en-US" sz="1200" dirty="0"/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382" y="3826680"/>
            <a:ext cx="3192462" cy="23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358" y="3001770"/>
            <a:ext cx="893127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“round trip”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147" y="1924334"/>
            <a:ext cx="254102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"/>
          <p:cNvGrpSpPr/>
          <p:nvPr/>
        </p:nvGrpSpPr>
        <p:grpSpPr>
          <a:xfrm>
            <a:off x="3032077" y="1981201"/>
            <a:ext cx="3159675" cy="2358577"/>
            <a:chOff x="2895600" y="3810000"/>
            <a:chExt cx="3159675" cy="235857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5600" y="3810000"/>
              <a:ext cx="3159675" cy="2358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7"/>
            <p:cNvSpPr/>
            <p:nvPr/>
          </p:nvSpPr>
          <p:spPr bwMode="auto">
            <a:xfrm>
              <a:off x="3261815" y="4755576"/>
              <a:ext cx="762000" cy="38963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1" charset="-128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261815" y="5123128"/>
              <a:ext cx="1843786" cy="36327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1" charset="-128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261815" y="5472752"/>
              <a:ext cx="2547314" cy="38548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1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94329" y="4799463"/>
              <a:ext cx="6185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 MW</a:t>
              </a:r>
              <a:endParaRPr lang="en-US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67316" y="5219734"/>
              <a:ext cx="6185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5 MW</a:t>
              </a:r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17476" y="5526541"/>
              <a:ext cx="6185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7 MW</a:t>
              </a:r>
              <a:endParaRPr lang="en-US" sz="1200" dirty="0"/>
            </a:p>
          </p:txBody>
        </p:sp>
      </p:grpSp>
      <p:pic>
        <p:nvPicPr>
          <p:cNvPr id="15" name="Picture 14" descr="colored cumulative 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5202" y="1911927"/>
            <a:ext cx="2634413" cy="4281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we talking about?</a:t>
            </a:r>
          </a:p>
          <a:p>
            <a:r>
              <a:rPr lang="en-US" dirty="0" smtClean="0"/>
              <a:t>Why does it matter?</a:t>
            </a:r>
          </a:p>
          <a:p>
            <a:r>
              <a:rPr lang="en-US" dirty="0" smtClean="0"/>
              <a:t>First example: increasing response</a:t>
            </a:r>
          </a:p>
          <a:p>
            <a:r>
              <a:rPr lang="en-US" dirty="0" smtClean="0"/>
              <a:t>Second example, response and recovery</a:t>
            </a:r>
          </a:p>
          <a:p>
            <a:r>
              <a:rPr lang="en-US" dirty="0" smtClean="0"/>
              <a:t>The significance to resource sufficiency</a:t>
            </a:r>
          </a:p>
          <a:p>
            <a:r>
              <a:rPr lang="en-US" dirty="0" smtClean="0"/>
              <a:t>Proofs and refutations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representation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2" name="Group 17"/>
          <p:cNvGrpSpPr/>
          <p:nvPr/>
        </p:nvGrpSpPr>
        <p:grpSpPr>
          <a:xfrm>
            <a:off x="2075793" y="2531817"/>
            <a:ext cx="4293476" cy="3206832"/>
            <a:chOff x="2895600" y="3810000"/>
            <a:chExt cx="3159675" cy="235857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95600" y="3810000"/>
              <a:ext cx="3159675" cy="2358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Rectangle 10"/>
            <p:cNvSpPr/>
            <p:nvPr/>
          </p:nvSpPr>
          <p:spPr bwMode="auto">
            <a:xfrm>
              <a:off x="3254188" y="4769224"/>
              <a:ext cx="762000" cy="110265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1" charset="-128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016188" y="5136776"/>
              <a:ext cx="1075765" cy="73510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1" charset="-128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091953" y="5486400"/>
              <a:ext cx="717176" cy="38548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1" charset="-12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07976" y="5181600"/>
              <a:ext cx="6185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6 MW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31340" y="5369859"/>
              <a:ext cx="6185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6 MW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54706" y="5540188"/>
              <a:ext cx="6185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 MW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had the ideal resources in hand, we would recognize an asymmetry in substitution: fast response resources can substitute for slow response resources, but not conversely</a:t>
            </a:r>
          </a:p>
          <a:p>
            <a:r>
              <a:rPr lang="en-US" dirty="0" smtClean="0"/>
              <a:t>How would we figure out whether a resource ensemble other than our ideal ensemble could meet the same need?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the pictures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7006" y="2100629"/>
            <a:ext cx="4986188" cy="372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4087504" cy="4267200"/>
          </a:xfrm>
        </p:spPr>
        <p:txBody>
          <a:bodyPr/>
          <a:lstStyle/>
          <a:p>
            <a:r>
              <a:rPr lang="en-US" b="1" i="1" dirty="0" smtClean="0"/>
              <a:t>Cumulative Ramping Duration Curve (CRDC) </a:t>
            </a:r>
            <a:r>
              <a:rPr lang="en-US" dirty="0" smtClean="0"/>
              <a:t>is the cumulative power, summing from higher to lower ramp rate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CRDC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6" name="Picture 5" descr="colored comparison cumulative 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6006" y="1828799"/>
            <a:ext cx="3562522" cy="4288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4155743" cy="3684896"/>
          </a:xfrm>
        </p:spPr>
        <p:txBody>
          <a:bodyPr/>
          <a:lstStyle/>
          <a:p>
            <a:r>
              <a:rPr lang="en-US" dirty="0" smtClean="0"/>
              <a:t>The CRDC helps us more easily visualize whether one ensemble can meet the same requirements as another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and Demand CRDCs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" name="Picture 5" descr="colored comparison cumulative 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7553" y="1924334"/>
            <a:ext cx="3480285" cy="4189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Inadequate Supply and Demand CRDCs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4428" y="1792737"/>
            <a:ext cx="36099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Content Placeholder 6" descr="colored comparison inadequate 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4287" y="2374709"/>
            <a:ext cx="4230503" cy="30389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4155743" cy="4267200"/>
          </a:xfrm>
        </p:spPr>
        <p:txBody>
          <a:bodyPr/>
          <a:lstStyle/>
          <a:p>
            <a:r>
              <a:rPr lang="en-US" dirty="0" smtClean="0"/>
              <a:t>Edges are interpreted as vectors</a:t>
            </a:r>
          </a:p>
          <a:p>
            <a:r>
              <a:rPr lang="en-US" dirty="0" smtClean="0"/>
              <a:t>Summing vectors adds the power and duration and averages the ramp rates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CRDC math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6" name="Picture 5" descr="colored comparison cumulative 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5168" y="1781503"/>
            <a:ext cx="3642806" cy="4384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799"/>
            <a:ext cx="4155743" cy="4531058"/>
          </a:xfrm>
        </p:spPr>
        <p:txBody>
          <a:bodyPr/>
          <a:lstStyle/>
          <a:p>
            <a:r>
              <a:rPr lang="en-US" sz="2800" dirty="0" smtClean="0"/>
              <a:t>Points above the supply CRDC correspond to vectors (ramp rates) that the resources cannot achieve</a:t>
            </a:r>
          </a:p>
          <a:p>
            <a:r>
              <a:rPr lang="en-US" sz="2800" dirty="0" smtClean="0"/>
              <a:t>Each point on the CRDC is the maximum power available in that amount of time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Infeasible ramps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6" name="Picture 5" descr="colored comparison cumulative 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4782" y="1909744"/>
            <a:ext cx="3513771" cy="4229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8674"/>
            <a:ext cx="8305800" cy="4667535"/>
          </a:xfrm>
        </p:spPr>
        <p:txBody>
          <a:bodyPr/>
          <a:lstStyle/>
          <a:p>
            <a:r>
              <a:rPr lang="en-US" dirty="0" smtClean="0"/>
              <a:t>An increasing response can be sorted by ramp rate</a:t>
            </a:r>
          </a:p>
          <a:p>
            <a:r>
              <a:rPr lang="en-US" dirty="0" smtClean="0"/>
              <a:t>The CRDC captures substitution of high-ramp rate resources for low-ramp rate resources</a:t>
            </a:r>
          </a:p>
          <a:p>
            <a:r>
              <a:rPr lang="en-US" dirty="0" smtClean="0"/>
              <a:t>The CRDC has interpretation as maximum available ramp rates attainable by any combination of minimally sufficient resources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we talking about?</a:t>
            </a:r>
          </a:p>
          <a:p>
            <a:r>
              <a:rPr lang="en-US" dirty="0" smtClean="0"/>
              <a:t>Why does it matter?</a:t>
            </a:r>
          </a:p>
          <a:p>
            <a:r>
              <a:rPr lang="en-US" dirty="0" smtClean="0"/>
              <a:t>First example: increasing response</a:t>
            </a:r>
          </a:p>
          <a:p>
            <a:r>
              <a:rPr lang="en-US" dirty="0" smtClean="0"/>
              <a:t>Second example, response and recovery</a:t>
            </a:r>
          </a:p>
          <a:p>
            <a:r>
              <a:rPr lang="en-US" dirty="0" smtClean="0"/>
              <a:t>The significance to resource sufficiency</a:t>
            </a:r>
          </a:p>
          <a:p>
            <a:r>
              <a:rPr lang="en-US" dirty="0" smtClean="0"/>
              <a:t>Proofs and refutations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Congratulations!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0" y="3493118"/>
            <a:ext cx="586854" cy="36849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762000"/>
          </a:xfrm>
        </p:spPr>
        <p:txBody>
          <a:bodyPr/>
          <a:lstStyle/>
          <a:p>
            <a:r>
              <a:rPr lang="en-US" dirty="0" smtClean="0"/>
              <a:t>We want to </a:t>
            </a:r>
            <a:r>
              <a:rPr lang="en-US" i="1" dirty="0" smtClean="0"/>
              <a:t>characterize</a:t>
            </a:r>
            <a:r>
              <a:rPr lang="en-US" dirty="0" smtClean="0"/>
              <a:t> this requirement: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talking about?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04800" y="4724400"/>
            <a:ext cx="8458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would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like to know what kinds of resources are necessary to provide this service (whether a given ensemble suffices)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155" y="2348552"/>
            <a:ext cx="5519738" cy="237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68300"/>
            <a:ext cx="7980528" cy="1143000"/>
          </a:xfrm>
        </p:spPr>
        <p:txBody>
          <a:bodyPr/>
          <a:lstStyle/>
          <a:p>
            <a:r>
              <a:rPr lang="en-US" dirty="0" smtClean="0"/>
              <a:t>Second example, with recovery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631" y="1828800"/>
            <a:ext cx="715293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responses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472" y="2009400"/>
            <a:ext cx="6105859" cy="366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1371" y="2389826"/>
            <a:ext cx="6081659" cy="362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4474" y="1910004"/>
            <a:ext cx="6851251" cy="410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3552" y="1651378"/>
            <a:ext cx="8305800" cy="4626591"/>
          </a:xfrm>
        </p:spPr>
        <p:txBody>
          <a:bodyPr/>
          <a:lstStyle/>
          <a:p>
            <a:r>
              <a:rPr lang="en-US" dirty="0" smtClean="0"/>
              <a:t>A path is an initial condition (net machine power deployed after recoveries) and a response.  There can be many prior responses and recoveries.</a:t>
            </a:r>
          </a:p>
          <a:p>
            <a:r>
              <a:rPr lang="en-US" dirty="0" smtClean="0"/>
              <a:t>A path captures all of the power recovery practices, back to the beginning on an excursion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concept: the “path”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799"/>
            <a:ext cx="8305800" cy="4503761"/>
          </a:xfrm>
        </p:spPr>
        <p:txBody>
          <a:bodyPr/>
          <a:lstStyle/>
          <a:p>
            <a:r>
              <a:rPr lang="en-US" dirty="0" smtClean="0"/>
              <a:t>Step through path “B” slowly to figure out the initial condition B´ for path “B”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“Snack break” (whew)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920" y="2829950"/>
            <a:ext cx="5748588" cy="344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CRDCs of the two responses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4171" y="1828800"/>
            <a:ext cx="455185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 </a:t>
            </a:r>
            <a:r>
              <a:rPr lang="en-US" b="1" i="1" dirty="0" smtClean="0"/>
              <a:t>Path Union CRDC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satisfies </a:t>
            </a:r>
            <a:r>
              <a:rPr lang="en-US" b="1" i="1" dirty="0" smtClean="0"/>
              <a:t>both</a:t>
            </a:r>
            <a:r>
              <a:rPr lang="en-US" dirty="0" smtClean="0"/>
              <a:t> paths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3824" y="1850771"/>
            <a:ext cx="4519941" cy="423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that really work?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88087"/>
            <a:ext cx="8305800" cy="414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Huh! (There </a:t>
            </a:r>
            <a:r>
              <a:rPr lang="en-US" u="sng" dirty="0" smtClean="0"/>
              <a:t>is</a:t>
            </a:r>
            <a:r>
              <a:rPr lang="en-US" dirty="0" smtClean="0"/>
              <a:t> a proof, too)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6" name="Content Placeholder 5" descr="path with recovery 04 Rev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9296" y="1828800"/>
            <a:ext cx="7181607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6183" y="2357609"/>
            <a:ext cx="8305800" cy="3360145"/>
          </a:xfrm>
        </p:spPr>
        <p:txBody>
          <a:bodyPr/>
          <a:lstStyle/>
          <a:p>
            <a:r>
              <a:rPr lang="en-US" dirty="0" smtClean="0"/>
              <a:t>The path union captures ramp requirements with higher rates or greater power requirement at a given ramp rate</a:t>
            </a:r>
          </a:p>
          <a:p>
            <a:r>
              <a:rPr lang="en-US" dirty="0" smtClean="0"/>
              <a:t>The path union avoids </a:t>
            </a:r>
            <a:r>
              <a:rPr lang="en-US" i="1" dirty="0" smtClean="0"/>
              <a:t>double-counting </a:t>
            </a:r>
            <a:r>
              <a:rPr lang="en-US" dirty="0" smtClean="0"/>
              <a:t>requirements when recoveries take place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799" y="368300"/>
            <a:ext cx="7953233" cy="1143000"/>
          </a:xfrm>
        </p:spPr>
        <p:txBody>
          <a:bodyPr/>
          <a:lstStyle/>
          <a:p>
            <a:r>
              <a:rPr lang="en-US" dirty="0" smtClean="0"/>
              <a:t>Intuitive argument for the union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8014" y="1828800"/>
            <a:ext cx="2857323" cy="4572000"/>
          </a:xfrm>
        </p:spPr>
        <p:txBody>
          <a:bodyPr/>
          <a:lstStyle/>
          <a:p>
            <a:r>
              <a:rPr lang="en-US" sz="2400" dirty="0" smtClean="0"/>
              <a:t>For some systems, it may </a:t>
            </a:r>
            <a:r>
              <a:rPr lang="en-US" sz="2400" b="1" i="1" dirty="0" smtClean="0"/>
              <a:t>not</a:t>
            </a:r>
            <a:r>
              <a:rPr lang="en-US" sz="2400" dirty="0" smtClean="0"/>
              <a:t> matter today</a:t>
            </a:r>
          </a:p>
          <a:p>
            <a:r>
              <a:rPr lang="en-US" sz="2400" dirty="0" smtClean="0"/>
              <a:t>If you have large amounts of fast-ramping hydrogeneration and opportunity costs are small, all you need to know is the size of the excursion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it matter?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 descr="reserves deploy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7671" y="2019428"/>
            <a:ext cx="5632869" cy="4150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Amp-</a:t>
            </a:r>
            <a:r>
              <a:rPr lang="en-US" dirty="0" err="1" smtClean="0"/>
              <a:t>ing</a:t>
            </a:r>
            <a:r>
              <a:rPr lang="en-US" dirty="0" smtClean="0"/>
              <a:t> it 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96241"/>
            <a:ext cx="8305800" cy="413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we talking about?</a:t>
            </a:r>
          </a:p>
          <a:p>
            <a:r>
              <a:rPr lang="en-US" dirty="0" smtClean="0"/>
              <a:t>Why does it matter?</a:t>
            </a:r>
          </a:p>
          <a:p>
            <a:r>
              <a:rPr lang="en-US" dirty="0" smtClean="0"/>
              <a:t>First example: increasing response</a:t>
            </a:r>
          </a:p>
          <a:p>
            <a:r>
              <a:rPr lang="en-US" dirty="0" smtClean="0"/>
              <a:t>Second example, response and recovery</a:t>
            </a:r>
          </a:p>
          <a:p>
            <a:r>
              <a:rPr lang="en-US" dirty="0" smtClean="0"/>
              <a:t>The significance to resource sufficiency</a:t>
            </a:r>
          </a:p>
          <a:p>
            <a:r>
              <a:rPr lang="en-US" dirty="0" smtClean="0"/>
              <a:t>Proofs and refutations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Congratulations!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0" y="4084428"/>
            <a:ext cx="586854" cy="36849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1624084"/>
          </a:xfrm>
        </p:spPr>
        <p:txBody>
          <a:bodyPr/>
          <a:lstStyle/>
          <a:p>
            <a:r>
              <a:rPr lang="en-US" dirty="0" smtClean="0"/>
              <a:t>It makes a lot of difference whether deployment is automatic (“simultaneous”) or on command (“sequential”)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CRDC for </a:t>
            </a:r>
            <a:r>
              <a:rPr lang="en-US" b="1" i="1" dirty="0" smtClean="0">
                <a:solidFill>
                  <a:srgbClr val="FFFF00"/>
                </a:solidFill>
              </a:rPr>
              <a:t>resources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931" y="3567999"/>
            <a:ext cx="2923536" cy="258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1216" y="3616655"/>
            <a:ext cx="2879787" cy="252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“Sufficiency” of an ensemble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96241"/>
            <a:ext cx="8305800" cy="413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535917" y="3610303"/>
            <a:ext cx="105629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Requirement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562193" y="3983420"/>
            <a:ext cx="105629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Supply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Isolating the insufficiency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8493" y="1828800"/>
            <a:ext cx="60632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Alternative assumptions for recovery</a:t>
            </a:r>
          </a:p>
          <a:p>
            <a:r>
              <a:rPr lang="en-US" dirty="0" smtClean="0"/>
              <a:t>Representations of “down” or DEC excursions</a:t>
            </a:r>
          </a:p>
          <a:p>
            <a:pPr lvl="1"/>
            <a:r>
              <a:rPr lang="en-US" dirty="0" smtClean="0"/>
              <a:t>Do the responses and recoveries change roles?</a:t>
            </a:r>
          </a:p>
          <a:p>
            <a:r>
              <a:rPr lang="en-US" dirty="0" smtClean="0"/>
              <a:t>The diversity of practices among operators and of the resources available</a:t>
            </a:r>
          </a:p>
          <a:p>
            <a:r>
              <a:rPr lang="en-US" dirty="0" smtClean="0"/>
              <a:t>Energy-limited resources (e.g., batteries)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about…?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we talking about?</a:t>
            </a:r>
          </a:p>
          <a:p>
            <a:r>
              <a:rPr lang="en-US" dirty="0" smtClean="0"/>
              <a:t>Why does it matter?</a:t>
            </a:r>
          </a:p>
          <a:p>
            <a:r>
              <a:rPr lang="en-US" dirty="0" smtClean="0"/>
              <a:t>First example: increasing response</a:t>
            </a:r>
          </a:p>
          <a:p>
            <a:r>
              <a:rPr lang="en-US" dirty="0" smtClean="0"/>
              <a:t>Second example, response and recovery</a:t>
            </a:r>
          </a:p>
          <a:p>
            <a:r>
              <a:rPr lang="en-US" dirty="0" smtClean="0"/>
              <a:t>The significance to resource sufficiency</a:t>
            </a:r>
          </a:p>
          <a:p>
            <a:r>
              <a:rPr lang="en-US" dirty="0" smtClean="0"/>
              <a:t>Proofs and refutations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really want this?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0" y="4651405"/>
            <a:ext cx="586854" cy="36849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1064525"/>
          </a:xfrm>
        </p:spPr>
        <p:txBody>
          <a:bodyPr/>
          <a:lstStyle/>
          <a:p>
            <a:r>
              <a:rPr lang="en-US" sz="2000" dirty="0" smtClean="0"/>
              <a:t>“The imbalance supply is sufficient to meet a system imbalance requirement if and only if the CRDC of supply lies above (weak sense) that of the CRDC  of requirements”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main theorem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0937" y="2918220"/>
            <a:ext cx="4497364" cy="335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8674"/>
            <a:ext cx="8305800" cy="4667535"/>
          </a:xfrm>
        </p:spPr>
        <p:txBody>
          <a:bodyPr/>
          <a:lstStyle/>
          <a:p>
            <a:r>
              <a:rPr lang="en-US" dirty="0" smtClean="0"/>
              <a:t>An increasing response can be sorted by ramp rate</a:t>
            </a:r>
          </a:p>
          <a:p>
            <a:r>
              <a:rPr lang="en-US" dirty="0" smtClean="0"/>
              <a:t>The CRDC captures substitution of high-ramp rate resources for low-ramp rate resources</a:t>
            </a:r>
          </a:p>
          <a:p>
            <a:r>
              <a:rPr lang="en-US" dirty="0" smtClean="0"/>
              <a:t>The CRDC has interpretation as maximum available ramp rates attainable by any combination of minimally sufficient resources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Recoveries are opportunities to restore valuable ramping power</a:t>
            </a:r>
          </a:p>
          <a:p>
            <a:r>
              <a:rPr lang="en-US" dirty="0" smtClean="0"/>
              <a:t>A </a:t>
            </a:r>
            <a:r>
              <a:rPr lang="en-US" b="1" i="1" dirty="0" smtClean="0"/>
              <a:t>path</a:t>
            </a:r>
            <a:r>
              <a:rPr lang="en-US" dirty="0" smtClean="0"/>
              <a:t> is a response and its initial condition (expressed as power loadings)</a:t>
            </a:r>
          </a:p>
          <a:p>
            <a:r>
              <a:rPr lang="en-US" dirty="0" smtClean="0"/>
              <a:t>The initial condition of a </a:t>
            </a:r>
            <a:r>
              <a:rPr lang="en-US" b="1" i="1" dirty="0" smtClean="0"/>
              <a:t>path</a:t>
            </a:r>
            <a:r>
              <a:rPr lang="en-US" dirty="0" smtClean="0"/>
              <a:t> captures the effect of all responses and recoveries preceding the </a:t>
            </a:r>
            <a:r>
              <a:rPr lang="en-US" b="1" i="1" dirty="0" smtClean="0"/>
              <a:t>path’s</a:t>
            </a:r>
            <a:r>
              <a:rPr lang="en-US" dirty="0" smtClean="0"/>
              <a:t> response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assessment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242" y="1828800"/>
            <a:ext cx="566971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4599296"/>
          </a:xfrm>
        </p:spPr>
        <p:txBody>
          <a:bodyPr/>
          <a:lstStyle/>
          <a:p>
            <a:r>
              <a:rPr lang="en-US" sz="2800" dirty="0" smtClean="0"/>
              <a:t>The order in which we evaluate </a:t>
            </a:r>
            <a:r>
              <a:rPr lang="en-US" sz="2800" b="1" i="1" dirty="0" smtClean="0"/>
              <a:t>paths</a:t>
            </a:r>
            <a:r>
              <a:rPr lang="en-US" sz="2800" dirty="0" smtClean="0"/>
              <a:t> makes no difference – any chronological factors are “encoded” in the initial conditions</a:t>
            </a:r>
          </a:p>
          <a:p>
            <a:r>
              <a:rPr lang="en-US" sz="2800" dirty="0" smtClean="0"/>
              <a:t>The union CRDC reveals only incremental requirements for imbalance resources, that is, only higher ramp rates or higher power requirements at a given ramp rate</a:t>
            </a:r>
          </a:p>
          <a:p>
            <a:r>
              <a:rPr lang="en-US" sz="2800" dirty="0" smtClean="0"/>
              <a:t>Sufficiency is evaluated by overlaying the union CRDC for requirements with the CRDC for resources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D15056_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27525" y="2995613"/>
            <a:ext cx="514350" cy="51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799"/>
            <a:ext cx="8305800" cy="4351283"/>
          </a:xfrm>
        </p:spPr>
        <p:txBody>
          <a:bodyPr/>
          <a:lstStyle/>
          <a:p>
            <a:r>
              <a:rPr lang="en-US" dirty="0" smtClean="0"/>
              <a:t>But the current practice does not capture the requirement very well</a:t>
            </a:r>
          </a:p>
          <a:p>
            <a:pPr lvl="1"/>
            <a:r>
              <a:rPr lang="en-US" dirty="0" smtClean="0"/>
              <a:t>Simple statistics do not capture chronology.  The order of requirements matters.</a:t>
            </a:r>
          </a:p>
          <a:p>
            <a:pPr lvl="1"/>
            <a:r>
              <a:rPr lang="en-US" dirty="0" smtClean="0"/>
              <a:t>Statistics do not capture critical information about </a:t>
            </a:r>
            <a:r>
              <a:rPr lang="en-US" u="sng" dirty="0" smtClean="0"/>
              <a:t>ramp rates</a:t>
            </a:r>
            <a:r>
              <a:rPr lang="en-US" dirty="0" smtClean="0"/>
              <a:t> or the required </a:t>
            </a:r>
            <a:r>
              <a:rPr lang="en-US" u="sng" dirty="0" smtClean="0"/>
              <a:t>duration</a:t>
            </a:r>
            <a:r>
              <a:rPr lang="en-US" dirty="0" smtClean="0"/>
              <a:t> of services</a:t>
            </a:r>
          </a:p>
          <a:p>
            <a:pPr lvl="1"/>
            <a:r>
              <a:rPr lang="en-US" dirty="0" smtClean="0"/>
              <a:t>Even statistics </a:t>
            </a:r>
            <a:r>
              <a:rPr lang="en-US" b="1" i="1" dirty="0" smtClean="0"/>
              <a:t>on the ramp rates</a:t>
            </a:r>
            <a:r>
              <a:rPr lang="en-US" dirty="0" smtClean="0"/>
              <a:t> cannot tell you the duration of ramping required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it matter?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ath with recovery 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8014" y="1992919"/>
            <a:ext cx="4297887" cy="358807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order of events matters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 descr="path with recovery 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3298" y="1954924"/>
            <a:ext cx="4337052" cy="3562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903" y="1834055"/>
            <a:ext cx="8305800" cy="4572000"/>
          </a:xfrm>
        </p:spPr>
        <p:txBody>
          <a:bodyPr/>
          <a:lstStyle/>
          <a:p>
            <a:r>
              <a:rPr lang="en-US" dirty="0" smtClean="0"/>
              <a:t>For some systems, especially those more reliant on thermal resources and those with constrained access to hydrogeneration, it may matter quite a bit</a:t>
            </a:r>
          </a:p>
          <a:p>
            <a:pPr lvl="1"/>
            <a:r>
              <a:rPr lang="en-US" sz="2400" dirty="0" smtClean="0"/>
              <a:t>Higher penetration of variable generation resources (wind and solar)</a:t>
            </a:r>
          </a:p>
          <a:p>
            <a:pPr lvl="1"/>
            <a:r>
              <a:rPr lang="en-US" sz="2400" dirty="0" smtClean="0"/>
              <a:t>Greater competition for ancillary services</a:t>
            </a:r>
          </a:p>
          <a:p>
            <a:pPr lvl="1"/>
            <a:r>
              <a:rPr lang="en-US" sz="2400" dirty="0" err="1" smtClean="0"/>
              <a:t>OPUC</a:t>
            </a:r>
            <a:r>
              <a:rPr lang="en-US" sz="2400" dirty="0" smtClean="0"/>
              <a:t> Order 12-013, UM 1461, Sec II. D. Integrated Resource Planning Flexible Resources Guidelines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it matter?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4495" y="1786758"/>
            <a:ext cx="8339959" cy="4677104"/>
          </a:xfrm>
        </p:spPr>
        <p:txBody>
          <a:bodyPr/>
          <a:lstStyle/>
          <a:p>
            <a:r>
              <a:rPr lang="en-US" dirty="0" smtClean="0"/>
              <a:t>If we expect that the hydro system’s ability to meet imbalance needs will eventually be exhausted, it matters to all systems</a:t>
            </a:r>
          </a:p>
          <a:p>
            <a:r>
              <a:rPr lang="en-US" dirty="0" smtClean="0"/>
              <a:t>Having a better description of requirements means greater likelihood of finding resources or practices that meet the requirement at lowest cost</a:t>
            </a:r>
          </a:p>
          <a:p>
            <a:r>
              <a:rPr lang="en-US" dirty="0" smtClean="0"/>
              <a:t>It would help us to see the value of a broader array of solutions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it matter?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E41367-4688-4897-BE47-D8141B17797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theme/theme1.xml><?xml version="1.0" encoding="utf-8"?>
<a:theme xmlns:a="http://schemas.openxmlformats.org/drawingml/2006/main" name="Sunris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34EA6C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2ED461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Sunrise</Template>
  <TotalTime>356</TotalTime>
  <Words>1306</Words>
  <Application>Microsoft Office PowerPoint</Application>
  <PresentationFormat>Letter Paper (8.5x11 in)</PresentationFormat>
  <Paragraphs>208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Sunrise</vt:lpstr>
      <vt:lpstr>System Analysis Advisory Committee  Sufficiency of Imbalance Reserves and Requirements</vt:lpstr>
      <vt:lpstr>Overview</vt:lpstr>
      <vt:lpstr>What are we talking about?</vt:lpstr>
      <vt:lpstr>Why does it matter?</vt:lpstr>
      <vt:lpstr>A typical assessment</vt:lpstr>
      <vt:lpstr>Why does it matter?</vt:lpstr>
      <vt:lpstr>The order of events matters</vt:lpstr>
      <vt:lpstr>Why does it matter?</vt:lpstr>
      <vt:lpstr>Why does it matter?</vt:lpstr>
      <vt:lpstr>A peek ahead</vt:lpstr>
      <vt:lpstr>A peek ahead alternative spectral representation</vt:lpstr>
      <vt:lpstr>Overview</vt:lpstr>
      <vt:lpstr>First example</vt:lpstr>
      <vt:lpstr>Increasing “up” requirement</vt:lpstr>
      <vt:lpstr>First example</vt:lpstr>
      <vt:lpstr>Sorting the ramp events</vt:lpstr>
      <vt:lpstr>Can you do that, sort them?</vt:lpstr>
      <vt:lpstr>You can think of power as imbalance “fuel”</vt:lpstr>
      <vt:lpstr>Making the “round trip”</vt:lpstr>
      <vt:lpstr>Another representation</vt:lpstr>
      <vt:lpstr>Substitution</vt:lpstr>
      <vt:lpstr>Comparing the pictures</vt:lpstr>
      <vt:lpstr>The CRDC</vt:lpstr>
      <vt:lpstr>Supply and Demand CRDCs</vt:lpstr>
      <vt:lpstr>Inadequate Supply and Demand CRDCs</vt:lpstr>
      <vt:lpstr>CRDC math</vt:lpstr>
      <vt:lpstr>Infeasible ramps</vt:lpstr>
      <vt:lpstr>Summary</vt:lpstr>
      <vt:lpstr>Congratulations!</vt:lpstr>
      <vt:lpstr>Second example, with recovery</vt:lpstr>
      <vt:lpstr>Two responses</vt:lpstr>
      <vt:lpstr>Recovery</vt:lpstr>
      <vt:lpstr>Key concept: the “path”</vt:lpstr>
      <vt:lpstr>“Snack break” (whew)</vt:lpstr>
      <vt:lpstr>CRDCs of the two responses</vt:lpstr>
      <vt:lpstr>The  Path Union CRDC satisfies both paths</vt:lpstr>
      <vt:lpstr>Does that really work?</vt:lpstr>
      <vt:lpstr>Huh! (There is a proof, too)</vt:lpstr>
      <vt:lpstr>Intuitive argument for the union</vt:lpstr>
      <vt:lpstr>Amp-ing it up</vt:lpstr>
      <vt:lpstr>Congratulations!</vt:lpstr>
      <vt:lpstr>A CRDC for resources</vt:lpstr>
      <vt:lpstr>“Sufficiency” of an ensemble</vt:lpstr>
      <vt:lpstr>Isolating the insufficiency</vt:lpstr>
      <vt:lpstr>But what about…?</vt:lpstr>
      <vt:lpstr>You really want this?</vt:lpstr>
      <vt:lpstr>The main theorem</vt:lpstr>
      <vt:lpstr>Summary</vt:lpstr>
      <vt:lpstr>Summary</vt:lpstr>
      <vt:lpstr>Summary</vt:lpstr>
      <vt:lpstr>Slide 51</vt:lpstr>
    </vt:vector>
  </TitlesOfParts>
  <Company>Northwest Power and Conservation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Quantifying Imbalance Reserves and Requirements</dc:title>
  <dc:creator>Michael Schilmoeller, 1/23/2013</dc:creator>
  <cp:lastModifiedBy>Michael Schilmoeller, 1/23/2013</cp:lastModifiedBy>
  <cp:revision>39</cp:revision>
  <dcterms:created xsi:type="dcterms:W3CDTF">2013-01-25T00:32:06Z</dcterms:created>
  <dcterms:modified xsi:type="dcterms:W3CDTF">2013-01-25T06:28:23Z</dcterms:modified>
</cp:coreProperties>
</file>