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378" r:id="rId2"/>
    <p:sldId id="387" r:id="rId3"/>
    <p:sldId id="386" r:id="rId4"/>
    <p:sldId id="388" r:id="rId5"/>
    <p:sldId id="389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57" r:id="rId14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1" autoAdjust="0"/>
    <p:restoredTop sz="96713" autoAdjust="0"/>
  </p:normalViewPr>
  <p:slideViewPr>
    <p:cSldViewPr snapToGrid="0">
      <p:cViewPr>
        <p:scale>
          <a:sx n="80" d="100"/>
          <a:sy n="80" d="100"/>
        </p:scale>
        <p:origin x="-510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CE6179A4-3352-4AFB-9DA6-69DB5C840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695A3341-5448-4C0A-B8A0-170C197DF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6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0BDD08-7D8F-45B0-AC99-5A3B7394D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CAF5-CD5A-4874-B219-4FC0903A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3216-06DF-40F7-A948-DF45347E6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ECFEE-FFE4-4195-B1BB-9248197E0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C28EA-3AEB-4657-A503-BFBFF96BFE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5801-8F25-4ACD-A4D8-442AF6FFE5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2AB19-0140-48D2-B59A-00B243298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55BC-D92A-44E0-BA81-41A91900E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83054-4DFB-4811-A89B-268A6FAA5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C1CD-9B88-47D4-B579-87FF8BCDA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4EB77-5691-4DDB-9C36-E0F5E075C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E829-9022-4DE2-8729-45A1EFB50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896D-AD3C-4058-86F4-751715753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5AD5597-66D8-40E6-BE0A-408ADAB96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1033" name="Picture 23" descr="Background with Logo 0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3"/>
          <p:cNvSpPr>
            <a:spLocks noGrp="1"/>
          </p:cNvSpPr>
          <p:nvPr>
            <p:ph type="ctrTitle" sz="quarter"/>
          </p:nvPr>
        </p:nvSpPr>
        <p:spPr>
          <a:xfrm>
            <a:off x="685800" y="1091045"/>
            <a:ext cx="7772400" cy="3429000"/>
          </a:xfrm>
        </p:spPr>
        <p:txBody>
          <a:bodyPr/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Analysis</a:t>
            </a:r>
            <a:b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Advisory Committee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FAQ Questions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1991" y="4738255"/>
            <a:ext cx="6400800" cy="883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Friday, January 25,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123706"/>
          </a:xfrm>
        </p:spPr>
        <p:txBody>
          <a:bodyPr/>
          <a:lstStyle/>
          <a:p>
            <a:r>
              <a:rPr lang="en-US" dirty="0" smtClean="0"/>
              <a:t>Capacity Expansion and Resource Strategies</a:t>
            </a:r>
          </a:p>
          <a:p>
            <a:pPr lvl="1"/>
            <a:r>
              <a:rPr lang="en-US" dirty="0" smtClean="0"/>
              <a:t>Under </a:t>
            </a:r>
            <a:r>
              <a:rPr lang="en-US" dirty="0" smtClean="0"/>
              <a:t>some futures, the model’s choice to build plants turns out to be a bad one.  Does this mean there is something wrong with the model?</a:t>
            </a:r>
          </a:p>
          <a:p>
            <a:pPr lvl="1"/>
            <a:r>
              <a:rPr lang="en-US" dirty="0" smtClean="0"/>
              <a:t>Some stakeholders have compared the RPM resource strategy selection to game theory.  Is this a valid comparison?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123706"/>
          </a:xfrm>
        </p:spPr>
        <p:txBody>
          <a:bodyPr/>
          <a:lstStyle/>
          <a:p>
            <a:r>
              <a:rPr lang="en-US" dirty="0" smtClean="0"/>
              <a:t>Conservation</a:t>
            </a:r>
          </a:p>
          <a:p>
            <a:pPr lvl="1"/>
            <a:r>
              <a:rPr lang="en-US" dirty="0" smtClean="0"/>
              <a:t>Is the cost-effectiveness premium for energy efficiency input or output?</a:t>
            </a:r>
          </a:p>
          <a:p>
            <a:pPr lvl="1"/>
            <a:r>
              <a:rPr lang="en-US" dirty="0" smtClean="0"/>
              <a:t>What is the difference between a cost-effectiveness premium and a risk premium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3779322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How do you validate a risk model when the future is unknown?</a:t>
            </a:r>
          </a:p>
          <a:p>
            <a:r>
              <a:rPr lang="en-US" dirty="0" smtClean="0"/>
              <a:t>The Role of the Council</a:t>
            </a:r>
          </a:p>
          <a:p>
            <a:pPr lvl="1"/>
            <a:r>
              <a:rPr lang="en-US" dirty="0" smtClean="0"/>
              <a:t>How does the model support the Council’s work?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D15056_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27525" y="2995613"/>
            <a:ext cx="514350" cy="51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550234" cy="4776849"/>
          </a:xfrm>
        </p:spPr>
        <p:txBody>
          <a:bodyPr/>
          <a:lstStyle/>
          <a:p>
            <a:r>
              <a:rPr lang="en-US" dirty="0" smtClean="0"/>
              <a:t>Market vs. Region:  A boundary on the analysis needs to be drawn somewhere. Is the model optimizing for the region or for a broader market?</a:t>
            </a:r>
          </a:p>
          <a:p>
            <a:r>
              <a:rPr lang="en-US" dirty="0" smtClean="0"/>
              <a:t>Open system model:  A key principle is that RPM is an open-system model, in which the electricity price is decoupled and other outcomes are not forced to be completely consistent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550234" cy="4776849"/>
          </a:xfrm>
        </p:spPr>
        <p:txBody>
          <a:bodyPr/>
          <a:lstStyle/>
          <a:p>
            <a:r>
              <a:rPr lang="en-US" dirty="0" smtClean="0"/>
              <a:t>Decoupling </a:t>
            </a:r>
            <a:r>
              <a:rPr lang="en-US" dirty="0" smtClean="0"/>
              <a:t>by Price:  The mathematical formulation gives the appearance of power going to the market, which is disconcerting to some. RPM seems to be using independent power producer (IPP) logic to solve a utility problem.</a:t>
            </a:r>
          </a:p>
          <a:p>
            <a:r>
              <a:rPr lang="en-US" dirty="0" smtClean="0"/>
              <a:t>Accounting for IPP Capacity:  What is the appropriate accounting for IPPs that are not committed to regional loads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550234" cy="4396839"/>
          </a:xfrm>
        </p:spPr>
        <p:txBody>
          <a:bodyPr/>
          <a:lstStyle/>
          <a:p>
            <a:r>
              <a:rPr lang="en-US" dirty="0" smtClean="0"/>
              <a:t>Strategic </a:t>
            </a:r>
            <a:r>
              <a:rPr lang="en-US" dirty="0" smtClean="0"/>
              <a:t>risk mitigation. The methodology by which RPM seeks plans that reduce strategic risk for the region need to be better understood.</a:t>
            </a:r>
          </a:p>
          <a:p>
            <a:r>
              <a:rPr lang="en-US" dirty="0" smtClean="0"/>
              <a:t>Optimizer:  The optimizer’s role may be unclear.</a:t>
            </a:r>
          </a:p>
          <a:p>
            <a:r>
              <a:rPr lang="en-US" dirty="0" smtClean="0"/>
              <a:t>Optioning:  Optioning is hard to understand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3886200"/>
          </a:xfrm>
        </p:spPr>
        <p:txBody>
          <a:bodyPr/>
          <a:lstStyle/>
          <a:p>
            <a:r>
              <a:rPr lang="en-US" dirty="0" smtClean="0"/>
              <a:t>Game </a:t>
            </a:r>
            <a:r>
              <a:rPr lang="en-US" dirty="0" smtClean="0"/>
              <a:t>changers:  A short history of game changers to justify considering cases outside of the mainstream could be added.</a:t>
            </a:r>
          </a:p>
          <a:p>
            <a:r>
              <a:rPr lang="en-US" dirty="0" smtClean="0"/>
              <a:t>User control:  How does the user have control over the results?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33946"/>
            <a:ext cx="8229600" cy="4313712"/>
          </a:xfrm>
        </p:spPr>
        <p:txBody>
          <a:bodyPr/>
          <a:lstStyle/>
          <a:p>
            <a:r>
              <a:rPr lang="en-US" dirty="0" smtClean="0"/>
              <a:t>Basic Model Concepts and Algorithms</a:t>
            </a:r>
          </a:p>
          <a:p>
            <a:pPr lvl="1"/>
            <a:r>
              <a:rPr lang="en-US" dirty="0" smtClean="0"/>
              <a:t>What problem is the RPM trying to solve?</a:t>
            </a:r>
          </a:p>
          <a:p>
            <a:pPr lvl="1"/>
            <a:r>
              <a:rPr lang="en-US" dirty="0" smtClean="0"/>
              <a:t>Is the RPM an hourly model?</a:t>
            </a:r>
          </a:p>
          <a:p>
            <a:pPr lvl="1"/>
            <a:r>
              <a:rPr lang="en-US" dirty="0" smtClean="0"/>
              <a:t>Isn’t the RPM really a model for IPPs?  Doesn’t the RPM just value all resources in the market?</a:t>
            </a:r>
          </a:p>
          <a:p>
            <a:pPr lvl="1"/>
            <a:r>
              <a:rPr lang="en-US" dirty="0" smtClean="0"/>
              <a:t>Is the RPM a “market fundamentals” model?</a:t>
            </a:r>
          </a:p>
          <a:p>
            <a:pPr lvl="1"/>
            <a:r>
              <a:rPr lang="en-US" dirty="0" smtClean="0"/>
              <a:t>Can the RPM produce cost estimates?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33946"/>
            <a:ext cx="8229600" cy="4313712"/>
          </a:xfrm>
        </p:spPr>
        <p:txBody>
          <a:bodyPr/>
          <a:lstStyle/>
          <a:p>
            <a:r>
              <a:rPr lang="en-US" dirty="0" smtClean="0"/>
              <a:t>Risk</a:t>
            </a:r>
          </a:p>
          <a:p>
            <a:pPr lvl="1"/>
            <a:r>
              <a:rPr lang="en-US" dirty="0" smtClean="0"/>
              <a:t>What is the notion of and metric for risk in RPM simulations?</a:t>
            </a:r>
          </a:p>
          <a:p>
            <a:pPr lvl="1"/>
            <a:r>
              <a:rPr lang="en-US" dirty="0" smtClean="0"/>
              <a:t>Why do we still plan for risk?  Aren’t the choices simple?</a:t>
            </a:r>
          </a:p>
          <a:p>
            <a:pPr lvl="1"/>
            <a:r>
              <a:rPr lang="en-US" dirty="0" smtClean="0"/>
              <a:t>If I have a firm contract in place with a reliable counterparty, where is the risk?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33946"/>
            <a:ext cx="8229600" cy="4313712"/>
          </a:xfrm>
        </p:spPr>
        <p:txBody>
          <a:bodyPr/>
          <a:lstStyle/>
          <a:p>
            <a:r>
              <a:rPr lang="en-US" dirty="0" smtClean="0"/>
              <a:t>Resource Options</a:t>
            </a:r>
          </a:p>
          <a:p>
            <a:pPr lvl="1"/>
            <a:r>
              <a:rPr lang="en-US" dirty="0" smtClean="0"/>
              <a:t>The Council tried the idea of options for building power plants was tried in the 1980s, and the region decided it wasn’t a good idea.  Why are we still talking about siting options?</a:t>
            </a:r>
          </a:p>
          <a:p>
            <a:pPr lvl="1"/>
            <a:r>
              <a:rPr lang="en-US" dirty="0" smtClean="0"/>
              <a:t>Why do power plants have construction optioning while conservation does not?</a:t>
            </a:r>
          </a:p>
          <a:p>
            <a:pPr lvl="1"/>
            <a:r>
              <a:rPr lang="en-US" dirty="0" smtClean="0"/>
              <a:t>What would the plan look like if there were no optioning in the model?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4895602"/>
          </a:xfrm>
        </p:spPr>
        <p:txBody>
          <a:bodyPr/>
          <a:lstStyle/>
          <a:p>
            <a:r>
              <a:rPr lang="en-US" dirty="0" smtClean="0"/>
              <a:t>Capacity Expansion and Resource Strategies</a:t>
            </a:r>
          </a:p>
          <a:p>
            <a:pPr lvl="1"/>
            <a:r>
              <a:rPr lang="en-US" dirty="0" smtClean="0"/>
              <a:t>How does the RPM arrive at resource strategies?</a:t>
            </a:r>
          </a:p>
          <a:p>
            <a:pPr lvl="1"/>
            <a:r>
              <a:rPr lang="en-US" dirty="0" smtClean="0"/>
              <a:t>If resource strategies are the result of trial and error, why does the RPM simulate decisions to build within futures?</a:t>
            </a:r>
          </a:p>
          <a:p>
            <a:pPr lvl="1"/>
            <a:r>
              <a:rPr lang="en-US" dirty="0" smtClean="0"/>
              <a:t>How do we use the efficient frontier?  How do we interpret the cost and risk that appear on the axes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nris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388</TotalTime>
  <Words>578</Words>
  <Application>Microsoft Office PowerPoint</Application>
  <PresentationFormat>Letter Paper (8.5x11 in)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Sunrise</vt:lpstr>
      <vt:lpstr>System Analysis Advisory Committee  FAQ Questions</vt:lpstr>
      <vt:lpstr>Review Panel’s List</vt:lpstr>
      <vt:lpstr>Review Panel’s List</vt:lpstr>
      <vt:lpstr>Review Panel’s List</vt:lpstr>
      <vt:lpstr>Review Panel’s List</vt:lpstr>
      <vt:lpstr>Staff List</vt:lpstr>
      <vt:lpstr>Staff List</vt:lpstr>
      <vt:lpstr>Staff List</vt:lpstr>
      <vt:lpstr>Staff List</vt:lpstr>
      <vt:lpstr>Staff List</vt:lpstr>
      <vt:lpstr>Staff List</vt:lpstr>
      <vt:lpstr>Staff List</vt:lpstr>
      <vt:lpstr>Slide 13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Imbalance Reserves and Requirements</dc:title>
  <dc:creator>Michael Schilmoeller, 1/23/2013</dc:creator>
  <cp:lastModifiedBy>Michael Schilmoeller, 1/23/2013</cp:lastModifiedBy>
  <cp:revision>46</cp:revision>
  <dcterms:created xsi:type="dcterms:W3CDTF">2013-01-25T00:32:06Z</dcterms:created>
  <dcterms:modified xsi:type="dcterms:W3CDTF">2013-01-25T07:15:57Z</dcterms:modified>
</cp:coreProperties>
</file>