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72" r:id="rId3"/>
    <p:sldId id="280" r:id="rId4"/>
    <p:sldId id="279" r:id="rId5"/>
    <p:sldId id="276" r:id="rId6"/>
    <p:sldId id="273" r:id="rId7"/>
    <p:sldId id="274" r:id="rId8"/>
    <p:sldId id="277"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0" autoAdjust="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309398A-9811-4A45-92BE-EEAA81703C87}" type="datetimeFigureOut">
              <a:rPr lang="en-US"/>
              <a:pPr>
                <a:defRPr/>
              </a:pPr>
              <a:t>1/19/2012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C99DDED9-E480-45E4-9E88-017BD5DAD1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DB05E9-6A3D-445F-8993-36D181CE033E}"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4CF3B-AA55-4B34-9133-F0DA7C33AF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2C4A1-44EF-4D83-8CEF-14B0AD0D44EF}"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091B28-C785-475F-9863-A8D9B7B4F8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EB94-EFCF-4525-A478-5EB841C03040}"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E3618A-D193-4320-8102-F3E6E77AF3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9EFCC2-F056-4E8A-A900-5DA4259D95CA}"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4EDCB-CA42-4E3F-8A43-706F117017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957C9E-A90A-4626-8253-ADDEE71820ED}"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B7AEC-3D37-4CE5-8ABB-CDFEAC9C6D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D34FC4-F380-474F-80E2-32DC95142BFE}" type="datetimeFigureOut">
              <a:rPr lang="en-US"/>
              <a:pPr>
                <a:defRPr/>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1CA2BC-E8CA-4156-AC2A-7616578039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2FD5ED-B0D1-4BD5-A9BA-4CAE54781259}" type="datetimeFigureOut">
              <a:rPr lang="en-US"/>
              <a:pPr>
                <a:defRPr/>
              </a:pPr>
              <a:t>1/19/2012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DFB17E-1786-4EE5-B523-F65D838E38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D07D83-810F-46EF-8509-D1C25814D054}" type="datetimeFigureOut">
              <a:rPr lang="en-US"/>
              <a:pPr>
                <a:defRPr/>
              </a:pPr>
              <a:t>1/19/2012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CABDE0-5A0B-4831-89FB-DAFB9BBB1F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812279-E774-4889-8F02-B4DF8EE7CB48}" type="datetimeFigureOut">
              <a:rPr lang="en-US"/>
              <a:pPr>
                <a:defRPr/>
              </a:pPr>
              <a:t>1/19/2012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B49F8E-38A4-4729-900E-1519A0A9E7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4360-F352-4081-A815-CE4977CBC271}" type="datetimeFigureOut">
              <a:rPr lang="en-US"/>
              <a:pPr>
                <a:defRPr/>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8499B6-9631-4A9C-BDFC-57E141A59E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C2B53C-9C9C-448B-8444-455ABACD1377}" type="datetimeFigureOut">
              <a:rPr lang="en-US"/>
              <a:pPr>
                <a:defRPr/>
              </a:pPr>
              <a:t>1/19/2012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5097AC-B764-46AC-BC97-0545B4A6FC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7D7C44-2C36-456E-B092-CB475A2672E1}" type="datetimeFigureOut">
              <a:rPr lang="en-US"/>
              <a:pPr>
                <a:defRPr/>
              </a:pPr>
              <a:t>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63A9FE-5687-42A4-B71F-7AD3D5282F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04800"/>
            <a:ext cx="8763000" cy="1981200"/>
          </a:xfrm>
        </p:spPr>
        <p:txBody>
          <a:bodyPr/>
          <a:lstStyle/>
          <a:p>
            <a:pPr eaLnBrk="1" hangingPunct="1"/>
            <a:r>
              <a:rPr lang="en-US" sz="3600" b="1" smtClean="0">
                <a:solidFill>
                  <a:srgbClr val="66FF66"/>
                </a:solidFill>
                <a:latin typeface="Arial" charset="0"/>
                <a:cs typeface="Arial" charset="0"/>
              </a:rPr>
              <a:t>Ford Hatchery O &amp; M </a:t>
            </a:r>
            <a:r>
              <a:rPr lang="en-US" b="1" smtClean="0">
                <a:solidFill>
                  <a:srgbClr val="FFFF00"/>
                </a:solidFill>
              </a:rPr>
              <a:t/>
            </a:r>
            <a:br>
              <a:rPr lang="en-US" b="1" smtClean="0">
                <a:solidFill>
                  <a:srgbClr val="FFFF00"/>
                </a:solidFill>
              </a:rPr>
            </a:br>
            <a:r>
              <a:rPr lang="en-US" sz="2400" b="1" smtClean="0">
                <a:solidFill>
                  <a:schemeClr val="bg1"/>
                </a:solidFill>
              </a:rPr>
              <a:t>(Project 2001-02-900)</a:t>
            </a:r>
            <a:r>
              <a:rPr lang="en-US" b="1" smtClean="0">
                <a:solidFill>
                  <a:srgbClr val="FFFF00"/>
                </a:solidFill>
              </a:rPr>
              <a:t/>
            </a:r>
            <a:br>
              <a:rPr lang="en-US" b="1" smtClean="0">
                <a:solidFill>
                  <a:srgbClr val="FFFF00"/>
                </a:solidFill>
              </a:rPr>
            </a:br>
            <a:endParaRPr lang="en-US" b="1" smtClean="0">
              <a:solidFill>
                <a:srgbClr val="FFFF00"/>
              </a:solidFill>
            </a:endParaRPr>
          </a:p>
        </p:txBody>
      </p:sp>
      <p:sp>
        <p:nvSpPr>
          <p:cNvPr id="2051" name="Rectangle 3"/>
          <p:cNvSpPr>
            <a:spLocks noGrp="1" noChangeArrowheads="1"/>
          </p:cNvSpPr>
          <p:nvPr>
            <p:ph type="subTitle" idx="1"/>
          </p:nvPr>
        </p:nvSpPr>
        <p:spPr>
          <a:xfrm>
            <a:off x="1371600" y="5257800"/>
            <a:ext cx="6400800" cy="1371600"/>
          </a:xfrm>
        </p:spPr>
        <p:txBody>
          <a:bodyPr/>
          <a:lstStyle/>
          <a:p>
            <a:pPr eaLnBrk="1" hangingPunct="1"/>
            <a:r>
              <a:rPr lang="en-US" smtClean="0">
                <a:solidFill>
                  <a:schemeClr val="bg1"/>
                </a:solidFill>
              </a:rPr>
              <a:t>Rich Watson, Project Manager</a:t>
            </a:r>
          </a:p>
          <a:p>
            <a:pPr eaLnBrk="1" hangingPunct="1"/>
            <a:r>
              <a:rPr lang="en-US" sz="2400" smtClean="0">
                <a:solidFill>
                  <a:schemeClr val="bg1"/>
                </a:solidFill>
              </a:rPr>
              <a:t>Washington Department of Fish and Wildlife</a:t>
            </a:r>
          </a:p>
          <a:p>
            <a:pPr eaLnBrk="1" hangingPunct="1"/>
            <a:endParaRPr lang="en-US" smtClean="0">
              <a:solidFill>
                <a:schemeClr val="bg1"/>
              </a:solidFill>
            </a:endParaRPr>
          </a:p>
        </p:txBody>
      </p:sp>
      <p:pic>
        <p:nvPicPr>
          <p:cNvPr id="2052"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6" name="Content Placeholder 7" descr="Ford Hatchery"/>
          <p:cNvPicPr>
            <a:picLocks/>
          </p:cNvPicPr>
          <p:nvPr/>
        </p:nvPicPr>
        <p:blipFill>
          <a:blip r:embed="rId3" cstate="print"/>
          <a:srcRect/>
          <a:stretch>
            <a:fillRect/>
          </a:stretch>
        </p:blipFill>
        <p:spPr>
          <a:xfrm>
            <a:off x="1600200" y="1447800"/>
            <a:ext cx="5867400" cy="3640138"/>
          </a:xfrm>
          <a:prstGeom prst="rect">
            <a:avLst/>
          </a:prstGeom>
          <a:ln w="6350">
            <a:solidFill>
              <a:srgbClr val="000000"/>
            </a:solidFill>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304800"/>
            <a:ext cx="7543800" cy="1066800"/>
          </a:xfrm>
        </p:spPr>
        <p:txBody>
          <a:bodyPr/>
          <a:lstStyle/>
          <a:p>
            <a:pPr eaLnBrk="1" hangingPunct="1"/>
            <a:r>
              <a:rPr lang="en-US" smtClean="0">
                <a:solidFill>
                  <a:srgbClr val="66FF66"/>
                </a:solidFill>
              </a:rPr>
              <a:t>Ford Hatchery Location</a:t>
            </a:r>
          </a:p>
        </p:txBody>
      </p:sp>
      <p:sp>
        <p:nvSpPr>
          <p:cNvPr id="3075" name="Content Placeholder 2"/>
          <p:cNvSpPr>
            <a:spLocks noGrp="1"/>
          </p:cNvSpPr>
          <p:nvPr>
            <p:ph idx="1"/>
          </p:nvPr>
        </p:nvSpPr>
        <p:spPr>
          <a:xfrm>
            <a:off x="304800" y="1371600"/>
            <a:ext cx="8382000" cy="5486400"/>
          </a:xfrm>
        </p:spPr>
        <p:txBody>
          <a:bodyPr/>
          <a:lstStyle/>
          <a:p>
            <a:pPr eaLnBrk="1" hangingPunct="1">
              <a:buFont typeface="Arial" charset="0"/>
              <a:buNone/>
            </a:pPr>
            <a:endParaRPr lang="en-US" sz="2400" smtClean="0">
              <a:solidFill>
                <a:schemeClr val="bg1"/>
              </a:solidFill>
            </a:endParaRPr>
          </a:p>
          <a:p>
            <a:pPr eaLnBrk="1" hangingPunct="1">
              <a:buFont typeface="Arial" charset="0"/>
              <a:buNone/>
            </a:pPr>
            <a:endParaRPr lang="en-US" sz="2400" smtClean="0">
              <a:solidFill>
                <a:schemeClr val="bg1"/>
              </a:solidFill>
            </a:endParaRPr>
          </a:p>
          <a:p>
            <a:pPr eaLnBrk="1" hangingPunct="1">
              <a:buFont typeface="Arial" charset="0"/>
              <a:buNone/>
            </a:pPr>
            <a:endParaRPr lang="en-US" sz="2400" smtClean="0">
              <a:solidFill>
                <a:schemeClr val="bg1"/>
              </a:solidFill>
            </a:endParaRPr>
          </a:p>
          <a:p>
            <a:pPr eaLnBrk="1" hangingPunct="1"/>
            <a:endParaRPr lang="en-US" sz="2400" smtClean="0">
              <a:solidFill>
                <a:schemeClr val="bg1"/>
              </a:solidFill>
            </a:endParaRPr>
          </a:p>
          <a:p>
            <a:pPr eaLnBrk="1" hangingPunct="1">
              <a:buFont typeface="Arial" charset="0"/>
              <a:buNone/>
            </a:pPr>
            <a:endParaRPr lang="en-US" sz="2000" smtClean="0">
              <a:solidFill>
                <a:schemeClr val="bg1"/>
              </a:solidFill>
            </a:endParaRPr>
          </a:p>
          <a:p>
            <a:pPr lvl="1" eaLnBrk="1" hangingPunct="1"/>
            <a:endParaRPr lang="en-US" smtClean="0"/>
          </a:p>
          <a:p>
            <a:pPr lvl="1" eaLnBrk="1" hangingPunct="1">
              <a:buFont typeface="Arial" charset="0"/>
              <a:buNone/>
            </a:pPr>
            <a:endParaRPr lang="en-US" smtClean="0"/>
          </a:p>
        </p:txBody>
      </p:sp>
      <p:pic>
        <p:nvPicPr>
          <p:cNvPr id="3076"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3077" name="Picture 8" descr="C:\data\Data\Pictures\washington_ref_2001.jpg"/>
          <p:cNvPicPr>
            <a:picLocks noChangeAspect="1" noChangeArrowheads="1"/>
          </p:cNvPicPr>
          <p:nvPr/>
        </p:nvPicPr>
        <p:blipFill>
          <a:blip r:embed="rId3" cstate="print"/>
          <a:srcRect/>
          <a:stretch>
            <a:fillRect/>
          </a:stretch>
        </p:blipFill>
        <p:spPr bwMode="auto">
          <a:xfrm>
            <a:off x="533400" y="1828800"/>
            <a:ext cx="6705600" cy="4429125"/>
          </a:xfrm>
          <a:prstGeom prst="rect">
            <a:avLst/>
          </a:prstGeom>
          <a:noFill/>
          <a:ln w="9525">
            <a:noFill/>
            <a:miter lim="800000"/>
            <a:headEnd/>
            <a:tailEnd/>
          </a:ln>
        </p:spPr>
      </p:pic>
      <p:sp>
        <p:nvSpPr>
          <p:cNvPr id="3078" name="TextBox 9"/>
          <p:cNvSpPr txBox="1">
            <a:spLocks noChangeArrowheads="1"/>
          </p:cNvSpPr>
          <p:nvPr/>
        </p:nvSpPr>
        <p:spPr bwMode="auto">
          <a:xfrm>
            <a:off x="7497763" y="2971800"/>
            <a:ext cx="1646237" cy="369888"/>
          </a:xfrm>
          <a:prstGeom prst="rect">
            <a:avLst/>
          </a:prstGeom>
          <a:noFill/>
          <a:ln w="9525">
            <a:noFill/>
            <a:miter lim="800000"/>
            <a:headEnd/>
            <a:tailEnd/>
          </a:ln>
        </p:spPr>
        <p:txBody>
          <a:bodyPr>
            <a:spAutoFit/>
          </a:bodyPr>
          <a:lstStyle/>
          <a:p>
            <a:r>
              <a:rPr lang="en-US">
                <a:solidFill>
                  <a:srgbClr val="FFFF00"/>
                </a:solidFill>
              </a:rPr>
              <a:t>Ford Hatchery</a:t>
            </a:r>
          </a:p>
        </p:txBody>
      </p:sp>
      <p:cxnSp>
        <p:nvCxnSpPr>
          <p:cNvPr id="12" name="Straight Arrow Connector 11"/>
          <p:cNvCxnSpPr/>
          <p:nvPr/>
        </p:nvCxnSpPr>
        <p:spPr>
          <a:xfrm rot="10800000">
            <a:off x="6172200" y="3352800"/>
            <a:ext cx="1752600" cy="1588"/>
          </a:xfrm>
          <a:prstGeom prst="straightConnector1">
            <a:avLst/>
          </a:prstGeom>
          <a:ln>
            <a:tailEnd type="arrow"/>
          </a:ln>
          <a:scene3d>
            <a:camera prst="orthographicFront"/>
            <a:lightRig rig="threePt" dir="t"/>
          </a:scene3d>
          <a:sp3d extrusionH="76200" contourW="12700">
            <a:extrusionClr>
              <a:srgbClr val="FF0000"/>
            </a:extrusionClr>
            <a:contourClr>
              <a:srgbClr val="FF0000"/>
            </a:contourClr>
          </a:sp3d>
        </p:spPr>
        <p:style>
          <a:lnRef idx="1">
            <a:schemeClr val="accent1"/>
          </a:lnRef>
          <a:fillRef idx="0">
            <a:schemeClr val="accent1"/>
          </a:fillRef>
          <a:effectRef idx="0">
            <a:schemeClr val="accent1"/>
          </a:effectRef>
          <a:fontRef idx="minor">
            <a:schemeClr val="tx1"/>
          </a:fontRef>
        </p:style>
      </p:cxnSp>
      <p:sp>
        <p:nvSpPr>
          <p:cNvPr id="16" name="5-Point Star 15"/>
          <p:cNvSpPr/>
          <p:nvPr/>
        </p:nvSpPr>
        <p:spPr>
          <a:xfrm>
            <a:off x="6096000" y="3276600"/>
            <a:ext cx="228600" cy="1524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mtClean="0">
                <a:solidFill>
                  <a:srgbClr val="66FF66"/>
                </a:solidFill>
              </a:rPr>
              <a:t>Ford Hatchery Background</a:t>
            </a:r>
          </a:p>
        </p:txBody>
      </p:sp>
      <p:sp>
        <p:nvSpPr>
          <p:cNvPr id="4099" name="Content Placeholder 2"/>
          <p:cNvSpPr>
            <a:spLocks noGrp="1"/>
          </p:cNvSpPr>
          <p:nvPr>
            <p:ph idx="1"/>
          </p:nvPr>
        </p:nvSpPr>
        <p:spPr>
          <a:xfrm>
            <a:off x="304800" y="1066800"/>
            <a:ext cx="8382000" cy="5486400"/>
          </a:xfrm>
        </p:spPr>
        <p:txBody>
          <a:bodyPr/>
          <a:lstStyle/>
          <a:p>
            <a:pPr eaLnBrk="1" hangingPunct="1"/>
            <a:r>
              <a:rPr lang="en-US" sz="2400" dirty="0" smtClean="0">
                <a:solidFill>
                  <a:schemeClr val="bg1"/>
                </a:solidFill>
              </a:rPr>
              <a:t>Ford Hatchery was constructed in 1941 by the Bureau of Reclamation to partially mitigate for resident and anadromous fish losses due to construction of  the Grand Coulee Dam. </a:t>
            </a:r>
          </a:p>
          <a:p>
            <a:pPr eaLnBrk="1" hangingPunct="1">
              <a:lnSpc>
                <a:spcPct val="150000"/>
              </a:lnSpc>
              <a:spcAft>
                <a:spcPts val="600"/>
              </a:spcAft>
            </a:pPr>
            <a:r>
              <a:rPr lang="en-US" sz="2400" dirty="0" smtClean="0">
                <a:solidFill>
                  <a:schemeClr val="bg1"/>
                </a:solidFill>
              </a:rPr>
              <a:t>Ford Hatchery was used initially to stock Lake Roosevelt.   </a:t>
            </a:r>
          </a:p>
          <a:p>
            <a:pPr eaLnBrk="1" hangingPunct="1"/>
            <a:r>
              <a:rPr lang="en-US" sz="2400" dirty="0" smtClean="0">
                <a:solidFill>
                  <a:schemeClr val="bg1"/>
                </a:solidFill>
              </a:rPr>
              <a:t>Within 2-3 years federal funding  declined and resident trout production was shifted to lowland lakes.  Since the 50’s  the Wash. Dept. of Game utilized Ford Hatchery to supply lowland lakes with resident trout.</a:t>
            </a:r>
          </a:p>
          <a:p>
            <a:pPr eaLnBrk="1" hangingPunct="1">
              <a:buFont typeface="Arial" charset="0"/>
              <a:buNone/>
            </a:pPr>
            <a:endParaRPr lang="en-US" sz="2400" dirty="0" smtClean="0">
              <a:solidFill>
                <a:schemeClr val="bg1"/>
              </a:solidFill>
            </a:endParaRPr>
          </a:p>
          <a:p>
            <a:pPr eaLnBrk="1" hangingPunct="1">
              <a:buFont typeface="Arial" charset="0"/>
              <a:buNone/>
            </a:pPr>
            <a:endParaRPr lang="en-US" sz="2400" dirty="0" smtClean="0">
              <a:solidFill>
                <a:schemeClr val="bg1"/>
              </a:solidFill>
            </a:endParaRPr>
          </a:p>
          <a:p>
            <a:pPr eaLnBrk="1" hangingPunct="1"/>
            <a:endParaRPr lang="en-US" sz="2400" dirty="0" smtClean="0">
              <a:solidFill>
                <a:schemeClr val="bg1"/>
              </a:solidFill>
            </a:endParaRPr>
          </a:p>
          <a:p>
            <a:pPr eaLnBrk="1" hangingPunct="1">
              <a:buFont typeface="Arial" charset="0"/>
              <a:buNone/>
            </a:pPr>
            <a:endParaRPr lang="en-US" sz="2000" dirty="0" smtClean="0">
              <a:solidFill>
                <a:schemeClr val="bg1"/>
              </a:solidFill>
            </a:endParaRPr>
          </a:p>
          <a:p>
            <a:pPr lvl="1" eaLnBrk="1" hangingPunct="1"/>
            <a:endParaRPr lang="en-US" dirty="0" smtClean="0"/>
          </a:p>
          <a:p>
            <a:pPr lvl="1" eaLnBrk="1" hangingPunct="1">
              <a:buFont typeface="Arial" charset="0"/>
              <a:buNone/>
            </a:pPr>
            <a:endParaRPr lang="en-US" dirty="0" smtClean="0"/>
          </a:p>
        </p:txBody>
      </p:sp>
      <p:pic>
        <p:nvPicPr>
          <p:cNvPr id="4100"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4101" name="Picture 7" descr="C:\Users\watsorbw\Desktop\Ford R.Pond.JPG"/>
          <p:cNvPicPr>
            <a:picLocks noChangeAspect="1" noChangeArrowheads="1"/>
          </p:cNvPicPr>
          <p:nvPr/>
        </p:nvPicPr>
        <p:blipFill>
          <a:blip r:embed="rId3" cstate="print"/>
          <a:srcRect/>
          <a:stretch>
            <a:fillRect/>
          </a:stretch>
        </p:blipFill>
        <p:spPr bwMode="auto">
          <a:xfrm>
            <a:off x="3429000" y="4572000"/>
            <a:ext cx="2667000" cy="2057400"/>
          </a:xfrm>
          <a:prstGeom prst="rect">
            <a:avLst/>
          </a:prstGeom>
          <a:noFill/>
          <a:ln w="9525">
            <a:noFill/>
            <a:miter lim="800000"/>
            <a:headEnd/>
            <a:tailEnd/>
          </a:ln>
        </p:spPr>
      </p:pic>
      <p:pic>
        <p:nvPicPr>
          <p:cNvPr id="4102" name="Picture 9" descr="C:\data\Data\Pictures\SpragSF.jpg"/>
          <p:cNvPicPr>
            <a:picLocks noChangeAspect="1" noChangeArrowheads="1"/>
          </p:cNvPicPr>
          <p:nvPr/>
        </p:nvPicPr>
        <p:blipFill>
          <a:blip r:embed="rId4" cstate="print"/>
          <a:srcRect/>
          <a:stretch>
            <a:fillRect/>
          </a:stretch>
        </p:blipFill>
        <p:spPr bwMode="auto">
          <a:xfrm>
            <a:off x="6629400" y="4572000"/>
            <a:ext cx="1543050" cy="2057400"/>
          </a:xfrm>
          <a:prstGeom prst="rect">
            <a:avLst/>
          </a:prstGeom>
          <a:noFill/>
          <a:ln w="9525">
            <a:noFill/>
            <a:miter lim="800000"/>
            <a:headEnd/>
            <a:tailEnd/>
          </a:ln>
        </p:spPr>
      </p:pic>
      <p:pic>
        <p:nvPicPr>
          <p:cNvPr id="4103" name="Picture 10" descr="C:\data\Data\Pictures\Katlin2.JPG"/>
          <p:cNvPicPr>
            <a:picLocks noChangeAspect="1" noChangeArrowheads="1"/>
          </p:cNvPicPr>
          <p:nvPr/>
        </p:nvPicPr>
        <p:blipFill>
          <a:blip r:embed="rId5" cstate="print"/>
          <a:srcRect/>
          <a:stretch>
            <a:fillRect/>
          </a:stretch>
        </p:blipFill>
        <p:spPr bwMode="auto">
          <a:xfrm>
            <a:off x="762000" y="4572000"/>
            <a:ext cx="1981200"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334962"/>
          </a:xfrm>
        </p:spPr>
        <p:txBody>
          <a:bodyPr/>
          <a:lstStyle/>
          <a:p>
            <a:pPr eaLnBrk="1" hangingPunct="1"/>
            <a:r>
              <a:rPr lang="en-US" smtClean="0">
                <a:solidFill>
                  <a:srgbClr val="66FF66"/>
                </a:solidFill>
              </a:rPr>
              <a:t>Background</a:t>
            </a:r>
          </a:p>
        </p:txBody>
      </p:sp>
      <p:sp>
        <p:nvSpPr>
          <p:cNvPr id="5123" name="Content Placeholder 2"/>
          <p:cNvSpPr>
            <a:spLocks noGrp="1"/>
          </p:cNvSpPr>
          <p:nvPr>
            <p:ph idx="1"/>
          </p:nvPr>
        </p:nvSpPr>
        <p:spPr>
          <a:xfrm>
            <a:off x="304800" y="1066800"/>
            <a:ext cx="8305800" cy="4343400"/>
          </a:xfrm>
        </p:spPr>
        <p:txBody>
          <a:bodyPr/>
          <a:lstStyle/>
          <a:p>
            <a:pPr eaLnBrk="1" hangingPunct="1"/>
            <a:r>
              <a:rPr lang="en-US" sz="2400" dirty="0" smtClean="0">
                <a:solidFill>
                  <a:schemeClr val="bg1"/>
                </a:solidFill>
              </a:rPr>
              <a:t>Beginning in 2001,  33 percent of Ford Hatchery’s funding has come from Bonneville Power Administration to produce kokanee for Banks Lake as mitigation.</a:t>
            </a:r>
          </a:p>
          <a:p>
            <a:pPr eaLnBrk="1" hangingPunct="1"/>
            <a:r>
              <a:rPr lang="en-US" sz="2400" dirty="0" smtClean="0">
                <a:solidFill>
                  <a:schemeClr val="bg1"/>
                </a:solidFill>
              </a:rPr>
              <a:t>BPA  has provided the funding for a new well and degassing tower, which enhanced the water quality at Ford Hatchery and improved rearing environment for fry rearing.</a:t>
            </a:r>
          </a:p>
          <a:p>
            <a:pPr eaLnBrk="1" hangingPunct="1">
              <a:spcBef>
                <a:spcPts val="600"/>
              </a:spcBef>
            </a:pPr>
            <a:r>
              <a:rPr lang="en-US" sz="2400" dirty="0" smtClean="0">
                <a:solidFill>
                  <a:schemeClr val="bg1"/>
                </a:solidFill>
              </a:rPr>
              <a:t>BPA funding covers staff time necessary for the rearing of 700,00 kokanee produced annually at Ford Hatchery.</a:t>
            </a:r>
          </a:p>
          <a:p>
            <a:pPr eaLnBrk="1" hangingPunct="1">
              <a:buFont typeface="Arial" charset="0"/>
              <a:buNone/>
            </a:pPr>
            <a:endParaRPr lang="en-US" sz="2400" dirty="0" smtClean="0">
              <a:solidFill>
                <a:schemeClr val="bg1"/>
              </a:solidFill>
            </a:endParaRPr>
          </a:p>
          <a:p>
            <a:pPr eaLnBrk="1" hangingPunct="1"/>
            <a:endParaRPr lang="en-US" sz="2400" dirty="0" smtClean="0">
              <a:solidFill>
                <a:schemeClr val="bg1"/>
              </a:solidFill>
            </a:endParaRPr>
          </a:p>
          <a:p>
            <a:pPr eaLnBrk="1" hangingPunct="1">
              <a:buFont typeface="Arial" charset="0"/>
              <a:buNone/>
            </a:pPr>
            <a:endParaRPr lang="en-US" sz="2000" dirty="0" smtClean="0">
              <a:solidFill>
                <a:schemeClr val="bg1"/>
              </a:solidFill>
            </a:endParaRPr>
          </a:p>
          <a:p>
            <a:pPr lvl="1" eaLnBrk="1" hangingPunct="1"/>
            <a:endParaRPr lang="en-US" dirty="0" smtClean="0"/>
          </a:p>
          <a:p>
            <a:pPr lvl="1" eaLnBrk="1" hangingPunct="1">
              <a:buFont typeface="Arial" charset="0"/>
              <a:buNone/>
            </a:pPr>
            <a:endParaRPr lang="en-US" dirty="0" smtClean="0"/>
          </a:p>
        </p:txBody>
      </p:sp>
      <p:pic>
        <p:nvPicPr>
          <p:cNvPr id="5124"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5125" name="Picture 10" descr="C:\Users\watsorbw\Desktop\FordHat1.JPG"/>
          <p:cNvPicPr>
            <a:picLocks noChangeAspect="1" noChangeArrowheads="1"/>
          </p:cNvPicPr>
          <p:nvPr/>
        </p:nvPicPr>
        <p:blipFill>
          <a:blip r:embed="rId3" cstate="print"/>
          <a:srcRect/>
          <a:stretch>
            <a:fillRect/>
          </a:stretch>
        </p:blipFill>
        <p:spPr bwMode="auto">
          <a:xfrm>
            <a:off x="3770313" y="4343400"/>
            <a:ext cx="3468687"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74638"/>
            <a:ext cx="8001000" cy="639762"/>
          </a:xfrm>
        </p:spPr>
        <p:txBody>
          <a:bodyPr/>
          <a:lstStyle/>
          <a:p>
            <a:pPr eaLnBrk="1" hangingPunct="1"/>
            <a:r>
              <a:rPr lang="en-US" smtClean="0">
                <a:solidFill>
                  <a:srgbClr val="66FF66"/>
                </a:solidFill>
              </a:rPr>
              <a:t>Plant Numbers </a:t>
            </a:r>
          </a:p>
        </p:txBody>
      </p:sp>
      <p:sp>
        <p:nvSpPr>
          <p:cNvPr id="6147" name="Content Placeholder 2"/>
          <p:cNvSpPr>
            <a:spLocks noGrp="1"/>
          </p:cNvSpPr>
          <p:nvPr>
            <p:ph idx="1"/>
          </p:nvPr>
        </p:nvSpPr>
        <p:spPr>
          <a:xfrm>
            <a:off x="0" y="990600"/>
            <a:ext cx="9144000" cy="5867400"/>
          </a:xfrm>
        </p:spPr>
        <p:txBody>
          <a:bodyPr/>
          <a:lstStyle/>
          <a:p>
            <a:pPr eaLnBrk="1" hangingPunct="1">
              <a:buFont typeface="Arial" charset="0"/>
              <a:buNone/>
            </a:pPr>
            <a:endParaRPr lang="en-US" sz="2400" dirty="0" smtClean="0">
              <a:solidFill>
                <a:schemeClr val="bg1"/>
              </a:solidFill>
            </a:endParaRPr>
          </a:p>
          <a:p>
            <a:pPr eaLnBrk="1" hangingPunct="1"/>
            <a:r>
              <a:rPr lang="en-US" sz="2400" dirty="0" smtClean="0">
                <a:solidFill>
                  <a:schemeClr val="bg1"/>
                </a:solidFill>
              </a:rPr>
              <a:t>Since 2001 Ford Hatchery has directly planted - on average, 497,000 kokanee, at an </a:t>
            </a:r>
            <a:r>
              <a:rPr lang="en-US" sz="2400" dirty="0" err="1" smtClean="0">
                <a:solidFill>
                  <a:schemeClr val="bg1"/>
                </a:solidFill>
              </a:rPr>
              <a:t>ave</a:t>
            </a:r>
            <a:r>
              <a:rPr lang="en-US" sz="2400" dirty="0" smtClean="0">
                <a:solidFill>
                  <a:schemeClr val="bg1"/>
                </a:solidFill>
              </a:rPr>
              <a:t>. size of 56 fpp, annually into Banks Lake. </a:t>
            </a:r>
          </a:p>
          <a:p>
            <a:pPr eaLnBrk="1" hangingPunct="1"/>
            <a:endParaRPr lang="en-US" sz="2400" dirty="0" smtClean="0">
              <a:solidFill>
                <a:schemeClr val="bg1"/>
              </a:solidFill>
            </a:endParaRPr>
          </a:p>
          <a:p>
            <a:pPr eaLnBrk="1" hangingPunct="1"/>
            <a:r>
              <a:rPr lang="en-US" sz="2400" dirty="0" smtClean="0">
                <a:solidFill>
                  <a:schemeClr val="bg1"/>
                </a:solidFill>
              </a:rPr>
              <a:t>Ford Hatchery has also supplied the Net-Pen Project at Banks Lake  with kokanee which produced  - on average, 113,000  kokanee, at an </a:t>
            </a:r>
            <a:r>
              <a:rPr lang="en-US" sz="2400" dirty="0" err="1" smtClean="0">
                <a:solidFill>
                  <a:schemeClr val="bg1"/>
                </a:solidFill>
              </a:rPr>
              <a:t>ave</a:t>
            </a:r>
            <a:r>
              <a:rPr lang="en-US" sz="2400" dirty="0" smtClean="0">
                <a:solidFill>
                  <a:schemeClr val="bg1"/>
                </a:solidFill>
              </a:rPr>
              <a:t>. size of 18 fpp, annually planted into Banks Lake.  </a:t>
            </a:r>
          </a:p>
        </p:txBody>
      </p:sp>
      <p:pic>
        <p:nvPicPr>
          <p:cNvPr id="6148"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6149" name="Picture Placeholder 7" descr="DSCN4176.JPG"/>
          <p:cNvPicPr>
            <a:picLocks noChangeAspect="1"/>
          </p:cNvPicPr>
          <p:nvPr/>
        </p:nvPicPr>
        <p:blipFill>
          <a:blip r:embed="rId3" cstate="print"/>
          <a:srcRect/>
          <a:stretch>
            <a:fillRect/>
          </a:stretch>
        </p:blipFill>
        <p:spPr bwMode="auto">
          <a:xfrm>
            <a:off x="188913" y="4191000"/>
            <a:ext cx="4187825" cy="2381250"/>
          </a:xfrm>
          <a:prstGeom prst="rect">
            <a:avLst/>
          </a:prstGeom>
          <a:noFill/>
          <a:ln w="9525">
            <a:noFill/>
            <a:miter lim="800000"/>
            <a:headEnd/>
            <a:tailEnd/>
          </a:ln>
        </p:spPr>
      </p:pic>
      <p:pic>
        <p:nvPicPr>
          <p:cNvPr id="6150" name="Picture 6" descr="C:\Users\watsorbw\Desktop\BanksLkNetPen1210.JPG"/>
          <p:cNvPicPr>
            <a:picLocks noChangeAspect="1" noChangeArrowheads="1"/>
          </p:cNvPicPr>
          <p:nvPr/>
        </p:nvPicPr>
        <p:blipFill>
          <a:blip r:embed="rId4" cstate="print"/>
          <a:srcRect/>
          <a:stretch>
            <a:fillRect/>
          </a:stretch>
        </p:blipFill>
        <p:spPr bwMode="auto">
          <a:xfrm>
            <a:off x="4648200" y="4191000"/>
            <a:ext cx="314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pPr eaLnBrk="1" hangingPunct="1"/>
            <a:r>
              <a:rPr lang="en-US" dirty="0" smtClean="0">
                <a:solidFill>
                  <a:srgbClr val="66FF66"/>
                </a:solidFill>
              </a:rPr>
              <a:t>Primary Goal </a:t>
            </a:r>
          </a:p>
        </p:txBody>
      </p:sp>
      <p:sp>
        <p:nvSpPr>
          <p:cNvPr id="7171" name="Content Placeholder 2"/>
          <p:cNvSpPr>
            <a:spLocks noGrp="1"/>
          </p:cNvSpPr>
          <p:nvPr>
            <p:ph idx="1"/>
          </p:nvPr>
        </p:nvSpPr>
        <p:spPr>
          <a:xfrm>
            <a:off x="304800" y="1524000"/>
            <a:ext cx="2895600" cy="3962400"/>
          </a:xfrm>
        </p:spPr>
        <p:txBody>
          <a:bodyPr/>
          <a:lstStyle/>
          <a:p>
            <a:pPr eaLnBrk="1" hangingPunct="1"/>
            <a:r>
              <a:rPr lang="en-US" sz="2400" dirty="0" smtClean="0">
                <a:solidFill>
                  <a:schemeClr val="bg1"/>
                </a:solidFill>
              </a:rPr>
              <a:t>Enhance the recreational fishery in Banks Lake and continue mitigation for fish losses due to the construction and operation of Grand Coulee Dam.</a:t>
            </a:r>
          </a:p>
          <a:p>
            <a:pPr eaLnBrk="1" hangingPunct="1"/>
            <a:endParaRPr lang="en-US" sz="2400" dirty="0" smtClean="0">
              <a:solidFill>
                <a:schemeClr val="bg1"/>
              </a:solidFill>
            </a:endParaRPr>
          </a:p>
          <a:p>
            <a:pPr eaLnBrk="1" hangingPunct="1">
              <a:buFont typeface="Arial" charset="0"/>
              <a:buNone/>
            </a:pPr>
            <a:endParaRPr lang="en-US" sz="2000" dirty="0" smtClean="0">
              <a:solidFill>
                <a:schemeClr val="bg1"/>
              </a:solidFill>
            </a:endParaRPr>
          </a:p>
          <a:p>
            <a:pPr lvl="1" eaLnBrk="1" hangingPunct="1"/>
            <a:endParaRPr lang="en-US" dirty="0" smtClean="0"/>
          </a:p>
          <a:p>
            <a:pPr lvl="1" eaLnBrk="1" hangingPunct="1">
              <a:buFont typeface="Arial" charset="0"/>
              <a:buNone/>
            </a:pPr>
            <a:endParaRPr lang="en-US" dirty="0" smtClean="0"/>
          </a:p>
        </p:txBody>
      </p:sp>
      <p:pic>
        <p:nvPicPr>
          <p:cNvPr id="7172"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7173" name="Picture 4" descr="Kokanee5.2lb.jpg"/>
          <p:cNvPicPr>
            <a:picLocks noChangeAspect="1"/>
          </p:cNvPicPr>
          <p:nvPr/>
        </p:nvPicPr>
        <p:blipFill>
          <a:blip r:embed="rId3" cstate="print"/>
          <a:srcRect/>
          <a:stretch>
            <a:fillRect/>
          </a:stretch>
        </p:blipFill>
        <p:spPr bwMode="auto">
          <a:xfrm>
            <a:off x="3429000" y="1676400"/>
            <a:ext cx="5283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solidFill>
                  <a:srgbClr val="66FF66"/>
                </a:solidFill>
              </a:rPr>
              <a:t>Objectives </a:t>
            </a:r>
          </a:p>
        </p:txBody>
      </p:sp>
      <p:sp>
        <p:nvSpPr>
          <p:cNvPr id="8195" name="Content Placeholder 2"/>
          <p:cNvSpPr>
            <a:spLocks noGrp="1"/>
          </p:cNvSpPr>
          <p:nvPr>
            <p:ph idx="1"/>
          </p:nvPr>
        </p:nvSpPr>
        <p:spPr>
          <a:xfrm>
            <a:off x="533400" y="1447800"/>
            <a:ext cx="8229600" cy="5410200"/>
          </a:xfrm>
        </p:spPr>
        <p:txBody>
          <a:bodyPr/>
          <a:lstStyle/>
          <a:p>
            <a:pPr eaLnBrk="1" hangingPunct="1"/>
            <a:r>
              <a:rPr lang="en-US" sz="2400" smtClean="0">
                <a:solidFill>
                  <a:schemeClr val="bg1"/>
                </a:solidFill>
              </a:rPr>
              <a:t>The Ford Hatchery will produce 11,666 lbs. (700,000) kokanee for Banks Lake as mitigation for the Bonneville Power Administration, (BPA) annually.</a:t>
            </a:r>
          </a:p>
          <a:p>
            <a:pPr eaLnBrk="1" hangingPunct="1"/>
            <a:r>
              <a:rPr lang="en-US" sz="2400" smtClean="0">
                <a:solidFill>
                  <a:schemeClr val="bg1"/>
                </a:solidFill>
              </a:rPr>
              <a:t>572,000 fish at 60 fpp will be directly planted into Banks Lake and 128,000 fish at 60 fpp will be transferred to net pens and over wintered and released the following spring into Banks Lake.</a:t>
            </a:r>
          </a:p>
          <a:p>
            <a:pPr eaLnBrk="1" hangingPunct="1"/>
            <a:endParaRPr lang="en-US" sz="2400" smtClean="0">
              <a:solidFill>
                <a:schemeClr val="bg1"/>
              </a:solidFill>
            </a:endParaRPr>
          </a:p>
          <a:p>
            <a:pPr eaLnBrk="1" hangingPunct="1"/>
            <a:endParaRPr lang="en-US" sz="2400" smtClean="0">
              <a:solidFill>
                <a:schemeClr val="bg1"/>
              </a:solidFill>
            </a:endParaRPr>
          </a:p>
          <a:p>
            <a:pPr eaLnBrk="1" hangingPunct="1"/>
            <a:endParaRPr lang="en-US" sz="2400" smtClean="0">
              <a:solidFill>
                <a:schemeClr val="bg1"/>
              </a:solidFill>
            </a:endParaRPr>
          </a:p>
          <a:p>
            <a:pPr eaLnBrk="1" hangingPunct="1">
              <a:buFont typeface="Arial" charset="0"/>
              <a:buNone/>
            </a:pPr>
            <a:endParaRPr lang="en-US" sz="2000" smtClean="0">
              <a:solidFill>
                <a:schemeClr val="bg1"/>
              </a:solidFill>
            </a:endParaRPr>
          </a:p>
          <a:p>
            <a:pPr lvl="1" eaLnBrk="1" hangingPunct="1"/>
            <a:endParaRPr lang="en-US" smtClean="0"/>
          </a:p>
          <a:p>
            <a:pPr lvl="1" eaLnBrk="1" hangingPunct="1">
              <a:buFont typeface="Arial" charset="0"/>
              <a:buNone/>
            </a:pPr>
            <a:endParaRPr lang="en-US" smtClean="0"/>
          </a:p>
        </p:txBody>
      </p:sp>
      <p:pic>
        <p:nvPicPr>
          <p:cNvPr id="8196"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8197" name="Picture 4" descr="Kokanee(23).JPG"/>
          <p:cNvPicPr>
            <a:picLocks noChangeAspect="1"/>
          </p:cNvPicPr>
          <p:nvPr/>
        </p:nvPicPr>
        <p:blipFill>
          <a:blip r:embed="rId3" cstate="print"/>
          <a:srcRect/>
          <a:stretch>
            <a:fillRect/>
          </a:stretch>
        </p:blipFill>
        <p:spPr bwMode="auto">
          <a:xfrm>
            <a:off x="990600" y="4224338"/>
            <a:ext cx="3962400" cy="2633662"/>
          </a:xfrm>
          <a:prstGeom prst="rect">
            <a:avLst/>
          </a:prstGeom>
          <a:noFill/>
          <a:ln w="9525">
            <a:noFill/>
            <a:miter lim="800000"/>
            <a:headEnd/>
            <a:tailEnd/>
          </a:ln>
        </p:spPr>
      </p:pic>
      <p:pic>
        <p:nvPicPr>
          <p:cNvPr id="8198" name="Picture 6" descr="C:\Users\watsorbw\Desktop\KokBuck.jpg"/>
          <p:cNvPicPr>
            <a:picLocks noChangeAspect="1" noChangeArrowheads="1"/>
          </p:cNvPicPr>
          <p:nvPr/>
        </p:nvPicPr>
        <p:blipFill>
          <a:blip r:embed="rId4" cstate="print"/>
          <a:srcRect/>
          <a:stretch>
            <a:fillRect/>
          </a:stretch>
        </p:blipFill>
        <p:spPr bwMode="auto">
          <a:xfrm>
            <a:off x="5029200" y="3810000"/>
            <a:ext cx="3424238" cy="223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74638"/>
            <a:ext cx="8001000" cy="639762"/>
          </a:xfrm>
        </p:spPr>
        <p:txBody>
          <a:bodyPr/>
          <a:lstStyle/>
          <a:p>
            <a:pPr eaLnBrk="1" hangingPunct="1"/>
            <a:r>
              <a:rPr lang="en-US" smtClean="0">
                <a:solidFill>
                  <a:srgbClr val="66FF66"/>
                </a:solidFill>
              </a:rPr>
              <a:t> Marking</a:t>
            </a:r>
          </a:p>
        </p:txBody>
      </p:sp>
      <p:sp>
        <p:nvSpPr>
          <p:cNvPr id="9219" name="Content Placeholder 2"/>
          <p:cNvSpPr>
            <a:spLocks noGrp="1"/>
          </p:cNvSpPr>
          <p:nvPr>
            <p:ph idx="1"/>
          </p:nvPr>
        </p:nvSpPr>
        <p:spPr>
          <a:xfrm>
            <a:off x="0" y="990600"/>
            <a:ext cx="9144000" cy="5867400"/>
          </a:xfrm>
        </p:spPr>
        <p:txBody>
          <a:bodyPr/>
          <a:lstStyle/>
          <a:p>
            <a:pPr eaLnBrk="1" hangingPunct="1">
              <a:buFont typeface="Arial" charset="0"/>
              <a:buNone/>
            </a:pPr>
            <a:endParaRPr lang="en-US" sz="2000" dirty="0" smtClean="0">
              <a:solidFill>
                <a:schemeClr val="bg1"/>
              </a:solidFill>
            </a:endParaRPr>
          </a:p>
          <a:p>
            <a:pPr eaLnBrk="1" hangingPunct="1"/>
            <a:r>
              <a:rPr lang="en-US" sz="2400" dirty="0" smtClean="0">
                <a:solidFill>
                  <a:schemeClr val="bg1"/>
                </a:solidFill>
              </a:rPr>
              <a:t>All kokanee destined for Banks Lake receive a thermal mark.  Individual marks for direct plants, and for net-pen plants.</a:t>
            </a:r>
          </a:p>
          <a:p>
            <a:pPr eaLnBrk="1" hangingPunct="1"/>
            <a:r>
              <a:rPr lang="en-US" sz="2400" dirty="0" smtClean="0">
                <a:solidFill>
                  <a:schemeClr val="bg1"/>
                </a:solidFill>
              </a:rPr>
              <a:t>Each group is reared separately while at Ford Hatchery.</a:t>
            </a:r>
          </a:p>
          <a:p>
            <a:pPr eaLnBrk="1" hangingPunct="1"/>
            <a:r>
              <a:rPr lang="en-US" sz="2400" dirty="0" smtClean="0">
                <a:solidFill>
                  <a:schemeClr val="bg1"/>
                </a:solidFill>
              </a:rPr>
              <a:t>Monitoring and Evaluation of the kokanee stocking program for Banks Lake is conducted under the Banks Lake Fisheries Evaluation Program, BPA contract  2001-028-00.</a:t>
            </a:r>
          </a:p>
          <a:p>
            <a:pPr eaLnBrk="1" hangingPunct="1"/>
            <a:endParaRPr lang="en-US" sz="2000" dirty="0" smtClean="0">
              <a:solidFill>
                <a:schemeClr val="bg1"/>
              </a:solidFill>
            </a:endParaRPr>
          </a:p>
        </p:txBody>
      </p:sp>
      <p:pic>
        <p:nvPicPr>
          <p:cNvPr id="9220" name="Picture 6" descr="C:\data\Banks Lake\Banks photos\Department Emblem2.gif"/>
          <p:cNvPicPr>
            <a:picLocks noChangeAspect="1" noChangeArrowheads="1"/>
          </p:cNvPicPr>
          <p:nvPr/>
        </p:nvPicPr>
        <p:blipFill>
          <a:blip r:embed="rId2" cstate="print"/>
          <a:srcRect/>
          <a:stretch>
            <a:fillRect/>
          </a:stretch>
        </p:blipFill>
        <p:spPr bwMode="auto">
          <a:xfrm>
            <a:off x="8115300" y="6132513"/>
            <a:ext cx="1028700" cy="725487"/>
          </a:xfrm>
          <a:prstGeom prst="rect">
            <a:avLst/>
          </a:prstGeom>
          <a:noFill/>
          <a:ln w="9525">
            <a:noFill/>
            <a:miter lim="800000"/>
            <a:headEnd/>
            <a:tailEnd/>
          </a:ln>
        </p:spPr>
      </p:pic>
      <p:pic>
        <p:nvPicPr>
          <p:cNvPr id="9221" name="Picture 5" descr="Lake Roosevelt Kokanee.jpg"/>
          <p:cNvPicPr>
            <a:picLocks noChangeAspect="1"/>
          </p:cNvPicPr>
          <p:nvPr/>
        </p:nvPicPr>
        <p:blipFill>
          <a:blip r:embed="rId3" cstate="print"/>
          <a:srcRect/>
          <a:stretch>
            <a:fillRect/>
          </a:stretch>
        </p:blipFill>
        <p:spPr bwMode="auto">
          <a:xfrm>
            <a:off x="4572000" y="4191000"/>
            <a:ext cx="3276600" cy="2457450"/>
          </a:xfrm>
          <a:prstGeom prst="rect">
            <a:avLst/>
          </a:prstGeom>
          <a:noFill/>
          <a:ln w="9525">
            <a:noFill/>
            <a:miter lim="800000"/>
            <a:headEnd/>
            <a:tailEnd/>
          </a:ln>
        </p:spPr>
      </p:pic>
      <p:pic>
        <p:nvPicPr>
          <p:cNvPr id="9222" name="Picture 1" descr="200xwithoverlay"/>
          <p:cNvPicPr>
            <a:picLocks noChangeAspect="1" noChangeArrowheads="1"/>
          </p:cNvPicPr>
          <p:nvPr/>
        </p:nvPicPr>
        <p:blipFill>
          <a:blip r:embed="rId4" cstate="print"/>
          <a:srcRect/>
          <a:stretch>
            <a:fillRect/>
          </a:stretch>
        </p:blipFill>
        <p:spPr bwMode="auto">
          <a:xfrm>
            <a:off x="838200" y="4191000"/>
            <a:ext cx="3276600" cy="244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2525</TotalTime>
  <Words>390</Words>
  <Application>Microsoft Office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Ford Hatchery O &amp; M  (Project 2001-02-900) </vt:lpstr>
      <vt:lpstr>Ford Hatchery Location</vt:lpstr>
      <vt:lpstr>Ford Hatchery Background</vt:lpstr>
      <vt:lpstr>Background</vt:lpstr>
      <vt:lpstr>Plant Numbers </vt:lpstr>
      <vt:lpstr>Primary Goal </vt:lpstr>
      <vt:lpstr>Objectives </vt:lpstr>
      <vt:lpstr> Marking</vt:lpstr>
    </vt:vector>
  </TitlesOfParts>
  <Company>WDFW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Banks Lake Kokanee</dc:title>
  <dc:creator>justincase</dc:creator>
  <cp:lastModifiedBy>Palensky</cp:lastModifiedBy>
  <cp:revision>247</cp:revision>
  <dcterms:created xsi:type="dcterms:W3CDTF">2011-05-03T17:57:43Z</dcterms:created>
  <dcterms:modified xsi:type="dcterms:W3CDTF">2012-01-19T18:35:58Z</dcterms:modified>
</cp:coreProperties>
</file>