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398" r:id="rId3"/>
    <p:sldId id="331" r:id="rId4"/>
    <p:sldId id="387" r:id="rId5"/>
    <p:sldId id="397" r:id="rId6"/>
    <p:sldId id="399" r:id="rId7"/>
    <p:sldId id="395" r:id="rId8"/>
    <p:sldId id="388" r:id="rId9"/>
    <p:sldId id="389" r:id="rId10"/>
    <p:sldId id="390" r:id="rId11"/>
    <p:sldId id="396" r:id="rId12"/>
    <p:sldId id="391" r:id="rId13"/>
    <p:sldId id="405" r:id="rId14"/>
    <p:sldId id="394" r:id="rId15"/>
    <p:sldId id="401" r:id="rId16"/>
    <p:sldId id="402" r:id="rId17"/>
    <p:sldId id="403" r:id="rId18"/>
    <p:sldId id="404" r:id="rId19"/>
    <p:sldId id="406" r:id="rId20"/>
    <p:sldId id="410" r:id="rId21"/>
    <p:sldId id="411" r:id="rId22"/>
    <p:sldId id="412" r:id="rId23"/>
    <p:sldId id="409" r:id="rId24"/>
    <p:sldId id="414" r:id="rId25"/>
    <p:sldId id="413" r:id="rId26"/>
    <p:sldId id="415" r:id="rId27"/>
    <p:sldId id="407" r:id="rId28"/>
    <p:sldId id="408" r:id="rId29"/>
    <p:sldId id="417" r:id="rId30"/>
    <p:sldId id="34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818"/>
    <a:srgbClr val="323E1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5FBF14-6433-4058-B5BA-2A031E80E620}" type="datetimeFigureOut">
              <a:rPr lang="en-US" smtClean="0"/>
              <a:pPr/>
              <a:t>1/18/2012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69DB23-45AB-443F-BA55-E7C107C40F1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Major</a:t>
            </a:r>
            <a:r>
              <a:rPr lang="en-US" baseline="0" dirty="0" smtClean="0"/>
              <a:t> threat identified in Upper Snake Provisional Assessment and </a:t>
            </a:r>
            <a:r>
              <a:rPr lang="en-US" baseline="0" dirty="0" err="1" smtClean="0"/>
              <a:t>subbasin</a:t>
            </a:r>
            <a:r>
              <a:rPr lang="en-US" baseline="0" dirty="0" smtClean="0"/>
              <a:t> plan</a:t>
            </a:r>
            <a:endParaRPr lang="en-US" dirty="0"/>
          </a:p>
        </p:txBody>
      </p:sp>
      <p:sp>
        <p:nvSpPr>
          <p:cNvPr id="4" name="Slide Number Placeholder 3"/>
          <p:cNvSpPr>
            <a:spLocks noGrp="1"/>
          </p:cNvSpPr>
          <p:nvPr>
            <p:ph type="sldNum" sz="quarter" idx="10"/>
          </p:nvPr>
        </p:nvSpPr>
        <p:spPr/>
        <p:txBody>
          <a:bodyPr/>
          <a:lstStyle/>
          <a:p>
            <a:fld id="{D069DB23-45AB-443F-BA55-E7C107C40F18}"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Major</a:t>
            </a:r>
            <a:r>
              <a:rPr lang="en-US" baseline="0" dirty="0" smtClean="0"/>
              <a:t> threat identified in Upper Snake Provisional Assessment and </a:t>
            </a:r>
            <a:r>
              <a:rPr lang="en-US" baseline="0" dirty="0" err="1" smtClean="0"/>
              <a:t>subbasin</a:t>
            </a:r>
            <a:r>
              <a:rPr lang="en-US" baseline="0" dirty="0" smtClean="0"/>
              <a:t> plan – but no funding has been allocated to address these large diversions at the state or local level</a:t>
            </a:r>
            <a:endParaRPr lang="en-US" dirty="0" smtClean="0"/>
          </a:p>
          <a:p>
            <a:endParaRPr lang="en-US" dirty="0"/>
          </a:p>
        </p:txBody>
      </p:sp>
      <p:sp>
        <p:nvSpPr>
          <p:cNvPr id="4" name="Slide Number Placeholder 3"/>
          <p:cNvSpPr>
            <a:spLocks noGrp="1"/>
          </p:cNvSpPr>
          <p:nvPr>
            <p:ph type="sldNum" sz="quarter" idx="10"/>
          </p:nvPr>
        </p:nvSpPr>
        <p:spPr/>
        <p:txBody>
          <a:bodyPr/>
          <a:lstStyle/>
          <a:p>
            <a:fld id="{D069DB23-45AB-443F-BA55-E7C107C40F18}"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Unfortunately, although traditional weir</a:t>
            </a:r>
            <a:r>
              <a:rPr lang="en-US" baseline="0" dirty="0" smtClean="0"/>
              <a:t>s are effective for large fish such as salmon and steelhead, they have proven to be difficult to operate in the South Fork Snake River tributaries. This picture is of the Rainey Creek weir during a year with average run-off conditions. During years with normal or above normal spring flows, debris gets trapped on the pickets of the weir and cause the water to back up and start flooding around the structure despite concerted efforts to keep the pickets cleaned off. In order to avoid damage to the structure and the banks, the pickets of the weir have had to be removed during these years with average or above average spring flows. As mentioned earlier, this time of the year around peak run-off is when rainbow trout are moving upstream to spawn, and without the pickets in place, they are not caught in the trap and removed from the spawning run.</a:t>
            </a:r>
            <a:endParaRPr lang="en-US" dirty="0"/>
          </a:p>
        </p:txBody>
      </p:sp>
      <p:sp>
        <p:nvSpPr>
          <p:cNvPr id="4" name="Slide Number Placeholder 3"/>
          <p:cNvSpPr>
            <a:spLocks noGrp="1"/>
          </p:cNvSpPr>
          <p:nvPr>
            <p:ph type="sldNum" sz="quarter" idx="10"/>
          </p:nvPr>
        </p:nvSpPr>
        <p:spPr/>
        <p:txBody>
          <a:bodyPr/>
          <a:lstStyle/>
          <a:p>
            <a:fld id="{D069DB23-45AB-443F-BA55-E7C107C40F18}"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order to better accomplish the goal of protecting cutthroat trout spawning tributaries against invasion by non-native rainbow trout, the Idaho Department of Fish and Game has tried different weir designs in search of one that would be effective in high flows with debris. All types of weirs tested that have had a physical barrier to fish movement, including this floating panel weir at Palisades Creek, have failed during high flows. </a:t>
            </a:r>
            <a:endParaRPr lang="en-US" dirty="0"/>
          </a:p>
        </p:txBody>
      </p:sp>
      <p:sp>
        <p:nvSpPr>
          <p:cNvPr id="4" name="Slide Number Placeholder 3"/>
          <p:cNvSpPr>
            <a:spLocks noGrp="1"/>
          </p:cNvSpPr>
          <p:nvPr>
            <p:ph type="sldNum" sz="quarter" idx="10"/>
          </p:nvPr>
        </p:nvSpPr>
        <p:spPr/>
        <p:txBody>
          <a:bodyPr/>
          <a:lstStyle/>
          <a:p>
            <a:fld id="{D069DB23-45AB-443F-BA55-E7C107C40F18}"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is the modified Pine Creek electric fish weir. The electrodes, visible on the left wall create and an electric field that increases in strength from the downstream to upstream direction. As trout first encounter the electric barrier, they can detect the electric field while still maintaining swimming ability. If they persist and try to swim upstream through the electric field, the electrical current forces them to turn sideways to the stream flow and they are swept downstream. A grounding mat in the stream bed at the trap entrance ensures that fish have a electric-free path on the side of the stream that leads to the fish trap. Pine Creek was the second electric barrier installed, and it was completed in 2010.</a:t>
            </a:r>
            <a:endParaRPr lang="en-US" dirty="0"/>
          </a:p>
        </p:txBody>
      </p:sp>
      <p:sp>
        <p:nvSpPr>
          <p:cNvPr id="4" name="Slide Number Placeholder 3"/>
          <p:cNvSpPr>
            <a:spLocks noGrp="1"/>
          </p:cNvSpPr>
          <p:nvPr>
            <p:ph type="sldNum" sz="quarter" idx="10"/>
          </p:nvPr>
        </p:nvSpPr>
        <p:spPr/>
        <p:txBody>
          <a:bodyPr/>
          <a:lstStyle/>
          <a:p>
            <a:fld id="{D069DB23-45AB-443F-BA55-E7C107C40F18}"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fourth tributary to have its weir modified was Burns Creek. Burns Creek is located in the canyon section of the South Fork Snake River where electricity is not available. Idaho Department of Fish and Game engineers and biologists designed a structure to facilitate trapping trout during high spring flows. </a:t>
            </a:r>
            <a:endParaRPr lang="en-US" dirty="0"/>
          </a:p>
        </p:txBody>
      </p:sp>
      <p:sp>
        <p:nvSpPr>
          <p:cNvPr id="4" name="Slide Number Placeholder 3"/>
          <p:cNvSpPr>
            <a:spLocks noGrp="1"/>
          </p:cNvSpPr>
          <p:nvPr>
            <p:ph type="sldNum" sz="quarter" idx="10"/>
          </p:nvPr>
        </p:nvSpPr>
        <p:spPr/>
        <p:txBody>
          <a:bodyPr/>
          <a:lstStyle/>
          <a:p>
            <a:fld id="{D069DB23-45AB-443F-BA55-E7C107C40F18}"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3D37C9-86CB-4F88-848F-01F40A7EAEF2}"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2C64E-0076-43B5-B30B-A9F254794C5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3D37C9-86CB-4F88-848F-01F40A7EAEF2}"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2C64E-0076-43B5-B30B-A9F254794C5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3D37C9-86CB-4F88-848F-01F40A7EAEF2}"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2C64E-0076-43B5-B30B-A9F254794C5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3D37C9-86CB-4F88-848F-01F40A7EAEF2}"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2C64E-0076-43B5-B30B-A9F254794C5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3D37C9-86CB-4F88-848F-01F40A7EAEF2}"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2C64E-0076-43B5-B30B-A9F254794C5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3D37C9-86CB-4F88-848F-01F40A7EAEF2}" type="datetimeFigureOut">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72C64E-0076-43B5-B30B-A9F254794C5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3D37C9-86CB-4F88-848F-01F40A7EAEF2}" type="datetimeFigureOut">
              <a:rPr lang="en-US" smtClean="0"/>
              <a:pPr/>
              <a:t>1/18/2012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72C64E-0076-43B5-B30B-A9F254794C5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3D37C9-86CB-4F88-848F-01F40A7EAEF2}" type="datetimeFigureOut">
              <a:rPr lang="en-US" smtClean="0"/>
              <a:pPr/>
              <a:t>1/18/2012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72C64E-0076-43B5-B30B-A9F254794C5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D37C9-86CB-4F88-848F-01F40A7EAEF2}" type="datetimeFigureOut">
              <a:rPr lang="en-US" smtClean="0"/>
              <a:pPr/>
              <a:t>1/18/2012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72C64E-0076-43B5-B30B-A9F254794C5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3D37C9-86CB-4F88-848F-01F40A7EAEF2}" type="datetimeFigureOut">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72C64E-0076-43B5-B30B-A9F254794C5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3D37C9-86CB-4F88-848F-01F40A7EAEF2}" type="datetimeFigureOut">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72C64E-0076-43B5-B30B-A9F254794C5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D37C9-86CB-4F88-848F-01F40A7EAEF2}" type="datetimeFigureOut">
              <a:rPr lang="en-US" smtClean="0"/>
              <a:pPr/>
              <a:t>1/18/2012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2C64E-0076-43B5-B30B-A9F254794C5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video" Target="file:///E:\ISRP%20presentation\Pine%20fish%20jumping%20top%20edited2.wm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video" Target="file:///E:\ISRP%20presentation\Burns%20Cr%20ISRP%20video.mpe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endParaRPr lang="en-US" smtClean="0"/>
          </a:p>
        </p:txBody>
      </p:sp>
      <p:sp>
        <p:nvSpPr>
          <p:cNvPr id="5123" name="Rectangle 3"/>
          <p:cNvSpPr>
            <a:spLocks noGrp="1" noChangeArrowheads="1"/>
          </p:cNvSpPr>
          <p:nvPr>
            <p:ph type="subTitle" idx="1"/>
          </p:nvPr>
        </p:nvSpPr>
        <p:spPr/>
        <p:txBody>
          <a:bodyPr/>
          <a:lstStyle/>
          <a:p>
            <a:pPr eaLnBrk="1" hangingPunct="1"/>
            <a:endParaRPr lang="en-US" smtClean="0"/>
          </a:p>
        </p:txBody>
      </p:sp>
      <p:pic>
        <p:nvPicPr>
          <p:cNvPr id="5124" name="Picture 4" descr="SF scenic with raft"/>
          <p:cNvPicPr>
            <a:picLocks noChangeAspect="1" noChangeArrowheads="1"/>
          </p:cNvPicPr>
          <p:nvPr/>
        </p:nvPicPr>
        <p:blipFill>
          <a:blip r:embed="rId2" cstate="print"/>
          <a:srcRect/>
          <a:stretch>
            <a:fillRect/>
          </a:stretch>
        </p:blipFill>
        <p:spPr bwMode="auto">
          <a:xfrm>
            <a:off x="0" y="0"/>
            <a:ext cx="9144000" cy="6856413"/>
          </a:xfrm>
          <a:prstGeom prst="rect">
            <a:avLst/>
          </a:prstGeom>
          <a:noFill/>
          <a:ln w="9525">
            <a:noFill/>
            <a:miter lim="800000"/>
            <a:headEnd/>
            <a:tailEnd/>
          </a:ln>
        </p:spPr>
      </p:pic>
      <p:sp>
        <p:nvSpPr>
          <p:cNvPr id="11269" name="Text Box 5"/>
          <p:cNvSpPr txBox="1">
            <a:spLocks noChangeArrowheads="1"/>
          </p:cNvSpPr>
          <p:nvPr/>
        </p:nvSpPr>
        <p:spPr bwMode="auto">
          <a:xfrm>
            <a:off x="1219200" y="381000"/>
            <a:ext cx="7315200" cy="701675"/>
          </a:xfrm>
          <a:prstGeom prst="rect">
            <a:avLst/>
          </a:prstGeom>
          <a:noFill/>
          <a:ln w="9525">
            <a:noFill/>
            <a:miter lim="800000"/>
            <a:headEnd/>
            <a:tailEnd/>
          </a:ln>
          <a:effectLst/>
        </p:spPr>
        <p:txBody>
          <a:bodyPr>
            <a:spAutoFit/>
          </a:bodyPr>
          <a:lstStyle/>
          <a:p>
            <a:pPr algn="ctr">
              <a:spcBef>
                <a:spcPct val="50000"/>
              </a:spcBef>
              <a:defRPr/>
            </a:pPr>
            <a:r>
              <a:rPr lang="en-US" sz="4000" b="1" dirty="0" smtClean="0">
                <a:solidFill>
                  <a:schemeClr val="bg1"/>
                </a:solidFill>
                <a:effectLst>
                  <a:outerShdw blurRad="38100" dist="38100" dir="2700000" algn="tl">
                    <a:srgbClr val="FFFFFF"/>
                  </a:outerShdw>
                </a:effectLst>
              </a:rPr>
              <a:t>South Fork Snake River</a:t>
            </a:r>
            <a:endParaRPr lang="en-US" sz="4000" b="1" dirty="0">
              <a:solidFill>
                <a:schemeClr val="bg1"/>
              </a:solidFill>
              <a:effectLst>
                <a:outerShdw blurRad="38100" dist="38100" dir="2700000" algn="tl">
                  <a:srgbClr val="FFFFFF"/>
                </a:outerShdw>
              </a:effectLst>
            </a:endParaRPr>
          </a:p>
        </p:txBody>
      </p:sp>
      <p:sp>
        <p:nvSpPr>
          <p:cNvPr id="5126" name="Text Box 6"/>
          <p:cNvSpPr txBox="1">
            <a:spLocks noChangeArrowheads="1"/>
          </p:cNvSpPr>
          <p:nvPr/>
        </p:nvSpPr>
        <p:spPr bwMode="auto">
          <a:xfrm>
            <a:off x="2895600" y="5791200"/>
            <a:ext cx="3505200" cy="369332"/>
          </a:xfrm>
          <a:prstGeom prst="rect">
            <a:avLst/>
          </a:prstGeom>
          <a:noFill/>
          <a:ln w="9525">
            <a:noFill/>
            <a:miter lim="800000"/>
            <a:headEnd/>
            <a:tailEnd/>
          </a:ln>
        </p:spPr>
        <p:txBody>
          <a:bodyPr>
            <a:spAutoFit/>
          </a:bodyPr>
          <a:lstStyle/>
          <a:p>
            <a:pPr>
              <a:spcBef>
                <a:spcPct val="50000"/>
              </a:spcBef>
            </a:pPr>
            <a:endParaRPr lang="en-US" b="1" dirty="0"/>
          </a:p>
        </p:txBody>
      </p:sp>
      <p:sp>
        <p:nvSpPr>
          <p:cNvPr id="8" name="Title 1"/>
          <p:cNvSpPr txBox="1">
            <a:spLocks/>
          </p:cNvSpPr>
          <p:nvPr/>
        </p:nvSpPr>
        <p:spPr>
          <a:xfrm>
            <a:off x="3581400" y="5257800"/>
            <a:ext cx="5562600"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mj-lt"/>
                <a:ea typeface="+mj-ea"/>
                <a:cs typeface="+mj-cs"/>
              </a:rPr>
              <a:t>Brett High</a:t>
            </a:r>
          </a:p>
          <a:p>
            <a:pPr marL="0" marR="0" lvl="0" indent="0" defTabSz="914400" rtl="0" eaLnBrk="1" fontAlgn="auto" latinLnBrk="0" hangingPunct="1">
              <a:lnSpc>
                <a:spcPct val="100000"/>
              </a:lnSpc>
              <a:spcBef>
                <a:spcPct val="0"/>
              </a:spcBef>
              <a:spcAft>
                <a:spcPts val="0"/>
              </a:spcAft>
              <a:buClrTx/>
              <a:buSzTx/>
              <a:buFontTx/>
              <a:buNone/>
              <a:tabLst/>
              <a:defRPr/>
            </a:pPr>
            <a:r>
              <a:rPr lang="en-US" sz="2800" dirty="0" smtClean="0">
                <a:solidFill>
                  <a:schemeClr val="bg1"/>
                </a:solidFill>
                <a:latin typeface="+mj-lt"/>
                <a:ea typeface="+mj-ea"/>
                <a:cs typeface="+mj-cs"/>
              </a:rPr>
              <a:t>Regional Fisheries Biologist</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mj-lt"/>
                <a:ea typeface="+mj-ea"/>
                <a:cs typeface="+mj-cs"/>
              </a:rPr>
              <a:t>Idaho Department</a:t>
            </a:r>
            <a:r>
              <a:rPr kumimoji="0" lang="en-US" sz="2800" b="0" i="0" u="none" strike="noStrike" kern="1200" cap="none" spc="0" normalizeH="0" noProof="0" dirty="0" smtClean="0">
                <a:ln>
                  <a:noFill/>
                </a:ln>
                <a:solidFill>
                  <a:schemeClr val="bg1"/>
                </a:solidFill>
                <a:effectLst/>
                <a:uLnTx/>
                <a:uFillTx/>
                <a:latin typeface="+mj-lt"/>
                <a:ea typeface="+mj-ea"/>
                <a:cs typeface="+mj-cs"/>
              </a:rPr>
              <a:t> of Fish and Game</a:t>
            </a:r>
            <a:endParaRPr kumimoji="0" lang="en-US" sz="2800" b="0" i="0" u="none" strike="noStrike" kern="1200" cap="none" spc="0" normalizeH="0" baseline="0" noProof="0" dirty="0">
              <a:ln>
                <a:noFill/>
              </a:ln>
              <a:solidFill>
                <a:schemeClr val="bg1"/>
              </a:solidFill>
              <a:effectLst/>
              <a:uLnTx/>
              <a:uFillTx/>
              <a:latin typeface="+mj-lt"/>
              <a:ea typeface="+mj-ea"/>
              <a:cs typeface="+mj-cs"/>
            </a:endParaRPr>
          </a:p>
        </p:txBody>
      </p:sp>
      <p:pic>
        <p:nvPicPr>
          <p:cNvPr id="9" name="Picture 8" descr="IDFG logo.jpg"/>
          <p:cNvPicPr>
            <a:picLocks noChangeAspect="1"/>
          </p:cNvPicPr>
          <p:nvPr/>
        </p:nvPicPr>
        <p:blipFill>
          <a:blip r:embed="rId3" cstate="print"/>
          <a:stretch>
            <a:fillRect/>
          </a:stretch>
        </p:blipFill>
        <p:spPr>
          <a:xfrm>
            <a:off x="2514600" y="5410200"/>
            <a:ext cx="938784" cy="107289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4200049.JPG"/>
          <p:cNvPicPr>
            <a:picLocks noChangeAspect="1"/>
          </p:cNvPicPr>
          <p:nvPr/>
        </p:nvPicPr>
        <p:blipFill>
          <a:blip r:embed="rId3" cstate="print"/>
          <a:stretch>
            <a:fillRect/>
          </a:stretch>
        </p:blipFill>
        <p:spPr>
          <a:xfrm>
            <a:off x="457200" y="457200"/>
            <a:ext cx="8229600" cy="6172200"/>
          </a:xfrm>
          <a:prstGeom prst="rect">
            <a:avLst/>
          </a:prstGeom>
          <a:ln w="19050">
            <a:solidFill>
              <a:schemeClr val="bg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ne fish jumping top edited2.wmv">
            <a:hlinkClick r:id="" action="ppaction://media"/>
          </p:cNvPr>
          <p:cNvPicPr>
            <a:picLocks noRot="1" noChangeAspect="1"/>
          </p:cNvPicPr>
          <p:nvPr>
            <a:videoFile r:link="rId1"/>
          </p:nvPr>
        </p:nvPicPr>
        <p:blipFill>
          <a:blip r:embed="rId3" cstate="print"/>
          <a:stretch>
            <a:fillRect/>
          </a:stretch>
        </p:blipFill>
        <p:spPr>
          <a:xfrm>
            <a:off x="304800" y="228600"/>
            <a:ext cx="8534400" cy="640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3083.JPG"/>
          <p:cNvPicPr>
            <a:picLocks noChangeAspect="1"/>
          </p:cNvPicPr>
          <p:nvPr/>
        </p:nvPicPr>
        <p:blipFill>
          <a:blip r:embed="rId3" cstate="print"/>
          <a:stretch>
            <a:fillRect/>
          </a:stretch>
        </p:blipFill>
        <p:spPr>
          <a:xfrm>
            <a:off x="301083" y="263912"/>
            <a:ext cx="8554844" cy="6416133"/>
          </a:xfrm>
          <a:prstGeom prst="rect">
            <a:avLst/>
          </a:prstGeom>
          <a:ln w="19050">
            <a:solidFill>
              <a:schemeClr val="bg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Burns Cr ISRP video.mpeg">
            <a:hlinkClick r:id="" action="ppaction://media"/>
          </p:cNvPr>
          <p:cNvPicPr>
            <a:picLocks noRot="1" noChangeAspect="1"/>
          </p:cNvPicPr>
          <p:nvPr>
            <a:videoFile r:link="rId1"/>
          </p:nvPr>
        </p:nvPicPr>
        <p:blipFill>
          <a:blip r:embed="rId3" cstate="print"/>
          <a:stretch>
            <a:fillRect/>
          </a:stretch>
        </p:blipFill>
        <p:spPr>
          <a:xfrm>
            <a:off x="228600" y="533400"/>
            <a:ext cx="8686800" cy="579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Weir catch table</a:t>
            </a:r>
            <a:endParaRPr lang="en-US" dirty="0"/>
          </a:p>
        </p:txBody>
      </p:sp>
      <p:cxnSp>
        <p:nvCxnSpPr>
          <p:cNvPr id="5" name="Straight Connector 4"/>
          <p:cNvCxnSpPr/>
          <p:nvPr/>
        </p:nvCxnSpPr>
        <p:spPr>
          <a:xfrm rot="5400000" flipH="1" flipV="1">
            <a:off x="1524000" y="1676400"/>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nvGraphicFramePr>
        <p:xfrm>
          <a:off x="304800" y="1219200"/>
          <a:ext cx="8458197" cy="5224997"/>
        </p:xfrm>
        <a:graphic>
          <a:graphicData uri="http://schemas.openxmlformats.org/drawingml/2006/table">
            <a:tbl>
              <a:tblPr/>
              <a:tblGrid>
                <a:gridCol w="1375163"/>
                <a:gridCol w="904216"/>
                <a:gridCol w="1059630"/>
                <a:gridCol w="1511738"/>
                <a:gridCol w="131866"/>
                <a:gridCol w="904216"/>
                <a:gridCol w="1059630"/>
                <a:gridCol w="1511738"/>
              </a:tblGrid>
              <a:tr h="575734">
                <a:tc>
                  <a:txBody>
                    <a:bodyPr/>
                    <a:lstStyle/>
                    <a:p>
                      <a:pPr algn="l" fontAlgn="b"/>
                      <a:endParaRPr lang="en-US" sz="2000" b="1" i="0" u="none" strike="noStrike" dirty="0">
                        <a:solidFill>
                          <a:srgbClr val="FFFFFF"/>
                        </a:solidFill>
                        <a:latin typeface="Calibri"/>
                      </a:endParaRPr>
                    </a:p>
                  </a:txBody>
                  <a:tcPr marL="9525" marR="9525" marT="9525" marB="0" anchor="b">
                    <a:lnL>
                      <a:noFill/>
                    </a:lnL>
                    <a:lnR>
                      <a:noFill/>
                    </a:lnR>
                    <a:lnT>
                      <a:noFill/>
                    </a:lnT>
                    <a:lnB>
                      <a:noFill/>
                    </a:lnB>
                  </a:tcPr>
                </a:tc>
                <a:tc gridSpan="3">
                  <a:txBody>
                    <a:bodyPr/>
                    <a:lstStyle/>
                    <a:p>
                      <a:pPr algn="ctr" fontAlgn="b"/>
                      <a:r>
                        <a:rPr lang="en-US" sz="2000" b="1" i="0" u="none" strike="noStrike">
                          <a:solidFill>
                            <a:srgbClr val="FFFFFF"/>
                          </a:solidFill>
                          <a:latin typeface="Calibri"/>
                        </a:rPr>
                        <a:t>Before modification</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gridSpan="3">
                  <a:txBody>
                    <a:bodyPr/>
                    <a:lstStyle/>
                    <a:p>
                      <a:pPr algn="ctr" fontAlgn="b"/>
                      <a:r>
                        <a:rPr lang="en-US" sz="2000" b="1" i="0" u="none" strike="noStrike">
                          <a:solidFill>
                            <a:srgbClr val="FFFFFF"/>
                          </a:solidFill>
                          <a:latin typeface="Calibri"/>
                        </a:rPr>
                        <a:t>After modification</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575734">
                <a:tc>
                  <a:txBody>
                    <a:bodyPr/>
                    <a:lstStyle/>
                    <a:p>
                      <a:pPr algn="l" fontAlgn="b"/>
                      <a:r>
                        <a:rPr lang="en-US" sz="2000" b="1" i="0" u="none" strike="noStrike" dirty="0">
                          <a:solidFill>
                            <a:srgbClr val="FFFFFF"/>
                          </a:solidFill>
                          <a:latin typeface="Calibri"/>
                        </a:rPr>
                        <a:t> </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a:solidFill>
                            <a:srgbClr val="FFFFFF"/>
                          </a:solidFill>
                          <a:latin typeface="Calibri"/>
                        </a:rPr>
                        <a:t>n</a:t>
                      </a:r>
                    </a:p>
                  </a:txBody>
                  <a:tcPr marL="9525" marR="9525" marT="9525"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a:solidFill>
                            <a:srgbClr val="FFFFFF"/>
                          </a:solidFill>
                          <a:latin typeface="Calibri"/>
                        </a:rPr>
                        <a:t>efficiency</a:t>
                      </a:r>
                    </a:p>
                  </a:txBody>
                  <a:tcPr marL="9525" marR="9525" marT="9525"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a:solidFill>
                            <a:srgbClr val="FFFFFF"/>
                          </a:solidFill>
                          <a:latin typeface="Calibri"/>
                        </a:rPr>
                        <a:t>inoperable days</a:t>
                      </a:r>
                    </a:p>
                  </a:txBody>
                  <a:tcPr marL="9525" marR="9525" marT="9525"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en-US" sz="2000" b="1" i="0" u="none" strike="noStrike">
                          <a:solidFill>
                            <a:srgbClr val="FFFFFF"/>
                          </a:solidFill>
                          <a:latin typeface="Calibri"/>
                        </a:rPr>
                        <a:t> </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a:solidFill>
                            <a:srgbClr val="FFFFFF"/>
                          </a:solidFill>
                          <a:latin typeface="Calibri"/>
                        </a:rPr>
                        <a:t>n</a:t>
                      </a:r>
                    </a:p>
                  </a:txBody>
                  <a:tcPr marL="9525" marR="9525" marT="9525"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a:solidFill>
                            <a:srgbClr val="FFFFFF"/>
                          </a:solidFill>
                          <a:latin typeface="Calibri"/>
                        </a:rPr>
                        <a:t>efficiency</a:t>
                      </a:r>
                    </a:p>
                  </a:txBody>
                  <a:tcPr marL="9525" marR="9525" marT="9525"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a:solidFill>
                            <a:srgbClr val="FFFFFF"/>
                          </a:solidFill>
                          <a:latin typeface="Calibri"/>
                        </a:rPr>
                        <a:t>inoperable days</a:t>
                      </a:r>
                    </a:p>
                  </a:txBody>
                  <a:tcPr marL="9525" marR="9525" marT="9525"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r>
              <a:tr h="575734">
                <a:tc>
                  <a:txBody>
                    <a:bodyPr/>
                    <a:lstStyle/>
                    <a:p>
                      <a:pPr algn="l" fontAlgn="b"/>
                      <a:r>
                        <a:rPr lang="en-US" sz="2000" b="1" i="0" u="none" strike="noStrike">
                          <a:solidFill>
                            <a:srgbClr val="FFFFFF"/>
                          </a:solidFill>
                          <a:latin typeface="Calibri"/>
                        </a:rPr>
                        <a:t>Burns Cr</a:t>
                      </a:r>
                    </a:p>
                  </a:txBody>
                  <a:tcPr marL="9525" marR="9525" marT="9525"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en-US" sz="2000" b="1" i="0" u="none" strike="noStrike">
                          <a:solidFill>
                            <a:srgbClr val="FFFFFF"/>
                          </a:solidFill>
                          <a:latin typeface="Calibri"/>
                        </a:rPr>
                        <a:t>4</a:t>
                      </a:r>
                    </a:p>
                  </a:txBody>
                  <a:tcPr marL="9525" marR="9525" marT="9525"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en-US" sz="2000" b="1" i="0" u="none" strike="noStrike">
                          <a:solidFill>
                            <a:srgbClr val="FFFFFF"/>
                          </a:solidFill>
                          <a:latin typeface="Calibri"/>
                        </a:rPr>
                        <a:t>27%</a:t>
                      </a:r>
                    </a:p>
                  </a:txBody>
                  <a:tcPr marL="9525" marR="9525" marT="9525"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en-US" sz="2000" b="1" i="0" u="none" strike="noStrike">
                          <a:solidFill>
                            <a:srgbClr val="FFFFFF"/>
                          </a:solidFill>
                          <a:latin typeface="Calibri"/>
                        </a:rPr>
                        <a:t>17</a:t>
                      </a:r>
                    </a:p>
                  </a:txBody>
                  <a:tcPr marL="9525" marR="9525" marT="9525"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l" fontAlgn="b"/>
                      <a:endParaRPr lang="en-US" sz="2000" b="1" i="0" u="none" strike="noStrike">
                        <a:solidFill>
                          <a:srgbClr val="FFFFFF"/>
                        </a:solidFill>
                        <a:latin typeface="Calibri"/>
                      </a:endParaRPr>
                    </a:p>
                  </a:txBody>
                  <a:tcPr marL="9525" marR="9525" marT="9525"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en-US" sz="2000" b="1" i="0" u="none" strike="noStrike">
                          <a:solidFill>
                            <a:srgbClr val="FFFFFF"/>
                          </a:solidFill>
                          <a:latin typeface="Calibri"/>
                        </a:rPr>
                        <a:t>3</a:t>
                      </a:r>
                    </a:p>
                  </a:txBody>
                  <a:tcPr marL="9525" marR="9525" marT="9525"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en-US" sz="2000" b="1" i="0" u="none" strike="noStrike">
                          <a:solidFill>
                            <a:srgbClr val="FFFFFF"/>
                          </a:solidFill>
                          <a:latin typeface="Calibri"/>
                        </a:rPr>
                        <a:t>96%</a:t>
                      </a:r>
                    </a:p>
                  </a:txBody>
                  <a:tcPr marL="9525" marR="9525" marT="9525"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en-US" sz="2000" b="1" i="0" u="none" strike="noStrike">
                          <a:solidFill>
                            <a:srgbClr val="FFFFFF"/>
                          </a:solidFill>
                          <a:latin typeface="Calibri"/>
                        </a:rPr>
                        <a:t>0</a:t>
                      </a:r>
                    </a:p>
                  </a:txBody>
                  <a:tcPr marL="9525" marR="9525" marT="9525" marB="0" anchor="b">
                    <a:lnL>
                      <a:noFill/>
                    </a:lnL>
                    <a:lnR>
                      <a:noFill/>
                    </a:lnR>
                    <a:lnT w="6350" cap="flat" cmpd="sng" algn="ctr">
                      <a:solidFill>
                        <a:srgbClr val="FFFFFF"/>
                      </a:solidFill>
                      <a:prstDash val="solid"/>
                      <a:round/>
                      <a:headEnd type="none" w="med" len="med"/>
                      <a:tailEnd type="none" w="med" len="med"/>
                    </a:lnT>
                    <a:lnB>
                      <a:noFill/>
                    </a:lnB>
                  </a:tcPr>
                </a:tc>
              </a:tr>
              <a:tr h="575734">
                <a:tc>
                  <a:txBody>
                    <a:bodyPr/>
                    <a:lstStyle/>
                    <a:p>
                      <a:pPr algn="l"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l"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r>
              <a:tr h="575734">
                <a:tc>
                  <a:txBody>
                    <a:bodyPr/>
                    <a:lstStyle/>
                    <a:p>
                      <a:pPr algn="l" fontAlgn="b"/>
                      <a:r>
                        <a:rPr lang="en-US" sz="2000" b="1" i="0" u="none" strike="noStrike">
                          <a:solidFill>
                            <a:srgbClr val="FFFFFF"/>
                          </a:solidFill>
                          <a:latin typeface="Calibri"/>
                        </a:rPr>
                        <a:t>Pine Cr</a:t>
                      </a: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8</a:t>
                      </a: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52%</a:t>
                      </a: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40</a:t>
                      </a:r>
                    </a:p>
                  </a:txBody>
                  <a:tcPr marL="9525" marR="9525" marT="9525" marB="0" anchor="b">
                    <a:lnL>
                      <a:noFill/>
                    </a:lnL>
                    <a:lnR>
                      <a:noFill/>
                    </a:lnR>
                    <a:lnT>
                      <a:noFill/>
                    </a:lnT>
                    <a:lnB>
                      <a:noFill/>
                    </a:lnB>
                  </a:tcPr>
                </a:tc>
                <a:tc>
                  <a:txBody>
                    <a:bodyPr/>
                    <a:lstStyle/>
                    <a:p>
                      <a:pPr algn="l"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2</a:t>
                      </a: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72%</a:t>
                      </a: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0</a:t>
                      </a:r>
                    </a:p>
                  </a:txBody>
                  <a:tcPr marL="9525" marR="9525" marT="9525" marB="0" anchor="b">
                    <a:lnL>
                      <a:noFill/>
                    </a:lnL>
                    <a:lnR>
                      <a:noFill/>
                    </a:lnR>
                    <a:lnT>
                      <a:noFill/>
                    </a:lnT>
                    <a:lnB>
                      <a:noFill/>
                    </a:lnB>
                  </a:tcPr>
                </a:tc>
              </a:tr>
              <a:tr h="575734">
                <a:tc>
                  <a:txBody>
                    <a:bodyPr/>
                    <a:lstStyle/>
                    <a:p>
                      <a:pPr algn="l"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l"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r>
              <a:tr h="575734">
                <a:tc>
                  <a:txBody>
                    <a:bodyPr/>
                    <a:lstStyle/>
                    <a:p>
                      <a:pPr algn="l" fontAlgn="b"/>
                      <a:r>
                        <a:rPr lang="en-US" sz="2000" b="1" i="0" u="none" strike="noStrike">
                          <a:solidFill>
                            <a:srgbClr val="FFFFFF"/>
                          </a:solidFill>
                          <a:latin typeface="Calibri"/>
                        </a:rPr>
                        <a:t>Rainey Cr</a:t>
                      </a: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8</a:t>
                      </a: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NA</a:t>
                      </a: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27</a:t>
                      </a:r>
                    </a:p>
                  </a:txBody>
                  <a:tcPr marL="9525" marR="9525" marT="9525" marB="0" anchor="b">
                    <a:lnL>
                      <a:noFill/>
                    </a:lnL>
                    <a:lnR>
                      <a:noFill/>
                    </a:lnR>
                    <a:lnT>
                      <a:noFill/>
                    </a:lnT>
                    <a:lnB>
                      <a:noFill/>
                    </a:lnB>
                  </a:tcPr>
                </a:tc>
                <a:tc>
                  <a:txBody>
                    <a:bodyPr/>
                    <a:lstStyle/>
                    <a:p>
                      <a:pPr algn="l"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1</a:t>
                      </a: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NA</a:t>
                      </a:r>
                    </a:p>
                  </a:txBody>
                  <a:tcPr marL="9525" marR="9525" marT="9525" marB="0" anchor="b">
                    <a:lnL>
                      <a:noFill/>
                    </a:lnL>
                    <a:lnR>
                      <a:noFill/>
                    </a:lnR>
                    <a:lnT>
                      <a:noFill/>
                    </a:lnT>
                    <a:lnB>
                      <a:noFill/>
                    </a:lnB>
                  </a:tcPr>
                </a:tc>
                <a:tc>
                  <a:txBody>
                    <a:bodyPr/>
                    <a:lstStyle/>
                    <a:p>
                      <a:pPr algn="ctr" fontAlgn="b"/>
                      <a:r>
                        <a:rPr lang="en-US" sz="2000" b="1" i="0" u="none" strike="noStrike">
                          <a:solidFill>
                            <a:srgbClr val="FFFFFF"/>
                          </a:solidFill>
                          <a:latin typeface="Calibri"/>
                        </a:rPr>
                        <a:t>0</a:t>
                      </a:r>
                    </a:p>
                  </a:txBody>
                  <a:tcPr marL="9525" marR="9525" marT="9525" marB="0" anchor="b">
                    <a:lnL>
                      <a:noFill/>
                    </a:lnL>
                    <a:lnR>
                      <a:noFill/>
                    </a:lnR>
                    <a:lnT>
                      <a:noFill/>
                    </a:lnT>
                    <a:lnB>
                      <a:noFill/>
                    </a:lnB>
                  </a:tcPr>
                </a:tc>
              </a:tr>
              <a:tr h="575734">
                <a:tc>
                  <a:txBody>
                    <a:bodyPr/>
                    <a:lstStyle/>
                    <a:p>
                      <a:pPr algn="l"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l"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c>
                  <a:txBody>
                    <a:bodyPr/>
                    <a:lstStyle/>
                    <a:p>
                      <a:pPr algn="ctr" fontAlgn="b"/>
                      <a:endParaRPr lang="en-US" sz="2000" b="1" i="0" u="none" strike="noStrike">
                        <a:solidFill>
                          <a:srgbClr val="FFFFFF"/>
                        </a:solidFill>
                        <a:latin typeface="Calibri"/>
                      </a:endParaRPr>
                    </a:p>
                  </a:txBody>
                  <a:tcPr marL="9525" marR="9525" marT="9525" marB="0" anchor="b">
                    <a:lnL>
                      <a:noFill/>
                    </a:lnL>
                    <a:lnR>
                      <a:noFill/>
                    </a:lnR>
                    <a:lnT>
                      <a:noFill/>
                    </a:lnT>
                    <a:lnB>
                      <a:noFill/>
                    </a:lnB>
                  </a:tcPr>
                </a:tc>
              </a:tr>
              <a:tr h="575734">
                <a:tc>
                  <a:txBody>
                    <a:bodyPr/>
                    <a:lstStyle/>
                    <a:p>
                      <a:pPr algn="l" fontAlgn="b"/>
                      <a:r>
                        <a:rPr lang="en-US" sz="2000" b="1" i="0" u="none" strike="noStrike">
                          <a:solidFill>
                            <a:srgbClr val="FFFFFF"/>
                          </a:solidFill>
                          <a:latin typeface="Calibri"/>
                        </a:rPr>
                        <a:t>Palisades Cr</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a:solidFill>
                            <a:srgbClr val="FFFFFF"/>
                          </a:solidFill>
                          <a:latin typeface="Calibri"/>
                        </a:rPr>
                        <a:t>5</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a:solidFill>
                            <a:srgbClr val="FFFFFF"/>
                          </a:solidFill>
                          <a:latin typeface="Calibri"/>
                        </a:rPr>
                        <a:t>37%</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a:solidFill>
                            <a:srgbClr val="FFFFFF"/>
                          </a:solidFill>
                          <a:latin typeface="Calibri"/>
                        </a:rPr>
                        <a:t>10</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l" fontAlgn="b"/>
                      <a:r>
                        <a:rPr lang="en-US" sz="2000" b="1" i="0" u="none" strike="noStrike">
                          <a:solidFill>
                            <a:srgbClr val="FFFFFF"/>
                          </a:solidFill>
                          <a:latin typeface="Calibri"/>
                        </a:rPr>
                        <a:t> </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a:solidFill>
                            <a:srgbClr val="FFFFFF"/>
                          </a:solidFill>
                          <a:latin typeface="Calibri"/>
                        </a:rPr>
                        <a:t>3</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a:solidFill>
                            <a:srgbClr val="FFFFFF"/>
                          </a:solidFill>
                          <a:latin typeface="Calibri"/>
                        </a:rPr>
                        <a:t>86%</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ctr" fontAlgn="b"/>
                      <a:r>
                        <a:rPr lang="en-US" sz="2000" b="1" i="0" u="none" strike="noStrike" dirty="0">
                          <a:solidFill>
                            <a:srgbClr val="FFFFFF"/>
                          </a:solidFill>
                          <a:latin typeface="Calibri"/>
                        </a:rPr>
                        <a:t>0*</a:t>
                      </a:r>
                    </a:p>
                  </a:txBody>
                  <a:tcPr marL="9525" marR="9525" marT="9525" marB="0" anchor="b">
                    <a:lnL>
                      <a:noFill/>
                    </a:lnL>
                    <a:lnR>
                      <a:noFill/>
                    </a:lnR>
                    <a:lnT>
                      <a:noFill/>
                    </a:lnT>
                    <a:lnB w="6350" cap="flat" cmpd="sng" algn="ctr">
                      <a:solidFill>
                        <a:srgbClr val="FFFFFF"/>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2007-170-00</a:t>
            </a:r>
            <a:br>
              <a:rPr lang="en-US" dirty="0" smtClean="0"/>
            </a:br>
            <a:r>
              <a:rPr lang="en-US" dirty="0" smtClean="0"/>
              <a:t>2013 – 2017 Proposal</a:t>
            </a:r>
            <a:endParaRPr lang="en-US" dirty="0"/>
          </a:p>
        </p:txBody>
      </p:sp>
      <p:sp>
        <p:nvSpPr>
          <p:cNvPr id="3" name="Content Placeholder 2"/>
          <p:cNvSpPr txBox="1">
            <a:spLocks/>
          </p:cNvSpPr>
          <p:nvPr/>
        </p:nvSpPr>
        <p:spPr>
          <a:xfrm>
            <a:off x="457200" y="1600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Objective 1 – Population genetics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Objective 2 – Survival rate</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Objective 1</a:t>
            </a:r>
            <a:endParaRPr lang="en-US" dirty="0"/>
          </a:p>
        </p:txBody>
      </p:sp>
      <p:sp>
        <p:nvSpPr>
          <p:cNvPr id="3" name="Content Placeholder 2"/>
          <p:cNvSpPr txBox="1">
            <a:spLocks/>
          </p:cNvSpPr>
          <p:nvPr/>
        </p:nvSpPr>
        <p:spPr>
          <a:xfrm>
            <a:off x="533400" y="9144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Deliverable 1 – Weir operation</a:t>
            </a:r>
          </a:p>
          <a:p>
            <a:pPr marL="800100" lvl="1" indent="-342900">
              <a:spcBef>
                <a:spcPct val="20000"/>
              </a:spcBef>
              <a:buFont typeface="Arial" pitchFamily="34" charset="0"/>
              <a:buChar char="•"/>
              <a:defRPr/>
            </a:pPr>
            <a:r>
              <a:rPr lang="en-US" sz="3200" dirty="0" smtClean="0"/>
              <a:t>FY13 through FY17</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3" descr="P6200355.JPG"/>
          <p:cNvPicPr>
            <a:picLocks noChangeAspect="1"/>
          </p:cNvPicPr>
          <p:nvPr/>
        </p:nvPicPr>
        <p:blipFill>
          <a:blip r:embed="rId2" cstate="print"/>
          <a:stretch>
            <a:fillRect/>
          </a:stretch>
        </p:blipFill>
        <p:spPr>
          <a:xfrm>
            <a:off x="1447800" y="20574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dirty="0" smtClean="0"/>
              <a:t>Objective 1</a:t>
            </a:r>
            <a:endParaRPr lang="en-US" dirty="0"/>
          </a:p>
        </p:txBody>
      </p:sp>
      <p:sp>
        <p:nvSpPr>
          <p:cNvPr id="3" name="Content Placeholder 2"/>
          <p:cNvSpPr txBox="1">
            <a:spLocks/>
          </p:cNvSpPr>
          <p:nvPr/>
        </p:nvSpPr>
        <p:spPr>
          <a:xfrm>
            <a:off x="457200" y="9144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Deliverable 2 – Resident RBT removal</a:t>
            </a:r>
          </a:p>
          <a:p>
            <a:pPr marL="800100" lvl="1" indent="-342900">
              <a:spcBef>
                <a:spcPct val="20000"/>
              </a:spcBef>
              <a:buFont typeface="Arial" pitchFamily="34" charset="0"/>
              <a:buChar char="•"/>
              <a:defRPr/>
            </a:pPr>
            <a:r>
              <a:rPr lang="en-US" sz="3200" dirty="0" smtClean="0"/>
              <a:t>FY13 through FY17</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42" name="Picture 2"/>
          <p:cNvPicPr>
            <a:picLocks noChangeAspect="1" noChangeArrowheads="1"/>
          </p:cNvPicPr>
          <p:nvPr/>
        </p:nvPicPr>
        <p:blipFill>
          <a:blip r:embed="rId2" cstate="print"/>
          <a:srcRect/>
          <a:stretch>
            <a:fillRect/>
          </a:stretch>
        </p:blipFill>
        <p:spPr bwMode="auto">
          <a:xfrm>
            <a:off x="1600200" y="2324069"/>
            <a:ext cx="5535741" cy="415293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dirty="0" smtClean="0"/>
              <a:t>Objective 1</a:t>
            </a:r>
            <a:endParaRPr lang="en-US" dirty="0"/>
          </a:p>
        </p:txBody>
      </p:sp>
      <p:sp>
        <p:nvSpPr>
          <p:cNvPr id="3" name="Content Placeholder 2"/>
          <p:cNvSpPr txBox="1">
            <a:spLocks/>
          </p:cNvSpPr>
          <p:nvPr/>
        </p:nvSpPr>
        <p:spPr>
          <a:xfrm>
            <a:off x="457200" y="1143000"/>
            <a:ext cx="8229600" cy="14478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Deliverable 3 – Weir maintenance</a:t>
            </a:r>
          </a:p>
          <a:p>
            <a:pPr marL="800100" lvl="1" indent="-342900">
              <a:spcBef>
                <a:spcPct val="20000"/>
              </a:spcBef>
              <a:buFont typeface="Arial" pitchFamily="34" charset="0"/>
              <a:buChar char="•"/>
              <a:defRPr/>
            </a:pPr>
            <a:r>
              <a:rPr lang="en-US" sz="3200" dirty="0" smtClean="0"/>
              <a:t>FY13 through FY17</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2" descr="D:\Users\bhigh\Pictures\Chuck\P6140343.JPG"/>
          <p:cNvPicPr>
            <a:picLocks noChangeAspect="1" noChangeArrowheads="1"/>
          </p:cNvPicPr>
          <p:nvPr/>
        </p:nvPicPr>
        <p:blipFill>
          <a:blip r:embed="rId2" cstate="print"/>
          <a:srcRect/>
          <a:stretch>
            <a:fillRect/>
          </a:stretch>
        </p:blipFill>
        <p:spPr bwMode="auto">
          <a:xfrm>
            <a:off x="1600200" y="2286000"/>
            <a:ext cx="5853113" cy="4389634"/>
          </a:xfrm>
          <a:prstGeom prst="rect">
            <a:avLst/>
          </a:prstGeom>
          <a:noFill/>
        </p:spPr>
      </p:pic>
      <p:pic>
        <p:nvPicPr>
          <p:cNvPr id="43010" name="Picture 2"/>
          <p:cNvPicPr>
            <a:picLocks noChangeAspect="1" noChangeArrowheads="1"/>
          </p:cNvPicPr>
          <p:nvPr/>
        </p:nvPicPr>
        <p:blipFill>
          <a:blip r:embed="rId3" cstate="print"/>
          <a:srcRect/>
          <a:stretch>
            <a:fillRect/>
          </a:stretch>
        </p:blipFill>
        <p:spPr bwMode="auto">
          <a:xfrm>
            <a:off x="1600200" y="2286000"/>
            <a:ext cx="5892806" cy="441940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Objective 2 - Entrainment</a:t>
            </a:r>
            <a:endParaRPr lang="en-US" dirty="0"/>
          </a:p>
        </p:txBody>
      </p:sp>
      <p:pic>
        <p:nvPicPr>
          <p:cNvPr id="8193" name="Picture 1" descr="S:\Fishery\Images and Photos\South Fork\Dry Bed\P6170020.JPG"/>
          <p:cNvPicPr>
            <a:picLocks noChangeAspect="1" noChangeArrowheads="1"/>
          </p:cNvPicPr>
          <p:nvPr/>
        </p:nvPicPr>
        <p:blipFill>
          <a:blip r:embed="rId2" cstate="print"/>
          <a:srcRect/>
          <a:stretch>
            <a:fillRect/>
          </a:stretch>
        </p:blipFill>
        <p:spPr bwMode="auto">
          <a:xfrm>
            <a:off x="1066800" y="1143000"/>
            <a:ext cx="6934242" cy="520044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274638"/>
            <a:ext cx="84582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Outline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Content Placeholder 2"/>
          <p:cNvSpPr txBox="1">
            <a:spLocks/>
          </p:cNvSpPr>
          <p:nvPr/>
        </p:nvSpPr>
        <p:spPr>
          <a:xfrm>
            <a:off x="457200" y="1600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Background/Study</a:t>
            </a:r>
            <a:r>
              <a:rPr kumimoji="0" lang="en-US" sz="3200" b="0" i="0" u="none" strike="noStrike" kern="1200" cap="none" spc="0" normalizeH="0" noProof="0" dirty="0" smtClean="0">
                <a:ln>
                  <a:noFill/>
                </a:ln>
                <a:solidFill>
                  <a:schemeClr val="tx1"/>
                </a:solidFill>
                <a:effectLst/>
                <a:uLnTx/>
                <a:uFillTx/>
                <a:latin typeface="+mn-lt"/>
                <a:ea typeface="+mn-ea"/>
                <a:cs typeface="+mn-cs"/>
              </a:rPr>
              <a:t> Area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smtClean="0"/>
              <a:t>Results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smtClean="0"/>
              <a:t>Weir Operation &amp; Maintenance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Entrainment </a:t>
            </a:r>
            <a:endParaRPr lang="en-US" sz="3200" noProof="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How it fits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Objective 2 - Entrainment</a:t>
            </a:r>
            <a:endParaRPr lang="en-US" dirty="0"/>
          </a:p>
        </p:txBody>
      </p:sp>
      <p:pic>
        <p:nvPicPr>
          <p:cNvPr id="4" name="Picture 3" descr="East Labelle Canal.JPG"/>
          <p:cNvPicPr>
            <a:picLocks noChangeAspect="1"/>
          </p:cNvPicPr>
          <p:nvPr/>
        </p:nvPicPr>
        <p:blipFill>
          <a:blip r:embed="rId2" cstate="print"/>
          <a:stretch>
            <a:fillRect/>
          </a:stretch>
        </p:blipFill>
        <p:spPr>
          <a:xfrm>
            <a:off x="685800" y="838200"/>
            <a:ext cx="7772400" cy="58293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Objective 2 - Entrainment</a:t>
            </a:r>
            <a:endParaRPr lang="en-US" dirty="0"/>
          </a:p>
        </p:txBody>
      </p:sp>
      <p:pic>
        <p:nvPicPr>
          <p:cNvPr id="5" name="Picture 4" descr="Dry Bed snagging season b 2011.JPG"/>
          <p:cNvPicPr>
            <a:picLocks noChangeAspect="1"/>
          </p:cNvPicPr>
          <p:nvPr/>
        </p:nvPicPr>
        <p:blipFill>
          <a:blip r:embed="rId2" cstate="print"/>
          <a:stretch>
            <a:fillRect/>
          </a:stretch>
        </p:blipFill>
        <p:spPr>
          <a:xfrm>
            <a:off x="685800" y="990600"/>
            <a:ext cx="7543800" cy="565785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Objective 2 - Entrainment</a:t>
            </a:r>
            <a:endParaRPr lang="en-US" dirty="0"/>
          </a:p>
        </p:txBody>
      </p:sp>
      <p:pic>
        <p:nvPicPr>
          <p:cNvPr id="6" name="Picture 5" descr="Dry Bed dead fish 3.JPG"/>
          <p:cNvPicPr>
            <a:picLocks noChangeAspect="1"/>
          </p:cNvPicPr>
          <p:nvPr/>
        </p:nvPicPr>
        <p:blipFill>
          <a:blip r:embed="rId2" cstate="print"/>
          <a:stretch>
            <a:fillRect/>
          </a:stretch>
        </p:blipFill>
        <p:spPr>
          <a:xfrm>
            <a:off x="762000" y="838200"/>
            <a:ext cx="7721600" cy="57912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Objective 2</a:t>
            </a:r>
            <a:endParaRPr lang="en-US" dirty="0"/>
          </a:p>
        </p:txBody>
      </p:sp>
      <p:sp>
        <p:nvSpPr>
          <p:cNvPr id="3" name="Content Placeholder 2"/>
          <p:cNvSpPr txBox="1">
            <a:spLocks/>
          </p:cNvSpPr>
          <p:nvPr/>
        </p:nvSpPr>
        <p:spPr>
          <a:xfrm>
            <a:off x="457200" y="838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Deliverable </a:t>
            </a:r>
            <a:r>
              <a:rPr lang="en-US" sz="3200" dirty="0" smtClean="0"/>
              <a:t>4</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 Entrainment in Dry Bed</a:t>
            </a:r>
          </a:p>
          <a:p>
            <a:pPr marL="800100" lvl="1" indent="-342900">
              <a:spcBef>
                <a:spcPct val="20000"/>
              </a:spcBef>
              <a:buFont typeface="Arial" pitchFamily="34" charset="0"/>
              <a:buChar char="•"/>
              <a:defRPr/>
            </a:pPr>
            <a:r>
              <a:rPr lang="en-US" sz="3200" dirty="0" smtClean="0"/>
              <a:t>FY13 through FY16</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5" descr="Screw Trap Installed in Teton Cr 2011.jpg"/>
          <p:cNvPicPr>
            <a:picLocks noChangeAspect="1"/>
          </p:cNvPicPr>
          <p:nvPr/>
        </p:nvPicPr>
        <p:blipFill>
          <a:blip r:embed="rId2" cstate="print"/>
          <a:stretch>
            <a:fillRect/>
          </a:stretch>
        </p:blipFill>
        <p:spPr>
          <a:xfrm>
            <a:off x="1219200" y="2057400"/>
            <a:ext cx="6096000" cy="4572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Objective 2</a:t>
            </a:r>
            <a:endParaRPr lang="en-US" dirty="0"/>
          </a:p>
        </p:txBody>
      </p:sp>
      <p:sp>
        <p:nvSpPr>
          <p:cNvPr id="3" name="Content Placeholder 2"/>
          <p:cNvSpPr txBox="1">
            <a:spLocks/>
          </p:cNvSpPr>
          <p:nvPr/>
        </p:nvSpPr>
        <p:spPr>
          <a:xfrm>
            <a:off x="457200" y="838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Deliverable </a:t>
            </a:r>
            <a:r>
              <a:rPr lang="en-US" sz="3200" dirty="0" smtClean="0"/>
              <a:t>4</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 Entrainment in Dry Bed</a:t>
            </a:r>
          </a:p>
        </p:txBody>
      </p:sp>
      <p:pic>
        <p:nvPicPr>
          <p:cNvPr id="48130" name="Picture 2" descr="PIT tag antenna SF Salmon River"/>
          <p:cNvPicPr>
            <a:picLocks noChangeAspect="1" noChangeArrowheads="1"/>
          </p:cNvPicPr>
          <p:nvPr/>
        </p:nvPicPr>
        <p:blipFill>
          <a:blip r:embed="rId2" cstate="print"/>
          <a:srcRect/>
          <a:stretch>
            <a:fillRect/>
          </a:stretch>
        </p:blipFill>
        <p:spPr bwMode="auto">
          <a:xfrm>
            <a:off x="990246" y="1524000"/>
            <a:ext cx="670949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Objective 2</a:t>
            </a:r>
            <a:endParaRPr lang="en-US" dirty="0"/>
          </a:p>
        </p:txBody>
      </p:sp>
      <p:sp>
        <p:nvSpPr>
          <p:cNvPr id="3" name="Content Placeholder 2"/>
          <p:cNvSpPr txBox="1">
            <a:spLocks/>
          </p:cNvSpPr>
          <p:nvPr/>
        </p:nvSpPr>
        <p:spPr>
          <a:xfrm>
            <a:off x="457200" y="838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Deliverable </a:t>
            </a:r>
            <a:r>
              <a:rPr lang="en-US" sz="3200" dirty="0" smtClean="0"/>
              <a:t>4</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 Entrainment in Dry Bed</a:t>
            </a:r>
          </a:p>
        </p:txBody>
      </p:sp>
      <p:pic>
        <p:nvPicPr>
          <p:cNvPr id="5" name="Picture 4" descr="electrofishing1_jpg.jpg"/>
          <p:cNvPicPr>
            <a:picLocks noChangeAspect="1"/>
          </p:cNvPicPr>
          <p:nvPr/>
        </p:nvPicPr>
        <p:blipFill>
          <a:blip r:embed="rId2" cstate="print"/>
          <a:stretch>
            <a:fillRect/>
          </a:stretch>
        </p:blipFill>
        <p:spPr>
          <a:xfrm>
            <a:off x="1143000" y="1524000"/>
            <a:ext cx="6100762" cy="513748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Objective 2</a:t>
            </a:r>
            <a:endParaRPr lang="en-US" dirty="0"/>
          </a:p>
        </p:txBody>
      </p:sp>
      <p:sp>
        <p:nvSpPr>
          <p:cNvPr id="3" name="Content Placeholder 2"/>
          <p:cNvSpPr txBox="1">
            <a:spLocks/>
          </p:cNvSpPr>
          <p:nvPr/>
        </p:nvSpPr>
        <p:spPr>
          <a:xfrm>
            <a:off x="457200" y="838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Deliverable </a:t>
            </a:r>
            <a:r>
              <a:rPr lang="en-US" sz="3200" dirty="0" smtClean="0"/>
              <a:t>4</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 Entrainment in Dry Bed</a:t>
            </a:r>
          </a:p>
        </p:txBody>
      </p:sp>
      <p:pic>
        <p:nvPicPr>
          <p:cNvPr id="6" name="Picture 1" descr="S:\Fishery\Images and Photos\South Fork\Dry Bed\P6170020.JPG"/>
          <p:cNvPicPr>
            <a:picLocks noChangeAspect="1" noChangeArrowheads="1"/>
          </p:cNvPicPr>
          <p:nvPr/>
        </p:nvPicPr>
        <p:blipFill>
          <a:blip r:embed="rId2" cstate="print"/>
          <a:srcRect/>
          <a:stretch>
            <a:fillRect/>
          </a:stretch>
        </p:blipFill>
        <p:spPr bwMode="auto">
          <a:xfrm>
            <a:off x="838200" y="1447800"/>
            <a:ext cx="6934242" cy="5200444"/>
          </a:xfrm>
          <a:prstGeom prst="rect">
            <a:avLst/>
          </a:prstGeom>
          <a:noFill/>
        </p:spPr>
      </p:pic>
      <p:pic>
        <p:nvPicPr>
          <p:cNvPr id="8" name="Picture 7" descr="trawl net.gif"/>
          <p:cNvPicPr>
            <a:picLocks noChangeAspect="1"/>
          </p:cNvPicPr>
          <p:nvPr/>
        </p:nvPicPr>
        <p:blipFill>
          <a:blip r:embed="rId3" cstate="print"/>
          <a:srcRect t="196" r="9408" b="10012"/>
          <a:stretch>
            <a:fillRect/>
          </a:stretch>
        </p:blipFill>
        <p:spPr>
          <a:xfrm>
            <a:off x="0" y="4419600"/>
            <a:ext cx="6400800" cy="8759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Objective 2</a:t>
            </a:r>
            <a:endParaRPr lang="en-US" dirty="0"/>
          </a:p>
        </p:txBody>
      </p:sp>
      <p:sp>
        <p:nvSpPr>
          <p:cNvPr id="3" name="Content Placeholder 2"/>
          <p:cNvSpPr txBox="1">
            <a:spLocks/>
          </p:cNvSpPr>
          <p:nvPr/>
        </p:nvSpPr>
        <p:spPr>
          <a:xfrm>
            <a:off x="457200" y="838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Deliverable 5 – Entrainment in Dry Bed’s secondary canals</a:t>
            </a:r>
          </a:p>
          <a:p>
            <a:pPr marL="800100" lvl="1" indent="-342900">
              <a:spcBef>
                <a:spcPct val="20000"/>
              </a:spcBef>
              <a:buFont typeface="Arial" pitchFamily="34" charset="0"/>
              <a:buChar char="•"/>
              <a:defRPr/>
            </a:pPr>
            <a:r>
              <a:rPr lang="en-US" sz="3200" dirty="0" smtClean="0"/>
              <a:t>FY13 through FY16 </a:t>
            </a:r>
          </a:p>
          <a:p>
            <a:pPr marL="1257300" lvl="2" indent="-342900">
              <a:spcBef>
                <a:spcPct val="20000"/>
              </a:spcBef>
              <a:buFont typeface="Arial" pitchFamily="34" charset="0"/>
              <a:buChar char="•"/>
              <a:defRPr/>
            </a:pPr>
            <a:r>
              <a:rPr lang="en-US" sz="3200" dirty="0" smtClean="0"/>
              <a:t>Rotary 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crew traps</a:t>
            </a:r>
          </a:p>
          <a:p>
            <a:pPr marL="1257300" lvl="2" indent="-342900">
              <a:spcBef>
                <a:spcPct val="20000"/>
              </a:spcBef>
              <a:buFont typeface="Arial" pitchFamily="34" charset="0"/>
              <a:buChar char="•"/>
              <a:defRPr/>
            </a:pPr>
            <a:r>
              <a:rPr lang="en-US" sz="3200" dirty="0" smtClean="0"/>
              <a:t>Electrofishing</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1257300" lvl="2" indent="-342900">
              <a:spcBef>
                <a:spcPct val="20000"/>
              </a:spcBef>
              <a:buFont typeface="Arial" pitchFamily="34" charset="0"/>
              <a:buChar char="•"/>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Objective 2</a:t>
            </a:r>
            <a:endParaRPr lang="en-US" dirty="0"/>
          </a:p>
        </p:txBody>
      </p:sp>
      <p:sp>
        <p:nvSpPr>
          <p:cNvPr id="3" name="Content Placeholder 2"/>
          <p:cNvSpPr txBox="1">
            <a:spLocks/>
          </p:cNvSpPr>
          <p:nvPr/>
        </p:nvSpPr>
        <p:spPr>
          <a:xfrm>
            <a:off x="457200" y="838200"/>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Deliverable </a:t>
            </a:r>
            <a:r>
              <a:rPr lang="en-US" sz="3200" dirty="0" smtClean="0"/>
              <a:t>6</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 Restoration</a:t>
            </a:r>
            <a:r>
              <a:rPr kumimoji="0" lang="en-US" sz="3200" b="0" i="0" u="none" strike="noStrike" kern="1200" cap="none" spc="0" normalizeH="0" noProof="0" dirty="0" smtClean="0">
                <a:ln>
                  <a:noFill/>
                </a:ln>
                <a:solidFill>
                  <a:schemeClr val="tx1"/>
                </a:solidFill>
                <a:effectLst/>
                <a:uLnTx/>
                <a:uFillTx/>
                <a:latin typeface="+mn-lt"/>
                <a:ea typeface="+mn-ea"/>
                <a:cs typeface="+mn-cs"/>
              </a:rPr>
              <a:t> Design</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800100" lvl="1" indent="-342900">
              <a:spcBef>
                <a:spcPct val="20000"/>
              </a:spcBef>
              <a:buFont typeface="Arial" pitchFamily="34" charset="0"/>
              <a:buChar char="•"/>
              <a:defRPr/>
            </a:pPr>
            <a:r>
              <a:rPr lang="en-US" sz="3200" dirty="0" smtClean="0"/>
              <a:t>FY17</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3" descr="design.jpg"/>
          <p:cNvPicPr>
            <a:picLocks noChangeAspect="1"/>
          </p:cNvPicPr>
          <p:nvPr/>
        </p:nvPicPr>
        <p:blipFill>
          <a:blip r:embed="rId2" cstate="print"/>
          <a:stretch>
            <a:fillRect/>
          </a:stretch>
        </p:blipFill>
        <p:spPr>
          <a:xfrm>
            <a:off x="1371600" y="2286000"/>
            <a:ext cx="6019800" cy="3943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800" y="152400"/>
            <a:ext cx="8229600" cy="13255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Significance to Regional Programs</a:t>
            </a:r>
            <a:r>
              <a:rPr kumimoji="0" lang="en-US" sz="2000" b="0" i="0" u="none" strike="noStrike" kern="1200" cap="none" spc="0" normalizeH="0" baseline="0" noProof="0" dirty="0" smtClean="0">
                <a:ln>
                  <a:noFill/>
                </a:ln>
                <a:solidFill>
                  <a:schemeClr val="tx1"/>
                </a:solidFill>
                <a:effectLst/>
                <a:uLnTx/>
                <a:uFillTx/>
                <a:latin typeface="+mj-lt"/>
                <a:ea typeface="+mj-ea"/>
                <a:cs typeface="+mj-cs"/>
              </a:rPr>
              <a:t/>
            </a:r>
            <a:br>
              <a:rPr kumimoji="0" lang="en-US" sz="2000" b="0" i="0" u="none" strike="noStrike" kern="1200" cap="none" spc="0" normalizeH="0" baseline="0" noProof="0" dirty="0" smtClean="0">
                <a:ln>
                  <a:noFill/>
                </a:ln>
                <a:solidFill>
                  <a:schemeClr val="tx1"/>
                </a:solidFill>
                <a:effectLst/>
                <a:uLnTx/>
                <a:uFillTx/>
                <a:latin typeface="+mj-lt"/>
                <a:ea typeface="+mj-ea"/>
                <a:cs typeface="+mj-cs"/>
              </a:rPr>
            </a:b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4"/>
          <p:cNvSpPr>
            <a:spLocks noGrp="1"/>
          </p:cNvSpPr>
          <p:nvPr>
            <p:ph type="title"/>
          </p:nvPr>
        </p:nvSpPr>
        <p:spPr/>
        <p:txBody>
          <a:bodyPr/>
          <a:lstStyle/>
          <a:p>
            <a:endParaRPr lang="en-US"/>
          </a:p>
        </p:txBody>
      </p:sp>
      <p:sp>
        <p:nvSpPr>
          <p:cNvPr id="6" name="Content Placeholder 4"/>
          <p:cNvSpPr txBox="1">
            <a:spLocks/>
          </p:cNvSpPr>
          <p:nvPr/>
        </p:nvSpPr>
        <p:spPr>
          <a:xfrm>
            <a:off x="457200" y="1600200"/>
            <a:ext cx="8305800" cy="4876800"/>
          </a:xfrm>
          <a:prstGeom prst="rect">
            <a:avLst/>
          </a:prstGeom>
        </p:spPr>
        <p:txBody>
          <a:bodyPr>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Council’s basin-wide objective: “maintaining and restoring healthy ecosystems and watersheds that preserve functional links among ecosystem elements to ensure the continued persistence, health, and diversity of all species including game fish, non-game fish, and other organisms” (CBFWA 2009)</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Upper Snake Provincial Assessment: RBT identified as a major threat to YCT persistence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Proposed actions are supported by the Council under the non-native species strategy (CBFWA 2009)</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Habitat strategies: screening listed as an accepted tool (would benefit all fish), and direction given to “build from strength”</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en-US" smtClean="0"/>
          </a:p>
        </p:txBody>
      </p:sp>
      <p:sp>
        <p:nvSpPr>
          <p:cNvPr id="6147" name="Rectangle 3"/>
          <p:cNvSpPr>
            <a:spLocks noGrp="1" noChangeArrowheads="1"/>
          </p:cNvSpPr>
          <p:nvPr>
            <p:ph type="body" idx="1"/>
          </p:nvPr>
        </p:nvSpPr>
        <p:spPr/>
        <p:txBody>
          <a:bodyPr/>
          <a:lstStyle/>
          <a:p>
            <a:pPr eaLnBrk="1" hangingPunct="1"/>
            <a:endParaRPr lang="en-US" smtClean="0"/>
          </a:p>
        </p:txBody>
      </p:sp>
      <p:pic>
        <p:nvPicPr>
          <p:cNvPr id="6148" name="Picture 4" descr="Cutthroat of  SFSnake"/>
          <p:cNvPicPr>
            <a:picLocks noChangeAspect="1" noChangeArrowheads="1"/>
          </p:cNvPicPr>
          <p:nvPr/>
        </p:nvPicPr>
        <p:blipFill>
          <a:blip r:embed="rId2" cstate="print"/>
          <a:srcRect/>
          <a:stretch>
            <a:fillRect/>
          </a:stretch>
        </p:blipFill>
        <p:spPr bwMode="auto">
          <a:xfrm>
            <a:off x="0" y="0"/>
            <a:ext cx="9144000" cy="6856413"/>
          </a:xfrm>
          <a:prstGeom prst="rect">
            <a:avLst/>
          </a:prstGeom>
          <a:noFill/>
          <a:ln w="9525">
            <a:noFill/>
            <a:miter lim="800000"/>
            <a:headEnd/>
            <a:tailEnd/>
          </a:ln>
        </p:spPr>
      </p:pic>
      <p:pic>
        <p:nvPicPr>
          <p:cNvPr id="5" name="Content Placeholder 3" descr="YellowstoneCutt(FS)-337mm-SFSnakeatLorenzo(9-29-2009)b(cropped).JPG"/>
          <p:cNvPicPr>
            <a:picLocks noChangeAspect="1"/>
          </p:cNvPicPr>
          <p:nvPr/>
        </p:nvPicPr>
        <p:blipFill>
          <a:blip r:embed="rId3" cstate="print"/>
          <a:stretch>
            <a:fillRect/>
          </a:stretch>
        </p:blipFill>
        <p:spPr>
          <a:xfrm>
            <a:off x="304800" y="5105400"/>
            <a:ext cx="4201446" cy="1498509"/>
          </a:xfrm>
          <a:prstGeom prst="rect">
            <a:avLst/>
          </a:prstGeom>
          <a:ln w="25400">
            <a:solidFill>
              <a:schemeClr val="tx1"/>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yArea.jpg"/>
          <p:cNvPicPr>
            <a:picLocks noChangeAspect="1"/>
          </p:cNvPicPr>
          <p:nvPr/>
        </p:nvPicPr>
        <p:blipFill>
          <a:blip r:embed="rId2" cstate="print"/>
          <a:stretch>
            <a:fillRect/>
          </a:stretch>
        </p:blipFill>
        <p:spPr>
          <a:xfrm>
            <a:off x="-228600" y="-232063"/>
            <a:ext cx="9471212" cy="7318663"/>
          </a:xfrm>
          <a:prstGeom prst="rect">
            <a:avLst/>
          </a:prstGeom>
        </p:spPr>
      </p:pic>
      <p:pic>
        <p:nvPicPr>
          <p:cNvPr id="5" name="Picture 4" descr="id_outline.gif"/>
          <p:cNvPicPr>
            <a:picLocks noChangeAspect="1"/>
          </p:cNvPicPr>
          <p:nvPr/>
        </p:nvPicPr>
        <p:blipFill>
          <a:blip r:embed="rId3" cstate="print"/>
          <a:stretch>
            <a:fillRect/>
          </a:stretch>
        </p:blipFill>
        <p:spPr>
          <a:xfrm>
            <a:off x="3733800" y="5195455"/>
            <a:ext cx="1219200" cy="1662545"/>
          </a:xfrm>
          <a:prstGeom prst="rect">
            <a:avLst/>
          </a:prstGeom>
        </p:spPr>
      </p:pic>
      <p:sp>
        <p:nvSpPr>
          <p:cNvPr id="6" name="Oval 5"/>
          <p:cNvSpPr/>
          <p:nvPr/>
        </p:nvSpPr>
        <p:spPr>
          <a:xfrm>
            <a:off x="4648200" y="6324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67200" y="52578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124200" y="2057400"/>
            <a:ext cx="2438400" cy="307777"/>
          </a:xfrm>
          <a:prstGeom prst="rect">
            <a:avLst/>
          </a:prstGeom>
          <a:noFill/>
        </p:spPr>
        <p:txBody>
          <a:bodyPr wrap="square" rtlCol="0">
            <a:spAutoFit/>
          </a:bodyPr>
          <a:lstStyle/>
          <a:p>
            <a:r>
              <a:rPr lang="en-US" sz="1400" b="1" dirty="0" smtClean="0">
                <a:solidFill>
                  <a:srgbClr val="2D3818"/>
                </a:solidFill>
              </a:rPr>
              <a:t>Great Feeder Diversion</a:t>
            </a:r>
            <a:endParaRPr lang="en-US" sz="1400" b="1" dirty="0">
              <a:solidFill>
                <a:srgbClr val="2D3818"/>
              </a:solidFill>
            </a:endParaRPr>
          </a:p>
        </p:txBody>
      </p:sp>
      <p:sp>
        <p:nvSpPr>
          <p:cNvPr id="9" name="Oval 8"/>
          <p:cNvSpPr/>
          <p:nvPr/>
        </p:nvSpPr>
        <p:spPr>
          <a:xfrm>
            <a:off x="3048000" y="2362200"/>
            <a:ext cx="76200" cy="76200"/>
          </a:xfrm>
          <a:prstGeom prst="ellipse">
            <a:avLst/>
          </a:prstGeom>
          <a:solidFill>
            <a:schemeClr val="bg1"/>
          </a:solidFill>
          <a:ln>
            <a:solidFill>
              <a:srgbClr val="2D3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274638"/>
            <a:ext cx="84582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Primary threats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Content Placeholder 3" descr="Rainbow Trout-292mm-MackayHatcheryPond(3-23-2010).JPG"/>
          <p:cNvPicPr>
            <a:picLocks noChangeAspect="1"/>
          </p:cNvPicPr>
          <p:nvPr/>
        </p:nvPicPr>
        <p:blipFill>
          <a:blip r:embed="rId3" cstate="print"/>
          <a:stretch>
            <a:fillRect/>
          </a:stretch>
        </p:blipFill>
        <p:spPr>
          <a:xfrm>
            <a:off x="381000" y="1709875"/>
            <a:ext cx="8229600" cy="339552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0"/>
            <a:ext cx="84582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Primary threats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P6170023.JPG"/>
          <p:cNvPicPr>
            <a:picLocks noChangeAspect="1"/>
          </p:cNvPicPr>
          <p:nvPr/>
        </p:nvPicPr>
        <p:blipFill>
          <a:blip r:embed="rId3" cstate="print"/>
          <a:stretch>
            <a:fillRect/>
          </a:stretch>
        </p:blipFill>
        <p:spPr>
          <a:xfrm>
            <a:off x="685800" y="990600"/>
            <a:ext cx="7620000" cy="5715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tthroat of  SFSnake"/>
          <p:cNvPicPr>
            <a:picLocks noChangeAspect="1" noChangeArrowheads="1"/>
          </p:cNvPicPr>
          <p:nvPr/>
        </p:nvPicPr>
        <p:blipFill>
          <a:blip r:embed="rId2" cstate="print"/>
          <a:srcRect/>
          <a:stretch>
            <a:fillRect/>
          </a:stretch>
        </p:blipFill>
        <p:spPr bwMode="auto">
          <a:xfrm>
            <a:off x="0" y="0"/>
            <a:ext cx="9144000" cy="6856413"/>
          </a:xfrm>
          <a:prstGeom prst="rect">
            <a:avLst/>
          </a:prstGeom>
          <a:noFill/>
          <a:ln w="9525">
            <a:noFill/>
            <a:miter lim="800000"/>
            <a:headEnd/>
            <a:tailEnd/>
          </a:ln>
        </p:spPr>
      </p:pic>
      <p:sp>
        <p:nvSpPr>
          <p:cNvPr id="2" name="Title 1"/>
          <p:cNvSpPr>
            <a:spLocks noGrp="1"/>
          </p:cNvSpPr>
          <p:nvPr>
            <p:ph type="title"/>
          </p:nvPr>
        </p:nvSpPr>
        <p:spPr>
          <a:solidFill>
            <a:schemeClr val="tx1">
              <a:lumMod val="75000"/>
              <a:alpha val="65000"/>
            </a:schemeClr>
          </a:solidFill>
        </p:spPr>
        <p:txBody>
          <a:bodyPr/>
          <a:lstStyle/>
          <a:p>
            <a:r>
              <a:rPr lang="en-US" dirty="0" smtClean="0"/>
              <a:t>Management Goals</a:t>
            </a:r>
            <a:endParaRPr lang="en-US" dirty="0"/>
          </a:p>
        </p:txBody>
      </p:sp>
      <p:sp>
        <p:nvSpPr>
          <p:cNvPr id="3" name="Content Placeholder 2"/>
          <p:cNvSpPr>
            <a:spLocks noGrp="1"/>
          </p:cNvSpPr>
          <p:nvPr>
            <p:ph idx="1"/>
          </p:nvPr>
        </p:nvSpPr>
        <p:spPr>
          <a:xfrm>
            <a:off x="457200" y="1600201"/>
            <a:ext cx="8229600" cy="1752600"/>
          </a:xfrm>
          <a:solidFill>
            <a:schemeClr val="tx1">
              <a:lumMod val="75000"/>
              <a:alpha val="64000"/>
            </a:schemeClr>
          </a:solidFill>
        </p:spPr>
        <p:txBody>
          <a:bodyPr/>
          <a:lstStyle/>
          <a:p>
            <a:r>
              <a:rPr lang="en-US" dirty="0" smtClean="0"/>
              <a:t>Maintain Yellowstone cutthroat trout population</a:t>
            </a:r>
          </a:p>
          <a:p>
            <a:pPr lvl="1"/>
            <a:r>
              <a:rPr lang="en-US" dirty="0" smtClean="0"/>
              <a:t>Three-pronged approach</a:t>
            </a:r>
          </a:p>
          <a:p>
            <a:endParaRPr lang="en-US" dirty="0"/>
          </a:p>
        </p:txBody>
      </p:sp>
      <p:pic>
        <p:nvPicPr>
          <p:cNvPr id="5" name="Picture 4" descr="Fall Cr channels at high flow.jpg"/>
          <p:cNvPicPr>
            <a:picLocks noChangeAspect="1"/>
          </p:cNvPicPr>
          <p:nvPr/>
        </p:nvPicPr>
        <p:blipFill>
          <a:blip r:embed="rId3" cstate="print"/>
          <a:stretch>
            <a:fillRect/>
          </a:stretch>
        </p:blipFill>
        <p:spPr>
          <a:xfrm>
            <a:off x="2133600" y="3657600"/>
            <a:ext cx="4495800" cy="2991750"/>
          </a:xfrm>
          <a:prstGeom prst="rect">
            <a:avLst/>
          </a:prstGeom>
          <a:ln w="19050">
            <a:solidFill>
              <a:schemeClr val="bg1"/>
            </a:solidFill>
          </a:ln>
        </p:spPr>
      </p:pic>
      <p:pic>
        <p:nvPicPr>
          <p:cNvPr id="1027" name="Picture 3"/>
          <p:cNvPicPr>
            <a:picLocks noChangeAspect="1" noChangeArrowheads="1"/>
          </p:cNvPicPr>
          <p:nvPr/>
        </p:nvPicPr>
        <p:blipFill>
          <a:blip r:embed="rId4" cstate="print"/>
          <a:srcRect/>
          <a:stretch>
            <a:fillRect/>
          </a:stretch>
        </p:blipFill>
        <p:spPr bwMode="auto">
          <a:xfrm>
            <a:off x="2286000" y="3581400"/>
            <a:ext cx="4144400" cy="3108158"/>
          </a:xfrm>
          <a:prstGeom prst="rect">
            <a:avLst/>
          </a:prstGeom>
          <a:noFill/>
          <a:ln w="19050">
            <a:solidFill>
              <a:schemeClr val="bg1"/>
            </a:solid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2279072" y="3581400"/>
            <a:ext cx="4221017" cy="3165763"/>
          </a:xfrm>
          <a:prstGeom prst="rect">
            <a:avLst/>
          </a:prstGeom>
          <a:noFill/>
          <a:ln w="19050">
            <a:solidFill>
              <a:schemeClr val="bg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subTnLst>
                                    <p:set>
                                      <p:cBhvr override="childStyle">
                                        <p:cTn dur="1" fill="hold" display="0" masterRel="nextClick" afterEffect="1"/>
                                        <p:tgtEl>
                                          <p:spTgt spid="102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0013.jpg"/>
          <p:cNvPicPr>
            <a:picLocks noGrp="1" noChangeAspect="1"/>
          </p:cNvPicPr>
          <p:nvPr>
            <p:ph idx="1"/>
          </p:nvPr>
        </p:nvPicPr>
        <p:blipFill>
          <a:blip r:embed="rId3" cstate="print"/>
          <a:stretch>
            <a:fillRect/>
          </a:stretch>
        </p:blipFill>
        <p:spPr>
          <a:xfrm>
            <a:off x="348672" y="695036"/>
            <a:ext cx="8397603" cy="5563324"/>
          </a:xfrm>
          <a:ln w="19050">
            <a:solidFill>
              <a:schemeClr val="bg1"/>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600106_edited.jpg"/>
          <p:cNvPicPr>
            <a:picLocks noGrp="1" noChangeAspect="1"/>
          </p:cNvPicPr>
          <p:nvPr>
            <p:ph idx="1"/>
          </p:nvPr>
        </p:nvPicPr>
        <p:blipFill>
          <a:blip r:embed="rId3" cstate="print"/>
          <a:stretch>
            <a:fillRect/>
          </a:stretch>
        </p:blipFill>
        <p:spPr>
          <a:xfrm>
            <a:off x="112771" y="687658"/>
            <a:ext cx="8825991" cy="5562599"/>
          </a:xfrm>
          <a:prstGeom prst="rect">
            <a:avLst/>
          </a:prstGeom>
          <a:ln w="19050">
            <a:solidFill>
              <a:schemeClr val="bg1"/>
            </a:solid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1841</TotalTime>
  <Words>799</Words>
  <Application>Microsoft Office PowerPoint</Application>
  <PresentationFormat>On-screen Show (4:3)</PresentationFormat>
  <Paragraphs>108</Paragraphs>
  <Slides>30</Slides>
  <Notes>6</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Slide 1</vt:lpstr>
      <vt:lpstr>Slide 2</vt:lpstr>
      <vt:lpstr>Slide 3</vt:lpstr>
      <vt:lpstr>Slide 4</vt:lpstr>
      <vt:lpstr>Slide 5</vt:lpstr>
      <vt:lpstr>Slide 6</vt:lpstr>
      <vt:lpstr>Management Goals</vt:lpstr>
      <vt:lpstr>Slide 8</vt:lpstr>
      <vt:lpstr>Slide 9</vt:lpstr>
      <vt:lpstr>Slide 10</vt:lpstr>
      <vt:lpstr>Slide 11</vt:lpstr>
      <vt:lpstr>Slide 12</vt:lpstr>
      <vt:lpstr>Slide 13</vt:lpstr>
      <vt:lpstr>Weir catch table</vt:lpstr>
      <vt:lpstr>Project 2007-170-00 2013 – 2017 Proposal</vt:lpstr>
      <vt:lpstr>Objective 1</vt:lpstr>
      <vt:lpstr>Objective 1</vt:lpstr>
      <vt:lpstr>Objective 1</vt:lpstr>
      <vt:lpstr>Objective 2 - Entrainment</vt:lpstr>
      <vt:lpstr>Objective 2 - Entrainment</vt:lpstr>
      <vt:lpstr>Objective 2 - Entrainment</vt:lpstr>
      <vt:lpstr>Objective 2 - Entrainment</vt:lpstr>
      <vt:lpstr>Objective 2</vt:lpstr>
      <vt:lpstr>Objective 2</vt:lpstr>
      <vt:lpstr>Objective 2</vt:lpstr>
      <vt:lpstr>Objective 2</vt:lpstr>
      <vt:lpstr>Objective 2</vt:lpstr>
      <vt:lpstr>Objective 2</vt:lpstr>
      <vt:lpstr>Slide 29</vt:lpstr>
      <vt:lpstr>Slide 30</vt:lpstr>
    </vt:vector>
  </TitlesOfParts>
  <Company>IDFG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bhigh</dc:creator>
  <cp:lastModifiedBy>Palensky</cp:lastModifiedBy>
  <cp:revision>163</cp:revision>
  <dcterms:created xsi:type="dcterms:W3CDTF">2010-08-24T15:28:51Z</dcterms:created>
  <dcterms:modified xsi:type="dcterms:W3CDTF">2012-01-18T20:41:59Z</dcterms:modified>
</cp:coreProperties>
</file>