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4"/>
  </p:notesMasterIdLst>
  <p:sldIdLst>
    <p:sldId id="262" r:id="rId2"/>
    <p:sldId id="256" r:id="rId3"/>
    <p:sldId id="257" r:id="rId4"/>
    <p:sldId id="258" r:id="rId5"/>
    <p:sldId id="259" r:id="rId6"/>
    <p:sldId id="260" r:id="rId7"/>
    <p:sldId id="261" r:id="rId8"/>
    <p:sldId id="269" r:id="rId9"/>
    <p:sldId id="264" r:id="rId10"/>
    <p:sldId id="270" r:id="rId11"/>
    <p:sldId id="263" r:id="rId12"/>
    <p:sldId id="265" r:id="rId13"/>
    <p:sldId id="266" r:id="rId14"/>
    <p:sldId id="267" r:id="rId15"/>
    <p:sldId id="268" r:id="rId16"/>
    <p:sldId id="271" r:id="rId17"/>
    <p:sldId id="272" r:id="rId18"/>
    <p:sldId id="273" r:id="rId19"/>
    <p:sldId id="275" r:id="rId20"/>
    <p:sldId id="276" r:id="rId21"/>
    <p:sldId id="280" r:id="rId22"/>
    <p:sldId id="284" r:id="rId23"/>
    <p:sldId id="278" r:id="rId24"/>
    <p:sldId id="279" r:id="rId25"/>
    <p:sldId id="281" r:id="rId26"/>
    <p:sldId id="274" r:id="rId27"/>
    <p:sldId id="283" r:id="rId28"/>
    <p:sldId id="277" r:id="rId29"/>
    <p:sldId id="285" r:id="rId30"/>
    <p:sldId id="287" r:id="rId31"/>
    <p:sldId id="290" r:id="rId32"/>
    <p:sldId id="288" r:id="rId33"/>
    <p:sldId id="298" r:id="rId34"/>
    <p:sldId id="289" r:id="rId35"/>
    <p:sldId id="291" r:id="rId36"/>
    <p:sldId id="292" r:id="rId37"/>
    <p:sldId id="293" r:id="rId38"/>
    <p:sldId id="294" r:id="rId39"/>
    <p:sldId id="296" r:id="rId40"/>
    <p:sldId id="295" r:id="rId41"/>
    <p:sldId id="297" r:id="rId42"/>
    <p:sldId id="282" r:id="rId43"/>
  </p:sldIdLst>
  <p:sldSz cx="9144000" cy="6858000" type="screen4x3"/>
  <p:notesSz cx="7010400" cy="9372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F83A"/>
    <a:srgbClr val="F5F3E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080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8630"/>
          </a:xfrm>
          <a:prstGeom prst="rect">
            <a:avLst/>
          </a:prstGeom>
        </p:spPr>
        <p:txBody>
          <a:bodyPr vert="horz" lIns="93616" tIns="46808" rIns="93616" bIns="4680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8630"/>
          </a:xfrm>
          <a:prstGeom prst="rect">
            <a:avLst/>
          </a:prstGeom>
        </p:spPr>
        <p:txBody>
          <a:bodyPr vert="horz" lIns="93616" tIns="46808" rIns="93616" bIns="46808" rtlCol="0"/>
          <a:lstStyle>
            <a:lvl1pPr algn="r">
              <a:defRPr sz="1200"/>
            </a:lvl1pPr>
          </a:lstStyle>
          <a:p>
            <a:fld id="{9E040399-DADF-4DD6-8C7E-376A5A1A2B02}" type="datetimeFigureOut">
              <a:rPr lang="en-US" smtClean="0"/>
              <a:pPr/>
              <a:t>3/22/2012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703263"/>
            <a:ext cx="4686300" cy="3514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616" tIns="46808" rIns="93616" bIns="4680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51985"/>
            <a:ext cx="5608320" cy="4217670"/>
          </a:xfrm>
          <a:prstGeom prst="rect">
            <a:avLst/>
          </a:prstGeom>
        </p:spPr>
        <p:txBody>
          <a:bodyPr vert="horz" lIns="93616" tIns="46808" rIns="93616" bIns="4680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02343"/>
            <a:ext cx="3037840" cy="468630"/>
          </a:xfrm>
          <a:prstGeom prst="rect">
            <a:avLst/>
          </a:prstGeom>
        </p:spPr>
        <p:txBody>
          <a:bodyPr vert="horz" lIns="93616" tIns="46808" rIns="93616" bIns="4680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902343"/>
            <a:ext cx="3037840" cy="468630"/>
          </a:xfrm>
          <a:prstGeom prst="rect">
            <a:avLst/>
          </a:prstGeom>
        </p:spPr>
        <p:txBody>
          <a:bodyPr vert="horz" lIns="93616" tIns="46808" rIns="93616" bIns="46808" rtlCol="0" anchor="b"/>
          <a:lstStyle>
            <a:lvl1pPr algn="r">
              <a:defRPr sz="1200"/>
            </a:lvl1pPr>
          </a:lstStyle>
          <a:p>
            <a:fld id="{3B7BB93E-C5C9-4EE0-B57A-EEC5728BDC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Substantial temporal and spatial separation between tagging locations and recoveries/detections</a:t>
            </a:r>
          </a:p>
          <a:p>
            <a:r>
              <a:rPr lang="en-US" dirty="0" smtClean="0"/>
              <a:t>	this</a:t>
            </a:r>
            <a:r>
              <a:rPr lang="en-US" baseline="0" dirty="0" smtClean="0"/>
              <a:t> is not different from other tag types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B93E-C5C9-4EE0-B57A-EEC5728BDC52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Green = hatchery acclimation</a:t>
            </a:r>
          </a:p>
          <a:p>
            <a:r>
              <a:rPr lang="en-US" dirty="0" smtClean="0"/>
              <a:t>Light blue = hatchery sites</a:t>
            </a:r>
          </a:p>
          <a:p>
            <a:r>
              <a:rPr lang="en-US" dirty="0" smtClean="0"/>
              <a:t>Dark blue = smolt traps</a:t>
            </a:r>
          </a:p>
          <a:p>
            <a:r>
              <a:rPr lang="en-US" dirty="0" smtClean="0"/>
              <a:t>Red and white = juvenile</a:t>
            </a:r>
            <a:r>
              <a:rPr lang="en-US" baseline="0" dirty="0" smtClean="0"/>
              <a:t> and adult bypass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B93E-C5C9-4EE0-B57A-EEC5728BDC52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Red symbols</a:t>
            </a:r>
            <a:r>
              <a:rPr lang="en-US" baseline="0" dirty="0" smtClean="0"/>
              <a:t> = bypass detection sites</a:t>
            </a:r>
          </a:p>
          <a:p>
            <a:r>
              <a:rPr lang="en-US" baseline="0" dirty="0" smtClean="0"/>
              <a:t>Blue = SMP traps</a:t>
            </a:r>
          </a:p>
          <a:p>
            <a:r>
              <a:rPr lang="en-US" baseline="0" dirty="0" smtClean="0"/>
              <a:t>Note estuary trawl detections</a:t>
            </a:r>
          </a:p>
          <a:p>
            <a:r>
              <a:rPr lang="en-US" baseline="0" dirty="0" smtClean="0"/>
              <a:t>Orange = trawl sites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B93E-C5C9-4EE0-B57A-EEC5728BDC52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Tagging site = smolt trap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B93E-C5C9-4EE0-B57A-EEC5728BDC52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Tagging site = hatchery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B93E-C5C9-4EE0-B57A-EEC5728BDC52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Worksheets updated daily</a:t>
            </a:r>
          </a:p>
          <a:p>
            <a:r>
              <a:rPr lang="en-US" dirty="0" smtClean="0"/>
              <a:t>Weekly coordination calls</a:t>
            </a:r>
          </a:p>
          <a:p>
            <a:r>
              <a:rPr lang="en-US" dirty="0" smtClean="0"/>
              <a:t>Refer to LSRCP and IPC</a:t>
            </a:r>
            <a:r>
              <a:rPr lang="en-US" baseline="0" dirty="0" smtClean="0"/>
              <a:t> management tags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B93E-C5C9-4EE0-B57A-EEC5728BDC52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Reference public access </a:t>
            </a:r>
            <a:r>
              <a:rPr lang="en-US" smtClean="0"/>
              <a:t>data system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B93E-C5C9-4EE0-B57A-EEC5728BDC52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Power : solar, propane, grid</a:t>
            </a:r>
          </a:p>
          <a:p>
            <a:r>
              <a:rPr lang="en-US" dirty="0" smtClean="0"/>
              <a:t>Satellite uplink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B93E-C5C9-4EE0-B57A-EEC5728BDC52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 as segue</a:t>
            </a:r>
            <a:r>
              <a:rPr lang="en-US" baseline="0" dirty="0" smtClean="0"/>
              <a:t> to life </a:t>
            </a:r>
            <a:r>
              <a:rPr lang="en-US" baseline="0" smtClean="0"/>
              <a:t>cycle summary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B93E-C5C9-4EE0-B57A-EEC5728BDC52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4384A2FE-64D3-4540-9BE2-2382AF526F1D}" type="datetime1">
              <a:rPr lang="en-US" smtClean="0"/>
              <a:pPr/>
              <a:t>3/22/2012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EA653A38-055C-4A8B-A812-BB317F6327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F5340-04CD-4200-9007-F9F302F16220}" type="datetime1">
              <a:rPr lang="en-US" smtClean="0"/>
              <a:pPr/>
              <a:t>3/22/2012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53A38-055C-4A8B-A812-BB317F6327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A17B4-9457-48D4-99F3-973C02E0AAAB}" type="datetime1">
              <a:rPr lang="en-US" smtClean="0"/>
              <a:pPr/>
              <a:t>3/22/2012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53A38-055C-4A8B-A812-BB317F6327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81B864FE-9700-45C4-BDCF-237686270117}" type="datetime1">
              <a:rPr lang="en-US" smtClean="0"/>
              <a:pPr/>
              <a:t>3/22/2012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53A38-055C-4A8B-A812-BB317F6327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9123949A-4847-41BF-97A6-2947FC7DB50B}" type="datetime1">
              <a:rPr lang="en-US" smtClean="0"/>
              <a:pPr/>
              <a:t>3/22/2012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EA653A38-055C-4A8B-A812-BB317F6327C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FAFCF097-9F0C-46BE-A194-F35D4DC7DF70}" type="datetime1">
              <a:rPr lang="en-US" smtClean="0"/>
              <a:pPr/>
              <a:t>3/22/2012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EA653A38-055C-4A8B-A812-BB317F6327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1F43C693-7479-4094-84C6-109940AEEF72}" type="datetime1">
              <a:rPr lang="en-US" smtClean="0"/>
              <a:pPr/>
              <a:t>3/22/2012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EA653A38-055C-4A8B-A812-BB317F6327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4FDF3-06EF-4CF6-BF2C-67DEB68A9028}" type="datetime1">
              <a:rPr lang="en-US" smtClean="0"/>
              <a:pPr/>
              <a:t>3/22/2012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53A38-055C-4A8B-A812-BB317F6327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0347C4A8-1FD2-41DF-895A-A17F33CA2A3E}" type="datetime1">
              <a:rPr lang="en-US" smtClean="0"/>
              <a:pPr/>
              <a:t>3/22/2012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EA653A38-055C-4A8B-A812-BB317F6327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4B1C81A5-BDC3-49B1-B8CA-1F4433B2E627}" type="datetime1">
              <a:rPr lang="en-US" smtClean="0"/>
              <a:pPr/>
              <a:t>3/22/2012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EA653A38-055C-4A8B-A812-BB317F6327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084720EC-7EF4-4603-BA9F-9B30029A2633}" type="datetime1">
              <a:rPr lang="en-US" smtClean="0"/>
              <a:pPr/>
              <a:t>3/22/2012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EA653A38-055C-4A8B-A812-BB317F6327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B6077FDD-8F61-467B-A10C-0C1AAD91213C}" type="datetime1">
              <a:rPr lang="en-US" smtClean="0"/>
              <a:pPr/>
              <a:t>3/22/2012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EA653A38-055C-4A8B-A812-BB317F6327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70449" y="0"/>
            <a:ext cx="4073551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b="1" cap="small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 Demi" pitchFamily="34" charset="0"/>
                <a:cs typeface="Aharoni" pitchFamily="2" charset="-79"/>
              </a:rPr>
              <a:t>Passive Integrated Transponder Tags</a:t>
            </a:r>
            <a:endParaRPr lang="en-US" b="1" cap="small" dirty="0">
              <a:solidFill>
                <a:schemeClr val="accent1">
                  <a:lumMod val="20000"/>
                  <a:lumOff val="80000"/>
                </a:schemeClr>
              </a:solidFill>
              <a:latin typeface="Berlin Sans FB Demi" pitchFamily="34" charset="0"/>
              <a:cs typeface="Aharoni" pitchFamily="2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396335"/>
            <a:ext cx="1992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Berlin Sans FB Demi" pitchFamily="34" charset="0"/>
              </a:rPr>
              <a:t>NPCC Fish Tagging Forum</a:t>
            </a:r>
          </a:p>
          <a:p>
            <a:r>
              <a:rPr lang="en-US" sz="1200" dirty="0" smtClean="0">
                <a:latin typeface="Berlin Sans FB Demi" pitchFamily="34" charset="0"/>
              </a:rPr>
              <a:t>22 March 2012</a:t>
            </a:r>
            <a:endParaRPr lang="en-US" sz="1200" dirty="0">
              <a:latin typeface="Berlin Sans FB Dem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52600" y="1600200"/>
            <a:ext cx="5641288" cy="1692771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800" b="1" cap="small" dirty="0">
                <a:solidFill>
                  <a:schemeClr val="accent1">
                    <a:lumMod val="40000"/>
                    <a:lumOff val="60000"/>
                  </a:schemeClr>
                </a:solidFill>
                <a:latin typeface="Berlin Sans FB Demi" pitchFamily="34" charset="0"/>
                <a:cs typeface="Aharoni" pitchFamily="2" charset="-79"/>
              </a:rPr>
              <a:t>Overview of PIT-Tag Applications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800" b="1" cap="small" dirty="0">
                <a:solidFill>
                  <a:schemeClr val="accent1">
                    <a:lumMod val="40000"/>
                    <a:lumOff val="60000"/>
                  </a:schemeClr>
                </a:solidFill>
                <a:latin typeface="Berlin Sans FB Demi" pitchFamily="34" charset="0"/>
                <a:cs typeface="Aharoni" pitchFamily="2" charset="-79"/>
              </a:rPr>
              <a:t>in the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800" b="1" cap="small" dirty="0">
                <a:solidFill>
                  <a:schemeClr val="accent1">
                    <a:lumMod val="40000"/>
                    <a:lumOff val="60000"/>
                  </a:schemeClr>
                </a:solidFill>
                <a:latin typeface="Berlin Sans FB Demi" pitchFamily="34" charset="0"/>
                <a:cs typeface="Aharoni" pitchFamily="2" charset="-79"/>
              </a:rPr>
              <a:t>Columbia River Basin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53A38-055C-4A8B-A812-BB317F6327CF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886200"/>
            <a:ext cx="860777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6934200" y="5410200"/>
            <a:ext cx="18854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Photo: Oregon RFID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814060" y="1676400"/>
            <a:ext cx="5381601" cy="37240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Juvenile Information and Metrics</a:t>
            </a:r>
          </a:p>
          <a:p>
            <a:endParaRPr lang="en-US" dirty="0"/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 Estimated number of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outmigrants</a:t>
            </a:r>
            <a:endParaRPr lang="en-US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§"/>
            </a:pPr>
            <a:endParaRPr lang="en-US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 Overwinter survival (e.g. parr to smolt)</a:t>
            </a:r>
          </a:p>
          <a:p>
            <a:pPr>
              <a:buFont typeface="Wingdings" pitchFamily="2" charset="2"/>
              <a:buChar char="§"/>
            </a:pPr>
            <a:endParaRPr lang="en-US" dirty="0" smtClean="0"/>
          </a:p>
          <a:p>
            <a:pPr>
              <a:buFont typeface="Wingdings" pitchFamily="2" charset="2"/>
              <a:buChar char="§"/>
            </a:pPr>
            <a:r>
              <a:rPr lang="en-US" b="1" dirty="0" smtClean="0"/>
              <a:t>  Arrival timing at downstream detection sites</a:t>
            </a:r>
          </a:p>
          <a:p>
            <a:pPr>
              <a:buFont typeface="Wingdings" pitchFamily="2" charset="2"/>
              <a:buChar char="§"/>
            </a:pPr>
            <a:endParaRPr lang="en-US" b="1" dirty="0" smtClean="0"/>
          </a:p>
          <a:p>
            <a:pPr>
              <a:buFont typeface="Wingdings" pitchFamily="2" charset="2"/>
              <a:buChar char="§"/>
            </a:pPr>
            <a:r>
              <a:rPr lang="en-US" b="1" dirty="0" smtClean="0"/>
              <a:t>  Migration rate to downstream detection sites</a:t>
            </a:r>
          </a:p>
          <a:p>
            <a:pPr>
              <a:buFont typeface="Wingdings" pitchFamily="2" charset="2"/>
              <a:buChar char="§"/>
            </a:pPr>
            <a:endParaRPr lang="en-US" b="1" dirty="0" smtClean="0"/>
          </a:p>
          <a:p>
            <a:pPr>
              <a:buFont typeface="Wingdings" pitchFamily="2" charset="2"/>
              <a:buChar char="§"/>
            </a:pPr>
            <a:r>
              <a:rPr lang="en-US" b="1" dirty="0" smtClean="0"/>
              <a:t>  Survival to downstream detection sites</a:t>
            </a:r>
          </a:p>
          <a:p>
            <a:pPr>
              <a:buFont typeface="Wingdings" pitchFamily="2" charset="2"/>
              <a:buChar char="§"/>
            </a:pPr>
            <a:endParaRPr lang="en-US" b="1" dirty="0"/>
          </a:p>
          <a:p>
            <a:pPr>
              <a:buFont typeface="Wingdings" pitchFamily="2" charset="2"/>
              <a:buChar char="§"/>
            </a:pPr>
            <a:r>
              <a:rPr lang="en-US" b="1" dirty="0" smtClean="0"/>
              <a:t>  Reach survivals in mainstem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165027" y="0"/>
            <a:ext cx="3978973" cy="7232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b="1" cap="small" dirty="0" smtClean="0">
                <a:latin typeface="Berlin Sans FB Demi" pitchFamily="34" charset="0"/>
                <a:cs typeface="Aharoni" pitchFamily="2" charset="-79"/>
              </a:rPr>
              <a:t>Passive Integrated Transponder Tags</a:t>
            </a:r>
          </a:p>
          <a:p>
            <a:pPr algn="r">
              <a:spcAft>
                <a:spcPts val="600"/>
              </a:spcAft>
            </a:pPr>
            <a:r>
              <a:rPr lang="en-US" b="1" cap="small" dirty="0" smtClean="0">
                <a:latin typeface="Berlin Sans FB Demi" pitchFamily="34" charset="0"/>
                <a:cs typeface="Aharoni" pitchFamily="2" charset="-79"/>
              </a:rPr>
              <a:t>Juvenile Tagging</a:t>
            </a:r>
            <a:endParaRPr lang="en-US" b="1" cap="small" dirty="0">
              <a:latin typeface="Berlin Sans FB Demi" pitchFamily="34" charset="0"/>
              <a:cs typeface="Aharoni" pitchFamily="2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396335"/>
            <a:ext cx="1992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Berlin Sans FB Demi" pitchFamily="34" charset="0"/>
              </a:rPr>
              <a:t>NPCC Fish Tagging Forum</a:t>
            </a:r>
          </a:p>
          <a:p>
            <a:r>
              <a:rPr lang="en-US" sz="1200" dirty="0" smtClean="0">
                <a:latin typeface="Berlin Sans FB Demi" pitchFamily="34" charset="0"/>
              </a:rPr>
              <a:t>22 March 2012</a:t>
            </a:r>
            <a:endParaRPr lang="en-US" sz="1200" dirty="0">
              <a:latin typeface="Berlin Sans FB Demi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53A38-055C-4A8B-A812-BB317F6327CF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609600" y="914400"/>
          <a:ext cx="7983537" cy="5671835"/>
        </p:xfrm>
        <a:graphic>
          <a:graphicData uri="http://schemas.openxmlformats.org/presentationml/2006/ole">
            <p:oleObj spid="_x0000_s1026" name="Acrobat Document" r:id="rId3" imgW="7373379" imgH="5238095" progId="AcroExch.Document.7">
              <p:embed/>
            </p:oleObj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09600" y="6324600"/>
            <a:ext cx="1710725" cy="253916"/>
          </a:xfrm>
          <a:prstGeom prst="rect">
            <a:avLst/>
          </a:prstGeom>
          <a:solidFill>
            <a:schemeClr val="tx1">
              <a:lumMod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bg1"/>
                </a:solidFill>
              </a:rPr>
              <a:t>Map from www.fpc.org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65027" y="0"/>
            <a:ext cx="3978973" cy="7232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b="1" cap="small" dirty="0" smtClean="0">
                <a:latin typeface="Berlin Sans FB Demi" pitchFamily="34" charset="0"/>
                <a:cs typeface="Aharoni" pitchFamily="2" charset="-79"/>
              </a:rPr>
              <a:t>Passive Integrated Transponder Tags</a:t>
            </a:r>
          </a:p>
          <a:p>
            <a:pPr algn="r">
              <a:spcAft>
                <a:spcPts val="600"/>
              </a:spcAft>
            </a:pPr>
            <a:r>
              <a:rPr lang="en-US" b="1" cap="small" dirty="0" smtClean="0">
                <a:latin typeface="Berlin Sans FB Demi" pitchFamily="34" charset="0"/>
                <a:cs typeface="Aharoni" pitchFamily="2" charset="-79"/>
              </a:rPr>
              <a:t>Juvenile Tagging</a:t>
            </a:r>
            <a:endParaRPr lang="en-US" b="1" cap="small" dirty="0">
              <a:latin typeface="Berlin Sans FB Demi" pitchFamily="34" charset="0"/>
              <a:cs typeface="Aharoni" pitchFamily="2" charset="-79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53A38-055C-4A8B-A812-BB317F6327CF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t="9474" r="21250" b="7368"/>
          <a:stretch>
            <a:fillRect/>
          </a:stretch>
        </p:blipFill>
        <p:spPr bwMode="auto">
          <a:xfrm>
            <a:off x="119605" y="838200"/>
            <a:ext cx="8871995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52400" y="6172200"/>
            <a:ext cx="2262158" cy="253916"/>
          </a:xfrm>
          <a:prstGeom prst="rect">
            <a:avLst/>
          </a:prstGeom>
          <a:solidFill>
            <a:schemeClr val="tx1">
              <a:lumMod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bg1"/>
                </a:solidFill>
              </a:rPr>
              <a:t>Map from www.ptoccentral.org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65027" y="0"/>
            <a:ext cx="3978973" cy="7232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b="1" cap="small" dirty="0" smtClean="0">
                <a:latin typeface="Berlin Sans FB Demi" pitchFamily="34" charset="0"/>
                <a:cs typeface="Aharoni" pitchFamily="2" charset="-79"/>
              </a:rPr>
              <a:t>Passive Integrated Transponder Tags</a:t>
            </a:r>
          </a:p>
          <a:p>
            <a:pPr algn="r">
              <a:spcAft>
                <a:spcPts val="600"/>
              </a:spcAft>
            </a:pPr>
            <a:r>
              <a:rPr lang="en-US" b="1" cap="small" dirty="0" smtClean="0">
                <a:latin typeface="Berlin Sans FB Demi" pitchFamily="34" charset="0"/>
                <a:cs typeface="Aharoni" pitchFamily="2" charset="-79"/>
              </a:rPr>
              <a:t>Juvenile Tagging</a:t>
            </a:r>
            <a:endParaRPr lang="en-US" b="1" cap="small" dirty="0">
              <a:latin typeface="Berlin Sans FB Demi" pitchFamily="34" charset="0"/>
              <a:cs typeface="Aharoni" pitchFamily="2" charset="-79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53A38-055C-4A8B-A812-BB317F6327CF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391400" y="2514600"/>
            <a:ext cx="984565" cy="307777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solidFill>
              <a:schemeClr val="tx2">
                <a:lumMod val="2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25000"/>
                  </a:schemeClr>
                </a:solidFill>
              </a:rPr>
              <a:t>Hatchery</a:t>
            </a:r>
            <a:endParaRPr lang="en-US" sz="1400" b="1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44113" y="4572000"/>
            <a:ext cx="1079142" cy="307777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25000"/>
                  </a:schemeClr>
                </a:solidFill>
              </a:rPr>
              <a:t>Smolt Trap</a:t>
            </a:r>
            <a:endParaRPr lang="en-US" sz="1400" b="1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08500" y="2209800"/>
            <a:ext cx="1311578" cy="307777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solidFill>
              <a:schemeClr val="tx2">
                <a:lumMod val="2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25000"/>
                  </a:schemeClr>
                </a:solidFill>
              </a:rPr>
              <a:t>Smolt Bypass</a:t>
            </a:r>
            <a:endParaRPr lang="en-US" sz="1400" b="1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76600" y="5486400"/>
            <a:ext cx="984565" cy="307777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solidFill>
              <a:schemeClr val="tx2">
                <a:lumMod val="2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25000"/>
                  </a:schemeClr>
                </a:solidFill>
              </a:rPr>
              <a:t>Hatchery</a:t>
            </a:r>
            <a:endParaRPr lang="en-US" sz="1400" b="1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08569" y="838200"/>
            <a:ext cx="2087431" cy="307777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solidFill>
              <a:schemeClr val="tx2">
                <a:lumMod val="2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25000"/>
                  </a:schemeClr>
                </a:solidFill>
              </a:rPr>
              <a:t>Hatchery Acclimation</a:t>
            </a:r>
            <a:endParaRPr lang="en-US" sz="1400" b="1" dirty="0">
              <a:solidFill>
                <a:schemeClr val="tx2">
                  <a:lumMod val="25000"/>
                </a:schemeClr>
              </a:solidFill>
            </a:endParaRPr>
          </a:p>
        </p:txBody>
      </p:sp>
      <p:cxnSp>
        <p:nvCxnSpPr>
          <p:cNvPr id="15" name="Straight Arrow Connector 14"/>
          <p:cNvCxnSpPr>
            <a:stCxn id="9" idx="1"/>
          </p:cNvCxnSpPr>
          <p:nvPr/>
        </p:nvCxnSpPr>
        <p:spPr>
          <a:xfrm flipH="1">
            <a:off x="6629400" y="2668489"/>
            <a:ext cx="762000" cy="455711"/>
          </a:xfrm>
          <a:prstGeom prst="straightConnector1">
            <a:avLst/>
          </a:prstGeom>
          <a:ln w="412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2" idx="1"/>
          </p:cNvCxnSpPr>
          <p:nvPr/>
        </p:nvCxnSpPr>
        <p:spPr>
          <a:xfrm flipH="1" flipV="1">
            <a:off x="2743200" y="5334000"/>
            <a:ext cx="533400" cy="306289"/>
          </a:xfrm>
          <a:prstGeom prst="straightConnector1">
            <a:avLst/>
          </a:prstGeom>
          <a:ln w="412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3" idx="1"/>
          </p:cNvCxnSpPr>
          <p:nvPr/>
        </p:nvCxnSpPr>
        <p:spPr>
          <a:xfrm flipH="1">
            <a:off x="3200400" y="992089"/>
            <a:ext cx="808169" cy="608111"/>
          </a:xfrm>
          <a:prstGeom prst="straightConnector1">
            <a:avLst/>
          </a:prstGeom>
          <a:ln w="412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1" idx="1"/>
          </p:cNvCxnSpPr>
          <p:nvPr/>
        </p:nvCxnSpPr>
        <p:spPr>
          <a:xfrm flipH="1">
            <a:off x="3733816" y="2363689"/>
            <a:ext cx="674684" cy="303311"/>
          </a:xfrm>
          <a:prstGeom prst="straightConnector1">
            <a:avLst/>
          </a:prstGeom>
          <a:ln w="412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1" idx="1"/>
          </p:cNvCxnSpPr>
          <p:nvPr/>
        </p:nvCxnSpPr>
        <p:spPr>
          <a:xfrm flipH="1">
            <a:off x="3733800" y="2363689"/>
            <a:ext cx="674700" cy="1065311"/>
          </a:xfrm>
          <a:prstGeom prst="straightConnector1">
            <a:avLst/>
          </a:prstGeom>
          <a:ln w="412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0" idx="1"/>
          </p:cNvCxnSpPr>
          <p:nvPr/>
        </p:nvCxnSpPr>
        <p:spPr>
          <a:xfrm flipH="1" flipV="1">
            <a:off x="6553200" y="4114800"/>
            <a:ext cx="790913" cy="611089"/>
          </a:xfrm>
          <a:prstGeom prst="straightConnector1">
            <a:avLst/>
          </a:prstGeom>
          <a:ln w="412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65027" y="0"/>
            <a:ext cx="3978973" cy="7232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b="1" cap="small" dirty="0" smtClean="0">
                <a:latin typeface="Berlin Sans FB Demi" pitchFamily="34" charset="0"/>
                <a:cs typeface="Aharoni" pitchFamily="2" charset="-79"/>
              </a:rPr>
              <a:t>Passive Integrated Transponder Tags</a:t>
            </a:r>
          </a:p>
          <a:p>
            <a:pPr algn="r">
              <a:spcAft>
                <a:spcPts val="600"/>
              </a:spcAft>
            </a:pPr>
            <a:r>
              <a:rPr lang="en-US" b="1" cap="small" dirty="0" smtClean="0">
                <a:latin typeface="Berlin Sans FB Demi" pitchFamily="34" charset="0"/>
                <a:cs typeface="Aharoni" pitchFamily="2" charset="-79"/>
              </a:rPr>
              <a:t>Juvenile Detection</a:t>
            </a:r>
            <a:endParaRPr lang="en-US" b="1" cap="small" dirty="0">
              <a:latin typeface="Berlin Sans FB Demi" pitchFamily="34" charset="0"/>
              <a:cs typeface="Aharoni" pitchFamily="2" charset="-79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t="9474" r="21250" b="7368"/>
          <a:stretch>
            <a:fillRect/>
          </a:stretch>
        </p:blipFill>
        <p:spPr bwMode="auto">
          <a:xfrm>
            <a:off x="152400" y="858762"/>
            <a:ext cx="8839200" cy="554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52400" y="6172200"/>
            <a:ext cx="2262158" cy="253916"/>
          </a:xfrm>
          <a:prstGeom prst="rect">
            <a:avLst/>
          </a:prstGeom>
          <a:solidFill>
            <a:schemeClr val="tx1">
              <a:lumMod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bg1"/>
                </a:solidFill>
              </a:rPr>
              <a:t>Map from www.ptoccentral.org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53A38-055C-4A8B-A812-BB317F6327CF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344113" y="4572000"/>
            <a:ext cx="1079142" cy="307777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25000"/>
                  </a:schemeClr>
                </a:solidFill>
              </a:rPr>
              <a:t>Smolt Trap</a:t>
            </a:r>
            <a:endParaRPr lang="en-US" sz="1400" b="1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08500" y="2209800"/>
            <a:ext cx="1311578" cy="307777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solidFill>
              <a:schemeClr val="tx2">
                <a:lumMod val="2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25000"/>
                  </a:schemeClr>
                </a:solidFill>
              </a:rPr>
              <a:t>Smolt Bypass</a:t>
            </a:r>
            <a:endParaRPr lang="en-US" sz="1400" b="1" dirty="0">
              <a:solidFill>
                <a:schemeClr val="tx2">
                  <a:lumMod val="25000"/>
                </a:schemeClr>
              </a:solidFill>
            </a:endParaRPr>
          </a:p>
        </p:txBody>
      </p:sp>
      <p:cxnSp>
        <p:nvCxnSpPr>
          <p:cNvPr id="11" name="Straight Arrow Connector 10"/>
          <p:cNvCxnSpPr>
            <a:stCxn id="10" idx="1"/>
          </p:cNvCxnSpPr>
          <p:nvPr/>
        </p:nvCxnSpPr>
        <p:spPr>
          <a:xfrm flipH="1">
            <a:off x="3733816" y="2363689"/>
            <a:ext cx="674684" cy="303311"/>
          </a:xfrm>
          <a:prstGeom prst="straightConnector1">
            <a:avLst/>
          </a:prstGeom>
          <a:ln w="412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9" idx="1"/>
          </p:cNvCxnSpPr>
          <p:nvPr/>
        </p:nvCxnSpPr>
        <p:spPr>
          <a:xfrm flipH="1" flipV="1">
            <a:off x="6629400" y="4191000"/>
            <a:ext cx="714713" cy="534889"/>
          </a:xfrm>
          <a:prstGeom prst="straightConnector1">
            <a:avLst/>
          </a:prstGeom>
          <a:ln w="412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19100"/>
            <a:ext cx="9144000" cy="364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Oval 6"/>
          <p:cNvSpPr/>
          <p:nvPr/>
        </p:nvSpPr>
        <p:spPr>
          <a:xfrm>
            <a:off x="5105400" y="1524000"/>
            <a:ext cx="4038600" cy="99060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33400" y="1752600"/>
            <a:ext cx="2133600" cy="68580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657600" y="1600200"/>
            <a:ext cx="762000" cy="3657600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143000" y="3429000"/>
            <a:ext cx="2133600" cy="68580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165027" y="0"/>
            <a:ext cx="3978973" cy="7232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b="1" cap="small" dirty="0" smtClean="0">
                <a:latin typeface="Berlin Sans FB Demi" pitchFamily="34" charset="0"/>
                <a:cs typeface="Aharoni" pitchFamily="2" charset="-79"/>
              </a:rPr>
              <a:t>Passive Integrated Transponder Tags</a:t>
            </a:r>
          </a:p>
          <a:p>
            <a:pPr algn="r">
              <a:spcAft>
                <a:spcPts val="600"/>
              </a:spcAft>
            </a:pPr>
            <a:r>
              <a:rPr lang="en-US" b="1" cap="small" dirty="0" smtClean="0">
                <a:latin typeface="Berlin Sans FB Demi" pitchFamily="34" charset="0"/>
                <a:cs typeface="Aharoni" pitchFamily="2" charset="-79"/>
              </a:rPr>
              <a:t>Juvenile Detection</a:t>
            </a:r>
            <a:endParaRPr lang="en-US" b="1" cap="small" dirty="0">
              <a:latin typeface="Berlin Sans FB Demi" pitchFamily="34" charset="0"/>
              <a:cs typeface="Aharoni" pitchFamily="2" charset="-79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396335"/>
            <a:ext cx="1992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Berlin Sans FB Demi" pitchFamily="34" charset="0"/>
              </a:rPr>
              <a:t>NPCC Fish Tagging Forum</a:t>
            </a:r>
          </a:p>
          <a:p>
            <a:r>
              <a:rPr lang="en-US" sz="1200" dirty="0" smtClean="0">
                <a:latin typeface="Berlin Sans FB Demi" pitchFamily="34" charset="0"/>
              </a:rPr>
              <a:t>22 March 2012</a:t>
            </a:r>
            <a:endParaRPr lang="en-US" sz="1200" dirty="0">
              <a:latin typeface="Berlin Sans FB Demi" pitchFamily="34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53A38-055C-4A8B-A812-BB317F6327CF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838200"/>
            <a:ext cx="91440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le 7"/>
          <p:cNvSpPr/>
          <p:nvPr/>
        </p:nvSpPr>
        <p:spPr>
          <a:xfrm>
            <a:off x="0" y="5029200"/>
            <a:ext cx="3505200" cy="838200"/>
          </a:xfrm>
          <a:prstGeom prst="roundRect">
            <a:avLst/>
          </a:prstGeom>
          <a:solidFill>
            <a:srgbClr val="00B0F0">
              <a:alpha val="32000"/>
            </a:srgb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057400" y="3124200"/>
            <a:ext cx="762000" cy="838200"/>
          </a:xfrm>
          <a:prstGeom prst="roundRect">
            <a:avLst/>
          </a:prstGeom>
          <a:solidFill>
            <a:srgbClr val="00B0F0">
              <a:alpha val="32000"/>
            </a:srgb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0" y="1219200"/>
            <a:ext cx="9144000" cy="3810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Tagging Site = Mainstem Smolt Trap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165027" y="0"/>
            <a:ext cx="3978973" cy="7232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b="1" cap="small" dirty="0" smtClean="0">
                <a:latin typeface="Berlin Sans FB Demi" pitchFamily="34" charset="0"/>
                <a:cs typeface="Aharoni" pitchFamily="2" charset="-79"/>
              </a:rPr>
              <a:t>Passive Integrated Transponder Tags</a:t>
            </a:r>
          </a:p>
          <a:p>
            <a:pPr algn="r">
              <a:spcAft>
                <a:spcPts val="600"/>
              </a:spcAft>
            </a:pPr>
            <a:r>
              <a:rPr lang="en-US" b="1" cap="small" dirty="0" smtClean="0">
                <a:latin typeface="Berlin Sans FB Demi" pitchFamily="34" charset="0"/>
                <a:cs typeface="Aharoni" pitchFamily="2" charset="-79"/>
              </a:rPr>
              <a:t>Juvenile Detection</a:t>
            </a:r>
            <a:endParaRPr lang="en-US" b="1" cap="small" dirty="0">
              <a:latin typeface="Berlin Sans FB Demi" pitchFamily="34" charset="0"/>
              <a:cs typeface="Aharoni" pitchFamily="2" charset="-79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396335"/>
            <a:ext cx="1992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Berlin Sans FB Demi" pitchFamily="34" charset="0"/>
              </a:rPr>
              <a:t>NPCC Fish Tagging Forum</a:t>
            </a:r>
          </a:p>
          <a:p>
            <a:r>
              <a:rPr lang="en-US" sz="1200" dirty="0" smtClean="0">
                <a:latin typeface="Berlin Sans FB Demi" pitchFamily="34" charset="0"/>
              </a:rPr>
              <a:t>22 March 2012</a:t>
            </a:r>
            <a:endParaRPr lang="en-US" sz="1200" dirty="0">
              <a:latin typeface="Berlin Sans FB Demi" pitchFamily="34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53A38-055C-4A8B-A812-BB317F6327CF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8200"/>
            <a:ext cx="91440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le 7"/>
          <p:cNvSpPr/>
          <p:nvPr/>
        </p:nvSpPr>
        <p:spPr>
          <a:xfrm>
            <a:off x="0" y="5029200"/>
            <a:ext cx="3505200" cy="838200"/>
          </a:xfrm>
          <a:prstGeom prst="roundRect">
            <a:avLst/>
          </a:prstGeom>
          <a:solidFill>
            <a:srgbClr val="00B0F0">
              <a:alpha val="32000"/>
            </a:srgb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762000" y="2209800"/>
            <a:ext cx="762000" cy="838200"/>
          </a:xfrm>
          <a:prstGeom prst="roundRect">
            <a:avLst/>
          </a:prstGeom>
          <a:solidFill>
            <a:srgbClr val="00B0F0">
              <a:alpha val="32000"/>
            </a:srgb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0" y="1219200"/>
            <a:ext cx="9144000" cy="3810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Tagging Site = Hatchery Release Group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165027" y="0"/>
            <a:ext cx="3978973" cy="7232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b="1" cap="small" dirty="0" smtClean="0">
                <a:latin typeface="Berlin Sans FB Demi" pitchFamily="34" charset="0"/>
                <a:cs typeface="Aharoni" pitchFamily="2" charset="-79"/>
              </a:rPr>
              <a:t>Passive Integrated Transponder Tags</a:t>
            </a:r>
          </a:p>
          <a:p>
            <a:pPr algn="r">
              <a:spcAft>
                <a:spcPts val="600"/>
              </a:spcAft>
            </a:pPr>
            <a:r>
              <a:rPr lang="en-US" b="1" cap="small" dirty="0" smtClean="0">
                <a:latin typeface="Berlin Sans FB Demi" pitchFamily="34" charset="0"/>
                <a:cs typeface="Aharoni" pitchFamily="2" charset="-79"/>
              </a:rPr>
              <a:t>Juvenile Detection</a:t>
            </a:r>
            <a:endParaRPr lang="en-US" b="1" cap="small" dirty="0">
              <a:latin typeface="Berlin Sans FB Demi" pitchFamily="34" charset="0"/>
              <a:cs typeface="Aharoni" pitchFamily="2" charset="-79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396335"/>
            <a:ext cx="1992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Berlin Sans FB Demi" pitchFamily="34" charset="0"/>
              </a:rPr>
              <a:t>NPCC Fish Tagging Forum</a:t>
            </a:r>
          </a:p>
          <a:p>
            <a:r>
              <a:rPr lang="en-US" sz="1200" dirty="0" smtClean="0">
                <a:latin typeface="Berlin Sans FB Demi" pitchFamily="34" charset="0"/>
              </a:rPr>
              <a:t>22 March 2012</a:t>
            </a:r>
            <a:endParaRPr lang="en-US" sz="1200" dirty="0">
              <a:latin typeface="Berlin Sans FB Demi" pitchFamily="34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53A38-055C-4A8B-A812-BB317F6327CF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90600" y="1371600"/>
            <a:ext cx="72390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Mainstem Dam Tagging and Collection Sites</a:t>
            </a:r>
          </a:p>
          <a:p>
            <a:endParaRPr lang="en-US" b="1" dirty="0"/>
          </a:p>
          <a:p>
            <a:pPr>
              <a:buFont typeface="Wingdings" pitchFamily="2" charset="2"/>
              <a:buChar char="§"/>
            </a:pPr>
            <a:r>
              <a:rPr lang="en-US" b="1" dirty="0" smtClean="0"/>
              <a:t>  Provides a site to apply tags to the aggregate run</a:t>
            </a:r>
          </a:p>
          <a:p>
            <a:endParaRPr lang="en-US" b="1" dirty="0" smtClean="0"/>
          </a:p>
          <a:p>
            <a:pPr lvl="1">
              <a:buFont typeface="Wingdings" pitchFamily="2" charset="2"/>
              <a:buChar char="§"/>
            </a:pPr>
            <a:r>
              <a:rPr lang="en-US" b="1" dirty="0"/>
              <a:t> </a:t>
            </a:r>
            <a:r>
              <a:rPr lang="en-US" b="1" dirty="0" smtClean="0"/>
              <a:t> Only fish bypassed-collected fish can be tagged</a:t>
            </a:r>
          </a:p>
          <a:p>
            <a:pPr lvl="2">
              <a:buFont typeface="Wingdings" pitchFamily="2" charset="2"/>
              <a:buChar char="§"/>
            </a:pPr>
            <a:r>
              <a:rPr lang="en-US" b="1" dirty="0" smtClean="0"/>
              <a:t>  Tagged smolts: Transported or returned to river</a:t>
            </a:r>
          </a:p>
          <a:p>
            <a:pPr>
              <a:buFont typeface="Wingdings" pitchFamily="2" charset="2"/>
              <a:buChar char="§"/>
            </a:pPr>
            <a:endParaRPr lang="en-US" b="1" dirty="0"/>
          </a:p>
          <a:p>
            <a:pPr>
              <a:buFont typeface="Wingdings" pitchFamily="2" charset="2"/>
              <a:buChar char="§"/>
            </a:pPr>
            <a:r>
              <a:rPr lang="en-US" b="1" dirty="0" smtClean="0"/>
              <a:t>  Ability to apply “new” treatment to previously tagged fish captured in bypass systems</a:t>
            </a:r>
          </a:p>
          <a:p>
            <a:pPr>
              <a:buFont typeface="Wingdings" pitchFamily="2" charset="2"/>
              <a:buChar char="§"/>
            </a:pPr>
            <a:endParaRPr lang="en-US" b="1" dirty="0"/>
          </a:p>
          <a:p>
            <a:pPr lvl="1">
              <a:buFont typeface="Wingdings" pitchFamily="2" charset="2"/>
              <a:buChar char="§"/>
            </a:pPr>
            <a:r>
              <a:rPr lang="en-US" b="1" dirty="0" smtClean="0"/>
              <a:t>  Sort by Code to designate route of migration</a:t>
            </a:r>
          </a:p>
          <a:p>
            <a:pPr lvl="2">
              <a:buFont typeface="Wingdings" pitchFamily="2" charset="2"/>
              <a:buChar char="§"/>
            </a:pPr>
            <a:r>
              <a:rPr lang="en-US" b="1" dirty="0"/>
              <a:t> </a:t>
            </a:r>
            <a:r>
              <a:rPr lang="en-US" b="1" dirty="0" smtClean="0"/>
              <a:t> Transport smolts or return to river</a:t>
            </a:r>
          </a:p>
          <a:p>
            <a:pPr lvl="1">
              <a:buFont typeface="Wingdings" pitchFamily="2" charset="2"/>
              <a:buChar char="§"/>
            </a:pPr>
            <a:endParaRPr lang="en-US" b="1" dirty="0"/>
          </a:p>
          <a:p>
            <a:pPr lvl="1">
              <a:buFont typeface="Wingdings" pitchFamily="2" charset="2"/>
              <a:buChar char="§"/>
            </a:pPr>
            <a:r>
              <a:rPr lang="en-US" b="1" dirty="0" smtClean="0"/>
              <a:t>  Requires pre-tagging coordination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165027" y="0"/>
            <a:ext cx="3978973" cy="7232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b="1" cap="small" dirty="0" smtClean="0">
                <a:latin typeface="Berlin Sans FB Demi" pitchFamily="34" charset="0"/>
                <a:cs typeface="Aharoni" pitchFamily="2" charset="-79"/>
              </a:rPr>
              <a:t>Passive Integrated Transponder Tags</a:t>
            </a:r>
          </a:p>
          <a:p>
            <a:pPr algn="r">
              <a:spcAft>
                <a:spcPts val="600"/>
              </a:spcAft>
            </a:pPr>
            <a:r>
              <a:rPr lang="en-US" b="1" cap="small" dirty="0" smtClean="0">
                <a:latin typeface="Berlin Sans FB Demi" pitchFamily="34" charset="0"/>
                <a:cs typeface="Aharoni" pitchFamily="2" charset="-79"/>
              </a:rPr>
              <a:t>Juvenile Tagging</a:t>
            </a:r>
            <a:endParaRPr lang="en-US" b="1" cap="small" dirty="0">
              <a:latin typeface="Berlin Sans FB Demi" pitchFamily="34" charset="0"/>
              <a:cs typeface="Aharoni" pitchFamily="2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396335"/>
            <a:ext cx="1992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Berlin Sans FB Demi" pitchFamily="34" charset="0"/>
              </a:rPr>
              <a:t>NPCC Fish Tagging Forum</a:t>
            </a:r>
          </a:p>
          <a:p>
            <a:r>
              <a:rPr lang="en-US" sz="1200" dirty="0" smtClean="0">
                <a:latin typeface="Berlin Sans FB Demi" pitchFamily="34" charset="0"/>
              </a:rPr>
              <a:t>22 March 2012</a:t>
            </a:r>
            <a:endParaRPr lang="en-US" sz="1200" dirty="0">
              <a:latin typeface="Berlin Sans FB Demi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53A38-055C-4A8B-A812-BB317F6327CF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65027" y="0"/>
            <a:ext cx="3978973" cy="7232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b="1" cap="small" dirty="0" smtClean="0">
                <a:latin typeface="Berlin Sans FB Demi" pitchFamily="34" charset="0"/>
                <a:cs typeface="Aharoni" pitchFamily="2" charset="-79"/>
              </a:rPr>
              <a:t>Passive Integrated Transponder Tags</a:t>
            </a:r>
          </a:p>
          <a:p>
            <a:pPr algn="r">
              <a:spcAft>
                <a:spcPts val="600"/>
              </a:spcAft>
            </a:pPr>
            <a:r>
              <a:rPr lang="en-US" b="1" cap="small" dirty="0" smtClean="0">
                <a:latin typeface="Berlin Sans FB Demi" pitchFamily="34" charset="0"/>
                <a:cs typeface="Aharoni" pitchFamily="2" charset="-79"/>
              </a:rPr>
              <a:t>Juvenile Tagging</a:t>
            </a:r>
            <a:endParaRPr lang="en-US" b="1" cap="small" dirty="0">
              <a:latin typeface="Berlin Sans FB Demi" pitchFamily="34" charset="0"/>
              <a:cs typeface="Aharoni" pitchFamily="2" charset="-79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0600" y="1371600"/>
            <a:ext cx="723900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Juvenile Life Stage Summary</a:t>
            </a:r>
          </a:p>
          <a:p>
            <a:endParaRPr lang="en-US" b="1" dirty="0"/>
          </a:p>
          <a:p>
            <a:pPr>
              <a:buFont typeface="Wingdings" pitchFamily="2" charset="2"/>
              <a:buChar char="§"/>
            </a:pPr>
            <a:r>
              <a:rPr lang="en-US" b="1" dirty="0" smtClean="0"/>
              <a:t>  Many TAGGING sites</a:t>
            </a:r>
          </a:p>
          <a:p>
            <a:endParaRPr lang="en-US" b="1" dirty="0" smtClean="0"/>
          </a:p>
          <a:p>
            <a:pPr lvl="1">
              <a:buFont typeface="Wingdings" pitchFamily="2" charset="2"/>
              <a:buChar char="§"/>
            </a:pPr>
            <a:r>
              <a:rPr lang="en-US" b="1" dirty="0"/>
              <a:t> </a:t>
            </a:r>
            <a:r>
              <a:rPr lang="en-US" b="1" dirty="0" smtClean="0"/>
              <a:t> Species</a:t>
            </a:r>
          </a:p>
          <a:p>
            <a:pPr lvl="1">
              <a:buFont typeface="Wingdings" pitchFamily="2" charset="2"/>
              <a:buChar char="§"/>
            </a:pPr>
            <a:r>
              <a:rPr lang="en-US" b="1" dirty="0"/>
              <a:t> </a:t>
            </a:r>
            <a:r>
              <a:rPr lang="en-US" b="1" dirty="0" smtClean="0"/>
              <a:t> Life Stage</a:t>
            </a:r>
          </a:p>
          <a:p>
            <a:pPr lvl="1">
              <a:buFont typeface="Wingdings" pitchFamily="2" charset="2"/>
              <a:buChar char="§"/>
            </a:pPr>
            <a:r>
              <a:rPr lang="en-US" b="1" dirty="0"/>
              <a:t> </a:t>
            </a:r>
            <a:r>
              <a:rPr lang="en-US" b="1" dirty="0" smtClean="0"/>
              <a:t> Rearing Type</a:t>
            </a:r>
          </a:p>
          <a:p>
            <a:pPr lvl="1">
              <a:buFont typeface="Wingdings" pitchFamily="2" charset="2"/>
              <a:buChar char="§"/>
            </a:pPr>
            <a:r>
              <a:rPr lang="en-US" b="1" dirty="0"/>
              <a:t> </a:t>
            </a:r>
            <a:r>
              <a:rPr lang="en-US" b="1" dirty="0" smtClean="0"/>
              <a:t> Release Type</a:t>
            </a:r>
          </a:p>
          <a:p>
            <a:pPr>
              <a:buFont typeface="Wingdings" pitchFamily="2" charset="2"/>
              <a:buChar char="§"/>
            </a:pPr>
            <a:endParaRPr lang="en-US" b="1" dirty="0"/>
          </a:p>
          <a:p>
            <a:pPr>
              <a:buFont typeface="Wingdings" pitchFamily="2" charset="2"/>
              <a:buChar char="§"/>
            </a:pPr>
            <a:r>
              <a:rPr lang="en-US" b="1" dirty="0" smtClean="0"/>
              <a:t>  Few DETECTION sites</a:t>
            </a:r>
          </a:p>
          <a:p>
            <a:pPr>
              <a:buFont typeface="Wingdings" pitchFamily="2" charset="2"/>
              <a:buChar char="§"/>
            </a:pPr>
            <a:endParaRPr lang="en-US" b="1" dirty="0"/>
          </a:p>
          <a:p>
            <a:pPr lvl="1">
              <a:buFont typeface="Wingdings" pitchFamily="2" charset="2"/>
              <a:buChar char="§"/>
            </a:pPr>
            <a:r>
              <a:rPr lang="en-US" b="1" dirty="0" smtClean="0"/>
              <a:t>  Mainstem dams</a:t>
            </a:r>
          </a:p>
          <a:p>
            <a:pPr lvl="2">
              <a:buFont typeface="Wingdings" pitchFamily="2" charset="2"/>
              <a:buChar char="§"/>
            </a:pPr>
            <a:r>
              <a:rPr lang="en-US" b="1" dirty="0"/>
              <a:t> </a:t>
            </a:r>
            <a:r>
              <a:rPr lang="en-US" b="1" dirty="0" smtClean="0"/>
              <a:t> Smolt bypass systems</a:t>
            </a:r>
          </a:p>
          <a:p>
            <a:pPr lvl="3">
              <a:buFont typeface="Wingdings" pitchFamily="2" charset="2"/>
              <a:buChar char="§"/>
            </a:pPr>
            <a:r>
              <a:rPr lang="en-US" b="1" dirty="0" smtClean="0"/>
              <a:t>  “Thorough”</a:t>
            </a:r>
          </a:p>
          <a:p>
            <a:pPr lvl="2">
              <a:buFont typeface="Wingdings" pitchFamily="2" charset="2"/>
              <a:buChar char="§"/>
            </a:pPr>
            <a:r>
              <a:rPr lang="en-US" b="1" dirty="0" smtClean="0"/>
              <a:t>  Tags compiled from upstream studies for mainstem studies</a:t>
            </a:r>
          </a:p>
          <a:p>
            <a:pPr lvl="2">
              <a:buFont typeface="Wingdings" pitchFamily="2" charset="2"/>
              <a:buChar char="§"/>
            </a:pPr>
            <a:r>
              <a:rPr lang="en-US" b="1" dirty="0" smtClean="0"/>
              <a:t>  Missing  surface passage routes, turbines</a:t>
            </a:r>
          </a:p>
          <a:p>
            <a:pPr lvl="1"/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396335"/>
            <a:ext cx="1992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Berlin Sans FB Demi" pitchFamily="34" charset="0"/>
              </a:rPr>
              <a:t>NPCC Fish Tagging Forum</a:t>
            </a:r>
          </a:p>
          <a:p>
            <a:r>
              <a:rPr lang="en-US" sz="1200" dirty="0" smtClean="0">
                <a:latin typeface="Berlin Sans FB Demi" pitchFamily="34" charset="0"/>
              </a:rPr>
              <a:t>22 March 2012</a:t>
            </a:r>
            <a:endParaRPr lang="en-US" sz="1200" dirty="0">
              <a:latin typeface="Berlin Sans FB Demi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53A38-055C-4A8B-A812-BB317F6327CF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65027" y="0"/>
            <a:ext cx="3978973" cy="7232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b="1" cap="small" dirty="0" smtClean="0">
                <a:latin typeface="Berlin Sans FB Demi" pitchFamily="34" charset="0"/>
                <a:cs typeface="Aharoni" pitchFamily="2" charset="-79"/>
              </a:rPr>
              <a:t>Passive Integrated Transponder Tags</a:t>
            </a:r>
          </a:p>
          <a:p>
            <a:pPr algn="r">
              <a:spcAft>
                <a:spcPts val="600"/>
              </a:spcAft>
            </a:pPr>
            <a:r>
              <a:rPr lang="en-US" b="1" cap="small" dirty="0" smtClean="0">
                <a:latin typeface="Berlin Sans FB Demi" pitchFamily="34" charset="0"/>
                <a:cs typeface="Aharoni" pitchFamily="2" charset="-79"/>
              </a:rPr>
              <a:t>Adult Detections</a:t>
            </a:r>
            <a:endParaRPr lang="en-US" b="1" cap="small" dirty="0">
              <a:latin typeface="Berlin Sans FB Demi" pitchFamily="34" charset="0"/>
              <a:cs typeface="Aharoni" pitchFamily="2" charset="-79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1443841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10000"/>
                  </a:schemeClr>
                </a:solidFill>
              </a:rPr>
              <a:t>Adult Detections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b="1" dirty="0"/>
              <a:t> </a:t>
            </a:r>
            <a:r>
              <a:rPr lang="en-US" b="1" dirty="0" smtClean="0"/>
              <a:t> Ocean</a:t>
            </a:r>
          </a:p>
          <a:p>
            <a:pPr lvl="1"/>
            <a:endParaRPr lang="en-US" b="1" dirty="0" smtClean="0"/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  Columbia Estuary</a:t>
            </a:r>
          </a:p>
          <a:p>
            <a:endParaRPr lang="en-US" b="1" dirty="0" smtClean="0"/>
          </a:p>
          <a:p>
            <a:pPr>
              <a:buFont typeface="Arial" pitchFamily="34" charset="0"/>
              <a:buChar char="•"/>
            </a:pPr>
            <a:r>
              <a:rPr lang="en-US" b="1" dirty="0" smtClean="0"/>
              <a:t>  Bonneville Dam</a:t>
            </a:r>
          </a:p>
          <a:p>
            <a:pPr lvl="1"/>
            <a:endParaRPr lang="en-US" b="1" dirty="0" smtClean="0"/>
          </a:p>
          <a:p>
            <a:pPr>
              <a:buFont typeface="Arial" pitchFamily="34" charset="0"/>
              <a:buChar char="•"/>
            </a:pPr>
            <a:r>
              <a:rPr lang="en-US" b="1" dirty="0"/>
              <a:t> </a:t>
            </a:r>
            <a:r>
              <a:rPr lang="en-US" b="1" dirty="0" smtClean="0"/>
              <a:t> Upstream Mainstem Dams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396335"/>
            <a:ext cx="1992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Berlin Sans FB Demi" pitchFamily="34" charset="0"/>
              </a:rPr>
              <a:t>NPCC Fish Tagging Forum</a:t>
            </a:r>
          </a:p>
          <a:p>
            <a:r>
              <a:rPr lang="en-US" sz="1200" dirty="0" smtClean="0">
                <a:latin typeface="Berlin Sans FB Demi" pitchFamily="34" charset="0"/>
              </a:rPr>
              <a:t>22 March 2012</a:t>
            </a:r>
            <a:endParaRPr lang="en-US" sz="1200" dirty="0">
              <a:latin typeface="Berlin Sans FB Demi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53A38-055C-4A8B-A812-BB317F6327CF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65027" y="0"/>
            <a:ext cx="3978973" cy="7232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b="1" cap="small" dirty="0" smtClean="0">
                <a:latin typeface="Berlin Sans FB Demi" pitchFamily="34" charset="0"/>
                <a:cs typeface="Aharoni" pitchFamily="2" charset="-79"/>
              </a:rPr>
              <a:t>Passive Integrated Transponder Tags</a:t>
            </a:r>
          </a:p>
          <a:p>
            <a:pPr algn="r">
              <a:spcAft>
                <a:spcPts val="600"/>
              </a:spcAft>
            </a:pPr>
            <a:r>
              <a:rPr lang="en-US" b="1" cap="small" dirty="0" smtClean="0">
                <a:latin typeface="Berlin Sans FB Demi" pitchFamily="34" charset="0"/>
                <a:cs typeface="Aharoni" pitchFamily="2" charset="-79"/>
              </a:rPr>
              <a:t>Outline</a:t>
            </a:r>
            <a:endParaRPr lang="en-US" b="1" cap="small" dirty="0">
              <a:latin typeface="Berlin Sans FB Demi" pitchFamily="34" charset="0"/>
              <a:cs typeface="Aharoni" pitchFamily="2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6800" y="923121"/>
            <a:ext cx="7067961" cy="5401479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 Demi" pitchFamily="34" charset="0"/>
                <a:cs typeface="Aharoni" pitchFamily="2" charset="-79"/>
              </a:rPr>
              <a:t>  Overview of PIT-Tag Applications</a:t>
            </a:r>
          </a:p>
          <a:p>
            <a:pPr>
              <a:spcAft>
                <a:spcPts val="600"/>
              </a:spcAft>
            </a:pPr>
            <a:endParaRPr lang="en-US" sz="2000" b="1" dirty="0" smtClean="0">
              <a:solidFill>
                <a:schemeClr val="accent1">
                  <a:lumMod val="20000"/>
                  <a:lumOff val="80000"/>
                </a:schemeClr>
              </a:solidFill>
              <a:latin typeface="Berlin Sans FB Demi" pitchFamily="34" charset="0"/>
              <a:cs typeface="Aharoni" pitchFamily="2" charset="-79"/>
            </a:endParaRPr>
          </a:p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 Demi" pitchFamily="34" charset="0"/>
                <a:cs typeface="Aharoni" pitchFamily="2" charset="-79"/>
              </a:rPr>
              <a:t>  Follow the life cycle of anadromous salmon and steelhead</a:t>
            </a:r>
          </a:p>
          <a:p>
            <a:pPr lvl="1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 Demi" pitchFamily="34" charset="0"/>
                <a:cs typeface="Aharoni" pitchFamily="2" charset="-79"/>
              </a:rPr>
              <a:t>  Juvenile tagging</a:t>
            </a:r>
          </a:p>
          <a:p>
            <a:pPr lvl="1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 Demi" pitchFamily="34" charset="0"/>
                <a:cs typeface="Aharoni" pitchFamily="2" charset="-79"/>
              </a:rPr>
              <a:t>  Juvenile detections</a:t>
            </a:r>
          </a:p>
          <a:p>
            <a:pPr lvl="1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 Demi" pitchFamily="34" charset="0"/>
                <a:cs typeface="Aharoni" pitchFamily="2" charset="-79"/>
              </a:rPr>
              <a:t>  Adult detections, tagging, detections</a:t>
            </a:r>
          </a:p>
          <a:p>
            <a:pPr lvl="1">
              <a:spcAft>
                <a:spcPts val="600"/>
              </a:spcAft>
            </a:pPr>
            <a:endParaRPr lang="en-US" sz="2000" b="1" dirty="0" smtClean="0">
              <a:solidFill>
                <a:schemeClr val="accent1">
                  <a:lumMod val="20000"/>
                  <a:lumOff val="80000"/>
                </a:schemeClr>
              </a:solidFill>
              <a:latin typeface="Berlin Sans FB Demi" pitchFamily="34" charset="0"/>
              <a:cs typeface="Aharoni" pitchFamily="2" charset="-79"/>
            </a:endParaRPr>
          </a:p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 Demi" pitchFamily="34" charset="0"/>
                <a:cs typeface="Aharoni" pitchFamily="2" charset="-79"/>
              </a:rPr>
              <a:t>  No Study, Species, Behavior or Location emphasis</a:t>
            </a:r>
          </a:p>
          <a:p>
            <a:pPr>
              <a:spcAft>
                <a:spcPts val="600"/>
              </a:spcAft>
            </a:pPr>
            <a:endParaRPr lang="en-US" sz="2000" b="1" dirty="0" smtClean="0">
              <a:solidFill>
                <a:schemeClr val="accent1">
                  <a:lumMod val="20000"/>
                  <a:lumOff val="80000"/>
                </a:schemeClr>
              </a:solidFill>
              <a:latin typeface="Berlin Sans FB Demi" pitchFamily="34" charset="0"/>
              <a:cs typeface="Aharoni" pitchFamily="2" charset="-79"/>
            </a:endParaRPr>
          </a:p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 Demi" pitchFamily="34" charset="0"/>
                <a:cs typeface="Aharoni" pitchFamily="2" charset="-79"/>
              </a:rPr>
              <a:t>  Describe:</a:t>
            </a:r>
          </a:p>
          <a:p>
            <a:pPr lvl="1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 Demi" pitchFamily="34" charset="0"/>
                <a:cs typeface="Aharoni" pitchFamily="2" charset="-79"/>
              </a:rPr>
              <a:t>  Purpose and locations of tagging</a:t>
            </a:r>
          </a:p>
          <a:p>
            <a:pPr lvl="1"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 Demi" pitchFamily="34" charset="0"/>
                <a:cs typeface="Aharoni" pitchFamily="2" charset="-79"/>
              </a:rPr>
              <a:t>  Detection and analysis locations</a:t>
            </a:r>
          </a:p>
          <a:p>
            <a:pPr lvl="1">
              <a:spcAft>
                <a:spcPts val="600"/>
              </a:spcAft>
            </a:pPr>
            <a:endParaRPr lang="en-US" sz="2000" b="1" dirty="0" smtClean="0">
              <a:solidFill>
                <a:schemeClr val="accent1">
                  <a:lumMod val="20000"/>
                  <a:lumOff val="80000"/>
                </a:schemeClr>
              </a:solidFill>
              <a:latin typeface="Berlin Sans FB Demi" pitchFamily="34" charset="0"/>
              <a:cs typeface="Aharoni" pitchFamily="2" charset="-79"/>
            </a:endParaRPr>
          </a:p>
          <a:p>
            <a:pPr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Berlin Sans FB Demi" pitchFamily="34" charset="0"/>
                <a:cs typeface="Aharoni" pitchFamily="2" charset="-79"/>
              </a:rPr>
              <a:t>  Coordination and Collaboration among tagging projects</a:t>
            </a:r>
            <a:endParaRPr lang="en-US" sz="2000" b="1" dirty="0">
              <a:solidFill>
                <a:schemeClr val="accent1">
                  <a:lumMod val="20000"/>
                  <a:lumOff val="80000"/>
                </a:schemeClr>
              </a:solidFill>
              <a:latin typeface="Berlin Sans FB Demi" pitchFamily="34" charset="0"/>
              <a:cs typeface="Aharoni" pitchFamily="2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396335"/>
            <a:ext cx="1992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Berlin Sans FB Demi" pitchFamily="34" charset="0"/>
              </a:rPr>
              <a:t>NPCC Fish Tagging Forum</a:t>
            </a:r>
          </a:p>
          <a:p>
            <a:r>
              <a:rPr lang="en-US" sz="1200" dirty="0" smtClean="0">
                <a:latin typeface="Berlin Sans FB Demi" pitchFamily="34" charset="0"/>
              </a:rPr>
              <a:t>22 March 2012</a:t>
            </a:r>
            <a:endParaRPr lang="en-US" sz="1200" dirty="0">
              <a:latin typeface="Berlin Sans FB Demi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53A38-055C-4A8B-A812-BB317F6327CF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65027" y="0"/>
            <a:ext cx="3978973" cy="7232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b="1" cap="small" dirty="0" smtClean="0">
                <a:latin typeface="Berlin Sans FB Demi" pitchFamily="34" charset="0"/>
                <a:cs typeface="Aharoni" pitchFamily="2" charset="-79"/>
              </a:rPr>
              <a:t>Passive Integrated Transponder Tags</a:t>
            </a:r>
          </a:p>
          <a:p>
            <a:pPr algn="r">
              <a:spcAft>
                <a:spcPts val="600"/>
              </a:spcAft>
            </a:pPr>
            <a:r>
              <a:rPr lang="en-US" b="1" cap="small" dirty="0" smtClean="0">
                <a:latin typeface="Berlin Sans FB Demi" pitchFamily="34" charset="0"/>
                <a:cs typeface="Aharoni" pitchFamily="2" charset="-79"/>
              </a:rPr>
              <a:t>Adult Detections</a:t>
            </a:r>
            <a:endParaRPr lang="en-US" b="1" cap="small" dirty="0">
              <a:latin typeface="Berlin Sans FB Demi" pitchFamily="34" charset="0"/>
              <a:cs typeface="Aharoni" pitchFamily="2" charset="-79"/>
            </a:endParaRPr>
          </a:p>
        </p:txBody>
      </p:sp>
      <p:pic>
        <p:nvPicPr>
          <p:cNvPr id="4" name="Picture 4" descr="C:\Users\mdehart\AppData\Local\Microsoft\Windows\Temporary Internet Files\Content.Outlook\5EW8NDBM\survival_banner_no_tex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71030"/>
            <a:ext cx="8385166" cy="41725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6396335"/>
            <a:ext cx="1992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Berlin Sans FB Demi" pitchFamily="34" charset="0"/>
              </a:rPr>
              <a:t>NPCC Fish Tagging Forum</a:t>
            </a:r>
          </a:p>
          <a:p>
            <a:r>
              <a:rPr lang="en-US" sz="1200" dirty="0" smtClean="0">
                <a:latin typeface="Berlin Sans FB Demi" pitchFamily="34" charset="0"/>
              </a:rPr>
              <a:t>22 March 2012</a:t>
            </a:r>
            <a:endParaRPr lang="en-US" sz="1200" dirty="0">
              <a:latin typeface="Berlin Sans FB Demi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53A38-055C-4A8B-A812-BB317F6327CF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65027" y="0"/>
            <a:ext cx="3978973" cy="7232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b="1" cap="small" dirty="0" smtClean="0">
                <a:latin typeface="Berlin Sans FB Demi" pitchFamily="34" charset="0"/>
                <a:cs typeface="Aharoni" pitchFamily="2" charset="-79"/>
              </a:rPr>
              <a:t>Passive Integrated Transponder Tags</a:t>
            </a:r>
          </a:p>
          <a:p>
            <a:pPr algn="r">
              <a:spcAft>
                <a:spcPts val="600"/>
              </a:spcAft>
            </a:pPr>
            <a:r>
              <a:rPr lang="en-US" b="1" cap="small" dirty="0" smtClean="0">
                <a:latin typeface="Berlin Sans FB Demi" pitchFamily="34" charset="0"/>
                <a:cs typeface="Aharoni" pitchFamily="2" charset="-79"/>
              </a:rPr>
              <a:t>Adult Detections</a:t>
            </a:r>
            <a:endParaRPr lang="en-US" b="1" cap="small" dirty="0">
              <a:latin typeface="Berlin Sans FB Demi" pitchFamily="34" charset="0"/>
              <a:cs typeface="Aharoni" pitchFamily="2" charset="-79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62000" y="914400"/>
            <a:ext cx="7467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84632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chemeClr val="tx2">
                    <a:lumMod val="10000"/>
                  </a:schemeClr>
                </a:solidFill>
              </a:rPr>
              <a:t>Data and Analyses Supported by Basin-wide PIT-tagging</a:t>
            </a:r>
            <a:endParaRPr lang="en-US" sz="2400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2179637"/>
            <a:ext cx="8229600" cy="39163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48056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Return timing</a:t>
            </a:r>
          </a:p>
          <a:p>
            <a:pPr marL="448056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Smolt to Adult Return</a:t>
            </a:r>
          </a:p>
          <a:p>
            <a:pPr marL="448056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Survival and smolt to adult return by route of passage, evaluation of transportation</a:t>
            </a:r>
          </a:p>
          <a:p>
            <a:pPr marL="448056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Straying</a:t>
            </a:r>
          </a:p>
          <a:p>
            <a:pPr marL="448056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Age at maturity/age composition</a:t>
            </a:r>
          </a:p>
          <a:p>
            <a:pPr marL="448056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Run Size Prediction (Harvest management)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396335"/>
            <a:ext cx="1992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Berlin Sans FB Demi" pitchFamily="34" charset="0"/>
              </a:rPr>
              <a:t>NPCC Fish Tagging Forum</a:t>
            </a:r>
          </a:p>
          <a:p>
            <a:r>
              <a:rPr lang="en-US" sz="1200" dirty="0" smtClean="0">
                <a:latin typeface="Berlin Sans FB Demi" pitchFamily="34" charset="0"/>
              </a:rPr>
              <a:t>22 March 2012</a:t>
            </a:r>
            <a:endParaRPr lang="en-US" sz="1200" dirty="0">
              <a:latin typeface="Berlin Sans FB Demi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53A38-055C-4A8B-A812-BB317F6327CF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65027" y="0"/>
            <a:ext cx="3978973" cy="7232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b="1" cap="small" dirty="0" smtClean="0">
                <a:latin typeface="Berlin Sans FB Demi" pitchFamily="34" charset="0"/>
                <a:cs typeface="Aharoni" pitchFamily="2" charset="-79"/>
              </a:rPr>
              <a:t>Passive Integrated Transponder Tags</a:t>
            </a:r>
          </a:p>
          <a:p>
            <a:pPr algn="r">
              <a:spcAft>
                <a:spcPts val="600"/>
              </a:spcAft>
            </a:pPr>
            <a:r>
              <a:rPr lang="en-US" b="1" cap="small" dirty="0" smtClean="0">
                <a:latin typeface="Berlin Sans FB Demi" pitchFamily="34" charset="0"/>
                <a:cs typeface="Aharoni" pitchFamily="2" charset="-79"/>
              </a:rPr>
              <a:t>Adult Detections</a:t>
            </a:r>
            <a:endParaRPr lang="en-US" b="1" cap="small" dirty="0">
              <a:latin typeface="Berlin Sans FB Demi" pitchFamily="34" charset="0"/>
              <a:cs typeface="Aharoni" pitchFamily="2" charset="-79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065" y="1219200"/>
            <a:ext cx="856217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0" y="6396335"/>
            <a:ext cx="1992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Berlin Sans FB Demi" pitchFamily="34" charset="0"/>
              </a:rPr>
              <a:t>NPCC Fish Tagging Forum</a:t>
            </a:r>
          </a:p>
          <a:p>
            <a:r>
              <a:rPr lang="en-US" sz="1200" dirty="0" smtClean="0">
                <a:latin typeface="Berlin Sans FB Demi" pitchFamily="34" charset="0"/>
              </a:rPr>
              <a:t>22 March 2012</a:t>
            </a:r>
            <a:endParaRPr lang="en-US" sz="1200" dirty="0">
              <a:latin typeface="Berlin Sans FB Demi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53A38-055C-4A8B-A812-BB317F6327CF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65027" y="0"/>
            <a:ext cx="3978973" cy="7232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b="1" cap="small" dirty="0" smtClean="0">
                <a:latin typeface="Berlin Sans FB Demi" pitchFamily="34" charset="0"/>
                <a:cs typeface="Aharoni" pitchFamily="2" charset="-79"/>
              </a:rPr>
              <a:t>Passive Integrated Transponder Tags</a:t>
            </a:r>
          </a:p>
          <a:p>
            <a:pPr algn="r">
              <a:spcAft>
                <a:spcPts val="600"/>
              </a:spcAft>
            </a:pPr>
            <a:r>
              <a:rPr lang="en-US" b="1" cap="small" dirty="0" smtClean="0">
                <a:latin typeface="Berlin Sans FB Demi" pitchFamily="34" charset="0"/>
                <a:cs typeface="Aharoni" pitchFamily="2" charset="-79"/>
              </a:rPr>
              <a:t>Adult Detections</a:t>
            </a:r>
            <a:endParaRPr lang="en-US" b="1" cap="small" dirty="0">
              <a:latin typeface="Berlin Sans FB Demi" pitchFamily="34" charset="0"/>
              <a:cs typeface="Aharoni" pitchFamily="2" charset="-79"/>
            </a:endParaRP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636" y="1219200"/>
            <a:ext cx="8827414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28600" y="5638800"/>
            <a:ext cx="2156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Data from 9 May 2011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396335"/>
            <a:ext cx="1992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Berlin Sans FB Demi" pitchFamily="34" charset="0"/>
              </a:rPr>
              <a:t>NPCC Fish Tagging Forum</a:t>
            </a:r>
          </a:p>
          <a:p>
            <a:r>
              <a:rPr lang="en-US" sz="1200" dirty="0" smtClean="0">
                <a:latin typeface="Berlin Sans FB Demi" pitchFamily="34" charset="0"/>
              </a:rPr>
              <a:t>22 March 2012</a:t>
            </a:r>
            <a:endParaRPr lang="en-US" sz="1200" dirty="0">
              <a:latin typeface="Berlin Sans FB Demi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53A38-055C-4A8B-A812-BB317F6327CF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65027" y="0"/>
            <a:ext cx="3978973" cy="7232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b="1" cap="small" dirty="0" smtClean="0">
                <a:latin typeface="Berlin Sans FB Demi" pitchFamily="34" charset="0"/>
                <a:cs typeface="Aharoni" pitchFamily="2" charset="-79"/>
              </a:rPr>
              <a:t>Passive Integrated Transponder Tags</a:t>
            </a:r>
          </a:p>
          <a:p>
            <a:pPr algn="r">
              <a:spcAft>
                <a:spcPts val="600"/>
              </a:spcAft>
            </a:pPr>
            <a:r>
              <a:rPr lang="en-US" b="1" cap="small" dirty="0" smtClean="0">
                <a:latin typeface="Berlin Sans FB Demi" pitchFamily="34" charset="0"/>
                <a:cs typeface="Aharoni" pitchFamily="2" charset="-79"/>
              </a:rPr>
              <a:t>Adult Detections</a:t>
            </a:r>
            <a:endParaRPr lang="en-US" b="1" cap="small" dirty="0">
              <a:latin typeface="Berlin Sans FB Demi" pitchFamily="34" charset="0"/>
              <a:cs typeface="Aharoni" pitchFamily="2" charset="-79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9632" y="914400"/>
            <a:ext cx="8383368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0" y="6396335"/>
            <a:ext cx="1992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Berlin Sans FB Demi" pitchFamily="34" charset="0"/>
              </a:rPr>
              <a:t>NPCC Fish Tagging Forum</a:t>
            </a:r>
          </a:p>
          <a:p>
            <a:r>
              <a:rPr lang="en-US" sz="1200" dirty="0" smtClean="0">
                <a:latin typeface="Berlin Sans FB Demi" pitchFamily="34" charset="0"/>
              </a:rPr>
              <a:t>22 March 2012</a:t>
            </a:r>
            <a:endParaRPr lang="en-US" sz="1200" dirty="0">
              <a:latin typeface="Berlin Sans FB Demi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53A38-055C-4A8B-A812-BB317F6327CF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65027" y="0"/>
            <a:ext cx="3978973" cy="7232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b="1" cap="small" dirty="0" smtClean="0">
                <a:latin typeface="Berlin Sans FB Demi" pitchFamily="34" charset="0"/>
                <a:cs typeface="Aharoni" pitchFamily="2" charset="-79"/>
              </a:rPr>
              <a:t>Passive Integrated Transponder Tags</a:t>
            </a:r>
          </a:p>
          <a:p>
            <a:pPr algn="r">
              <a:spcAft>
                <a:spcPts val="600"/>
              </a:spcAft>
            </a:pPr>
            <a:r>
              <a:rPr lang="en-US" b="1" cap="small" dirty="0" smtClean="0">
                <a:latin typeface="Berlin Sans FB Demi" pitchFamily="34" charset="0"/>
                <a:cs typeface="Aharoni" pitchFamily="2" charset="-79"/>
              </a:rPr>
              <a:t>Adult Detections</a:t>
            </a:r>
            <a:endParaRPr lang="en-US" b="1" cap="small" dirty="0">
              <a:latin typeface="Berlin Sans FB Demi" pitchFamily="34" charset="0"/>
              <a:cs typeface="Aharoni" pitchFamily="2" charset="-79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689" y="981914"/>
            <a:ext cx="8661711" cy="5190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685800" y="762000"/>
          <a:ext cx="7924800" cy="5630406"/>
        </p:xfrm>
        <a:graphic>
          <a:graphicData uri="http://schemas.openxmlformats.org/presentationml/2006/ole">
            <p:oleObj spid="_x0000_s26626" name="Acrobat Document" r:id="rId4" imgW="7373379" imgH="5238095" progId="AcroExch.Document.7">
              <p:embed/>
            </p:oleObj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6396335"/>
            <a:ext cx="1992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Berlin Sans FB Demi" pitchFamily="34" charset="0"/>
              </a:rPr>
              <a:t>NPCC Fish Tagging Forum</a:t>
            </a:r>
          </a:p>
          <a:p>
            <a:r>
              <a:rPr lang="en-US" sz="1200" dirty="0" smtClean="0">
                <a:latin typeface="Berlin Sans FB Demi" pitchFamily="34" charset="0"/>
              </a:rPr>
              <a:t>22 March 2012</a:t>
            </a:r>
            <a:endParaRPr lang="en-US" sz="1200" dirty="0">
              <a:latin typeface="Berlin Sans FB Demi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53A38-055C-4A8B-A812-BB317F6327CF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65027" y="0"/>
            <a:ext cx="3978973" cy="7232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b="1" cap="small" dirty="0" smtClean="0">
                <a:latin typeface="Berlin Sans FB Demi" pitchFamily="34" charset="0"/>
                <a:cs typeface="Aharoni" pitchFamily="2" charset="-79"/>
              </a:rPr>
              <a:t>Passive Integrated Transponder Tags</a:t>
            </a:r>
          </a:p>
          <a:p>
            <a:pPr algn="r">
              <a:spcAft>
                <a:spcPts val="600"/>
              </a:spcAft>
            </a:pPr>
            <a:r>
              <a:rPr lang="en-US" b="1" cap="small" dirty="0" smtClean="0">
                <a:latin typeface="Berlin Sans FB Demi" pitchFamily="34" charset="0"/>
                <a:cs typeface="Aharoni" pitchFamily="2" charset="-79"/>
              </a:rPr>
              <a:t>Adult Detections</a:t>
            </a:r>
            <a:endParaRPr lang="en-US" b="1" cap="small" dirty="0">
              <a:latin typeface="Berlin Sans FB Demi" pitchFamily="34" charset="0"/>
              <a:cs typeface="Aharoni" pitchFamily="2" charset="-79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33768" t="25263" r="49375" b="5263"/>
          <a:stretch>
            <a:fillRect/>
          </a:stretch>
        </p:blipFill>
        <p:spPr bwMode="auto">
          <a:xfrm>
            <a:off x="5334000" y="838199"/>
            <a:ext cx="2438400" cy="5966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 l="18125" t="41579" r="60625" b="16316"/>
          <a:stretch>
            <a:fillRect/>
          </a:stretch>
        </p:blipFill>
        <p:spPr bwMode="auto">
          <a:xfrm>
            <a:off x="1143000" y="1447800"/>
            <a:ext cx="3691891" cy="4343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6396335"/>
            <a:ext cx="1992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Berlin Sans FB Demi" pitchFamily="34" charset="0"/>
              </a:rPr>
              <a:t>NPCC Fish Tagging Forum</a:t>
            </a:r>
          </a:p>
          <a:p>
            <a:r>
              <a:rPr lang="en-US" sz="1200" dirty="0" smtClean="0">
                <a:latin typeface="Berlin Sans FB Demi" pitchFamily="34" charset="0"/>
              </a:rPr>
              <a:t>22 March 2012</a:t>
            </a:r>
            <a:endParaRPr lang="en-US" sz="1200" dirty="0">
              <a:latin typeface="Berlin Sans FB Demi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53A38-055C-4A8B-A812-BB317F6327CF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 l="18125" t="34000" r="48125" b="20000"/>
          <a:stretch>
            <a:fillRect/>
          </a:stretch>
        </p:blipFill>
        <p:spPr bwMode="auto">
          <a:xfrm>
            <a:off x="689113" y="905933"/>
            <a:ext cx="4721087" cy="4021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165027" y="0"/>
            <a:ext cx="3978973" cy="7232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b="1" cap="small" dirty="0" smtClean="0">
                <a:latin typeface="Berlin Sans FB Demi" pitchFamily="34" charset="0"/>
                <a:cs typeface="Aharoni" pitchFamily="2" charset="-79"/>
              </a:rPr>
              <a:t>Passive Integrated Transponder Tags</a:t>
            </a:r>
          </a:p>
          <a:p>
            <a:pPr algn="r">
              <a:spcAft>
                <a:spcPts val="600"/>
              </a:spcAft>
            </a:pPr>
            <a:r>
              <a:rPr lang="en-US" b="1" cap="small" dirty="0" smtClean="0">
                <a:latin typeface="Berlin Sans FB Demi" pitchFamily="34" charset="0"/>
                <a:cs typeface="Aharoni" pitchFamily="2" charset="-79"/>
              </a:rPr>
              <a:t>Adult Detections</a:t>
            </a:r>
            <a:endParaRPr lang="en-US" b="1" cap="small" dirty="0">
              <a:latin typeface="Berlin Sans FB Demi" pitchFamily="34" charset="0"/>
              <a:cs typeface="Aharoni" pitchFamily="2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396335"/>
            <a:ext cx="1992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Berlin Sans FB Demi" pitchFamily="34" charset="0"/>
              </a:rPr>
              <a:t>NPCC Fish Tagging Forum</a:t>
            </a:r>
          </a:p>
          <a:p>
            <a:r>
              <a:rPr lang="en-US" sz="1200" dirty="0" smtClean="0">
                <a:latin typeface="Berlin Sans FB Demi" pitchFamily="34" charset="0"/>
              </a:rPr>
              <a:t>22 March 2012</a:t>
            </a:r>
            <a:endParaRPr lang="en-US" sz="1200" dirty="0">
              <a:latin typeface="Berlin Sans FB Demi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53A38-055C-4A8B-A812-BB317F6327CF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1143000"/>
            <a:ext cx="5562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Adult Tagging – Wild/Natural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Tagging at Lower Granite</a:t>
            </a:r>
          </a:p>
          <a:p>
            <a:pPr lvl="1"/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Estimate adult escapement into tributaries.</a:t>
            </a:r>
          </a:p>
          <a:p>
            <a:endParaRPr lang="en-US" dirty="0" smtClean="0"/>
          </a:p>
        </p:txBody>
      </p:sp>
      <p:pic>
        <p:nvPicPr>
          <p:cNvPr id="7" name="Picture 6" descr="tagging adul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8999" y="3048000"/>
            <a:ext cx="4357087" cy="3276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65027" y="0"/>
            <a:ext cx="3978973" cy="7232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b="1" cap="small" dirty="0" smtClean="0">
                <a:latin typeface="Berlin Sans FB Demi" pitchFamily="34" charset="0"/>
                <a:cs typeface="Aharoni" pitchFamily="2" charset="-79"/>
              </a:rPr>
              <a:t>Passive Integrated Transponder Tags</a:t>
            </a:r>
          </a:p>
          <a:p>
            <a:pPr algn="r">
              <a:spcAft>
                <a:spcPts val="600"/>
              </a:spcAft>
            </a:pPr>
            <a:r>
              <a:rPr lang="en-US" b="1" cap="small" dirty="0" smtClean="0">
                <a:latin typeface="Berlin Sans FB Demi" pitchFamily="34" charset="0"/>
                <a:cs typeface="Aharoni" pitchFamily="2" charset="-79"/>
              </a:rPr>
              <a:t>Adult Tagging</a:t>
            </a:r>
            <a:endParaRPr lang="en-US" b="1" cap="small" dirty="0">
              <a:latin typeface="Berlin Sans FB Demi" pitchFamily="34" charset="0"/>
              <a:cs typeface="Aharoni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396335"/>
            <a:ext cx="1992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Berlin Sans FB Demi" pitchFamily="34" charset="0"/>
              </a:rPr>
              <a:t>NPCC Fish Tagging Forum</a:t>
            </a:r>
          </a:p>
          <a:p>
            <a:r>
              <a:rPr lang="en-US" sz="1200" dirty="0" smtClean="0">
                <a:latin typeface="Berlin Sans FB Demi" pitchFamily="34" charset="0"/>
              </a:rPr>
              <a:t>22 March 2012</a:t>
            </a:r>
            <a:endParaRPr lang="en-US" sz="1200" dirty="0">
              <a:latin typeface="Berlin Sans FB Demi" pitchFamily="34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53A38-055C-4A8B-A812-BB317F6327CF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1143000"/>
            <a:ext cx="81534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PIT Tag Arrays and Antennas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</a:t>
            </a:r>
            <a:r>
              <a:rPr lang="en-US" b="1" dirty="0" smtClean="0"/>
              <a:t>Management Question </a:t>
            </a:r>
            <a:r>
              <a:rPr lang="en-US" dirty="0" smtClean="0"/>
              <a:t>= steelhead population or MPG abundance</a:t>
            </a:r>
          </a:p>
          <a:p>
            <a:pPr lvl="1"/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</a:t>
            </a:r>
            <a:r>
              <a:rPr lang="en-US" b="1" dirty="0" smtClean="0"/>
              <a:t>Problem</a:t>
            </a:r>
            <a:r>
              <a:rPr lang="en-US" dirty="0" smtClean="0"/>
              <a:t> = spawning steelhead are difficult to sample using weirs</a:t>
            </a:r>
          </a:p>
          <a:p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5165027" y="0"/>
            <a:ext cx="3978973" cy="7232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b="1" cap="small" dirty="0" smtClean="0">
                <a:latin typeface="Berlin Sans FB Demi" pitchFamily="34" charset="0"/>
                <a:cs typeface="Aharoni" pitchFamily="2" charset="-79"/>
              </a:rPr>
              <a:t>Passive Integrated Transponder Tags</a:t>
            </a:r>
          </a:p>
          <a:p>
            <a:pPr algn="r">
              <a:spcAft>
                <a:spcPts val="600"/>
              </a:spcAft>
            </a:pPr>
            <a:r>
              <a:rPr lang="en-US" b="1" cap="small" dirty="0" smtClean="0">
                <a:latin typeface="Berlin Sans FB Demi" pitchFamily="34" charset="0"/>
                <a:cs typeface="Aharoni" pitchFamily="2" charset="-79"/>
              </a:rPr>
              <a:t>Adult Tagging</a:t>
            </a:r>
            <a:endParaRPr lang="en-US" b="1" cap="small" dirty="0">
              <a:latin typeface="Berlin Sans FB Demi" pitchFamily="34" charset="0"/>
              <a:cs typeface="Aharoni" pitchFamily="2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396335"/>
            <a:ext cx="1992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Berlin Sans FB Demi" pitchFamily="34" charset="0"/>
              </a:rPr>
              <a:t>NPCC Fish Tagging Forum</a:t>
            </a:r>
          </a:p>
          <a:p>
            <a:r>
              <a:rPr lang="en-US" sz="1200" dirty="0" smtClean="0">
                <a:latin typeface="Berlin Sans FB Demi" pitchFamily="34" charset="0"/>
              </a:rPr>
              <a:t>22 March 2012</a:t>
            </a:r>
            <a:endParaRPr lang="en-US" sz="1200" dirty="0">
              <a:latin typeface="Berlin Sans FB Demi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53A38-055C-4A8B-A812-BB317F6327CF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mberlain tagg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533400"/>
            <a:ext cx="3912973" cy="293473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Picture 6" descr="Marsh Creek Screw Trap 3_18_20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1" y="3429000"/>
            <a:ext cx="3860800" cy="28956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8" name="TextBox 7"/>
          <p:cNvSpPr txBox="1"/>
          <p:nvPr/>
        </p:nvSpPr>
        <p:spPr>
          <a:xfrm>
            <a:off x="4495800" y="990600"/>
            <a:ext cx="4665060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Juvenile Tagging – Wild/Natural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Tagging Protocols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 Min. size, temperature, recovery</a:t>
            </a:r>
          </a:p>
          <a:p>
            <a:pPr lvl="1"/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Sample size determinations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Collections via: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 Seines, traps, </a:t>
            </a:r>
            <a:r>
              <a:rPr lang="en-US" dirty="0" err="1" smtClean="0"/>
              <a:t>electrofishing</a:t>
            </a:r>
            <a:r>
              <a:rPr lang="en-US" dirty="0" smtClean="0"/>
              <a:t>, fishing</a:t>
            </a:r>
          </a:p>
          <a:p>
            <a:pPr lvl="1"/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Life stages tagged: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 Summer parr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 Fall pre-smolt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 Smolt (sub-yearling &amp; yearling)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165027" y="0"/>
            <a:ext cx="3978973" cy="7232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b="1" cap="small" dirty="0" smtClean="0">
                <a:latin typeface="Berlin Sans FB Demi" pitchFamily="34" charset="0"/>
                <a:cs typeface="Aharoni" pitchFamily="2" charset="-79"/>
              </a:rPr>
              <a:t>Passive Integrated Transponder Tags</a:t>
            </a:r>
          </a:p>
          <a:p>
            <a:pPr algn="r">
              <a:spcAft>
                <a:spcPts val="600"/>
              </a:spcAft>
            </a:pPr>
            <a:r>
              <a:rPr lang="en-US" b="1" cap="small" dirty="0" smtClean="0">
                <a:latin typeface="Berlin Sans FB Demi" pitchFamily="34" charset="0"/>
                <a:cs typeface="Aharoni" pitchFamily="2" charset="-79"/>
              </a:rPr>
              <a:t>Juvenile Tagging</a:t>
            </a:r>
            <a:endParaRPr lang="en-US" b="1" cap="small" dirty="0">
              <a:latin typeface="Berlin Sans FB Demi" pitchFamily="34" charset="0"/>
              <a:cs typeface="Aharoni" pitchFamily="2" charset="-79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396335"/>
            <a:ext cx="1992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Berlin Sans FB Demi" pitchFamily="34" charset="0"/>
              </a:rPr>
              <a:t>NPCC Fish Tagging Forum</a:t>
            </a:r>
          </a:p>
          <a:p>
            <a:r>
              <a:rPr lang="en-US" sz="1200" dirty="0" smtClean="0">
                <a:latin typeface="Berlin Sans FB Demi" pitchFamily="34" charset="0"/>
              </a:rPr>
              <a:t>22 March 2012</a:t>
            </a:r>
            <a:endParaRPr lang="en-US" sz="1200" dirty="0">
              <a:latin typeface="Berlin Sans FB Demi" pitchFamily="34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53A38-055C-4A8B-A812-BB317F6327CF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eir060806lig 02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914400"/>
            <a:ext cx="3860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imnaha pit arra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53000" y="914400"/>
            <a:ext cx="3886200" cy="2916559"/>
          </a:xfrm>
          <a:prstGeom prst="rect">
            <a:avLst/>
          </a:prstGeom>
        </p:spPr>
      </p:pic>
      <p:pic>
        <p:nvPicPr>
          <p:cNvPr id="8" name="Picture 7" descr="secesh array 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600" y="3962400"/>
            <a:ext cx="2065708" cy="2895600"/>
          </a:xfrm>
          <a:prstGeom prst="rect">
            <a:avLst/>
          </a:prstGeom>
        </p:spPr>
      </p:pic>
      <p:pic>
        <p:nvPicPr>
          <p:cNvPr id="9" name="Picture 8" descr="secesh array 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57732" y="3940822"/>
            <a:ext cx="2209800" cy="2917178"/>
          </a:xfrm>
          <a:prstGeom prst="rect">
            <a:avLst/>
          </a:prstGeom>
        </p:spPr>
      </p:pic>
      <p:pic>
        <p:nvPicPr>
          <p:cNvPr id="10" name="Picture 9" descr="flooded pit array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88378" y="3962400"/>
            <a:ext cx="3858126" cy="2895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6604084"/>
            <a:ext cx="2422458" cy="253916"/>
          </a:xfrm>
          <a:prstGeom prst="rect">
            <a:avLst/>
          </a:prstGeom>
          <a:solidFill>
            <a:schemeClr val="tx1">
              <a:lumMod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bg1"/>
                </a:solidFill>
              </a:rPr>
              <a:t>Photos courtesy of Nez Perce Tribe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65027" y="0"/>
            <a:ext cx="3978973" cy="7232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b="1" cap="small" dirty="0" smtClean="0">
                <a:latin typeface="Berlin Sans FB Demi" pitchFamily="34" charset="0"/>
                <a:cs typeface="Aharoni" pitchFamily="2" charset="-79"/>
              </a:rPr>
              <a:t>Passive Integrated Transponder Tags</a:t>
            </a:r>
          </a:p>
          <a:p>
            <a:pPr algn="r">
              <a:spcAft>
                <a:spcPts val="600"/>
              </a:spcAft>
            </a:pPr>
            <a:r>
              <a:rPr lang="en-US" b="1" cap="small" dirty="0" smtClean="0">
                <a:latin typeface="Berlin Sans FB Demi" pitchFamily="34" charset="0"/>
                <a:cs typeface="Aharoni" pitchFamily="2" charset="-79"/>
              </a:rPr>
              <a:t>Adult Tagging</a:t>
            </a:r>
            <a:endParaRPr lang="en-US" b="1" cap="small" dirty="0">
              <a:latin typeface="Berlin Sans FB Demi" pitchFamily="34" charset="0"/>
              <a:cs typeface="Aharoni" pitchFamily="2" charset="-79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53A38-055C-4A8B-A812-BB317F6327CF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1143000"/>
            <a:ext cx="81534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PIT Tag Arrays and Antennas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</a:t>
            </a:r>
            <a:r>
              <a:rPr lang="en-US" b="1" dirty="0" smtClean="0"/>
              <a:t>Management Question </a:t>
            </a:r>
            <a:r>
              <a:rPr lang="en-US" dirty="0" smtClean="0"/>
              <a:t>= steelhead population or MPG abundance</a:t>
            </a:r>
          </a:p>
          <a:p>
            <a:pPr lvl="1"/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</a:t>
            </a:r>
            <a:r>
              <a:rPr lang="en-US" b="1" dirty="0" smtClean="0"/>
              <a:t>Problem</a:t>
            </a:r>
            <a:r>
              <a:rPr lang="en-US" dirty="0" smtClean="0"/>
              <a:t> = spawning steelhead are difficult to sample using weirs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Can be used on big rivers.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PIT arrays provided for unattended monitoring in most conditions.</a:t>
            </a:r>
          </a:p>
          <a:p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5165027" y="0"/>
            <a:ext cx="3978973" cy="7232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b="1" cap="small" dirty="0" smtClean="0">
                <a:latin typeface="Berlin Sans FB Demi" pitchFamily="34" charset="0"/>
                <a:cs typeface="Aharoni" pitchFamily="2" charset="-79"/>
              </a:rPr>
              <a:t>Passive Integrated Transponder Tags</a:t>
            </a:r>
          </a:p>
          <a:p>
            <a:pPr algn="r">
              <a:spcAft>
                <a:spcPts val="600"/>
              </a:spcAft>
            </a:pPr>
            <a:r>
              <a:rPr lang="en-US" b="1" cap="small" dirty="0" smtClean="0">
                <a:latin typeface="Berlin Sans FB Demi" pitchFamily="34" charset="0"/>
                <a:cs typeface="Aharoni" pitchFamily="2" charset="-79"/>
              </a:rPr>
              <a:t>Adult Tagging</a:t>
            </a:r>
            <a:endParaRPr lang="en-US" b="1" cap="small" dirty="0">
              <a:latin typeface="Berlin Sans FB Demi" pitchFamily="34" charset="0"/>
              <a:cs typeface="Aharoni" pitchFamily="2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396335"/>
            <a:ext cx="1992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Berlin Sans FB Demi" pitchFamily="34" charset="0"/>
              </a:rPr>
              <a:t>NPCC Fish Tagging Forum</a:t>
            </a:r>
          </a:p>
          <a:p>
            <a:r>
              <a:rPr lang="en-US" sz="1200" dirty="0" smtClean="0">
                <a:latin typeface="Berlin Sans FB Demi" pitchFamily="34" charset="0"/>
              </a:rPr>
              <a:t>22 March 2012</a:t>
            </a:r>
            <a:endParaRPr lang="en-US" sz="1200" dirty="0">
              <a:latin typeface="Berlin Sans FB Demi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53A38-055C-4A8B-A812-BB317F6327CF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6396335"/>
            <a:ext cx="1992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Berlin Sans FB Demi" pitchFamily="34" charset="0"/>
              </a:rPr>
              <a:t>NPCC Fish Tagging Forum</a:t>
            </a:r>
          </a:p>
          <a:p>
            <a:r>
              <a:rPr lang="en-US" sz="1200" dirty="0" smtClean="0">
                <a:latin typeface="Berlin Sans FB Demi" pitchFamily="34" charset="0"/>
              </a:rPr>
              <a:t>22 May 2012</a:t>
            </a:r>
            <a:endParaRPr lang="en-US" sz="1200" dirty="0">
              <a:latin typeface="Berlin Sans FB Dem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65027" y="0"/>
            <a:ext cx="3978973" cy="7232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b="1" cap="small" dirty="0" smtClean="0">
                <a:latin typeface="Berlin Sans FB Demi" pitchFamily="34" charset="0"/>
                <a:cs typeface="Aharoni" pitchFamily="2" charset="-79"/>
              </a:rPr>
              <a:t>Passive Integrated Transponder Tags</a:t>
            </a:r>
          </a:p>
          <a:p>
            <a:pPr algn="r">
              <a:spcAft>
                <a:spcPts val="600"/>
              </a:spcAft>
            </a:pPr>
            <a:r>
              <a:rPr lang="en-US" b="1" cap="small" dirty="0" smtClean="0">
                <a:latin typeface="Berlin Sans FB Demi" pitchFamily="34" charset="0"/>
                <a:cs typeface="Aharoni" pitchFamily="2" charset="-79"/>
              </a:rPr>
              <a:t>Outline</a:t>
            </a:r>
            <a:endParaRPr lang="en-US" b="1" cap="small" dirty="0">
              <a:latin typeface="Berlin Sans FB Demi" pitchFamily="34" charset="0"/>
              <a:cs typeface="Aharoni" pitchFamily="2" charset="-79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53A38-055C-4A8B-A812-BB317F6327CF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53A38-055C-4A8B-A812-BB317F6327CF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 l="1967" t="10526" r="16721" b="3158"/>
          <a:stretch>
            <a:fillRect/>
          </a:stretch>
        </p:blipFill>
        <p:spPr bwMode="auto">
          <a:xfrm>
            <a:off x="79918" y="533400"/>
            <a:ext cx="8987882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6200" y="6223084"/>
            <a:ext cx="2262158" cy="253916"/>
          </a:xfrm>
          <a:prstGeom prst="rect">
            <a:avLst/>
          </a:prstGeom>
          <a:solidFill>
            <a:schemeClr val="tx1">
              <a:lumMod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bg1"/>
                </a:solidFill>
              </a:rPr>
              <a:t>Map from www.ptoccentral.org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76200"/>
            <a:ext cx="4343400" cy="685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48056" marR="0" lvl="0" indent="-384048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Instream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Antenna Arrays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accent5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22960" marR="0" lvl="1" indent="-28575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95000"/>
              <a:buFont typeface="Verdana"/>
              <a:buChar char="›"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0925" y="957336"/>
            <a:ext cx="7178675" cy="5549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066800" y="609600"/>
            <a:ext cx="32223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Run-year 2010-2011 Steelhead</a:t>
            </a:r>
            <a:endParaRPr lang="en-US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334000" y="6550223"/>
            <a:ext cx="18293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ISEMP Project Data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5165027" y="0"/>
            <a:ext cx="3978973" cy="7232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b="1" cap="small" dirty="0" smtClean="0">
                <a:latin typeface="Berlin Sans FB Demi" pitchFamily="34" charset="0"/>
                <a:cs typeface="Aharoni" pitchFamily="2" charset="-79"/>
              </a:rPr>
              <a:t>Passive Integrated Transponder Tags</a:t>
            </a:r>
          </a:p>
          <a:p>
            <a:pPr algn="r">
              <a:spcAft>
                <a:spcPts val="600"/>
              </a:spcAft>
            </a:pPr>
            <a:r>
              <a:rPr lang="en-US" b="1" cap="small" dirty="0" smtClean="0">
                <a:latin typeface="Berlin Sans FB Demi" pitchFamily="34" charset="0"/>
                <a:cs typeface="Aharoni" pitchFamily="2" charset="-79"/>
              </a:rPr>
              <a:t>Adult Detections</a:t>
            </a:r>
            <a:endParaRPr lang="en-US" b="1" cap="small" dirty="0">
              <a:latin typeface="Berlin Sans FB Demi" pitchFamily="34" charset="0"/>
              <a:cs typeface="Aharoni" pitchFamily="2" charset="-79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53A38-055C-4A8B-A812-BB317F6327CF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81000" y="1143000"/>
            <a:ext cx="81534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Hatchery Weir and Ladder Detectors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</a:t>
            </a:r>
            <a:r>
              <a:rPr lang="en-US" b="1" dirty="0" smtClean="0"/>
              <a:t>Management Question </a:t>
            </a:r>
            <a:r>
              <a:rPr lang="en-US" dirty="0" smtClean="0"/>
              <a:t>= detection efficiency of sampling</a:t>
            </a:r>
          </a:p>
          <a:p>
            <a:pPr lvl="1"/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Problem = bias if tags missed; loss of tags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819400"/>
            <a:ext cx="2895600" cy="3853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2819400"/>
            <a:ext cx="2895600" cy="3859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 l="13243" r="27216"/>
          <a:stretch>
            <a:fillRect/>
          </a:stretch>
        </p:blipFill>
        <p:spPr bwMode="auto">
          <a:xfrm>
            <a:off x="6248400" y="2819400"/>
            <a:ext cx="2743200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2946759"/>
            <a:ext cx="2743200" cy="36543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softEdge rad="63500"/>
          </a:effec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 cstate="print"/>
          <a:srcRect r="11755" b="23641"/>
          <a:stretch>
            <a:fillRect/>
          </a:stretch>
        </p:blipFill>
        <p:spPr bwMode="auto">
          <a:xfrm>
            <a:off x="6258426" y="3265056"/>
            <a:ext cx="2656974" cy="30595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softEdge rad="63500"/>
          </a:effectLst>
        </p:spPr>
      </p:pic>
      <p:sp>
        <p:nvSpPr>
          <p:cNvPr id="13" name="TextBox 12"/>
          <p:cNvSpPr txBox="1"/>
          <p:nvPr/>
        </p:nvSpPr>
        <p:spPr>
          <a:xfrm>
            <a:off x="5165027" y="0"/>
            <a:ext cx="3978973" cy="7232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b="1" cap="small" dirty="0" smtClean="0">
                <a:latin typeface="Berlin Sans FB Demi" pitchFamily="34" charset="0"/>
                <a:cs typeface="Aharoni" pitchFamily="2" charset="-79"/>
              </a:rPr>
              <a:t>Passive Integrated Transponder Tags</a:t>
            </a:r>
          </a:p>
          <a:p>
            <a:pPr algn="r">
              <a:spcAft>
                <a:spcPts val="600"/>
              </a:spcAft>
            </a:pPr>
            <a:r>
              <a:rPr lang="en-US" b="1" cap="small" dirty="0" smtClean="0">
                <a:latin typeface="Berlin Sans FB Demi" pitchFamily="34" charset="0"/>
                <a:cs typeface="Aharoni" pitchFamily="2" charset="-79"/>
              </a:rPr>
              <a:t>Adult Detections</a:t>
            </a:r>
            <a:endParaRPr lang="en-US" b="1" cap="small" dirty="0">
              <a:latin typeface="Berlin Sans FB Demi" pitchFamily="34" charset="0"/>
              <a:cs typeface="Aharoni" pitchFamily="2" charset="-79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53A38-055C-4A8B-A812-BB317F6327CF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2057400"/>
            <a:ext cx="72390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b="1" dirty="0" smtClean="0"/>
              <a:t>Hand scanning misses about 10-20% of PIT tags</a:t>
            </a:r>
          </a:p>
          <a:p>
            <a:pPr marL="342900" indent="-342900">
              <a:spcBef>
                <a:spcPct val="20000"/>
              </a:spcBef>
            </a:pPr>
            <a:endParaRPr lang="en-US" sz="2000" b="1" dirty="0" smtClean="0"/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b="1" dirty="0" smtClean="0"/>
              <a:t>Bottom-exit issues at Sawtooth Hatchery</a:t>
            </a:r>
          </a:p>
          <a:p>
            <a:pPr marL="342900" indent="-342900">
              <a:spcBef>
                <a:spcPct val="20000"/>
              </a:spcBef>
            </a:pPr>
            <a:endParaRPr lang="en-US" sz="2000" b="1" dirty="0" smtClean="0"/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 b="1" dirty="0" smtClean="0"/>
              <a:t>This work has generated regional interested and follow up studies are ongoing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914400" y="1447800"/>
            <a:ext cx="64652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Findings from: Hatchery Weir and Ladder Detectors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65027" y="0"/>
            <a:ext cx="3978973" cy="7232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b="1" cap="small" dirty="0" smtClean="0">
                <a:latin typeface="Berlin Sans FB Demi" pitchFamily="34" charset="0"/>
                <a:cs typeface="Aharoni" pitchFamily="2" charset="-79"/>
              </a:rPr>
              <a:t>Passive Integrated Transponder Tags</a:t>
            </a:r>
          </a:p>
          <a:p>
            <a:pPr algn="r">
              <a:spcAft>
                <a:spcPts val="600"/>
              </a:spcAft>
            </a:pPr>
            <a:r>
              <a:rPr lang="en-US" b="1" cap="small" dirty="0" smtClean="0">
                <a:latin typeface="Berlin Sans FB Demi" pitchFamily="34" charset="0"/>
                <a:cs typeface="Aharoni" pitchFamily="2" charset="-79"/>
              </a:rPr>
              <a:t>Adult Detections</a:t>
            </a:r>
            <a:endParaRPr lang="en-US" b="1" cap="small" dirty="0">
              <a:latin typeface="Berlin Sans FB Demi" pitchFamily="34" charset="0"/>
              <a:cs typeface="Aharoni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396335"/>
            <a:ext cx="1992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Berlin Sans FB Demi" pitchFamily="34" charset="0"/>
              </a:rPr>
              <a:t>NPCC Fish Tagging Forum</a:t>
            </a:r>
          </a:p>
          <a:p>
            <a:r>
              <a:rPr lang="en-US" sz="1200" dirty="0" smtClean="0">
                <a:latin typeface="Berlin Sans FB Demi" pitchFamily="34" charset="0"/>
              </a:rPr>
              <a:t>22 March 2012</a:t>
            </a:r>
            <a:endParaRPr lang="en-US" sz="1200" dirty="0">
              <a:latin typeface="Berlin Sans FB Demi" pitchFamily="34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53A38-055C-4A8B-A812-BB317F6327CF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375" y="1858963"/>
            <a:ext cx="8983663" cy="416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219200"/>
            <a:ext cx="8382000" cy="68580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448056" marR="0" lvl="0" indent="-384048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Juvenile Outmigration Timing vs. Age at Return</a:t>
            </a:r>
          </a:p>
          <a:p>
            <a:pPr marL="82296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95000"/>
              <a:buFont typeface="Verdana"/>
              <a:buChar char="›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60000"/>
                  <a:lumOff val="4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13663" y="6019800"/>
            <a:ext cx="1930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Cassinelli</a:t>
            </a:r>
            <a:r>
              <a:rPr lang="en-US" dirty="0" smtClean="0"/>
              <a:t> - IDFG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165027" y="0"/>
            <a:ext cx="3978973" cy="7232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b="1" cap="small" dirty="0" smtClean="0">
                <a:latin typeface="Berlin Sans FB Demi" pitchFamily="34" charset="0"/>
                <a:cs typeface="Aharoni" pitchFamily="2" charset="-79"/>
              </a:rPr>
              <a:t>Passive Integrated Transponder Tags</a:t>
            </a:r>
          </a:p>
          <a:p>
            <a:pPr algn="r">
              <a:spcAft>
                <a:spcPts val="600"/>
              </a:spcAft>
            </a:pPr>
            <a:r>
              <a:rPr lang="en-US" b="1" cap="small" dirty="0" smtClean="0">
                <a:latin typeface="Berlin Sans FB Demi" pitchFamily="34" charset="0"/>
                <a:cs typeface="Aharoni" pitchFamily="2" charset="-79"/>
              </a:rPr>
              <a:t>Juvenile and Adult Detections</a:t>
            </a:r>
            <a:endParaRPr lang="en-US" b="1" cap="small" dirty="0">
              <a:latin typeface="Berlin Sans FB Demi" pitchFamily="34" charset="0"/>
              <a:cs typeface="Aharoni" pitchFamily="2" charset="-79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396335"/>
            <a:ext cx="1992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Berlin Sans FB Demi" pitchFamily="34" charset="0"/>
              </a:rPr>
              <a:t>NPCC Fish Tagging Forum</a:t>
            </a:r>
          </a:p>
          <a:p>
            <a:r>
              <a:rPr lang="en-US" sz="1200" dirty="0" smtClean="0">
                <a:latin typeface="Berlin Sans FB Demi" pitchFamily="34" charset="0"/>
              </a:rPr>
              <a:t>22 March 2012</a:t>
            </a:r>
            <a:endParaRPr lang="en-US" sz="1200" dirty="0">
              <a:latin typeface="Berlin Sans FB Demi" pitchFamily="34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53A38-055C-4A8B-A812-BB317F6327CF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295400"/>
            <a:ext cx="6341595" cy="4311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165027" y="0"/>
            <a:ext cx="3978973" cy="7232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b="1" cap="small" dirty="0" smtClean="0">
                <a:latin typeface="Berlin Sans FB Demi" pitchFamily="34" charset="0"/>
                <a:cs typeface="Aharoni" pitchFamily="2" charset="-79"/>
              </a:rPr>
              <a:t>Passive Integrated Transponder Tags</a:t>
            </a:r>
          </a:p>
          <a:p>
            <a:pPr algn="r">
              <a:spcAft>
                <a:spcPts val="600"/>
              </a:spcAft>
            </a:pPr>
            <a:r>
              <a:rPr lang="en-US" b="1" cap="small" dirty="0" smtClean="0">
                <a:latin typeface="Berlin Sans FB Demi" pitchFamily="34" charset="0"/>
                <a:cs typeface="Aharoni" pitchFamily="2" charset="-79"/>
              </a:rPr>
              <a:t>Coordinated Tagging</a:t>
            </a:r>
            <a:endParaRPr lang="en-US" b="1" cap="small" dirty="0">
              <a:latin typeface="Berlin Sans FB Demi" pitchFamily="34" charset="0"/>
              <a:cs typeface="Aharoni" pitchFamily="2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396335"/>
            <a:ext cx="1992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Berlin Sans FB Demi" pitchFamily="34" charset="0"/>
              </a:rPr>
              <a:t>NPCC Fish Tagging Forum</a:t>
            </a:r>
          </a:p>
          <a:p>
            <a:r>
              <a:rPr lang="en-US" sz="1200" dirty="0" smtClean="0">
                <a:latin typeface="Berlin Sans FB Demi" pitchFamily="34" charset="0"/>
              </a:rPr>
              <a:t>22 March 2012</a:t>
            </a:r>
            <a:endParaRPr lang="en-US" sz="1200" dirty="0">
              <a:latin typeface="Berlin Sans FB Demi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53A38-055C-4A8B-A812-BB317F6327CF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500290"/>
            <a:ext cx="6858000" cy="5283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5165027" y="0"/>
            <a:ext cx="3978973" cy="7232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b="1" cap="small" dirty="0" smtClean="0">
                <a:latin typeface="Berlin Sans FB Demi" pitchFamily="34" charset="0"/>
                <a:cs typeface="Aharoni" pitchFamily="2" charset="-79"/>
              </a:rPr>
              <a:t>Passive Integrated Transponder Tags</a:t>
            </a:r>
          </a:p>
          <a:p>
            <a:pPr algn="r">
              <a:spcAft>
                <a:spcPts val="600"/>
              </a:spcAft>
            </a:pPr>
            <a:r>
              <a:rPr lang="en-US" b="1" cap="small" dirty="0" smtClean="0">
                <a:latin typeface="Berlin Sans FB Demi" pitchFamily="34" charset="0"/>
                <a:cs typeface="Aharoni" pitchFamily="2" charset="-79"/>
              </a:rPr>
              <a:t>Coordinated Tagging</a:t>
            </a:r>
            <a:endParaRPr lang="en-US" b="1" cap="small" dirty="0">
              <a:latin typeface="Berlin Sans FB Demi" pitchFamily="34" charset="0"/>
              <a:cs typeface="Aharoni" pitchFamily="2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396335"/>
            <a:ext cx="1992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Berlin Sans FB Demi" pitchFamily="34" charset="0"/>
              </a:rPr>
              <a:t>NPCC Fish Tagging Forum</a:t>
            </a:r>
          </a:p>
          <a:p>
            <a:r>
              <a:rPr lang="en-US" sz="1200" dirty="0" smtClean="0">
                <a:latin typeface="Berlin Sans FB Demi" pitchFamily="34" charset="0"/>
              </a:rPr>
              <a:t>22 March 2012</a:t>
            </a:r>
            <a:endParaRPr lang="en-US" sz="1200" dirty="0">
              <a:latin typeface="Berlin Sans FB Demi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53A38-055C-4A8B-A812-BB317F6327CF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-457200" y="304800"/>
            <a:ext cx="7848600" cy="1905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484632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 Snake River hatchery groups</a:t>
            </a:r>
          </a:p>
          <a:p>
            <a:pPr marL="484632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 2011 </a:t>
            </a:r>
            <a:r>
              <a:rPr lang="en-US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smolt </a:t>
            </a:r>
            <a:r>
              <a:rPr lang="en-US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outmigration</a:t>
            </a:r>
          </a:p>
          <a:p>
            <a:pPr marL="484632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 Through </a:t>
            </a:r>
            <a:r>
              <a:rPr lang="en-US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cooperative efforts pre-assignments are carried out by either the CSS or the other associated agencies.</a:t>
            </a:r>
            <a:r>
              <a:rPr kumimoji="0" lang="en-US" sz="14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14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14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14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1400" b="0" i="0" u="none" strike="noStrike" kern="1200" cap="none" spc="0" normalizeH="0" baseline="0" noProof="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mb aeri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826662"/>
            <a:ext cx="8153400" cy="5924472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>
          <a:xfrm rot="1713976">
            <a:off x="3867923" y="1587955"/>
            <a:ext cx="381000" cy="1295400"/>
          </a:xfrm>
          <a:prstGeom prst="downArrow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165027" y="0"/>
            <a:ext cx="3978973" cy="7232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b="1" cap="small" dirty="0" smtClean="0">
                <a:latin typeface="Berlin Sans FB Demi" pitchFamily="34" charset="0"/>
                <a:cs typeface="Aharoni" pitchFamily="2" charset="-79"/>
              </a:rPr>
              <a:t>Passive Integrated Transponder Tags</a:t>
            </a:r>
          </a:p>
          <a:p>
            <a:pPr algn="r">
              <a:spcAft>
                <a:spcPts val="600"/>
              </a:spcAft>
            </a:pPr>
            <a:r>
              <a:rPr lang="en-US" b="1" cap="small" dirty="0" smtClean="0">
                <a:latin typeface="Berlin Sans FB Demi" pitchFamily="34" charset="0"/>
                <a:cs typeface="Aharoni" pitchFamily="2" charset="-79"/>
              </a:rPr>
              <a:t>Juvenile Tagging</a:t>
            </a:r>
            <a:endParaRPr lang="en-US" b="1" cap="small" dirty="0">
              <a:latin typeface="Berlin Sans FB Demi" pitchFamily="34" charset="0"/>
              <a:cs typeface="Aharoni" pitchFamily="2" charset="-79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53A38-055C-4A8B-A812-BB317F6327CF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497" y="1524000"/>
            <a:ext cx="6924303" cy="5237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5165027" y="0"/>
            <a:ext cx="3978973" cy="7232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b="1" cap="small" dirty="0" smtClean="0">
                <a:latin typeface="Berlin Sans FB Demi" pitchFamily="34" charset="0"/>
                <a:cs typeface="Aharoni" pitchFamily="2" charset="-79"/>
              </a:rPr>
              <a:t>Passive Integrated Transponder Tags</a:t>
            </a:r>
          </a:p>
          <a:p>
            <a:pPr algn="r">
              <a:spcAft>
                <a:spcPts val="600"/>
              </a:spcAft>
            </a:pPr>
            <a:r>
              <a:rPr lang="en-US" b="1" cap="small" dirty="0" smtClean="0">
                <a:latin typeface="Berlin Sans FB Demi" pitchFamily="34" charset="0"/>
                <a:cs typeface="Aharoni" pitchFamily="2" charset="-79"/>
              </a:rPr>
              <a:t>Coordinated Tagging</a:t>
            </a:r>
            <a:endParaRPr lang="en-US" b="1" cap="small" dirty="0">
              <a:latin typeface="Berlin Sans FB Demi" pitchFamily="34" charset="0"/>
              <a:cs typeface="Aharoni" pitchFamily="2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396335"/>
            <a:ext cx="1992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Berlin Sans FB Demi" pitchFamily="34" charset="0"/>
              </a:rPr>
              <a:t>NPCC Fish Tagging Forum</a:t>
            </a:r>
          </a:p>
          <a:p>
            <a:r>
              <a:rPr lang="en-US" sz="1200" dirty="0" smtClean="0">
                <a:latin typeface="Berlin Sans FB Demi" pitchFamily="34" charset="0"/>
              </a:rPr>
              <a:t>22 March 2012</a:t>
            </a:r>
            <a:endParaRPr lang="en-US" sz="1200" dirty="0">
              <a:latin typeface="Berlin Sans FB Demi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53A38-055C-4A8B-A812-BB317F6327CF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-457200" y="304800"/>
            <a:ext cx="7848600" cy="1905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484632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 Columbia Basin wild fish tag groups</a:t>
            </a:r>
          </a:p>
          <a:p>
            <a:pPr marL="484632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 2011 </a:t>
            </a:r>
            <a:r>
              <a:rPr lang="en-US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smolt </a:t>
            </a:r>
            <a:r>
              <a:rPr lang="en-US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outmigration</a:t>
            </a:r>
          </a:p>
          <a:p>
            <a:pPr marL="484632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  Non-CSS tags included in CSS study</a:t>
            </a:r>
          </a:p>
          <a:p>
            <a:pPr marL="484632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1" i="0" u="none" strike="noStrike" kern="1200" cap="none" spc="0" normalizeH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1400" b="1" i="0" u="none" strike="noStrike" kern="1200" cap="none" spc="0" normalizeH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n-US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Agency/Tribe pre-assignment </a:t>
            </a:r>
            <a:r>
              <a:rPr lang="en-US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or random </a:t>
            </a:r>
            <a:r>
              <a:rPr lang="en-US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pre-assignments </a:t>
            </a:r>
            <a:br>
              <a:rPr lang="en-US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</a:br>
            <a:r>
              <a:rPr kumimoji="0" lang="en-US" sz="14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14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1400" b="0" i="0" u="none" strike="noStrike" kern="1200" cap="none" spc="0" normalizeH="0" baseline="0" noProof="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26000" dist="26000" dir="145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6" name="Object 2"/>
          <p:cNvGraphicFramePr>
            <a:graphicFrameLocks noChangeAspect="1"/>
          </p:cNvGraphicFramePr>
          <p:nvPr/>
        </p:nvGraphicFramePr>
        <p:xfrm>
          <a:off x="609600" y="914400"/>
          <a:ext cx="7983538" cy="5672138"/>
        </p:xfrm>
        <a:graphic>
          <a:graphicData uri="http://schemas.openxmlformats.org/presentationml/2006/ole">
            <p:oleObj spid="_x0000_s31746" name="Acrobat Document" r:id="rId3" imgW="7373379" imgH="5238095" progId="AcroExch.Document.7">
              <p:embed/>
            </p:oleObj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165027" y="0"/>
            <a:ext cx="3978973" cy="7232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b="1" cap="small" dirty="0" smtClean="0">
                <a:latin typeface="Berlin Sans FB Demi" pitchFamily="34" charset="0"/>
                <a:cs typeface="Aharoni" pitchFamily="2" charset="-79"/>
              </a:rPr>
              <a:t>Passive Integrated Transponder Tags</a:t>
            </a:r>
          </a:p>
          <a:p>
            <a:pPr algn="r">
              <a:spcAft>
                <a:spcPts val="600"/>
              </a:spcAft>
            </a:pPr>
            <a:r>
              <a:rPr lang="en-US" b="1" cap="small" dirty="0" smtClean="0">
                <a:latin typeface="Berlin Sans FB Demi" pitchFamily="34" charset="0"/>
                <a:cs typeface="Aharoni" pitchFamily="2" charset="-79"/>
              </a:rPr>
              <a:t>Coordinated Tagging</a:t>
            </a:r>
            <a:endParaRPr lang="en-US" b="1" cap="small" dirty="0">
              <a:latin typeface="Berlin Sans FB Demi" pitchFamily="34" charset="0"/>
              <a:cs typeface="Aharoni" pitchFamily="2" charset="-79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53A38-055C-4A8B-A812-BB317F6327CF}" type="slidenum">
              <a:rPr lang="en-US" smtClean="0"/>
              <a:pPr/>
              <a:t>41</a:t>
            </a:fld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5105400" y="2286000"/>
            <a:ext cx="2286000" cy="2286000"/>
          </a:xfrm>
          <a:prstGeom prst="straightConnector1">
            <a:avLst/>
          </a:prstGeom>
          <a:ln w="666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2743200" y="3276600"/>
            <a:ext cx="1066800" cy="1600200"/>
          </a:xfrm>
          <a:prstGeom prst="straightConnector1">
            <a:avLst/>
          </a:prstGeom>
          <a:ln w="666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124200" y="1066800"/>
            <a:ext cx="533400" cy="1828800"/>
          </a:xfrm>
          <a:prstGeom prst="straightConnector1">
            <a:avLst/>
          </a:prstGeom>
          <a:ln w="666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4800600" y="2514600"/>
            <a:ext cx="152400" cy="1600200"/>
          </a:xfrm>
          <a:prstGeom prst="straightConnector1">
            <a:avLst/>
          </a:prstGeom>
          <a:ln w="666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1676400" y="2971800"/>
            <a:ext cx="2057400" cy="228600"/>
          </a:xfrm>
          <a:prstGeom prst="straightConnector1">
            <a:avLst/>
          </a:prstGeom>
          <a:ln w="666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457200" y="914400"/>
            <a:ext cx="609600" cy="2286000"/>
          </a:xfrm>
          <a:prstGeom prst="straightConnector1">
            <a:avLst/>
          </a:prstGeom>
          <a:ln w="666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3733800" y="2286000"/>
            <a:ext cx="1219200" cy="685800"/>
          </a:xfrm>
          <a:prstGeom prst="straightConnector1">
            <a:avLst/>
          </a:prstGeom>
          <a:ln w="666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0" y="5638800"/>
            <a:ext cx="5105400" cy="1219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52400" y="5867400"/>
            <a:ext cx="762000" cy="0"/>
          </a:xfrm>
          <a:prstGeom prst="straightConnector1">
            <a:avLst/>
          </a:prstGeom>
          <a:ln w="666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152400" y="6248400"/>
            <a:ext cx="762000" cy="0"/>
          </a:xfrm>
          <a:prstGeom prst="straightConnector1">
            <a:avLst/>
          </a:prstGeom>
          <a:ln w="666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152400" y="6629400"/>
            <a:ext cx="762000" cy="0"/>
          </a:xfrm>
          <a:prstGeom prst="straightConnector1">
            <a:avLst/>
          </a:prstGeom>
          <a:ln w="666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1600200" y="2819400"/>
            <a:ext cx="1981200" cy="228600"/>
          </a:xfrm>
          <a:prstGeom prst="straightConnector1">
            <a:avLst/>
          </a:prstGeom>
          <a:ln w="666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228600" y="3352800"/>
            <a:ext cx="990600" cy="1371600"/>
          </a:xfrm>
          <a:prstGeom prst="straightConnector1">
            <a:avLst/>
          </a:prstGeom>
          <a:ln w="666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2971800" y="6096000"/>
            <a:ext cx="685800" cy="0"/>
          </a:xfrm>
          <a:prstGeom prst="straightConnector1">
            <a:avLst/>
          </a:prstGeom>
          <a:ln w="66675">
            <a:solidFill>
              <a:srgbClr val="7030A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2971800" y="6705600"/>
            <a:ext cx="685800" cy="0"/>
          </a:xfrm>
          <a:prstGeom prst="straightConnector1">
            <a:avLst/>
          </a:prstGeom>
          <a:ln w="666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5029200" y="2438400"/>
            <a:ext cx="1828800" cy="2362200"/>
          </a:xfrm>
          <a:prstGeom prst="straightConnector1">
            <a:avLst/>
          </a:prstGeom>
          <a:ln w="666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V="1">
            <a:off x="3810000" y="2209800"/>
            <a:ext cx="1143000" cy="533400"/>
          </a:xfrm>
          <a:prstGeom prst="straightConnector1">
            <a:avLst/>
          </a:prstGeom>
          <a:ln w="666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5105400" y="2209800"/>
            <a:ext cx="2057400" cy="304800"/>
          </a:xfrm>
          <a:prstGeom prst="straightConnector1">
            <a:avLst/>
          </a:prstGeom>
          <a:ln w="666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H="1" flipV="1">
            <a:off x="3352800" y="990600"/>
            <a:ext cx="381000" cy="1600200"/>
          </a:xfrm>
          <a:prstGeom prst="straightConnector1">
            <a:avLst/>
          </a:prstGeom>
          <a:ln w="666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H="1">
            <a:off x="1752600" y="3352800"/>
            <a:ext cx="609600" cy="1676400"/>
          </a:xfrm>
          <a:prstGeom prst="straightConnector1">
            <a:avLst/>
          </a:prstGeom>
          <a:ln w="666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743200" y="762000"/>
            <a:ext cx="4572000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>
                <a:solidFill>
                  <a:schemeClr val="bg1"/>
                </a:solidFill>
              </a:rPr>
              <a:t>3D9.1BF2328B20</a:t>
            </a:r>
          </a:p>
          <a:p>
            <a:pPr eaLnBrk="1" hangingPunct="1"/>
            <a:r>
              <a:rPr lang="en-US" sz="3200" dirty="0">
                <a:solidFill>
                  <a:schemeClr val="bg1"/>
                </a:solidFill>
              </a:rPr>
              <a:t>3D9.</a:t>
            </a:r>
            <a:r>
              <a:rPr lang="en-US" sz="3200" dirty="0">
                <a:solidFill>
                  <a:srgbClr val="66FF66"/>
                </a:solidFill>
              </a:rPr>
              <a:t>Q</a:t>
            </a:r>
            <a:r>
              <a:rPr lang="en-US" sz="3200" dirty="0">
                <a:solidFill>
                  <a:schemeClr val="bg1"/>
                </a:solidFill>
              </a:rPr>
              <a:t>BF1641BB4</a:t>
            </a:r>
          </a:p>
          <a:p>
            <a:pPr eaLnBrk="1" hangingPunct="1"/>
            <a:r>
              <a:rPr lang="en-US" sz="3200" dirty="0">
                <a:solidFill>
                  <a:schemeClr val="bg1"/>
                </a:solidFill>
              </a:rPr>
              <a:t>3D9.1</a:t>
            </a:r>
            <a:r>
              <a:rPr lang="en-US" sz="3200" dirty="0">
                <a:solidFill>
                  <a:srgbClr val="66FF66"/>
                </a:solidFill>
              </a:rPr>
              <a:t>U</a:t>
            </a:r>
            <a:r>
              <a:rPr lang="en-US" sz="3200" dirty="0">
                <a:solidFill>
                  <a:schemeClr val="bg1"/>
                </a:solidFill>
              </a:rPr>
              <a:t>F1955DD2</a:t>
            </a:r>
          </a:p>
          <a:p>
            <a:pPr eaLnBrk="1" hangingPunct="1"/>
            <a:r>
              <a:rPr lang="en-US" sz="3200" dirty="0">
                <a:solidFill>
                  <a:schemeClr val="bg1"/>
                </a:solidFill>
              </a:rPr>
              <a:t>3D9.1B</a:t>
            </a:r>
            <a:r>
              <a:rPr lang="en-US" sz="3200" dirty="0">
                <a:solidFill>
                  <a:srgbClr val="66FF66"/>
                </a:solidFill>
              </a:rPr>
              <a:t>E</a:t>
            </a:r>
            <a:r>
              <a:rPr lang="en-US" sz="3200" dirty="0">
                <a:solidFill>
                  <a:schemeClr val="bg1"/>
                </a:solidFill>
              </a:rPr>
              <a:t>1970B60</a:t>
            </a:r>
          </a:p>
          <a:p>
            <a:pPr eaLnBrk="1" hangingPunct="1"/>
            <a:r>
              <a:rPr lang="en-US" sz="3200" dirty="0">
                <a:solidFill>
                  <a:schemeClr val="bg1"/>
                </a:solidFill>
              </a:rPr>
              <a:t>3D9.1BF</a:t>
            </a:r>
            <a:r>
              <a:rPr lang="en-US" sz="3200" dirty="0">
                <a:solidFill>
                  <a:srgbClr val="66FF66"/>
                </a:solidFill>
              </a:rPr>
              <a:t>S</a:t>
            </a:r>
            <a:r>
              <a:rPr lang="en-US" sz="3200" dirty="0">
                <a:solidFill>
                  <a:schemeClr val="bg1"/>
                </a:solidFill>
              </a:rPr>
              <a:t>971444</a:t>
            </a:r>
          </a:p>
          <a:p>
            <a:pPr eaLnBrk="1" hangingPunct="1"/>
            <a:r>
              <a:rPr lang="en-US" sz="3200" dirty="0">
                <a:solidFill>
                  <a:schemeClr val="bg1"/>
                </a:solidFill>
              </a:rPr>
              <a:t>3D9.1BF1</a:t>
            </a:r>
            <a:r>
              <a:rPr lang="en-US" sz="3200" dirty="0">
                <a:solidFill>
                  <a:srgbClr val="66FF66"/>
                </a:solidFill>
              </a:rPr>
              <a:t>T</a:t>
            </a:r>
            <a:r>
              <a:rPr lang="en-US" sz="3200" dirty="0">
                <a:solidFill>
                  <a:schemeClr val="bg1"/>
                </a:solidFill>
              </a:rPr>
              <a:t>E288A</a:t>
            </a:r>
          </a:p>
          <a:p>
            <a:pPr eaLnBrk="1" hangingPunct="1"/>
            <a:r>
              <a:rPr lang="en-US" sz="3200" dirty="0">
                <a:solidFill>
                  <a:schemeClr val="bg1"/>
                </a:solidFill>
              </a:rPr>
              <a:t>3D9.1BF1A</a:t>
            </a:r>
            <a:r>
              <a:rPr lang="en-US" sz="3200" dirty="0">
                <a:solidFill>
                  <a:srgbClr val="66FF66"/>
                </a:solidFill>
              </a:rPr>
              <a:t>I</a:t>
            </a:r>
            <a:r>
              <a:rPr lang="en-US" sz="3200" dirty="0">
                <a:solidFill>
                  <a:schemeClr val="bg1"/>
                </a:solidFill>
              </a:rPr>
              <a:t>1964</a:t>
            </a:r>
          </a:p>
          <a:p>
            <a:pPr eaLnBrk="1" hangingPunct="1"/>
            <a:r>
              <a:rPr lang="en-US" sz="3200" dirty="0">
                <a:solidFill>
                  <a:schemeClr val="bg1"/>
                </a:solidFill>
              </a:rPr>
              <a:t>3D9.1BF232</a:t>
            </a:r>
            <a:r>
              <a:rPr lang="en-US" sz="3200" dirty="0">
                <a:solidFill>
                  <a:srgbClr val="66FF66"/>
                </a:solidFill>
              </a:rPr>
              <a:t>O</a:t>
            </a:r>
            <a:r>
              <a:rPr lang="en-US" sz="3200" dirty="0">
                <a:solidFill>
                  <a:schemeClr val="bg1"/>
                </a:solidFill>
              </a:rPr>
              <a:t>D0D</a:t>
            </a:r>
          </a:p>
          <a:p>
            <a:pPr eaLnBrk="1" hangingPunct="1"/>
            <a:r>
              <a:rPr lang="en-US" sz="3200" dirty="0">
                <a:solidFill>
                  <a:schemeClr val="bg1"/>
                </a:solidFill>
              </a:rPr>
              <a:t>3D9.1BF2330</a:t>
            </a:r>
            <a:r>
              <a:rPr lang="en-US" sz="3200" dirty="0">
                <a:solidFill>
                  <a:srgbClr val="66FF66"/>
                </a:solidFill>
              </a:rPr>
              <a:t>N</a:t>
            </a:r>
            <a:r>
              <a:rPr lang="en-US" sz="3200" dirty="0">
                <a:solidFill>
                  <a:schemeClr val="bg1"/>
                </a:solidFill>
              </a:rPr>
              <a:t>F0</a:t>
            </a:r>
          </a:p>
          <a:p>
            <a:pPr eaLnBrk="1" hangingPunct="1"/>
            <a:r>
              <a:rPr lang="en-US" sz="3200" dirty="0">
                <a:solidFill>
                  <a:schemeClr val="bg1"/>
                </a:solidFill>
              </a:rPr>
              <a:t>3D9.1BF236AF</a:t>
            </a:r>
            <a:r>
              <a:rPr lang="en-US" sz="3200" dirty="0">
                <a:solidFill>
                  <a:srgbClr val="66FF66"/>
                </a:solidFill>
              </a:rPr>
              <a:t>S</a:t>
            </a:r>
            <a:r>
              <a:rPr lang="en-US" sz="3200" dirty="0">
                <a:solidFill>
                  <a:schemeClr val="bg1"/>
                </a:solidFill>
              </a:rPr>
              <a:t>8</a:t>
            </a:r>
          </a:p>
          <a:p>
            <a:pPr eaLnBrk="1" hangingPunct="1"/>
            <a:r>
              <a:rPr lang="en-US" sz="3200" dirty="0">
                <a:solidFill>
                  <a:schemeClr val="bg1"/>
                </a:solidFill>
              </a:rPr>
              <a:t>3D9.1BF23884D</a:t>
            </a:r>
            <a:r>
              <a:rPr lang="en-US" sz="3200" dirty="0">
                <a:solidFill>
                  <a:srgbClr val="66FF66"/>
                </a:solidFill>
              </a:rPr>
              <a:t>?</a:t>
            </a:r>
          </a:p>
          <a:p>
            <a:pPr eaLnBrk="1" hangingPunct="1"/>
            <a:r>
              <a:rPr lang="en-US" sz="3200" dirty="0">
                <a:solidFill>
                  <a:schemeClr val="bg1"/>
                </a:solidFill>
              </a:rPr>
              <a:t>3D9.1BF23A0EB4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396335"/>
            <a:ext cx="1992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Berlin Sans FB Demi" pitchFamily="34" charset="0"/>
              </a:rPr>
              <a:t>NPCC Fish Tagging Forum</a:t>
            </a:r>
          </a:p>
          <a:p>
            <a:r>
              <a:rPr lang="en-US" sz="1200" dirty="0" smtClean="0">
                <a:latin typeface="Berlin Sans FB Demi" pitchFamily="34" charset="0"/>
              </a:rPr>
              <a:t>22 March 2012</a:t>
            </a:r>
            <a:endParaRPr lang="en-US" sz="1200" dirty="0">
              <a:latin typeface="Berlin Sans FB Demi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53A38-055C-4A8B-A812-BB317F6327CF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mb 30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838200"/>
            <a:ext cx="8137521" cy="5912934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>
          <a:xfrm rot="1713976">
            <a:off x="4818876" y="2426155"/>
            <a:ext cx="381000" cy="1295400"/>
          </a:xfrm>
          <a:prstGeom prst="downArrow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165027" y="0"/>
            <a:ext cx="3978973" cy="7232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b="1" cap="small" dirty="0" smtClean="0">
                <a:latin typeface="Berlin Sans FB Demi" pitchFamily="34" charset="0"/>
                <a:cs typeface="Aharoni" pitchFamily="2" charset="-79"/>
              </a:rPr>
              <a:t>Passive Integrated Transponder Tags</a:t>
            </a:r>
          </a:p>
          <a:p>
            <a:pPr algn="r">
              <a:spcAft>
                <a:spcPts val="600"/>
              </a:spcAft>
            </a:pPr>
            <a:r>
              <a:rPr lang="en-US" b="1" cap="small" dirty="0" smtClean="0">
                <a:latin typeface="Berlin Sans FB Demi" pitchFamily="34" charset="0"/>
                <a:cs typeface="Aharoni" pitchFamily="2" charset="-79"/>
              </a:rPr>
              <a:t>Juvenile Tagging</a:t>
            </a:r>
            <a:endParaRPr lang="en-US" b="1" cap="small" dirty="0">
              <a:latin typeface="Berlin Sans FB Demi" pitchFamily="34" charset="0"/>
              <a:cs typeface="Aharoni" pitchFamily="2" charset="-79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53A38-055C-4A8B-A812-BB317F6327CF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mb 27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3079" y="838200"/>
            <a:ext cx="8137521" cy="5912934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>
          <a:xfrm rot="1713976">
            <a:off x="4782323" y="2450645"/>
            <a:ext cx="381000" cy="1295400"/>
          </a:xfrm>
          <a:prstGeom prst="downArrow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165027" y="0"/>
            <a:ext cx="3978973" cy="7232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b="1" cap="small" dirty="0" smtClean="0">
                <a:latin typeface="Berlin Sans FB Demi" pitchFamily="34" charset="0"/>
                <a:cs typeface="Aharoni" pitchFamily="2" charset="-79"/>
              </a:rPr>
              <a:t>Passive Integrated Transponder Tags</a:t>
            </a:r>
          </a:p>
          <a:p>
            <a:pPr algn="r">
              <a:spcAft>
                <a:spcPts val="600"/>
              </a:spcAft>
            </a:pPr>
            <a:r>
              <a:rPr lang="en-US" b="1" cap="small" dirty="0" smtClean="0">
                <a:latin typeface="Berlin Sans FB Demi" pitchFamily="34" charset="0"/>
                <a:cs typeface="Aharoni" pitchFamily="2" charset="-79"/>
              </a:rPr>
              <a:t>Juvenile Tagging</a:t>
            </a:r>
            <a:endParaRPr lang="en-US" b="1" cap="small" dirty="0">
              <a:latin typeface="Berlin Sans FB Demi" pitchFamily="34" charset="0"/>
              <a:cs typeface="Aharoni" pitchFamily="2" charset="-79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53A38-055C-4A8B-A812-BB317F6327CF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mb 209m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838200"/>
            <a:ext cx="8077200" cy="5869102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>
          <a:xfrm rot="12054865">
            <a:off x="4333459" y="3911530"/>
            <a:ext cx="381000" cy="1295400"/>
          </a:xfrm>
          <a:prstGeom prst="downArrow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165027" y="0"/>
            <a:ext cx="3978973" cy="7232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b="1" cap="small" dirty="0" smtClean="0">
                <a:latin typeface="Berlin Sans FB Demi" pitchFamily="34" charset="0"/>
                <a:cs typeface="Aharoni" pitchFamily="2" charset="-79"/>
              </a:rPr>
              <a:t>Passive Integrated Transponder Tags</a:t>
            </a:r>
          </a:p>
          <a:p>
            <a:pPr algn="r">
              <a:spcAft>
                <a:spcPts val="600"/>
              </a:spcAft>
            </a:pPr>
            <a:r>
              <a:rPr lang="en-US" b="1" cap="small" dirty="0" smtClean="0">
                <a:latin typeface="Berlin Sans FB Demi" pitchFamily="34" charset="0"/>
                <a:cs typeface="Aharoni" pitchFamily="2" charset="-79"/>
              </a:rPr>
              <a:t>Juvenile Tagging</a:t>
            </a:r>
            <a:endParaRPr lang="en-US" b="1" cap="small" dirty="0">
              <a:latin typeface="Berlin Sans FB Demi" pitchFamily="34" charset="0"/>
              <a:cs typeface="Aharoni" pitchFamily="2" charset="-79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53A38-055C-4A8B-A812-BB317F6327CF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mb 209m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838200"/>
            <a:ext cx="8077200" cy="5869102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2003729" y="2274073"/>
            <a:ext cx="3442914" cy="1781092"/>
          </a:xfrm>
          <a:custGeom>
            <a:avLst/>
            <a:gdLst>
              <a:gd name="connsiteX0" fmla="*/ 2981739 w 3442914"/>
              <a:gd name="connsiteY0" fmla="*/ 1733384 h 1781092"/>
              <a:gd name="connsiteX1" fmla="*/ 3029447 w 3442914"/>
              <a:gd name="connsiteY1" fmla="*/ 1765190 h 1781092"/>
              <a:gd name="connsiteX2" fmla="*/ 3077154 w 3442914"/>
              <a:gd name="connsiteY2" fmla="*/ 1781092 h 1781092"/>
              <a:gd name="connsiteX3" fmla="*/ 3212327 w 3442914"/>
              <a:gd name="connsiteY3" fmla="*/ 1757238 h 1781092"/>
              <a:gd name="connsiteX4" fmla="*/ 3228229 w 3442914"/>
              <a:gd name="connsiteY4" fmla="*/ 1733384 h 1781092"/>
              <a:gd name="connsiteX5" fmla="*/ 3236181 w 3442914"/>
              <a:gd name="connsiteY5" fmla="*/ 1709530 h 1781092"/>
              <a:gd name="connsiteX6" fmla="*/ 3275937 w 3442914"/>
              <a:gd name="connsiteY6" fmla="*/ 1701579 h 1781092"/>
              <a:gd name="connsiteX7" fmla="*/ 3371353 w 3442914"/>
              <a:gd name="connsiteY7" fmla="*/ 1685677 h 1781092"/>
              <a:gd name="connsiteX8" fmla="*/ 3419061 w 3442914"/>
              <a:gd name="connsiteY8" fmla="*/ 1661823 h 1781092"/>
              <a:gd name="connsiteX9" fmla="*/ 3427012 w 3442914"/>
              <a:gd name="connsiteY9" fmla="*/ 1637969 h 1781092"/>
              <a:gd name="connsiteX10" fmla="*/ 3442914 w 3442914"/>
              <a:gd name="connsiteY10" fmla="*/ 1614115 h 1781092"/>
              <a:gd name="connsiteX11" fmla="*/ 3419061 w 3442914"/>
              <a:gd name="connsiteY11" fmla="*/ 1550504 h 1781092"/>
              <a:gd name="connsiteX12" fmla="*/ 3331596 w 3442914"/>
              <a:gd name="connsiteY12" fmla="*/ 1526650 h 1781092"/>
              <a:gd name="connsiteX13" fmla="*/ 3283888 w 3442914"/>
              <a:gd name="connsiteY13" fmla="*/ 1494845 h 1781092"/>
              <a:gd name="connsiteX14" fmla="*/ 3260034 w 3442914"/>
              <a:gd name="connsiteY14" fmla="*/ 1478943 h 1781092"/>
              <a:gd name="connsiteX15" fmla="*/ 3212327 w 3442914"/>
              <a:gd name="connsiteY15" fmla="*/ 1463040 h 1781092"/>
              <a:gd name="connsiteX16" fmla="*/ 3188473 w 3442914"/>
              <a:gd name="connsiteY16" fmla="*/ 1455089 h 1781092"/>
              <a:gd name="connsiteX17" fmla="*/ 3132814 w 3442914"/>
              <a:gd name="connsiteY17" fmla="*/ 1447137 h 1781092"/>
              <a:gd name="connsiteX18" fmla="*/ 3085106 w 3442914"/>
              <a:gd name="connsiteY18" fmla="*/ 1415332 h 1781092"/>
              <a:gd name="connsiteX19" fmla="*/ 3061252 w 3442914"/>
              <a:gd name="connsiteY19" fmla="*/ 1407381 h 1781092"/>
              <a:gd name="connsiteX20" fmla="*/ 3005593 w 3442914"/>
              <a:gd name="connsiteY20" fmla="*/ 1343770 h 1781092"/>
              <a:gd name="connsiteX21" fmla="*/ 2965836 w 3442914"/>
              <a:gd name="connsiteY21" fmla="*/ 1304014 h 1781092"/>
              <a:gd name="connsiteX22" fmla="*/ 2949934 w 3442914"/>
              <a:gd name="connsiteY22" fmla="*/ 1280160 h 1781092"/>
              <a:gd name="connsiteX23" fmla="*/ 2902226 w 3442914"/>
              <a:gd name="connsiteY23" fmla="*/ 1248355 h 1781092"/>
              <a:gd name="connsiteX24" fmla="*/ 2854518 w 3442914"/>
              <a:gd name="connsiteY24" fmla="*/ 1216550 h 1781092"/>
              <a:gd name="connsiteX25" fmla="*/ 2806810 w 3442914"/>
              <a:gd name="connsiteY25" fmla="*/ 1192696 h 1781092"/>
              <a:gd name="connsiteX26" fmla="*/ 2759102 w 3442914"/>
              <a:gd name="connsiteY26" fmla="*/ 1176793 h 1781092"/>
              <a:gd name="connsiteX27" fmla="*/ 2735248 w 3442914"/>
              <a:gd name="connsiteY27" fmla="*/ 1152939 h 1781092"/>
              <a:gd name="connsiteX28" fmla="*/ 2711394 w 3442914"/>
              <a:gd name="connsiteY28" fmla="*/ 1144988 h 1781092"/>
              <a:gd name="connsiteX29" fmla="*/ 2695492 w 3442914"/>
              <a:gd name="connsiteY29" fmla="*/ 1121134 h 1781092"/>
              <a:gd name="connsiteX30" fmla="*/ 2647784 w 3442914"/>
              <a:gd name="connsiteY30" fmla="*/ 1105231 h 1781092"/>
              <a:gd name="connsiteX31" fmla="*/ 2623930 w 3442914"/>
              <a:gd name="connsiteY31" fmla="*/ 1097280 h 1781092"/>
              <a:gd name="connsiteX32" fmla="*/ 2600076 w 3442914"/>
              <a:gd name="connsiteY32" fmla="*/ 1089329 h 1781092"/>
              <a:gd name="connsiteX33" fmla="*/ 2528514 w 3442914"/>
              <a:gd name="connsiteY33" fmla="*/ 1113183 h 1781092"/>
              <a:gd name="connsiteX34" fmla="*/ 2512612 w 3442914"/>
              <a:gd name="connsiteY34" fmla="*/ 1137037 h 1781092"/>
              <a:gd name="connsiteX35" fmla="*/ 2456953 w 3442914"/>
              <a:gd name="connsiteY35" fmla="*/ 1152939 h 1781092"/>
              <a:gd name="connsiteX36" fmla="*/ 2353586 w 3442914"/>
              <a:gd name="connsiteY36" fmla="*/ 1176793 h 1781092"/>
              <a:gd name="connsiteX37" fmla="*/ 2329732 w 3442914"/>
              <a:gd name="connsiteY37" fmla="*/ 1192696 h 1781092"/>
              <a:gd name="connsiteX38" fmla="*/ 2313829 w 3442914"/>
              <a:gd name="connsiteY38" fmla="*/ 1216550 h 1781092"/>
              <a:gd name="connsiteX39" fmla="*/ 2289975 w 3442914"/>
              <a:gd name="connsiteY39" fmla="*/ 1224501 h 1781092"/>
              <a:gd name="connsiteX40" fmla="*/ 2282024 w 3442914"/>
              <a:gd name="connsiteY40" fmla="*/ 1248355 h 1781092"/>
              <a:gd name="connsiteX41" fmla="*/ 2234316 w 3442914"/>
              <a:gd name="connsiteY41" fmla="*/ 1280160 h 1781092"/>
              <a:gd name="connsiteX42" fmla="*/ 2194560 w 3442914"/>
              <a:gd name="connsiteY42" fmla="*/ 1351722 h 1781092"/>
              <a:gd name="connsiteX43" fmla="*/ 2178657 w 3442914"/>
              <a:gd name="connsiteY43" fmla="*/ 1375576 h 1781092"/>
              <a:gd name="connsiteX44" fmla="*/ 2154803 w 3442914"/>
              <a:gd name="connsiteY44" fmla="*/ 1423284 h 1781092"/>
              <a:gd name="connsiteX45" fmla="*/ 2107095 w 3442914"/>
              <a:gd name="connsiteY45" fmla="*/ 1439186 h 1781092"/>
              <a:gd name="connsiteX46" fmla="*/ 2059388 w 3442914"/>
              <a:gd name="connsiteY46" fmla="*/ 1455089 h 1781092"/>
              <a:gd name="connsiteX47" fmla="*/ 2011680 w 3442914"/>
              <a:gd name="connsiteY47" fmla="*/ 1470991 h 1781092"/>
              <a:gd name="connsiteX48" fmla="*/ 1987826 w 3442914"/>
              <a:gd name="connsiteY48" fmla="*/ 1478943 h 1781092"/>
              <a:gd name="connsiteX49" fmla="*/ 1860605 w 3442914"/>
              <a:gd name="connsiteY49" fmla="*/ 1470991 h 1781092"/>
              <a:gd name="connsiteX50" fmla="*/ 1836751 w 3442914"/>
              <a:gd name="connsiteY50" fmla="*/ 1463040 h 1781092"/>
              <a:gd name="connsiteX51" fmla="*/ 1820848 w 3442914"/>
              <a:gd name="connsiteY51" fmla="*/ 1439186 h 1781092"/>
              <a:gd name="connsiteX52" fmla="*/ 1796994 w 3442914"/>
              <a:gd name="connsiteY52" fmla="*/ 1423284 h 1781092"/>
              <a:gd name="connsiteX53" fmla="*/ 1749287 w 3442914"/>
              <a:gd name="connsiteY53" fmla="*/ 1375576 h 1781092"/>
              <a:gd name="connsiteX54" fmla="*/ 1701579 w 3442914"/>
              <a:gd name="connsiteY54" fmla="*/ 1335819 h 1781092"/>
              <a:gd name="connsiteX55" fmla="*/ 1677725 w 3442914"/>
              <a:gd name="connsiteY55" fmla="*/ 1327868 h 1781092"/>
              <a:gd name="connsiteX56" fmla="*/ 1606163 w 3442914"/>
              <a:gd name="connsiteY56" fmla="*/ 1288111 h 1781092"/>
              <a:gd name="connsiteX57" fmla="*/ 1582309 w 3442914"/>
              <a:gd name="connsiteY57" fmla="*/ 1280160 h 1781092"/>
              <a:gd name="connsiteX58" fmla="*/ 1439186 w 3442914"/>
              <a:gd name="connsiteY58" fmla="*/ 1288111 h 1781092"/>
              <a:gd name="connsiteX59" fmla="*/ 1383527 w 3442914"/>
              <a:gd name="connsiteY59" fmla="*/ 1304014 h 1781092"/>
              <a:gd name="connsiteX60" fmla="*/ 1343770 w 3442914"/>
              <a:gd name="connsiteY60" fmla="*/ 1343770 h 1781092"/>
              <a:gd name="connsiteX61" fmla="*/ 1319916 w 3442914"/>
              <a:gd name="connsiteY61" fmla="*/ 1367624 h 1781092"/>
              <a:gd name="connsiteX62" fmla="*/ 1208598 w 3442914"/>
              <a:gd name="connsiteY62" fmla="*/ 1391478 h 1781092"/>
              <a:gd name="connsiteX63" fmla="*/ 1152939 w 3442914"/>
              <a:gd name="connsiteY63" fmla="*/ 1407381 h 1781092"/>
              <a:gd name="connsiteX64" fmla="*/ 1105231 w 3442914"/>
              <a:gd name="connsiteY64" fmla="*/ 1423284 h 1781092"/>
              <a:gd name="connsiteX65" fmla="*/ 1057523 w 3442914"/>
              <a:gd name="connsiteY65" fmla="*/ 1431235 h 1781092"/>
              <a:gd name="connsiteX66" fmla="*/ 906448 w 3442914"/>
              <a:gd name="connsiteY66" fmla="*/ 1415332 h 1781092"/>
              <a:gd name="connsiteX67" fmla="*/ 898497 w 3442914"/>
              <a:gd name="connsiteY67" fmla="*/ 1351722 h 1781092"/>
              <a:gd name="connsiteX68" fmla="*/ 890546 w 3442914"/>
              <a:gd name="connsiteY68" fmla="*/ 1304014 h 1781092"/>
              <a:gd name="connsiteX69" fmla="*/ 882594 w 3442914"/>
              <a:gd name="connsiteY69" fmla="*/ 1280160 h 1781092"/>
              <a:gd name="connsiteX70" fmla="*/ 874643 w 3442914"/>
              <a:gd name="connsiteY70" fmla="*/ 1248355 h 1781092"/>
              <a:gd name="connsiteX71" fmla="*/ 866692 w 3442914"/>
              <a:gd name="connsiteY71" fmla="*/ 1224501 h 1781092"/>
              <a:gd name="connsiteX72" fmla="*/ 858741 w 3442914"/>
              <a:gd name="connsiteY72" fmla="*/ 1184744 h 1781092"/>
              <a:gd name="connsiteX73" fmla="*/ 842838 w 3442914"/>
              <a:gd name="connsiteY73" fmla="*/ 1137037 h 1781092"/>
              <a:gd name="connsiteX74" fmla="*/ 834887 w 3442914"/>
              <a:gd name="connsiteY74" fmla="*/ 1105231 h 1781092"/>
              <a:gd name="connsiteX75" fmla="*/ 826935 w 3442914"/>
              <a:gd name="connsiteY75" fmla="*/ 1081377 h 1781092"/>
              <a:gd name="connsiteX76" fmla="*/ 818984 w 3442914"/>
              <a:gd name="connsiteY76" fmla="*/ 1049572 h 1781092"/>
              <a:gd name="connsiteX77" fmla="*/ 803081 w 3442914"/>
              <a:gd name="connsiteY77" fmla="*/ 993913 h 1781092"/>
              <a:gd name="connsiteX78" fmla="*/ 795130 w 3442914"/>
              <a:gd name="connsiteY78" fmla="*/ 938254 h 1781092"/>
              <a:gd name="connsiteX79" fmla="*/ 787179 w 3442914"/>
              <a:gd name="connsiteY79" fmla="*/ 890546 h 1781092"/>
              <a:gd name="connsiteX80" fmla="*/ 779228 w 3442914"/>
              <a:gd name="connsiteY80" fmla="*/ 850790 h 1781092"/>
              <a:gd name="connsiteX81" fmla="*/ 771276 w 3442914"/>
              <a:gd name="connsiteY81" fmla="*/ 787179 h 1781092"/>
              <a:gd name="connsiteX82" fmla="*/ 763325 w 3442914"/>
              <a:gd name="connsiteY82" fmla="*/ 755374 h 1781092"/>
              <a:gd name="connsiteX83" fmla="*/ 755374 w 3442914"/>
              <a:gd name="connsiteY83" fmla="*/ 691764 h 1781092"/>
              <a:gd name="connsiteX84" fmla="*/ 771276 w 3442914"/>
              <a:gd name="connsiteY84" fmla="*/ 564543 h 1781092"/>
              <a:gd name="connsiteX85" fmla="*/ 779228 w 3442914"/>
              <a:gd name="connsiteY85" fmla="*/ 540689 h 1781092"/>
              <a:gd name="connsiteX86" fmla="*/ 803081 w 3442914"/>
              <a:gd name="connsiteY86" fmla="*/ 516835 h 1781092"/>
              <a:gd name="connsiteX87" fmla="*/ 811033 w 3442914"/>
              <a:gd name="connsiteY87" fmla="*/ 492981 h 1781092"/>
              <a:gd name="connsiteX88" fmla="*/ 787179 w 3442914"/>
              <a:gd name="connsiteY88" fmla="*/ 333955 h 1781092"/>
              <a:gd name="connsiteX89" fmla="*/ 763325 w 3442914"/>
              <a:gd name="connsiteY89" fmla="*/ 318052 h 1781092"/>
              <a:gd name="connsiteX90" fmla="*/ 691763 w 3442914"/>
              <a:gd name="connsiteY90" fmla="*/ 310101 h 1781092"/>
              <a:gd name="connsiteX91" fmla="*/ 675861 w 3442914"/>
              <a:gd name="connsiteY91" fmla="*/ 286247 h 1781092"/>
              <a:gd name="connsiteX92" fmla="*/ 628153 w 3442914"/>
              <a:gd name="connsiteY92" fmla="*/ 238539 h 1781092"/>
              <a:gd name="connsiteX93" fmla="*/ 588396 w 3442914"/>
              <a:gd name="connsiteY93" fmla="*/ 166977 h 1781092"/>
              <a:gd name="connsiteX94" fmla="*/ 548640 w 3442914"/>
              <a:gd name="connsiteY94" fmla="*/ 119270 h 1781092"/>
              <a:gd name="connsiteX95" fmla="*/ 500932 w 3442914"/>
              <a:gd name="connsiteY95" fmla="*/ 103367 h 1781092"/>
              <a:gd name="connsiteX96" fmla="*/ 477078 w 3442914"/>
              <a:gd name="connsiteY96" fmla="*/ 95416 h 1781092"/>
              <a:gd name="connsiteX97" fmla="*/ 429370 w 3442914"/>
              <a:gd name="connsiteY97" fmla="*/ 71562 h 1781092"/>
              <a:gd name="connsiteX98" fmla="*/ 373711 w 3442914"/>
              <a:gd name="connsiteY98" fmla="*/ 47708 h 1781092"/>
              <a:gd name="connsiteX99" fmla="*/ 349857 w 3442914"/>
              <a:gd name="connsiteY99" fmla="*/ 31805 h 1781092"/>
              <a:gd name="connsiteX100" fmla="*/ 318052 w 3442914"/>
              <a:gd name="connsiteY100" fmla="*/ 23854 h 1781092"/>
              <a:gd name="connsiteX101" fmla="*/ 270344 w 3442914"/>
              <a:gd name="connsiteY101" fmla="*/ 7951 h 1781092"/>
              <a:gd name="connsiteX102" fmla="*/ 246490 w 3442914"/>
              <a:gd name="connsiteY102" fmla="*/ 0 h 1781092"/>
              <a:gd name="connsiteX103" fmla="*/ 198782 w 3442914"/>
              <a:gd name="connsiteY103" fmla="*/ 7951 h 1781092"/>
              <a:gd name="connsiteX104" fmla="*/ 174928 w 3442914"/>
              <a:gd name="connsiteY104" fmla="*/ 71562 h 1781092"/>
              <a:gd name="connsiteX105" fmla="*/ 159026 w 3442914"/>
              <a:gd name="connsiteY105" fmla="*/ 127221 h 1781092"/>
              <a:gd name="connsiteX106" fmla="*/ 111318 w 3442914"/>
              <a:gd name="connsiteY106" fmla="*/ 166977 h 1781092"/>
              <a:gd name="connsiteX107" fmla="*/ 79513 w 3442914"/>
              <a:gd name="connsiteY107" fmla="*/ 214685 h 1781092"/>
              <a:gd name="connsiteX108" fmla="*/ 47708 w 3442914"/>
              <a:gd name="connsiteY108" fmla="*/ 286247 h 1781092"/>
              <a:gd name="connsiteX109" fmla="*/ 31805 w 3442914"/>
              <a:gd name="connsiteY109" fmla="*/ 357809 h 1781092"/>
              <a:gd name="connsiteX110" fmla="*/ 15902 w 3442914"/>
              <a:gd name="connsiteY110" fmla="*/ 381663 h 1781092"/>
              <a:gd name="connsiteX111" fmla="*/ 0 w 3442914"/>
              <a:gd name="connsiteY111" fmla="*/ 405517 h 1781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3442914" h="1781092">
                <a:moveTo>
                  <a:pt x="2981739" y="1733384"/>
                </a:moveTo>
                <a:cubicBezTo>
                  <a:pt x="2997642" y="1743986"/>
                  <a:pt x="3011315" y="1759146"/>
                  <a:pt x="3029447" y="1765190"/>
                </a:cubicBezTo>
                <a:lnTo>
                  <a:pt x="3077154" y="1781092"/>
                </a:lnTo>
                <a:cubicBezTo>
                  <a:pt x="3152635" y="1755933"/>
                  <a:pt x="3108168" y="1766708"/>
                  <a:pt x="3212327" y="1757238"/>
                </a:cubicBezTo>
                <a:cubicBezTo>
                  <a:pt x="3217628" y="1749287"/>
                  <a:pt x="3223955" y="1741931"/>
                  <a:pt x="3228229" y="1733384"/>
                </a:cubicBezTo>
                <a:cubicBezTo>
                  <a:pt x="3231977" y="1725887"/>
                  <a:pt x="3229207" y="1714179"/>
                  <a:pt x="3236181" y="1709530"/>
                </a:cubicBezTo>
                <a:cubicBezTo>
                  <a:pt x="3247426" y="1702034"/>
                  <a:pt x="3262744" y="1704511"/>
                  <a:pt x="3275937" y="1701579"/>
                </a:cubicBezTo>
                <a:cubicBezTo>
                  <a:pt x="3343482" y="1686569"/>
                  <a:pt x="3267549" y="1698652"/>
                  <a:pt x="3371353" y="1685677"/>
                </a:cubicBezTo>
                <a:cubicBezTo>
                  <a:pt x="3387065" y="1680439"/>
                  <a:pt x="3407852" y="1675834"/>
                  <a:pt x="3419061" y="1661823"/>
                </a:cubicBezTo>
                <a:cubicBezTo>
                  <a:pt x="3424297" y="1655278"/>
                  <a:pt x="3423264" y="1645466"/>
                  <a:pt x="3427012" y="1637969"/>
                </a:cubicBezTo>
                <a:cubicBezTo>
                  <a:pt x="3431286" y="1629422"/>
                  <a:pt x="3437613" y="1622066"/>
                  <a:pt x="3442914" y="1614115"/>
                </a:cubicBezTo>
                <a:cubicBezTo>
                  <a:pt x="3439707" y="1598081"/>
                  <a:pt x="3437780" y="1562203"/>
                  <a:pt x="3419061" y="1550504"/>
                </a:cubicBezTo>
                <a:cubicBezTo>
                  <a:pt x="3400075" y="1538638"/>
                  <a:pt x="3354297" y="1531190"/>
                  <a:pt x="3331596" y="1526650"/>
                </a:cubicBezTo>
                <a:lnTo>
                  <a:pt x="3283888" y="1494845"/>
                </a:lnTo>
                <a:cubicBezTo>
                  <a:pt x="3275937" y="1489544"/>
                  <a:pt x="3269100" y="1481965"/>
                  <a:pt x="3260034" y="1478943"/>
                </a:cubicBezTo>
                <a:lnTo>
                  <a:pt x="3212327" y="1463040"/>
                </a:lnTo>
                <a:cubicBezTo>
                  <a:pt x="3204376" y="1460390"/>
                  <a:pt x="3196770" y="1456274"/>
                  <a:pt x="3188473" y="1455089"/>
                </a:cubicBezTo>
                <a:lnTo>
                  <a:pt x="3132814" y="1447137"/>
                </a:lnTo>
                <a:cubicBezTo>
                  <a:pt x="3076095" y="1428231"/>
                  <a:pt x="3144667" y="1455039"/>
                  <a:pt x="3085106" y="1415332"/>
                </a:cubicBezTo>
                <a:cubicBezTo>
                  <a:pt x="3078132" y="1410683"/>
                  <a:pt x="3069203" y="1410031"/>
                  <a:pt x="3061252" y="1407381"/>
                </a:cubicBezTo>
                <a:cubicBezTo>
                  <a:pt x="3024146" y="1351722"/>
                  <a:pt x="3045350" y="1370275"/>
                  <a:pt x="3005593" y="1343770"/>
                </a:cubicBezTo>
                <a:cubicBezTo>
                  <a:pt x="2963180" y="1280155"/>
                  <a:pt x="3018850" y="1357030"/>
                  <a:pt x="2965836" y="1304014"/>
                </a:cubicBezTo>
                <a:cubicBezTo>
                  <a:pt x="2959079" y="1297257"/>
                  <a:pt x="2957126" y="1286453"/>
                  <a:pt x="2949934" y="1280160"/>
                </a:cubicBezTo>
                <a:cubicBezTo>
                  <a:pt x="2935550" y="1267574"/>
                  <a:pt x="2918129" y="1258957"/>
                  <a:pt x="2902226" y="1248355"/>
                </a:cubicBezTo>
                <a:lnTo>
                  <a:pt x="2854518" y="1216550"/>
                </a:lnTo>
                <a:cubicBezTo>
                  <a:pt x="2767511" y="1187545"/>
                  <a:pt x="2899305" y="1233805"/>
                  <a:pt x="2806810" y="1192696"/>
                </a:cubicBezTo>
                <a:cubicBezTo>
                  <a:pt x="2791492" y="1185888"/>
                  <a:pt x="2759102" y="1176793"/>
                  <a:pt x="2759102" y="1176793"/>
                </a:cubicBezTo>
                <a:cubicBezTo>
                  <a:pt x="2751151" y="1168842"/>
                  <a:pt x="2744604" y="1159176"/>
                  <a:pt x="2735248" y="1152939"/>
                </a:cubicBezTo>
                <a:cubicBezTo>
                  <a:pt x="2728274" y="1148290"/>
                  <a:pt x="2717939" y="1150224"/>
                  <a:pt x="2711394" y="1144988"/>
                </a:cubicBezTo>
                <a:cubicBezTo>
                  <a:pt x="2703932" y="1139018"/>
                  <a:pt x="2703596" y="1126199"/>
                  <a:pt x="2695492" y="1121134"/>
                </a:cubicBezTo>
                <a:cubicBezTo>
                  <a:pt x="2681277" y="1112250"/>
                  <a:pt x="2663687" y="1110532"/>
                  <a:pt x="2647784" y="1105231"/>
                </a:cubicBezTo>
                <a:lnTo>
                  <a:pt x="2623930" y="1097280"/>
                </a:lnTo>
                <a:lnTo>
                  <a:pt x="2600076" y="1089329"/>
                </a:lnTo>
                <a:cubicBezTo>
                  <a:pt x="2568091" y="1094660"/>
                  <a:pt x="2550875" y="1090821"/>
                  <a:pt x="2528514" y="1113183"/>
                </a:cubicBezTo>
                <a:cubicBezTo>
                  <a:pt x="2521757" y="1119940"/>
                  <a:pt x="2520074" y="1131067"/>
                  <a:pt x="2512612" y="1137037"/>
                </a:cubicBezTo>
                <a:cubicBezTo>
                  <a:pt x="2507525" y="1141107"/>
                  <a:pt x="2458904" y="1152521"/>
                  <a:pt x="2456953" y="1152939"/>
                </a:cubicBezTo>
                <a:cubicBezTo>
                  <a:pt x="2358695" y="1173994"/>
                  <a:pt x="2406346" y="1159207"/>
                  <a:pt x="2353586" y="1176793"/>
                </a:cubicBezTo>
                <a:cubicBezTo>
                  <a:pt x="2345635" y="1182094"/>
                  <a:pt x="2336489" y="1185939"/>
                  <a:pt x="2329732" y="1192696"/>
                </a:cubicBezTo>
                <a:cubicBezTo>
                  <a:pt x="2322975" y="1199453"/>
                  <a:pt x="2321291" y="1210580"/>
                  <a:pt x="2313829" y="1216550"/>
                </a:cubicBezTo>
                <a:cubicBezTo>
                  <a:pt x="2307284" y="1221786"/>
                  <a:pt x="2297926" y="1221851"/>
                  <a:pt x="2289975" y="1224501"/>
                </a:cubicBezTo>
                <a:cubicBezTo>
                  <a:pt x="2287325" y="1232452"/>
                  <a:pt x="2287951" y="1242428"/>
                  <a:pt x="2282024" y="1248355"/>
                </a:cubicBezTo>
                <a:cubicBezTo>
                  <a:pt x="2268509" y="1261870"/>
                  <a:pt x="2234316" y="1280160"/>
                  <a:pt x="2234316" y="1280160"/>
                </a:cubicBezTo>
                <a:cubicBezTo>
                  <a:pt x="2220321" y="1322145"/>
                  <a:pt x="2231014" y="1297041"/>
                  <a:pt x="2194560" y="1351722"/>
                </a:cubicBezTo>
                <a:lnTo>
                  <a:pt x="2178657" y="1375576"/>
                </a:lnTo>
                <a:cubicBezTo>
                  <a:pt x="2174325" y="1388574"/>
                  <a:pt x="2167784" y="1415171"/>
                  <a:pt x="2154803" y="1423284"/>
                </a:cubicBezTo>
                <a:cubicBezTo>
                  <a:pt x="2140588" y="1432168"/>
                  <a:pt x="2122998" y="1433885"/>
                  <a:pt x="2107095" y="1439186"/>
                </a:cubicBezTo>
                <a:lnTo>
                  <a:pt x="2059388" y="1455089"/>
                </a:lnTo>
                <a:lnTo>
                  <a:pt x="2011680" y="1470991"/>
                </a:lnTo>
                <a:lnTo>
                  <a:pt x="1987826" y="1478943"/>
                </a:lnTo>
                <a:cubicBezTo>
                  <a:pt x="1945419" y="1476292"/>
                  <a:pt x="1902861" y="1475439"/>
                  <a:pt x="1860605" y="1470991"/>
                </a:cubicBezTo>
                <a:cubicBezTo>
                  <a:pt x="1852270" y="1470114"/>
                  <a:pt x="1843296" y="1468276"/>
                  <a:pt x="1836751" y="1463040"/>
                </a:cubicBezTo>
                <a:cubicBezTo>
                  <a:pt x="1829289" y="1457070"/>
                  <a:pt x="1827605" y="1445943"/>
                  <a:pt x="1820848" y="1439186"/>
                </a:cubicBezTo>
                <a:cubicBezTo>
                  <a:pt x="1814091" y="1432429"/>
                  <a:pt x="1804136" y="1429633"/>
                  <a:pt x="1796994" y="1423284"/>
                </a:cubicBezTo>
                <a:cubicBezTo>
                  <a:pt x="1780185" y="1408343"/>
                  <a:pt x="1765189" y="1391479"/>
                  <a:pt x="1749287" y="1375576"/>
                </a:cubicBezTo>
                <a:cubicBezTo>
                  <a:pt x="1731703" y="1357992"/>
                  <a:pt x="1723718" y="1346888"/>
                  <a:pt x="1701579" y="1335819"/>
                </a:cubicBezTo>
                <a:cubicBezTo>
                  <a:pt x="1694082" y="1332071"/>
                  <a:pt x="1685676" y="1330518"/>
                  <a:pt x="1677725" y="1327868"/>
                </a:cubicBezTo>
                <a:cubicBezTo>
                  <a:pt x="1642018" y="1292161"/>
                  <a:pt x="1664538" y="1307569"/>
                  <a:pt x="1606163" y="1288111"/>
                </a:cubicBezTo>
                <a:lnTo>
                  <a:pt x="1582309" y="1280160"/>
                </a:lnTo>
                <a:cubicBezTo>
                  <a:pt x="1534601" y="1282810"/>
                  <a:pt x="1486771" y="1283785"/>
                  <a:pt x="1439186" y="1288111"/>
                </a:cubicBezTo>
                <a:cubicBezTo>
                  <a:pt x="1425463" y="1289359"/>
                  <a:pt x="1397644" y="1299309"/>
                  <a:pt x="1383527" y="1304014"/>
                </a:cubicBezTo>
                <a:cubicBezTo>
                  <a:pt x="1354371" y="1347748"/>
                  <a:pt x="1383528" y="1310639"/>
                  <a:pt x="1343770" y="1343770"/>
                </a:cubicBezTo>
                <a:cubicBezTo>
                  <a:pt x="1335131" y="1350969"/>
                  <a:pt x="1329746" y="1362163"/>
                  <a:pt x="1319916" y="1367624"/>
                </a:cubicBezTo>
                <a:cubicBezTo>
                  <a:pt x="1287022" y="1385899"/>
                  <a:pt x="1244117" y="1387038"/>
                  <a:pt x="1208598" y="1391478"/>
                </a:cubicBezTo>
                <a:cubicBezTo>
                  <a:pt x="1128460" y="1418193"/>
                  <a:pt x="1252743" y="1377440"/>
                  <a:pt x="1152939" y="1407381"/>
                </a:cubicBezTo>
                <a:cubicBezTo>
                  <a:pt x="1136883" y="1412198"/>
                  <a:pt x="1121766" y="1420528"/>
                  <a:pt x="1105231" y="1423284"/>
                </a:cubicBezTo>
                <a:lnTo>
                  <a:pt x="1057523" y="1431235"/>
                </a:lnTo>
                <a:cubicBezTo>
                  <a:pt x="1007165" y="1425934"/>
                  <a:pt x="951739" y="1437977"/>
                  <a:pt x="906448" y="1415332"/>
                </a:cubicBezTo>
                <a:cubicBezTo>
                  <a:pt x="887336" y="1405776"/>
                  <a:pt x="901519" y="1372876"/>
                  <a:pt x="898497" y="1351722"/>
                </a:cubicBezTo>
                <a:cubicBezTo>
                  <a:pt x="896217" y="1335762"/>
                  <a:pt x="894043" y="1319752"/>
                  <a:pt x="890546" y="1304014"/>
                </a:cubicBezTo>
                <a:cubicBezTo>
                  <a:pt x="888728" y="1295832"/>
                  <a:pt x="884897" y="1288219"/>
                  <a:pt x="882594" y="1280160"/>
                </a:cubicBezTo>
                <a:cubicBezTo>
                  <a:pt x="879592" y="1269653"/>
                  <a:pt x="877645" y="1258862"/>
                  <a:pt x="874643" y="1248355"/>
                </a:cubicBezTo>
                <a:cubicBezTo>
                  <a:pt x="872341" y="1240296"/>
                  <a:pt x="868725" y="1232632"/>
                  <a:pt x="866692" y="1224501"/>
                </a:cubicBezTo>
                <a:cubicBezTo>
                  <a:pt x="863414" y="1211390"/>
                  <a:pt x="862297" y="1197783"/>
                  <a:pt x="858741" y="1184744"/>
                </a:cubicBezTo>
                <a:cubicBezTo>
                  <a:pt x="854330" y="1168572"/>
                  <a:pt x="846903" y="1153299"/>
                  <a:pt x="842838" y="1137037"/>
                </a:cubicBezTo>
                <a:cubicBezTo>
                  <a:pt x="840188" y="1126435"/>
                  <a:pt x="837889" y="1115739"/>
                  <a:pt x="834887" y="1105231"/>
                </a:cubicBezTo>
                <a:cubicBezTo>
                  <a:pt x="832584" y="1097172"/>
                  <a:pt x="829238" y="1089436"/>
                  <a:pt x="826935" y="1081377"/>
                </a:cubicBezTo>
                <a:cubicBezTo>
                  <a:pt x="823933" y="1070870"/>
                  <a:pt x="821986" y="1060079"/>
                  <a:pt x="818984" y="1049572"/>
                </a:cubicBezTo>
                <a:cubicBezTo>
                  <a:pt x="810471" y="1019774"/>
                  <a:pt x="809294" y="1028082"/>
                  <a:pt x="803081" y="993913"/>
                </a:cubicBezTo>
                <a:cubicBezTo>
                  <a:pt x="799728" y="975474"/>
                  <a:pt x="797980" y="956777"/>
                  <a:pt x="795130" y="938254"/>
                </a:cubicBezTo>
                <a:cubicBezTo>
                  <a:pt x="792679" y="922319"/>
                  <a:pt x="790063" y="906408"/>
                  <a:pt x="787179" y="890546"/>
                </a:cubicBezTo>
                <a:cubicBezTo>
                  <a:pt x="784762" y="877250"/>
                  <a:pt x="781283" y="864147"/>
                  <a:pt x="779228" y="850790"/>
                </a:cubicBezTo>
                <a:cubicBezTo>
                  <a:pt x="775979" y="829670"/>
                  <a:pt x="774789" y="808257"/>
                  <a:pt x="771276" y="787179"/>
                </a:cubicBezTo>
                <a:cubicBezTo>
                  <a:pt x="769479" y="776400"/>
                  <a:pt x="765121" y="766153"/>
                  <a:pt x="763325" y="755374"/>
                </a:cubicBezTo>
                <a:cubicBezTo>
                  <a:pt x="759812" y="734296"/>
                  <a:pt x="758024" y="712967"/>
                  <a:pt x="755374" y="691764"/>
                </a:cubicBezTo>
                <a:cubicBezTo>
                  <a:pt x="760311" y="637459"/>
                  <a:pt x="759540" y="611485"/>
                  <a:pt x="771276" y="564543"/>
                </a:cubicBezTo>
                <a:cubicBezTo>
                  <a:pt x="773309" y="556412"/>
                  <a:pt x="774579" y="547663"/>
                  <a:pt x="779228" y="540689"/>
                </a:cubicBezTo>
                <a:cubicBezTo>
                  <a:pt x="785465" y="531333"/>
                  <a:pt x="795130" y="524786"/>
                  <a:pt x="803081" y="516835"/>
                </a:cubicBezTo>
                <a:cubicBezTo>
                  <a:pt x="805732" y="508884"/>
                  <a:pt x="811033" y="501363"/>
                  <a:pt x="811033" y="492981"/>
                </a:cubicBezTo>
                <a:cubicBezTo>
                  <a:pt x="811033" y="453468"/>
                  <a:pt x="826314" y="373091"/>
                  <a:pt x="787179" y="333955"/>
                </a:cubicBezTo>
                <a:cubicBezTo>
                  <a:pt x="780422" y="327198"/>
                  <a:pt x="772596" y="320370"/>
                  <a:pt x="763325" y="318052"/>
                </a:cubicBezTo>
                <a:cubicBezTo>
                  <a:pt x="740041" y="312231"/>
                  <a:pt x="715617" y="312751"/>
                  <a:pt x="691763" y="310101"/>
                </a:cubicBezTo>
                <a:cubicBezTo>
                  <a:pt x="686462" y="302150"/>
                  <a:pt x="682210" y="293389"/>
                  <a:pt x="675861" y="286247"/>
                </a:cubicBezTo>
                <a:cubicBezTo>
                  <a:pt x="660920" y="269438"/>
                  <a:pt x="628153" y="238539"/>
                  <a:pt x="628153" y="238539"/>
                </a:cubicBezTo>
                <a:cubicBezTo>
                  <a:pt x="614157" y="196554"/>
                  <a:pt x="624850" y="221658"/>
                  <a:pt x="588396" y="166977"/>
                </a:cubicBezTo>
                <a:cubicBezTo>
                  <a:pt x="578498" y="152130"/>
                  <a:pt x="564846" y="128273"/>
                  <a:pt x="548640" y="119270"/>
                </a:cubicBezTo>
                <a:cubicBezTo>
                  <a:pt x="533987" y="111129"/>
                  <a:pt x="516835" y="108668"/>
                  <a:pt x="500932" y="103367"/>
                </a:cubicBezTo>
                <a:lnTo>
                  <a:pt x="477078" y="95416"/>
                </a:lnTo>
                <a:cubicBezTo>
                  <a:pt x="431234" y="64853"/>
                  <a:pt x="475460" y="91315"/>
                  <a:pt x="429370" y="71562"/>
                </a:cubicBezTo>
                <a:cubicBezTo>
                  <a:pt x="360592" y="42086"/>
                  <a:pt x="429653" y="66355"/>
                  <a:pt x="373711" y="47708"/>
                </a:cubicBezTo>
                <a:cubicBezTo>
                  <a:pt x="365760" y="42407"/>
                  <a:pt x="358641" y="35569"/>
                  <a:pt x="349857" y="31805"/>
                </a:cubicBezTo>
                <a:cubicBezTo>
                  <a:pt x="339813" y="27500"/>
                  <a:pt x="328519" y="26994"/>
                  <a:pt x="318052" y="23854"/>
                </a:cubicBezTo>
                <a:cubicBezTo>
                  <a:pt x="301996" y="19037"/>
                  <a:pt x="286247" y="13252"/>
                  <a:pt x="270344" y="7951"/>
                </a:cubicBezTo>
                <a:lnTo>
                  <a:pt x="246490" y="0"/>
                </a:lnTo>
                <a:cubicBezTo>
                  <a:pt x="230587" y="2650"/>
                  <a:pt x="213202" y="741"/>
                  <a:pt x="198782" y="7951"/>
                </a:cubicBezTo>
                <a:cubicBezTo>
                  <a:pt x="180366" y="17159"/>
                  <a:pt x="177708" y="59051"/>
                  <a:pt x="174928" y="71562"/>
                </a:cubicBezTo>
                <a:cubicBezTo>
                  <a:pt x="174044" y="75538"/>
                  <a:pt x="163453" y="120580"/>
                  <a:pt x="159026" y="127221"/>
                </a:cubicBezTo>
                <a:cubicBezTo>
                  <a:pt x="146781" y="145589"/>
                  <a:pt x="128920" y="155243"/>
                  <a:pt x="111318" y="166977"/>
                </a:cubicBezTo>
                <a:cubicBezTo>
                  <a:pt x="100716" y="182880"/>
                  <a:pt x="85557" y="196553"/>
                  <a:pt x="79513" y="214685"/>
                </a:cubicBezTo>
                <a:cubicBezTo>
                  <a:pt x="60588" y="271459"/>
                  <a:pt x="72908" y="248445"/>
                  <a:pt x="47708" y="286247"/>
                </a:cubicBezTo>
                <a:cubicBezTo>
                  <a:pt x="44655" y="304565"/>
                  <a:pt x="41591" y="338237"/>
                  <a:pt x="31805" y="357809"/>
                </a:cubicBezTo>
                <a:cubicBezTo>
                  <a:pt x="27531" y="366356"/>
                  <a:pt x="21203" y="373712"/>
                  <a:pt x="15902" y="381663"/>
                </a:cubicBezTo>
                <a:cubicBezTo>
                  <a:pt x="7113" y="408031"/>
                  <a:pt x="16332" y="405517"/>
                  <a:pt x="0" y="405517"/>
                </a:cubicBezTo>
              </a:path>
            </a:pathLst>
          </a:custGeom>
          <a:ln w="444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105231" y="914400"/>
            <a:ext cx="882595" cy="1773141"/>
          </a:xfrm>
          <a:custGeom>
            <a:avLst/>
            <a:gdLst>
              <a:gd name="connsiteX0" fmla="*/ 882595 w 882595"/>
              <a:gd name="connsiteY0" fmla="*/ 1773141 h 1773141"/>
              <a:gd name="connsiteX1" fmla="*/ 834887 w 882595"/>
              <a:gd name="connsiteY1" fmla="*/ 1741336 h 1773141"/>
              <a:gd name="connsiteX2" fmla="*/ 787179 w 882595"/>
              <a:gd name="connsiteY2" fmla="*/ 1725433 h 1773141"/>
              <a:gd name="connsiteX3" fmla="*/ 755374 w 882595"/>
              <a:gd name="connsiteY3" fmla="*/ 1677725 h 1773141"/>
              <a:gd name="connsiteX4" fmla="*/ 739472 w 882595"/>
              <a:gd name="connsiteY4" fmla="*/ 1653871 h 1773141"/>
              <a:gd name="connsiteX5" fmla="*/ 731520 w 882595"/>
              <a:gd name="connsiteY5" fmla="*/ 1630017 h 1773141"/>
              <a:gd name="connsiteX6" fmla="*/ 715618 w 882595"/>
              <a:gd name="connsiteY6" fmla="*/ 1478943 h 1773141"/>
              <a:gd name="connsiteX7" fmla="*/ 699715 w 882595"/>
              <a:gd name="connsiteY7" fmla="*/ 1431235 h 1773141"/>
              <a:gd name="connsiteX8" fmla="*/ 691764 w 882595"/>
              <a:gd name="connsiteY8" fmla="*/ 1407381 h 1773141"/>
              <a:gd name="connsiteX9" fmla="*/ 675861 w 882595"/>
              <a:gd name="connsiteY9" fmla="*/ 1383527 h 1773141"/>
              <a:gd name="connsiteX10" fmla="*/ 652007 w 882595"/>
              <a:gd name="connsiteY10" fmla="*/ 1335819 h 1773141"/>
              <a:gd name="connsiteX11" fmla="*/ 636105 w 882595"/>
              <a:gd name="connsiteY11" fmla="*/ 1288111 h 1773141"/>
              <a:gd name="connsiteX12" fmla="*/ 628153 w 882595"/>
              <a:gd name="connsiteY12" fmla="*/ 1264257 h 1773141"/>
              <a:gd name="connsiteX13" fmla="*/ 612251 w 882595"/>
              <a:gd name="connsiteY13" fmla="*/ 1240403 h 1773141"/>
              <a:gd name="connsiteX14" fmla="*/ 620202 w 882595"/>
              <a:gd name="connsiteY14" fmla="*/ 1168842 h 1773141"/>
              <a:gd name="connsiteX15" fmla="*/ 644056 w 882595"/>
              <a:gd name="connsiteY15" fmla="*/ 1160890 h 1773141"/>
              <a:gd name="connsiteX16" fmla="*/ 667910 w 882595"/>
              <a:gd name="connsiteY16" fmla="*/ 1144988 h 1773141"/>
              <a:gd name="connsiteX17" fmla="*/ 667910 w 882595"/>
              <a:gd name="connsiteY17" fmla="*/ 1009816 h 1773141"/>
              <a:gd name="connsiteX18" fmla="*/ 652007 w 882595"/>
              <a:gd name="connsiteY18" fmla="*/ 962108 h 1773141"/>
              <a:gd name="connsiteX19" fmla="*/ 628153 w 882595"/>
              <a:gd name="connsiteY19" fmla="*/ 858741 h 1773141"/>
              <a:gd name="connsiteX20" fmla="*/ 612251 w 882595"/>
              <a:gd name="connsiteY20" fmla="*/ 834887 h 1773141"/>
              <a:gd name="connsiteX21" fmla="*/ 588397 w 882595"/>
              <a:gd name="connsiteY21" fmla="*/ 818984 h 1773141"/>
              <a:gd name="connsiteX22" fmla="*/ 572494 w 882595"/>
              <a:gd name="connsiteY22" fmla="*/ 795130 h 1773141"/>
              <a:gd name="connsiteX23" fmla="*/ 548640 w 882595"/>
              <a:gd name="connsiteY23" fmla="*/ 779228 h 1773141"/>
              <a:gd name="connsiteX24" fmla="*/ 532738 w 882595"/>
              <a:gd name="connsiteY24" fmla="*/ 715617 h 1773141"/>
              <a:gd name="connsiteX25" fmla="*/ 524786 w 882595"/>
              <a:gd name="connsiteY25" fmla="*/ 485030 h 1773141"/>
              <a:gd name="connsiteX26" fmla="*/ 500932 w 882595"/>
              <a:gd name="connsiteY26" fmla="*/ 469127 h 1773141"/>
              <a:gd name="connsiteX27" fmla="*/ 381663 w 882595"/>
              <a:gd name="connsiteY27" fmla="*/ 461176 h 1773141"/>
              <a:gd name="connsiteX28" fmla="*/ 333955 w 882595"/>
              <a:gd name="connsiteY28" fmla="*/ 437322 h 1773141"/>
              <a:gd name="connsiteX29" fmla="*/ 310101 w 882595"/>
              <a:gd name="connsiteY29" fmla="*/ 445273 h 1773141"/>
              <a:gd name="connsiteX30" fmla="*/ 278296 w 882595"/>
              <a:gd name="connsiteY30" fmla="*/ 437322 h 1773141"/>
              <a:gd name="connsiteX31" fmla="*/ 254442 w 882595"/>
              <a:gd name="connsiteY31" fmla="*/ 389614 h 1773141"/>
              <a:gd name="connsiteX32" fmla="*/ 238539 w 882595"/>
              <a:gd name="connsiteY32" fmla="*/ 365760 h 1773141"/>
              <a:gd name="connsiteX33" fmla="*/ 222637 w 882595"/>
              <a:gd name="connsiteY33" fmla="*/ 254442 h 1773141"/>
              <a:gd name="connsiteX34" fmla="*/ 206734 w 882595"/>
              <a:gd name="connsiteY34" fmla="*/ 198783 h 1773141"/>
              <a:gd name="connsiteX35" fmla="*/ 174929 w 882595"/>
              <a:gd name="connsiteY35" fmla="*/ 151075 h 1773141"/>
              <a:gd name="connsiteX36" fmla="*/ 159026 w 882595"/>
              <a:gd name="connsiteY36" fmla="*/ 127221 h 1773141"/>
              <a:gd name="connsiteX37" fmla="*/ 135172 w 882595"/>
              <a:gd name="connsiteY37" fmla="*/ 103367 h 1773141"/>
              <a:gd name="connsiteX38" fmla="*/ 63611 w 882595"/>
              <a:gd name="connsiteY38" fmla="*/ 63610 h 1773141"/>
              <a:gd name="connsiteX39" fmla="*/ 0 w 882595"/>
              <a:gd name="connsiteY39" fmla="*/ 55659 h 1773141"/>
              <a:gd name="connsiteX40" fmla="*/ 0 w 882595"/>
              <a:gd name="connsiteY40" fmla="*/ 0 h 1773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82595" h="1773141">
                <a:moveTo>
                  <a:pt x="882595" y="1773141"/>
                </a:moveTo>
                <a:cubicBezTo>
                  <a:pt x="866692" y="1762539"/>
                  <a:pt x="853019" y="1747380"/>
                  <a:pt x="834887" y="1741336"/>
                </a:cubicBezTo>
                <a:lnTo>
                  <a:pt x="787179" y="1725433"/>
                </a:lnTo>
                <a:lnTo>
                  <a:pt x="755374" y="1677725"/>
                </a:lnTo>
                <a:cubicBezTo>
                  <a:pt x="750073" y="1669774"/>
                  <a:pt x="742494" y="1662937"/>
                  <a:pt x="739472" y="1653871"/>
                </a:cubicBezTo>
                <a:lnTo>
                  <a:pt x="731520" y="1630017"/>
                </a:lnTo>
                <a:cubicBezTo>
                  <a:pt x="729986" y="1613142"/>
                  <a:pt x="721104" y="1504545"/>
                  <a:pt x="715618" y="1478943"/>
                </a:cubicBezTo>
                <a:cubicBezTo>
                  <a:pt x="712106" y="1462552"/>
                  <a:pt x="705016" y="1447138"/>
                  <a:pt x="699715" y="1431235"/>
                </a:cubicBezTo>
                <a:cubicBezTo>
                  <a:pt x="697065" y="1423284"/>
                  <a:pt x="696413" y="1414355"/>
                  <a:pt x="691764" y="1407381"/>
                </a:cubicBezTo>
                <a:lnTo>
                  <a:pt x="675861" y="1383527"/>
                </a:lnTo>
                <a:cubicBezTo>
                  <a:pt x="646864" y="1296532"/>
                  <a:pt x="693110" y="1428302"/>
                  <a:pt x="652007" y="1335819"/>
                </a:cubicBezTo>
                <a:cubicBezTo>
                  <a:pt x="645199" y="1320501"/>
                  <a:pt x="641406" y="1304014"/>
                  <a:pt x="636105" y="1288111"/>
                </a:cubicBezTo>
                <a:cubicBezTo>
                  <a:pt x="633455" y="1280160"/>
                  <a:pt x="632802" y="1271231"/>
                  <a:pt x="628153" y="1264257"/>
                </a:cubicBezTo>
                <a:lnTo>
                  <a:pt x="612251" y="1240403"/>
                </a:lnTo>
                <a:cubicBezTo>
                  <a:pt x="614901" y="1216549"/>
                  <a:pt x="611289" y="1191126"/>
                  <a:pt x="620202" y="1168842"/>
                </a:cubicBezTo>
                <a:cubicBezTo>
                  <a:pt x="623315" y="1161060"/>
                  <a:pt x="636559" y="1164638"/>
                  <a:pt x="644056" y="1160890"/>
                </a:cubicBezTo>
                <a:cubicBezTo>
                  <a:pt x="652603" y="1156616"/>
                  <a:pt x="659959" y="1150289"/>
                  <a:pt x="667910" y="1144988"/>
                </a:cubicBezTo>
                <a:cubicBezTo>
                  <a:pt x="686163" y="1090226"/>
                  <a:pt x="682943" y="1110038"/>
                  <a:pt x="667910" y="1009816"/>
                </a:cubicBezTo>
                <a:cubicBezTo>
                  <a:pt x="665423" y="993239"/>
                  <a:pt x="652007" y="962108"/>
                  <a:pt x="652007" y="962108"/>
                </a:cubicBezTo>
                <a:cubicBezTo>
                  <a:pt x="648341" y="936444"/>
                  <a:pt x="644030" y="882557"/>
                  <a:pt x="628153" y="858741"/>
                </a:cubicBezTo>
                <a:cubicBezTo>
                  <a:pt x="622852" y="850790"/>
                  <a:pt x="619008" y="841644"/>
                  <a:pt x="612251" y="834887"/>
                </a:cubicBezTo>
                <a:cubicBezTo>
                  <a:pt x="605494" y="828130"/>
                  <a:pt x="596348" y="824285"/>
                  <a:pt x="588397" y="818984"/>
                </a:cubicBezTo>
                <a:cubicBezTo>
                  <a:pt x="583096" y="811033"/>
                  <a:pt x="579251" y="801887"/>
                  <a:pt x="572494" y="795130"/>
                </a:cubicBezTo>
                <a:cubicBezTo>
                  <a:pt x="565737" y="788373"/>
                  <a:pt x="554610" y="786690"/>
                  <a:pt x="548640" y="779228"/>
                </a:cubicBezTo>
                <a:cubicBezTo>
                  <a:pt x="542120" y="771078"/>
                  <a:pt x="533134" y="717596"/>
                  <a:pt x="532738" y="715617"/>
                </a:cubicBezTo>
                <a:cubicBezTo>
                  <a:pt x="530087" y="638755"/>
                  <a:pt x="534628" y="561306"/>
                  <a:pt x="524786" y="485030"/>
                </a:cubicBezTo>
                <a:cubicBezTo>
                  <a:pt x="523563" y="475552"/>
                  <a:pt x="510358" y="470698"/>
                  <a:pt x="500932" y="469127"/>
                </a:cubicBezTo>
                <a:cubicBezTo>
                  <a:pt x="461630" y="462577"/>
                  <a:pt x="421419" y="463826"/>
                  <a:pt x="381663" y="461176"/>
                </a:cubicBezTo>
                <a:cubicBezTo>
                  <a:pt x="369602" y="453135"/>
                  <a:pt x="350416" y="437322"/>
                  <a:pt x="333955" y="437322"/>
                </a:cubicBezTo>
                <a:cubicBezTo>
                  <a:pt x="325574" y="437322"/>
                  <a:pt x="318052" y="442623"/>
                  <a:pt x="310101" y="445273"/>
                </a:cubicBezTo>
                <a:cubicBezTo>
                  <a:pt x="299499" y="442623"/>
                  <a:pt x="287389" y="443384"/>
                  <a:pt x="278296" y="437322"/>
                </a:cubicBezTo>
                <a:cubicBezTo>
                  <a:pt x="261204" y="425927"/>
                  <a:pt x="262380" y="405490"/>
                  <a:pt x="254442" y="389614"/>
                </a:cubicBezTo>
                <a:cubicBezTo>
                  <a:pt x="250168" y="381067"/>
                  <a:pt x="243840" y="373711"/>
                  <a:pt x="238539" y="365760"/>
                </a:cubicBezTo>
                <a:cubicBezTo>
                  <a:pt x="233653" y="326673"/>
                  <a:pt x="230279" y="292655"/>
                  <a:pt x="222637" y="254442"/>
                </a:cubicBezTo>
                <a:cubicBezTo>
                  <a:pt x="221349" y="248004"/>
                  <a:pt x="211472" y="207312"/>
                  <a:pt x="206734" y="198783"/>
                </a:cubicBezTo>
                <a:cubicBezTo>
                  <a:pt x="197452" y="182076"/>
                  <a:pt x="185531" y="166978"/>
                  <a:pt x="174929" y="151075"/>
                </a:cubicBezTo>
                <a:cubicBezTo>
                  <a:pt x="169628" y="143124"/>
                  <a:pt x="165783" y="133978"/>
                  <a:pt x="159026" y="127221"/>
                </a:cubicBezTo>
                <a:cubicBezTo>
                  <a:pt x="151075" y="119270"/>
                  <a:pt x="144048" y="110271"/>
                  <a:pt x="135172" y="103367"/>
                </a:cubicBezTo>
                <a:cubicBezTo>
                  <a:pt x="115030" y="87701"/>
                  <a:pt x="90450" y="68490"/>
                  <a:pt x="63611" y="63610"/>
                </a:cubicBezTo>
                <a:cubicBezTo>
                  <a:pt x="42587" y="59787"/>
                  <a:pt x="15110" y="70769"/>
                  <a:pt x="0" y="55659"/>
                </a:cubicBezTo>
                <a:lnTo>
                  <a:pt x="0" y="0"/>
                </a:lnTo>
              </a:path>
            </a:pathLst>
          </a:custGeom>
          <a:ln w="444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165027" y="0"/>
            <a:ext cx="3978973" cy="7232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b="1" cap="small" dirty="0" smtClean="0">
                <a:latin typeface="Berlin Sans FB Demi" pitchFamily="34" charset="0"/>
                <a:cs typeface="Aharoni" pitchFamily="2" charset="-79"/>
              </a:rPr>
              <a:t>Passive Integrated Transponder Tags</a:t>
            </a:r>
          </a:p>
          <a:p>
            <a:pPr algn="r">
              <a:spcAft>
                <a:spcPts val="600"/>
              </a:spcAft>
            </a:pPr>
            <a:r>
              <a:rPr lang="en-US" b="1" cap="small" dirty="0" smtClean="0">
                <a:latin typeface="Berlin Sans FB Demi" pitchFamily="34" charset="0"/>
                <a:cs typeface="Aharoni" pitchFamily="2" charset="-79"/>
              </a:rPr>
              <a:t>Juvenile Tagging</a:t>
            </a:r>
            <a:endParaRPr lang="en-US" b="1" cap="small" dirty="0">
              <a:latin typeface="Berlin Sans FB Demi" pitchFamily="34" charset="0"/>
              <a:cs typeface="Aharoni" pitchFamily="2" charset="-79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667000" y="3124200"/>
            <a:ext cx="304800" cy="2286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524000" y="1447800"/>
            <a:ext cx="304800" cy="2286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53A38-055C-4A8B-A812-BB317F6327CF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82801" y="1676400"/>
            <a:ext cx="5444119" cy="37240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Juvenile Information and Metrics</a:t>
            </a:r>
          </a:p>
          <a:p>
            <a:endParaRPr lang="en-US" dirty="0"/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  Estimated number of </a:t>
            </a:r>
            <a:r>
              <a:rPr lang="en-US" dirty="0" err="1" smtClean="0"/>
              <a:t>outmigrants</a:t>
            </a:r>
            <a:endParaRPr lang="en-US" dirty="0" smtClean="0"/>
          </a:p>
          <a:p>
            <a:pPr>
              <a:buFont typeface="Wingdings" pitchFamily="2" charset="2"/>
              <a:buChar char="§"/>
            </a:pPr>
            <a:endParaRPr lang="en-US" dirty="0" smtClean="0"/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  Overwinter survival (e.g. parr to smolt)</a:t>
            </a:r>
          </a:p>
          <a:p>
            <a:pPr>
              <a:buFont typeface="Wingdings" pitchFamily="2" charset="2"/>
              <a:buChar char="§"/>
            </a:pPr>
            <a:endParaRPr lang="en-US" dirty="0" smtClean="0"/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  Arrival timing at downstream detection sites</a:t>
            </a:r>
          </a:p>
          <a:p>
            <a:pPr>
              <a:buFont typeface="Wingdings" pitchFamily="2" charset="2"/>
              <a:buChar char="§"/>
            </a:pPr>
            <a:endParaRPr lang="en-US" dirty="0" smtClean="0"/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  Migration rate to downstream detection sites</a:t>
            </a:r>
          </a:p>
          <a:p>
            <a:pPr>
              <a:buFont typeface="Wingdings" pitchFamily="2" charset="2"/>
              <a:buChar char="§"/>
            </a:pPr>
            <a:endParaRPr lang="en-US" dirty="0" smtClean="0"/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  Survival to downstream detection sites</a:t>
            </a:r>
          </a:p>
          <a:p>
            <a:pPr>
              <a:buFont typeface="Wingdings" pitchFamily="2" charset="2"/>
              <a:buChar char="§"/>
            </a:pPr>
            <a:endParaRPr lang="en-US" dirty="0"/>
          </a:p>
          <a:p>
            <a:pPr>
              <a:buFont typeface="Wingdings" pitchFamily="2" charset="2"/>
              <a:buChar char="§"/>
            </a:pPr>
            <a:r>
              <a:rPr lang="en-US" dirty="0" smtClean="0"/>
              <a:t>  Reach survivals in mainstem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65027" y="0"/>
            <a:ext cx="3978973" cy="7232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b="1" cap="small" dirty="0" smtClean="0">
                <a:latin typeface="Berlin Sans FB Demi" pitchFamily="34" charset="0"/>
                <a:cs typeface="Aharoni" pitchFamily="2" charset="-79"/>
              </a:rPr>
              <a:t>Passive Integrated Transponder Tags</a:t>
            </a:r>
          </a:p>
          <a:p>
            <a:pPr algn="r">
              <a:spcAft>
                <a:spcPts val="600"/>
              </a:spcAft>
            </a:pPr>
            <a:r>
              <a:rPr lang="en-US" b="1" cap="small" dirty="0" smtClean="0">
                <a:latin typeface="Berlin Sans FB Demi" pitchFamily="34" charset="0"/>
                <a:cs typeface="Aharoni" pitchFamily="2" charset="-79"/>
              </a:rPr>
              <a:t>Juvenile Tagging</a:t>
            </a:r>
            <a:endParaRPr lang="en-US" b="1" cap="small" dirty="0">
              <a:latin typeface="Berlin Sans FB Demi" pitchFamily="34" charset="0"/>
              <a:cs typeface="Aharoni" pitchFamily="2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396335"/>
            <a:ext cx="1992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Berlin Sans FB Demi" pitchFamily="34" charset="0"/>
              </a:rPr>
              <a:t>NPCC Fish Tagging Forum</a:t>
            </a:r>
          </a:p>
          <a:p>
            <a:r>
              <a:rPr lang="en-US" sz="1200" dirty="0" smtClean="0">
                <a:latin typeface="Berlin Sans FB Demi" pitchFamily="34" charset="0"/>
              </a:rPr>
              <a:t>22 March 2012</a:t>
            </a:r>
            <a:endParaRPr lang="en-US" sz="1200" dirty="0">
              <a:latin typeface="Berlin Sans FB Demi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53A38-055C-4A8B-A812-BB317F6327CF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929</TotalTime>
  <Words>1241</Words>
  <Application>Microsoft Office PowerPoint</Application>
  <PresentationFormat>On-screen Show (4:3)</PresentationFormat>
  <Paragraphs>381</Paragraphs>
  <Slides>42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4" baseType="lpstr">
      <vt:lpstr>Verve</vt:lpstr>
      <vt:lpstr>Acrobat Document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</vt:vector>
  </TitlesOfParts>
  <Company>IDFG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phassemer</dc:creator>
  <cp:lastModifiedBy>phassemer</cp:lastModifiedBy>
  <cp:revision>103</cp:revision>
  <dcterms:created xsi:type="dcterms:W3CDTF">2012-03-18T17:52:01Z</dcterms:created>
  <dcterms:modified xsi:type="dcterms:W3CDTF">2012-03-22T15:21:59Z</dcterms:modified>
</cp:coreProperties>
</file>