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2" r:id="rId4"/>
    <p:sldId id="271" r:id="rId5"/>
    <p:sldId id="265" r:id="rId6"/>
    <p:sldId id="267" r:id="rId7"/>
    <p:sldId id="268" r:id="rId8"/>
    <p:sldId id="269" r:id="rId9"/>
    <p:sldId id="273" r:id="rId10"/>
    <p:sldId id="277" r:id="rId11"/>
    <p:sldId id="278" r:id="rId12"/>
    <p:sldId id="266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worshak\Kokanee\KOK%20age,%20length,%20abundance,%20densities\Growth%20Comparison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291666666666691"/>
          <c:y val="4.8611111111111133E-2"/>
          <c:w val="0.79722226428427212"/>
          <c:h val="0.72916666666666652"/>
        </c:manualLayout>
      </c:layout>
      <c:barChart>
        <c:barDir val="col"/>
        <c:grouping val="stacked"/>
        <c:ser>
          <c:idx val="0"/>
          <c:order val="0"/>
          <c:tx>
            <c:v>Age 1</c:v>
          </c:tx>
          <c:spPr>
            <a:solidFill>
              <a:srgbClr val="0000CC"/>
            </a:solidFill>
          </c:spPr>
          <c:cat>
            <c:strRef>
              <c:f>'Pop. #''s'!$F$49:$F$59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2004*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'Pop. #''s'!$I$49:$I$59</c:f>
              <c:numCache>
                <c:formatCode>#,##0</c:formatCode>
                <c:ptCount val="11"/>
                <c:pt idx="0">
                  <c:v>303.68</c:v>
                </c:pt>
                <c:pt idx="1">
                  <c:v>781</c:v>
                </c:pt>
                <c:pt idx="2">
                  <c:v>1101.232</c:v>
                </c:pt>
                <c:pt idx="3">
                  <c:v>434.58599999999899</c:v>
                </c:pt>
                <c:pt idx="4">
                  <c:v>692.34799999999746</c:v>
                </c:pt>
                <c:pt idx="5">
                  <c:v>769.66300000000001</c:v>
                </c:pt>
                <c:pt idx="6">
                  <c:v>1143.6639999999998</c:v>
                </c:pt>
                <c:pt idx="7">
                  <c:v>332.017</c:v>
                </c:pt>
                <c:pt idx="8">
                  <c:v>199.30500000000001</c:v>
                </c:pt>
                <c:pt idx="9">
                  <c:v>907.93599999999947</c:v>
                </c:pt>
                <c:pt idx="10" formatCode="0">
                  <c:v>1106.3589999999999</c:v>
                </c:pt>
              </c:numCache>
            </c:numRef>
          </c:val>
        </c:ser>
        <c:ser>
          <c:idx val="1"/>
          <c:order val="1"/>
          <c:tx>
            <c:v>Age 2</c:v>
          </c:tx>
          <c:spPr>
            <a:solidFill>
              <a:srgbClr val="00FFFF"/>
            </a:solidFill>
          </c:spPr>
          <c:cat>
            <c:strRef>
              <c:f>'Pop. #''s'!$F$49:$F$59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2004*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'Pop. #''s'!$J$49:$J$59</c:f>
              <c:numCache>
                <c:formatCode>#,##0</c:formatCode>
                <c:ptCount val="11"/>
                <c:pt idx="0">
                  <c:v>199.155</c:v>
                </c:pt>
                <c:pt idx="1">
                  <c:v>405</c:v>
                </c:pt>
                <c:pt idx="2">
                  <c:v>127.93300000000002</c:v>
                </c:pt>
                <c:pt idx="3">
                  <c:v>276.05500000000001</c:v>
                </c:pt>
                <c:pt idx="4">
                  <c:v>90.715000000000003</c:v>
                </c:pt>
                <c:pt idx="5">
                  <c:v>107.46599999999999</c:v>
                </c:pt>
                <c:pt idx="6">
                  <c:v>867.75400000000002</c:v>
                </c:pt>
                <c:pt idx="7">
                  <c:v>235.346</c:v>
                </c:pt>
                <c:pt idx="8">
                  <c:v>68.106999999999999</c:v>
                </c:pt>
                <c:pt idx="9">
                  <c:v>60.509</c:v>
                </c:pt>
                <c:pt idx="10" formatCode="0">
                  <c:v>900.17600000000004</c:v>
                </c:pt>
              </c:numCache>
            </c:numRef>
          </c:val>
        </c:ser>
        <c:ser>
          <c:idx val="2"/>
          <c:order val="2"/>
          <c:tx>
            <c:v>Age 3</c:v>
          </c:tx>
          <c:spPr>
            <a:solidFill>
              <a:srgbClr val="FFFF00"/>
            </a:solidFill>
          </c:spPr>
          <c:val>
            <c:numRef>
              <c:f>'Pop. #''s'!$K$49:$K$59</c:f>
              <c:numCache>
                <c:formatCode>General</c:formatCode>
                <c:ptCount val="11"/>
                <c:pt idx="0" formatCode="#,##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0</c:v>
                </c:pt>
                <c:pt idx="5" formatCode="#,##0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18.518999999999988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overlap val="100"/>
        <c:axId val="54148480"/>
        <c:axId val="53735808"/>
      </c:barChart>
      <c:catAx>
        <c:axId val="54148480"/>
        <c:scaling>
          <c:orientation val="minMax"/>
        </c:scaling>
        <c:axPos val="b"/>
        <c:numFmt formatCode="General" sourceLinked="1"/>
        <c:tickLblPos val="nextTo"/>
        <c:spPr>
          <a:ln w="19050">
            <a:solidFill>
              <a:schemeClr val="bg1"/>
            </a:solidFill>
          </a:ln>
        </c:spPr>
        <c:txPr>
          <a:bodyPr rot="-2700000"/>
          <a:lstStyle/>
          <a:p>
            <a:pPr>
              <a:defRPr sz="1800" b="1">
                <a:solidFill>
                  <a:srgbClr val="FFFFFF"/>
                </a:solidFill>
              </a:defRPr>
            </a:pPr>
            <a:endParaRPr lang="en-US"/>
          </a:p>
        </c:txPr>
        <c:crossAx val="53735808"/>
        <c:crosses val="autoZero"/>
        <c:auto val="1"/>
        <c:lblAlgn val="ctr"/>
        <c:lblOffset val="100"/>
      </c:catAx>
      <c:valAx>
        <c:axId val="537358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r>
                  <a:rPr lang="en-US" sz="1800">
                    <a:solidFill>
                      <a:srgbClr val="FFFFFF"/>
                    </a:solidFill>
                  </a:rPr>
                  <a:t>Abundance</a:t>
                </a:r>
                <a:r>
                  <a:rPr lang="en-US" sz="1800" baseline="0">
                    <a:solidFill>
                      <a:srgbClr val="FFFFFF"/>
                    </a:solidFill>
                  </a:rPr>
                  <a:t> (thousands of fish)</a:t>
                </a:r>
                <a:endParaRPr lang="en-US" sz="1800">
                  <a:solidFill>
                    <a:srgbClr val="FFFFFF"/>
                  </a:solidFill>
                </a:endParaRPr>
              </a:p>
            </c:rich>
          </c:tx>
          <c:layout>
            <c:manualLayout>
              <c:xMode val="edge"/>
              <c:yMode val="edge"/>
              <c:x val="2.5536922067434058E-2"/>
              <c:y val="5.1215346128608896E-2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endParaRPr lang="en-US"/>
          </a:p>
        </c:txPr>
        <c:crossAx val="54148480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8950131233595804"/>
          <c:y val="5.0542067658209414E-2"/>
          <c:w val="0.11049868766404189"/>
          <c:h val="0.25115157480314959"/>
        </c:manualLayout>
      </c:layout>
      <c:txPr>
        <a:bodyPr/>
        <a:lstStyle/>
        <a:p>
          <a:pPr>
            <a:defRPr sz="16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EC2F6-B6CE-42D9-8C15-0EF6516EAB23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043D-C385-46B3-AB95-CBA67A9C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18EF-BD84-49DE-B26F-ED869ADE0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3E3E-D299-433A-A96C-EB40F6DAB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DB02-3938-43AF-A51C-C286E01F4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fglogotransblue.gi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7200" y="5486400"/>
            <a:ext cx="95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 baseline="0">
                <a:solidFill>
                  <a:srgbClr val="FFFFFF"/>
                </a:solidFill>
              </a:defRPr>
            </a:lvl1pPr>
            <a:lvl2pPr>
              <a:buSzPct val="90000"/>
              <a:defRPr baseline="0"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 baseline="0">
                <a:solidFill>
                  <a:srgbClr val="FFFFFF"/>
                </a:solidFill>
              </a:defRPr>
            </a:lvl4pPr>
            <a:lvl5pPr>
              <a:defRPr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36FA-48A4-4775-A41D-023519571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02F2-8684-4E33-B4A1-A116CDF298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11049-7FD7-4029-9DC7-0CE29BE8F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9537-99F7-40BD-B297-185F3A3FA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4DF1C-534E-4EFE-8305-0EAD464E4E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B230-5D98-4B61-9599-9549CC53B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CCFB-9E7E-4224-91AD-37772052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B130-292D-443F-9370-08EEA929D3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A271F-38E6-4E9C-A24C-054D0244D40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D:\Temp\fglogotransblue.gif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77200" y="5486400"/>
            <a:ext cx="95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15"/>
        </a:buBlip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SC030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95600"/>
            <a:ext cx="31496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3" descr="Dworshak  forebay, dam, &amp; tailrace (USACE photo).jpg"/>
          <p:cNvPicPr>
            <a:picLocks noChangeAspect="1"/>
          </p:cNvPicPr>
          <p:nvPr/>
        </p:nvPicPr>
        <p:blipFill>
          <a:blip r:embed="rId3" cstate="print"/>
          <a:srcRect l="9569" t="306" r="4167" b="17061"/>
          <a:stretch>
            <a:fillRect/>
          </a:stretch>
        </p:blipFill>
        <p:spPr bwMode="auto">
          <a:xfrm>
            <a:off x="2667000" y="1752600"/>
            <a:ext cx="40386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 descr="June 3, 2009 043.jpg"/>
          <p:cNvPicPr>
            <a:picLocks noChangeAspect="1"/>
          </p:cNvPicPr>
          <p:nvPr/>
        </p:nvPicPr>
        <p:blipFill>
          <a:blip r:embed="rId4" cstate="print"/>
          <a:srcRect l="4597" t="28873" r="15719" b="30267"/>
          <a:stretch>
            <a:fillRect/>
          </a:stretch>
        </p:blipFill>
        <p:spPr bwMode="auto">
          <a:xfrm>
            <a:off x="228600" y="3505200"/>
            <a:ext cx="3962400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9812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Dworshak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Dam Resident Fish Mitigation Project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51816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Andy Dux and Sean Wilson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Idaho Department of Fish and Game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Project #2007-003-00</a:t>
            </a:r>
            <a:b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Kokanee Abundance Response</a:t>
            </a: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1676400" y="6400800"/>
            <a:ext cx="335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*Estimate obtained from mid-water trawl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4478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4038598" y="3307081"/>
            <a:ext cx="3810002" cy="30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16002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Pre-fertilization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60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Fertilization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Project Interruption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Difficulties in 2010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Local resident filed intent to sue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Nutrient application permit questioned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Project was in compliance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However, new determination by EPA that a NPDES permit should be obtained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Nutrient application halted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What happened in 2011?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No treatments, but monitoring continued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NPDES permit acquired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Biological Response - 2011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(No fertilization)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81200"/>
            <a:ext cx="4343400" cy="4114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Picoplankton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Densities declined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Phytoplankton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Increase in N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fixing cyanobacteria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Decline in proportion of edible taxa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Zooplankton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Densities declined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Kokanee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Reduced growth</a:t>
            </a: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4114800" y="2514600"/>
          <a:ext cx="4845147" cy="3657600"/>
        </p:xfrm>
        <a:graphic>
          <a:graphicData uri="http://schemas.openxmlformats.org/presentationml/2006/ole">
            <p:oleObj spid="_x0000_s37889" name="SPW 11.0 Graph" r:id="rId3" imgW="5479920" imgH="4136400" progId="SigmaPlotGraphicObject.1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2526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Blue-green </a:t>
            </a:r>
            <a:r>
              <a:rPr lang="en-US" dirty="0" err="1" smtClean="0">
                <a:latin typeface="Comic Sans MS" pitchFamily="66" charset="0"/>
              </a:rPr>
              <a:t>taxa</a:t>
            </a:r>
            <a:r>
              <a:rPr lang="en-US" dirty="0" smtClean="0">
                <a:latin typeface="Comic Sans MS" pitchFamily="66" charset="0"/>
              </a:rPr>
              <a:t> 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Proposed Project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Extend pilot study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Interruption negated cumulative effects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Additional time needed to evaluate project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Limnological</a:t>
            </a:r>
            <a:r>
              <a:rPr lang="en-US" dirty="0" smtClean="0">
                <a:latin typeface="Comic Sans MS" pitchFamily="66" charset="0"/>
              </a:rPr>
              <a:t> and kokanee monitoring will continue in existing 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Controlled experiment to asses effects of nitrogen addition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4" name="Picture 3" descr="2011 07 26-27th Alum treatment 050.jpg"/>
          <p:cNvPicPr>
            <a:picLocks noChangeAspect="1"/>
          </p:cNvPicPr>
          <p:nvPr/>
        </p:nvPicPr>
        <p:blipFill>
          <a:blip r:embed="rId2" cstate="print"/>
          <a:srcRect t="17647" b="7353"/>
          <a:stretch>
            <a:fillRect/>
          </a:stretch>
        </p:blipFill>
        <p:spPr>
          <a:xfrm>
            <a:off x="5791200" y="4343400"/>
            <a:ext cx="2286000" cy="2286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018.jpg"/>
          <p:cNvPicPr>
            <a:picLocks noChangeAspect="1"/>
          </p:cNvPicPr>
          <p:nvPr/>
        </p:nvPicPr>
        <p:blipFill>
          <a:blip r:embed="rId3" cstate="print"/>
          <a:srcRect t="19231" b="19231"/>
          <a:stretch>
            <a:fillRect/>
          </a:stretch>
        </p:blipFill>
        <p:spPr>
          <a:xfrm>
            <a:off x="1219200" y="4953000"/>
            <a:ext cx="3632200" cy="16764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Conclusions and Implications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Reservoir responded positively to nutrient additions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Pilot study needs to be continued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Long-term implementation decision will follow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Monitoring costs much lower if implemented long-term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Potential to benefit entire NF Clearwater basin</a:t>
            </a:r>
            <a:endParaRPr lang="en-US" sz="1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30722" name="Picture 2" descr="C:\Users\adux\Pictures\Gold Creek_Sept 2010\117_0924\IMGP0969.JPG"/>
          <p:cNvPicPr>
            <a:picLocks noChangeAspect="1" noChangeArrowheads="1"/>
          </p:cNvPicPr>
          <p:nvPr/>
        </p:nvPicPr>
        <p:blipFill>
          <a:blip r:embed="rId2" cstate="print"/>
          <a:srcRect t="10582" r="33333" b="25926"/>
          <a:stretch>
            <a:fillRect/>
          </a:stretch>
        </p:blipFill>
        <p:spPr bwMode="auto">
          <a:xfrm>
            <a:off x="2895600" y="4191000"/>
            <a:ext cx="3520440" cy="2514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9" name="Picture 8" descr="Dworshak IBM Eight 4lb. average SM.JPG"/>
          <p:cNvPicPr>
            <a:picLocks noChangeAspect="1"/>
          </p:cNvPicPr>
          <p:nvPr/>
        </p:nvPicPr>
        <p:blipFill>
          <a:blip r:embed="rId3" cstate="print"/>
          <a:srcRect l="18262" t="15820" r="12158"/>
          <a:stretch>
            <a:fillRect/>
          </a:stretch>
        </p:blipFill>
        <p:spPr bwMode="auto">
          <a:xfrm>
            <a:off x="6137728" y="3810000"/>
            <a:ext cx="2777672" cy="25201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 descr="DSC03078.JPG"/>
          <p:cNvPicPr>
            <a:picLocks noChangeAspect="1"/>
          </p:cNvPicPr>
          <p:nvPr/>
        </p:nvPicPr>
        <p:blipFill>
          <a:blip r:embed="rId4" cstate="print"/>
          <a:srcRect l="16667" t="8888" r="16667" b="23334"/>
          <a:stretch>
            <a:fillRect/>
          </a:stretch>
        </p:blipFill>
        <p:spPr bwMode="auto">
          <a:xfrm>
            <a:off x="152400" y="3886200"/>
            <a:ext cx="2819400" cy="215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ux\Pictures\117_0924\IMGP1008.JPG"/>
          <p:cNvPicPr>
            <a:picLocks noChangeAspect="1" noChangeArrowheads="1"/>
          </p:cNvPicPr>
          <p:nvPr/>
        </p:nvPicPr>
        <p:blipFill>
          <a:blip r:embed="rId2" cstate="print"/>
          <a:srcRect r="9167" b="12222"/>
          <a:stretch>
            <a:fillRect/>
          </a:stretch>
        </p:blipFill>
        <p:spPr bwMode="auto">
          <a:xfrm>
            <a:off x="0" y="0"/>
            <a:ext cx="94623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Questions?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worshak B&amp;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9583"/>
            <a:ext cx="6096000" cy="46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worshak  forebay, dam, &amp; tailrace (USACE photo).jpg"/>
          <p:cNvPicPr>
            <a:picLocks noChangeAspect="1"/>
          </p:cNvPicPr>
          <p:nvPr/>
        </p:nvPicPr>
        <p:blipFill>
          <a:blip r:embed="rId3" cstate="print"/>
          <a:srcRect l="9569" t="306" r="4167" b="17061"/>
          <a:stretch>
            <a:fillRect/>
          </a:stretch>
        </p:blipFill>
        <p:spPr bwMode="auto">
          <a:xfrm>
            <a:off x="5105400" y="0"/>
            <a:ext cx="4038600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0000"/>
                </a:solidFill>
                <a:latin typeface="Comic Sans MS" pitchFamily="66" charset="0"/>
              </a:rPr>
              <a:t>Dworshak</a:t>
            </a:r>
            <a:r>
              <a:rPr lang="en-US" sz="4400" dirty="0">
                <a:solidFill>
                  <a:srgbClr val="000000"/>
                </a:solidFill>
                <a:latin typeface="Comic Sans MS" pitchFamily="66" charset="0"/>
              </a:rPr>
              <a:t> Reservoir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699808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 Created in 1972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54 miles 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long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 17k surface acres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 &gt;600 ft 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deep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 No fish passage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-6096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44880"/>
            <a:ext cx="9144000" cy="5181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Dam blocked access to NF Clearwater basin for </a:t>
            </a:r>
            <a:r>
              <a:rPr lang="en-US" sz="2200" dirty="0" err="1" smtClean="0">
                <a:latin typeface="Comic Sans MS" pitchFamily="66" charset="0"/>
              </a:rPr>
              <a:t>anadromous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salmonids</a:t>
            </a:r>
            <a:r>
              <a:rPr lang="en-US" sz="2200" dirty="0" smtClean="0">
                <a:latin typeface="Comic Sans MS" pitchFamily="66" charset="0"/>
              </a:rPr>
              <a:t> </a:t>
            </a:r>
          </a:p>
          <a:p>
            <a:pPr lvl="2"/>
            <a:r>
              <a:rPr lang="en-US" sz="1800" dirty="0" smtClean="0">
                <a:latin typeface="Comic Sans MS" pitchFamily="66" charset="0"/>
              </a:rPr>
              <a:t>Loss of marine derived nutrients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Resident native species (e.g., bull trout, </a:t>
            </a:r>
            <a:r>
              <a:rPr lang="en-US" sz="2200" dirty="0" err="1" smtClean="0">
                <a:latin typeface="Comic Sans MS" pitchFamily="66" charset="0"/>
              </a:rPr>
              <a:t>westslope</a:t>
            </a:r>
            <a:r>
              <a:rPr lang="en-US" sz="2200" dirty="0" smtClean="0">
                <a:latin typeface="Comic Sans MS" pitchFamily="66" charset="0"/>
              </a:rPr>
              <a:t> cutthroat) still present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Resident fisheries for kokanee, smallmouth bass, rainbow trout established in reservoir (partial mitigation)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Reservoir productivity has declined (N limited)</a:t>
            </a:r>
          </a:p>
          <a:p>
            <a:pPr lvl="2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latin typeface="Comic Sans MS" pitchFamily="66" charset="0"/>
            </a:endParaRPr>
          </a:p>
        </p:txBody>
      </p:sp>
      <p:graphicFrame>
        <p:nvGraphicFramePr>
          <p:cNvPr id="3073" name="Object 2"/>
          <p:cNvGraphicFramePr>
            <a:graphicFrameLocks noChangeAspect="1"/>
          </p:cNvGraphicFramePr>
          <p:nvPr/>
        </p:nvGraphicFramePr>
        <p:xfrm>
          <a:off x="1295400" y="3726962"/>
          <a:ext cx="6969125" cy="3222478"/>
        </p:xfrm>
        <a:graphic>
          <a:graphicData uri="http://schemas.openxmlformats.org/presentationml/2006/ole">
            <p:oleObj spid="_x0000_s3073" name="Chart" r:id="rId3" imgW="7086714" imgH="327675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Dworshak</a:t>
            </a:r>
            <a:r>
              <a:rPr lang="en-US" dirty="0" smtClean="0">
                <a:latin typeface="Comic Sans MS" pitchFamily="66" charset="0"/>
              </a:rPr>
              <a:t> Reservoir Fishery</a:t>
            </a:r>
          </a:p>
        </p:txBody>
      </p:sp>
      <p:pic>
        <p:nvPicPr>
          <p:cNvPr id="3" name="Picture 5" descr="Dworshak Fisherman"/>
          <p:cNvPicPr>
            <a:picLocks noChangeAspect="1" noChangeArrowheads="1"/>
          </p:cNvPicPr>
          <p:nvPr/>
        </p:nvPicPr>
        <p:blipFill>
          <a:blip r:embed="rId2" cstate="print"/>
          <a:srcRect l="12175" t="35820" r="21028" b="29805"/>
          <a:stretch>
            <a:fillRect/>
          </a:stretch>
        </p:blipFill>
        <p:spPr bwMode="auto">
          <a:xfrm>
            <a:off x="4572000" y="1447800"/>
            <a:ext cx="4343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101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62350"/>
            <a:ext cx="3886200" cy="2914650"/>
          </a:xfrm>
          <a:prstGeom prst="ellipse">
            <a:avLst/>
          </a:prstGeom>
          <a:effectLst>
            <a:softEdge rad="127000"/>
          </a:effectLst>
          <a:scene3d>
            <a:camera prst="orthographicFront">
              <a:rot lat="0" lon="0" rev="2520000"/>
            </a:camera>
            <a:lightRig rig="threePt" dir="t"/>
          </a:scene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676400"/>
            <a:ext cx="56388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Popular fishery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41,435 trips/yr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kern="0" noProof="0" dirty="0" smtClean="0">
                <a:solidFill>
                  <a:schemeClr val="bg1"/>
                </a:solidFill>
                <a:latin typeface="Comic Sans MS" pitchFamily="66" charset="0"/>
              </a:rPr>
              <a:t>Economically valuable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$5.9 million/yr spent on fishing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bg1"/>
                </a:solidFill>
                <a:latin typeface="Comic Sans MS" pitchFamily="66" charset="0"/>
              </a:rPr>
              <a:t>Kokanee - keystone species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Most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popular sport fish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kern="0" noProof="0" dirty="0" smtClean="0">
                <a:solidFill>
                  <a:schemeClr val="bg1"/>
                </a:solidFill>
                <a:latin typeface="Comic Sans MS" pitchFamily="66" charset="0"/>
              </a:rPr>
              <a:t>Transport nutrients upstream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Prey</a:t>
            </a:r>
            <a:r>
              <a:rPr kumimoji="0" lang="en-US" sz="2200" b="0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source for predators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bg1"/>
                </a:solidFill>
                <a:latin typeface="Comic Sans MS" pitchFamily="66" charset="0"/>
              </a:rPr>
              <a:t>Limiting factors for kokanee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Reservoir productivity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kern="0" dirty="0" smtClean="0">
                <a:solidFill>
                  <a:schemeClr val="bg1"/>
                </a:solidFill>
                <a:latin typeface="Comic Sans MS" pitchFamily="66" charset="0"/>
              </a:rPr>
              <a:t>Entrainment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Project Objectives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2" y="14478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Comic Sans MS" pitchFamily="66" charset="0"/>
              </a:rPr>
              <a:t>Enhance reservoir productivity</a:t>
            </a:r>
            <a:endParaRPr lang="en-US" sz="2200" dirty="0" smtClean="0">
              <a:latin typeface="Comic Sans MS" pitchFamily="66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Improve N:P ratio and food web efficiency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Increase ‘edible’ phytoplankton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Decrease N</a:t>
            </a:r>
            <a:r>
              <a:rPr lang="en-US" sz="2600" baseline="-25000" dirty="0" smtClean="0">
                <a:latin typeface="Comic Sans MS" pitchFamily="66" charset="0"/>
              </a:rPr>
              <a:t>2</a:t>
            </a:r>
            <a:r>
              <a:rPr lang="en-US" sz="2600" dirty="0" smtClean="0">
                <a:latin typeface="Comic Sans MS" pitchFamily="66" charset="0"/>
              </a:rPr>
              <a:t> fixing </a:t>
            </a:r>
            <a:r>
              <a:rPr lang="en-US" sz="2600" dirty="0" err="1" smtClean="0">
                <a:latin typeface="Comic Sans MS" pitchFamily="66" charset="0"/>
              </a:rPr>
              <a:t>cyanobacteria</a:t>
            </a:r>
            <a:r>
              <a:rPr lang="en-US" sz="2600" dirty="0" smtClean="0">
                <a:latin typeface="Comic Sans MS" pitchFamily="66" charset="0"/>
              </a:rPr>
              <a:t> (blue-greens)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Increase zooplankton size and abundance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2. Enhance kokanee population/fishery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Increase kokanee size and abundance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Fishery with catch rate of 0.7 fish/hr and mean length of 254 mm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3. Nutrient cycling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Increase nutrient transport by kokanee to tributaries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Dworshak</a:t>
            </a:r>
            <a:r>
              <a:rPr lang="en-US" dirty="0" smtClean="0">
                <a:latin typeface="Comic Sans MS" pitchFamily="66" charset="0"/>
              </a:rPr>
              <a:t> Nutrient Supplementation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Pilot study initiated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5 year duration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Began fertilizing in 2007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Who’s involved?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USACE – nutrient application</a:t>
            </a:r>
            <a:endParaRPr lang="en-US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IDFG – </a:t>
            </a:r>
            <a:r>
              <a:rPr lang="en-US" sz="2400" dirty="0" err="1" smtClean="0">
                <a:latin typeface="Comic Sans MS" pitchFamily="66" charset="0"/>
              </a:rPr>
              <a:t>limnological</a:t>
            </a:r>
            <a:r>
              <a:rPr lang="en-US" sz="2400" dirty="0" smtClean="0">
                <a:latin typeface="Comic Sans MS" pitchFamily="66" charset="0"/>
              </a:rPr>
              <a:t> and kokanee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June 3, 2009 043.jpg"/>
          <p:cNvPicPr>
            <a:picLocks noChangeAspect="1"/>
          </p:cNvPicPr>
          <p:nvPr/>
        </p:nvPicPr>
        <p:blipFill>
          <a:blip r:embed="rId2" cstate="print"/>
          <a:srcRect l="4597" t="28873" r="14186" b="30267"/>
          <a:stretch>
            <a:fillRect/>
          </a:stretch>
        </p:blipFill>
        <p:spPr bwMode="auto">
          <a:xfrm>
            <a:off x="152400" y="1752600"/>
            <a:ext cx="4442460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Fertilizer Application Methods</a:t>
            </a:r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>
          <a:xfrm>
            <a:off x="4800600" y="1752600"/>
            <a:ext cx="4343400" cy="5410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Urea ammonium nitrate fertilizer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Weekly application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Added to surface water (</a:t>
            </a:r>
            <a:r>
              <a:rPr lang="en-US" sz="2800" dirty="0" err="1" smtClean="0">
                <a:latin typeface="Comic Sans MS" pitchFamily="66" charset="0"/>
              </a:rPr>
              <a:t>epilimnion</a:t>
            </a:r>
            <a:r>
              <a:rPr lang="en-US" sz="2800" dirty="0" smtClean="0">
                <a:latin typeface="Comic Sans MS" pitchFamily="66" charset="0"/>
              </a:rPr>
              <a:t>) during stratification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Typically May – Sept.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Does not mix with </a:t>
            </a:r>
            <a:r>
              <a:rPr lang="en-US" sz="2400" dirty="0" err="1" smtClean="0">
                <a:latin typeface="Comic Sans MS" pitchFamily="66" charset="0"/>
              </a:rPr>
              <a:t>hypolimnion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3558" name="Content Placeholder 4" descr="Stratification.gif"/>
          <p:cNvPicPr>
            <a:picLocks noChangeAspect="1"/>
          </p:cNvPicPr>
          <p:nvPr/>
        </p:nvPicPr>
        <p:blipFill>
          <a:blip r:embed="rId3" cstate="print"/>
          <a:srcRect l="1103" r="52565" b="55103"/>
          <a:stretch>
            <a:fillRect/>
          </a:stretch>
        </p:blipFill>
        <p:spPr bwMode="auto">
          <a:xfrm>
            <a:off x="152400" y="3886200"/>
            <a:ext cx="4510088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Monitoring Methods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410200" cy="502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Limnological</a:t>
            </a:r>
            <a:r>
              <a:rPr lang="en-US" dirty="0" smtClean="0">
                <a:latin typeface="Comic Sans MS" pitchFamily="66" charset="0"/>
              </a:rPr>
              <a:t> monitoring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Physical, chemical, and biological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Occurs twice monthly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u="sng" dirty="0" smtClean="0">
                <a:latin typeface="Comic Sans MS" pitchFamily="66" charset="0"/>
              </a:rPr>
              <a:t>Serves several purposes:</a:t>
            </a:r>
          </a:p>
          <a:p>
            <a:pPr lvl="1">
              <a:buNone/>
            </a:pPr>
            <a:r>
              <a:rPr lang="en-US" sz="2000" dirty="0" smtClean="0">
                <a:latin typeface="Comic Sans MS" pitchFamily="66" charset="0"/>
              </a:rPr>
              <a:t>	1. Adaptively manage N applications</a:t>
            </a:r>
          </a:p>
          <a:p>
            <a:pPr lvl="1">
              <a:buNone/>
            </a:pPr>
            <a:r>
              <a:rPr lang="en-US" sz="2000" dirty="0" smtClean="0">
                <a:latin typeface="Comic Sans MS" pitchFamily="66" charset="0"/>
              </a:rPr>
              <a:t>	2. Assure water quality meets               permit standards</a:t>
            </a:r>
          </a:p>
          <a:p>
            <a:pPr lvl="1">
              <a:buNone/>
            </a:pPr>
            <a:r>
              <a:rPr lang="en-US" sz="2000" dirty="0" smtClean="0">
                <a:latin typeface="Comic Sans MS" pitchFamily="66" charset="0"/>
              </a:rPr>
              <a:t>	3. Evaluate project effectiveness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Kokanee monitoring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Population dynamics (age-specific abundance, biomass, growth, etc)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Hydroacoustics, trawling, spawner counts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Allows fish response to be evaluated</a:t>
            </a:r>
          </a:p>
          <a:p>
            <a:pPr lvl="1"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5" name="Picture 4" descr="PIC15"/>
          <p:cNvPicPr>
            <a:picLocks noChangeAspect="1" noChangeArrowheads="1"/>
          </p:cNvPicPr>
          <p:nvPr/>
        </p:nvPicPr>
        <p:blipFill>
          <a:blip r:embed="rId2" cstate="print"/>
          <a:srcRect t="20774" r="8475" b="24587"/>
          <a:stretch>
            <a:fillRect/>
          </a:stretch>
        </p:blipFill>
        <p:spPr bwMode="auto">
          <a:xfrm>
            <a:off x="5339443" y="1219200"/>
            <a:ext cx="3575957" cy="18542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GP1008.JPG"/>
          <p:cNvPicPr>
            <a:picLocks noChangeAspect="1"/>
          </p:cNvPicPr>
          <p:nvPr/>
        </p:nvPicPr>
        <p:blipFill>
          <a:blip r:embed="rId3" cstate="print"/>
          <a:srcRect t="13615" r="32394" b="18779"/>
          <a:stretch>
            <a:fillRect/>
          </a:stretch>
        </p:blipFill>
        <p:spPr>
          <a:xfrm>
            <a:off x="5334000" y="4648200"/>
            <a:ext cx="2590800" cy="19431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6" descr="DSC04398"/>
          <p:cNvPicPr>
            <a:picLocks noChangeAspect="1" noChangeArrowheads="1"/>
          </p:cNvPicPr>
          <p:nvPr/>
        </p:nvPicPr>
        <p:blipFill>
          <a:blip r:embed="rId4" cstate="print"/>
          <a:srcRect l="15845" r="25352"/>
          <a:stretch>
            <a:fillRect/>
          </a:stretch>
        </p:blipFill>
        <p:spPr bwMode="auto">
          <a:xfrm>
            <a:off x="6462712" y="2559324"/>
            <a:ext cx="1919288" cy="24488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Biological Responses – Years 1-4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6874"/>
            <a:ext cx="84582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Desirable food web response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Picoplankton</a:t>
            </a:r>
            <a:endParaRPr lang="en-US" dirty="0" smtClean="0">
              <a:latin typeface="Comic Sans MS" pitchFamily="66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100-400% density increase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Phytoplankton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Proportion of ‘edible’ </a:t>
            </a:r>
            <a:r>
              <a:rPr lang="en-US" dirty="0" err="1" smtClean="0">
                <a:latin typeface="Comic Sans MS" pitchFamily="66" charset="0"/>
              </a:rPr>
              <a:t>taxa</a:t>
            </a:r>
            <a:r>
              <a:rPr lang="en-US" dirty="0" smtClean="0">
                <a:latin typeface="Comic Sans MS" pitchFamily="66" charset="0"/>
              </a:rPr>
              <a:t> increased 50%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Substantially reduced N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fixing </a:t>
            </a:r>
            <a:r>
              <a:rPr lang="en-US" dirty="0" err="1" smtClean="0">
                <a:latin typeface="Comic Sans MS" pitchFamily="66" charset="0"/>
              </a:rPr>
              <a:t>cyanobacteria</a:t>
            </a:r>
            <a:endParaRPr lang="en-US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Zooplankton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Increased </a:t>
            </a:r>
            <a:r>
              <a:rPr lang="en-US" dirty="0" smtClean="0">
                <a:latin typeface="Comic Sans MS" pitchFamily="66" charset="0"/>
              </a:rPr>
              <a:t>100</a:t>
            </a:r>
            <a:r>
              <a:rPr lang="en-US" dirty="0" smtClean="0">
                <a:latin typeface="Comic Sans MS" pitchFamily="66" charset="0"/>
              </a:rPr>
              <a:t>%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Kokanee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Increased abundance and biomass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Increased size at similar density and improved body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477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1_Default Design</vt:lpstr>
      <vt:lpstr>Chart</vt:lpstr>
      <vt:lpstr>SPW 11.0 Graph</vt:lpstr>
      <vt:lpstr>Dworshak Dam Resident Fish Mitigation Project </vt:lpstr>
      <vt:lpstr>Slide 2</vt:lpstr>
      <vt:lpstr>Background</vt:lpstr>
      <vt:lpstr>Dworshak Reservoir Fishery</vt:lpstr>
      <vt:lpstr>Project Objectives</vt:lpstr>
      <vt:lpstr>Dworshak Nutrient Supplementation</vt:lpstr>
      <vt:lpstr>Fertilizer Application Methods</vt:lpstr>
      <vt:lpstr>  Monitoring Methods  </vt:lpstr>
      <vt:lpstr>Biological Responses – Years 1-4</vt:lpstr>
      <vt:lpstr>Kokanee Abundance Response</vt:lpstr>
      <vt:lpstr>Project Interruption</vt:lpstr>
      <vt:lpstr>Biological Response - 2011 (No fertilization)</vt:lpstr>
      <vt:lpstr>Proposed Project</vt:lpstr>
      <vt:lpstr>Conclusions and Implications</vt:lpstr>
      <vt:lpstr>Questions?</vt:lpstr>
    </vt:vector>
  </TitlesOfParts>
  <Company>IDFG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Dworshak Dam Resident Fish Mitigation Project </dc:title>
  <dc:creator>Dux,Andy</dc:creator>
  <cp:lastModifiedBy>Dux,Andy</cp:lastModifiedBy>
  <cp:revision>105</cp:revision>
  <dcterms:created xsi:type="dcterms:W3CDTF">2012-01-13T05:46:42Z</dcterms:created>
  <dcterms:modified xsi:type="dcterms:W3CDTF">2012-01-18T05:14:05Z</dcterms:modified>
</cp:coreProperties>
</file>