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4407" r:id="rId1"/>
  </p:sldMasterIdLst>
  <p:notesMasterIdLst>
    <p:notesMasterId r:id="rId21"/>
  </p:notesMasterIdLst>
  <p:sldIdLst>
    <p:sldId id="341" r:id="rId2"/>
    <p:sldId id="452" r:id="rId3"/>
    <p:sldId id="591" r:id="rId4"/>
    <p:sldId id="595" r:id="rId5"/>
    <p:sldId id="594" r:id="rId6"/>
    <p:sldId id="589" r:id="rId7"/>
    <p:sldId id="602" r:id="rId8"/>
    <p:sldId id="597" r:id="rId9"/>
    <p:sldId id="603" r:id="rId10"/>
    <p:sldId id="604" r:id="rId11"/>
    <p:sldId id="605" r:id="rId12"/>
    <p:sldId id="598" r:id="rId13"/>
    <p:sldId id="606" r:id="rId14"/>
    <p:sldId id="599" r:id="rId15"/>
    <p:sldId id="600" r:id="rId16"/>
    <p:sldId id="601" r:id="rId17"/>
    <p:sldId id="596" r:id="rId18"/>
    <p:sldId id="607" r:id="rId19"/>
    <p:sldId id="443" r:id="rId20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9pPr>
  </p:defaultTextStyle>
  <p:extLst>
    <p:ext uri="{521415D9-36F7-43E2-AB2F-B90AF26B5E84}">
      <p14:sectionLst xmlns:p14="http://schemas.microsoft.com/office/powerpoint/2010/main" xmlns="">
        <p14:section name="Cover" id="{D7221C52-7244-4BE7-887D-5A1B62E84BAC}">
          <p14:sldIdLst>
            <p14:sldId id="341"/>
            <p14:sldId id="452"/>
            <p14:sldId id="591"/>
            <p14:sldId id="595"/>
            <p14:sldId id="594"/>
            <p14:sldId id="589"/>
            <p14:sldId id="602"/>
            <p14:sldId id="597"/>
            <p14:sldId id="603"/>
            <p14:sldId id="604"/>
            <p14:sldId id="605"/>
            <p14:sldId id="598"/>
            <p14:sldId id="606"/>
            <p14:sldId id="599"/>
            <p14:sldId id="600"/>
            <p14:sldId id="601"/>
            <p14:sldId id="596"/>
            <p14:sldId id="607"/>
            <p14:sldId id="443"/>
          </p14:sldIdLst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0"/>
      </p:ext>
    </p:extLst>
  </p:showPr>
  <p:clrMru>
    <a:srgbClr val="C0C0C0"/>
    <a:srgbClr val="000000"/>
    <a:srgbClr val="262262"/>
    <a:srgbClr val="0083CA"/>
    <a:srgbClr val="636363"/>
    <a:srgbClr val="808080"/>
    <a:srgbClr val="F36C21"/>
    <a:srgbClr val="399F49"/>
    <a:srgbClr val="B1B1B1"/>
  </p:clrMru>
  <p:extLst>
    <p:ext uri="{E76CE94A-603C-4142-B9EB-6D1370010A27}">
      <p14:discardImageEditData xmlns:p14="http://schemas.microsoft.com/office/powerpoint/2010/main" xmlns="" val="1"/>
    </p:ext>
    <p:ext uri="{D31A062A-798A-4329-ABDD-BBA856620510}">
      <p14:defaultImageDpi xmlns:p14="http://schemas.microsoft.com/office/powerpoint/2010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352" autoAdjust="0"/>
    <p:restoredTop sz="99263" autoAdjust="0"/>
  </p:normalViewPr>
  <p:slideViewPr>
    <p:cSldViewPr snapToObjects="1">
      <p:cViewPr>
        <p:scale>
          <a:sx n="66" d="100"/>
          <a:sy n="66" d="100"/>
        </p:scale>
        <p:origin x="-1140" y="-1008"/>
      </p:cViewPr>
      <p:guideLst>
        <p:guide orient="horz" pos="1344"/>
        <p:guide pos="672"/>
      </p:guideLst>
    </p:cSldViewPr>
  </p:slideViewPr>
  <p:outlineViewPr>
    <p:cViewPr>
      <p:scale>
        <a:sx n="33" d="100"/>
        <a:sy n="33" d="100"/>
      </p:scale>
      <p:origin x="0" y="5532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5832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charset="0"/>
                <a:cs typeface="Arial" charset="0"/>
              </a:defRPr>
            </a:lvl1pPr>
          </a:lstStyle>
          <a:p>
            <a:pPr>
              <a:defRPr/>
            </a:pPr>
            <a:fld id="{A3F01AAC-D182-9942-B52A-CCC0A6058E9F}" type="datetime1">
              <a:rPr lang="en-US"/>
              <a:pPr>
                <a:defRPr/>
              </a:pPr>
              <a:t>6/5/2014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charset="0"/>
                <a:cs typeface="Arial" charset="0"/>
              </a:defRPr>
            </a:lvl1pPr>
          </a:lstStyle>
          <a:p>
            <a:pPr>
              <a:defRPr/>
            </a:pPr>
            <a:fld id="{8E4002E7-82D1-5142-B6F9-63D8FE3F3E0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95484168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/>
        <a:cs typeface="ＭＳ Ｐゴシック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/>
        <a:cs typeface="ＭＳ Ｐゴシック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/>
        <a:cs typeface="ＭＳ Ｐゴシック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/>
        <a:cs typeface="ＭＳ Ｐゴシック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/>
        <a:cs typeface="ＭＳ Ｐゴシック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17410" name="Rectangle 3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latin typeface="Calibri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7"/>
          <p:cNvSpPr txBox="1">
            <a:spLocks noGrp="1" noChangeArrowheads="1"/>
          </p:cNvSpPr>
          <p:nvPr/>
        </p:nvSpPr>
        <p:spPr bwMode="auto">
          <a:xfrm>
            <a:off x="3886200" y="8685213"/>
            <a:ext cx="29702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4" tIns="45713" rIns="91424" bIns="45713" anchor="b"/>
          <a:lstStyle>
            <a:lvl1pPr defTabSz="9112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9112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9112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9112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9112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 eaLnBrk="1" hangingPunct="1"/>
            <a:fld id="{B494FC47-8385-B846-9C90-CDBD004F1198}" type="slidenum">
              <a:rPr lang="en-US" sz="1200">
                <a:latin typeface="Times New Roman" charset="0"/>
              </a:rPr>
              <a:pPr algn="r" eaLnBrk="1" hangingPunct="1"/>
              <a:t>2</a:t>
            </a:fld>
            <a:endParaRPr lang="en-US" sz="1200">
              <a:latin typeface="Times New Roman" charset="0"/>
            </a:endParaRPr>
          </a:p>
        </p:txBody>
      </p:sp>
      <p:sp>
        <p:nvSpPr>
          <p:cNvPr id="215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wrap="square" lIns="91424" tIns="45713" rIns="91424" bIns="45713" numCol="1" anchor="t" anchorCtr="0" compatLnSpc="1">
            <a:prstTxWarp prst="textNoShape">
              <a:avLst/>
            </a:prstTxWarp>
          </a:bodyPr>
          <a:lstStyle/>
          <a:p>
            <a:pPr defTabSz="911225" eaLnBrk="1" hangingPunct="1">
              <a:spcBef>
                <a:spcPct val="0"/>
              </a:spcBef>
              <a:buFontTx/>
              <a:buChar char="•"/>
            </a:pPr>
            <a:endParaRPr lang="en-US" sz="900" dirty="0">
              <a:latin typeface="Calibri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113" name="Rectangle 1026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218114" name="Rectangle 1027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>
              <a:latin typeface="Calibri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en-US" dirty="0">
                <a:ea typeface="+mn-ea"/>
                <a:cs typeface="+mn-cs"/>
              </a:rPr>
              <a:t>We’ve done this before with televisions</a:t>
            </a:r>
          </a:p>
          <a:p>
            <a:pPr lvl="0"/>
            <a:r>
              <a:rPr lang="en-US" dirty="0">
                <a:ea typeface="+mn-ea"/>
                <a:cs typeface="+mn-cs"/>
              </a:rPr>
              <a:t>We can leverage the retailer relationships we built with TVs to do the same with additional energy consuming products sold at retail</a:t>
            </a:r>
          </a:p>
          <a:p>
            <a:pPr lvl="0"/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A8C824C-C434-4A0A-B9C7-27809FC3F96F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9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07475745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503238"/>
            <a:ext cx="5486400" cy="41148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749075" y="5096118"/>
            <a:ext cx="5486400" cy="3069838"/>
          </a:xfrm>
        </p:spPr>
        <p:txBody>
          <a:bodyPr/>
          <a:lstStyle/>
          <a:p>
            <a:r>
              <a:rPr lang="en-US" b="1" baseline="0" dirty="0" smtClean="0"/>
              <a:t>As we’ve seen, the savings potential in the consumer products market is big and usage continues to grow.</a:t>
            </a:r>
          </a:p>
          <a:p>
            <a:endParaRPr lang="en-US" b="1" baseline="0" dirty="0" smtClean="0"/>
          </a:p>
          <a:p>
            <a:r>
              <a:rPr lang="en-US" b="1" baseline="0" dirty="0" smtClean="0"/>
              <a:t>The Consumer Products market is huge, but because of the value chain, we believe it to be manageable. </a:t>
            </a:r>
          </a:p>
          <a:p>
            <a:r>
              <a:rPr lang="en-US" b="1" baseline="0" dirty="0" smtClean="0"/>
              <a:t>There is a key point of leverage that can be addressed – The corporate buying groups of national retailers. </a:t>
            </a:r>
          </a:p>
          <a:p>
            <a:endParaRPr lang="en-US" b="1" baseline="0" dirty="0" smtClean="0"/>
          </a:p>
          <a:p>
            <a:r>
              <a:rPr lang="en-US" b="1" baseline="0" dirty="0" smtClean="0"/>
              <a:t>This group has the ability to influence the value chain upstream with manufacturers by the orders they place and downstream with end-users by the products they put on their shelves for sale. </a:t>
            </a:r>
          </a:p>
          <a:p>
            <a:r>
              <a:rPr lang="en-US" b="1" baseline="0" dirty="0" smtClean="0"/>
              <a:t> </a:t>
            </a:r>
          </a:p>
          <a:p>
            <a:r>
              <a:rPr lang="en-US" b="1" baseline="0" dirty="0" smtClean="0"/>
              <a:t>Because of their unique role and ability to influence the entire value chain - National Retail is a key strategic asset that must be developed by the region in order to be successful in the Consumer Products market.</a:t>
            </a:r>
          </a:p>
          <a:p>
            <a:endParaRPr lang="en-US" b="1" dirty="0" smtClean="0"/>
          </a:p>
          <a:p>
            <a:endParaRPr lang="en-US" b="1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8BF793-5556-4358-89BB-9B406CC52BA1}" type="slidenum">
              <a:rPr lang="en-US" smtClean="0">
                <a:solidFill>
                  <a:prstClr val="black"/>
                </a:solidFill>
              </a:rPr>
              <a:pPr/>
              <a:t>10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53137649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E4002E7-82D1-5142-B6F9-63D8FE3F3E04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72737013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457" name="Rectangle 7"/>
          <p:cNvSpPr txBox="1">
            <a:spLocks noGrp="1"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fld id="{74ED66FB-4611-684B-8397-27E13F007D8F}" type="slidenum">
              <a:rPr lang="en-US" sz="1200"/>
              <a:pPr algn="r"/>
              <a:t>19</a:t>
            </a:fld>
            <a:endParaRPr lang="en-US" sz="1200"/>
          </a:p>
        </p:txBody>
      </p:sp>
      <p:sp>
        <p:nvSpPr>
          <p:cNvPr id="1474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14745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>
              <a:latin typeface="Calibri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- sing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 Box 11"/>
          <p:cNvSpPr txBox="1">
            <a:spLocks noChangeArrowheads="1"/>
          </p:cNvSpPr>
          <p:nvPr/>
        </p:nvSpPr>
        <p:spPr bwMode="auto">
          <a:xfrm>
            <a:off x="367030" y="6308725"/>
            <a:ext cx="3940810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0" hangingPunct="0">
              <a:spcBef>
                <a:spcPct val="50000"/>
              </a:spcBef>
              <a:defRPr/>
            </a:pPr>
            <a:r>
              <a:rPr lang="en-US" sz="1200" dirty="0" smtClean="0">
                <a:solidFill>
                  <a:srgbClr val="28A8E0"/>
                </a:solidFill>
                <a:ea typeface="ＭＳ Ｐゴシック" pitchFamily="1" charset="-128"/>
              </a:rPr>
              <a:t>NORTHWEST ENERGY EFFICIENCY ALLIANCE </a:t>
            </a:r>
          </a:p>
        </p:txBody>
      </p:sp>
      <p:pic>
        <p:nvPicPr>
          <p:cNvPr id="8" name="Picture 7" descr="strip1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1981200"/>
            <a:ext cx="9144000" cy="2584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6" descr="100708_NEEA_logo_final_01.pn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57200" y="365760"/>
            <a:ext cx="2201863" cy="144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Rectangle 5"/>
          <p:cNvSpPr>
            <a:spLocks noGrp="1" noChangeArrowheads="1"/>
          </p:cNvSpPr>
          <p:nvPr>
            <p:ph type="ctrTitle"/>
          </p:nvPr>
        </p:nvSpPr>
        <p:spPr>
          <a:xfrm>
            <a:off x="365760" y="4561840"/>
            <a:ext cx="7543800" cy="497840"/>
          </a:xfrm>
        </p:spPr>
        <p:txBody>
          <a:bodyPr lIns="91440" rIns="91440">
            <a:noAutofit/>
          </a:bodyPr>
          <a:lstStyle>
            <a:lvl1pPr>
              <a:spcBef>
                <a:spcPts val="24"/>
              </a:spcBef>
              <a:defRPr sz="3000"/>
            </a:lvl1pPr>
          </a:lstStyle>
          <a:p>
            <a:pPr lvl="0"/>
            <a:r>
              <a:rPr lang="en-US" noProof="0" smtClean="0"/>
              <a:t>Click to edit Master title style</a:t>
            </a:r>
            <a:endParaRPr lang="en-US" noProof="0" dirty="0" smtClean="0"/>
          </a:p>
        </p:txBody>
      </p:sp>
      <p:sp>
        <p:nvSpPr>
          <p:cNvPr id="11" name="Rectangle 6"/>
          <p:cNvSpPr>
            <a:spLocks noGrp="1" noChangeArrowheads="1"/>
          </p:cNvSpPr>
          <p:nvPr>
            <p:ph type="subTitle" idx="1"/>
          </p:nvPr>
        </p:nvSpPr>
        <p:spPr>
          <a:xfrm>
            <a:off x="365760" y="5105400"/>
            <a:ext cx="6172200" cy="1066800"/>
          </a:xfrm>
          <a:prstGeom prst="rect">
            <a:avLst/>
          </a:prstGeom>
          <a:noFill/>
          <a:ln>
            <a:noFill/>
          </a:ln>
        </p:spPr>
        <p:txBody>
          <a:bodyPr lIns="91440" rIns="91440" anchor="ctr">
            <a:normAutofit/>
          </a:bodyPr>
          <a:lstStyle>
            <a:lvl1pPr marL="0" indent="0">
              <a:spcBef>
                <a:spcPts val="24"/>
              </a:spcBef>
              <a:buFont typeface="Arial" charset="0"/>
              <a:buNone/>
              <a:defRPr sz="2200">
                <a:ln>
                  <a:noFill/>
                </a:ln>
                <a:solidFill>
                  <a:srgbClr val="2AA9E0"/>
                </a:solidFill>
              </a:defRPr>
            </a:lvl1pPr>
          </a:lstStyle>
          <a:p>
            <a:pPr lvl="0"/>
            <a:r>
              <a:rPr lang="en-US" noProof="0" smtClean="0"/>
              <a:t>Click to edit Master subtitle style</a:t>
            </a:r>
            <a:endParaRPr lang="en-US" noProof="0" dirty="0" smtClean="0"/>
          </a:p>
        </p:txBody>
      </p:sp>
    </p:spTree>
    <p:extLst>
      <p:ext uri="{BB962C8B-B14F-4D97-AF65-F5344CB8AC3E}">
        <p14:creationId xmlns:p14="http://schemas.microsoft.com/office/powerpoint/2010/main" xmlns="" val="3909132036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  <p:hf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abl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Table Placeholder 4"/>
          <p:cNvSpPr>
            <a:spLocks noGrp="1"/>
          </p:cNvSpPr>
          <p:nvPr>
            <p:ph type="tbl" sz="quarter" idx="10"/>
          </p:nvPr>
        </p:nvSpPr>
        <p:spPr>
          <a:xfrm>
            <a:off x="457200" y="1280160"/>
            <a:ext cx="8229600" cy="4754880"/>
          </a:xfrm>
          <a:prstGeom prst="rect">
            <a:avLst/>
          </a:prstGeom>
          <a:solidFill>
            <a:schemeClr val="bg2"/>
          </a:solidFill>
          <a:effectLst/>
        </p:spPr>
        <p:txBody>
          <a:bodyPr/>
          <a:lstStyle/>
          <a:p>
            <a:r>
              <a:rPr lang="en-US" smtClean="0"/>
              <a:t>Click icon to add table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232713102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  <p:hf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371600"/>
            <a:ext cx="4038600" cy="47545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09160" y="1371600"/>
            <a:ext cx="4038600" cy="47545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883756572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 - No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10" descr="foto_footer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749300"/>
            <a:ext cx="91440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10" descr="Header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6"/>
          <p:cNvSpPr txBox="1">
            <a:spLocks noChangeArrowheads="1"/>
          </p:cNvSpPr>
          <p:nvPr/>
        </p:nvSpPr>
        <p:spPr bwMode="auto">
          <a:xfrm>
            <a:off x="242888" y="6324600"/>
            <a:ext cx="19050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457200" rtl="0" eaLnBrk="1" latinLnBrk="0" hangingPunct="1">
              <a:defRPr sz="1000" kern="1200">
                <a:solidFill>
                  <a:srgbClr val="808080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F5F298CC-E979-B446-BB27-29E4A3C38408}" type="slidenum">
              <a:rPr lang="en-US" sz="1200" smtClean="0"/>
              <a:pPr/>
              <a:t>‹#›</a:t>
            </a:fld>
            <a:endParaRPr lang="en-US" sz="1200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0"/>
          </p:nvPr>
        </p:nvSpPr>
        <p:spPr>
          <a:xfrm>
            <a:off x="457200" y="1316736"/>
            <a:ext cx="8229600" cy="475488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475263148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  <p:hf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75671633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987786854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ntent + image on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/>
          <p:nvPr userDrawn="1"/>
        </p:nvCxnSpPr>
        <p:spPr>
          <a:xfrm>
            <a:off x="5659438" y="1431925"/>
            <a:ext cx="0" cy="4765675"/>
          </a:xfrm>
          <a:prstGeom prst="line">
            <a:avLst/>
          </a:prstGeom>
          <a:ln w="12700" cmpd="sng">
            <a:solidFill>
              <a:srgbClr val="80808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0"/>
          </p:nvPr>
        </p:nvSpPr>
        <p:spPr>
          <a:xfrm>
            <a:off x="528638" y="1432560"/>
            <a:ext cx="4795202" cy="4765040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4" name="Picture Placeholder 13"/>
          <p:cNvSpPr>
            <a:spLocks noGrp="1"/>
          </p:cNvSpPr>
          <p:nvPr>
            <p:ph type="pic" sz="quarter" idx="11"/>
          </p:nvPr>
        </p:nvSpPr>
        <p:spPr>
          <a:xfrm>
            <a:off x="5659438" y="1768474"/>
            <a:ext cx="2549842" cy="3342005"/>
          </a:xfrm>
          <a:prstGeom prst="rect">
            <a:avLst/>
          </a:prstGeom>
          <a:gradFill flip="none" rotWithShape="1">
            <a:gsLst>
              <a:gs pos="0">
                <a:schemeClr val="bg2"/>
              </a:gs>
              <a:gs pos="100000">
                <a:schemeClr val="bg2">
                  <a:lumMod val="75000"/>
                </a:schemeClr>
              </a:gs>
            </a:gsLst>
            <a:lin ang="13020000" scaled="0"/>
            <a:tileRect/>
          </a:gradFill>
          <a:ln>
            <a:noFill/>
          </a:ln>
          <a:effectLst>
            <a:outerShdw blurRad="177800" dist="114300" dir="3000000" algn="tl" rotWithShape="0">
              <a:srgbClr val="000000">
                <a:alpha val="25000"/>
              </a:srgbClr>
            </a:outerShdw>
          </a:effectLst>
        </p:spPr>
        <p:txBody>
          <a:bodyPr/>
          <a:lstStyle/>
          <a:p>
            <a:pPr lvl="0"/>
            <a:r>
              <a:rPr lang="en-US" noProof="0" smtClean="0"/>
              <a:t>Click icon to add picture</a:t>
            </a:r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xmlns="" val="3375795161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ontent + Image on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Straight Connector 5"/>
          <p:cNvCxnSpPr/>
          <p:nvPr userDrawn="1"/>
        </p:nvCxnSpPr>
        <p:spPr>
          <a:xfrm>
            <a:off x="3322638" y="1431925"/>
            <a:ext cx="0" cy="4765675"/>
          </a:xfrm>
          <a:prstGeom prst="line">
            <a:avLst/>
          </a:prstGeom>
          <a:ln w="12700" cmpd="sng">
            <a:solidFill>
              <a:srgbClr val="80808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0"/>
          </p:nvPr>
        </p:nvSpPr>
        <p:spPr>
          <a:xfrm>
            <a:off x="3576638" y="1371600"/>
            <a:ext cx="4795202" cy="4765040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4" name="Picture Placeholder 13"/>
          <p:cNvSpPr>
            <a:spLocks noGrp="1"/>
          </p:cNvSpPr>
          <p:nvPr>
            <p:ph type="pic" sz="quarter" idx="11"/>
          </p:nvPr>
        </p:nvSpPr>
        <p:spPr>
          <a:xfrm>
            <a:off x="772478" y="1783080"/>
            <a:ext cx="2549842" cy="3342005"/>
          </a:xfrm>
          <a:prstGeom prst="rect">
            <a:avLst/>
          </a:prstGeom>
          <a:gradFill flip="none" rotWithShape="1">
            <a:gsLst>
              <a:gs pos="0">
                <a:schemeClr val="bg2"/>
              </a:gs>
              <a:gs pos="100000">
                <a:schemeClr val="bg2">
                  <a:lumMod val="75000"/>
                </a:schemeClr>
              </a:gs>
            </a:gsLst>
            <a:lin ang="13020000" scaled="0"/>
            <a:tileRect/>
          </a:gradFill>
          <a:ln>
            <a:noFill/>
          </a:ln>
          <a:effectLst>
            <a:outerShdw blurRad="177800" dist="114300" dir="6000000" algn="tl" rotWithShape="0">
              <a:srgbClr val="000000">
                <a:alpha val="25000"/>
              </a:srgbClr>
            </a:outerShdw>
          </a:effectLst>
        </p:spPr>
        <p:txBody>
          <a:bodyPr/>
          <a:lstStyle/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xmlns="" val="2333821368"/>
      </p:ext>
    </p:extLst>
  </p:cSld>
  <p:clrMapOvr>
    <a:masterClrMapping/>
  </p:clrMapOvr>
  <p:transition spd="slow">
    <p:fade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>
  <p:cSld name="Title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305800" cy="7159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hart Placeholder 2"/>
          <p:cNvSpPr>
            <a:spLocks noGrp="1"/>
          </p:cNvSpPr>
          <p:nvPr>
            <p:ph type="chart" idx="1"/>
          </p:nvPr>
        </p:nvSpPr>
        <p:spPr>
          <a:xfrm>
            <a:off x="457200" y="1295400"/>
            <a:ext cx="8077200" cy="4830763"/>
          </a:xfrm>
        </p:spPr>
        <p:txBody>
          <a:bodyPr/>
          <a:lstStyle/>
          <a:p>
            <a:pPr lvl="0"/>
            <a:r>
              <a:rPr lang="en-US" noProof="0" smtClean="0"/>
              <a:t>Click icon to add chart</a:t>
            </a:r>
            <a:endParaRPr lang="en-US" noProof="0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242888" y="6324600"/>
            <a:ext cx="1905000" cy="3048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AB52DEE-2AB7-0E47-95BE-75188D0969A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186755326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- dou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 Box 11"/>
          <p:cNvSpPr txBox="1">
            <a:spLocks noChangeArrowheads="1"/>
          </p:cNvSpPr>
          <p:nvPr/>
        </p:nvSpPr>
        <p:spPr bwMode="auto">
          <a:xfrm>
            <a:off x="367030" y="6308725"/>
            <a:ext cx="3940810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0" hangingPunct="0">
              <a:spcBef>
                <a:spcPct val="50000"/>
              </a:spcBef>
              <a:defRPr/>
            </a:pPr>
            <a:r>
              <a:rPr lang="en-US" sz="1200" dirty="0" smtClean="0">
                <a:solidFill>
                  <a:srgbClr val="28A8E0"/>
                </a:solidFill>
                <a:ea typeface="ＭＳ Ｐゴシック" pitchFamily="1" charset="-128"/>
              </a:rPr>
              <a:t>NORTHWEST ENERGY EFFICIENCY ALLIANCE </a:t>
            </a:r>
          </a:p>
        </p:txBody>
      </p:sp>
      <p:pic>
        <p:nvPicPr>
          <p:cNvPr id="8" name="Picture 7" descr="strip1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1981200"/>
            <a:ext cx="9144000" cy="2584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6" descr="100708_NEEA_logo_final_01.pn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57200" y="365760"/>
            <a:ext cx="2201863" cy="144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Rectangle 5"/>
          <p:cNvSpPr>
            <a:spLocks noGrp="1" noChangeArrowheads="1"/>
          </p:cNvSpPr>
          <p:nvPr>
            <p:ph type="ctrTitle"/>
          </p:nvPr>
        </p:nvSpPr>
        <p:spPr>
          <a:xfrm>
            <a:off x="365760" y="4561840"/>
            <a:ext cx="7543800" cy="497840"/>
          </a:xfrm>
        </p:spPr>
        <p:txBody>
          <a:bodyPr lIns="91440" rIns="91440">
            <a:noAutofit/>
          </a:bodyPr>
          <a:lstStyle>
            <a:lvl1pPr>
              <a:spcBef>
                <a:spcPts val="24"/>
              </a:spcBef>
              <a:defRPr sz="3000"/>
            </a:lvl1pPr>
          </a:lstStyle>
          <a:p>
            <a:pPr lvl="0"/>
            <a:r>
              <a:rPr lang="en-US" noProof="0" smtClean="0"/>
              <a:t>Click to edit Master title style</a:t>
            </a:r>
            <a:endParaRPr lang="en-US" noProof="0" dirty="0" smtClean="0"/>
          </a:p>
        </p:txBody>
      </p:sp>
      <p:sp>
        <p:nvSpPr>
          <p:cNvPr id="11" name="Rectangle 6"/>
          <p:cNvSpPr>
            <a:spLocks noGrp="1" noChangeArrowheads="1"/>
          </p:cNvSpPr>
          <p:nvPr>
            <p:ph type="subTitle" idx="1"/>
          </p:nvPr>
        </p:nvSpPr>
        <p:spPr>
          <a:xfrm>
            <a:off x="365760" y="5105400"/>
            <a:ext cx="4206240" cy="1066800"/>
          </a:xfrm>
          <a:prstGeom prst="rect">
            <a:avLst/>
          </a:prstGeom>
          <a:noFill/>
          <a:ln>
            <a:noFill/>
          </a:ln>
        </p:spPr>
        <p:txBody>
          <a:bodyPr lIns="91440" rIns="91440" anchor="t" anchorCtr="0">
            <a:noAutofit/>
          </a:bodyPr>
          <a:lstStyle>
            <a:lvl1pPr marL="0" indent="0">
              <a:spcBef>
                <a:spcPts val="24"/>
              </a:spcBef>
              <a:buFont typeface="Arial" charset="0"/>
              <a:buNone/>
              <a:defRPr sz="2200">
                <a:ln>
                  <a:noFill/>
                </a:ln>
                <a:solidFill>
                  <a:srgbClr val="2AA9E0"/>
                </a:solidFill>
              </a:defRPr>
            </a:lvl1pPr>
          </a:lstStyle>
          <a:p>
            <a:pPr lvl="0"/>
            <a:r>
              <a:rPr lang="en-US" noProof="0" smtClean="0"/>
              <a:t>Click to edit Master subtitle style</a:t>
            </a:r>
            <a:endParaRPr lang="en-US" noProof="0" dirty="0" smtClean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4694238" y="5105400"/>
            <a:ext cx="4053522" cy="106680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buNone/>
              <a:defRPr sz="2200">
                <a:solidFill>
                  <a:srgbClr val="2AA9E0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xmlns="" val="2685228869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  <p:hf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Separato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pic>
        <p:nvPicPr>
          <p:cNvPr id="3" name="Picture 10" descr="foto_footer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5613400"/>
            <a:ext cx="91440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Rectangle 3"/>
          <p:cNvSpPr/>
          <p:nvPr/>
        </p:nvSpPr>
        <p:spPr>
          <a:xfrm>
            <a:off x="0" y="0"/>
            <a:ext cx="9144000" cy="5608320"/>
          </a:xfrm>
          <a:prstGeom prst="rect">
            <a:avLst/>
          </a:prstGeom>
          <a:gradFill>
            <a:gsLst>
              <a:gs pos="0">
                <a:srgbClr val="8ED934"/>
              </a:gs>
              <a:gs pos="100000">
                <a:srgbClr val="C9FF94"/>
              </a:gs>
            </a:gsLst>
          </a:gradFill>
          <a:ln>
            <a:noFill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0"/>
          </p:nvPr>
        </p:nvSpPr>
        <p:spPr>
          <a:xfrm>
            <a:off x="381000" y="2387600"/>
            <a:ext cx="8366125" cy="1336675"/>
          </a:xfrm>
        </p:spPr>
        <p:txBody>
          <a:bodyPr anchor="ctr">
            <a:normAutofit/>
          </a:bodyPr>
          <a:lstStyle>
            <a:lvl1pPr algn="ctr">
              <a:buNone/>
              <a:defRPr sz="36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xmlns="" val="157649159"/>
      </p:ext>
    </p:extLst>
  </p:cSld>
  <p:clrMapOvr>
    <a:masterClrMapping/>
  </p:clrMapOvr>
  <p:transition spd="slow">
    <p:fade/>
  </p:transition>
  <p:hf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457198" y="1280160"/>
            <a:ext cx="8229600" cy="475488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4063665410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+ Vert image on 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0"/>
          </p:nvPr>
        </p:nvSpPr>
        <p:spPr>
          <a:xfrm>
            <a:off x="528638" y="1371600"/>
            <a:ext cx="4937442" cy="4765040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4" name="Picture Placeholder 13"/>
          <p:cNvSpPr>
            <a:spLocks noGrp="1"/>
          </p:cNvSpPr>
          <p:nvPr>
            <p:ph type="pic" sz="quarter" idx="11"/>
          </p:nvPr>
        </p:nvSpPr>
        <p:spPr>
          <a:xfrm>
            <a:off x="5659438" y="1783080"/>
            <a:ext cx="2549842" cy="3342005"/>
          </a:xfrm>
          <a:prstGeom prst="rect">
            <a:avLst/>
          </a:prstGeom>
          <a:gradFill flip="none" rotWithShape="1">
            <a:gsLst>
              <a:gs pos="0">
                <a:schemeClr val="bg2"/>
              </a:gs>
              <a:gs pos="100000">
                <a:schemeClr val="bg2">
                  <a:lumMod val="75000"/>
                </a:schemeClr>
              </a:gs>
            </a:gsLst>
            <a:lin ang="13020000" scaled="0"/>
            <a:tileRect/>
          </a:gradFill>
          <a:ln>
            <a:noFill/>
          </a:ln>
          <a:effectLst>
            <a:outerShdw blurRad="177800" dist="114300" dir="3000000" algn="tl" rotWithShape="0">
              <a:srgbClr val="000000">
                <a:alpha val="25000"/>
              </a:srgbClr>
            </a:outerShdw>
          </a:effectLst>
        </p:spPr>
        <p:txBody>
          <a:bodyPr/>
          <a:lstStyle/>
          <a:p>
            <a:r>
              <a:rPr lang="en-US" smtClean="0"/>
              <a:t>Click icon to add picture</a:t>
            </a:r>
            <a:endParaRPr lang="en-US" dirty="0"/>
          </a:p>
        </p:txBody>
      </p:sp>
      <p:cxnSp>
        <p:nvCxnSpPr>
          <p:cNvPr id="12" name="Straight Connector 11"/>
          <p:cNvCxnSpPr/>
          <p:nvPr/>
        </p:nvCxnSpPr>
        <p:spPr>
          <a:xfrm>
            <a:off x="5659120" y="1371600"/>
            <a:ext cx="0" cy="4765040"/>
          </a:xfrm>
          <a:prstGeom prst="line">
            <a:avLst/>
          </a:prstGeom>
          <a:ln w="9525" cmpd="sng">
            <a:solidFill>
              <a:schemeClr val="bg2">
                <a:lumMod val="6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231907395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  <p:hf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+ Hoz image on 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0"/>
          </p:nvPr>
        </p:nvSpPr>
        <p:spPr>
          <a:xfrm>
            <a:off x="528638" y="1371600"/>
            <a:ext cx="4338002" cy="4765040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4" name="Picture Placeholder 13"/>
          <p:cNvSpPr>
            <a:spLocks noGrp="1"/>
          </p:cNvSpPr>
          <p:nvPr>
            <p:ph type="pic" sz="quarter" idx="11"/>
          </p:nvPr>
        </p:nvSpPr>
        <p:spPr>
          <a:xfrm>
            <a:off x="5039360" y="2194559"/>
            <a:ext cx="3429000" cy="2377440"/>
          </a:xfrm>
          <a:prstGeom prst="rect">
            <a:avLst/>
          </a:prstGeom>
          <a:gradFill flip="none" rotWithShape="1">
            <a:gsLst>
              <a:gs pos="0">
                <a:schemeClr val="bg2"/>
              </a:gs>
              <a:gs pos="100000">
                <a:schemeClr val="bg2">
                  <a:lumMod val="75000"/>
                </a:schemeClr>
              </a:gs>
            </a:gsLst>
            <a:lin ang="13020000" scaled="0"/>
            <a:tileRect/>
          </a:gradFill>
          <a:ln>
            <a:noFill/>
          </a:ln>
          <a:effectLst>
            <a:outerShdw blurRad="177800" dist="114300" dir="3000000" algn="tl" rotWithShape="0">
              <a:srgbClr val="000000">
                <a:alpha val="25000"/>
              </a:srgbClr>
            </a:outerShdw>
          </a:effectLst>
        </p:spPr>
        <p:txBody>
          <a:bodyPr/>
          <a:lstStyle/>
          <a:p>
            <a:r>
              <a:rPr lang="en-US" smtClean="0"/>
              <a:t>Click icon to add picture</a:t>
            </a:r>
            <a:endParaRPr lang="en-US" dirty="0"/>
          </a:p>
        </p:txBody>
      </p:sp>
      <p:cxnSp>
        <p:nvCxnSpPr>
          <p:cNvPr id="12" name="Straight Connector 11"/>
          <p:cNvCxnSpPr/>
          <p:nvPr/>
        </p:nvCxnSpPr>
        <p:spPr>
          <a:xfrm>
            <a:off x="5039360" y="1371600"/>
            <a:ext cx="0" cy="4765040"/>
          </a:xfrm>
          <a:prstGeom prst="line">
            <a:avLst/>
          </a:prstGeom>
          <a:ln w="9525" cmpd="sng">
            <a:solidFill>
              <a:schemeClr val="bg2">
                <a:lumMod val="6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4069831208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  <p:hf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+ Vert Image on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0"/>
          </p:nvPr>
        </p:nvSpPr>
        <p:spPr>
          <a:xfrm>
            <a:off x="3576638" y="1371600"/>
            <a:ext cx="4937442" cy="4765040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4" name="Picture Placeholder 13"/>
          <p:cNvSpPr>
            <a:spLocks noGrp="1"/>
          </p:cNvSpPr>
          <p:nvPr>
            <p:ph type="pic" sz="quarter" idx="11"/>
          </p:nvPr>
        </p:nvSpPr>
        <p:spPr>
          <a:xfrm>
            <a:off x="853758" y="1783080"/>
            <a:ext cx="2549842" cy="3342005"/>
          </a:xfrm>
          <a:prstGeom prst="rect">
            <a:avLst/>
          </a:prstGeom>
          <a:gradFill flip="none" rotWithShape="1">
            <a:gsLst>
              <a:gs pos="0">
                <a:schemeClr val="bg2"/>
              </a:gs>
              <a:gs pos="100000">
                <a:schemeClr val="bg2">
                  <a:lumMod val="75000"/>
                </a:schemeClr>
              </a:gs>
            </a:gsLst>
            <a:lin ang="13020000" scaled="0"/>
            <a:tileRect/>
          </a:gradFill>
          <a:ln>
            <a:noFill/>
          </a:ln>
          <a:effectLst>
            <a:outerShdw blurRad="177800" dist="114300" dir="6000000" algn="tl" rotWithShape="0">
              <a:srgbClr val="000000">
                <a:alpha val="25000"/>
              </a:srgbClr>
            </a:outerShdw>
          </a:effectLst>
        </p:spPr>
        <p:txBody>
          <a:bodyPr/>
          <a:lstStyle/>
          <a:p>
            <a:r>
              <a:rPr lang="en-US" smtClean="0"/>
              <a:t>Click icon to add picture</a:t>
            </a:r>
            <a:endParaRPr lang="en-US" dirty="0"/>
          </a:p>
        </p:txBody>
      </p:sp>
      <p:cxnSp>
        <p:nvCxnSpPr>
          <p:cNvPr id="12" name="Straight Connector 11"/>
          <p:cNvCxnSpPr/>
          <p:nvPr/>
        </p:nvCxnSpPr>
        <p:spPr>
          <a:xfrm>
            <a:off x="3403600" y="1371600"/>
            <a:ext cx="0" cy="4765040"/>
          </a:xfrm>
          <a:prstGeom prst="line">
            <a:avLst/>
          </a:prstGeom>
          <a:ln w="9525" cmpd="sng">
            <a:solidFill>
              <a:srgbClr val="A6A6A6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2816658055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  <p:hf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+ Hoz Image on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0"/>
          </p:nvPr>
        </p:nvSpPr>
        <p:spPr>
          <a:xfrm>
            <a:off x="4236720" y="1371600"/>
            <a:ext cx="4338320" cy="4765040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4" name="Picture Placeholder 13"/>
          <p:cNvSpPr>
            <a:spLocks noGrp="1"/>
          </p:cNvSpPr>
          <p:nvPr>
            <p:ph type="pic" sz="quarter" idx="11"/>
          </p:nvPr>
        </p:nvSpPr>
        <p:spPr>
          <a:xfrm>
            <a:off x="629920" y="2194560"/>
            <a:ext cx="3429000" cy="2377440"/>
          </a:xfrm>
          <a:prstGeom prst="rect">
            <a:avLst/>
          </a:prstGeom>
          <a:gradFill flip="none" rotWithShape="1">
            <a:gsLst>
              <a:gs pos="0">
                <a:schemeClr val="bg2"/>
              </a:gs>
              <a:gs pos="100000">
                <a:schemeClr val="bg2">
                  <a:lumMod val="75000"/>
                </a:schemeClr>
              </a:gs>
            </a:gsLst>
            <a:lin ang="13020000" scaled="0"/>
            <a:tileRect/>
          </a:gradFill>
          <a:ln>
            <a:noFill/>
          </a:ln>
          <a:effectLst>
            <a:outerShdw blurRad="177800" dist="114300" dir="6000000" algn="tl" rotWithShape="0">
              <a:srgbClr val="000000">
                <a:alpha val="25000"/>
              </a:srgbClr>
            </a:outerShdw>
          </a:effectLst>
        </p:spPr>
        <p:txBody>
          <a:bodyPr/>
          <a:lstStyle>
            <a:lvl1pPr>
              <a:buNone/>
              <a:defRPr>
                <a:ln>
                  <a:noFill/>
                </a:ln>
              </a:defRPr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cxnSp>
        <p:nvCxnSpPr>
          <p:cNvPr id="12" name="Straight Connector 11"/>
          <p:cNvCxnSpPr/>
          <p:nvPr/>
        </p:nvCxnSpPr>
        <p:spPr>
          <a:xfrm>
            <a:off x="4064000" y="1371600"/>
            <a:ext cx="0" cy="4765040"/>
          </a:xfrm>
          <a:prstGeom prst="line">
            <a:avLst/>
          </a:prstGeom>
          <a:ln w="9525" cmpd="sng">
            <a:solidFill>
              <a:srgbClr val="A6A6A6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3325126392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  <p:hf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hart Templa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5" name="Chart Placeholder 4"/>
          <p:cNvSpPr>
            <a:spLocks noGrp="1"/>
          </p:cNvSpPr>
          <p:nvPr>
            <p:ph type="chart" sz="quarter" idx="10"/>
          </p:nvPr>
        </p:nvSpPr>
        <p:spPr>
          <a:xfrm>
            <a:off x="457200" y="1280160"/>
            <a:ext cx="8229600" cy="475488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icon to add chart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418953961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3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10" descr="foto_footer.png"/>
          <p:cNvPicPr>
            <a:picLocks noChangeAspect="1"/>
          </p:cNvPicPr>
          <p:nvPr/>
        </p:nvPicPr>
        <p:blipFill>
          <a:blip r:embed="rId19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749300"/>
            <a:ext cx="91440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10" descr="Header"/>
          <p:cNvPicPr>
            <a:picLocks noChangeAspect="1" noChangeArrowheads="1"/>
          </p:cNvPicPr>
          <p:nvPr/>
        </p:nvPicPr>
        <p:blipFill>
          <a:blip r:embed="rId20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199" y="0"/>
            <a:ext cx="8374063" cy="749300"/>
          </a:xfrm>
          <a:prstGeom prst="rect">
            <a:avLst/>
          </a:prstGeom>
        </p:spPr>
        <p:txBody>
          <a:bodyPr vert="horz" wrap="square" lIns="91440" tIns="45720" rIns="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Rectangle 6"/>
          <p:cNvSpPr txBox="1">
            <a:spLocks noChangeArrowheads="1"/>
          </p:cNvSpPr>
          <p:nvPr/>
        </p:nvSpPr>
        <p:spPr bwMode="auto">
          <a:xfrm>
            <a:off x="242888" y="6324600"/>
            <a:ext cx="19050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457200" rtl="0" eaLnBrk="1" latinLnBrk="0" hangingPunct="1">
              <a:defRPr sz="1000" kern="1200">
                <a:solidFill>
                  <a:srgbClr val="808080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F5F298CC-E979-B446-BB27-29E4A3C38408}" type="slidenum">
              <a:rPr lang="en-US" sz="1200" smtClean="0"/>
              <a:pPr/>
              <a:t>‹#›</a:t>
            </a:fld>
            <a:endParaRPr lang="en-US" sz="1200" dirty="0"/>
          </a:p>
        </p:txBody>
      </p:sp>
      <p:sp>
        <p:nvSpPr>
          <p:cNvPr id="4" name="TextBox 3"/>
          <p:cNvSpPr txBox="1"/>
          <p:nvPr/>
        </p:nvSpPr>
        <p:spPr>
          <a:xfrm>
            <a:off x="4003160" y="1233106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pic>
        <p:nvPicPr>
          <p:cNvPr id="9" name="Picture 6" descr="100708_NEEA_logo_final_01.png"/>
          <p:cNvPicPr>
            <a:picLocks noChangeAspect="1"/>
          </p:cNvPicPr>
          <p:nvPr/>
        </p:nvPicPr>
        <p:blipFill>
          <a:blip r:embed="rId21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153400" y="6096000"/>
            <a:ext cx="677863" cy="446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199" y="1280160"/>
            <a:ext cx="8229600" cy="475488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5633281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408" r:id="rId1"/>
    <p:sldLayoutId id="2147484409" r:id="rId2"/>
    <p:sldLayoutId id="2147484410" r:id="rId3"/>
    <p:sldLayoutId id="2147484411" r:id="rId4"/>
    <p:sldLayoutId id="2147484412" r:id="rId5"/>
    <p:sldLayoutId id="2147484413" r:id="rId6"/>
    <p:sldLayoutId id="2147484414" r:id="rId7"/>
    <p:sldLayoutId id="2147484415" r:id="rId8"/>
    <p:sldLayoutId id="2147484416" r:id="rId9"/>
    <p:sldLayoutId id="2147484417" r:id="rId10"/>
    <p:sldLayoutId id="2147484418" r:id="rId11"/>
    <p:sldLayoutId id="2147484419" r:id="rId12"/>
    <p:sldLayoutId id="2147484420" r:id="rId13"/>
    <p:sldLayoutId id="2147484421" r:id="rId14"/>
    <p:sldLayoutId id="2147484424" r:id="rId15"/>
    <p:sldLayoutId id="2147484425" r:id="rId16"/>
    <p:sldLayoutId id="2147484426" r:id="rId17"/>
  </p:sldLayoutIdLst>
  <p:transition spd="slow">
    <p:fade/>
  </p:transition>
  <p:timing>
    <p:tnLst>
      <p:par>
        <p:cTn id="1" dur="indefinite" restart="never" nodeType="tmRoot"/>
      </p:par>
    </p:tnLst>
  </p:timing>
  <p:hf hdr="0" ftr="0" dt="0"/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457200" rtl="0" eaLnBrk="1" latinLnBrk="0" hangingPunct="1">
        <a:spcBef>
          <a:spcPts val="0"/>
        </a:spcBef>
        <a:buClr>
          <a:schemeClr val="bg2"/>
        </a:buClr>
        <a:buSzPct val="40000"/>
        <a:buFont typeface="Wingdings" charset="2"/>
        <a:buChar char="§"/>
        <a:defRPr lang="en-US" sz="3200" kern="1200" dirty="0" smtClean="0">
          <a:solidFill>
            <a:srgbClr val="2AA9E0"/>
          </a:solidFill>
          <a:latin typeface="+mn-lt"/>
          <a:ea typeface="+mn-ea"/>
          <a:cs typeface="+mn-cs"/>
        </a:defRPr>
      </a:lvl1pPr>
      <a:lvl2pPr marL="429768" indent="-274320" algn="l" defTabSz="457200" rtl="0" eaLnBrk="1" latinLnBrk="0" hangingPunct="1">
        <a:spcBef>
          <a:spcPts val="24"/>
        </a:spcBef>
        <a:buClr>
          <a:srgbClr val="8CC646"/>
        </a:buClr>
        <a:buFont typeface="Wingdings" charset="2"/>
        <a:buChar char="§"/>
        <a:defRPr lang="en-US" sz="3000" kern="1200" dirty="0" smtClean="0">
          <a:solidFill>
            <a:schemeClr val="tx1"/>
          </a:solidFill>
          <a:latin typeface="+mn-lt"/>
          <a:ea typeface="+mn-ea"/>
          <a:cs typeface="+mn-cs"/>
        </a:defRPr>
      </a:lvl2pPr>
      <a:lvl3pPr marL="768096" indent="-274320" algn="l" defTabSz="457200" rtl="0" eaLnBrk="1" latinLnBrk="0" hangingPunct="1">
        <a:spcBef>
          <a:spcPts val="24"/>
        </a:spcBef>
        <a:buClr>
          <a:srgbClr val="8CC646"/>
        </a:buClr>
        <a:buFont typeface="Wingdings" charset="2"/>
        <a:buChar char="§"/>
        <a:defRPr lang="en-US" sz="2400" kern="1200" dirty="0" smtClean="0">
          <a:solidFill>
            <a:schemeClr val="tx1"/>
          </a:solidFill>
          <a:latin typeface="+mn-lt"/>
          <a:ea typeface="+mn-ea"/>
          <a:cs typeface="+mn-cs"/>
        </a:defRPr>
      </a:lvl3pPr>
      <a:lvl4pPr marL="1069848" indent="-274320" algn="l" defTabSz="457200" rtl="0" eaLnBrk="1" latinLnBrk="0" hangingPunct="1">
        <a:spcBef>
          <a:spcPts val="24"/>
        </a:spcBef>
        <a:buClr>
          <a:srgbClr val="8CC646"/>
        </a:buClr>
        <a:buFont typeface="Wingdings" charset="2"/>
        <a:buChar char="§"/>
        <a:defRPr lang="en-US" sz="2000" kern="1200" dirty="0" smtClean="0">
          <a:solidFill>
            <a:schemeClr val="tx1"/>
          </a:solidFill>
          <a:latin typeface="+mn-lt"/>
          <a:ea typeface="+mn-ea"/>
          <a:cs typeface="+mn-cs"/>
        </a:defRPr>
      </a:lvl4pPr>
      <a:lvl5pPr marL="1362456" indent="-274320" algn="l" defTabSz="457200" rtl="0" eaLnBrk="1" latinLnBrk="0" hangingPunct="1">
        <a:spcBef>
          <a:spcPts val="28"/>
        </a:spcBef>
        <a:buClr>
          <a:srgbClr val="8CC646"/>
        </a:buClr>
        <a:buFont typeface="Wingdings" charset="2"/>
        <a:buChar char="§"/>
        <a:defRPr lang="en-US" sz="2000" b="0" kern="1200" dirty="0" smtClean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hyperlink" Target="http://www.google.com/url?sa=i&amp;rct=j&amp;q=&amp;esrc=s&amp;frm=1&amp;source=images&amp;cd=&amp;cad=rja&amp;docid=bjEKWc4EnMY3qM&amp;tbnid=ByXqB3vlD6mYbM:&amp;ved=0CAUQjRw&amp;url=http://www.appliancist.com/washers_dryers/panasonic-washing-drying.html&amp;ei=hLxBUqGlH4OoiQKiioDoBA&amp;bvm=bv.53077864,d.cGE&amp;psig=AFQjCNHqjpZpqopvwRYNi8WyBKznijwTeg&amp;ust=1380126200863249" TargetMode="External"/><Relationship Id="rId3" Type="http://schemas.openxmlformats.org/officeDocument/2006/relationships/image" Target="../media/image23.jpeg"/><Relationship Id="rId7" Type="http://schemas.openxmlformats.org/officeDocument/2006/relationships/image" Target="../media/image26.png"/><Relationship Id="rId2" Type="http://schemas.openxmlformats.org/officeDocument/2006/relationships/hyperlink" Target="http://www.google.com/url?sa=i&amp;rct=j&amp;q=clothes+washer+to+dryer&amp;source=images&amp;cd=&amp;cad=rja&amp;docid=YG-NYgpdNLvS6M&amp;tbnid=de7v17FMeSNTVM:&amp;ved=0CAUQjRw&amp;url=http://activerain.com/blogsview/847673/mesa-and-phoenix-arizona-appliance-rebate-available-on-or-before-december-31-2008-&amp;ei=K4ySUbmKM4PHiwLs5oCYAQ&amp;bvm=bv.46471029,d.cGE&amp;psig=AFQjCNH_ph66b3Sn6vCAMFSCzhd1W8t1jw&amp;ust=1368644919446382" TargetMode="Externa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5.png"/><Relationship Id="rId5" Type="http://schemas.openxmlformats.org/officeDocument/2006/relationships/image" Target="../media/image24.jpeg"/><Relationship Id="rId4" Type="http://schemas.openxmlformats.org/officeDocument/2006/relationships/hyperlink" Target="http://www.google.com/url?sa=i&amp;rct=j&amp;q=clothes+line+pollution&amp;source=images&amp;cd=&amp;cad=rja&amp;docid=edfVxL3DmLCIYM&amp;tbnid=twTk91BKkNeSbM:&amp;ved=0CAUQjRw&amp;url=http://bsclarified.wordpress.com/2012/01/23/how-to-clean-your-clothes-without-water/&amp;ei=F2-RUbGmNuL5igL66YDoBg&amp;bvm=bv.46471029,d.cGE&amp;psig=AFQjCNFudZfGr-V9dINP0bC2F9Cjg-dmXw&amp;ust=1368572044377120" TargetMode="External"/><Relationship Id="rId9" Type="http://schemas.openxmlformats.org/officeDocument/2006/relationships/image" Target="../media/image27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hyperlink" Target="http://www.google.com/url?sa=i&amp;rct=j&amp;q=&amp;esrc=s&amp;frm=1&amp;source=images&amp;cd=&amp;cad=rja&amp;uact=8&amp;docid=yNiReWorvKGOKM&amp;tbnid=3Ah1W3ZuGU3HcM:&amp;ved=0CAUQjRw&amp;url=http://statecollegeparealestate.com/sell/&amp;ei=dzSPU5XCKs6AogTUo4D4Dw&amp;bvm=bv.68235269,d.cGU&amp;psig=AFQjCNGsTeQ4MyuunZcj4cG5Ub3vyRQiOg&amp;ust=1401980367714209" TargetMode="External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8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hyperlink" Target="http://www.google.com/url?sa=i&amp;rct=j&amp;q=&amp;esrc=s&amp;frm=1&amp;source=images&amp;cd=&amp;cad=rja&amp;uact=8&amp;docid=n594EiIqZW6hyM&amp;tbnid=-oB5C-hM1ZW_UM:&amp;ved=0CAUQjRw&amp;url=http://aliljoy.com/2012/01/lets-catch-some-waves/&amp;ei=BimPU--5EpD9oATpzIEg&amp;bvm=bv.68235269,d.cGU&amp;psig=AFQjCNFTVGdLsPAx9VPJe38iN3iS5RHNQA&amp;ust=1401977435948303" TargetMode="External"/><Relationship Id="rId1" Type="http://schemas.openxmlformats.org/officeDocument/2006/relationships/slideLayout" Target="../slideLayouts/slideLayout8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Relationship Id="rId4" Type="http://schemas.openxmlformats.org/officeDocument/2006/relationships/hyperlink" Target="mailto:mrehley@neea.org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4.jpeg"/><Relationship Id="rId5" Type="http://schemas.openxmlformats.org/officeDocument/2006/relationships/hyperlink" Target="http://www.google.com/url?sa=i&amp;rct=j&amp;q=a19+bulb+with+question+mark&amp;source=images&amp;cd=&amp;cad=rja&amp;docid=nNU0UvILq6fwKM&amp;tbnid=43quiADrUnQebM:&amp;ved=0CAUQjRw&amp;url=http://blog.pegasuslighting.com/2013/01/myth-leds-dont-save-power/&amp;ei=_z8uUerJJKv9iQKMt4DoCA&amp;bvm=bv.42965579,d.cGE&amp;psig=AFQjCNGotnrKipJL862HOrF1DLyOw97ipA&amp;ust=1362071922270593" TargetMode="External"/><Relationship Id="rId4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7.jpeg"/><Relationship Id="rId4" Type="http://schemas.openxmlformats.org/officeDocument/2006/relationships/hyperlink" Target="http://www.google.com/url?sa=i&amp;rct=j&amp;q=ductless+heat+pump&amp;source=images&amp;cd=&amp;cad=rja&amp;docid=orgJX2qa6o0q8M&amp;tbnid=t1QNgL-thQyBdM:&amp;ved=0CAUQjRw&amp;url=http://homeenergyheating.com/hvac-systems/ductless-mini-split-systems/&amp;ei=Q0EuUbjVJOjsiQL224HYAg&amp;bvm=bv.42965579,d.cGE&amp;psig=AFQjCNGw-CUm2mid5zqET_gqm7MNdjvERw&amp;ust=1362072163841242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Rectangle 5"/>
          <p:cNvSpPr>
            <a:spLocks noGrp="1" noChangeArrowheads="1"/>
          </p:cNvSpPr>
          <p:nvPr>
            <p:ph type="ctrTitle"/>
          </p:nvPr>
        </p:nvSpPr>
        <p:spPr>
          <a:xfrm>
            <a:off x="365760" y="4724400"/>
            <a:ext cx="8625840" cy="497840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smtClean="0">
                <a:latin typeface="Arial" charset="0"/>
                <a:cs typeface="+mj-cs"/>
              </a:rPr>
              <a:t>Emerging Technology Appraisal</a:t>
            </a:r>
            <a:br>
              <a:rPr lang="en-US" dirty="0" smtClean="0">
                <a:latin typeface="Arial" charset="0"/>
                <a:cs typeface="+mj-cs"/>
              </a:rPr>
            </a:br>
            <a:r>
              <a:rPr lang="en-US" sz="2000" dirty="0" smtClean="0">
                <a:solidFill>
                  <a:schemeClr val="bg1"/>
                </a:solidFill>
                <a:latin typeface="Arial" charset="0"/>
              </a:rPr>
              <a:t>Presented to the NW Power Council – Conservation Resource Advisory Committee Meeting</a:t>
            </a:r>
            <a:endParaRPr lang="en-US" sz="2800" dirty="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3076" name="Rectangle 6"/>
          <p:cNvSpPr>
            <a:spLocks noGrp="1" noChangeArrowheads="1"/>
          </p:cNvSpPr>
          <p:nvPr>
            <p:ph type="subTitle" idx="1"/>
          </p:nvPr>
        </p:nvSpPr>
        <p:spPr>
          <a:xfrm>
            <a:off x="365760" y="5638800"/>
            <a:ext cx="8397240" cy="685800"/>
          </a:xfrm>
        </p:spPr>
        <p:txBody>
          <a:bodyPr>
            <a:normAutofit lnSpcReduction="10000"/>
          </a:bodyPr>
          <a:lstStyle/>
          <a:p>
            <a:pPr marL="0" indent="0" eaLnBrk="1" hangingPunct="1">
              <a:defRPr/>
            </a:pPr>
            <a:r>
              <a:rPr lang="en-US" sz="2000" dirty="0" smtClean="0">
                <a:solidFill>
                  <a:schemeClr val="bg1"/>
                </a:solidFill>
                <a:latin typeface="Arial" charset="0"/>
                <a:cs typeface="+mn-cs"/>
              </a:rPr>
              <a:t>Mark Rehley, Senior Manager, Emerging Technology / Product </a:t>
            </a:r>
            <a:r>
              <a:rPr lang="en-US" sz="2000" dirty="0" err="1" smtClean="0">
                <a:solidFill>
                  <a:schemeClr val="bg1"/>
                </a:solidFill>
                <a:latin typeface="Arial" charset="0"/>
                <a:cs typeface="+mn-cs"/>
              </a:rPr>
              <a:t>Mgmt</a:t>
            </a:r>
            <a:endParaRPr lang="en-US" sz="2000" dirty="0">
              <a:solidFill>
                <a:schemeClr val="bg1"/>
              </a:solidFill>
              <a:latin typeface="Arial" charset="0"/>
              <a:cs typeface="+mn-cs"/>
            </a:endParaRPr>
          </a:p>
          <a:p>
            <a:pPr marL="0" indent="0" eaLnBrk="1" hangingPunct="1">
              <a:defRPr/>
            </a:pPr>
            <a:r>
              <a:rPr lang="en-US" sz="2000" dirty="0" smtClean="0">
                <a:solidFill>
                  <a:schemeClr val="bg1"/>
                </a:solidFill>
                <a:latin typeface="Arial" charset="0"/>
              </a:rPr>
              <a:t>6/4/2014</a:t>
            </a:r>
            <a:endParaRPr lang="en-US" sz="2000" dirty="0">
              <a:solidFill>
                <a:schemeClr val="bg1"/>
              </a:solidFill>
              <a:latin typeface="Arial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Title 1"/>
          <p:cNvSpPr>
            <a:spLocks noGrp="1"/>
          </p:cNvSpPr>
          <p:nvPr>
            <p:ph type="title"/>
          </p:nvPr>
        </p:nvSpPr>
        <p:spPr>
          <a:xfrm>
            <a:off x="71761" y="152400"/>
            <a:ext cx="8691239" cy="533400"/>
          </a:xfrm>
        </p:spPr>
        <p:txBody>
          <a:bodyPr>
            <a:noAutofit/>
          </a:bodyPr>
          <a:lstStyle/>
          <a:p>
            <a:pPr algn="l"/>
            <a:r>
              <a:rPr lang="en-US" sz="3200" dirty="0" smtClean="0"/>
              <a:t>Leverage Made the Difference</a:t>
            </a:r>
            <a:endParaRPr lang="en-US" sz="3200" dirty="0"/>
          </a:p>
        </p:txBody>
      </p:sp>
      <p:sp>
        <p:nvSpPr>
          <p:cNvPr id="7" name="Oval Callout 6"/>
          <p:cNvSpPr/>
          <p:nvPr/>
        </p:nvSpPr>
        <p:spPr>
          <a:xfrm>
            <a:off x="6508890" y="1295400"/>
            <a:ext cx="2057400" cy="2057400"/>
          </a:xfrm>
          <a:prstGeom prst="wedgeEllipseCallout">
            <a:avLst>
              <a:gd name="adj1" fmla="val -81961"/>
              <a:gd name="adj2" fmla="val 22510"/>
            </a:avLst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r>
              <a:rPr lang="en-US" sz="1400" b="1" dirty="0" smtClean="0">
                <a:solidFill>
                  <a:srgbClr val="262262"/>
                </a:solidFill>
              </a:rPr>
              <a:t>National Retail is a key strategic asset that needs to be developed</a:t>
            </a:r>
            <a:endParaRPr lang="en-US" sz="1400" b="1" dirty="0">
              <a:solidFill>
                <a:srgbClr val="262262"/>
              </a:solidFill>
            </a:endParaRPr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212113" y="906384"/>
            <a:ext cx="4322763" cy="5737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457201" y="1600200"/>
            <a:ext cx="2057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Consumer Products Value Chain</a:t>
            </a:r>
          </a:p>
        </p:txBody>
      </p:sp>
    </p:spTree>
    <p:extLst>
      <p:ext uri="{BB962C8B-B14F-4D97-AF65-F5344CB8AC3E}">
        <p14:creationId xmlns:p14="http://schemas.microsoft.com/office/powerpoint/2010/main" xmlns="" val="201761784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We Changed the Wave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228600" y="838200"/>
            <a:ext cx="8763000" cy="5867400"/>
          </a:xfrm>
        </p:spPr>
        <p:txBody>
          <a:bodyPr>
            <a:normAutofit fontScale="92500" lnSpcReduction="20000"/>
          </a:bodyPr>
          <a:lstStyle/>
          <a:p>
            <a:endParaRPr lang="en-US" dirty="0" smtClean="0"/>
          </a:p>
          <a:p>
            <a:pPr>
              <a:buNone/>
            </a:pPr>
            <a:r>
              <a:rPr lang="en-US" dirty="0"/>
              <a:t>“Panasonic, the biggest champion of plasma TVs, is giving up the ghost and will be closing its last plasma factory in </a:t>
            </a:r>
            <a:r>
              <a:rPr lang="en-US" dirty="0" smtClean="0"/>
              <a:t>2014…  For </a:t>
            </a:r>
            <a:r>
              <a:rPr lang="en-US" dirty="0"/>
              <a:t>any size TV you want, plasma will provide a better deal…. </a:t>
            </a:r>
            <a:r>
              <a:rPr lang="en-US" b="1" dirty="0"/>
              <a:t>For some reason, LCD is perceived as better.”  </a:t>
            </a:r>
            <a:r>
              <a:rPr lang="en-US" sz="1000" dirty="0"/>
              <a:t>(http://www.tomsguide.com/us/why-plasma-tv-dying,news-17668.html#why-plasma-tv-dying%2Cnews-17668.html?&amp;_</a:t>
            </a:r>
            <a:r>
              <a:rPr lang="en-US" sz="1000" dirty="0" smtClean="0"/>
              <a:t>suid=138369661610907088299988064282)</a:t>
            </a:r>
            <a:endParaRPr lang="en-US" sz="1000" dirty="0"/>
          </a:p>
          <a:p>
            <a:endParaRPr lang="en-US" dirty="0" smtClean="0"/>
          </a:p>
          <a:p>
            <a:pPr>
              <a:buNone/>
            </a:pPr>
            <a:r>
              <a:rPr lang="en-US" dirty="0" smtClean="0"/>
              <a:t>“Panasonic </a:t>
            </a:r>
            <a:r>
              <a:rPr lang="en-US" dirty="0"/>
              <a:t>kicked off its first TV model year without a plasma set in over a </a:t>
            </a:r>
            <a:r>
              <a:rPr lang="en-US" dirty="0" smtClean="0"/>
              <a:t>decade …  </a:t>
            </a:r>
            <a:r>
              <a:rPr lang="en-US" dirty="0"/>
              <a:t>That decision came after the company’s ZT plasma series TVs won rave reviews and shoot-outs for having one of the best pictures in the business</a:t>
            </a:r>
            <a:r>
              <a:rPr lang="en-US" dirty="0" smtClean="0"/>
              <a:t>. …  </a:t>
            </a:r>
            <a:r>
              <a:rPr lang="en-US" b="1" dirty="0"/>
              <a:t>Best Buy is </a:t>
            </a:r>
            <a:r>
              <a:rPr lang="en-US" dirty="0"/>
              <a:t>getting near-exclusive access to several TV series, </a:t>
            </a:r>
            <a:r>
              <a:rPr lang="en-US" b="1" dirty="0"/>
              <a:t>making</a:t>
            </a:r>
            <a:r>
              <a:rPr lang="en-US" dirty="0"/>
              <a:t> </a:t>
            </a:r>
            <a:r>
              <a:rPr lang="en-US" b="1" dirty="0"/>
              <a:t>Panasonic almost a house brand for the big-box chain</a:t>
            </a:r>
            <a:r>
              <a:rPr lang="en-US" dirty="0"/>
              <a:t>.” </a:t>
            </a:r>
            <a:r>
              <a:rPr lang="en-US" sz="1000" dirty="0"/>
              <a:t>(http://</a:t>
            </a:r>
            <a:r>
              <a:rPr lang="en-US" sz="1000" dirty="0" smtClean="0"/>
              <a:t>www.twice.com/news/tv/panasonic-revamps-tv-distribution-lifescreen/45264)</a:t>
            </a:r>
          </a:p>
        </p:txBody>
      </p:sp>
    </p:spTree>
    <p:extLst>
      <p:ext uri="{BB962C8B-B14F-4D97-AF65-F5344CB8AC3E}">
        <p14:creationId xmlns:p14="http://schemas.microsoft.com/office/powerpoint/2010/main" xmlns="" val="368442402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New Waves -The Connected Home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Risks</a:t>
            </a:r>
          </a:p>
          <a:p>
            <a:pPr lvl="1"/>
            <a:r>
              <a:rPr lang="en-US" dirty="0" smtClean="0"/>
              <a:t>No such thing as deemed, standard, prescriptive UES for a technology across a broad population.</a:t>
            </a:r>
          </a:p>
          <a:p>
            <a:pPr lvl="1"/>
            <a:r>
              <a:rPr lang="en-US" dirty="0" smtClean="0"/>
              <a:t>Product operation can and will be updated to serve the end user</a:t>
            </a:r>
          </a:p>
          <a:p>
            <a:r>
              <a:rPr lang="en-US" dirty="0" smtClean="0"/>
              <a:t>Benefits</a:t>
            </a:r>
          </a:p>
          <a:p>
            <a:pPr lvl="1"/>
            <a:r>
              <a:rPr lang="en-US" dirty="0" smtClean="0"/>
              <a:t>Lots of data will be collected (can get our hands on it?)</a:t>
            </a:r>
          </a:p>
          <a:p>
            <a:pPr marL="155448" lvl="1" indent="0">
              <a:buNone/>
            </a:pPr>
            <a:endParaRPr lang="en-US" dirty="0" smtClean="0"/>
          </a:p>
          <a:p>
            <a:pPr lvl="1"/>
            <a:endParaRPr lang="en-US" dirty="0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1"/>
          </p:nvPr>
        </p:nvSpPr>
        <p:spPr/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046617" y="2194559"/>
            <a:ext cx="3421743" cy="23774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274537519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 New Riptide - Clothes Dryers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>
              <a:buClrTx/>
              <a:buSzPct val="100000"/>
              <a:buNone/>
            </a:pPr>
            <a:r>
              <a:rPr lang="en-US" dirty="0" smtClean="0"/>
              <a:t>Paddling for Shore</a:t>
            </a:r>
          </a:p>
          <a:p>
            <a:pPr marL="944118" lvl="1" indent="-514350">
              <a:buClrTx/>
              <a:buSzPct val="100000"/>
            </a:pPr>
            <a:r>
              <a:rPr lang="en-US" dirty="0" smtClean="0"/>
              <a:t>Test Protocol &amp; Specs</a:t>
            </a:r>
          </a:p>
          <a:p>
            <a:pPr marL="944118" lvl="1" indent="-514350">
              <a:buClrTx/>
              <a:buSzPct val="100000"/>
            </a:pPr>
            <a:r>
              <a:rPr lang="en-US" dirty="0" smtClean="0"/>
              <a:t>Economies of Scale &amp; Data</a:t>
            </a:r>
          </a:p>
          <a:p>
            <a:pPr marL="944118" lvl="1" indent="-514350">
              <a:buClrTx/>
              <a:buSzPct val="100000"/>
            </a:pPr>
            <a:r>
              <a:rPr lang="en-US" dirty="0" smtClean="0"/>
              <a:t>Federal Standards</a:t>
            </a:r>
            <a:endParaRPr lang="en-US" dirty="0"/>
          </a:p>
        </p:txBody>
      </p:sp>
      <p:sp>
        <p:nvSpPr>
          <p:cNvPr id="29" name="Right Arrow 28"/>
          <p:cNvSpPr/>
          <p:nvPr/>
        </p:nvSpPr>
        <p:spPr>
          <a:xfrm rot="20047881">
            <a:off x="-340744" y="3692371"/>
            <a:ext cx="9998552" cy="1192633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0" name="Straight Arrow Connector 29"/>
          <p:cNvCxnSpPr>
            <a:stCxn id="29" idx="1"/>
          </p:cNvCxnSpPr>
          <p:nvPr/>
        </p:nvCxnSpPr>
        <p:spPr>
          <a:xfrm flipV="1">
            <a:off x="160200" y="2113696"/>
            <a:ext cx="8983800" cy="4356224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31" name="Picture 2" descr="http://activerain.com/image_store/uploads/7/0/5/1/5/ar122992266851507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773073" y="5361632"/>
            <a:ext cx="1283182" cy="130307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4" name="Picture 4" descr="http://bsclarified.files.wordpress.com/2012/01/washing_line_iceland.jpg">
            <a:hlinkClick r:id="rId4"/>
          </p:cNvPr>
          <p:cNvPicPr>
            <a:picLocks noChangeAspect="1" noChangeArrowheads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 bwMode="auto">
          <a:xfrm>
            <a:off x="-6558" y="5434642"/>
            <a:ext cx="2484845" cy="146605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5" name="TextBox 34"/>
          <p:cNvSpPr txBox="1"/>
          <p:nvPr/>
        </p:nvSpPr>
        <p:spPr>
          <a:xfrm>
            <a:off x="-6558" y="5426655"/>
            <a:ext cx="229462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dirty="0" smtClean="0"/>
              <a:t>Solar Clothes Drying </a:t>
            </a:r>
            <a:endParaRPr lang="en-US" sz="1100" dirty="0"/>
          </a:p>
        </p:txBody>
      </p:sp>
      <p:pic>
        <p:nvPicPr>
          <p:cNvPr id="36" name="Picture 2"/>
          <p:cNvPicPr>
            <a:picLocks noChangeAspect="1" noChangeArrowheads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 bwMode="auto">
          <a:xfrm>
            <a:off x="4293272" y="4539096"/>
            <a:ext cx="1155942" cy="128578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8" name="Picture 37"/>
          <p:cNvPicPr/>
          <p:nvPr/>
        </p:nvPicPr>
        <p:blipFill rotWithShape="1">
          <a:blip r:embed="rId7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>
          <a:xfrm>
            <a:off x="5948235" y="3921588"/>
            <a:ext cx="1205059" cy="126681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6" name="Picture 2" descr="http://www.appliancist.com/panasonic-washer-dryer.jpg">
            <a:hlinkClick r:id="rId8"/>
          </p:cNvPr>
          <p:cNvPicPr>
            <a:picLocks noChangeAspect="1" noChangeArrowheads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637051" y="3136412"/>
            <a:ext cx="1070160" cy="14185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pSp>
        <p:nvGrpSpPr>
          <p:cNvPr id="48" name="Group 47"/>
          <p:cNvGrpSpPr/>
          <p:nvPr/>
        </p:nvGrpSpPr>
        <p:grpSpPr>
          <a:xfrm>
            <a:off x="856000" y="1733266"/>
            <a:ext cx="7469886" cy="3160359"/>
            <a:chOff x="856000" y="1733266"/>
            <a:chExt cx="7469886" cy="3160359"/>
          </a:xfrm>
        </p:grpSpPr>
        <p:sp>
          <p:nvSpPr>
            <p:cNvPr id="33" name="TextBox 32"/>
            <p:cNvSpPr txBox="1"/>
            <p:nvPr/>
          </p:nvSpPr>
          <p:spPr>
            <a:xfrm>
              <a:off x="856000" y="4462738"/>
              <a:ext cx="2001327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1100" dirty="0" smtClean="0"/>
                <a:t>1938 Electric Resistance Clothes Dryers</a:t>
              </a:r>
              <a:endParaRPr lang="en-US" sz="1100" dirty="0"/>
            </a:p>
          </p:txBody>
        </p:sp>
        <p:sp>
          <p:nvSpPr>
            <p:cNvPr id="40" name="TextBox 39"/>
            <p:cNvSpPr txBox="1"/>
            <p:nvPr/>
          </p:nvSpPr>
          <p:spPr>
            <a:xfrm>
              <a:off x="1384595" y="3003846"/>
              <a:ext cx="5003321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1100" dirty="0" smtClean="0"/>
                <a:t>2015 Energy Star Dryer</a:t>
              </a:r>
              <a:endParaRPr lang="en-US" sz="1100" dirty="0"/>
            </a:p>
          </p:txBody>
        </p:sp>
        <p:sp>
          <p:nvSpPr>
            <p:cNvPr id="41" name="TextBox 40"/>
            <p:cNvSpPr txBox="1"/>
            <p:nvPr/>
          </p:nvSpPr>
          <p:spPr>
            <a:xfrm>
              <a:off x="6931786" y="1733266"/>
              <a:ext cx="1394100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1100" dirty="0" smtClean="0"/>
                <a:t>2024? Laundry System</a:t>
              </a:r>
              <a:endParaRPr lang="en-US" sz="1100" dirty="0"/>
            </a:p>
          </p:txBody>
        </p:sp>
        <p:sp>
          <p:nvSpPr>
            <p:cNvPr id="45" name="TextBox 44"/>
            <p:cNvSpPr txBox="1"/>
            <p:nvPr/>
          </p:nvSpPr>
          <p:spPr>
            <a:xfrm>
              <a:off x="4252736" y="2710522"/>
              <a:ext cx="2679050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1100" dirty="0" smtClean="0"/>
                <a:t>Heat Pump Dryers</a:t>
              </a:r>
              <a:endParaRPr lang="en-US" sz="1100" dirty="0"/>
            </a:p>
          </p:txBody>
        </p:sp>
        <p:sp>
          <p:nvSpPr>
            <p:cNvPr id="47" name="TextBox 46"/>
            <p:cNvSpPr txBox="1"/>
            <p:nvPr/>
          </p:nvSpPr>
          <p:spPr>
            <a:xfrm>
              <a:off x="1927860" y="3978600"/>
              <a:ext cx="2253585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1100" dirty="0" smtClean="0"/>
                <a:t>1963 Auto Termination</a:t>
              </a:r>
              <a:endParaRPr lang="en-US" sz="1100" dirty="0"/>
            </a:p>
          </p:txBody>
        </p:sp>
      </p:grpSp>
    </p:spTree>
    <p:extLst>
      <p:ext uri="{BB962C8B-B14F-4D97-AF65-F5344CB8AC3E}">
        <p14:creationId xmlns:p14="http://schemas.microsoft.com/office/powerpoint/2010/main" xmlns="" val="220630146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Promising Technologies: Residential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/>
          </a:bodyPr>
          <a:lstStyle/>
          <a:p>
            <a:pPr>
              <a:buNone/>
            </a:pPr>
            <a:endParaRPr lang="en-US" dirty="0" smtClean="0"/>
          </a:p>
          <a:p>
            <a:pPr lvl="1"/>
            <a:r>
              <a:rPr lang="en-US" dirty="0" smtClean="0"/>
              <a:t>Residential Clothes Dryers</a:t>
            </a:r>
          </a:p>
          <a:p>
            <a:pPr lvl="1"/>
            <a:r>
              <a:rPr lang="en-US" dirty="0" smtClean="0"/>
              <a:t>Combination water heater / ductless heat pump</a:t>
            </a:r>
          </a:p>
          <a:p>
            <a:pPr lvl="1"/>
            <a:r>
              <a:rPr lang="en-US" dirty="0">
                <a:latin typeface="Arial" charset="0"/>
              </a:rPr>
              <a:t>High Performance Manufactured Homes </a:t>
            </a:r>
            <a:endParaRPr lang="en-US" dirty="0" smtClean="0">
              <a:latin typeface="Arial" charset="0"/>
            </a:endParaRPr>
          </a:p>
          <a:p>
            <a:pPr lvl="1"/>
            <a:r>
              <a:rPr lang="en-US" dirty="0" smtClean="0">
                <a:latin typeface="Arial" charset="0"/>
              </a:rPr>
              <a:t>Advancing codes toward net zero ready</a:t>
            </a:r>
          </a:p>
          <a:p>
            <a:pPr lvl="1"/>
            <a:r>
              <a:rPr lang="en-US" dirty="0" smtClean="0">
                <a:latin typeface="Arial" charset="0"/>
              </a:rPr>
              <a:t>Windows</a:t>
            </a:r>
          </a:p>
          <a:p>
            <a:pPr lvl="1"/>
            <a:r>
              <a:rPr lang="en-US" dirty="0" smtClean="0">
                <a:latin typeface="Arial" charset="0"/>
              </a:rPr>
              <a:t>Advanced water heating systems</a:t>
            </a:r>
          </a:p>
          <a:p>
            <a:pPr lvl="1"/>
            <a:r>
              <a:rPr lang="en-US" dirty="0" smtClean="0">
                <a:latin typeface="Arial" charset="0"/>
              </a:rPr>
              <a:t>LED Lighting</a:t>
            </a:r>
            <a:endParaRPr lang="en-US" dirty="0" smtClean="0"/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11"/>
          </p:nvPr>
        </p:nvSpPr>
        <p:spPr/>
      </p:sp>
      <p:pic>
        <p:nvPicPr>
          <p:cNvPr id="9218" name="Picture 2" descr="http://statecollegeparealestate.com/wp-content/uploads/2014/03/VCH-Model-Home-cropped2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039360" y="2156765"/>
            <a:ext cx="3429000" cy="24152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78266290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Promising Technologies: Commercial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/>
          </a:bodyPr>
          <a:lstStyle/>
          <a:p>
            <a:pPr lvl="1"/>
            <a:r>
              <a:rPr lang="en-US" dirty="0" smtClean="0">
                <a:latin typeface="Arial" charset="0"/>
              </a:rPr>
              <a:t>Commercial </a:t>
            </a:r>
            <a:r>
              <a:rPr lang="en-US" dirty="0">
                <a:latin typeface="Arial" charset="0"/>
              </a:rPr>
              <a:t>Interior Secondary </a:t>
            </a:r>
            <a:r>
              <a:rPr lang="en-US" dirty="0" smtClean="0">
                <a:latin typeface="Arial" charset="0"/>
              </a:rPr>
              <a:t>Glazing</a:t>
            </a:r>
          </a:p>
          <a:p>
            <a:pPr lvl="1"/>
            <a:r>
              <a:rPr lang="en-US" dirty="0" smtClean="0"/>
              <a:t>Net zero ready construction</a:t>
            </a:r>
          </a:p>
          <a:p>
            <a:pPr lvl="1"/>
            <a:r>
              <a:rPr lang="en-US" dirty="0" smtClean="0"/>
              <a:t>Roof top units</a:t>
            </a:r>
          </a:p>
          <a:p>
            <a:pPr lvl="2"/>
            <a:r>
              <a:rPr lang="en-US" dirty="0" smtClean="0"/>
              <a:t>Controls</a:t>
            </a:r>
          </a:p>
          <a:p>
            <a:pPr lvl="2"/>
            <a:r>
              <a:rPr lang="en-US" dirty="0" smtClean="0"/>
              <a:t>Evaporative cooling</a:t>
            </a:r>
          </a:p>
          <a:p>
            <a:pPr lvl="2"/>
            <a:r>
              <a:rPr lang="en-US" dirty="0" smtClean="0"/>
              <a:t>Separation of conditioning &amp; ventilation</a:t>
            </a:r>
          </a:p>
          <a:p>
            <a:pPr lvl="1"/>
            <a:r>
              <a:rPr lang="en-US" dirty="0" smtClean="0"/>
              <a:t>LED Lighting &amp; Controls</a:t>
            </a:r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1"/>
          </p:nvPr>
        </p:nvSpPr>
        <p:spPr/>
      </p:sp>
      <p:pic>
        <p:nvPicPr>
          <p:cNvPr id="8193" name="Picture 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04520" y="2194560"/>
            <a:ext cx="3454400" cy="2417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165202073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Promising Technologies: Industrial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/>
          </a:bodyPr>
          <a:lstStyle/>
          <a:p>
            <a:endParaRPr lang="en-US" dirty="0" smtClean="0"/>
          </a:p>
          <a:p>
            <a:pPr lvl="1"/>
            <a:r>
              <a:rPr lang="en-US" dirty="0" smtClean="0"/>
              <a:t>Power supplies</a:t>
            </a:r>
          </a:p>
          <a:p>
            <a:pPr lvl="1"/>
            <a:r>
              <a:rPr lang="en-US" dirty="0" smtClean="0"/>
              <a:t>Extended motor systems</a:t>
            </a:r>
          </a:p>
          <a:p>
            <a:pPr lvl="1"/>
            <a:r>
              <a:rPr lang="en-US" dirty="0" smtClean="0"/>
              <a:t>SEM Expansion</a:t>
            </a:r>
          </a:p>
          <a:p>
            <a:pPr lvl="1"/>
            <a:r>
              <a:rPr lang="en-US" dirty="0" smtClean="0"/>
              <a:t>LED Lighting</a:t>
            </a:r>
            <a:endParaRPr lang="en-US" dirty="0"/>
          </a:p>
        </p:txBody>
      </p:sp>
      <p:sp>
        <p:nvSpPr>
          <p:cNvPr id="2" name="Picture Placeholder 1"/>
          <p:cNvSpPr>
            <a:spLocks noGrp="1"/>
          </p:cNvSpPr>
          <p:nvPr>
            <p:ph type="pic" sz="quarter" idx="11"/>
          </p:nvPr>
        </p:nvSpPr>
        <p:spPr/>
      </p:sp>
      <p:pic>
        <p:nvPicPr>
          <p:cNvPr id="7169" name="Picture 1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068389" y="2194560"/>
            <a:ext cx="3399971" cy="23774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333808462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Action Plan - Catch a Wave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Residential</a:t>
            </a:r>
          </a:p>
          <a:p>
            <a:pPr lvl="1"/>
            <a:r>
              <a:rPr lang="en-US" dirty="0" smtClean="0"/>
              <a:t>Home / life automation</a:t>
            </a:r>
          </a:p>
          <a:p>
            <a:pPr lvl="1"/>
            <a:r>
              <a:rPr lang="en-US" dirty="0" smtClean="0"/>
              <a:t>Consumer electronics</a:t>
            </a:r>
          </a:p>
          <a:p>
            <a:pPr lvl="1"/>
            <a:r>
              <a:rPr lang="en-US" dirty="0" smtClean="0"/>
              <a:t>Advancing codes</a:t>
            </a:r>
          </a:p>
          <a:p>
            <a:r>
              <a:rPr lang="en-US" dirty="0" smtClean="0"/>
              <a:t>Commercial</a:t>
            </a:r>
          </a:p>
          <a:p>
            <a:pPr lvl="1"/>
            <a:r>
              <a:rPr lang="en-US" dirty="0" smtClean="0"/>
              <a:t>Net zero ready – Trade off between efficiency and distributed energy</a:t>
            </a:r>
          </a:p>
          <a:p>
            <a:pPr lvl="1"/>
            <a:r>
              <a:rPr lang="en-US" dirty="0" smtClean="0"/>
              <a:t>Pervasive sensors, controls, &amp; smart buildings</a:t>
            </a:r>
          </a:p>
          <a:p>
            <a:r>
              <a:rPr lang="en-US" dirty="0" smtClean="0"/>
              <a:t>Industrial</a:t>
            </a:r>
          </a:p>
          <a:p>
            <a:pPr lvl="1"/>
            <a:r>
              <a:rPr lang="en-US" dirty="0" smtClean="0"/>
              <a:t>Global competition – the wave that never seems to go away</a:t>
            </a:r>
            <a:endParaRPr lang="en-US" dirty="0"/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11"/>
          </p:nvPr>
        </p:nvSpPr>
        <p:spPr/>
      </p:sp>
      <p:pic>
        <p:nvPicPr>
          <p:cNvPr id="6146" name="Picture 2" descr="http://aliljoy.com/wp-content/uploads/2012/01/Really_Big_Wave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29920" y="2194560"/>
            <a:ext cx="3392713" cy="23774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8446374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Action Plan – Paddle for Shore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en-US" sz="2600" dirty="0" smtClean="0"/>
              <a:t>Commit to supporting the long term, consistent investment needed for riptide initiatives</a:t>
            </a:r>
          </a:p>
          <a:p>
            <a:pPr marL="155448" lvl="1" indent="0">
              <a:buNone/>
            </a:pPr>
            <a:r>
              <a:rPr lang="en-US" dirty="0" smtClean="0"/>
              <a:t>Residential</a:t>
            </a:r>
          </a:p>
          <a:p>
            <a:pPr lvl="1"/>
            <a:r>
              <a:rPr lang="en-US" dirty="0" smtClean="0"/>
              <a:t>Clothes dryers</a:t>
            </a:r>
          </a:p>
          <a:p>
            <a:pPr lvl="1"/>
            <a:r>
              <a:rPr lang="en-US" dirty="0" smtClean="0"/>
              <a:t>DHP</a:t>
            </a:r>
          </a:p>
          <a:p>
            <a:pPr lvl="1"/>
            <a:r>
              <a:rPr lang="en-US" dirty="0" smtClean="0"/>
              <a:t>HPWH</a:t>
            </a:r>
          </a:p>
          <a:p>
            <a:pPr lvl="1"/>
            <a:r>
              <a:rPr lang="en-US" dirty="0" smtClean="0"/>
              <a:t>Combo Systems</a:t>
            </a:r>
          </a:p>
          <a:p>
            <a:pPr marL="155448" lvl="1" indent="0">
              <a:buNone/>
            </a:pPr>
            <a:r>
              <a:rPr lang="en-US" dirty="0" smtClean="0"/>
              <a:t>Commercial</a:t>
            </a:r>
          </a:p>
          <a:p>
            <a:pPr lvl="1"/>
            <a:r>
              <a:rPr lang="en-US" dirty="0" smtClean="0"/>
              <a:t>RTUs</a:t>
            </a:r>
          </a:p>
          <a:p>
            <a:pPr lvl="1"/>
            <a:r>
              <a:rPr lang="en-US" dirty="0" smtClean="0"/>
              <a:t>Deep retrofits</a:t>
            </a:r>
          </a:p>
          <a:p>
            <a:pPr marL="155448" lvl="1" indent="0">
              <a:buNone/>
            </a:pPr>
            <a:r>
              <a:rPr lang="en-US" dirty="0" smtClean="0"/>
              <a:t>Industrial</a:t>
            </a:r>
          </a:p>
          <a:p>
            <a:pPr lvl="1"/>
            <a:r>
              <a:rPr lang="en-US" dirty="0" smtClean="0"/>
              <a:t>Power Supplies</a:t>
            </a:r>
          </a:p>
          <a:p>
            <a:pPr lvl="1"/>
            <a:r>
              <a:rPr lang="en-US" dirty="0" smtClean="0"/>
              <a:t>Motor Systems</a:t>
            </a:r>
          </a:p>
          <a:p>
            <a:pPr lvl="1"/>
            <a:r>
              <a:rPr lang="en-US" dirty="0" smtClean="0"/>
              <a:t>SEM</a:t>
            </a:r>
          </a:p>
          <a:p>
            <a:pPr lvl="1"/>
            <a:endParaRPr lang="en-US" dirty="0" smtClean="0"/>
          </a:p>
          <a:p>
            <a:pPr lvl="1"/>
            <a:endParaRPr lang="en-US" dirty="0"/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11"/>
          </p:nvPr>
        </p:nvSpPr>
        <p:spPr>
          <a:xfrm>
            <a:off x="5659438" y="1783081"/>
            <a:ext cx="3171824" cy="2110705"/>
          </a:xfrm>
        </p:spPr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659438" y="1783081"/>
            <a:ext cx="3171824" cy="21107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224120747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6436" name="Group 12"/>
          <p:cNvGrpSpPr>
            <a:grpSpLocks/>
          </p:cNvGrpSpPr>
          <p:nvPr/>
        </p:nvGrpSpPr>
        <p:grpSpPr bwMode="auto">
          <a:xfrm>
            <a:off x="457200" y="2133600"/>
            <a:ext cx="8229600" cy="1828800"/>
            <a:chOff x="457200" y="2590800"/>
            <a:chExt cx="8229600" cy="1828800"/>
          </a:xfrm>
        </p:grpSpPr>
        <p:pic>
          <p:nvPicPr>
            <p:cNvPr id="146439" name="Picture 4" descr="Untitled-2.jpg"/>
            <p:cNvPicPr>
              <a:picLocks noChangeAspect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477000" y="2667000"/>
              <a:ext cx="2209800" cy="13557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46440" name="Text Box 4"/>
            <p:cNvSpPr txBox="1">
              <a:spLocks noChangeArrowheads="1"/>
            </p:cNvSpPr>
            <p:nvPr/>
          </p:nvSpPr>
          <p:spPr bwMode="auto">
            <a:xfrm>
              <a:off x="457200" y="2590800"/>
              <a:ext cx="1905000" cy="1828800"/>
            </a:xfrm>
            <a:prstGeom prst="rect">
              <a:avLst/>
            </a:prstGeom>
            <a:solidFill>
              <a:srgbClr val="2622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en-US">
                  <a:solidFill>
                    <a:schemeClr val="bg2"/>
                  </a:solidFill>
                </a:rPr>
                <a:t>Accelerating Market Adoption</a:t>
              </a:r>
            </a:p>
          </p:txBody>
        </p:sp>
        <p:sp>
          <p:nvSpPr>
            <p:cNvPr id="146441" name="Text Box 5"/>
            <p:cNvSpPr txBox="1">
              <a:spLocks noChangeArrowheads="1"/>
            </p:cNvSpPr>
            <p:nvPr/>
          </p:nvSpPr>
          <p:spPr bwMode="auto">
            <a:xfrm>
              <a:off x="2438400" y="2590800"/>
              <a:ext cx="1905000" cy="1828800"/>
            </a:xfrm>
            <a:prstGeom prst="rect">
              <a:avLst/>
            </a:prstGeom>
            <a:solidFill>
              <a:srgbClr val="2AA9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en-US" dirty="0">
                  <a:solidFill>
                    <a:schemeClr val="bg2"/>
                  </a:solidFill>
                </a:rPr>
                <a:t>Filling the Energy Efficiency Pipeline</a:t>
              </a:r>
            </a:p>
          </p:txBody>
        </p:sp>
        <p:sp>
          <p:nvSpPr>
            <p:cNvPr id="146442" name="Text Box 6"/>
            <p:cNvSpPr txBox="1">
              <a:spLocks noChangeArrowheads="1"/>
            </p:cNvSpPr>
            <p:nvPr/>
          </p:nvSpPr>
          <p:spPr bwMode="auto">
            <a:xfrm>
              <a:off x="4419600" y="2590800"/>
              <a:ext cx="1905000" cy="1828800"/>
            </a:xfrm>
            <a:prstGeom prst="rect">
              <a:avLst/>
            </a:prstGeom>
            <a:solidFill>
              <a:srgbClr val="8CC64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en-US">
                  <a:solidFill>
                    <a:schemeClr val="bg2"/>
                  </a:solidFill>
                </a:rPr>
                <a:t>Delivering Regional Advantage</a:t>
              </a:r>
            </a:p>
          </p:txBody>
        </p:sp>
      </p:grpSp>
      <p:sp>
        <p:nvSpPr>
          <p:cNvPr id="146437" name="Title 1"/>
          <p:cNvSpPr txBox="1">
            <a:spLocks/>
          </p:cNvSpPr>
          <p:nvPr/>
        </p:nvSpPr>
        <p:spPr bwMode="auto">
          <a:xfrm>
            <a:off x="431799" y="4419600"/>
            <a:ext cx="4648200" cy="205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defTabSz="4572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4572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4572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4572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4572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2200" dirty="0">
                <a:solidFill>
                  <a:srgbClr val="262262"/>
                </a:solidFill>
              </a:rPr>
              <a:t>Thank You!</a:t>
            </a:r>
          </a:p>
          <a:p>
            <a:pPr eaLnBrk="1" hangingPunct="1"/>
            <a:endParaRPr lang="en-US" sz="2200" dirty="0">
              <a:solidFill>
                <a:srgbClr val="262262"/>
              </a:solidFill>
            </a:endParaRPr>
          </a:p>
          <a:p>
            <a:pPr eaLnBrk="1" hangingPunct="1"/>
            <a:r>
              <a:rPr lang="en-US" sz="1900" dirty="0" smtClean="0">
                <a:solidFill>
                  <a:srgbClr val="262262"/>
                </a:solidFill>
              </a:rPr>
              <a:t>Mark Rehley</a:t>
            </a:r>
            <a:endParaRPr lang="en-US" sz="1900" dirty="0">
              <a:solidFill>
                <a:srgbClr val="262262"/>
              </a:solidFill>
            </a:endParaRPr>
          </a:p>
          <a:p>
            <a:pPr eaLnBrk="1" hangingPunct="1"/>
            <a:r>
              <a:rPr lang="en-US" sz="2000" dirty="0" smtClean="0">
                <a:solidFill>
                  <a:srgbClr val="262262"/>
                </a:solidFill>
                <a:hlinkClick r:id="rId4"/>
              </a:rPr>
              <a:t>mrehley@neea.org</a:t>
            </a:r>
            <a:endParaRPr lang="en-US" sz="1900" dirty="0">
              <a:solidFill>
                <a:srgbClr val="262262"/>
              </a:solidFill>
            </a:endParaRPr>
          </a:p>
          <a:p>
            <a:pPr eaLnBrk="1" hangingPunct="1"/>
            <a:r>
              <a:rPr lang="en-US" sz="1900" dirty="0" smtClean="0">
                <a:solidFill>
                  <a:srgbClr val="262262"/>
                </a:solidFill>
              </a:rPr>
              <a:t>503-688-5499</a:t>
            </a:r>
            <a:endParaRPr lang="en-US" sz="1800" dirty="0">
              <a:solidFill>
                <a:srgbClr val="262262"/>
              </a:solidFill>
            </a:endParaRPr>
          </a:p>
          <a:p>
            <a:pPr eaLnBrk="1" hangingPunct="1"/>
            <a:endParaRPr lang="en-US" sz="3200" dirty="0">
              <a:solidFill>
                <a:srgbClr val="73B632"/>
              </a:solidFill>
            </a:endParaRPr>
          </a:p>
        </p:txBody>
      </p:sp>
      <p:sp>
        <p:nvSpPr>
          <p:cNvPr id="56336" name="Rectangle 1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>
                <a:latin typeface="Arial" charset="0"/>
                <a:cs typeface="+mj-cs"/>
              </a:rPr>
              <a:t>Questions &amp; Comments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Content Placeholder 3"/>
          <p:cNvSpPr txBox="1">
            <a:spLocks/>
          </p:cNvSpPr>
          <p:nvPr/>
        </p:nvSpPr>
        <p:spPr bwMode="auto">
          <a:xfrm>
            <a:off x="4876800" y="1371600"/>
            <a:ext cx="4114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defTabSz="4572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4572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4572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4572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4572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lnSpc>
                <a:spcPct val="80000"/>
              </a:lnSpc>
              <a:buFont typeface="Wingdings" charset="0"/>
              <a:buNone/>
            </a:pPr>
            <a:r>
              <a:rPr lang="en-US" dirty="0" smtClean="0">
                <a:solidFill>
                  <a:srgbClr val="262262"/>
                </a:solidFill>
              </a:rPr>
              <a:t>Emerging Technologies in the 6</a:t>
            </a:r>
            <a:r>
              <a:rPr lang="en-US" baseline="30000" dirty="0" smtClean="0">
                <a:solidFill>
                  <a:srgbClr val="262262"/>
                </a:solidFill>
              </a:rPr>
              <a:t>th</a:t>
            </a:r>
            <a:r>
              <a:rPr lang="en-US" dirty="0" smtClean="0">
                <a:solidFill>
                  <a:srgbClr val="262262"/>
                </a:solidFill>
              </a:rPr>
              <a:t> plan</a:t>
            </a:r>
            <a:endParaRPr lang="en-US" dirty="0">
              <a:solidFill>
                <a:srgbClr val="262262"/>
              </a:solidFill>
            </a:endParaRPr>
          </a:p>
          <a:p>
            <a:pPr eaLnBrk="1" hangingPunct="1">
              <a:lnSpc>
                <a:spcPct val="80000"/>
              </a:lnSpc>
              <a:buFont typeface="Wingdings" charset="0"/>
              <a:buNone/>
            </a:pPr>
            <a:endParaRPr lang="en-US" dirty="0">
              <a:solidFill>
                <a:srgbClr val="262262"/>
              </a:solidFill>
            </a:endParaRPr>
          </a:p>
          <a:p>
            <a:pPr eaLnBrk="1" hangingPunct="1">
              <a:lnSpc>
                <a:spcPct val="80000"/>
              </a:lnSpc>
              <a:buFont typeface="Wingdings" charset="0"/>
              <a:buNone/>
            </a:pPr>
            <a:r>
              <a:rPr lang="en-US" dirty="0" smtClean="0">
                <a:solidFill>
                  <a:srgbClr val="262262"/>
                </a:solidFill>
              </a:rPr>
              <a:t>Hot Program Technologies</a:t>
            </a:r>
            <a:endParaRPr lang="en-US" dirty="0">
              <a:solidFill>
                <a:srgbClr val="262262"/>
              </a:solidFill>
            </a:endParaRPr>
          </a:p>
          <a:p>
            <a:pPr eaLnBrk="1" hangingPunct="1">
              <a:lnSpc>
                <a:spcPct val="80000"/>
              </a:lnSpc>
              <a:buFont typeface="Wingdings" charset="0"/>
              <a:buNone/>
            </a:pPr>
            <a:endParaRPr lang="en-US" dirty="0">
              <a:solidFill>
                <a:srgbClr val="262262"/>
              </a:solidFill>
            </a:endParaRPr>
          </a:p>
          <a:p>
            <a:pPr eaLnBrk="1" hangingPunct="1">
              <a:lnSpc>
                <a:spcPct val="80000"/>
              </a:lnSpc>
              <a:buFont typeface="Wingdings" charset="0"/>
              <a:buNone/>
            </a:pPr>
            <a:r>
              <a:rPr lang="en-US" dirty="0" smtClean="0">
                <a:solidFill>
                  <a:srgbClr val="262262"/>
                </a:solidFill>
              </a:rPr>
              <a:t>What’s Next (and should be in the 7</a:t>
            </a:r>
            <a:r>
              <a:rPr lang="en-US" baseline="30000" dirty="0" smtClean="0">
                <a:solidFill>
                  <a:srgbClr val="262262"/>
                </a:solidFill>
              </a:rPr>
              <a:t>th</a:t>
            </a:r>
            <a:r>
              <a:rPr lang="en-US" dirty="0" smtClean="0">
                <a:solidFill>
                  <a:srgbClr val="262262"/>
                </a:solidFill>
              </a:rPr>
              <a:t> plan)</a:t>
            </a:r>
            <a:endParaRPr lang="en-US" dirty="0">
              <a:solidFill>
                <a:srgbClr val="262262"/>
              </a:solidFill>
            </a:endParaRPr>
          </a:p>
          <a:p>
            <a:pPr eaLnBrk="1" hangingPunct="1">
              <a:lnSpc>
                <a:spcPct val="80000"/>
              </a:lnSpc>
              <a:buFont typeface="Wingdings" charset="0"/>
              <a:buNone/>
            </a:pPr>
            <a:endParaRPr lang="en-US" dirty="0">
              <a:solidFill>
                <a:srgbClr val="262262"/>
              </a:solidFill>
            </a:endParaRPr>
          </a:p>
        </p:txBody>
      </p:sp>
      <p:pic>
        <p:nvPicPr>
          <p:cNvPr id="6" name="Picture 5" descr="MtRainier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68325" y="1905000"/>
            <a:ext cx="4016375" cy="2963863"/>
          </a:xfrm>
          <a:prstGeom prst="rect">
            <a:avLst/>
          </a:prstGeom>
          <a:effectLst>
            <a:outerShdw blurRad="177800" dist="114300" dir="6000000" algn="tl" rotWithShape="0">
              <a:srgbClr val="000000">
                <a:alpha val="25000"/>
              </a:srgbClr>
            </a:outerShdw>
          </a:effectLst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Agenda</a:t>
            </a:r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4582160" y="1456266"/>
            <a:ext cx="0" cy="4765040"/>
          </a:xfrm>
          <a:prstGeom prst="line">
            <a:avLst/>
          </a:prstGeom>
          <a:ln w="9525" cmpd="sng">
            <a:solidFill>
              <a:srgbClr val="A6A6A6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8" name="Rectangle 1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>
                <a:latin typeface="Arial" charset="0"/>
              </a:rPr>
              <a:t>Emerging Technologies from 6</a:t>
            </a:r>
            <a:r>
              <a:rPr lang="en-US" baseline="30000" dirty="0" smtClean="0">
                <a:latin typeface="Arial" charset="0"/>
              </a:rPr>
              <a:t>th</a:t>
            </a:r>
            <a:r>
              <a:rPr lang="en-US" dirty="0" smtClean="0">
                <a:latin typeface="Arial" charset="0"/>
              </a:rPr>
              <a:t> Plan</a:t>
            </a:r>
            <a:endParaRPr lang="en-US" dirty="0">
              <a:latin typeface="Arial" charset="0"/>
            </a:endParaRPr>
          </a:p>
        </p:txBody>
      </p:sp>
      <p:sp>
        <p:nvSpPr>
          <p:cNvPr id="30727" name="Rectangle 15"/>
          <p:cNvSpPr>
            <a:spLocks noGrp="1" noChangeArrowheads="1"/>
          </p:cNvSpPr>
          <p:nvPr>
            <p:ph type="body" sz="quarter" idx="4294967295"/>
          </p:nvPr>
        </p:nvSpPr>
        <p:spPr>
          <a:xfrm>
            <a:off x="3317875" y="1537546"/>
            <a:ext cx="5513387" cy="4765040"/>
          </a:xfrm>
        </p:spPr>
        <p:txBody>
          <a:bodyPr>
            <a:normAutofit/>
          </a:bodyPr>
          <a:lstStyle/>
          <a:p>
            <a:pPr marL="0" indent="0" eaLnBrk="1" hangingPunct="1">
              <a:defRPr/>
            </a:pPr>
            <a:endParaRPr lang="en-US" sz="2000" dirty="0">
              <a:latin typeface="Arial" charset="0"/>
            </a:endParaRPr>
          </a:p>
          <a:p>
            <a:pPr lvl="1">
              <a:defRPr/>
            </a:pPr>
            <a:r>
              <a:rPr lang="en-US" sz="3200" dirty="0" smtClean="0">
                <a:latin typeface="Arial" charset="0"/>
              </a:rPr>
              <a:t>Ductless Heat Pump</a:t>
            </a:r>
          </a:p>
          <a:p>
            <a:pPr lvl="1">
              <a:defRPr/>
            </a:pPr>
            <a:r>
              <a:rPr lang="en-US" sz="3200" dirty="0" smtClean="0">
                <a:latin typeface="Arial" charset="0"/>
              </a:rPr>
              <a:t>Heat Pump Water Heater</a:t>
            </a:r>
          </a:p>
          <a:p>
            <a:pPr lvl="1">
              <a:defRPr/>
            </a:pPr>
            <a:r>
              <a:rPr lang="en-US" sz="3200" dirty="0" smtClean="0">
                <a:latin typeface="Arial" charset="0"/>
              </a:rPr>
              <a:t>SEM Industrial</a:t>
            </a:r>
          </a:p>
          <a:p>
            <a:pPr lvl="1">
              <a:defRPr/>
            </a:pPr>
            <a:r>
              <a:rPr lang="en-US" sz="3200" dirty="0" smtClean="0">
                <a:latin typeface="Arial" charset="0"/>
              </a:rPr>
              <a:t>Consumer Electronics</a:t>
            </a:r>
          </a:p>
          <a:p>
            <a:pPr lvl="1">
              <a:defRPr/>
            </a:pPr>
            <a:r>
              <a:rPr lang="en-US" sz="3200" dirty="0" smtClean="0">
                <a:latin typeface="Arial" charset="0"/>
              </a:rPr>
              <a:t>Network PC Management</a:t>
            </a:r>
          </a:p>
          <a:p>
            <a:pPr lvl="1">
              <a:defRPr/>
            </a:pPr>
            <a:r>
              <a:rPr lang="en-US" sz="3200" dirty="0" smtClean="0">
                <a:latin typeface="Arial" charset="0"/>
              </a:rPr>
              <a:t>LED Streetlights</a:t>
            </a:r>
            <a:endParaRPr lang="en-US" sz="3200" dirty="0">
              <a:latin typeface="Arial" charset="0"/>
            </a:endParaRPr>
          </a:p>
        </p:txBody>
      </p:sp>
      <p:cxnSp>
        <p:nvCxnSpPr>
          <p:cNvPr id="7" name="Straight Connector 6"/>
          <p:cNvCxnSpPr/>
          <p:nvPr/>
        </p:nvCxnSpPr>
        <p:spPr>
          <a:xfrm>
            <a:off x="3317875" y="1537546"/>
            <a:ext cx="0" cy="4765040"/>
          </a:xfrm>
          <a:prstGeom prst="line">
            <a:avLst/>
          </a:prstGeom>
          <a:ln w="9525" cmpd="sng">
            <a:solidFill>
              <a:srgbClr val="A6A6A6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219200" y="1992539"/>
            <a:ext cx="1924050" cy="2800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267356695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What’s Hot in Leading Programs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 smtClean="0"/>
              <a:t>SEM </a:t>
            </a:r>
          </a:p>
          <a:p>
            <a:pPr lvl="1"/>
            <a:r>
              <a:rPr lang="en-US" dirty="0" smtClean="0"/>
              <a:t>Commercial</a:t>
            </a:r>
          </a:p>
          <a:p>
            <a:pPr lvl="1"/>
            <a:r>
              <a:rPr lang="en-US" dirty="0" smtClean="0"/>
              <a:t>Small industrial</a:t>
            </a:r>
          </a:p>
          <a:p>
            <a:pPr lvl="1"/>
            <a:endParaRPr lang="en-US" dirty="0"/>
          </a:p>
          <a:p>
            <a:r>
              <a:rPr lang="en-US" dirty="0" smtClean="0"/>
              <a:t>LED Lighting</a:t>
            </a:r>
          </a:p>
          <a:p>
            <a:endParaRPr lang="en-US" dirty="0"/>
          </a:p>
          <a:p>
            <a:r>
              <a:rPr lang="en-US" dirty="0" smtClean="0"/>
              <a:t>Residential Behavior</a:t>
            </a:r>
            <a:endParaRPr lang="en-US" dirty="0"/>
          </a:p>
        </p:txBody>
      </p:sp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334000" y="1752600"/>
            <a:ext cx="2560320" cy="33420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269471404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What’s Next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Technology Advances</a:t>
            </a:r>
          </a:p>
          <a:p>
            <a:endParaRPr lang="en-US" dirty="0"/>
          </a:p>
          <a:p>
            <a:r>
              <a:rPr lang="en-US" dirty="0" smtClean="0"/>
              <a:t>Waves and Riptides</a:t>
            </a:r>
          </a:p>
          <a:p>
            <a:pPr lvl="1"/>
            <a:r>
              <a:rPr lang="en-US" dirty="0" smtClean="0"/>
              <a:t>6</a:t>
            </a:r>
            <a:r>
              <a:rPr lang="en-US" baseline="30000" dirty="0" smtClean="0"/>
              <a:t>th</a:t>
            </a:r>
            <a:r>
              <a:rPr lang="en-US" dirty="0" smtClean="0"/>
              <a:t> Plan Example</a:t>
            </a:r>
          </a:p>
          <a:p>
            <a:pPr lvl="1"/>
            <a:r>
              <a:rPr lang="en-US" dirty="0" smtClean="0"/>
              <a:t>7</a:t>
            </a:r>
            <a:r>
              <a:rPr lang="en-US" baseline="30000" dirty="0" smtClean="0"/>
              <a:t>th</a:t>
            </a:r>
            <a:r>
              <a:rPr lang="en-US" dirty="0" smtClean="0"/>
              <a:t> Plan Possibilities</a:t>
            </a:r>
          </a:p>
          <a:p>
            <a:pPr lvl="1"/>
            <a:endParaRPr lang="en-US" dirty="0"/>
          </a:p>
          <a:p>
            <a:r>
              <a:rPr lang="en-US" dirty="0"/>
              <a:t>Promising Technologies </a:t>
            </a:r>
          </a:p>
          <a:p>
            <a:pPr lvl="1"/>
            <a:r>
              <a:rPr lang="en-US" dirty="0"/>
              <a:t>Residential</a:t>
            </a:r>
          </a:p>
          <a:p>
            <a:pPr lvl="1"/>
            <a:r>
              <a:rPr lang="en-US" dirty="0"/>
              <a:t>Commercial</a:t>
            </a:r>
          </a:p>
          <a:p>
            <a:pPr lvl="1"/>
            <a:r>
              <a:rPr lang="en-US" dirty="0" smtClean="0"/>
              <a:t>Industrial</a:t>
            </a:r>
          </a:p>
          <a:p>
            <a:pPr lvl="1"/>
            <a:endParaRPr lang="en-US" dirty="0"/>
          </a:p>
          <a:p>
            <a:r>
              <a:rPr lang="en-US" dirty="0" smtClean="0"/>
              <a:t>Action Plan Thoughts</a:t>
            </a:r>
            <a:endParaRPr lang="en-US" dirty="0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1"/>
          </p:nvPr>
        </p:nvSpPr>
        <p:spPr/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29920" y="2194559"/>
            <a:ext cx="3429000" cy="23774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Rectangle 10"/>
          <p:cNvSpPr/>
          <p:nvPr/>
        </p:nvSpPr>
        <p:spPr>
          <a:xfrm>
            <a:off x="909320" y="1735655"/>
            <a:ext cx="3124200" cy="11387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400" dirty="0">
                <a:solidFill>
                  <a:srgbClr val="810000"/>
                </a:solidFill>
                <a:latin typeface="Century Gothic"/>
              </a:rPr>
              <a:t>Seventh</a:t>
            </a:r>
          </a:p>
          <a:p>
            <a:r>
              <a:rPr lang="en-US" dirty="0" smtClean="0">
                <a:solidFill>
                  <a:srgbClr val="000000"/>
                </a:solidFill>
                <a:latin typeface="Century Gothic"/>
              </a:rPr>
              <a:t>	Power </a:t>
            </a:r>
            <a:r>
              <a:rPr lang="en-US" dirty="0">
                <a:solidFill>
                  <a:srgbClr val="000000"/>
                </a:solidFill>
                <a:latin typeface="Century Gothic"/>
              </a:rPr>
              <a:t>Plan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66201547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Technology Opportunities </a:t>
            </a:r>
            <a:endParaRPr lang="en-US" dirty="0"/>
          </a:p>
        </p:txBody>
      </p:sp>
      <p:pic>
        <p:nvPicPr>
          <p:cNvPr id="20070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27303" y="1113971"/>
            <a:ext cx="1590675" cy="287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4802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57199" y="1290412"/>
            <a:ext cx="1771650" cy="2362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703265" y="3979773"/>
            <a:ext cx="127951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16 LPW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2682881" y="3979772"/>
            <a:ext cx="11945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66LPW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6858000" y="3979774"/>
            <a:ext cx="136608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250LPW</a:t>
            </a:r>
            <a:endParaRPr lang="en-US" dirty="0"/>
          </a:p>
        </p:txBody>
      </p:sp>
      <p:pic>
        <p:nvPicPr>
          <p:cNvPr id="204803" name="Picture 3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154264" y="1275898"/>
            <a:ext cx="1906681" cy="25386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TextBox 12"/>
          <p:cNvSpPr txBox="1"/>
          <p:nvPr/>
        </p:nvSpPr>
        <p:spPr>
          <a:xfrm>
            <a:off x="4382085" y="3978864"/>
            <a:ext cx="145103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133 LPW</a:t>
            </a:r>
            <a:endParaRPr lang="en-US" dirty="0"/>
          </a:p>
        </p:txBody>
      </p:sp>
      <p:pic>
        <p:nvPicPr>
          <p:cNvPr id="204805" name="Picture 5" descr="http://blog.pegasuslighting.com/wp-content/uploads/2013/01/Light-Bulb-Question-Mark-300x300.jpg">
            <a:hlinkClick r:id="rId5"/>
          </p:cNvPr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450655" y="1290411"/>
            <a:ext cx="2180770" cy="25241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TextBox 14"/>
          <p:cNvSpPr txBox="1"/>
          <p:nvPr/>
        </p:nvSpPr>
        <p:spPr>
          <a:xfrm>
            <a:off x="823686" y="5326743"/>
            <a:ext cx="710624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Lumens Per Watt (LPW) = Light Output / Energy In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36230975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Another Example of Technology Advances</a:t>
            </a:r>
            <a:endParaRPr lang="en-US" dirty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886200" y="1643743"/>
            <a:ext cx="2000250" cy="227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826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23686" y="1819275"/>
            <a:ext cx="2654300" cy="1990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828" name="Picture 4" descr="http://homeenergyheating.com/assets/mitsubishi-mr-slim-ductless-mini-split-system-242x300.jpg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324600" y="1099004"/>
            <a:ext cx="2305050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1143000" y="3979773"/>
            <a:ext cx="151836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 watt out</a:t>
            </a:r>
          </a:p>
          <a:p>
            <a:r>
              <a:rPr lang="en-US" dirty="0" smtClean="0"/>
              <a:t> 1 watt in </a:t>
            </a:r>
            <a:endParaRPr lang="en-US" dirty="0"/>
          </a:p>
        </p:txBody>
      </p:sp>
      <p:cxnSp>
        <p:nvCxnSpPr>
          <p:cNvPr id="6" name="Straight Connector 5"/>
          <p:cNvCxnSpPr/>
          <p:nvPr/>
        </p:nvCxnSpPr>
        <p:spPr>
          <a:xfrm>
            <a:off x="1295400" y="4395271"/>
            <a:ext cx="121920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823686" y="5326743"/>
            <a:ext cx="730283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Coefficient of Performance = Energy Out / Energy In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4050198" y="3989888"/>
            <a:ext cx="167225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3</a:t>
            </a:r>
            <a:r>
              <a:rPr lang="en-US" dirty="0" smtClean="0"/>
              <a:t> watts out</a:t>
            </a:r>
          </a:p>
          <a:p>
            <a:r>
              <a:rPr lang="en-US" dirty="0" smtClean="0"/>
              <a:t> 1 watt in </a:t>
            </a:r>
            <a:endParaRPr lang="en-US" dirty="0"/>
          </a:p>
        </p:txBody>
      </p:sp>
      <p:cxnSp>
        <p:nvCxnSpPr>
          <p:cNvPr id="12" name="Straight Connector 11"/>
          <p:cNvCxnSpPr/>
          <p:nvPr/>
        </p:nvCxnSpPr>
        <p:spPr>
          <a:xfrm>
            <a:off x="4202598" y="4405386"/>
            <a:ext cx="1359257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6553726" y="3975375"/>
            <a:ext cx="167225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6</a:t>
            </a:r>
            <a:r>
              <a:rPr lang="en-US" dirty="0" smtClean="0"/>
              <a:t> watts out</a:t>
            </a:r>
          </a:p>
          <a:p>
            <a:r>
              <a:rPr lang="en-US" dirty="0" smtClean="0"/>
              <a:t> 1 watt in </a:t>
            </a:r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6706126" y="4390873"/>
            <a:ext cx="1420393" cy="14513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293054757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Wave or Riptide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/>
              <a:t>Waves carry you into shore, but you have limited choice on how fast or what beach you will land on.</a:t>
            </a:r>
          </a:p>
          <a:p>
            <a:endParaRPr lang="en-US" dirty="0"/>
          </a:p>
          <a:p>
            <a:pPr>
              <a:buNone/>
            </a:pPr>
            <a:r>
              <a:rPr lang="en-US" dirty="0" smtClean="0"/>
              <a:t>Riptides require </a:t>
            </a:r>
            <a:r>
              <a:rPr lang="en-US" dirty="0"/>
              <a:t>cooperative effort to get to shore.</a:t>
            </a:r>
          </a:p>
          <a:p>
            <a:endParaRPr lang="en-US" dirty="0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5072030" y="1150257"/>
            <a:ext cx="3429000" cy="2377440"/>
          </a:xfrm>
        </p:spPr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072030" y="1143000"/>
            <a:ext cx="3447858" cy="23774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 bwMode="auto">
          <a:xfrm>
            <a:off x="5072030" y="3733800"/>
            <a:ext cx="3397810" cy="220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400668349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Televisions – A 6</a:t>
            </a:r>
            <a:r>
              <a:rPr lang="en-US" baseline="30000" dirty="0" smtClean="0"/>
              <a:t>th</a:t>
            </a:r>
            <a:r>
              <a:rPr lang="en-US" dirty="0" smtClean="0"/>
              <a:t> Plan Wave</a:t>
            </a:r>
            <a:endParaRPr lang="en-US" dirty="0"/>
          </a:p>
        </p:txBody>
      </p:sp>
      <p:sp>
        <p:nvSpPr>
          <p:cNvPr id="4" name="AutoShape 2" descr="https://encrypted-tbn2.gstatic.com/images?q=tbn:ANd9GcQMYGgo1sJ2sXm4wg2-qWaCKiRAmA4DWX6UyUSsGF3GADHn97Cv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srgbClr val="262262"/>
              </a:solidFill>
              <a:cs typeface="Arial" pitchFamily="34" charset="0"/>
            </a:endParaRPr>
          </a:p>
        </p:txBody>
      </p:sp>
      <p:pic>
        <p:nvPicPr>
          <p:cNvPr id="6" name="Picture 5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79534" y="1066800"/>
            <a:ext cx="8313509" cy="5067862"/>
          </a:xfrm>
          <a:prstGeom prst="rect">
            <a:avLst/>
          </a:prstGeom>
          <a:noFill/>
          <a:ln w="38100">
            <a:solidFill>
              <a:srgbClr val="000000"/>
            </a:solidFill>
          </a:ln>
          <a:effectLst/>
        </p:spPr>
      </p:pic>
    </p:spTree>
    <p:extLst>
      <p:ext uri="{BB962C8B-B14F-4D97-AF65-F5344CB8AC3E}">
        <p14:creationId xmlns:p14="http://schemas.microsoft.com/office/powerpoint/2010/main" xmlns="" val="257001809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NEEA ppt The NEEA Story">
  <a:themeElements>
    <a:clrScheme name="NEEA Master 5">
      <a:dk1>
        <a:srgbClr val="262262"/>
      </a:dk1>
      <a:lt1>
        <a:srgbClr val="0083CA"/>
      </a:lt1>
      <a:dk2>
        <a:srgbClr val="24420E"/>
      </a:dk2>
      <a:lt2>
        <a:srgbClr val="FFFFFF"/>
      </a:lt2>
      <a:accent1>
        <a:srgbClr val="8CC646"/>
      </a:accent1>
      <a:accent2>
        <a:srgbClr val="2AA9E0"/>
      </a:accent2>
      <a:accent3>
        <a:srgbClr val="262262"/>
      </a:accent3>
      <a:accent4>
        <a:srgbClr val="24420E"/>
      </a:accent4>
      <a:accent5>
        <a:srgbClr val="F36C21"/>
      </a:accent5>
      <a:accent6>
        <a:srgbClr val="399F49"/>
      </a:accent6>
      <a:hlink>
        <a:srgbClr val="942923"/>
      </a:hlink>
      <a:folHlink>
        <a:srgbClr val="46408A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NEEA ppt The NEEA Story</Template>
  <TotalTime>5601</TotalTime>
  <Words>776</Words>
  <Application>Microsoft Office PowerPoint</Application>
  <PresentationFormat>On-screen Show (4:3)</PresentationFormat>
  <Paragraphs>155</Paragraphs>
  <Slides>19</Slides>
  <Notes>7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0" baseType="lpstr">
      <vt:lpstr>NEEA ppt The NEEA Story</vt:lpstr>
      <vt:lpstr>Emerging Technology Appraisal Presented to the NW Power Council – Conservation Resource Advisory Committee Meeting</vt:lpstr>
      <vt:lpstr>Agenda</vt:lpstr>
      <vt:lpstr>Emerging Technologies from 6th Plan</vt:lpstr>
      <vt:lpstr>What’s Hot in Leading Programs</vt:lpstr>
      <vt:lpstr>What’s Next</vt:lpstr>
      <vt:lpstr>Technology Opportunities </vt:lpstr>
      <vt:lpstr>Another Example of Technology Advances</vt:lpstr>
      <vt:lpstr>Wave or Riptide</vt:lpstr>
      <vt:lpstr>Televisions – A 6th Plan Wave</vt:lpstr>
      <vt:lpstr>Leverage Made the Difference</vt:lpstr>
      <vt:lpstr>We Changed the Wave</vt:lpstr>
      <vt:lpstr>New Waves -The Connected Home</vt:lpstr>
      <vt:lpstr>A New Riptide - Clothes Dryers</vt:lpstr>
      <vt:lpstr>Promising Technologies: Residential</vt:lpstr>
      <vt:lpstr>Promising Technologies: Commercial</vt:lpstr>
      <vt:lpstr>Promising Technologies: Industrial</vt:lpstr>
      <vt:lpstr>Action Plan - Catch a Wave</vt:lpstr>
      <vt:lpstr>Action Plan – Paddle for Shore</vt:lpstr>
      <vt:lpstr>Questions &amp; Comments</vt:lpstr>
    </vt:vector>
  </TitlesOfParts>
  <Company>Northwest Energy Efficiency Alliance</Company>
  <LinksUpToDate>false</LinksUpToDate>
  <SharedDoc>false</SharedDoc>
  <HyperlinkBase/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NEEA Story</dc:title>
  <dc:creator>Mark Rehley</dc:creator>
  <cp:lastModifiedBy>Aggar Assefa</cp:lastModifiedBy>
  <cp:revision>221</cp:revision>
  <dcterms:created xsi:type="dcterms:W3CDTF">2011-05-16T19:34:05Z</dcterms:created>
  <dcterms:modified xsi:type="dcterms:W3CDTF">2014-06-05T16:43:52Z</dcterms:modified>
</cp:coreProperties>
</file>