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0" r:id="rId4"/>
    <p:sldId id="261" r:id="rId5"/>
    <p:sldId id="258" r:id="rId6"/>
    <p:sldId id="262" r:id="rId7"/>
    <p:sldId id="263" r:id="rId8"/>
    <p:sldId id="264" r:id="rId9"/>
    <p:sldId id="265" r:id="rId10"/>
    <p:sldId id="270" r:id="rId11"/>
    <p:sldId id="271" r:id="rId12"/>
    <p:sldId id="272" r:id="rId13"/>
    <p:sldId id="273" r:id="rId14"/>
    <p:sldId id="267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7681" autoAdjust="0"/>
  </p:normalViewPr>
  <p:slideViewPr>
    <p:cSldViewPr>
      <p:cViewPr varScale="1">
        <p:scale>
          <a:sx n="107" d="100"/>
          <a:sy n="107" d="100"/>
        </p:scale>
        <p:origin x="-8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936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2\Q\JA\RTF\Accounting\2016\Work%20Plan\PROPOSED-2016RTFWorkPlan-v1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2\Q\JA\RTF\Accounting\2016\Work%20Plan\PROPOSED-2016RTFWorkPlan-v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2\Q\JA\RTF\Accounting\2016\Work%20Plan\PROPOSED-2016RTFWorkPlan-v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2\Q\JA\RTF\Accounting\2016\Work%20Plan\PROPOSED-2016RTFWorkPlan-v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2\Q\JA\RTF\Accounting\2016\Work%20Plan\PROPOSED-2016RTFWorkPlan-v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2\Q\JA\RTF\Accounting\2016\Work%20Plan\PROPOSED-2016RTFWorkPlan-v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2\Q\JA\RTF\Accounting\2016\Work%20Plan\PROPOSED-2016RTFWorkPlan-v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2\Q\JA\RTF\Accounting\2016\Work%20Plan\PROPOSED-2016RTFWorkPlan-v1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2\Q\JA\RTF\Accounting\2016\Work%20Plan\PROPOSED-2016RTFWorkPlan-v1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2\Q\JA\RTF\Accounting\2016\Work%20Plan\PROPOSED-2016RTFWorkPlan-v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6"/>
  <c:chart>
    <c:title>
      <c:tx>
        <c:rich>
          <a:bodyPr/>
          <a:lstStyle/>
          <a:p>
            <a:pPr>
              <a:defRPr sz="1600"/>
            </a:pPr>
            <a:r>
              <a:rPr lang="en-US"/>
              <a:t>2015 Breakdown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v>2013 Breakdown</c:v>
          </c:tx>
          <c:dLbls>
            <c:showVal val="1"/>
            <c:showLeaderLines val="1"/>
          </c:dLbls>
          <c:cat>
            <c:strRef>
              <c:f>(#REF!,#REF!,#REF!)</c:f>
              <c:strCache>
                <c:ptCount val="3"/>
                <c:pt idx="0">
                  <c:v>Technical Analysis</c:v>
                </c:pt>
                <c:pt idx="1">
                  <c:v>Tool Development, Research, Regional Coordination </c:v>
                </c:pt>
                <c:pt idx="2">
                  <c:v>Administration</c:v>
                </c:pt>
              </c:strCache>
            </c:strRef>
          </c:cat>
          <c:val>
            <c:numRef>
              <c:f>('Category (2016)'!$AF$6,'Category (2016)'!$AF$9,'Category (2016)'!$AF$12)</c:f>
              <c:numCache>
                <c:formatCode>0%</c:formatCode>
                <c:ptCount val="3"/>
                <c:pt idx="0">
                  <c:v>0.64087689301416728</c:v>
                </c:pt>
                <c:pt idx="1">
                  <c:v>0.16365412799218371</c:v>
                </c:pt>
                <c:pt idx="2">
                  <c:v>0.19546897899364923</c:v>
                </c:pt>
              </c:numCache>
            </c:numRef>
          </c:val>
        </c:ser>
        <c:firstSliceAng val="0"/>
      </c:pieChart>
    </c:plotArea>
    <c:plotVisOnly val="1"/>
    <c:dispBlanksAs val="zero"/>
  </c:chart>
  <c:txPr>
    <a:bodyPr/>
    <a:lstStyle/>
    <a:p>
      <a:pPr>
        <a:defRPr sz="1200"/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37627267759351"/>
          <c:y val="6.2265830052493497E-2"/>
          <c:w val="0.51065167201322126"/>
          <c:h val="0.83452038221784786"/>
        </c:manualLayout>
      </c:layout>
      <c:barChart>
        <c:barDir val="col"/>
        <c:grouping val="stacked"/>
        <c:ser>
          <c:idx val="8"/>
          <c:order val="0"/>
          <c:tx>
            <c:strRef>
              <c:f>'Category (2016)'!$B$14</c:f>
              <c:strCache>
                <c:ptCount val="1"/>
                <c:pt idx="0">
                  <c:v>RTF Management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strRef>
              <c:f>('Category (2016)'!$Q$4,'Category (2016)'!$J$4,'Category (2016)'!$C$4)</c:f>
              <c:strCache>
                <c:ptCount val="3"/>
                <c:pt idx="0">
                  <c:v>Approved 2014</c:v>
                </c:pt>
                <c:pt idx="1">
                  <c:v>Approved 2015</c:v>
                </c:pt>
                <c:pt idx="2">
                  <c:v>Proposed 2016</c:v>
                </c:pt>
              </c:strCache>
            </c:strRef>
          </c:cat>
          <c:val>
            <c:numRef>
              <c:f>('Category (2016)'!$S$14,'Category (2016)'!$M$14,'Category (2016)'!$F$14)</c:f>
              <c:numCache>
                <c:formatCode>"$"#,##0_);\("$"#,##0\)</c:formatCode>
                <c:ptCount val="3"/>
                <c:pt idx="0">
                  <c:v>200000</c:v>
                </c:pt>
                <c:pt idx="1">
                  <c:v>133300</c:v>
                </c:pt>
                <c:pt idx="2">
                  <c:v>143300</c:v>
                </c:pt>
              </c:numCache>
            </c:numRef>
          </c:val>
        </c:ser>
        <c:ser>
          <c:idx val="7"/>
          <c:order val="1"/>
          <c:tx>
            <c:strRef>
              <c:f>'Category (2016)'!$B$13</c:f>
              <c:strCache>
                <c:ptCount val="1"/>
                <c:pt idx="0">
                  <c:v>RTF Member Support &amp; Administration</c:v>
                </c:pt>
              </c:strCache>
            </c:strRef>
          </c:tx>
          <c:cat>
            <c:strRef>
              <c:f>('Category (2016)'!$Q$4,'Category (2016)'!$J$4,'Category (2016)'!$C$4)</c:f>
              <c:strCache>
                <c:ptCount val="3"/>
                <c:pt idx="0">
                  <c:v>Approved 2014</c:v>
                </c:pt>
                <c:pt idx="1">
                  <c:v>Approved 2015</c:v>
                </c:pt>
                <c:pt idx="2">
                  <c:v>Proposed 2016</c:v>
                </c:pt>
              </c:strCache>
            </c:strRef>
          </c:cat>
          <c:val>
            <c:numRef>
              <c:f>('Category (2016)'!$S$13,'Category (2016)'!$M$13,'Category (2016)'!$F$13)</c:f>
              <c:numCache>
                <c:formatCode>"$"#,##0_);\("$"#,##0\)</c:formatCode>
                <c:ptCount val="3"/>
                <c:pt idx="0">
                  <c:v>145000</c:v>
                </c:pt>
                <c:pt idx="1">
                  <c:v>146800</c:v>
                </c:pt>
                <c:pt idx="2">
                  <c:v>234200</c:v>
                </c:pt>
              </c:numCache>
            </c:numRef>
          </c:val>
        </c:ser>
        <c:ser>
          <c:idx val="6"/>
          <c:order val="2"/>
          <c:tx>
            <c:strRef>
              <c:f>'Category (2016)'!$B$12</c:f>
              <c:strCache>
                <c:ptCount val="1"/>
                <c:pt idx="0">
                  <c:v>Website, Database support, Conservation Tracking 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strRef>
              <c:f>('Category (2016)'!$Q$4,'Category (2016)'!$J$4,'Category (2016)'!$C$4)</c:f>
              <c:strCache>
                <c:ptCount val="3"/>
                <c:pt idx="0">
                  <c:v>Approved 2014</c:v>
                </c:pt>
                <c:pt idx="1">
                  <c:v>Approved 2015</c:v>
                </c:pt>
                <c:pt idx="2">
                  <c:v>Proposed 2016</c:v>
                </c:pt>
              </c:strCache>
            </c:strRef>
          </c:cat>
          <c:val>
            <c:numRef>
              <c:f>('Category (2016)'!$S$12,'Category (2016)'!$M$12,'Category (2016)'!$F$12)</c:f>
              <c:numCache>
                <c:formatCode>"$"#,##0_);\("$"#,##0\)</c:formatCode>
                <c:ptCount val="3"/>
                <c:pt idx="0">
                  <c:v>65000</c:v>
                </c:pt>
                <c:pt idx="1">
                  <c:v>40000</c:v>
                </c:pt>
                <c:pt idx="2">
                  <c:v>80000</c:v>
                </c:pt>
              </c:numCache>
            </c:numRef>
          </c:val>
        </c:ser>
        <c:ser>
          <c:idx val="5"/>
          <c:order val="3"/>
          <c:tx>
            <c:strRef>
              <c:f>'Category (2016)'!$B$11</c:f>
              <c:strCache>
                <c:ptCount val="1"/>
                <c:pt idx="0">
                  <c:v>Regional Coordination (Research and Data Development)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strRef>
              <c:f>('Category (2016)'!$Q$4,'Category (2016)'!$J$4,'Category (2016)'!$C$4)</c:f>
              <c:strCache>
                <c:ptCount val="3"/>
                <c:pt idx="0">
                  <c:v>Approved 2014</c:v>
                </c:pt>
                <c:pt idx="1">
                  <c:v>Approved 2015</c:v>
                </c:pt>
                <c:pt idx="2">
                  <c:v>Proposed 2016</c:v>
                </c:pt>
              </c:strCache>
            </c:strRef>
          </c:cat>
          <c:val>
            <c:numRef>
              <c:f>('Category (2016)'!$S$11,'Category (2016)'!$M$11,'Category (2016)'!$F$11)</c:f>
              <c:numCache>
                <c:formatCode>"$"#,##0_);\("$"#,##0\)</c:formatCode>
                <c:ptCount val="3"/>
                <c:pt idx="0">
                  <c:v>18500</c:v>
                </c:pt>
                <c:pt idx="1">
                  <c:v>137500</c:v>
                </c:pt>
                <c:pt idx="2">
                  <c:v>150000</c:v>
                </c:pt>
              </c:numCache>
            </c:numRef>
          </c:val>
        </c:ser>
        <c:ser>
          <c:idx val="4"/>
          <c:order val="4"/>
          <c:tx>
            <c:strRef>
              <c:f>'Category (2016)'!$B$10</c:f>
              <c:strCache>
                <c:ptCount val="1"/>
                <c:pt idx="0">
                  <c:v>Research Projects &amp; Data Development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strRef>
              <c:f>('Category (2016)'!$Q$4,'Category (2016)'!$J$4,'Category (2016)'!$C$4)</c:f>
              <c:strCache>
                <c:ptCount val="3"/>
                <c:pt idx="0">
                  <c:v>Approved 2014</c:v>
                </c:pt>
                <c:pt idx="1">
                  <c:v>Approved 2015</c:v>
                </c:pt>
                <c:pt idx="2">
                  <c:v>Proposed 2016</c:v>
                </c:pt>
              </c:strCache>
            </c:strRef>
          </c:cat>
          <c:val>
            <c:numRef>
              <c:f>('Category (2016)'!$S$10,'Category (2016)'!$M$10,'Category (2016)'!$F$10)</c:f>
              <c:numCache>
                <c:formatCode>"$"#,##0_);\("$"#,##0\)</c:formatCode>
                <c:ptCount val="3"/>
                <c:pt idx="0">
                  <c:v>120000</c:v>
                </c:pt>
                <c:pt idx="1">
                  <c:v>40000</c:v>
                </c:pt>
                <c:pt idx="2">
                  <c:v>0</c:v>
                </c:pt>
              </c:numCache>
            </c:numRef>
          </c:val>
        </c:ser>
        <c:ser>
          <c:idx val="3"/>
          <c:order val="5"/>
          <c:tx>
            <c:strRef>
              <c:f>'Category (2016)'!$B$9</c:f>
              <c:strCache>
                <c:ptCount val="1"/>
                <c:pt idx="0">
                  <c:v>Tool Development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strRef>
              <c:f>('Category (2016)'!$Q$4,'Category (2016)'!$J$4,'Category (2016)'!$C$4)</c:f>
              <c:strCache>
                <c:ptCount val="3"/>
                <c:pt idx="0">
                  <c:v>Approved 2014</c:v>
                </c:pt>
                <c:pt idx="1">
                  <c:v>Approved 2015</c:v>
                </c:pt>
                <c:pt idx="2">
                  <c:v>Proposed 2016</c:v>
                </c:pt>
              </c:strCache>
            </c:strRef>
          </c:cat>
          <c:val>
            <c:numRef>
              <c:f>('Category (2016)'!$S$9,'Category (2016)'!$M$9,'Category (2016)'!$F$9)</c:f>
              <c:numCache>
                <c:formatCode>"$"#,##0_);\("$"#,##0\)</c:formatCode>
                <c:ptCount val="3"/>
                <c:pt idx="0">
                  <c:v>185000</c:v>
                </c:pt>
                <c:pt idx="1">
                  <c:v>90500</c:v>
                </c:pt>
                <c:pt idx="2">
                  <c:v>70000</c:v>
                </c:pt>
              </c:numCache>
            </c:numRef>
          </c:val>
        </c:ser>
        <c:ser>
          <c:idx val="0"/>
          <c:order val="6"/>
          <c:tx>
            <c:strRef>
              <c:f>'Category (2016)'!$B$8</c:f>
              <c:strCache>
                <c:ptCount val="1"/>
                <c:pt idx="0">
                  <c:v>Standardization of Technical Analysis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strRef>
              <c:f>('Category (2016)'!$Q$4,'Category (2016)'!$J$4,'Category (2016)'!$C$4)</c:f>
              <c:strCache>
                <c:ptCount val="3"/>
                <c:pt idx="0">
                  <c:v>Approved 2014</c:v>
                </c:pt>
                <c:pt idx="1">
                  <c:v>Approved 2015</c:v>
                </c:pt>
                <c:pt idx="2">
                  <c:v>Proposed 2016</c:v>
                </c:pt>
              </c:strCache>
            </c:strRef>
          </c:cat>
          <c:val>
            <c:numRef>
              <c:f>('Category (2016)'!$S$8,'Category (2016)'!$M$8,'Category (2016)'!$F$8)</c:f>
              <c:numCache>
                <c:formatCode>"$"#,##0_);\("$"#,##0\)</c:formatCode>
                <c:ptCount val="3"/>
                <c:pt idx="0">
                  <c:v>59000</c:v>
                </c:pt>
                <c:pt idx="1">
                  <c:v>109000</c:v>
                </c:pt>
                <c:pt idx="2">
                  <c:v>205000</c:v>
                </c:pt>
              </c:numCache>
            </c:numRef>
          </c:val>
        </c:ser>
        <c:ser>
          <c:idx val="1"/>
          <c:order val="7"/>
          <c:tx>
            <c:strRef>
              <c:f>'Category (2016)'!$B$7</c:f>
              <c:strCache>
                <c:ptCount val="1"/>
                <c:pt idx="0">
                  <c:v>New Measure Development &amp; Review of Unsolicited Proposals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strRef>
              <c:f>('Category (2016)'!$Q$4,'Category (2016)'!$J$4,'Category (2016)'!$C$4)</c:f>
              <c:strCache>
                <c:ptCount val="3"/>
                <c:pt idx="0">
                  <c:v>Approved 2014</c:v>
                </c:pt>
                <c:pt idx="1">
                  <c:v>Approved 2015</c:v>
                </c:pt>
                <c:pt idx="2">
                  <c:v>Proposed 2016</c:v>
                </c:pt>
              </c:strCache>
            </c:strRef>
          </c:cat>
          <c:val>
            <c:numRef>
              <c:f>('Category (2016)'!$S$7,'Category (2016)'!$M$7,'Category (2016)'!$F$7)</c:f>
              <c:numCache>
                <c:formatCode>"$"#,##0_);\("$"#,##0\)</c:formatCode>
                <c:ptCount val="3"/>
                <c:pt idx="0">
                  <c:v>205000</c:v>
                </c:pt>
                <c:pt idx="1">
                  <c:v>400000</c:v>
                </c:pt>
                <c:pt idx="2">
                  <c:v>328000</c:v>
                </c:pt>
              </c:numCache>
            </c:numRef>
          </c:val>
        </c:ser>
        <c:ser>
          <c:idx val="2"/>
          <c:order val="8"/>
          <c:tx>
            <c:strRef>
              <c:f>'Category (2016)'!$B$6</c:f>
              <c:strCache>
                <c:ptCount val="1"/>
                <c:pt idx="0">
                  <c:v>Existing Measure Review &amp; Updates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strRef>
              <c:f>('Category (2016)'!$Q$4,'Category (2016)'!$J$4,'Category (2016)'!$C$4)</c:f>
              <c:strCache>
                <c:ptCount val="3"/>
                <c:pt idx="0">
                  <c:v>Approved 2014</c:v>
                </c:pt>
                <c:pt idx="1">
                  <c:v>Approved 2015</c:v>
                </c:pt>
                <c:pt idx="2">
                  <c:v>Proposed 2016</c:v>
                </c:pt>
              </c:strCache>
            </c:strRef>
          </c:cat>
          <c:val>
            <c:numRef>
              <c:f>('Category (2016)'!$S$6,'Category (2016)'!$M$6,'Category (2016)'!$F$6)</c:f>
              <c:numCache>
                <c:formatCode>"$"#,##0_);\("$"#,##0\)</c:formatCode>
                <c:ptCount val="3"/>
                <c:pt idx="0">
                  <c:v>475500</c:v>
                </c:pt>
                <c:pt idx="1">
                  <c:v>540500</c:v>
                </c:pt>
                <c:pt idx="2">
                  <c:v>452500</c:v>
                </c:pt>
              </c:numCache>
            </c:numRef>
          </c:val>
        </c:ser>
        <c:gapWidth val="27"/>
        <c:overlap val="100"/>
        <c:axId val="79294848"/>
        <c:axId val="79296384"/>
      </c:barChart>
      <c:catAx>
        <c:axId val="7929484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00" b="1"/>
            </a:pPr>
            <a:endParaRPr lang="en-US"/>
          </a:p>
        </c:txPr>
        <c:crossAx val="79296384"/>
        <c:crosses val="autoZero"/>
        <c:auto val="1"/>
        <c:lblAlgn val="ctr"/>
        <c:lblOffset val="100"/>
      </c:catAx>
      <c:valAx>
        <c:axId val="79296384"/>
        <c:scaling>
          <c:orientation val="minMax"/>
        </c:scaling>
        <c:axPos val="l"/>
        <c:numFmt formatCode="&quot;$&quot;#,##0_);\(&quot;$&quot;#,##0\)" sourceLinked="1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792948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786400441933603"/>
          <c:y val="0.17298899640971704"/>
          <c:w val="0.30870079421776903"/>
          <c:h val="0.72488254330810165"/>
        </c:manualLayout>
      </c:layout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tx>
        <c:rich>
          <a:bodyPr/>
          <a:lstStyle/>
          <a:p>
            <a:pPr>
              <a:defRPr sz="1600"/>
            </a:pPr>
            <a:r>
              <a:rPr lang="en-US"/>
              <a:t>2016 Breakdown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v>2014 Breakdown</c:v>
          </c:tx>
          <c:dLbls>
            <c:showVal val="1"/>
            <c:showLeaderLines val="1"/>
          </c:dLbls>
          <c:cat>
            <c:strRef>
              <c:f>(#REF!,#REF!,#REF!)</c:f>
              <c:strCache>
                <c:ptCount val="3"/>
                <c:pt idx="0">
                  <c:v>Technical Analysis</c:v>
                </c:pt>
                <c:pt idx="1">
                  <c:v>Tool Development, Research, Regional Coordination </c:v>
                </c:pt>
                <c:pt idx="2">
                  <c:v>Administration</c:v>
                </c:pt>
              </c:strCache>
            </c:strRef>
          </c:cat>
          <c:val>
            <c:numRef>
              <c:f>('Category (2016)'!$AK$6,'Category (2016)'!$AK$9,'Category (2016)'!$AK$12)</c:f>
              <c:numCache>
                <c:formatCode>0%</c:formatCode>
                <c:ptCount val="3"/>
                <c:pt idx="0">
                  <c:v>0.59260372820204443</c:v>
                </c:pt>
                <c:pt idx="1">
                  <c:v>0.132291040288635</c:v>
                </c:pt>
                <c:pt idx="2">
                  <c:v>0.27510523150932042</c:v>
                </c:pt>
              </c:numCache>
            </c:numRef>
          </c:val>
        </c:ser>
        <c:firstSliceAng val="0"/>
      </c:pieChart>
    </c:plotArea>
    <c:legend>
      <c:legendPos val="b"/>
      <c:layout/>
    </c:legend>
    <c:plotVisOnly val="1"/>
    <c:dispBlanksAs val="zero"/>
  </c:chart>
  <c:txPr>
    <a:bodyPr/>
    <a:lstStyle/>
    <a:p>
      <a:pPr>
        <a:defRPr sz="12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tx>
        <c:rich>
          <a:bodyPr/>
          <a:lstStyle/>
          <a:p>
            <a:pPr>
              <a:defRPr sz="1600"/>
            </a:pPr>
            <a:r>
              <a:rPr lang="en-US"/>
              <a:t>2014 Breakdown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v>2012 Breakdown</c:v>
          </c:tx>
          <c:dLbls>
            <c:showVal val="1"/>
            <c:showLeaderLines val="1"/>
          </c:dLbls>
          <c:cat>
            <c:strRef>
              <c:f>(#REF!,#REF!,#REF!)</c:f>
              <c:strCache>
                <c:ptCount val="3"/>
                <c:pt idx="0">
                  <c:v>Technical Analysis</c:v>
                </c:pt>
                <c:pt idx="1">
                  <c:v>Tool Development, Research, Regional Coordination </c:v>
                </c:pt>
                <c:pt idx="2">
                  <c:v>Administration</c:v>
                </c:pt>
              </c:strCache>
            </c:strRef>
          </c:cat>
          <c:val>
            <c:numRef>
              <c:f>('Category (2016)'!$AA$6,'Category (2016)'!$AA$9,'Category (2016)'!$AA$12)</c:f>
              <c:numCache>
                <c:formatCode>0%</c:formatCode>
                <c:ptCount val="3"/>
                <c:pt idx="0">
                  <c:v>0.50203665987780033</c:v>
                </c:pt>
                <c:pt idx="1">
                  <c:v>0.21961982348947728</c:v>
                </c:pt>
                <c:pt idx="2">
                  <c:v>0.27834351663272233</c:v>
                </c:pt>
              </c:numCache>
            </c:numRef>
          </c:val>
        </c:ser>
        <c:firstSliceAng val="0"/>
      </c:pieChart>
    </c:plotArea>
    <c:plotVisOnly val="1"/>
    <c:dispBlanksAs val="zero"/>
  </c:chart>
  <c:txPr>
    <a:bodyPr/>
    <a:lstStyle/>
    <a:p>
      <a:pPr>
        <a:defRPr sz="12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stacked"/>
        <c:ser>
          <c:idx val="8"/>
          <c:order val="0"/>
          <c:tx>
            <c:strRef>
              <c:f>'Category (2016)'!$B$14</c:f>
              <c:strCache>
                <c:ptCount val="1"/>
                <c:pt idx="0">
                  <c:v>RTF Management</c:v>
                </c:pt>
              </c:strCache>
            </c:strRef>
          </c:tx>
          <c:cat>
            <c:numLit>
              <c:formatCode>General</c:formatCode>
              <c:ptCount val="3"/>
              <c:pt idx="0">
                <c:v>2014</c:v>
              </c:pt>
              <c:pt idx="1">
                <c:v>2015</c:v>
              </c:pt>
              <c:pt idx="2">
                <c:v>2016</c:v>
              </c:pt>
            </c:numLit>
          </c:cat>
          <c:val>
            <c:numRef>
              <c:f>('Category (2016)'!$Q$14,'Category (2016)'!$J$14,'Category (2016)'!$C$14)</c:f>
              <c:numCache>
                <c:formatCode>"$"#,##0_);\("$"#,##0\)</c:formatCode>
                <c:ptCount val="3"/>
                <c:pt idx="0">
                  <c:v>4000</c:v>
                </c:pt>
                <c:pt idx="1">
                  <c:v>8300</c:v>
                </c:pt>
                <c:pt idx="2">
                  <c:v>8300</c:v>
                </c:pt>
              </c:numCache>
            </c:numRef>
          </c:val>
        </c:ser>
        <c:ser>
          <c:idx val="7"/>
          <c:order val="1"/>
          <c:tx>
            <c:strRef>
              <c:f>'Category (2016)'!$B$13</c:f>
              <c:strCache>
                <c:ptCount val="1"/>
                <c:pt idx="0">
                  <c:v>RTF Member Support &amp; Administration</c:v>
                </c:pt>
              </c:strCache>
            </c:strRef>
          </c:tx>
          <c:cat>
            <c:numLit>
              <c:formatCode>General</c:formatCode>
              <c:ptCount val="3"/>
              <c:pt idx="0">
                <c:v>2014</c:v>
              </c:pt>
              <c:pt idx="1">
                <c:v>2015</c:v>
              </c:pt>
              <c:pt idx="2">
                <c:v>2016</c:v>
              </c:pt>
            </c:numLit>
          </c:cat>
          <c:val>
            <c:numRef>
              <c:f>('Category (2016)'!$Q$13,'Category (2016)'!$J$13,'Category (2016)'!$C$13)</c:f>
              <c:numCache>
                <c:formatCode>"$"#,##0_);\("$"#,##0\)</c:formatCode>
                <c:ptCount val="3"/>
                <c:pt idx="0">
                  <c:v>145000</c:v>
                </c:pt>
                <c:pt idx="1">
                  <c:v>146800</c:v>
                </c:pt>
                <c:pt idx="2">
                  <c:v>169200</c:v>
                </c:pt>
              </c:numCache>
            </c:numRef>
          </c:val>
        </c:ser>
        <c:ser>
          <c:idx val="6"/>
          <c:order val="2"/>
          <c:tx>
            <c:strRef>
              <c:f>'Category (2016)'!$B$12</c:f>
              <c:strCache>
                <c:ptCount val="1"/>
                <c:pt idx="0">
                  <c:v>Website, Database support, Conservation Tracking </c:v>
                </c:pt>
              </c:strCache>
            </c:strRef>
          </c:tx>
          <c:cat>
            <c:numLit>
              <c:formatCode>General</c:formatCode>
              <c:ptCount val="3"/>
              <c:pt idx="0">
                <c:v>2014</c:v>
              </c:pt>
              <c:pt idx="1">
                <c:v>2015</c:v>
              </c:pt>
              <c:pt idx="2">
                <c:v>2016</c:v>
              </c:pt>
            </c:numLit>
          </c:cat>
          <c:val>
            <c:numRef>
              <c:f>('Category (2016)'!$Q$12,'Category (2016)'!$J$12,'Category (2016)'!$C$12)</c:f>
              <c:numCache>
                <c:formatCode>"$"#,##0_);\("$"#,##0\)</c:formatCode>
                <c:ptCount val="3"/>
                <c:pt idx="0">
                  <c:v>25000</c:v>
                </c:pt>
                <c:pt idx="1">
                  <c:v>20000</c:v>
                </c:pt>
                <c:pt idx="2">
                  <c:v>60000</c:v>
                </c:pt>
              </c:numCache>
            </c:numRef>
          </c:val>
        </c:ser>
        <c:ser>
          <c:idx val="5"/>
          <c:order val="3"/>
          <c:tx>
            <c:strRef>
              <c:f>'Category (2016)'!$B$11</c:f>
              <c:strCache>
                <c:ptCount val="1"/>
                <c:pt idx="0">
                  <c:v>Regional Coordination (Research and Data Development)</c:v>
                </c:pt>
              </c:strCache>
            </c:strRef>
          </c:tx>
          <c:cat>
            <c:numLit>
              <c:formatCode>General</c:formatCode>
              <c:ptCount val="3"/>
              <c:pt idx="0">
                <c:v>2014</c:v>
              </c:pt>
              <c:pt idx="1">
                <c:v>2015</c:v>
              </c:pt>
              <c:pt idx="2">
                <c:v>2016</c:v>
              </c:pt>
            </c:numLit>
          </c:cat>
          <c:val>
            <c:numRef>
              <c:f>('Category (2016)'!$Q$11,'Category (2016)'!$J$11,'Category (2016)'!$C$11)</c:f>
              <c:numCache>
                <c:formatCode>"$"#,##0_);\("$"#,##0\)</c:formatCode>
                <c:ptCount val="3"/>
                <c:pt idx="0">
                  <c:v>12500</c:v>
                </c:pt>
                <c:pt idx="1">
                  <c:v>12500</c:v>
                </c:pt>
                <c:pt idx="2">
                  <c:v>15000</c:v>
                </c:pt>
              </c:numCache>
            </c:numRef>
          </c:val>
        </c:ser>
        <c:ser>
          <c:idx val="4"/>
          <c:order val="4"/>
          <c:tx>
            <c:strRef>
              <c:f>'Category (2016)'!$B$10</c:f>
              <c:strCache>
                <c:ptCount val="1"/>
                <c:pt idx="0">
                  <c:v>Research Projects &amp; Data Development</c:v>
                </c:pt>
              </c:strCache>
            </c:strRef>
          </c:tx>
          <c:cat>
            <c:numLit>
              <c:formatCode>General</c:formatCode>
              <c:ptCount val="3"/>
              <c:pt idx="0">
                <c:v>2014</c:v>
              </c:pt>
              <c:pt idx="1">
                <c:v>2015</c:v>
              </c:pt>
              <c:pt idx="2">
                <c:v>2016</c:v>
              </c:pt>
            </c:numLit>
          </c:cat>
          <c:val>
            <c:numRef>
              <c:f>('Category (2016)'!$Q$10,'Category (2016)'!$J$10,'Category (2016)'!$C$10)</c:f>
              <c:numCache>
                <c:formatCode>"$"#,##0_);\("$"#,##0\)</c:formatCode>
                <c:ptCount val="3"/>
                <c:pt idx="0">
                  <c:v>60000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3"/>
          <c:order val="5"/>
          <c:tx>
            <c:strRef>
              <c:f>'Category (2016)'!$B$9</c:f>
              <c:strCache>
                <c:ptCount val="1"/>
                <c:pt idx="0">
                  <c:v>Tool Development</c:v>
                </c:pt>
              </c:strCache>
            </c:strRef>
          </c:tx>
          <c:cat>
            <c:numLit>
              <c:formatCode>General</c:formatCode>
              <c:ptCount val="3"/>
              <c:pt idx="0">
                <c:v>2014</c:v>
              </c:pt>
              <c:pt idx="1">
                <c:v>2015</c:v>
              </c:pt>
              <c:pt idx="2">
                <c:v>2016</c:v>
              </c:pt>
            </c:numLit>
          </c:cat>
          <c:val>
            <c:numRef>
              <c:f>('Category (2016)'!$Q$9,'Category (2016)'!$J$9,'Category (2016)'!$C$9)</c:f>
              <c:numCache>
                <c:formatCode>"$"#,##0_);\("$"#,##0\)</c:formatCode>
                <c:ptCount val="3"/>
                <c:pt idx="0">
                  <c:v>65000</c:v>
                </c:pt>
                <c:pt idx="1">
                  <c:v>10500</c:v>
                </c:pt>
                <c:pt idx="2">
                  <c:v>10000</c:v>
                </c:pt>
              </c:numCache>
            </c:numRef>
          </c:val>
        </c:ser>
        <c:ser>
          <c:idx val="2"/>
          <c:order val="6"/>
          <c:tx>
            <c:strRef>
              <c:f>'Category (2016)'!$B$8</c:f>
              <c:strCache>
                <c:ptCount val="1"/>
                <c:pt idx="0">
                  <c:v>Standardization of Technical Analysis</c:v>
                </c:pt>
              </c:strCache>
            </c:strRef>
          </c:tx>
          <c:cat>
            <c:numLit>
              <c:formatCode>General</c:formatCode>
              <c:ptCount val="3"/>
              <c:pt idx="0">
                <c:v>2014</c:v>
              </c:pt>
              <c:pt idx="1">
                <c:v>2015</c:v>
              </c:pt>
              <c:pt idx="2">
                <c:v>2016</c:v>
              </c:pt>
            </c:numLit>
          </c:cat>
          <c:val>
            <c:numRef>
              <c:f>('Category (2016)'!$Q$8,'Category (2016)'!$J$8,'Category (2016)'!$C$8)</c:f>
              <c:numCache>
                <c:formatCode>"$"#,##0_);\("$"#,##0\)</c:formatCode>
                <c:ptCount val="3"/>
                <c:pt idx="0">
                  <c:v>40000</c:v>
                </c:pt>
                <c:pt idx="1">
                  <c:v>25000</c:v>
                </c:pt>
                <c:pt idx="2">
                  <c:v>30000</c:v>
                </c:pt>
              </c:numCache>
            </c:numRef>
          </c:val>
        </c:ser>
        <c:ser>
          <c:idx val="1"/>
          <c:order val="7"/>
          <c:tx>
            <c:strRef>
              <c:f>'Category (2016)'!$B$7</c:f>
              <c:strCache>
                <c:ptCount val="1"/>
                <c:pt idx="0">
                  <c:v>New Measure Development &amp; Review of Unsolicited Proposals</c:v>
                </c:pt>
              </c:strCache>
            </c:strRef>
          </c:tx>
          <c:cat>
            <c:numLit>
              <c:formatCode>General</c:formatCode>
              <c:ptCount val="3"/>
              <c:pt idx="0">
                <c:v>2014</c:v>
              </c:pt>
              <c:pt idx="1">
                <c:v>2015</c:v>
              </c:pt>
              <c:pt idx="2">
                <c:v>2016</c:v>
              </c:pt>
            </c:numLit>
          </c:cat>
          <c:val>
            <c:numRef>
              <c:f>('Category (2016)'!$Q$7,'Category (2016)'!$J$7,'Category (2016)'!$C$7)</c:f>
              <c:numCache>
                <c:formatCode>"$"#,##0_);\("$"#,##0\)</c:formatCode>
                <c:ptCount val="3"/>
                <c:pt idx="0">
                  <c:v>65000</c:v>
                </c:pt>
                <c:pt idx="1">
                  <c:v>90000</c:v>
                </c:pt>
                <c:pt idx="2">
                  <c:v>88000</c:v>
                </c:pt>
              </c:numCache>
            </c:numRef>
          </c:val>
        </c:ser>
        <c:ser>
          <c:idx val="0"/>
          <c:order val="8"/>
          <c:tx>
            <c:strRef>
              <c:f>'Category (2016)'!$B$6</c:f>
              <c:strCache>
                <c:ptCount val="1"/>
                <c:pt idx="0">
                  <c:v>Existing Measure Review &amp; Updates</c:v>
                </c:pt>
              </c:strCache>
            </c:strRef>
          </c:tx>
          <c:cat>
            <c:numLit>
              <c:formatCode>General</c:formatCode>
              <c:ptCount val="3"/>
              <c:pt idx="0">
                <c:v>2014</c:v>
              </c:pt>
              <c:pt idx="1">
                <c:v>2015</c:v>
              </c:pt>
              <c:pt idx="2">
                <c:v>2016</c:v>
              </c:pt>
            </c:numLit>
          </c:cat>
          <c:val>
            <c:numRef>
              <c:f>('Category (2016)'!$Q$6,'Category (2016)'!$J$6,'Category (2016)'!$C$6)</c:f>
              <c:numCache>
                <c:formatCode>"$"#,##0_);\("$"#,##0\)</c:formatCode>
                <c:ptCount val="3"/>
                <c:pt idx="0">
                  <c:v>65500</c:v>
                </c:pt>
                <c:pt idx="1">
                  <c:v>112500</c:v>
                </c:pt>
                <c:pt idx="2">
                  <c:v>127500</c:v>
                </c:pt>
              </c:numCache>
            </c:numRef>
          </c:val>
        </c:ser>
        <c:overlap val="100"/>
        <c:axId val="73738112"/>
        <c:axId val="73739648"/>
      </c:barChart>
      <c:catAx>
        <c:axId val="7373811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00" b="1"/>
            </a:pPr>
            <a:endParaRPr lang="en-US"/>
          </a:p>
        </c:txPr>
        <c:crossAx val="73739648"/>
        <c:crosses val="autoZero"/>
        <c:auto val="1"/>
        <c:lblAlgn val="ctr"/>
        <c:lblOffset val="100"/>
      </c:catAx>
      <c:valAx>
        <c:axId val="73739648"/>
        <c:scaling>
          <c:orientation val="minMax"/>
        </c:scaling>
        <c:axPos val="l"/>
        <c:numFmt formatCode="&quot;$&quot;#,##0_);\(&quot;$&quot;#,##0\)" sourceLinked="1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737381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678696412948391"/>
          <c:y val="9.8070628551055181E-2"/>
          <c:w val="0.31932414698162737"/>
          <c:h val="0.82307124472736526"/>
        </c:manualLayout>
      </c:layout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stacked"/>
        <c:ser>
          <c:idx val="8"/>
          <c:order val="0"/>
          <c:tx>
            <c:strRef>
              <c:f>'Category (2016)'!$B$14</c:f>
              <c:strCache>
                <c:ptCount val="1"/>
                <c:pt idx="0">
                  <c:v>RTF Management</c:v>
                </c:pt>
              </c:strCache>
            </c:strRef>
          </c:tx>
          <c:cat>
            <c:numLit>
              <c:formatCode>General</c:formatCode>
              <c:ptCount val="3"/>
              <c:pt idx="0">
                <c:v>2014</c:v>
              </c:pt>
              <c:pt idx="1">
                <c:v>2015</c:v>
              </c:pt>
              <c:pt idx="2">
                <c:v>2016</c:v>
              </c:pt>
            </c:numLit>
          </c:cat>
          <c:val>
            <c:numRef>
              <c:f>('Category (2016)'!$R$14,'Category (2016)'!$K$14,'Category (2016)'!$D$14)</c:f>
              <c:numCache>
                <c:formatCode>"$"#,##0_);\("$"#,##0\)</c:formatCode>
                <c:ptCount val="3"/>
                <c:pt idx="0">
                  <c:v>196000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7"/>
          <c:order val="1"/>
          <c:tx>
            <c:strRef>
              <c:f>'Category (2016)'!$B$13</c:f>
              <c:strCache>
                <c:ptCount val="1"/>
                <c:pt idx="0">
                  <c:v>RTF Member Support &amp; Administration</c:v>
                </c:pt>
              </c:strCache>
            </c:strRef>
          </c:tx>
          <c:cat>
            <c:numLit>
              <c:formatCode>General</c:formatCode>
              <c:ptCount val="3"/>
              <c:pt idx="0">
                <c:v>2014</c:v>
              </c:pt>
              <c:pt idx="1">
                <c:v>2015</c:v>
              </c:pt>
              <c:pt idx="2">
                <c:v>2016</c:v>
              </c:pt>
            </c:numLit>
          </c:cat>
          <c:val>
            <c:numRef>
              <c:f>('Category (2016)'!$R$13,'Category (2016)'!$K$13,'Category (2016)'!$D$13)</c:f>
              <c:numCache>
                <c:formatCode>"$"#,##0_);\("$"#,##0\)</c:formatCode>
                <c:ptCount val="3"/>
                <c:pt idx="0">
                  <c:v>0</c:v>
                </c:pt>
                <c:pt idx="1">
                  <c:v>0</c:v>
                </c:pt>
                <c:pt idx="2">
                  <c:v>65000</c:v>
                </c:pt>
              </c:numCache>
            </c:numRef>
          </c:val>
        </c:ser>
        <c:ser>
          <c:idx val="6"/>
          <c:order val="2"/>
          <c:tx>
            <c:strRef>
              <c:f>'Category (2016)'!$B$12</c:f>
              <c:strCache>
                <c:ptCount val="1"/>
                <c:pt idx="0">
                  <c:v>Website, Database support, Conservation Tracking </c:v>
                </c:pt>
              </c:strCache>
            </c:strRef>
          </c:tx>
          <c:cat>
            <c:numLit>
              <c:formatCode>General</c:formatCode>
              <c:ptCount val="3"/>
              <c:pt idx="0">
                <c:v>2014</c:v>
              </c:pt>
              <c:pt idx="1">
                <c:v>2015</c:v>
              </c:pt>
              <c:pt idx="2">
                <c:v>2016</c:v>
              </c:pt>
            </c:numLit>
          </c:cat>
          <c:val>
            <c:numRef>
              <c:f>('Category (2016)'!$R$12,'Category (2016)'!$K$12,'Category (2016)'!$D$12)</c:f>
              <c:numCache>
                <c:formatCode>"$"#,##0_);\("$"#,##0\)</c:formatCode>
                <c:ptCount val="3"/>
                <c:pt idx="0">
                  <c:v>40000</c:v>
                </c:pt>
                <c:pt idx="1">
                  <c:v>20000</c:v>
                </c:pt>
                <c:pt idx="2">
                  <c:v>20000</c:v>
                </c:pt>
              </c:numCache>
            </c:numRef>
          </c:val>
        </c:ser>
        <c:ser>
          <c:idx val="5"/>
          <c:order val="3"/>
          <c:tx>
            <c:strRef>
              <c:f>'Category (2016)'!$B$11</c:f>
              <c:strCache>
                <c:ptCount val="1"/>
                <c:pt idx="0">
                  <c:v>Regional Coordination (Research and Data Development)</c:v>
                </c:pt>
              </c:strCache>
            </c:strRef>
          </c:tx>
          <c:cat>
            <c:numLit>
              <c:formatCode>General</c:formatCode>
              <c:ptCount val="3"/>
              <c:pt idx="0">
                <c:v>2014</c:v>
              </c:pt>
              <c:pt idx="1">
                <c:v>2015</c:v>
              </c:pt>
              <c:pt idx="2">
                <c:v>2016</c:v>
              </c:pt>
            </c:numLit>
          </c:cat>
          <c:val>
            <c:numRef>
              <c:f>('Category (2016)'!$R$11,'Category (2016)'!$K$11,'Category (2016)'!$D$11)</c:f>
              <c:numCache>
                <c:formatCode>"$"#,##0_);\("$"#,##0\)</c:formatCode>
                <c:ptCount val="3"/>
                <c:pt idx="0">
                  <c:v>6000</c:v>
                </c:pt>
                <c:pt idx="1">
                  <c:v>125000</c:v>
                </c:pt>
                <c:pt idx="2">
                  <c:v>135000</c:v>
                </c:pt>
              </c:numCache>
            </c:numRef>
          </c:val>
        </c:ser>
        <c:ser>
          <c:idx val="4"/>
          <c:order val="4"/>
          <c:tx>
            <c:strRef>
              <c:f>'Category (2016)'!$B$10</c:f>
              <c:strCache>
                <c:ptCount val="1"/>
                <c:pt idx="0">
                  <c:v>Research Projects &amp; Data Development</c:v>
                </c:pt>
              </c:strCache>
            </c:strRef>
          </c:tx>
          <c:cat>
            <c:numLit>
              <c:formatCode>General</c:formatCode>
              <c:ptCount val="3"/>
              <c:pt idx="0">
                <c:v>2014</c:v>
              </c:pt>
              <c:pt idx="1">
                <c:v>2015</c:v>
              </c:pt>
              <c:pt idx="2">
                <c:v>2016</c:v>
              </c:pt>
            </c:numLit>
          </c:cat>
          <c:val>
            <c:numRef>
              <c:f>('Category (2016)'!$R$10,'Category (2016)'!$K$10,'Category (2016)'!$D$10)</c:f>
              <c:numCache>
                <c:formatCode>"$"#,##0_);\("$"#,##0\)</c:formatCode>
                <c:ptCount val="3"/>
                <c:pt idx="0">
                  <c:v>60000</c:v>
                </c:pt>
                <c:pt idx="1">
                  <c:v>40000</c:v>
                </c:pt>
                <c:pt idx="2">
                  <c:v>0</c:v>
                </c:pt>
              </c:numCache>
            </c:numRef>
          </c:val>
        </c:ser>
        <c:ser>
          <c:idx val="3"/>
          <c:order val="5"/>
          <c:tx>
            <c:strRef>
              <c:f>'Category (2016)'!$B$9</c:f>
              <c:strCache>
                <c:ptCount val="1"/>
                <c:pt idx="0">
                  <c:v>Tool Development</c:v>
                </c:pt>
              </c:strCache>
            </c:strRef>
          </c:tx>
          <c:cat>
            <c:numLit>
              <c:formatCode>General</c:formatCode>
              <c:ptCount val="3"/>
              <c:pt idx="0">
                <c:v>2014</c:v>
              </c:pt>
              <c:pt idx="1">
                <c:v>2015</c:v>
              </c:pt>
              <c:pt idx="2">
                <c:v>2016</c:v>
              </c:pt>
            </c:numLit>
          </c:cat>
          <c:val>
            <c:numRef>
              <c:f>('Category (2016)'!$R$9,'Category (2016)'!$K$9,'Category (2016)'!$D$9)</c:f>
              <c:numCache>
                <c:formatCode>"$"#,##0_);\("$"#,##0\)</c:formatCode>
                <c:ptCount val="3"/>
                <c:pt idx="0">
                  <c:v>120000</c:v>
                </c:pt>
                <c:pt idx="1">
                  <c:v>80000</c:v>
                </c:pt>
                <c:pt idx="2">
                  <c:v>60000</c:v>
                </c:pt>
              </c:numCache>
            </c:numRef>
          </c:val>
        </c:ser>
        <c:ser>
          <c:idx val="2"/>
          <c:order val="6"/>
          <c:tx>
            <c:strRef>
              <c:f>'Category (2016)'!$B$8</c:f>
              <c:strCache>
                <c:ptCount val="1"/>
                <c:pt idx="0">
                  <c:v>Standardization of Technical Analysis</c:v>
                </c:pt>
              </c:strCache>
            </c:strRef>
          </c:tx>
          <c:cat>
            <c:numLit>
              <c:formatCode>General</c:formatCode>
              <c:ptCount val="3"/>
              <c:pt idx="0">
                <c:v>2014</c:v>
              </c:pt>
              <c:pt idx="1">
                <c:v>2015</c:v>
              </c:pt>
              <c:pt idx="2">
                <c:v>2016</c:v>
              </c:pt>
            </c:numLit>
          </c:cat>
          <c:val>
            <c:numRef>
              <c:f>('Category (2016)'!$R$8,'Category (2016)'!$K$8,'Category (2016)'!$D$8)</c:f>
              <c:numCache>
                <c:formatCode>"$"#,##0_);\("$"#,##0\)</c:formatCode>
                <c:ptCount val="3"/>
                <c:pt idx="0">
                  <c:v>19000</c:v>
                </c:pt>
                <c:pt idx="1">
                  <c:v>84000</c:v>
                </c:pt>
                <c:pt idx="2">
                  <c:v>175000</c:v>
                </c:pt>
              </c:numCache>
            </c:numRef>
          </c:val>
        </c:ser>
        <c:ser>
          <c:idx val="1"/>
          <c:order val="7"/>
          <c:tx>
            <c:strRef>
              <c:f>'Category (2016)'!$B$7</c:f>
              <c:strCache>
                <c:ptCount val="1"/>
                <c:pt idx="0">
                  <c:v>New Measure Development &amp; Review of Unsolicited Proposals</c:v>
                </c:pt>
              </c:strCache>
            </c:strRef>
          </c:tx>
          <c:cat>
            <c:numLit>
              <c:formatCode>General</c:formatCode>
              <c:ptCount val="3"/>
              <c:pt idx="0">
                <c:v>2014</c:v>
              </c:pt>
              <c:pt idx="1">
                <c:v>2015</c:v>
              </c:pt>
              <c:pt idx="2">
                <c:v>2016</c:v>
              </c:pt>
            </c:numLit>
          </c:cat>
          <c:val>
            <c:numRef>
              <c:f>('Category (2016)'!$R$7,'Category (2016)'!$K$7,'Category (2016)'!$D$7)</c:f>
              <c:numCache>
                <c:formatCode>"$"#,##0_);\("$"#,##0\)</c:formatCode>
                <c:ptCount val="3"/>
                <c:pt idx="0">
                  <c:v>140000</c:v>
                </c:pt>
                <c:pt idx="1">
                  <c:v>310000</c:v>
                </c:pt>
                <c:pt idx="2">
                  <c:v>240000</c:v>
                </c:pt>
              </c:numCache>
            </c:numRef>
          </c:val>
        </c:ser>
        <c:ser>
          <c:idx val="0"/>
          <c:order val="8"/>
          <c:tx>
            <c:strRef>
              <c:f>'Category (2016)'!$B$6</c:f>
              <c:strCache>
                <c:ptCount val="1"/>
                <c:pt idx="0">
                  <c:v>Existing Measure Review &amp; Updates</c:v>
                </c:pt>
              </c:strCache>
            </c:strRef>
          </c:tx>
          <c:cat>
            <c:numLit>
              <c:formatCode>General</c:formatCode>
              <c:ptCount val="3"/>
              <c:pt idx="0">
                <c:v>2014</c:v>
              </c:pt>
              <c:pt idx="1">
                <c:v>2015</c:v>
              </c:pt>
              <c:pt idx="2">
                <c:v>2016</c:v>
              </c:pt>
            </c:numLit>
          </c:cat>
          <c:val>
            <c:numRef>
              <c:f>('Category (2016)'!$R$6,'Category (2016)'!$K$6,'Category (2016)'!$D$6)</c:f>
              <c:numCache>
                <c:formatCode>"$"#,##0_);\("$"#,##0\)</c:formatCode>
                <c:ptCount val="3"/>
                <c:pt idx="0">
                  <c:v>410000</c:v>
                </c:pt>
                <c:pt idx="1">
                  <c:v>428000</c:v>
                </c:pt>
                <c:pt idx="2">
                  <c:v>325000</c:v>
                </c:pt>
              </c:numCache>
            </c:numRef>
          </c:val>
        </c:ser>
        <c:overlap val="100"/>
        <c:axId val="73786880"/>
        <c:axId val="73788416"/>
      </c:barChart>
      <c:catAx>
        <c:axId val="7378688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00" b="1"/>
            </a:pPr>
            <a:endParaRPr lang="en-US"/>
          </a:p>
        </c:txPr>
        <c:crossAx val="73788416"/>
        <c:crosses val="autoZero"/>
        <c:auto val="1"/>
        <c:lblAlgn val="ctr"/>
        <c:lblOffset val="100"/>
      </c:catAx>
      <c:valAx>
        <c:axId val="73788416"/>
        <c:scaling>
          <c:orientation val="minMax"/>
        </c:scaling>
        <c:axPos val="l"/>
        <c:numFmt formatCode="&quot;$&quot;#,##0_);\(&quot;$&quot;#,##0\)" sourceLinked="1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7378688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37627267759351"/>
          <c:y val="6.2265830052493455E-2"/>
          <c:w val="0.51065167201322081"/>
          <c:h val="0.83452038221784786"/>
        </c:manualLayout>
      </c:layout>
      <c:barChart>
        <c:barDir val="col"/>
        <c:grouping val="stacked"/>
        <c:ser>
          <c:idx val="8"/>
          <c:order val="0"/>
          <c:tx>
            <c:strRef>
              <c:f>'Category (2016)'!$B$14</c:f>
              <c:strCache>
                <c:ptCount val="1"/>
                <c:pt idx="0">
                  <c:v>RTF Management</c:v>
                </c:pt>
              </c:strCache>
            </c:strRef>
          </c:tx>
          <c:cat>
            <c:strRef>
              <c:f>('Category (2016)'!$Q$4,'Category (2016)'!$J$4,'Category (2016)'!$C$4)</c:f>
              <c:strCache>
                <c:ptCount val="3"/>
                <c:pt idx="0">
                  <c:v>Approved 2014</c:v>
                </c:pt>
                <c:pt idx="1">
                  <c:v>Approved 2015</c:v>
                </c:pt>
                <c:pt idx="2">
                  <c:v>Proposed 2016</c:v>
                </c:pt>
              </c:strCache>
            </c:strRef>
          </c:cat>
          <c:val>
            <c:numRef>
              <c:f>('Category (2016)'!$S$14,'Category (2016)'!$M$14,'Category (2016)'!$F$14)</c:f>
              <c:numCache>
                <c:formatCode>"$"#,##0_);\("$"#,##0\)</c:formatCode>
                <c:ptCount val="3"/>
                <c:pt idx="0">
                  <c:v>200000</c:v>
                </c:pt>
                <c:pt idx="1">
                  <c:v>133300</c:v>
                </c:pt>
                <c:pt idx="2">
                  <c:v>143300</c:v>
                </c:pt>
              </c:numCache>
            </c:numRef>
          </c:val>
        </c:ser>
        <c:ser>
          <c:idx val="7"/>
          <c:order val="1"/>
          <c:tx>
            <c:strRef>
              <c:f>'Category (2016)'!$B$13</c:f>
              <c:strCache>
                <c:ptCount val="1"/>
                <c:pt idx="0">
                  <c:v>RTF Member Support &amp; Administration</c:v>
                </c:pt>
              </c:strCache>
            </c:strRef>
          </c:tx>
          <c:cat>
            <c:strRef>
              <c:f>('Category (2016)'!$Q$4,'Category (2016)'!$J$4,'Category (2016)'!$C$4)</c:f>
              <c:strCache>
                <c:ptCount val="3"/>
                <c:pt idx="0">
                  <c:v>Approved 2014</c:v>
                </c:pt>
                <c:pt idx="1">
                  <c:v>Approved 2015</c:v>
                </c:pt>
                <c:pt idx="2">
                  <c:v>Proposed 2016</c:v>
                </c:pt>
              </c:strCache>
            </c:strRef>
          </c:cat>
          <c:val>
            <c:numRef>
              <c:f>('Category (2016)'!$S$13,'Category (2016)'!$M$13,'Category (2016)'!$F$13)</c:f>
              <c:numCache>
                <c:formatCode>"$"#,##0_);\("$"#,##0\)</c:formatCode>
                <c:ptCount val="3"/>
                <c:pt idx="0">
                  <c:v>145000</c:v>
                </c:pt>
                <c:pt idx="1">
                  <c:v>146800</c:v>
                </c:pt>
                <c:pt idx="2">
                  <c:v>234200</c:v>
                </c:pt>
              </c:numCache>
            </c:numRef>
          </c:val>
        </c:ser>
        <c:ser>
          <c:idx val="6"/>
          <c:order val="2"/>
          <c:tx>
            <c:strRef>
              <c:f>'Category (2016)'!$B$12</c:f>
              <c:strCache>
                <c:ptCount val="1"/>
                <c:pt idx="0">
                  <c:v>Website, Database support, Conservation Tracking </c:v>
                </c:pt>
              </c:strCache>
            </c:strRef>
          </c:tx>
          <c:cat>
            <c:strRef>
              <c:f>('Category (2016)'!$Q$4,'Category (2016)'!$J$4,'Category (2016)'!$C$4)</c:f>
              <c:strCache>
                <c:ptCount val="3"/>
                <c:pt idx="0">
                  <c:v>Approved 2014</c:v>
                </c:pt>
                <c:pt idx="1">
                  <c:v>Approved 2015</c:v>
                </c:pt>
                <c:pt idx="2">
                  <c:v>Proposed 2016</c:v>
                </c:pt>
              </c:strCache>
            </c:strRef>
          </c:cat>
          <c:val>
            <c:numRef>
              <c:f>('Category (2016)'!$S$12,'Category (2016)'!$M$12,'Category (2016)'!$F$12)</c:f>
              <c:numCache>
                <c:formatCode>"$"#,##0_);\("$"#,##0\)</c:formatCode>
                <c:ptCount val="3"/>
                <c:pt idx="0">
                  <c:v>65000</c:v>
                </c:pt>
                <c:pt idx="1">
                  <c:v>40000</c:v>
                </c:pt>
                <c:pt idx="2">
                  <c:v>80000</c:v>
                </c:pt>
              </c:numCache>
            </c:numRef>
          </c:val>
        </c:ser>
        <c:ser>
          <c:idx val="5"/>
          <c:order val="3"/>
          <c:tx>
            <c:strRef>
              <c:f>'Category (2016)'!$B$11</c:f>
              <c:strCache>
                <c:ptCount val="1"/>
                <c:pt idx="0">
                  <c:v>Regional Coordination (Research and Data Development)</c:v>
                </c:pt>
              </c:strCache>
            </c:strRef>
          </c:tx>
          <c:cat>
            <c:strRef>
              <c:f>('Category (2016)'!$Q$4,'Category (2016)'!$J$4,'Category (2016)'!$C$4)</c:f>
              <c:strCache>
                <c:ptCount val="3"/>
                <c:pt idx="0">
                  <c:v>Approved 2014</c:v>
                </c:pt>
                <c:pt idx="1">
                  <c:v>Approved 2015</c:v>
                </c:pt>
                <c:pt idx="2">
                  <c:v>Proposed 2016</c:v>
                </c:pt>
              </c:strCache>
            </c:strRef>
          </c:cat>
          <c:val>
            <c:numRef>
              <c:f>('Category (2016)'!$S$11,'Category (2016)'!$M$11,'Category (2016)'!$F$11)</c:f>
              <c:numCache>
                <c:formatCode>"$"#,##0_);\("$"#,##0\)</c:formatCode>
                <c:ptCount val="3"/>
                <c:pt idx="0">
                  <c:v>18500</c:v>
                </c:pt>
                <c:pt idx="1">
                  <c:v>137500</c:v>
                </c:pt>
                <c:pt idx="2">
                  <c:v>150000</c:v>
                </c:pt>
              </c:numCache>
            </c:numRef>
          </c:val>
        </c:ser>
        <c:ser>
          <c:idx val="4"/>
          <c:order val="4"/>
          <c:tx>
            <c:strRef>
              <c:f>'Category (2016)'!$B$10</c:f>
              <c:strCache>
                <c:ptCount val="1"/>
                <c:pt idx="0">
                  <c:v>Research Projects &amp; Data Development</c:v>
                </c:pt>
              </c:strCache>
            </c:strRef>
          </c:tx>
          <c:cat>
            <c:strRef>
              <c:f>('Category (2016)'!$Q$4,'Category (2016)'!$J$4,'Category (2016)'!$C$4)</c:f>
              <c:strCache>
                <c:ptCount val="3"/>
                <c:pt idx="0">
                  <c:v>Approved 2014</c:v>
                </c:pt>
                <c:pt idx="1">
                  <c:v>Approved 2015</c:v>
                </c:pt>
                <c:pt idx="2">
                  <c:v>Proposed 2016</c:v>
                </c:pt>
              </c:strCache>
            </c:strRef>
          </c:cat>
          <c:val>
            <c:numRef>
              <c:f>('Category (2016)'!$S$10,'Category (2016)'!$M$10,'Category (2016)'!$F$10)</c:f>
              <c:numCache>
                <c:formatCode>"$"#,##0_);\("$"#,##0\)</c:formatCode>
                <c:ptCount val="3"/>
                <c:pt idx="0">
                  <c:v>120000</c:v>
                </c:pt>
                <c:pt idx="1">
                  <c:v>40000</c:v>
                </c:pt>
                <c:pt idx="2">
                  <c:v>0</c:v>
                </c:pt>
              </c:numCache>
            </c:numRef>
          </c:val>
        </c:ser>
        <c:ser>
          <c:idx val="3"/>
          <c:order val="5"/>
          <c:tx>
            <c:strRef>
              <c:f>'Category (2016)'!$B$9</c:f>
              <c:strCache>
                <c:ptCount val="1"/>
                <c:pt idx="0">
                  <c:v>Tool Development</c:v>
                </c:pt>
              </c:strCache>
            </c:strRef>
          </c:tx>
          <c:cat>
            <c:strRef>
              <c:f>('Category (2016)'!$Q$4,'Category (2016)'!$J$4,'Category (2016)'!$C$4)</c:f>
              <c:strCache>
                <c:ptCount val="3"/>
                <c:pt idx="0">
                  <c:v>Approved 2014</c:v>
                </c:pt>
                <c:pt idx="1">
                  <c:v>Approved 2015</c:v>
                </c:pt>
                <c:pt idx="2">
                  <c:v>Proposed 2016</c:v>
                </c:pt>
              </c:strCache>
            </c:strRef>
          </c:cat>
          <c:val>
            <c:numRef>
              <c:f>('Category (2016)'!$S$9,'Category (2016)'!$M$9,'Category (2016)'!$F$9)</c:f>
              <c:numCache>
                <c:formatCode>"$"#,##0_);\("$"#,##0\)</c:formatCode>
                <c:ptCount val="3"/>
                <c:pt idx="0">
                  <c:v>185000</c:v>
                </c:pt>
                <c:pt idx="1">
                  <c:v>90500</c:v>
                </c:pt>
                <c:pt idx="2">
                  <c:v>70000</c:v>
                </c:pt>
              </c:numCache>
            </c:numRef>
          </c:val>
        </c:ser>
        <c:ser>
          <c:idx val="0"/>
          <c:order val="6"/>
          <c:tx>
            <c:strRef>
              <c:f>'Category (2016)'!$B$8</c:f>
              <c:strCache>
                <c:ptCount val="1"/>
                <c:pt idx="0">
                  <c:v>Standardization of Technical Analysis</c:v>
                </c:pt>
              </c:strCache>
            </c:strRef>
          </c:tx>
          <c:cat>
            <c:strRef>
              <c:f>('Category (2016)'!$Q$4,'Category (2016)'!$J$4,'Category (2016)'!$C$4)</c:f>
              <c:strCache>
                <c:ptCount val="3"/>
                <c:pt idx="0">
                  <c:v>Approved 2014</c:v>
                </c:pt>
                <c:pt idx="1">
                  <c:v>Approved 2015</c:v>
                </c:pt>
                <c:pt idx="2">
                  <c:v>Proposed 2016</c:v>
                </c:pt>
              </c:strCache>
            </c:strRef>
          </c:cat>
          <c:val>
            <c:numRef>
              <c:f>('Category (2016)'!$S$8,'Category (2016)'!$M$8,'Category (2016)'!$F$8)</c:f>
              <c:numCache>
                <c:formatCode>"$"#,##0_);\("$"#,##0\)</c:formatCode>
                <c:ptCount val="3"/>
                <c:pt idx="0">
                  <c:v>59000</c:v>
                </c:pt>
                <c:pt idx="1">
                  <c:v>109000</c:v>
                </c:pt>
                <c:pt idx="2">
                  <c:v>205000</c:v>
                </c:pt>
              </c:numCache>
            </c:numRef>
          </c:val>
        </c:ser>
        <c:ser>
          <c:idx val="1"/>
          <c:order val="7"/>
          <c:tx>
            <c:strRef>
              <c:f>'Category (2016)'!$B$7</c:f>
              <c:strCache>
                <c:ptCount val="1"/>
                <c:pt idx="0">
                  <c:v>New Measure Development &amp; Review of Unsolicited Proposals</c:v>
                </c:pt>
              </c:strCache>
            </c:strRef>
          </c:tx>
          <c:cat>
            <c:strRef>
              <c:f>('Category (2016)'!$Q$4,'Category (2016)'!$J$4,'Category (2016)'!$C$4)</c:f>
              <c:strCache>
                <c:ptCount val="3"/>
                <c:pt idx="0">
                  <c:v>Approved 2014</c:v>
                </c:pt>
                <c:pt idx="1">
                  <c:v>Approved 2015</c:v>
                </c:pt>
                <c:pt idx="2">
                  <c:v>Proposed 2016</c:v>
                </c:pt>
              </c:strCache>
            </c:strRef>
          </c:cat>
          <c:val>
            <c:numRef>
              <c:f>('Category (2016)'!$S$7,'Category (2016)'!$M$7,'Category (2016)'!$F$7)</c:f>
              <c:numCache>
                <c:formatCode>"$"#,##0_);\("$"#,##0\)</c:formatCode>
                <c:ptCount val="3"/>
                <c:pt idx="0">
                  <c:v>205000</c:v>
                </c:pt>
                <c:pt idx="1">
                  <c:v>400000</c:v>
                </c:pt>
                <c:pt idx="2">
                  <c:v>328000</c:v>
                </c:pt>
              </c:numCache>
            </c:numRef>
          </c:val>
        </c:ser>
        <c:ser>
          <c:idx val="2"/>
          <c:order val="8"/>
          <c:tx>
            <c:strRef>
              <c:f>'Category (2016)'!$B$6</c:f>
              <c:strCache>
                <c:ptCount val="1"/>
                <c:pt idx="0">
                  <c:v>Existing Measure Review &amp; Updates</c:v>
                </c:pt>
              </c:strCache>
            </c:strRef>
          </c:tx>
          <c:cat>
            <c:strRef>
              <c:f>('Category (2016)'!$Q$4,'Category (2016)'!$J$4,'Category (2016)'!$C$4)</c:f>
              <c:strCache>
                <c:ptCount val="3"/>
                <c:pt idx="0">
                  <c:v>Approved 2014</c:v>
                </c:pt>
                <c:pt idx="1">
                  <c:v>Approved 2015</c:v>
                </c:pt>
                <c:pt idx="2">
                  <c:v>Proposed 2016</c:v>
                </c:pt>
              </c:strCache>
            </c:strRef>
          </c:cat>
          <c:val>
            <c:numRef>
              <c:f>('Category (2016)'!$S$6,'Category (2016)'!$M$6,'Category (2016)'!$F$6)</c:f>
              <c:numCache>
                <c:formatCode>"$"#,##0_);\("$"#,##0\)</c:formatCode>
                <c:ptCount val="3"/>
                <c:pt idx="0">
                  <c:v>475500</c:v>
                </c:pt>
                <c:pt idx="1">
                  <c:v>540500</c:v>
                </c:pt>
                <c:pt idx="2">
                  <c:v>452500</c:v>
                </c:pt>
              </c:numCache>
            </c:numRef>
          </c:val>
        </c:ser>
        <c:gapWidth val="27"/>
        <c:overlap val="100"/>
        <c:axId val="73913472"/>
        <c:axId val="73915008"/>
      </c:barChart>
      <c:catAx>
        <c:axId val="7391347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00" b="1"/>
            </a:pPr>
            <a:endParaRPr lang="en-US"/>
          </a:p>
        </c:txPr>
        <c:crossAx val="73915008"/>
        <c:crosses val="autoZero"/>
        <c:auto val="1"/>
        <c:lblAlgn val="ctr"/>
        <c:lblOffset val="100"/>
      </c:catAx>
      <c:valAx>
        <c:axId val="73915008"/>
        <c:scaling>
          <c:orientation val="minMax"/>
        </c:scaling>
        <c:axPos val="l"/>
        <c:numFmt formatCode="&quot;$&quot;#,##0_);\(&quot;$&quot;#,##0\)" sourceLinked="1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739134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786400441933536"/>
          <c:y val="0.17298899640971704"/>
          <c:w val="0.30870079421776875"/>
          <c:h val="0.72488254330810165"/>
        </c:manualLayout>
      </c:layout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37627267759351"/>
          <c:y val="6.2265830052493483E-2"/>
          <c:w val="0.51065167201322104"/>
          <c:h val="0.83452038221784786"/>
        </c:manualLayout>
      </c:layout>
      <c:barChart>
        <c:barDir val="col"/>
        <c:grouping val="stacked"/>
        <c:ser>
          <c:idx val="8"/>
          <c:order val="0"/>
          <c:tx>
            <c:strRef>
              <c:f>'Category (2016)'!$B$14</c:f>
              <c:strCache>
                <c:ptCount val="1"/>
                <c:pt idx="0">
                  <c:v>RTF Management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strRef>
              <c:f>('Category (2016)'!$Q$4,'Category (2016)'!$J$4,'Category (2016)'!$C$4)</c:f>
              <c:strCache>
                <c:ptCount val="3"/>
                <c:pt idx="0">
                  <c:v>Approved 2014</c:v>
                </c:pt>
                <c:pt idx="1">
                  <c:v>Approved 2015</c:v>
                </c:pt>
                <c:pt idx="2">
                  <c:v>Proposed 2016</c:v>
                </c:pt>
              </c:strCache>
            </c:strRef>
          </c:cat>
          <c:val>
            <c:numRef>
              <c:f>('Category (2016)'!$S$14,'Category (2016)'!$M$14,'Category (2016)'!$F$14)</c:f>
              <c:numCache>
                <c:formatCode>"$"#,##0_);\("$"#,##0\)</c:formatCode>
                <c:ptCount val="3"/>
                <c:pt idx="0">
                  <c:v>200000</c:v>
                </c:pt>
                <c:pt idx="1">
                  <c:v>133300</c:v>
                </c:pt>
                <c:pt idx="2">
                  <c:v>143300</c:v>
                </c:pt>
              </c:numCache>
            </c:numRef>
          </c:val>
        </c:ser>
        <c:ser>
          <c:idx val="7"/>
          <c:order val="1"/>
          <c:tx>
            <c:strRef>
              <c:f>'Category (2016)'!$B$13</c:f>
              <c:strCache>
                <c:ptCount val="1"/>
                <c:pt idx="0">
                  <c:v>RTF Member Support &amp; Administration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strRef>
              <c:f>('Category (2016)'!$Q$4,'Category (2016)'!$J$4,'Category (2016)'!$C$4)</c:f>
              <c:strCache>
                <c:ptCount val="3"/>
                <c:pt idx="0">
                  <c:v>Approved 2014</c:v>
                </c:pt>
                <c:pt idx="1">
                  <c:v>Approved 2015</c:v>
                </c:pt>
                <c:pt idx="2">
                  <c:v>Proposed 2016</c:v>
                </c:pt>
              </c:strCache>
            </c:strRef>
          </c:cat>
          <c:val>
            <c:numRef>
              <c:f>('Category (2016)'!$S$13,'Category (2016)'!$M$13,'Category (2016)'!$F$13)</c:f>
              <c:numCache>
                <c:formatCode>"$"#,##0_);\("$"#,##0\)</c:formatCode>
                <c:ptCount val="3"/>
                <c:pt idx="0">
                  <c:v>145000</c:v>
                </c:pt>
                <c:pt idx="1">
                  <c:v>146800</c:v>
                </c:pt>
                <c:pt idx="2">
                  <c:v>234200</c:v>
                </c:pt>
              </c:numCache>
            </c:numRef>
          </c:val>
        </c:ser>
        <c:ser>
          <c:idx val="6"/>
          <c:order val="2"/>
          <c:tx>
            <c:strRef>
              <c:f>'Category (2016)'!$B$12</c:f>
              <c:strCache>
                <c:ptCount val="1"/>
                <c:pt idx="0">
                  <c:v>Website, Database support, Conservation Tracking 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strRef>
              <c:f>('Category (2016)'!$Q$4,'Category (2016)'!$J$4,'Category (2016)'!$C$4)</c:f>
              <c:strCache>
                <c:ptCount val="3"/>
                <c:pt idx="0">
                  <c:v>Approved 2014</c:v>
                </c:pt>
                <c:pt idx="1">
                  <c:v>Approved 2015</c:v>
                </c:pt>
                <c:pt idx="2">
                  <c:v>Proposed 2016</c:v>
                </c:pt>
              </c:strCache>
            </c:strRef>
          </c:cat>
          <c:val>
            <c:numRef>
              <c:f>('Category (2016)'!$S$12,'Category (2016)'!$M$12,'Category (2016)'!$F$12)</c:f>
              <c:numCache>
                <c:formatCode>"$"#,##0_);\("$"#,##0\)</c:formatCode>
                <c:ptCount val="3"/>
                <c:pt idx="0">
                  <c:v>65000</c:v>
                </c:pt>
                <c:pt idx="1">
                  <c:v>40000</c:v>
                </c:pt>
                <c:pt idx="2">
                  <c:v>80000</c:v>
                </c:pt>
              </c:numCache>
            </c:numRef>
          </c:val>
        </c:ser>
        <c:ser>
          <c:idx val="5"/>
          <c:order val="3"/>
          <c:tx>
            <c:strRef>
              <c:f>'Category (2016)'!$B$11</c:f>
              <c:strCache>
                <c:ptCount val="1"/>
                <c:pt idx="0">
                  <c:v>Regional Coordination (Research and Data Development)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strRef>
              <c:f>('Category (2016)'!$Q$4,'Category (2016)'!$J$4,'Category (2016)'!$C$4)</c:f>
              <c:strCache>
                <c:ptCount val="3"/>
                <c:pt idx="0">
                  <c:v>Approved 2014</c:v>
                </c:pt>
                <c:pt idx="1">
                  <c:v>Approved 2015</c:v>
                </c:pt>
                <c:pt idx="2">
                  <c:v>Proposed 2016</c:v>
                </c:pt>
              </c:strCache>
            </c:strRef>
          </c:cat>
          <c:val>
            <c:numRef>
              <c:f>('Category (2016)'!$S$11,'Category (2016)'!$M$11,'Category (2016)'!$F$11)</c:f>
              <c:numCache>
                <c:formatCode>"$"#,##0_);\("$"#,##0\)</c:formatCode>
                <c:ptCount val="3"/>
                <c:pt idx="0">
                  <c:v>18500</c:v>
                </c:pt>
                <c:pt idx="1">
                  <c:v>137500</c:v>
                </c:pt>
                <c:pt idx="2">
                  <c:v>150000</c:v>
                </c:pt>
              </c:numCache>
            </c:numRef>
          </c:val>
        </c:ser>
        <c:ser>
          <c:idx val="4"/>
          <c:order val="4"/>
          <c:tx>
            <c:strRef>
              <c:f>'Category (2016)'!$B$10</c:f>
              <c:strCache>
                <c:ptCount val="1"/>
                <c:pt idx="0">
                  <c:v>Research Projects &amp; Data Development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strRef>
              <c:f>('Category (2016)'!$Q$4,'Category (2016)'!$J$4,'Category (2016)'!$C$4)</c:f>
              <c:strCache>
                <c:ptCount val="3"/>
                <c:pt idx="0">
                  <c:v>Approved 2014</c:v>
                </c:pt>
                <c:pt idx="1">
                  <c:v>Approved 2015</c:v>
                </c:pt>
                <c:pt idx="2">
                  <c:v>Proposed 2016</c:v>
                </c:pt>
              </c:strCache>
            </c:strRef>
          </c:cat>
          <c:val>
            <c:numRef>
              <c:f>('Category (2016)'!$S$10,'Category (2016)'!$M$10,'Category (2016)'!$F$10)</c:f>
              <c:numCache>
                <c:formatCode>"$"#,##0_);\("$"#,##0\)</c:formatCode>
                <c:ptCount val="3"/>
                <c:pt idx="0">
                  <c:v>120000</c:v>
                </c:pt>
                <c:pt idx="1">
                  <c:v>40000</c:v>
                </c:pt>
                <c:pt idx="2">
                  <c:v>0</c:v>
                </c:pt>
              </c:numCache>
            </c:numRef>
          </c:val>
        </c:ser>
        <c:ser>
          <c:idx val="3"/>
          <c:order val="5"/>
          <c:tx>
            <c:strRef>
              <c:f>'Category (2016)'!$B$9</c:f>
              <c:strCache>
                <c:ptCount val="1"/>
                <c:pt idx="0">
                  <c:v>Tool Development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strRef>
              <c:f>('Category (2016)'!$Q$4,'Category (2016)'!$J$4,'Category (2016)'!$C$4)</c:f>
              <c:strCache>
                <c:ptCount val="3"/>
                <c:pt idx="0">
                  <c:v>Approved 2014</c:v>
                </c:pt>
                <c:pt idx="1">
                  <c:v>Approved 2015</c:v>
                </c:pt>
                <c:pt idx="2">
                  <c:v>Proposed 2016</c:v>
                </c:pt>
              </c:strCache>
            </c:strRef>
          </c:cat>
          <c:val>
            <c:numRef>
              <c:f>('Category (2016)'!$S$9,'Category (2016)'!$M$9,'Category (2016)'!$F$9)</c:f>
              <c:numCache>
                <c:formatCode>"$"#,##0_);\("$"#,##0\)</c:formatCode>
                <c:ptCount val="3"/>
                <c:pt idx="0">
                  <c:v>185000</c:v>
                </c:pt>
                <c:pt idx="1">
                  <c:v>90500</c:v>
                </c:pt>
                <c:pt idx="2">
                  <c:v>70000</c:v>
                </c:pt>
              </c:numCache>
            </c:numRef>
          </c:val>
        </c:ser>
        <c:ser>
          <c:idx val="0"/>
          <c:order val="6"/>
          <c:tx>
            <c:strRef>
              <c:f>'Category (2016)'!$B$8</c:f>
              <c:strCache>
                <c:ptCount val="1"/>
                <c:pt idx="0">
                  <c:v>Standardization of Technical Analysis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strRef>
              <c:f>('Category (2016)'!$Q$4,'Category (2016)'!$J$4,'Category (2016)'!$C$4)</c:f>
              <c:strCache>
                <c:ptCount val="3"/>
                <c:pt idx="0">
                  <c:v>Approved 2014</c:v>
                </c:pt>
                <c:pt idx="1">
                  <c:v>Approved 2015</c:v>
                </c:pt>
                <c:pt idx="2">
                  <c:v>Proposed 2016</c:v>
                </c:pt>
              </c:strCache>
            </c:strRef>
          </c:cat>
          <c:val>
            <c:numRef>
              <c:f>('Category (2016)'!$S$8,'Category (2016)'!$M$8,'Category (2016)'!$F$8)</c:f>
              <c:numCache>
                <c:formatCode>"$"#,##0_);\("$"#,##0\)</c:formatCode>
                <c:ptCount val="3"/>
                <c:pt idx="0">
                  <c:v>59000</c:v>
                </c:pt>
                <c:pt idx="1">
                  <c:v>109000</c:v>
                </c:pt>
                <c:pt idx="2">
                  <c:v>205000</c:v>
                </c:pt>
              </c:numCache>
            </c:numRef>
          </c:val>
        </c:ser>
        <c:ser>
          <c:idx val="1"/>
          <c:order val="7"/>
          <c:tx>
            <c:strRef>
              <c:f>'Category (2016)'!$B$7</c:f>
              <c:strCache>
                <c:ptCount val="1"/>
                <c:pt idx="0">
                  <c:v>New Measure Development &amp; Review of Unsolicited Proposals</c:v>
                </c:pt>
              </c:strCache>
            </c:strRef>
          </c:tx>
          <c:cat>
            <c:strRef>
              <c:f>('Category (2016)'!$Q$4,'Category (2016)'!$J$4,'Category (2016)'!$C$4)</c:f>
              <c:strCache>
                <c:ptCount val="3"/>
                <c:pt idx="0">
                  <c:v>Approved 2014</c:v>
                </c:pt>
                <c:pt idx="1">
                  <c:v>Approved 2015</c:v>
                </c:pt>
                <c:pt idx="2">
                  <c:v>Proposed 2016</c:v>
                </c:pt>
              </c:strCache>
            </c:strRef>
          </c:cat>
          <c:val>
            <c:numRef>
              <c:f>('Category (2016)'!$S$7,'Category (2016)'!$M$7,'Category (2016)'!$F$7)</c:f>
              <c:numCache>
                <c:formatCode>"$"#,##0_);\("$"#,##0\)</c:formatCode>
                <c:ptCount val="3"/>
                <c:pt idx="0">
                  <c:v>205000</c:v>
                </c:pt>
                <c:pt idx="1">
                  <c:v>400000</c:v>
                </c:pt>
                <c:pt idx="2">
                  <c:v>328000</c:v>
                </c:pt>
              </c:numCache>
            </c:numRef>
          </c:val>
        </c:ser>
        <c:ser>
          <c:idx val="2"/>
          <c:order val="8"/>
          <c:tx>
            <c:strRef>
              <c:f>'Category (2016)'!$B$6</c:f>
              <c:strCache>
                <c:ptCount val="1"/>
                <c:pt idx="0">
                  <c:v>Existing Measure Review &amp; Updates</c:v>
                </c:pt>
              </c:strCache>
            </c:strRef>
          </c:tx>
          <c:cat>
            <c:strRef>
              <c:f>('Category (2016)'!$Q$4,'Category (2016)'!$J$4,'Category (2016)'!$C$4)</c:f>
              <c:strCache>
                <c:ptCount val="3"/>
                <c:pt idx="0">
                  <c:v>Approved 2014</c:v>
                </c:pt>
                <c:pt idx="1">
                  <c:v>Approved 2015</c:v>
                </c:pt>
                <c:pt idx="2">
                  <c:v>Proposed 2016</c:v>
                </c:pt>
              </c:strCache>
            </c:strRef>
          </c:cat>
          <c:val>
            <c:numRef>
              <c:f>('Category (2016)'!$S$6,'Category (2016)'!$M$6,'Category (2016)'!$F$6)</c:f>
              <c:numCache>
                <c:formatCode>"$"#,##0_);\("$"#,##0\)</c:formatCode>
                <c:ptCount val="3"/>
                <c:pt idx="0">
                  <c:v>475500</c:v>
                </c:pt>
                <c:pt idx="1">
                  <c:v>540500</c:v>
                </c:pt>
                <c:pt idx="2">
                  <c:v>452500</c:v>
                </c:pt>
              </c:numCache>
            </c:numRef>
          </c:val>
        </c:ser>
        <c:gapWidth val="27"/>
        <c:overlap val="100"/>
        <c:axId val="73930240"/>
        <c:axId val="73931776"/>
      </c:barChart>
      <c:catAx>
        <c:axId val="7393024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00" b="1"/>
            </a:pPr>
            <a:endParaRPr lang="en-US"/>
          </a:p>
        </c:txPr>
        <c:crossAx val="73931776"/>
        <c:crosses val="autoZero"/>
        <c:auto val="1"/>
        <c:lblAlgn val="ctr"/>
        <c:lblOffset val="100"/>
      </c:catAx>
      <c:valAx>
        <c:axId val="73931776"/>
        <c:scaling>
          <c:orientation val="minMax"/>
        </c:scaling>
        <c:axPos val="l"/>
        <c:numFmt formatCode="&quot;$&quot;#,##0_);\(&quot;$&quot;#,##0\)" sourceLinked="1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739302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786400441933581"/>
          <c:y val="0.17298899640971704"/>
          <c:w val="0.30870079421776891"/>
          <c:h val="0.72488254330810165"/>
        </c:manualLayout>
      </c:layout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37627267759351"/>
          <c:y val="6.2265830052493483E-2"/>
          <c:w val="0.51065167201322104"/>
          <c:h val="0.83452038221784786"/>
        </c:manualLayout>
      </c:layout>
      <c:barChart>
        <c:barDir val="col"/>
        <c:grouping val="stacked"/>
        <c:ser>
          <c:idx val="8"/>
          <c:order val="0"/>
          <c:tx>
            <c:strRef>
              <c:f>'Category (2016)'!$B$14</c:f>
              <c:strCache>
                <c:ptCount val="1"/>
                <c:pt idx="0">
                  <c:v>RTF Management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strRef>
              <c:f>('Category (2016)'!$Q$4,'Category (2016)'!$J$4,'Category (2016)'!$C$4)</c:f>
              <c:strCache>
                <c:ptCount val="3"/>
                <c:pt idx="0">
                  <c:v>Approved 2014</c:v>
                </c:pt>
                <c:pt idx="1">
                  <c:v>Approved 2015</c:v>
                </c:pt>
                <c:pt idx="2">
                  <c:v>Proposed 2016</c:v>
                </c:pt>
              </c:strCache>
            </c:strRef>
          </c:cat>
          <c:val>
            <c:numRef>
              <c:f>('Category (2016)'!$S$14,'Category (2016)'!$M$14,'Category (2016)'!$F$14)</c:f>
              <c:numCache>
                <c:formatCode>"$"#,##0_);\("$"#,##0\)</c:formatCode>
                <c:ptCount val="3"/>
                <c:pt idx="0">
                  <c:v>200000</c:v>
                </c:pt>
                <c:pt idx="1">
                  <c:v>133300</c:v>
                </c:pt>
                <c:pt idx="2">
                  <c:v>143300</c:v>
                </c:pt>
              </c:numCache>
            </c:numRef>
          </c:val>
        </c:ser>
        <c:ser>
          <c:idx val="7"/>
          <c:order val="1"/>
          <c:tx>
            <c:strRef>
              <c:f>'Category (2016)'!$B$13</c:f>
              <c:strCache>
                <c:ptCount val="1"/>
                <c:pt idx="0">
                  <c:v>RTF Member Support &amp; Administration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strRef>
              <c:f>('Category (2016)'!$Q$4,'Category (2016)'!$J$4,'Category (2016)'!$C$4)</c:f>
              <c:strCache>
                <c:ptCount val="3"/>
                <c:pt idx="0">
                  <c:v>Approved 2014</c:v>
                </c:pt>
                <c:pt idx="1">
                  <c:v>Approved 2015</c:v>
                </c:pt>
                <c:pt idx="2">
                  <c:v>Proposed 2016</c:v>
                </c:pt>
              </c:strCache>
            </c:strRef>
          </c:cat>
          <c:val>
            <c:numRef>
              <c:f>('Category (2016)'!$S$13,'Category (2016)'!$M$13,'Category (2016)'!$F$13)</c:f>
              <c:numCache>
                <c:formatCode>"$"#,##0_);\("$"#,##0\)</c:formatCode>
                <c:ptCount val="3"/>
                <c:pt idx="0">
                  <c:v>145000</c:v>
                </c:pt>
                <c:pt idx="1">
                  <c:v>146800</c:v>
                </c:pt>
                <c:pt idx="2">
                  <c:v>234200</c:v>
                </c:pt>
              </c:numCache>
            </c:numRef>
          </c:val>
        </c:ser>
        <c:ser>
          <c:idx val="6"/>
          <c:order val="2"/>
          <c:tx>
            <c:strRef>
              <c:f>'Category (2016)'!$B$12</c:f>
              <c:strCache>
                <c:ptCount val="1"/>
                <c:pt idx="0">
                  <c:v>Website, Database support, Conservation Tracking 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strRef>
              <c:f>('Category (2016)'!$Q$4,'Category (2016)'!$J$4,'Category (2016)'!$C$4)</c:f>
              <c:strCache>
                <c:ptCount val="3"/>
                <c:pt idx="0">
                  <c:v>Approved 2014</c:v>
                </c:pt>
                <c:pt idx="1">
                  <c:v>Approved 2015</c:v>
                </c:pt>
                <c:pt idx="2">
                  <c:v>Proposed 2016</c:v>
                </c:pt>
              </c:strCache>
            </c:strRef>
          </c:cat>
          <c:val>
            <c:numRef>
              <c:f>('Category (2016)'!$S$12,'Category (2016)'!$M$12,'Category (2016)'!$F$12)</c:f>
              <c:numCache>
                <c:formatCode>"$"#,##0_);\("$"#,##0\)</c:formatCode>
                <c:ptCount val="3"/>
                <c:pt idx="0">
                  <c:v>65000</c:v>
                </c:pt>
                <c:pt idx="1">
                  <c:v>40000</c:v>
                </c:pt>
                <c:pt idx="2">
                  <c:v>80000</c:v>
                </c:pt>
              </c:numCache>
            </c:numRef>
          </c:val>
        </c:ser>
        <c:ser>
          <c:idx val="5"/>
          <c:order val="3"/>
          <c:tx>
            <c:strRef>
              <c:f>'Category (2016)'!$B$11</c:f>
              <c:strCache>
                <c:ptCount val="1"/>
                <c:pt idx="0">
                  <c:v>Regional Coordination (Research and Data Development)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strRef>
              <c:f>('Category (2016)'!$Q$4,'Category (2016)'!$J$4,'Category (2016)'!$C$4)</c:f>
              <c:strCache>
                <c:ptCount val="3"/>
                <c:pt idx="0">
                  <c:v>Approved 2014</c:v>
                </c:pt>
                <c:pt idx="1">
                  <c:v>Approved 2015</c:v>
                </c:pt>
                <c:pt idx="2">
                  <c:v>Proposed 2016</c:v>
                </c:pt>
              </c:strCache>
            </c:strRef>
          </c:cat>
          <c:val>
            <c:numRef>
              <c:f>('Category (2016)'!$S$11,'Category (2016)'!$M$11,'Category (2016)'!$F$11)</c:f>
              <c:numCache>
                <c:formatCode>"$"#,##0_);\("$"#,##0\)</c:formatCode>
                <c:ptCount val="3"/>
                <c:pt idx="0">
                  <c:v>18500</c:v>
                </c:pt>
                <c:pt idx="1">
                  <c:v>137500</c:v>
                </c:pt>
                <c:pt idx="2">
                  <c:v>150000</c:v>
                </c:pt>
              </c:numCache>
            </c:numRef>
          </c:val>
        </c:ser>
        <c:ser>
          <c:idx val="4"/>
          <c:order val="4"/>
          <c:tx>
            <c:strRef>
              <c:f>'Category (2016)'!$B$10</c:f>
              <c:strCache>
                <c:ptCount val="1"/>
                <c:pt idx="0">
                  <c:v>Research Projects &amp; Data Development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strRef>
              <c:f>('Category (2016)'!$Q$4,'Category (2016)'!$J$4,'Category (2016)'!$C$4)</c:f>
              <c:strCache>
                <c:ptCount val="3"/>
                <c:pt idx="0">
                  <c:v>Approved 2014</c:v>
                </c:pt>
                <c:pt idx="1">
                  <c:v>Approved 2015</c:v>
                </c:pt>
                <c:pt idx="2">
                  <c:v>Proposed 2016</c:v>
                </c:pt>
              </c:strCache>
            </c:strRef>
          </c:cat>
          <c:val>
            <c:numRef>
              <c:f>('Category (2016)'!$S$10,'Category (2016)'!$M$10,'Category (2016)'!$F$10)</c:f>
              <c:numCache>
                <c:formatCode>"$"#,##0_);\("$"#,##0\)</c:formatCode>
                <c:ptCount val="3"/>
                <c:pt idx="0">
                  <c:v>120000</c:v>
                </c:pt>
                <c:pt idx="1">
                  <c:v>40000</c:v>
                </c:pt>
                <c:pt idx="2">
                  <c:v>0</c:v>
                </c:pt>
              </c:numCache>
            </c:numRef>
          </c:val>
        </c:ser>
        <c:ser>
          <c:idx val="3"/>
          <c:order val="5"/>
          <c:tx>
            <c:strRef>
              <c:f>'Category (2016)'!$B$9</c:f>
              <c:strCache>
                <c:ptCount val="1"/>
                <c:pt idx="0">
                  <c:v>Tool Development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strRef>
              <c:f>('Category (2016)'!$Q$4,'Category (2016)'!$J$4,'Category (2016)'!$C$4)</c:f>
              <c:strCache>
                <c:ptCount val="3"/>
                <c:pt idx="0">
                  <c:v>Approved 2014</c:v>
                </c:pt>
                <c:pt idx="1">
                  <c:v>Approved 2015</c:v>
                </c:pt>
                <c:pt idx="2">
                  <c:v>Proposed 2016</c:v>
                </c:pt>
              </c:strCache>
            </c:strRef>
          </c:cat>
          <c:val>
            <c:numRef>
              <c:f>('Category (2016)'!$S$9,'Category (2016)'!$M$9,'Category (2016)'!$F$9)</c:f>
              <c:numCache>
                <c:formatCode>"$"#,##0_);\("$"#,##0\)</c:formatCode>
                <c:ptCount val="3"/>
                <c:pt idx="0">
                  <c:v>185000</c:v>
                </c:pt>
                <c:pt idx="1">
                  <c:v>90500</c:v>
                </c:pt>
                <c:pt idx="2">
                  <c:v>70000</c:v>
                </c:pt>
              </c:numCache>
            </c:numRef>
          </c:val>
        </c:ser>
        <c:ser>
          <c:idx val="0"/>
          <c:order val="6"/>
          <c:tx>
            <c:strRef>
              <c:f>'Category (2016)'!$B$8</c:f>
              <c:strCache>
                <c:ptCount val="1"/>
                <c:pt idx="0">
                  <c:v>Standardization of Technical Analysis</c:v>
                </c:pt>
              </c:strCache>
            </c:strRef>
          </c:tx>
          <c:cat>
            <c:strRef>
              <c:f>('Category (2016)'!$Q$4,'Category (2016)'!$J$4,'Category (2016)'!$C$4)</c:f>
              <c:strCache>
                <c:ptCount val="3"/>
                <c:pt idx="0">
                  <c:v>Approved 2014</c:v>
                </c:pt>
                <c:pt idx="1">
                  <c:v>Approved 2015</c:v>
                </c:pt>
                <c:pt idx="2">
                  <c:v>Proposed 2016</c:v>
                </c:pt>
              </c:strCache>
            </c:strRef>
          </c:cat>
          <c:val>
            <c:numRef>
              <c:f>('Category (2016)'!$S$8,'Category (2016)'!$M$8,'Category (2016)'!$F$8)</c:f>
              <c:numCache>
                <c:formatCode>"$"#,##0_);\("$"#,##0\)</c:formatCode>
                <c:ptCount val="3"/>
                <c:pt idx="0">
                  <c:v>59000</c:v>
                </c:pt>
                <c:pt idx="1">
                  <c:v>109000</c:v>
                </c:pt>
                <c:pt idx="2">
                  <c:v>205000</c:v>
                </c:pt>
              </c:numCache>
            </c:numRef>
          </c:val>
        </c:ser>
        <c:ser>
          <c:idx val="1"/>
          <c:order val="7"/>
          <c:tx>
            <c:strRef>
              <c:f>'Category (2016)'!$B$7</c:f>
              <c:strCache>
                <c:ptCount val="1"/>
                <c:pt idx="0">
                  <c:v>New Measure Development &amp; Review of Unsolicited Proposals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strRef>
              <c:f>('Category (2016)'!$Q$4,'Category (2016)'!$J$4,'Category (2016)'!$C$4)</c:f>
              <c:strCache>
                <c:ptCount val="3"/>
                <c:pt idx="0">
                  <c:v>Approved 2014</c:v>
                </c:pt>
                <c:pt idx="1">
                  <c:v>Approved 2015</c:v>
                </c:pt>
                <c:pt idx="2">
                  <c:v>Proposed 2016</c:v>
                </c:pt>
              </c:strCache>
            </c:strRef>
          </c:cat>
          <c:val>
            <c:numRef>
              <c:f>('Category (2016)'!$S$7,'Category (2016)'!$M$7,'Category (2016)'!$F$7)</c:f>
              <c:numCache>
                <c:formatCode>"$"#,##0_);\("$"#,##0\)</c:formatCode>
                <c:ptCount val="3"/>
                <c:pt idx="0">
                  <c:v>205000</c:v>
                </c:pt>
                <c:pt idx="1">
                  <c:v>400000</c:v>
                </c:pt>
                <c:pt idx="2">
                  <c:v>328000</c:v>
                </c:pt>
              </c:numCache>
            </c:numRef>
          </c:val>
        </c:ser>
        <c:ser>
          <c:idx val="2"/>
          <c:order val="8"/>
          <c:tx>
            <c:strRef>
              <c:f>'Category (2016)'!$B$6</c:f>
              <c:strCache>
                <c:ptCount val="1"/>
                <c:pt idx="0">
                  <c:v>Existing Measure Review &amp; Updates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strRef>
              <c:f>('Category (2016)'!$Q$4,'Category (2016)'!$J$4,'Category (2016)'!$C$4)</c:f>
              <c:strCache>
                <c:ptCount val="3"/>
                <c:pt idx="0">
                  <c:v>Approved 2014</c:v>
                </c:pt>
                <c:pt idx="1">
                  <c:v>Approved 2015</c:v>
                </c:pt>
                <c:pt idx="2">
                  <c:v>Proposed 2016</c:v>
                </c:pt>
              </c:strCache>
            </c:strRef>
          </c:cat>
          <c:val>
            <c:numRef>
              <c:f>('Category (2016)'!$S$6,'Category (2016)'!$M$6,'Category (2016)'!$F$6)</c:f>
              <c:numCache>
                <c:formatCode>"$"#,##0_);\("$"#,##0\)</c:formatCode>
                <c:ptCount val="3"/>
                <c:pt idx="0">
                  <c:v>475500</c:v>
                </c:pt>
                <c:pt idx="1">
                  <c:v>540500</c:v>
                </c:pt>
                <c:pt idx="2">
                  <c:v>452500</c:v>
                </c:pt>
              </c:numCache>
            </c:numRef>
          </c:val>
        </c:ser>
        <c:gapWidth val="27"/>
        <c:overlap val="100"/>
        <c:axId val="78124160"/>
        <c:axId val="78125696"/>
      </c:barChart>
      <c:catAx>
        <c:axId val="7812416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00" b="1"/>
            </a:pPr>
            <a:endParaRPr lang="en-US"/>
          </a:p>
        </c:txPr>
        <c:crossAx val="78125696"/>
        <c:crosses val="autoZero"/>
        <c:auto val="1"/>
        <c:lblAlgn val="ctr"/>
        <c:lblOffset val="100"/>
      </c:catAx>
      <c:valAx>
        <c:axId val="78125696"/>
        <c:scaling>
          <c:orientation val="minMax"/>
        </c:scaling>
        <c:axPos val="l"/>
        <c:numFmt formatCode="&quot;$&quot;#,##0_);\(&quot;$&quot;#,##0\)" sourceLinked="1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781241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786400441933581"/>
          <c:y val="0.17298899640971704"/>
          <c:w val="0.30870079421776891"/>
          <c:h val="0.72488254330810165"/>
        </c:manualLayout>
      </c:layout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37627267759351"/>
          <c:y val="6.2265830052493483E-2"/>
          <c:w val="0.51065167201322104"/>
          <c:h val="0.83452038221784786"/>
        </c:manualLayout>
      </c:layout>
      <c:barChart>
        <c:barDir val="col"/>
        <c:grouping val="stacked"/>
        <c:ser>
          <c:idx val="8"/>
          <c:order val="0"/>
          <c:tx>
            <c:strRef>
              <c:f>'Category (2016)'!$B$14</c:f>
              <c:strCache>
                <c:ptCount val="1"/>
                <c:pt idx="0">
                  <c:v>RTF Management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strRef>
              <c:f>('Category (2016)'!$Q$4,'Category (2016)'!$J$4,'Category (2016)'!$C$4)</c:f>
              <c:strCache>
                <c:ptCount val="3"/>
                <c:pt idx="0">
                  <c:v>Approved 2014</c:v>
                </c:pt>
                <c:pt idx="1">
                  <c:v>Approved 2015</c:v>
                </c:pt>
                <c:pt idx="2">
                  <c:v>Proposed 2016</c:v>
                </c:pt>
              </c:strCache>
            </c:strRef>
          </c:cat>
          <c:val>
            <c:numRef>
              <c:f>('Category (2016)'!$S$14,'Category (2016)'!$M$14,'Category (2016)'!$F$14)</c:f>
              <c:numCache>
                <c:formatCode>"$"#,##0_);\("$"#,##0\)</c:formatCode>
                <c:ptCount val="3"/>
                <c:pt idx="0">
                  <c:v>200000</c:v>
                </c:pt>
                <c:pt idx="1">
                  <c:v>133300</c:v>
                </c:pt>
                <c:pt idx="2">
                  <c:v>143300</c:v>
                </c:pt>
              </c:numCache>
            </c:numRef>
          </c:val>
        </c:ser>
        <c:ser>
          <c:idx val="7"/>
          <c:order val="1"/>
          <c:tx>
            <c:strRef>
              <c:f>'Category (2016)'!$B$13</c:f>
              <c:strCache>
                <c:ptCount val="1"/>
                <c:pt idx="0">
                  <c:v>RTF Member Support &amp; Administration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strRef>
              <c:f>('Category (2016)'!$Q$4,'Category (2016)'!$J$4,'Category (2016)'!$C$4)</c:f>
              <c:strCache>
                <c:ptCount val="3"/>
                <c:pt idx="0">
                  <c:v>Approved 2014</c:v>
                </c:pt>
                <c:pt idx="1">
                  <c:v>Approved 2015</c:v>
                </c:pt>
                <c:pt idx="2">
                  <c:v>Proposed 2016</c:v>
                </c:pt>
              </c:strCache>
            </c:strRef>
          </c:cat>
          <c:val>
            <c:numRef>
              <c:f>('Category (2016)'!$S$13,'Category (2016)'!$M$13,'Category (2016)'!$F$13)</c:f>
              <c:numCache>
                <c:formatCode>"$"#,##0_);\("$"#,##0\)</c:formatCode>
                <c:ptCount val="3"/>
                <c:pt idx="0">
                  <c:v>145000</c:v>
                </c:pt>
                <c:pt idx="1">
                  <c:v>146800</c:v>
                </c:pt>
                <c:pt idx="2">
                  <c:v>234200</c:v>
                </c:pt>
              </c:numCache>
            </c:numRef>
          </c:val>
        </c:ser>
        <c:ser>
          <c:idx val="6"/>
          <c:order val="2"/>
          <c:tx>
            <c:strRef>
              <c:f>'Category (2016)'!$B$12</c:f>
              <c:strCache>
                <c:ptCount val="1"/>
                <c:pt idx="0">
                  <c:v>Website, Database support, Conservation Tracking 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strRef>
              <c:f>('Category (2016)'!$Q$4,'Category (2016)'!$J$4,'Category (2016)'!$C$4)</c:f>
              <c:strCache>
                <c:ptCount val="3"/>
                <c:pt idx="0">
                  <c:v>Approved 2014</c:v>
                </c:pt>
                <c:pt idx="1">
                  <c:v>Approved 2015</c:v>
                </c:pt>
                <c:pt idx="2">
                  <c:v>Proposed 2016</c:v>
                </c:pt>
              </c:strCache>
            </c:strRef>
          </c:cat>
          <c:val>
            <c:numRef>
              <c:f>('Category (2016)'!$S$12,'Category (2016)'!$M$12,'Category (2016)'!$F$12)</c:f>
              <c:numCache>
                <c:formatCode>"$"#,##0_);\("$"#,##0\)</c:formatCode>
                <c:ptCount val="3"/>
                <c:pt idx="0">
                  <c:v>65000</c:v>
                </c:pt>
                <c:pt idx="1">
                  <c:v>40000</c:v>
                </c:pt>
                <c:pt idx="2">
                  <c:v>80000</c:v>
                </c:pt>
              </c:numCache>
            </c:numRef>
          </c:val>
        </c:ser>
        <c:ser>
          <c:idx val="5"/>
          <c:order val="3"/>
          <c:tx>
            <c:strRef>
              <c:f>'Category (2016)'!$B$11</c:f>
              <c:strCache>
                <c:ptCount val="1"/>
                <c:pt idx="0">
                  <c:v>Regional Coordination (Research and Data Development)</c:v>
                </c:pt>
              </c:strCache>
            </c:strRef>
          </c:tx>
          <c:cat>
            <c:strRef>
              <c:f>('Category (2016)'!$Q$4,'Category (2016)'!$J$4,'Category (2016)'!$C$4)</c:f>
              <c:strCache>
                <c:ptCount val="3"/>
                <c:pt idx="0">
                  <c:v>Approved 2014</c:v>
                </c:pt>
                <c:pt idx="1">
                  <c:v>Approved 2015</c:v>
                </c:pt>
                <c:pt idx="2">
                  <c:v>Proposed 2016</c:v>
                </c:pt>
              </c:strCache>
            </c:strRef>
          </c:cat>
          <c:val>
            <c:numRef>
              <c:f>('Category (2016)'!$S$11,'Category (2016)'!$M$11,'Category (2016)'!$F$11)</c:f>
              <c:numCache>
                <c:formatCode>"$"#,##0_);\("$"#,##0\)</c:formatCode>
                <c:ptCount val="3"/>
                <c:pt idx="0">
                  <c:v>18500</c:v>
                </c:pt>
                <c:pt idx="1">
                  <c:v>137500</c:v>
                </c:pt>
                <c:pt idx="2">
                  <c:v>150000</c:v>
                </c:pt>
              </c:numCache>
            </c:numRef>
          </c:val>
        </c:ser>
        <c:ser>
          <c:idx val="4"/>
          <c:order val="4"/>
          <c:tx>
            <c:strRef>
              <c:f>'Category (2016)'!$B$10</c:f>
              <c:strCache>
                <c:ptCount val="1"/>
                <c:pt idx="0">
                  <c:v>Research Projects &amp; Data Development</c:v>
                </c:pt>
              </c:strCache>
            </c:strRef>
          </c:tx>
          <c:cat>
            <c:strRef>
              <c:f>('Category (2016)'!$Q$4,'Category (2016)'!$J$4,'Category (2016)'!$C$4)</c:f>
              <c:strCache>
                <c:ptCount val="3"/>
                <c:pt idx="0">
                  <c:v>Approved 2014</c:v>
                </c:pt>
                <c:pt idx="1">
                  <c:v>Approved 2015</c:v>
                </c:pt>
                <c:pt idx="2">
                  <c:v>Proposed 2016</c:v>
                </c:pt>
              </c:strCache>
            </c:strRef>
          </c:cat>
          <c:val>
            <c:numRef>
              <c:f>('Category (2016)'!$S$10,'Category (2016)'!$M$10,'Category (2016)'!$F$10)</c:f>
              <c:numCache>
                <c:formatCode>"$"#,##0_);\("$"#,##0\)</c:formatCode>
                <c:ptCount val="3"/>
                <c:pt idx="0">
                  <c:v>120000</c:v>
                </c:pt>
                <c:pt idx="1">
                  <c:v>40000</c:v>
                </c:pt>
                <c:pt idx="2">
                  <c:v>0</c:v>
                </c:pt>
              </c:numCache>
            </c:numRef>
          </c:val>
        </c:ser>
        <c:ser>
          <c:idx val="3"/>
          <c:order val="5"/>
          <c:tx>
            <c:strRef>
              <c:f>'Category (2016)'!$B$9</c:f>
              <c:strCache>
                <c:ptCount val="1"/>
                <c:pt idx="0">
                  <c:v>Tool Development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strRef>
              <c:f>('Category (2016)'!$Q$4,'Category (2016)'!$J$4,'Category (2016)'!$C$4)</c:f>
              <c:strCache>
                <c:ptCount val="3"/>
                <c:pt idx="0">
                  <c:v>Approved 2014</c:v>
                </c:pt>
                <c:pt idx="1">
                  <c:v>Approved 2015</c:v>
                </c:pt>
                <c:pt idx="2">
                  <c:v>Proposed 2016</c:v>
                </c:pt>
              </c:strCache>
            </c:strRef>
          </c:cat>
          <c:val>
            <c:numRef>
              <c:f>('Category (2016)'!$S$9,'Category (2016)'!$M$9,'Category (2016)'!$F$9)</c:f>
              <c:numCache>
                <c:formatCode>"$"#,##0_);\("$"#,##0\)</c:formatCode>
                <c:ptCount val="3"/>
                <c:pt idx="0">
                  <c:v>185000</c:v>
                </c:pt>
                <c:pt idx="1">
                  <c:v>90500</c:v>
                </c:pt>
                <c:pt idx="2">
                  <c:v>70000</c:v>
                </c:pt>
              </c:numCache>
            </c:numRef>
          </c:val>
        </c:ser>
        <c:ser>
          <c:idx val="0"/>
          <c:order val="6"/>
          <c:tx>
            <c:strRef>
              <c:f>'Category (2016)'!$B$8</c:f>
              <c:strCache>
                <c:ptCount val="1"/>
                <c:pt idx="0">
                  <c:v>Standardization of Technical Analysis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strRef>
              <c:f>('Category (2016)'!$Q$4,'Category (2016)'!$J$4,'Category (2016)'!$C$4)</c:f>
              <c:strCache>
                <c:ptCount val="3"/>
                <c:pt idx="0">
                  <c:v>Approved 2014</c:v>
                </c:pt>
                <c:pt idx="1">
                  <c:v>Approved 2015</c:v>
                </c:pt>
                <c:pt idx="2">
                  <c:v>Proposed 2016</c:v>
                </c:pt>
              </c:strCache>
            </c:strRef>
          </c:cat>
          <c:val>
            <c:numRef>
              <c:f>('Category (2016)'!$S$8,'Category (2016)'!$M$8,'Category (2016)'!$F$8)</c:f>
              <c:numCache>
                <c:formatCode>"$"#,##0_);\("$"#,##0\)</c:formatCode>
                <c:ptCount val="3"/>
                <c:pt idx="0">
                  <c:v>59000</c:v>
                </c:pt>
                <c:pt idx="1">
                  <c:v>109000</c:v>
                </c:pt>
                <c:pt idx="2">
                  <c:v>205000</c:v>
                </c:pt>
              </c:numCache>
            </c:numRef>
          </c:val>
        </c:ser>
        <c:ser>
          <c:idx val="1"/>
          <c:order val="7"/>
          <c:tx>
            <c:strRef>
              <c:f>'Category (2016)'!$B$7</c:f>
              <c:strCache>
                <c:ptCount val="1"/>
                <c:pt idx="0">
                  <c:v>New Measure Development &amp; Review of Unsolicited Proposals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strRef>
              <c:f>('Category (2016)'!$Q$4,'Category (2016)'!$J$4,'Category (2016)'!$C$4)</c:f>
              <c:strCache>
                <c:ptCount val="3"/>
                <c:pt idx="0">
                  <c:v>Approved 2014</c:v>
                </c:pt>
                <c:pt idx="1">
                  <c:v>Approved 2015</c:v>
                </c:pt>
                <c:pt idx="2">
                  <c:v>Proposed 2016</c:v>
                </c:pt>
              </c:strCache>
            </c:strRef>
          </c:cat>
          <c:val>
            <c:numRef>
              <c:f>('Category (2016)'!$S$7,'Category (2016)'!$M$7,'Category (2016)'!$F$7)</c:f>
              <c:numCache>
                <c:formatCode>"$"#,##0_);\("$"#,##0\)</c:formatCode>
                <c:ptCount val="3"/>
                <c:pt idx="0">
                  <c:v>205000</c:v>
                </c:pt>
                <c:pt idx="1">
                  <c:v>400000</c:v>
                </c:pt>
                <c:pt idx="2">
                  <c:v>328000</c:v>
                </c:pt>
              </c:numCache>
            </c:numRef>
          </c:val>
        </c:ser>
        <c:ser>
          <c:idx val="2"/>
          <c:order val="8"/>
          <c:tx>
            <c:strRef>
              <c:f>'Category (2016)'!$B$6</c:f>
              <c:strCache>
                <c:ptCount val="1"/>
                <c:pt idx="0">
                  <c:v>Existing Measure Review &amp; Updates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strRef>
              <c:f>('Category (2016)'!$Q$4,'Category (2016)'!$J$4,'Category (2016)'!$C$4)</c:f>
              <c:strCache>
                <c:ptCount val="3"/>
                <c:pt idx="0">
                  <c:v>Approved 2014</c:v>
                </c:pt>
                <c:pt idx="1">
                  <c:v>Approved 2015</c:v>
                </c:pt>
                <c:pt idx="2">
                  <c:v>Proposed 2016</c:v>
                </c:pt>
              </c:strCache>
            </c:strRef>
          </c:cat>
          <c:val>
            <c:numRef>
              <c:f>('Category (2016)'!$S$6,'Category (2016)'!$M$6,'Category (2016)'!$F$6)</c:f>
              <c:numCache>
                <c:formatCode>"$"#,##0_);\("$"#,##0\)</c:formatCode>
                <c:ptCount val="3"/>
                <c:pt idx="0">
                  <c:v>475500</c:v>
                </c:pt>
                <c:pt idx="1">
                  <c:v>540500</c:v>
                </c:pt>
                <c:pt idx="2">
                  <c:v>452500</c:v>
                </c:pt>
              </c:numCache>
            </c:numRef>
          </c:val>
        </c:ser>
        <c:gapWidth val="27"/>
        <c:overlap val="100"/>
        <c:axId val="79237888"/>
        <c:axId val="79239424"/>
      </c:barChart>
      <c:catAx>
        <c:axId val="7923788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00" b="1"/>
            </a:pPr>
            <a:endParaRPr lang="en-US"/>
          </a:p>
        </c:txPr>
        <c:crossAx val="79239424"/>
        <c:crosses val="autoZero"/>
        <c:auto val="1"/>
        <c:lblAlgn val="ctr"/>
        <c:lblOffset val="100"/>
      </c:catAx>
      <c:valAx>
        <c:axId val="79239424"/>
        <c:scaling>
          <c:orientation val="minMax"/>
        </c:scaling>
        <c:axPos val="l"/>
        <c:numFmt formatCode="&quot;$&quot;#,##0_);\(&quot;$&quot;#,##0\)" sourceLinked="1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792378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786400441933581"/>
          <c:y val="0.17298899640971704"/>
          <c:w val="0.30870079421776891"/>
          <c:h val="0.72488254330810165"/>
        </c:manualLayout>
      </c:layout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60D632-2C03-4B61-96D1-E84600B3301D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C82A0-0474-403B-A77E-2A31EE6820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E68142-E3AC-4462-A128-898DAD62D162}" type="slidenum">
              <a:rPr lang="en-US" smtClean="0"/>
              <a:pPr/>
              <a:t>15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2534E-511B-430B-971F-15B550A6B38A}" type="datetime1">
              <a:rPr lang="en-US" smtClean="0"/>
              <a:pPr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0"/>
            <a:ext cx="2133600" cy="365125"/>
          </a:xfrm>
        </p:spPr>
        <p:txBody>
          <a:bodyPr/>
          <a:lstStyle>
            <a:lvl1pPr algn="l">
              <a:defRPr/>
            </a:lvl1pPr>
          </a:lstStyle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rtf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802184" y="457200"/>
            <a:ext cx="3522416" cy="14478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4D425-371E-4562-B941-EA0383908587}" type="datetime1">
              <a:rPr lang="en-US" smtClean="0"/>
              <a:pPr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4328E-E78A-4C43-8DE2-5CCC23EA4C06}" type="datetime1">
              <a:rPr lang="en-US" smtClean="0"/>
              <a:pPr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62F1-046B-4E3F-9235-D782FF8726F1}" type="datetime1">
              <a:rPr lang="en-US" smtClean="0"/>
              <a:pPr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92075"/>
            <a:ext cx="2133600" cy="365125"/>
          </a:xfrm>
        </p:spPr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rtf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01000" y="6324600"/>
            <a:ext cx="982712" cy="40391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79A46-466D-4DF8-AEAA-81AEA700C68C}" type="datetime1">
              <a:rPr lang="en-US" smtClean="0"/>
              <a:pPr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3E71-260C-4655-ACCC-80D403424104}" type="datetime1">
              <a:rPr lang="en-US" smtClean="0"/>
              <a:pPr/>
              <a:t>8/21/2015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193D-9789-494C-B353-B1457B417196}" type="datetime1">
              <a:rPr lang="en-US" smtClean="0"/>
              <a:pPr/>
              <a:t>8/21/2015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5D804-EFD8-4338-A506-2F442E852732}" type="datetime1">
              <a:rPr lang="en-US" smtClean="0"/>
              <a:pPr/>
              <a:t>8/21/2015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10BD7-E3D8-4631-B1EA-58E19A95E962}" type="datetime1">
              <a:rPr lang="en-US" smtClean="0"/>
              <a:pPr/>
              <a:t>8/21/2015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171F-8818-44F9-ACA3-23B7CE5932FA}" type="datetime1">
              <a:rPr lang="en-US" smtClean="0"/>
              <a:pPr/>
              <a:t>8/21/2015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7D1F-7FCA-47E4-BC61-A588B6C74E46}" type="datetime1">
              <a:rPr lang="en-US" smtClean="0"/>
              <a:pPr/>
              <a:t>8/21/2015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A8B09-90C9-4A70-BDEF-3242491B36CD}" type="datetime1">
              <a:rPr lang="en-US" smtClean="0"/>
              <a:pPr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400" y="92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DA725-3A7D-40DE-B546-32CA9FE7E7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Proposed 2016 Work Plan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219200"/>
          </a:xfrm>
        </p:spPr>
        <p:txBody>
          <a:bodyPr/>
          <a:lstStyle/>
          <a:p>
            <a:r>
              <a:rPr lang="en-US" dirty="0" smtClean="0"/>
              <a:t>Jennifer Anziano</a:t>
            </a:r>
          </a:p>
          <a:p>
            <a:r>
              <a:rPr lang="en-US" dirty="0" smtClean="0"/>
              <a:t>August 27, 2015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Fewer Measures Sunset and Fewer Potential New Measures Identified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Reflects Team’s Time Coordinating on Measure Development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Regional Coordination Work Relates to Research and Data Development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Better Tracking for Contract Analyst Time and a Bigger Member Budget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Continue to Reduce Reliance on Council In-Kind Contributions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2133600"/>
          <a:ext cx="8229600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1803400"/>
                <a:gridCol w="1803400"/>
                <a:gridCol w="1803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Approved 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Approved 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Proposed 2016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Council In-Kind</a:t>
                      </a:r>
                      <a:r>
                        <a:rPr lang="en-US" baseline="0" dirty="0" smtClean="0"/>
                        <a:t> Contribution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$277,100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$201,600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$148,100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Estimated</a:t>
                      </a:r>
                      <a:r>
                        <a:rPr lang="en-US" baseline="0" dirty="0" smtClean="0"/>
                        <a:t> Equivalent Council Staff FTE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0.8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For more information, contact:</a:t>
            </a:r>
          </a:p>
          <a:p>
            <a:pPr lvl="1">
              <a:spcBef>
                <a:spcPct val="0"/>
              </a:spcBef>
              <a:buFontTx/>
              <a:buNone/>
            </a:pPr>
            <a:endParaRPr lang="en-US" sz="1800" dirty="0" smtClean="0"/>
          </a:p>
          <a:p>
            <a:pPr lvl="1">
              <a:spcBef>
                <a:spcPct val="0"/>
              </a:spcBef>
              <a:buFontTx/>
              <a:buNone/>
            </a:pPr>
            <a:r>
              <a:rPr lang="en-US" dirty="0" smtClean="0"/>
              <a:t>Jennifer Anziano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dirty="0" smtClean="0"/>
              <a:t>Northwest Power and Conservation Council</a:t>
            </a:r>
          </a:p>
          <a:p>
            <a:pPr lvl="1">
              <a:spcBef>
                <a:spcPct val="0"/>
              </a:spcBef>
              <a:buFontTx/>
              <a:buNone/>
            </a:pPr>
            <a:endParaRPr lang="en-US" dirty="0" smtClean="0"/>
          </a:p>
          <a:p>
            <a:pPr lvl="1">
              <a:spcBef>
                <a:spcPct val="0"/>
              </a:spcBef>
              <a:buFontTx/>
              <a:buNone/>
            </a:pPr>
            <a:r>
              <a:rPr lang="en-US" dirty="0" smtClean="0"/>
              <a:t>851 SW 6</a:t>
            </a:r>
            <a:r>
              <a:rPr lang="en-US" baseline="30000" dirty="0" smtClean="0"/>
              <a:t>th</a:t>
            </a:r>
            <a:r>
              <a:rPr lang="en-US" dirty="0" smtClean="0"/>
              <a:t> Ave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dirty="0" smtClean="0"/>
              <a:t>Suite 1100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dirty="0" smtClean="0"/>
              <a:t>Portland, OR 97204</a:t>
            </a:r>
          </a:p>
          <a:p>
            <a:pPr lvl="1">
              <a:spcBef>
                <a:spcPct val="0"/>
              </a:spcBef>
              <a:buFontTx/>
              <a:buNone/>
            </a:pPr>
            <a:endParaRPr lang="en-US" dirty="0" smtClean="0"/>
          </a:p>
          <a:p>
            <a:pPr lvl="1">
              <a:spcBef>
                <a:spcPct val="0"/>
              </a:spcBef>
              <a:buFontTx/>
              <a:buNone/>
            </a:pPr>
            <a:r>
              <a:rPr lang="en-US" dirty="0" smtClean="0"/>
              <a:t>janziano@nwcouncil.org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dirty="0" smtClean="0"/>
              <a:t>503-222-5161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8EF0-2B13-554B-8AE1-BAB8D8E922DD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Plan Development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200" b="1" dirty="0" smtClean="0">
                <a:solidFill>
                  <a:schemeClr val="bg1">
                    <a:lumMod val="75000"/>
                  </a:schemeClr>
                </a:solidFill>
              </a:rPr>
              <a:t>July 21, 2015: </a:t>
            </a:r>
            <a:r>
              <a:rPr lang="en-US" sz="2200" dirty="0" smtClean="0">
                <a:solidFill>
                  <a:schemeClr val="bg1">
                    <a:lumMod val="75000"/>
                  </a:schemeClr>
                </a:solidFill>
              </a:rPr>
              <a:t>Draft work plan released for stakeholder comment</a:t>
            </a:r>
          </a:p>
          <a:p>
            <a:pPr>
              <a:spcAft>
                <a:spcPts val="600"/>
              </a:spcAft>
            </a:pPr>
            <a:r>
              <a:rPr lang="en-US" sz="2200" b="1" dirty="0" smtClean="0">
                <a:solidFill>
                  <a:schemeClr val="bg1">
                    <a:lumMod val="75000"/>
                  </a:schemeClr>
                </a:solidFill>
              </a:rPr>
              <a:t>August 13, 2015: </a:t>
            </a:r>
            <a:r>
              <a:rPr lang="en-US" sz="2200" dirty="0" smtClean="0">
                <a:solidFill>
                  <a:schemeClr val="bg1">
                    <a:lumMod val="75000"/>
                  </a:schemeClr>
                </a:solidFill>
              </a:rPr>
              <a:t>Stakeholder comment period closes</a:t>
            </a:r>
          </a:p>
          <a:p>
            <a:pPr>
              <a:spcAft>
                <a:spcPts val="600"/>
              </a:spcAft>
            </a:pPr>
            <a:r>
              <a:rPr lang="en-US" sz="2200" b="1" dirty="0" smtClean="0">
                <a:solidFill>
                  <a:schemeClr val="bg1">
                    <a:lumMod val="75000"/>
                  </a:schemeClr>
                </a:solidFill>
              </a:rPr>
              <a:t>August 14, 2015: </a:t>
            </a:r>
            <a:r>
              <a:rPr lang="en-US" sz="2200" dirty="0" smtClean="0">
                <a:solidFill>
                  <a:schemeClr val="bg1">
                    <a:lumMod val="75000"/>
                  </a:schemeClr>
                </a:solidFill>
              </a:rPr>
              <a:t>Post comments and proposed final workplan</a:t>
            </a:r>
          </a:p>
          <a:p>
            <a:pPr>
              <a:spcAft>
                <a:spcPts val="600"/>
              </a:spcAft>
            </a:pPr>
            <a:r>
              <a:rPr lang="en-US" sz="2200" b="1" dirty="0" smtClean="0">
                <a:solidFill>
                  <a:schemeClr val="bg1">
                    <a:lumMod val="75000"/>
                  </a:schemeClr>
                </a:solidFill>
              </a:rPr>
              <a:t>August 18, 2015: </a:t>
            </a:r>
            <a:r>
              <a:rPr lang="en-US" sz="2200" dirty="0" smtClean="0">
                <a:solidFill>
                  <a:schemeClr val="bg1">
                    <a:lumMod val="75000"/>
                  </a:schemeClr>
                </a:solidFill>
              </a:rPr>
              <a:t>RTF review for adoption and recommendation to Council </a:t>
            </a:r>
          </a:p>
          <a:p>
            <a:pPr>
              <a:spcAft>
                <a:spcPts val="600"/>
              </a:spcAft>
            </a:pPr>
            <a:r>
              <a:rPr lang="en-US" sz="2200" b="1" dirty="0" smtClean="0"/>
              <a:t>August 27: </a:t>
            </a:r>
            <a:r>
              <a:rPr lang="en-US" sz="2200" dirty="0" smtClean="0"/>
              <a:t>RTF PAC review for recommendation to Council</a:t>
            </a:r>
          </a:p>
          <a:p>
            <a:pPr>
              <a:spcAft>
                <a:spcPts val="600"/>
              </a:spcAft>
            </a:pPr>
            <a:r>
              <a:rPr lang="en-US" sz="2200" b="1" dirty="0" smtClean="0"/>
              <a:t>September 23</a:t>
            </a:r>
            <a:r>
              <a:rPr lang="en-US" sz="2200" dirty="0" smtClean="0"/>
              <a:t>: RTF workplan submitted to Council</a:t>
            </a:r>
          </a:p>
          <a:p>
            <a:pPr>
              <a:spcAft>
                <a:spcPts val="600"/>
              </a:spcAft>
            </a:pPr>
            <a:r>
              <a:rPr lang="en-US" sz="2200" b="1" dirty="0" smtClean="0"/>
              <a:t>October 13-14: </a:t>
            </a:r>
            <a:r>
              <a:rPr lang="en-US" sz="2200" dirty="0" smtClean="0"/>
              <a:t>Council consideration of workplan for approval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and Themes for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Finding balance between contract analyst and contract RFP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Identified areas most easily be met by contract RFP if needed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Fewer measures anticipated for 2016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Fewer measures sunset in 2016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Reduced the placeholders for new measures based on stakeholder feedback and 2015 experience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Broke out the QA/QC to better estimate this expected lift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Continued emphasis on research and regional coordination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Identifies specific work related to capacity benefits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Revised categories to better reflect the workflow of the contract analyst team</a:t>
            </a:r>
          </a:p>
          <a:p>
            <a:pPr lvl="1">
              <a:lnSpc>
                <a:spcPct val="12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Changes for Stakeholder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en-US" dirty="0" smtClean="0"/>
              <a:t>In response to BPA comments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Shifted allocation across standard protocols to better reflect the anticipated lift for non-residential lighting work relative to other standard protocols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Increased the placeholder for new standard protocol development from 3 to 4 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Bonneville identified a couple potential standard protocols for development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This aspect of RTF work deserves more attention as to the best way to support programs for these types of measures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Clarified intention of many of the new categories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2016 Work Plan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09600" y="1600198"/>
          <a:ext cx="8000999" cy="4953003"/>
        </p:xfrm>
        <a:graphic>
          <a:graphicData uri="http://schemas.openxmlformats.org/drawingml/2006/table">
            <a:tbl>
              <a:tblPr/>
              <a:tblGrid>
                <a:gridCol w="3129230"/>
                <a:gridCol w="847264"/>
                <a:gridCol w="847264"/>
                <a:gridCol w="847264"/>
                <a:gridCol w="847264"/>
                <a:gridCol w="847264"/>
                <a:gridCol w="635449"/>
              </a:tblGrid>
              <a:tr h="91106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Category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Contract RFP</a:t>
                      </a:r>
                      <a:b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RTF Contract Analyst Team 2016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RTF Manager 2016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Subtotal Funders </a:t>
                      </a:r>
                      <a:b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Council In-Kind Contribution 2016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 of 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5133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Existing Measure Review &amp; Updates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$127,500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$355,000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$482,500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$8,400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5784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New Measure Development &amp; Review of Unsolicited Proposals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$93,000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$205,000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$298,000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$2,400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368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Standardization of Technical Analysis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$30,000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$175,000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$205,000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368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Tool Development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$10,000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$60,000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$70,000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$7,000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368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Research Projects &amp; Data Development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368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Regional Coordination (Research and Data Development)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$15,000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$135,000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$150,000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$9,000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368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Website, Database support, Conservation Tracking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$60,000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$20,000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$80,000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$18,000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68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RTF Member Support &amp; Administration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$169,200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$65,000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$234,200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$25,000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68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RTF Management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$8,300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$135,000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$143,300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$77,500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68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Subtotal New Work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$513,000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$1,015,000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$135,000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$1,663,000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$147,800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3-year Look Back at Allocation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Chart 5"/>
          <p:cNvGraphicFramePr/>
          <p:nvPr/>
        </p:nvGraphicFramePr>
        <p:xfrm>
          <a:off x="2819400" y="2095501"/>
          <a:ext cx="3188073" cy="27454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4343400" y="2095501"/>
          <a:ext cx="5491442" cy="3619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304800" y="2095501"/>
          <a:ext cx="2772894" cy="27454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RTF Budgets: Contract RFP Allocation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229600" cy="4678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RTF Budgets: Contract Analyst and Management Allocation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7526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2014-2016 RTF Budgets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A725-3A7D-40DE-B546-32CA9FE7E7EC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457200" y="1173162"/>
            <a:ext cx="8229600" cy="3508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(not including Council In-Kind Contribution)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ew RTF 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 RTF Presentation Template</Template>
  <TotalTime>313</TotalTime>
  <Words>585</Words>
  <Application>Microsoft Office PowerPoint</Application>
  <PresentationFormat>On-screen Show (4:3)</PresentationFormat>
  <Paragraphs>157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New RTF Presentation Template</vt:lpstr>
      <vt:lpstr>Proposed 2016 Work Plan</vt:lpstr>
      <vt:lpstr>Work Plan Development Process</vt:lpstr>
      <vt:lpstr>Changes and Themes for 2016</vt:lpstr>
      <vt:lpstr>Changes for Stakeholder Comments</vt:lpstr>
      <vt:lpstr>Proposed 2016 Work Plan</vt:lpstr>
      <vt:lpstr>3-year Look Back at Allocation</vt:lpstr>
      <vt:lpstr>RTF Budgets: Contract RFP Allocation</vt:lpstr>
      <vt:lpstr>RTF Budgets: Contract Analyst and Management Allocation</vt:lpstr>
      <vt:lpstr>2014-2016 RTF Budgets</vt:lpstr>
      <vt:lpstr>Fewer Measures Sunset and Fewer Potential New Measures Identified</vt:lpstr>
      <vt:lpstr>Reflects Team’s Time Coordinating on Measure Development</vt:lpstr>
      <vt:lpstr>Regional Coordination Work Relates to Research and Data Development</vt:lpstr>
      <vt:lpstr>Better Tracking for Contract Analyst Time and a Bigger Member Budget</vt:lpstr>
      <vt:lpstr>Continue to Reduce Reliance on Council In-Kind Contributions</vt:lpstr>
      <vt:lpstr>Contact</vt:lpstr>
    </vt:vector>
  </TitlesOfParts>
  <Company>Northwest Power and Conservation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2016 Work Plan</dc:title>
  <dc:creator>Jennifer Anziano</dc:creator>
  <cp:lastModifiedBy>Aggar Assefa</cp:lastModifiedBy>
  <cp:revision>13</cp:revision>
  <dcterms:created xsi:type="dcterms:W3CDTF">2015-08-21T16:16:45Z</dcterms:created>
  <dcterms:modified xsi:type="dcterms:W3CDTF">2015-08-21T21:39:19Z</dcterms:modified>
</cp:coreProperties>
</file>