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omments/comment1.xml" ContentType="application/vnd.openxmlformats-officedocument.presentationml.comment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2.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3">
  <p:sldMasterIdLst>
    <p:sldMasterId id="2147483648" r:id="rId1"/>
  </p:sldMasterIdLst>
  <p:notesMasterIdLst>
    <p:notesMasterId r:id="rId18"/>
  </p:notesMasterIdLst>
  <p:sldIdLst>
    <p:sldId id="256" r:id="rId2"/>
    <p:sldId id="269" r:id="rId3"/>
    <p:sldId id="270" r:id="rId4"/>
    <p:sldId id="271" r:id="rId5"/>
    <p:sldId id="276" r:id="rId6"/>
    <p:sldId id="273" r:id="rId7"/>
    <p:sldId id="260" r:id="rId8"/>
    <p:sldId id="257" r:id="rId9"/>
    <p:sldId id="265" r:id="rId10"/>
    <p:sldId id="277" r:id="rId11"/>
    <p:sldId id="278" r:id="rId12"/>
    <p:sldId id="259" r:id="rId13"/>
    <p:sldId id="262" r:id="rId14"/>
    <p:sldId id="279" r:id="rId15"/>
    <p:sldId id="281" r:id="rId16"/>
    <p:sldId id="272"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ina Jayaweera" initials="TJ" lastIdx="3" clrIdx="0">
    <p:extLst>
      <p:ext uri="{19B8F6BF-5375-455C-9EA6-DF929625EA0E}">
        <p15:presenceInfo xmlns:p15="http://schemas.microsoft.com/office/powerpoint/2012/main" userId="S-1-5-21-472019217-1550070541-817656539-3906" providerId="AD"/>
      </p:ext>
    </p:extLst>
  </p:cmAuthor>
  <p:cmAuthor id="2" name="Charlie Grist" initials="CG" lastIdx="6" clrIdx="1">
    <p:extLst>
      <p:ext uri="{19B8F6BF-5375-455C-9EA6-DF929625EA0E}">
        <p15:presenceInfo xmlns:p15="http://schemas.microsoft.com/office/powerpoint/2012/main" userId="S-1-5-21-472019217-1550070541-817656539-10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599" autoAdjust="0"/>
    <p:restoredTop sz="88980" autoAdjust="0"/>
  </p:normalViewPr>
  <p:slideViewPr>
    <p:cSldViewPr>
      <p:cViewPr varScale="1">
        <p:scale>
          <a:sx n="85" d="100"/>
          <a:sy n="85" d="100"/>
        </p:scale>
        <p:origin x="398" y="53"/>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2" dt="2018-12-06T16:50:04.364" idx="1">
    <p:pos x="5452" y="224"/>
    <p:text>This picture is from the paper. The basic organization of the paper talks about how the benefits flow differentially to beneficiaries.</p:text>
    <p:extLst>
      <p:ext uri="{C676402C-5697-4E1C-873F-D02D1690AC5C}">
        <p15:threadingInfo xmlns:p15="http://schemas.microsoft.com/office/powerpoint/2012/main" timeZoneBias="480"/>
      </p:ext>
    </p:extLst>
  </p:cm>
  <p:cm authorId="2" dt="2018-12-06T16:52:51.956" idx="3">
    <p:pos x="5548" y="320"/>
    <p:text>Talked about these parts of the paper in August with power committee.  Pretty good concurrance about those parts of the paper.  But Council members wanted more on how those benefits flow within the Bonneville and public power system.  --  So we expanded that section of the papaer.  And the sections or barriers per Council direction.</p:text>
    <p:extLst>
      <p:ext uri="{C676402C-5697-4E1C-873F-D02D1690AC5C}">
        <p15:threadingInfo xmlns:p15="http://schemas.microsoft.com/office/powerpoint/2012/main" timeZoneBias="4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2" dt="2018-12-06T16:55:18.424" idx="4">
    <p:pos x="4552" y="319"/>
    <p:text>Even before Regional Dialogue had EPACT 92 splitting off transmission from generation ... which separates flow of some of the benefits of EE.  EPACT 92 and the subsequent introduction of retail competition in electricity precipitated the Comprehensinve Review of the Power System which made recommendations on how to cope with retail access and preserve EE.  That lead to Regional Doalogue.</p:text>
    <p:extLst>
      <p:ext uri="{C676402C-5697-4E1C-873F-D02D1690AC5C}">
        <p15:threadingInfo xmlns:p15="http://schemas.microsoft.com/office/powerpoint/2012/main" timeZoneBias="480"/>
      </p:ext>
    </p:extLst>
  </p:cm>
</p:cmLst>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56BC36-AE75-493F-B340-26F7C4AE30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B9C798B-C079-4BFC-A00F-2B6A5C399727}">
      <dgm:prSet/>
      <dgm:spPr/>
      <dgm:t>
        <a:bodyPr/>
        <a:lstStyle/>
        <a:p>
          <a:r>
            <a:rPr lang="en-US" dirty="0"/>
            <a:t>BPA Revenue Impacts</a:t>
          </a:r>
        </a:p>
      </dgm:t>
    </dgm:pt>
    <dgm:pt modelId="{C5F80EDA-F0E4-4A62-9467-97D2B5F049FF}" type="parTrans" cxnId="{B652893B-0FE3-48B5-9C9C-7273D11EF70D}">
      <dgm:prSet/>
      <dgm:spPr/>
      <dgm:t>
        <a:bodyPr/>
        <a:lstStyle/>
        <a:p>
          <a:endParaRPr lang="en-US"/>
        </a:p>
      </dgm:t>
    </dgm:pt>
    <dgm:pt modelId="{A0893B44-9095-4881-970D-EDEDD85F2C1A}" type="sibTrans" cxnId="{B652893B-0FE3-48B5-9C9C-7273D11EF70D}">
      <dgm:prSet/>
      <dgm:spPr/>
      <dgm:t>
        <a:bodyPr/>
        <a:lstStyle/>
        <a:p>
          <a:endParaRPr lang="en-US"/>
        </a:p>
      </dgm:t>
    </dgm:pt>
    <dgm:pt modelId="{3A6402B5-46E4-4309-8A77-6E8C2501B018}">
      <dgm:prSet/>
      <dgm:spPr/>
      <dgm:t>
        <a:bodyPr/>
        <a:lstStyle/>
        <a:p>
          <a:r>
            <a:rPr lang="en-US" dirty="0"/>
            <a:t>Increased Long-term/Short-term Sales</a:t>
          </a:r>
        </a:p>
      </dgm:t>
    </dgm:pt>
    <dgm:pt modelId="{EEABB4B3-DD2C-4666-95B8-9E8CC0B4F3B3}" type="parTrans" cxnId="{EDDA7E6A-AC6E-42F0-A10E-6953317F74A0}">
      <dgm:prSet/>
      <dgm:spPr/>
      <dgm:t>
        <a:bodyPr/>
        <a:lstStyle/>
        <a:p>
          <a:endParaRPr lang="en-US"/>
        </a:p>
      </dgm:t>
    </dgm:pt>
    <dgm:pt modelId="{6EC95CA1-5AE9-4688-A6BD-EEB132B0BCCE}" type="sibTrans" cxnId="{EDDA7E6A-AC6E-42F0-A10E-6953317F74A0}">
      <dgm:prSet/>
      <dgm:spPr/>
      <dgm:t>
        <a:bodyPr/>
        <a:lstStyle/>
        <a:p>
          <a:endParaRPr lang="en-US"/>
        </a:p>
      </dgm:t>
    </dgm:pt>
    <dgm:pt modelId="{033F0E65-EE69-46FA-A565-BE46EACD792C}">
      <dgm:prSet/>
      <dgm:spPr/>
      <dgm:t>
        <a:bodyPr/>
        <a:lstStyle/>
        <a:p>
          <a:r>
            <a:rPr lang="en-US" dirty="0"/>
            <a:t>Reduced Transmission Upgrade/Maintenance  Costs</a:t>
          </a:r>
        </a:p>
      </dgm:t>
    </dgm:pt>
    <dgm:pt modelId="{94CCCBBE-A5ED-4F20-8FC6-09BAF5CFAA96}" type="parTrans" cxnId="{043432DE-AB70-40F9-A1CD-033BDEBD329A}">
      <dgm:prSet/>
      <dgm:spPr/>
      <dgm:t>
        <a:bodyPr/>
        <a:lstStyle/>
        <a:p>
          <a:endParaRPr lang="en-US"/>
        </a:p>
      </dgm:t>
    </dgm:pt>
    <dgm:pt modelId="{BA833A59-BE15-4696-B793-970B47B3811F}" type="sibTrans" cxnId="{043432DE-AB70-40F9-A1CD-033BDEBD329A}">
      <dgm:prSet/>
      <dgm:spPr/>
      <dgm:t>
        <a:bodyPr/>
        <a:lstStyle/>
        <a:p>
          <a:endParaRPr lang="en-US"/>
        </a:p>
      </dgm:t>
    </dgm:pt>
    <dgm:pt modelId="{2B69B831-2049-4CB4-8BC7-762623F276B9}">
      <dgm:prSet/>
      <dgm:spPr/>
      <dgm:t>
        <a:bodyPr/>
        <a:lstStyle/>
        <a:p>
          <a:r>
            <a:rPr lang="en-US" dirty="0"/>
            <a:t>Customer Utility Revenue Impacts</a:t>
          </a:r>
        </a:p>
      </dgm:t>
    </dgm:pt>
    <dgm:pt modelId="{1E5D6B6A-5691-456F-A321-573DE3F5F219}" type="parTrans" cxnId="{5BC8E72F-E38F-42D8-AF2A-9B42D8BEA9D0}">
      <dgm:prSet/>
      <dgm:spPr/>
      <dgm:t>
        <a:bodyPr/>
        <a:lstStyle/>
        <a:p>
          <a:endParaRPr lang="en-US"/>
        </a:p>
      </dgm:t>
    </dgm:pt>
    <dgm:pt modelId="{7E970F2F-A940-417E-9BD2-75CAB9434622}" type="sibTrans" cxnId="{5BC8E72F-E38F-42D8-AF2A-9B42D8BEA9D0}">
      <dgm:prSet/>
      <dgm:spPr/>
      <dgm:t>
        <a:bodyPr/>
        <a:lstStyle/>
        <a:p>
          <a:endParaRPr lang="en-US"/>
        </a:p>
      </dgm:t>
    </dgm:pt>
    <dgm:pt modelId="{3763F0C5-A63F-47DD-95FC-0DD4B53EC5CA}">
      <dgm:prSet/>
      <dgm:spPr/>
      <dgm:t>
        <a:bodyPr/>
        <a:lstStyle/>
        <a:p>
          <a:r>
            <a:rPr lang="en-US" dirty="0"/>
            <a:t>Reduced BPA Tier 1 Power Bill</a:t>
          </a:r>
        </a:p>
      </dgm:t>
    </dgm:pt>
    <dgm:pt modelId="{C05C5A63-9E4A-4FE9-BAAE-4F8243D4BE2C}" type="parTrans" cxnId="{DEB4B4A5-BD55-4839-9EE8-9E72E11C9385}">
      <dgm:prSet/>
      <dgm:spPr/>
      <dgm:t>
        <a:bodyPr/>
        <a:lstStyle/>
        <a:p>
          <a:endParaRPr lang="en-US"/>
        </a:p>
      </dgm:t>
    </dgm:pt>
    <dgm:pt modelId="{B6F3E869-A2C7-4420-B226-83440015AD57}" type="sibTrans" cxnId="{DEB4B4A5-BD55-4839-9EE8-9E72E11C9385}">
      <dgm:prSet/>
      <dgm:spPr/>
      <dgm:t>
        <a:bodyPr/>
        <a:lstStyle/>
        <a:p>
          <a:endParaRPr lang="en-US"/>
        </a:p>
      </dgm:t>
    </dgm:pt>
    <dgm:pt modelId="{06D53165-2C5B-479A-A432-F04F798BE3AB}">
      <dgm:prSet/>
      <dgm:spPr/>
      <dgm:t>
        <a:bodyPr/>
        <a:lstStyle/>
        <a:p>
          <a:r>
            <a:rPr lang="en-US" dirty="0"/>
            <a:t>Reduced Distribution Upgrade/Maintenance Costs</a:t>
          </a:r>
        </a:p>
      </dgm:t>
    </dgm:pt>
    <dgm:pt modelId="{9916C466-602B-437E-8043-B3919E590951}" type="parTrans" cxnId="{D4C6B153-D0D3-4C1E-A8B5-C68724378BC8}">
      <dgm:prSet/>
      <dgm:spPr/>
      <dgm:t>
        <a:bodyPr/>
        <a:lstStyle/>
        <a:p>
          <a:endParaRPr lang="en-US"/>
        </a:p>
      </dgm:t>
    </dgm:pt>
    <dgm:pt modelId="{1986761A-AA7D-48D3-8E6E-5C3300C131DA}" type="sibTrans" cxnId="{D4C6B153-D0D3-4C1E-A8B5-C68724378BC8}">
      <dgm:prSet/>
      <dgm:spPr/>
      <dgm:t>
        <a:bodyPr/>
        <a:lstStyle/>
        <a:p>
          <a:endParaRPr lang="en-US"/>
        </a:p>
      </dgm:t>
    </dgm:pt>
    <dgm:pt modelId="{19A80307-9572-4F70-9267-7BEEBE5932E7}">
      <dgm:prSet/>
      <dgm:spPr/>
      <dgm:t>
        <a:bodyPr/>
        <a:lstStyle/>
        <a:p>
          <a:r>
            <a:rPr lang="en-US" dirty="0"/>
            <a:t>Citizen Impacts</a:t>
          </a:r>
        </a:p>
      </dgm:t>
    </dgm:pt>
    <dgm:pt modelId="{288D8C1A-0E42-4268-B1BC-3EAFA334D526}" type="parTrans" cxnId="{2FD8D370-FFA8-4F40-ADDD-E46CFE417AD3}">
      <dgm:prSet/>
      <dgm:spPr/>
      <dgm:t>
        <a:bodyPr/>
        <a:lstStyle/>
        <a:p>
          <a:endParaRPr lang="en-US"/>
        </a:p>
      </dgm:t>
    </dgm:pt>
    <dgm:pt modelId="{CACAE3B4-78E1-46A5-95CE-FF2BA8B23104}" type="sibTrans" cxnId="{2FD8D370-FFA8-4F40-ADDD-E46CFE417AD3}">
      <dgm:prSet/>
      <dgm:spPr/>
      <dgm:t>
        <a:bodyPr/>
        <a:lstStyle/>
        <a:p>
          <a:endParaRPr lang="en-US"/>
        </a:p>
      </dgm:t>
    </dgm:pt>
    <dgm:pt modelId="{8C722932-5D3C-4CED-83D8-48735AE12E8F}">
      <dgm:prSet/>
      <dgm:spPr/>
      <dgm:t>
        <a:bodyPr/>
        <a:lstStyle/>
        <a:p>
          <a:r>
            <a:rPr lang="en-US" dirty="0"/>
            <a:t>Reduced Future Electric Bills</a:t>
          </a:r>
        </a:p>
      </dgm:t>
    </dgm:pt>
    <dgm:pt modelId="{61617448-E51C-42BA-AA57-352086780957}" type="parTrans" cxnId="{4330BDB4-BD99-4956-AB41-D8AE15442632}">
      <dgm:prSet/>
      <dgm:spPr/>
      <dgm:t>
        <a:bodyPr/>
        <a:lstStyle/>
        <a:p>
          <a:endParaRPr lang="en-US"/>
        </a:p>
      </dgm:t>
    </dgm:pt>
    <dgm:pt modelId="{3635837E-62F8-4622-9FFC-A4FA40530359}" type="sibTrans" cxnId="{4330BDB4-BD99-4956-AB41-D8AE15442632}">
      <dgm:prSet/>
      <dgm:spPr/>
      <dgm:t>
        <a:bodyPr/>
        <a:lstStyle/>
        <a:p>
          <a:endParaRPr lang="en-US"/>
        </a:p>
      </dgm:t>
    </dgm:pt>
    <dgm:pt modelId="{EDCD4629-DAAF-433A-9833-22A05B18FE30}">
      <dgm:prSet/>
      <dgm:spPr/>
      <dgm:t>
        <a:bodyPr/>
        <a:lstStyle/>
        <a:p>
          <a:r>
            <a:rPr lang="en-US" dirty="0"/>
            <a:t>Other reductions in cost related to measure</a:t>
          </a:r>
        </a:p>
      </dgm:t>
    </dgm:pt>
    <dgm:pt modelId="{FED0907F-4DDD-4C07-AED2-2584AB9F247B}" type="parTrans" cxnId="{4A3BF0C3-4497-4794-A1CA-A80DAC336A10}">
      <dgm:prSet/>
      <dgm:spPr/>
      <dgm:t>
        <a:bodyPr/>
        <a:lstStyle/>
        <a:p>
          <a:endParaRPr lang="en-US"/>
        </a:p>
      </dgm:t>
    </dgm:pt>
    <dgm:pt modelId="{C04A3ADA-BA8A-4008-A819-AAA65B6665AD}" type="sibTrans" cxnId="{4A3BF0C3-4497-4794-A1CA-A80DAC336A10}">
      <dgm:prSet/>
      <dgm:spPr/>
      <dgm:t>
        <a:bodyPr/>
        <a:lstStyle/>
        <a:p>
          <a:endParaRPr lang="en-US"/>
        </a:p>
      </dgm:t>
    </dgm:pt>
    <dgm:pt modelId="{26CEF8B2-231A-4FF0-8C6A-9578D394D3DE}">
      <dgm:prSet/>
      <dgm:spPr/>
      <dgm:t>
        <a:bodyPr/>
        <a:lstStyle/>
        <a:p>
          <a:r>
            <a:rPr lang="en-US" dirty="0"/>
            <a:t>Reduced Tier 2 Cost and Associated Risks</a:t>
          </a:r>
        </a:p>
      </dgm:t>
    </dgm:pt>
    <dgm:pt modelId="{57E872C4-BCB6-4410-A743-0415AEADB8FD}" type="parTrans" cxnId="{944C4EA9-8137-43FF-99BB-F99B59818FAB}">
      <dgm:prSet/>
      <dgm:spPr/>
      <dgm:t>
        <a:bodyPr/>
        <a:lstStyle/>
        <a:p>
          <a:endParaRPr lang="en-US"/>
        </a:p>
      </dgm:t>
    </dgm:pt>
    <dgm:pt modelId="{BD85F295-61DB-4D46-8428-46D6E0DDB693}" type="sibTrans" cxnId="{944C4EA9-8137-43FF-99BB-F99B59818FAB}">
      <dgm:prSet/>
      <dgm:spPr/>
      <dgm:t>
        <a:bodyPr/>
        <a:lstStyle/>
        <a:p>
          <a:endParaRPr lang="en-US"/>
        </a:p>
      </dgm:t>
    </dgm:pt>
    <dgm:pt modelId="{D715BD28-938A-4C56-A2E4-8729F714B1FA}">
      <dgm:prSet/>
      <dgm:spPr/>
      <dgm:t>
        <a:bodyPr/>
        <a:lstStyle/>
        <a:p>
          <a:r>
            <a:rPr lang="en-US" dirty="0"/>
            <a:t>Avoided RPS and Reserves</a:t>
          </a:r>
        </a:p>
      </dgm:t>
    </dgm:pt>
    <dgm:pt modelId="{E953831E-6EBF-4AF4-8EEA-212D99FE636B}" type="parTrans" cxnId="{68C80B10-2331-4B94-9DC6-EFC3CDF18D46}">
      <dgm:prSet/>
      <dgm:spPr/>
      <dgm:t>
        <a:bodyPr/>
        <a:lstStyle/>
        <a:p>
          <a:endParaRPr lang="en-US"/>
        </a:p>
      </dgm:t>
    </dgm:pt>
    <dgm:pt modelId="{B7274067-84DF-4E7B-B642-AF506BD3CAC6}" type="sibTrans" cxnId="{68C80B10-2331-4B94-9DC6-EFC3CDF18D46}">
      <dgm:prSet/>
      <dgm:spPr/>
      <dgm:t>
        <a:bodyPr/>
        <a:lstStyle/>
        <a:p>
          <a:endParaRPr lang="en-US"/>
        </a:p>
      </dgm:t>
    </dgm:pt>
    <dgm:pt modelId="{6D3DFE40-30F3-483F-B1C0-2043278B143C}" type="pres">
      <dgm:prSet presAssocID="{AE56BC36-AE75-493F-B340-26F7C4AE309A}" presName="Name0" presStyleCnt="0">
        <dgm:presLayoutVars>
          <dgm:dir/>
          <dgm:animLvl val="lvl"/>
          <dgm:resizeHandles val="exact"/>
        </dgm:presLayoutVars>
      </dgm:prSet>
      <dgm:spPr/>
    </dgm:pt>
    <dgm:pt modelId="{2B8F5AAF-F8F8-488D-86C5-483413488F36}" type="pres">
      <dgm:prSet presAssocID="{3B9C798B-C079-4BFC-A00F-2B6A5C399727}" presName="linNode" presStyleCnt="0"/>
      <dgm:spPr/>
    </dgm:pt>
    <dgm:pt modelId="{86748365-9865-46E2-8969-98FA035037D2}" type="pres">
      <dgm:prSet presAssocID="{3B9C798B-C079-4BFC-A00F-2B6A5C399727}" presName="parentText" presStyleLbl="node1" presStyleIdx="0" presStyleCnt="3">
        <dgm:presLayoutVars>
          <dgm:chMax val="1"/>
          <dgm:bulletEnabled val="1"/>
        </dgm:presLayoutVars>
      </dgm:prSet>
      <dgm:spPr/>
    </dgm:pt>
    <dgm:pt modelId="{76CB4B92-6B72-46F6-BB08-D1F2902AF332}" type="pres">
      <dgm:prSet presAssocID="{3B9C798B-C079-4BFC-A00F-2B6A5C399727}" presName="descendantText" presStyleLbl="alignAccFollowNode1" presStyleIdx="0" presStyleCnt="3">
        <dgm:presLayoutVars>
          <dgm:bulletEnabled val="1"/>
        </dgm:presLayoutVars>
      </dgm:prSet>
      <dgm:spPr/>
    </dgm:pt>
    <dgm:pt modelId="{D8692D71-4BC5-4553-BC1E-63248D7DA193}" type="pres">
      <dgm:prSet presAssocID="{A0893B44-9095-4881-970D-EDEDD85F2C1A}" presName="sp" presStyleCnt="0"/>
      <dgm:spPr/>
    </dgm:pt>
    <dgm:pt modelId="{F6411D49-0866-4485-A3F8-02F363D98BA1}" type="pres">
      <dgm:prSet presAssocID="{2B69B831-2049-4CB4-8BC7-762623F276B9}" presName="linNode" presStyleCnt="0"/>
      <dgm:spPr/>
    </dgm:pt>
    <dgm:pt modelId="{4F944CE8-D820-41D8-846F-38CED34F5582}" type="pres">
      <dgm:prSet presAssocID="{2B69B831-2049-4CB4-8BC7-762623F276B9}" presName="parentText" presStyleLbl="node1" presStyleIdx="1" presStyleCnt="3">
        <dgm:presLayoutVars>
          <dgm:chMax val="1"/>
          <dgm:bulletEnabled val="1"/>
        </dgm:presLayoutVars>
      </dgm:prSet>
      <dgm:spPr/>
    </dgm:pt>
    <dgm:pt modelId="{3C2EA497-E8AC-4F8E-B997-F2EC673873FC}" type="pres">
      <dgm:prSet presAssocID="{2B69B831-2049-4CB4-8BC7-762623F276B9}" presName="descendantText" presStyleLbl="alignAccFollowNode1" presStyleIdx="1" presStyleCnt="3">
        <dgm:presLayoutVars>
          <dgm:bulletEnabled val="1"/>
        </dgm:presLayoutVars>
      </dgm:prSet>
      <dgm:spPr/>
    </dgm:pt>
    <dgm:pt modelId="{605CE164-CCAE-4B9D-9146-71BC21F69BBD}" type="pres">
      <dgm:prSet presAssocID="{7E970F2F-A940-417E-9BD2-75CAB9434622}" presName="sp" presStyleCnt="0"/>
      <dgm:spPr/>
    </dgm:pt>
    <dgm:pt modelId="{1DC61469-1352-4D46-AC44-6F465DE6C3DA}" type="pres">
      <dgm:prSet presAssocID="{19A80307-9572-4F70-9267-7BEEBE5932E7}" presName="linNode" presStyleCnt="0"/>
      <dgm:spPr/>
    </dgm:pt>
    <dgm:pt modelId="{B137F148-0F15-45E7-8DB5-A74251FCF0EC}" type="pres">
      <dgm:prSet presAssocID="{19A80307-9572-4F70-9267-7BEEBE5932E7}" presName="parentText" presStyleLbl="node1" presStyleIdx="2" presStyleCnt="3">
        <dgm:presLayoutVars>
          <dgm:chMax val="1"/>
          <dgm:bulletEnabled val="1"/>
        </dgm:presLayoutVars>
      </dgm:prSet>
      <dgm:spPr/>
    </dgm:pt>
    <dgm:pt modelId="{32C666DB-A918-4C62-9A67-825810C69AE8}" type="pres">
      <dgm:prSet presAssocID="{19A80307-9572-4F70-9267-7BEEBE5932E7}" presName="descendantText" presStyleLbl="alignAccFollowNode1" presStyleIdx="2" presStyleCnt="3">
        <dgm:presLayoutVars>
          <dgm:bulletEnabled val="1"/>
        </dgm:presLayoutVars>
      </dgm:prSet>
      <dgm:spPr/>
    </dgm:pt>
  </dgm:ptLst>
  <dgm:cxnLst>
    <dgm:cxn modelId="{E767170B-D675-4EBA-9FFF-36632CCBF09E}" type="presOf" srcId="{3B9C798B-C079-4BFC-A00F-2B6A5C399727}" destId="{86748365-9865-46E2-8969-98FA035037D2}" srcOrd="0" destOrd="0" presId="urn:microsoft.com/office/officeart/2005/8/layout/vList5"/>
    <dgm:cxn modelId="{4A9D100F-D064-4B43-804F-5457EC514C06}" type="presOf" srcId="{8C722932-5D3C-4CED-83D8-48735AE12E8F}" destId="{32C666DB-A918-4C62-9A67-825810C69AE8}" srcOrd="0" destOrd="0" presId="urn:microsoft.com/office/officeart/2005/8/layout/vList5"/>
    <dgm:cxn modelId="{68C80B10-2331-4B94-9DC6-EFC3CDF18D46}" srcId="{2B69B831-2049-4CB4-8BC7-762623F276B9}" destId="{D715BD28-938A-4C56-A2E4-8729F714B1FA}" srcOrd="3" destOrd="0" parTransId="{E953831E-6EBF-4AF4-8EEA-212D99FE636B}" sibTransId="{B7274067-84DF-4E7B-B642-AF506BD3CAC6}"/>
    <dgm:cxn modelId="{5BC8E72F-E38F-42D8-AF2A-9B42D8BEA9D0}" srcId="{AE56BC36-AE75-493F-B340-26F7C4AE309A}" destId="{2B69B831-2049-4CB4-8BC7-762623F276B9}" srcOrd="1" destOrd="0" parTransId="{1E5D6B6A-5691-456F-A321-573DE3F5F219}" sibTransId="{7E970F2F-A940-417E-9BD2-75CAB9434622}"/>
    <dgm:cxn modelId="{27A7DA32-3183-4F1C-B1C6-1FADC98A7232}" type="presOf" srcId="{2B69B831-2049-4CB4-8BC7-762623F276B9}" destId="{4F944CE8-D820-41D8-846F-38CED34F5582}" srcOrd="0" destOrd="0" presId="urn:microsoft.com/office/officeart/2005/8/layout/vList5"/>
    <dgm:cxn modelId="{8CF91539-E1BC-4864-97EA-7F208B8F088B}" type="presOf" srcId="{06D53165-2C5B-479A-A432-F04F798BE3AB}" destId="{3C2EA497-E8AC-4F8E-B997-F2EC673873FC}" srcOrd="0" destOrd="2" presId="urn:microsoft.com/office/officeart/2005/8/layout/vList5"/>
    <dgm:cxn modelId="{B652893B-0FE3-48B5-9C9C-7273D11EF70D}" srcId="{AE56BC36-AE75-493F-B340-26F7C4AE309A}" destId="{3B9C798B-C079-4BFC-A00F-2B6A5C399727}" srcOrd="0" destOrd="0" parTransId="{C5F80EDA-F0E4-4A62-9467-97D2B5F049FF}" sibTransId="{A0893B44-9095-4881-970D-EDEDD85F2C1A}"/>
    <dgm:cxn modelId="{2A4BCC60-BC85-4972-A215-97E2C59453E6}" type="presOf" srcId="{19A80307-9572-4F70-9267-7BEEBE5932E7}" destId="{B137F148-0F15-45E7-8DB5-A74251FCF0EC}" srcOrd="0" destOrd="0" presId="urn:microsoft.com/office/officeart/2005/8/layout/vList5"/>
    <dgm:cxn modelId="{CE9B7543-D7A3-4F1C-BD9F-A944780EB912}" type="presOf" srcId="{26CEF8B2-231A-4FF0-8C6A-9578D394D3DE}" destId="{3C2EA497-E8AC-4F8E-B997-F2EC673873FC}" srcOrd="0" destOrd="1" presId="urn:microsoft.com/office/officeart/2005/8/layout/vList5"/>
    <dgm:cxn modelId="{18D3EE46-6CDF-4201-8C37-42544E234A49}" type="presOf" srcId="{AE56BC36-AE75-493F-B340-26F7C4AE309A}" destId="{6D3DFE40-30F3-483F-B1C0-2043278B143C}" srcOrd="0" destOrd="0" presId="urn:microsoft.com/office/officeart/2005/8/layout/vList5"/>
    <dgm:cxn modelId="{EDDA7E6A-AC6E-42F0-A10E-6953317F74A0}" srcId="{3B9C798B-C079-4BFC-A00F-2B6A5C399727}" destId="{3A6402B5-46E4-4309-8A77-6E8C2501B018}" srcOrd="0" destOrd="0" parTransId="{EEABB4B3-DD2C-4666-95B8-9E8CC0B4F3B3}" sibTransId="{6EC95CA1-5AE9-4688-A6BD-EEB132B0BCCE}"/>
    <dgm:cxn modelId="{2FD8D370-FFA8-4F40-ADDD-E46CFE417AD3}" srcId="{AE56BC36-AE75-493F-B340-26F7C4AE309A}" destId="{19A80307-9572-4F70-9267-7BEEBE5932E7}" srcOrd="2" destOrd="0" parTransId="{288D8C1A-0E42-4268-B1BC-3EAFA334D526}" sibTransId="{CACAE3B4-78E1-46A5-95CE-FF2BA8B23104}"/>
    <dgm:cxn modelId="{D4C6B153-D0D3-4C1E-A8B5-C68724378BC8}" srcId="{2B69B831-2049-4CB4-8BC7-762623F276B9}" destId="{06D53165-2C5B-479A-A432-F04F798BE3AB}" srcOrd="2" destOrd="0" parTransId="{9916C466-602B-437E-8043-B3919E590951}" sibTransId="{1986761A-AA7D-48D3-8E6E-5C3300C131DA}"/>
    <dgm:cxn modelId="{27466254-7F17-4A66-AA2F-5793178709E6}" type="presOf" srcId="{EDCD4629-DAAF-433A-9833-22A05B18FE30}" destId="{32C666DB-A918-4C62-9A67-825810C69AE8}" srcOrd="0" destOrd="1" presId="urn:microsoft.com/office/officeart/2005/8/layout/vList5"/>
    <dgm:cxn modelId="{D21B6C89-1C31-4465-9B11-91B990AAE9A0}" type="presOf" srcId="{033F0E65-EE69-46FA-A565-BE46EACD792C}" destId="{76CB4B92-6B72-46F6-BB08-D1F2902AF332}" srcOrd="0" destOrd="1" presId="urn:microsoft.com/office/officeart/2005/8/layout/vList5"/>
    <dgm:cxn modelId="{F8CC468D-3F3F-4834-A630-3BE87116E57B}" type="presOf" srcId="{D715BD28-938A-4C56-A2E4-8729F714B1FA}" destId="{3C2EA497-E8AC-4F8E-B997-F2EC673873FC}" srcOrd="0" destOrd="3" presId="urn:microsoft.com/office/officeart/2005/8/layout/vList5"/>
    <dgm:cxn modelId="{DEB4B4A5-BD55-4839-9EE8-9E72E11C9385}" srcId="{2B69B831-2049-4CB4-8BC7-762623F276B9}" destId="{3763F0C5-A63F-47DD-95FC-0DD4B53EC5CA}" srcOrd="0" destOrd="0" parTransId="{C05C5A63-9E4A-4FE9-BAAE-4F8243D4BE2C}" sibTransId="{B6F3E869-A2C7-4420-B226-83440015AD57}"/>
    <dgm:cxn modelId="{CC1713A9-CCE3-4732-8989-FC1E03B33236}" type="presOf" srcId="{3763F0C5-A63F-47DD-95FC-0DD4B53EC5CA}" destId="{3C2EA497-E8AC-4F8E-B997-F2EC673873FC}" srcOrd="0" destOrd="0" presId="urn:microsoft.com/office/officeart/2005/8/layout/vList5"/>
    <dgm:cxn modelId="{944C4EA9-8137-43FF-99BB-F99B59818FAB}" srcId="{2B69B831-2049-4CB4-8BC7-762623F276B9}" destId="{26CEF8B2-231A-4FF0-8C6A-9578D394D3DE}" srcOrd="1" destOrd="0" parTransId="{57E872C4-BCB6-4410-A743-0415AEADB8FD}" sibTransId="{BD85F295-61DB-4D46-8428-46D6E0DDB693}"/>
    <dgm:cxn modelId="{4330BDB4-BD99-4956-AB41-D8AE15442632}" srcId="{19A80307-9572-4F70-9267-7BEEBE5932E7}" destId="{8C722932-5D3C-4CED-83D8-48735AE12E8F}" srcOrd="0" destOrd="0" parTransId="{61617448-E51C-42BA-AA57-352086780957}" sibTransId="{3635837E-62F8-4622-9FFC-A4FA40530359}"/>
    <dgm:cxn modelId="{4A3BF0C3-4497-4794-A1CA-A80DAC336A10}" srcId="{19A80307-9572-4F70-9267-7BEEBE5932E7}" destId="{EDCD4629-DAAF-433A-9833-22A05B18FE30}" srcOrd="1" destOrd="0" parTransId="{FED0907F-4DDD-4C07-AED2-2584AB9F247B}" sibTransId="{C04A3ADA-BA8A-4008-A819-AAA65B6665AD}"/>
    <dgm:cxn modelId="{043432DE-AB70-40F9-A1CD-033BDEBD329A}" srcId="{3B9C798B-C079-4BFC-A00F-2B6A5C399727}" destId="{033F0E65-EE69-46FA-A565-BE46EACD792C}" srcOrd="1" destOrd="0" parTransId="{94CCCBBE-A5ED-4F20-8FC6-09BAF5CFAA96}" sibTransId="{BA833A59-BE15-4696-B793-970B47B3811F}"/>
    <dgm:cxn modelId="{15A4BFF6-934A-4779-B588-F50B7D718366}" type="presOf" srcId="{3A6402B5-46E4-4309-8A77-6E8C2501B018}" destId="{76CB4B92-6B72-46F6-BB08-D1F2902AF332}" srcOrd="0" destOrd="0" presId="urn:microsoft.com/office/officeart/2005/8/layout/vList5"/>
    <dgm:cxn modelId="{EB8B87DA-4A5A-4208-B46B-AF02093EE101}" type="presParOf" srcId="{6D3DFE40-30F3-483F-B1C0-2043278B143C}" destId="{2B8F5AAF-F8F8-488D-86C5-483413488F36}" srcOrd="0" destOrd="0" presId="urn:microsoft.com/office/officeart/2005/8/layout/vList5"/>
    <dgm:cxn modelId="{DF051FE5-1664-49D2-B7F3-D70749111916}" type="presParOf" srcId="{2B8F5AAF-F8F8-488D-86C5-483413488F36}" destId="{86748365-9865-46E2-8969-98FA035037D2}" srcOrd="0" destOrd="0" presId="urn:microsoft.com/office/officeart/2005/8/layout/vList5"/>
    <dgm:cxn modelId="{122642C0-7D7C-4002-B4E5-63347BC4E128}" type="presParOf" srcId="{2B8F5AAF-F8F8-488D-86C5-483413488F36}" destId="{76CB4B92-6B72-46F6-BB08-D1F2902AF332}" srcOrd="1" destOrd="0" presId="urn:microsoft.com/office/officeart/2005/8/layout/vList5"/>
    <dgm:cxn modelId="{8CA022D8-1D19-49C5-A56A-FBE52654C819}" type="presParOf" srcId="{6D3DFE40-30F3-483F-B1C0-2043278B143C}" destId="{D8692D71-4BC5-4553-BC1E-63248D7DA193}" srcOrd="1" destOrd="0" presId="urn:microsoft.com/office/officeart/2005/8/layout/vList5"/>
    <dgm:cxn modelId="{FF043EAE-F55E-40CE-9A14-F8D3CBD50E94}" type="presParOf" srcId="{6D3DFE40-30F3-483F-B1C0-2043278B143C}" destId="{F6411D49-0866-4485-A3F8-02F363D98BA1}" srcOrd="2" destOrd="0" presId="urn:microsoft.com/office/officeart/2005/8/layout/vList5"/>
    <dgm:cxn modelId="{84836CE5-76B4-47EC-808A-4A3DC6DC6C44}" type="presParOf" srcId="{F6411D49-0866-4485-A3F8-02F363D98BA1}" destId="{4F944CE8-D820-41D8-846F-38CED34F5582}" srcOrd="0" destOrd="0" presId="urn:microsoft.com/office/officeart/2005/8/layout/vList5"/>
    <dgm:cxn modelId="{1E93892E-A0ED-41AA-B48E-8E34516D8212}" type="presParOf" srcId="{F6411D49-0866-4485-A3F8-02F363D98BA1}" destId="{3C2EA497-E8AC-4F8E-B997-F2EC673873FC}" srcOrd="1" destOrd="0" presId="urn:microsoft.com/office/officeart/2005/8/layout/vList5"/>
    <dgm:cxn modelId="{E01B493C-025A-42B9-B911-ACFC15C85C39}" type="presParOf" srcId="{6D3DFE40-30F3-483F-B1C0-2043278B143C}" destId="{605CE164-CCAE-4B9D-9146-71BC21F69BBD}" srcOrd="3" destOrd="0" presId="urn:microsoft.com/office/officeart/2005/8/layout/vList5"/>
    <dgm:cxn modelId="{ABECDB57-7522-44E9-9682-CBB5EAD4006F}" type="presParOf" srcId="{6D3DFE40-30F3-483F-B1C0-2043278B143C}" destId="{1DC61469-1352-4D46-AC44-6F465DE6C3DA}" srcOrd="4" destOrd="0" presId="urn:microsoft.com/office/officeart/2005/8/layout/vList5"/>
    <dgm:cxn modelId="{D2178497-202A-404D-A6E0-EDEA0C98991B}" type="presParOf" srcId="{1DC61469-1352-4D46-AC44-6F465DE6C3DA}" destId="{B137F148-0F15-45E7-8DB5-A74251FCF0EC}" srcOrd="0" destOrd="0" presId="urn:microsoft.com/office/officeart/2005/8/layout/vList5"/>
    <dgm:cxn modelId="{15865B29-C7A5-4E11-9B19-78C0A1B6EF98}" type="presParOf" srcId="{1DC61469-1352-4D46-AC44-6F465DE6C3DA}" destId="{32C666DB-A918-4C62-9A67-825810C69AE8}"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D94A7A-F655-4FFB-813D-FFF6E282DFAE}" type="doc">
      <dgm:prSet loTypeId="urn:microsoft.com/office/officeart/2005/8/layout/funnel1" loCatId="relationship" qsTypeId="urn:microsoft.com/office/officeart/2005/8/quickstyle/simple1" qsCatId="simple" csTypeId="urn:microsoft.com/office/officeart/2005/8/colors/accent1_2" csCatId="accent1" phldr="1"/>
      <dgm:spPr/>
      <dgm:t>
        <a:bodyPr/>
        <a:lstStyle/>
        <a:p>
          <a:endParaRPr lang="en-US"/>
        </a:p>
      </dgm:t>
    </dgm:pt>
    <dgm:pt modelId="{D39CE139-6D16-4D5B-8AF4-0F1081FA5553}">
      <dgm:prSet/>
      <dgm:spPr/>
      <dgm:t>
        <a:bodyPr/>
        <a:lstStyle/>
        <a:p>
          <a:r>
            <a:rPr lang="en-US" dirty="0"/>
            <a:t>BPA $</a:t>
          </a:r>
        </a:p>
      </dgm:t>
    </dgm:pt>
    <dgm:pt modelId="{E7C6F5CD-0907-42CE-88EE-5FA87BCB8338}" type="parTrans" cxnId="{FD2A82B4-DB36-4174-A41B-BE5CB5A43906}">
      <dgm:prSet/>
      <dgm:spPr/>
      <dgm:t>
        <a:bodyPr/>
        <a:lstStyle/>
        <a:p>
          <a:endParaRPr lang="en-US"/>
        </a:p>
      </dgm:t>
    </dgm:pt>
    <dgm:pt modelId="{A72AE882-CA2D-4E2D-B9F4-1B9BEB00D984}" type="sibTrans" cxnId="{FD2A82B4-DB36-4174-A41B-BE5CB5A43906}">
      <dgm:prSet/>
      <dgm:spPr/>
      <dgm:t>
        <a:bodyPr/>
        <a:lstStyle/>
        <a:p>
          <a:endParaRPr lang="en-US"/>
        </a:p>
      </dgm:t>
    </dgm:pt>
    <dgm:pt modelId="{20892D5E-89A0-4D58-94A2-56B863A84AB0}">
      <dgm:prSet/>
      <dgm:spPr/>
      <dgm:t>
        <a:bodyPr/>
        <a:lstStyle/>
        <a:p>
          <a:r>
            <a:rPr lang="en-US" dirty="0"/>
            <a:t>Customer Utility $</a:t>
          </a:r>
        </a:p>
      </dgm:t>
    </dgm:pt>
    <dgm:pt modelId="{900868D2-CED2-4432-B5D0-7AB7DC24A7A4}" type="parTrans" cxnId="{740EBCDD-6449-4F35-B83C-97A2481FF75C}">
      <dgm:prSet/>
      <dgm:spPr/>
      <dgm:t>
        <a:bodyPr/>
        <a:lstStyle/>
        <a:p>
          <a:endParaRPr lang="en-US"/>
        </a:p>
      </dgm:t>
    </dgm:pt>
    <dgm:pt modelId="{868FFD03-2182-4A24-9C5B-52DB47996689}" type="sibTrans" cxnId="{740EBCDD-6449-4F35-B83C-97A2481FF75C}">
      <dgm:prSet/>
      <dgm:spPr/>
      <dgm:t>
        <a:bodyPr/>
        <a:lstStyle/>
        <a:p>
          <a:endParaRPr lang="en-US"/>
        </a:p>
      </dgm:t>
    </dgm:pt>
    <dgm:pt modelId="{B20BEA40-2B39-44E1-894C-138037A63BF5}">
      <dgm:prSet/>
      <dgm:spPr/>
      <dgm:t>
        <a:bodyPr/>
        <a:lstStyle/>
        <a:p>
          <a:r>
            <a:rPr lang="en-US" dirty="0"/>
            <a:t>Citizen $</a:t>
          </a:r>
        </a:p>
      </dgm:t>
    </dgm:pt>
    <dgm:pt modelId="{DB0439D7-C85A-4B5F-9111-2465A83A3CAF}" type="parTrans" cxnId="{41F73AD2-6031-4413-9500-8B69FC9E34F4}">
      <dgm:prSet/>
      <dgm:spPr/>
      <dgm:t>
        <a:bodyPr/>
        <a:lstStyle/>
        <a:p>
          <a:endParaRPr lang="en-US"/>
        </a:p>
      </dgm:t>
    </dgm:pt>
    <dgm:pt modelId="{11B4A9C4-B59A-4ABF-BF6B-CE8B64CE6A8B}" type="sibTrans" cxnId="{41F73AD2-6031-4413-9500-8B69FC9E34F4}">
      <dgm:prSet/>
      <dgm:spPr/>
      <dgm:t>
        <a:bodyPr/>
        <a:lstStyle/>
        <a:p>
          <a:endParaRPr lang="en-US"/>
        </a:p>
      </dgm:t>
    </dgm:pt>
    <dgm:pt modelId="{6F0F47B4-E316-41B6-8F35-8D62C09C552C}">
      <dgm:prSet/>
      <dgm:spPr/>
      <dgm:t>
        <a:bodyPr/>
        <a:lstStyle/>
        <a:p>
          <a:endParaRPr lang="en-US" dirty="0"/>
        </a:p>
      </dgm:t>
    </dgm:pt>
    <dgm:pt modelId="{853F5B3D-1355-4184-972B-11E57C1EC128}" type="parTrans" cxnId="{05694536-313C-40A9-9982-D3852FC7F4C8}">
      <dgm:prSet/>
      <dgm:spPr/>
      <dgm:t>
        <a:bodyPr/>
        <a:lstStyle/>
        <a:p>
          <a:endParaRPr lang="en-US"/>
        </a:p>
      </dgm:t>
    </dgm:pt>
    <dgm:pt modelId="{60402DF7-8ADB-4710-B32A-6167777BCBAB}" type="sibTrans" cxnId="{05694536-313C-40A9-9982-D3852FC7F4C8}">
      <dgm:prSet/>
      <dgm:spPr/>
      <dgm:t>
        <a:bodyPr/>
        <a:lstStyle/>
        <a:p>
          <a:endParaRPr lang="en-US"/>
        </a:p>
      </dgm:t>
    </dgm:pt>
    <dgm:pt modelId="{7785BD33-20CB-4487-9277-FDF32ECE01F8}" type="pres">
      <dgm:prSet presAssocID="{CED94A7A-F655-4FFB-813D-FFF6E282DFAE}" presName="Name0" presStyleCnt="0">
        <dgm:presLayoutVars>
          <dgm:chMax val="4"/>
          <dgm:resizeHandles val="exact"/>
        </dgm:presLayoutVars>
      </dgm:prSet>
      <dgm:spPr/>
    </dgm:pt>
    <dgm:pt modelId="{78C8F9BE-DB6A-49EF-AB1F-6D7AEE516CC7}" type="pres">
      <dgm:prSet presAssocID="{CED94A7A-F655-4FFB-813D-FFF6E282DFAE}" presName="ellipse" presStyleLbl="trBgShp" presStyleIdx="0" presStyleCnt="1"/>
      <dgm:spPr/>
    </dgm:pt>
    <dgm:pt modelId="{E663756B-F659-4193-A17F-0F8C71E7ECE7}" type="pres">
      <dgm:prSet presAssocID="{CED94A7A-F655-4FFB-813D-FFF6E282DFAE}" presName="arrow1" presStyleLbl="fgShp" presStyleIdx="0" presStyleCnt="1"/>
      <dgm:spPr/>
    </dgm:pt>
    <dgm:pt modelId="{F1C105EE-E9DD-4E32-9CB4-4EDEF8725508}" type="pres">
      <dgm:prSet presAssocID="{CED94A7A-F655-4FFB-813D-FFF6E282DFAE}" presName="rectangle" presStyleLbl="revTx" presStyleIdx="0" presStyleCnt="1">
        <dgm:presLayoutVars>
          <dgm:bulletEnabled val="1"/>
        </dgm:presLayoutVars>
      </dgm:prSet>
      <dgm:spPr/>
    </dgm:pt>
    <dgm:pt modelId="{688FFFC8-CE30-4991-A64E-3E967EBCD666}" type="pres">
      <dgm:prSet presAssocID="{20892D5E-89A0-4D58-94A2-56B863A84AB0}" presName="item1" presStyleLbl="node1" presStyleIdx="0" presStyleCnt="3">
        <dgm:presLayoutVars>
          <dgm:bulletEnabled val="1"/>
        </dgm:presLayoutVars>
      </dgm:prSet>
      <dgm:spPr/>
    </dgm:pt>
    <dgm:pt modelId="{E0C3B950-18F5-4CAD-90BD-667B473F18EB}" type="pres">
      <dgm:prSet presAssocID="{B20BEA40-2B39-44E1-894C-138037A63BF5}" presName="item2" presStyleLbl="node1" presStyleIdx="1" presStyleCnt="3">
        <dgm:presLayoutVars>
          <dgm:bulletEnabled val="1"/>
        </dgm:presLayoutVars>
      </dgm:prSet>
      <dgm:spPr/>
    </dgm:pt>
    <dgm:pt modelId="{1D4DADA1-3DF2-4DDA-B5A3-AF22D24DE43A}" type="pres">
      <dgm:prSet presAssocID="{6F0F47B4-E316-41B6-8F35-8D62C09C552C}" presName="item3" presStyleLbl="node1" presStyleIdx="2" presStyleCnt="3">
        <dgm:presLayoutVars>
          <dgm:bulletEnabled val="1"/>
        </dgm:presLayoutVars>
      </dgm:prSet>
      <dgm:spPr/>
    </dgm:pt>
    <dgm:pt modelId="{3A82A233-4544-444F-83D0-312FE3CECB0F}" type="pres">
      <dgm:prSet presAssocID="{CED94A7A-F655-4FFB-813D-FFF6E282DFAE}" presName="funnel" presStyleLbl="trAlignAcc1" presStyleIdx="0" presStyleCnt="1"/>
      <dgm:spPr/>
    </dgm:pt>
  </dgm:ptLst>
  <dgm:cxnLst>
    <dgm:cxn modelId="{2E501C08-F977-4DB4-9F74-B58B1E7E84DA}" type="presOf" srcId="{CED94A7A-F655-4FFB-813D-FFF6E282DFAE}" destId="{7785BD33-20CB-4487-9277-FDF32ECE01F8}" srcOrd="0" destOrd="0" presId="urn:microsoft.com/office/officeart/2005/8/layout/funnel1"/>
    <dgm:cxn modelId="{41ADDB20-A668-4008-9982-89ED5C110AC6}" type="presOf" srcId="{D39CE139-6D16-4D5B-8AF4-0F1081FA5553}" destId="{1D4DADA1-3DF2-4DDA-B5A3-AF22D24DE43A}" srcOrd="0" destOrd="0" presId="urn:microsoft.com/office/officeart/2005/8/layout/funnel1"/>
    <dgm:cxn modelId="{05694536-313C-40A9-9982-D3852FC7F4C8}" srcId="{CED94A7A-F655-4FFB-813D-FFF6E282DFAE}" destId="{6F0F47B4-E316-41B6-8F35-8D62C09C552C}" srcOrd="3" destOrd="0" parTransId="{853F5B3D-1355-4184-972B-11E57C1EC128}" sibTransId="{60402DF7-8ADB-4710-B32A-6167777BCBAB}"/>
    <dgm:cxn modelId="{6298FF7C-EB4E-4D8C-AC03-F3FF9CB7FD91}" type="presOf" srcId="{20892D5E-89A0-4D58-94A2-56B863A84AB0}" destId="{E0C3B950-18F5-4CAD-90BD-667B473F18EB}" srcOrd="0" destOrd="0" presId="urn:microsoft.com/office/officeart/2005/8/layout/funnel1"/>
    <dgm:cxn modelId="{FD2A82B4-DB36-4174-A41B-BE5CB5A43906}" srcId="{CED94A7A-F655-4FFB-813D-FFF6E282DFAE}" destId="{D39CE139-6D16-4D5B-8AF4-0F1081FA5553}" srcOrd="0" destOrd="0" parTransId="{E7C6F5CD-0907-42CE-88EE-5FA87BCB8338}" sibTransId="{A72AE882-CA2D-4E2D-B9F4-1B9BEB00D984}"/>
    <dgm:cxn modelId="{41F73AD2-6031-4413-9500-8B69FC9E34F4}" srcId="{CED94A7A-F655-4FFB-813D-FFF6E282DFAE}" destId="{B20BEA40-2B39-44E1-894C-138037A63BF5}" srcOrd="2" destOrd="0" parTransId="{DB0439D7-C85A-4B5F-9111-2465A83A3CAF}" sibTransId="{11B4A9C4-B59A-4ABF-BF6B-CE8B64CE6A8B}"/>
    <dgm:cxn modelId="{740EBCDD-6449-4F35-B83C-97A2481FF75C}" srcId="{CED94A7A-F655-4FFB-813D-FFF6E282DFAE}" destId="{20892D5E-89A0-4D58-94A2-56B863A84AB0}" srcOrd="1" destOrd="0" parTransId="{900868D2-CED2-4432-B5D0-7AB7DC24A7A4}" sibTransId="{868FFD03-2182-4A24-9C5B-52DB47996689}"/>
    <dgm:cxn modelId="{2868ABF2-3CDE-4DE0-8334-D962640F80A2}" type="presOf" srcId="{6F0F47B4-E316-41B6-8F35-8D62C09C552C}" destId="{F1C105EE-E9DD-4E32-9CB4-4EDEF8725508}" srcOrd="0" destOrd="0" presId="urn:microsoft.com/office/officeart/2005/8/layout/funnel1"/>
    <dgm:cxn modelId="{DDCB16F9-F1F5-47DA-A146-9E7D63C38053}" type="presOf" srcId="{B20BEA40-2B39-44E1-894C-138037A63BF5}" destId="{688FFFC8-CE30-4991-A64E-3E967EBCD666}" srcOrd="0" destOrd="0" presId="urn:microsoft.com/office/officeart/2005/8/layout/funnel1"/>
    <dgm:cxn modelId="{B887BB4B-33A1-4126-AB67-F6BF0AB721FA}" type="presParOf" srcId="{7785BD33-20CB-4487-9277-FDF32ECE01F8}" destId="{78C8F9BE-DB6A-49EF-AB1F-6D7AEE516CC7}" srcOrd="0" destOrd="0" presId="urn:microsoft.com/office/officeart/2005/8/layout/funnel1"/>
    <dgm:cxn modelId="{3AB83764-A0E7-4FDD-AB43-0BABB217888E}" type="presParOf" srcId="{7785BD33-20CB-4487-9277-FDF32ECE01F8}" destId="{E663756B-F659-4193-A17F-0F8C71E7ECE7}" srcOrd="1" destOrd="0" presId="urn:microsoft.com/office/officeart/2005/8/layout/funnel1"/>
    <dgm:cxn modelId="{C01131D7-E6A6-41EE-B20D-DD206E723280}" type="presParOf" srcId="{7785BD33-20CB-4487-9277-FDF32ECE01F8}" destId="{F1C105EE-E9DD-4E32-9CB4-4EDEF8725508}" srcOrd="2" destOrd="0" presId="urn:microsoft.com/office/officeart/2005/8/layout/funnel1"/>
    <dgm:cxn modelId="{83391BFD-B341-407C-BABF-2A1890DCBCE4}" type="presParOf" srcId="{7785BD33-20CB-4487-9277-FDF32ECE01F8}" destId="{688FFFC8-CE30-4991-A64E-3E967EBCD666}" srcOrd="3" destOrd="0" presId="urn:microsoft.com/office/officeart/2005/8/layout/funnel1"/>
    <dgm:cxn modelId="{FF12CE36-3507-4440-BC3E-55946E678A0C}" type="presParOf" srcId="{7785BD33-20CB-4487-9277-FDF32ECE01F8}" destId="{E0C3B950-18F5-4CAD-90BD-667B473F18EB}" srcOrd="4" destOrd="0" presId="urn:microsoft.com/office/officeart/2005/8/layout/funnel1"/>
    <dgm:cxn modelId="{AF40F124-BA39-40A3-8AF0-E7AC4BA9CFBF}" type="presParOf" srcId="{7785BD33-20CB-4487-9277-FDF32ECE01F8}" destId="{1D4DADA1-3DF2-4DDA-B5A3-AF22D24DE43A}" srcOrd="5" destOrd="0" presId="urn:microsoft.com/office/officeart/2005/8/layout/funnel1"/>
    <dgm:cxn modelId="{6B9057B7-4BA8-4340-868F-B472DC517FB9}" type="presParOf" srcId="{7785BD33-20CB-4487-9277-FDF32ECE01F8}" destId="{3A82A233-4544-444F-83D0-312FE3CECB0F}" srcOrd="6" destOrd="0" presId="urn:microsoft.com/office/officeart/2005/8/layout/funnel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6CB4B92-6B72-46F6-BB08-D1F2902AF332}">
      <dsp:nvSpPr>
        <dsp:cNvPr id="0" name=""/>
        <dsp:cNvSpPr/>
      </dsp:nvSpPr>
      <dsp:spPr>
        <a:xfrm rot="5400000">
          <a:off x="3354674" y="-1192759"/>
          <a:ext cx="985473" cy="36210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Increased Long-term/Short-term Sales</a:t>
          </a:r>
        </a:p>
        <a:p>
          <a:pPr marL="114300" lvl="1" indent="-114300" algn="l" defTabSz="533400">
            <a:lnSpc>
              <a:spcPct val="90000"/>
            </a:lnSpc>
            <a:spcBef>
              <a:spcPct val="0"/>
            </a:spcBef>
            <a:spcAft>
              <a:spcPct val="15000"/>
            </a:spcAft>
            <a:buChar char="•"/>
          </a:pPr>
          <a:r>
            <a:rPr lang="en-US" sz="1200" kern="1200" dirty="0"/>
            <a:t>Reduced Transmission Upgrade/Maintenance  Costs</a:t>
          </a:r>
        </a:p>
      </dsp:txBody>
      <dsp:txXfrm rot="-5400000">
        <a:off x="2036865" y="173157"/>
        <a:ext cx="3572985" cy="889259"/>
      </dsp:txXfrm>
    </dsp:sp>
    <dsp:sp modelId="{86748365-9865-46E2-8969-98FA035037D2}">
      <dsp:nvSpPr>
        <dsp:cNvPr id="0" name=""/>
        <dsp:cNvSpPr/>
      </dsp:nvSpPr>
      <dsp:spPr>
        <a:xfrm>
          <a:off x="0" y="1866"/>
          <a:ext cx="2036864" cy="1231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BPA Revenue Impacts</a:t>
          </a:r>
        </a:p>
      </dsp:txBody>
      <dsp:txXfrm>
        <a:off x="60134" y="62000"/>
        <a:ext cx="1916596" cy="1111573"/>
      </dsp:txXfrm>
    </dsp:sp>
    <dsp:sp modelId="{3C2EA497-E8AC-4F8E-B997-F2EC673873FC}">
      <dsp:nvSpPr>
        <dsp:cNvPr id="0" name=""/>
        <dsp:cNvSpPr/>
      </dsp:nvSpPr>
      <dsp:spPr>
        <a:xfrm rot="5400000">
          <a:off x="3354674" y="100674"/>
          <a:ext cx="985473" cy="36210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Reduced BPA Tier 1 Power Bill</a:t>
          </a:r>
        </a:p>
        <a:p>
          <a:pPr marL="114300" lvl="1" indent="-114300" algn="l" defTabSz="533400">
            <a:lnSpc>
              <a:spcPct val="90000"/>
            </a:lnSpc>
            <a:spcBef>
              <a:spcPct val="0"/>
            </a:spcBef>
            <a:spcAft>
              <a:spcPct val="15000"/>
            </a:spcAft>
            <a:buChar char="•"/>
          </a:pPr>
          <a:r>
            <a:rPr lang="en-US" sz="1200" kern="1200" dirty="0"/>
            <a:t>Reduced Tier 2 Cost and Associated Risks</a:t>
          </a:r>
        </a:p>
        <a:p>
          <a:pPr marL="114300" lvl="1" indent="-114300" algn="l" defTabSz="533400">
            <a:lnSpc>
              <a:spcPct val="90000"/>
            </a:lnSpc>
            <a:spcBef>
              <a:spcPct val="0"/>
            </a:spcBef>
            <a:spcAft>
              <a:spcPct val="15000"/>
            </a:spcAft>
            <a:buChar char="•"/>
          </a:pPr>
          <a:r>
            <a:rPr lang="en-US" sz="1200" kern="1200" dirty="0"/>
            <a:t>Reduced Distribution Upgrade/Maintenance Costs</a:t>
          </a:r>
        </a:p>
        <a:p>
          <a:pPr marL="114300" lvl="1" indent="-114300" algn="l" defTabSz="533400">
            <a:lnSpc>
              <a:spcPct val="90000"/>
            </a:lnSpc>
            <a:spcBef>
              <a:spcPct val="0"/>
            </a:spcBef>
            <a:spcAft>
              <a:spcPct val="15000"/>
            </a:spcAft>
            <a:buChar char="•"/>
          </a:pPr>
          <a:r>
            <a:rPr lang="en-US" sz="1200" kern="1200" dirty="0"/>
            <a:t>Avoided RPS and Reserves</a:t>
          </a:r>
        </a:p>
      </dsp:txBody>
      <dsp:txXfrm rot="-5400000">
        <a:off x="2036865" y="1466591"/>
        <a:ext cx="3572985" cy="889259"/>
      </dsp:txXfrm>
    </dsp:sp>
    <dsp:sp modelId="{4F944CE8-D820-41D8-846F-38CED34F5582}">
      <dsp:nvSpPr>
        <dsp:cNvPr id="0" name=""/>
        <dsp:cNvSpPr/>
      </dsp:nvSpPr>
      <dsp:spPr>
        <a:xfrm>
          <a:off x="0" y="1295299"/>
          <a:ext cx="2036864" cy="1231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Customer Utility Revenue Impacts</a:t>
          </a:r>
        </a:p>
      </dsp:txBody>
      <dsp:txXfrm>
        <a:off x="60134" y="1355433"/>
        <a:ext cx="1916596" cy="1111573"/>
      </dsp:txXfrm>
    </dsp:sp>
    <dsp:sp modelId="{32C666DB-A918-4C62-9A67-825810C69AE8}">
      <dsp:nvSpPr>
        <dsp:cNvPr id="0" name=""/>
        <dsp:cNvSpPr/>
      </dsp:nvSpPr>
      <dsp:spPr>
        <a:xfrm rot="5400000">
          <a:off x="3354674" y="1394107"/>
          <a:ext cx="985473" cy="362109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22860" rIns="45720" bIns="2286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a:t>Reduced Future Electric Bills</a:t>
          </a:r>
        </a:p>
        <a:p>
          <a:pPr marL="114300" lvl="1" indent="-114300" algn="l" defTabSz="533400">
            <a:lnSpc>
              <a:spcPct val="90000"/>
            </a:lnSpc>
            <a:spcBef>
              <a:spcPct val="0"/>
            </a:spcBef>
            <a:spcAft>
              <a:spcPct val="15000"/>
            </a:spcAft>
            <a:buChar char="•"/>
          </a:pPr>
          <a:r>
            <a:rPr lang="en-US" sz="1200" kern="1200" dirty="0"/>
            <a:t>Other reductions in cost related to measure</a:t>
          </a:r>
        </a:p>
      </dsp:txBody>
      <dsp:txXfrm rot="-5400000">
        <a:off x="2036865" y="2760024"/>
        <a:ext cx="3572985" cy="889259"/>
      </dsp:txXfrm>
    </dsp:sp>
    <dsp:sp modelId="{B137F148-0F15-45E7-8DB5-A74251FCF0EC}">
      <dsp:nvSpPr>
        <dsp:cNvPr id="0" name=""/>
        <dsp:cNvSpPr/>
      </dsp:nvSpPr>
      <dsp:spPr>
        <a:xfrm>
          <a:off x="0" y="2588733"/>
          <a:ext cx="2036864" cy="123184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marL="0" lvl="0" indent="0" algn="ctr" defTabSz="977900">
            <a:lnSpc>
              <a:spcPct val="90000"/>
            </a:lnSpc>
            <a:spcBef>
              <a:spcPct val="0"/>
            </a:spcBef>
            <a:spcAft>
              <a:spcPct val="35000"/>
            </a:spcAft>
            <a:buNone/>
          </a:pPr>
          <a:r>
            <a:rPr lang="en-US" sz="2200" kern="1200" dirty="0"/>
            <a:t>Citizen Impacts</a:t>
          </a:r>
        </a:p>
      </dsp:txBody>
      <dsp:txXfrm>
        <a:off x="60134" y="2648867"/>
        <a:ext cx="1916596" cy="11115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C8F9BE-DB6A-49EF-AB1F-6D7AEE516CC7}">
      <dsp:nvSpPr>
        <dsp:cNvPr id="0" name=""/>
        <dsp:cNvSpPr/>
      </dsp:nvSpPr>
      <dsp:spPr>
        <a:xfrm>
          <a:off x="699363" y="182117"/>
          <a:ext cx="2555748" cy="887577"/>
        </a:xfrm>
        <a:prstGeom prst="ellipse">
          <a:avLst/>
        </a:prstGeom>
        <a:solidFill>
          <a:schemeClr val="accent1">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63756B-F659-4193-A17F-0F8C71E7ECE7}">
      <dsp:nvSpPr>
        <dsp:cNvPr id="0" name=""/>
        <dsp:cNvSpPr/>
      </dsp:nvSpPr>
      <dsp:spPr>
        <a:xfrm>
          <a:off x="1733550" y="2355494"/>
          <a:ext cx="495300" cy="316992"/>
        </a:xfrm>
        <a:prstGeom prst="down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C105EE-E9DD-4E32-9CB4-4EDEF8725508}">
      <dsp:nvSpPr>
        <dsp:cNvPr id="0" name=""/>
        <dsp:cNvSpPr/>
      </dsp:nvSpPr>
      <dsp:spPr>
        <a:xfrm>
          <a:off x="792479" y="2609088"/>
          <a:ext cx="2377440" cy="594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9352" tIns="149352" rIns="149352" bIns="149352" numCol="1" spcCol="1270" anchor="ctr" anchorCtr="0">
          <a:noAutofit/>
        </a:bodyPr>
        <a:lstStyle/>
        <a:p>
          <a:pPr marL="0" lvl="0" indent="0" algn="ctr" defTabSz="933450">
            <a:lnSpc>
              <a:spcPct val="90000"/>
            </a:lnSpc>
            <a:spcBef>
              <a:spcPct val="0"/>
            </a:spcBef>
            <a:spcAft>
              <a:spcPct val="35000"/>
            </a:spcAft>
            <a:buNone/>
          </a:pPr>
          <a:endParaRPr lang="en-US" sz="2100" kern="1200" dirty="0"/>
        </a:p>
      </dsp:txBody>
      <dsp:txXfrm>
        <a:off x="792479" y="2609088"/>
        <a:ext cx="2377440" cy="594360"/>
      </dsp:txXfrm>
    </dsp:sp>
    <dsp:sp modelId="{688FFFC8-CE30-4991-A64E-3E967EBCD666}">
      <dsp:nvSpPr>
        <dsp:cNvPr id="0" name=""/>
        <dsp:cNvSpPr/>
      </dsp:nvSpPr>
      <dsp:spPr>
        <a:xfrm>
          <a:off x="1628546" y="1138245"/>
          <a:ext cx="891540" cy="8915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Citizen $</a:t>
          </a:r>
        </a:p>
      </dsp:txBody>
      <dsp:txXfrm>
        <a:off x="1759109" y="1268808"/>
        <a:ext cx="630414" cy="630414"/>
      </dsp:txXfrm>
    </dsp:sp>
    <dsp:sp modelId="{E0C3B950-18F5-4CAD-90BD-667B473F18EB}">
      <dsp:nvSpPr>
        <dsp:cNvPr id="0" name=""/>
        <dsp:cNvSpPr/>
      </dsp:nvSpPr>
      <dsp:spPr>
        <a:xfrm>
          <a:off x="990600" y="469391"/>
          <a:ext cx="891540" cy="8915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Customer Utility $</a:t>
          </a:r>
        </a:p>
      </dsp:txBody>
      <dsp:txXfrm>
        <a:off x="1121163" y="599954"/>
        <a:ext cx="630414" cy="630414"/>
      </dsp:txXfrm>
    </dsp:sp>
    <dsp:sp modelId="{1D4DADA1-3DF2-4DDA-B5A3-AF22D24DE43A}">
      <dsp:nvSpPr>
        <dsp:cNvPr id="0" name=""/>
        <dsp:cNvSpPr/>
      </dsp:nvSpPr>
      <dsp:spPr>
        <a:xfrm>
          <a:off x="1901952" y="253837"/>
          <a:ext cx="891540" cy="891540"/>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BPA $</a:t>
          </a:r>
        </a:p>
      </dsp:txBody>
      <dsp:txXfrm>
        <a:off x="2032515" y="384400"/>
        <a:ext cx="630414" cy="630414"/>
      </dsp:txXfrm>
    </dsp:sp>
    <dsp:sp modelId="{3A82A233-4544-444F-83D0-312FE3CECB0F}">
      <dsp:nvSpPr>
        <dsp:cNvPr id="0" name=""/>
        <dsp:cNvSpPr/>
      </dsp:nvSpPr>
      <dsp:spPr>
        <a:xfrm>
          <a:off x="594359" y="73151"/>
          <a:ext cx="2773680" cy="2218944"/>
        </a:xfrm>
        <a:prstGeom prst="funnel">
          <a:avLst/>
        </a:prstGeom>
        <a:solidFill>
          <a:schemeClr val="lt1">
            <a:alpha val="4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CB6E6F-B515-4842-8E4C-DE70296FB326}" type="datetimeFigureOut">
              <a:rPr lang="en-US" smtClean="0"/>
              <a:pPr/>
              <a:t>12/10/2018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2CE6B0A-3256-46AC-B314-9D2A77D2D251}" type="slidenum">
              <a:rPr lang="en-US" smtClean="0"/>
              <a:pPr/>
              <a:t>‹#›</a:t>
            </a:fld>
            <a:endParaRPr lang="en-US" dirty="0"/>
          </a:p>
        </p:txBody>
      </p:sp>
    </p:spTree>
    <p:extLst>
      <p:ext uri="{BB962C8B-B14F-4D97-AF65-F5344CB8AC3E}">
        <p14:creationId xmlns:p14="http://schemas.microsoft.com/office/powerpoint/2010/main" val="30295451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baseline="0">
                <a:solidFill>
                  <a:schemeClr val="tx1"/>
                </a:solidFill>
                <a:latin typeface="Georgia" pitchFamily="18"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a:xfrm rot="5400000">
            <a:off x="-808037" y="3932237"/>
            <a:ext cx="2133600" cy="365125"/>
          </a:xfrm>
        </p:spPr>
        <p:txBody>
          <a:bodyPr/>
          <a:lstStyle/>
          <a:p>
            <a:fld id="{AA410EB8-A01E-483B-9F37-9B9DDCDD7179}"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a:defRPr>
                <a:latin typeface="Georgia" pitchFamily="18" charset="0"/>
              </a:defRPr>
            </a:lvl1pPr>
            <a:lvl2pPr>
              <a:defRPr>
                <a:latin typeface="Georgia" pitchFamily="18" charset="0"/>
              </a:defRPr>
            </a:lvl2pPr>
            <a:lvl3pPr>
              <a:defRPr>
                <a:latin typeface="Georgia" pitchFamily="18" charset="0"/>
              </a:defRPr>
            </a:lvl3pPr>
            <a:lvl4pPr>
              <a:defRPr>
                <a:latin typeface="Georgia" pitchFamily="18" charset="0"/>
              </a:defRPr>
            </a:lvl4pPr>
            <a:lvl5pPr>
              <a:defRPr>
                <a:latin typeface="Georgia"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Georgia"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atin typeface="Georgia" pitchFamily="18" charset="0"/>
              </a:defRPr>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atin typeface="Georgia" pitchFamily="18"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Georgia"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7" name="Slide Number Placeholder 6"/>
          <p:cNvSpPr>
            <a:spLocks noGrp="1"/>
          </p:cNvSpPr>
          <p:nvPr>
            <p:ph type="sldNum" sz="quarter" idx="12"/>
          </p:nvPr>
        </p:nvSpPr>
        <p:spPr/>
        <p:txBody>
          <a:bodyPr/>
          <a:lstStyle/>
          <a:p>
            <a:fld id="{AA410EB8-A01E-483B-9F37-9B9DDCDD7179}"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84000">
              <a:schemeClr val="bg1"/>
            </a:gs>
            <a:gs pos="100000">
              <a:schemeClr val="bg1">
                <a:lumMod val="65000"/>
              </a:schemeClr>
            </a:gs>
          </a:gsLst>
          <a:lin ang="5400000" scaled="0"/>
          <a:tileRect/>
        </a:gradFill>
        <a:effectLst/>
      </p:bgPr>
    </p:bg>
    <p:spTree>
      <p:nvGrpSpPr>
        <p:cNvPr id="1" name=""/>
        <p:cNvGrpSpPr/>
        <p:nvPr/>
      </p:nvGrpSpPr>
      <p:grpSpPr>
        <a:xfrm>
          <a:off x="0" y="0"/>
          <a:ext cx="0" cy="0"/>
          <a:chOff x="0" y="0"/>
          <a:chExt cx="0" cy="0"/>
        </a:xfrm>
      </p:grpSpPr>
      <p:sp>
        <p:nvSpPr>
          <p:cNvPr id="11" name="Rectangle 10"/>
          <p:cNvSpPr/>
          <p:nvPr userDrawn="1"/>
        </p:nvSpPr>
        <p:spPr>
          <a:xfrm>
            <a:off x="0" y="6296526"/>
            <a:ext cx="9144000" cy="5614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3505200" y="6400800"/>
            <a:ext cx="2133600" cy="365125"/>
          </a:xfrm>
          <a:prstGeom prst="rect">
            <a:avLst/>
          </a:prstGeom>
        </p:spPr>
        <p:txBody>
          <a:bodyPr vert="horz" lIns="91440" tIns="45720" rIns="91440" bIns="45720" rtlCol="0" anchor="ctr"/>
          <a:lstStyle>
            <a:lvl1pPr algn="ctr">
              <a:defRPr sz="1200">
                <a:solidFill>
                  <a:schemeClr val="tx1">
                    <a:tint val="75000"/>
                  </a:schemeClr>
                </a:solidFill>
                <a:latin typeface="Century Gothic" pitchFamily="34" charset="0"/>
              </a:defRPr>
            </a:lvl1pPr>
          </a:lstStyle>
          <a:p>
            <a:fld id="{AA410EB8-A01E-483B-9F37-9B9DDCDD7179}" type="slidenum">
              <a:rPr lang="en-US" smtClean="0"/>
              <a:pPr/>
              <a:t>‹#›</a:t>
            </a:fld>
            <a:endParaRPr lang="en-US" dirty="0"/>
          </a:p>
        </p:txBody>
      </p:sp>
      <p:pic>
        <p:nvPicPr>
          <p:cNvPr id="12" name="Picture 11" descr="Logo-Horizontal.png"/>
          <p:cNvPicPr>
            <a:picLocks noChangeAspect="1"/>
          </p:cNvPicPr>
          <p:nvPr userDrawn="1"/>
        </p:nvPicPr>
        <p:blipFill>
          <a:blip r:embed="rId13" cstate="print"/>
          <a:stretch>
            <a:fillRect/>
          </a:stretch>
        </p:blipFill>
        <p:spPr>
          <a:xfrm>
            <a:off x="84223" y="6419130"/>
            <a:ext cx="2065420" cy="31871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Century Gothic" pitchFamily="34" charset="0"/>
          <a:ea typeface="+mj-ea"/>
          <a:cs typeface="+mj-cs"/>
        </a:defRPr>
      </a:lvl1pPr>
    </p:titleStyle>
    <p:bodyStyle>
      <a:lvl1pPr marL="342900" indent="-342900" algn="l" defTabSz="914400" rtl="0" eaLnBrk="1" latinLnBrk="0" hangingPunct="1">
        <a:spcBef>
          <a:spcPct val="20000"/>
        </a:spcBef>
        <a:buClr>
          <a:srgbClr val="0070C0"/>
        </a:buClr>
        <a:buFont typeface="Wingdings" pitchFamily="2" charset="2"/>
        <a:buChar char="§"/>
        <a:defRPr sz="3200" kern="1200">
          <a:solidFill>
            <a:schemeClr val="tx1"/>
          </a:solidFill>
          <a:latin typeface="Georgia" pitchFamily="18" charset="0"/>
          <a:ea typeface="+mn-ea"/>
          <a:cs typeface="+mn-cs"/>
        </a:defRPr>
      </a:lvl1pPr>
      <a:lvl2pPr marL="742950" indent="-285750" algn="l" defTabSz="914400" rtl="0" eaLnBrk="1" latinLnBrk="0" hangingPunct="1">
        <a:spcBef>
          <a:spcPct val="20000"/>
        </a:spcBef>
        <a:buClr>
          <a:srgbClr val="0070C0"/>
        </a:buClr>
        <a:buFont typeface="Wingdings" pitchFamily="2" charset="2"/>
        <a:buChar char="§"/>
        <a:defRPr sz="2800" kern="1200">
          <a:solidFill>
            <a:schemeClr val="tx1"/>
          </a:solidFill>
          <a:latin typeface="Georgia" pitchFamily="18" charset="0"/>
          <a:ea typeface="+mn-ea"/>
          <a:cs typeface="+mn-cs"/>
        </a:defRPr>
      </a:lvl2pPr>
      <a:lvl3pPr marL="1143000" indent="-228600" algn="l" defTabSz="914400" rtl="0" eaLnBrk="1" latinLnBrk="0" hangingPunct="1">
        <a:spcBef>
          <a:spcPct val="20000"/>
        </a:spcBef>
        <a:buClr>
          <a:srgbClr val="0070C0"/>
        </a:buClr>
        <a:buFont typeface="Wingdings" pitchFamily="2" charset="2"/>
        <a:buChar char="§"/>
        <a:defRPr sz="2400" kern="1200">
          <a:solidFill>
            <a:schemeClr val="tx1"/>
          </a:solidFill>
          <a:latin typeface="Georgia" pitchFamily="18" charset="0"/>
          <a:ea typeface="+mn-ea"/>
          <a:cs typeface="+mn-cs"/>
        </a:defRPr>
      </a:lvl3pPr>
      <a:lvl4pPr marL="16002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4pPr>
      <a:lvl5pPr marL="2057400" indent="-228600" algn="l" defTabSz="914400" rtl="0" eaLnBrk="1" latinLnBrk="0" hangingPunct="1">
        <a:spcBef>
          <a:spcPct val="20000"/>
        </a:spcBef>
        <a:buClr>
          <a:srgbClr val="0070C0"/>
        </a:buClr>
        <a:buFont typeface="Wingdings" pitchFamily="2" charset="2"/>
        <a:buChar char="§"/>
        <a:defRPr sz="2000" kern="1200">
          <a:solidFill>
            <a:schemeClr val="tx1"/>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nwcouncil.org/sites/default/files/7thplanfinal_chap04_actionplan_12.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9BBAA-88A1-4980-9D52-C047C526E3FB}"/>
              </a:ext>
            </a:extLst>
          </p:cNvPr>
          <p:cNvSpPr>
            <a:spLocks noGrp="1"/>
          </p:cNvSpPr>
          <p:nvPr>
            <p:ph type="ctrTitle"/>
          </p:nvPr>
        </p:nvSpPr>
        <p:spPr/>
        <p:txBody>
          <a:bodyPr/>
          <a:lstStyle/>
          <a:p>
            <a:r>
              <a:rPr lang="en-US" dirty="0"/>
              <a:t>Value of Energy Efficiency White Paper</a:t>
            </a:r>
          </a:p>
        </p:txBody>
      </p:sp>
    </p:spTree>
    <p:extLst>
      <p:ext uri="{BB962C8B-B14F-4D97-AF65-F5344CB8AC3E}">
        <p14:creationId xmlns:p14="http://schemas.microsoft.com/office/powerpoint/2010/main" val="1366187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BCD381-7A5F-43D9-B0F0-AEB4BBF3558B}"/>
              </a:ext>
            </a:extLst>
          </p:cNvPr>
          <p:cNvSpPr>
            <a:spLocks noGrp="1"/>
          </p:cNvSpPr>
          <p:nvPr>
            <p:ph type="title"/>
          </p:nvPr>
        </p:nvSpPr>
        <p:spPr/>
        <p:txBody>
          <a:bodyPr>
            <a:normAutofit/>
          </a:bodyPr>
          <a:lstStyle/>
          <a:p>
            <a:r>
              <a:rPr lang="en-US" dirty="0"/>
              <a:t>BPA Customer Utilities</a:t>
            </a:r>
          </a:p>
        </p:txBody>
      </p:sp>
      <p:sp>
        <p:nvSpPr>
          <p:cNvPr id="4" name="Slide Number Placeholder 3">
            <a:extLst>
              <a:ext uri="{FF2B5EF4-FFF2-40B4-BE49-F238E27FC236}">
                <a16:creationId xmlns:a16="http://schemas.microsoft.com/office/drawing/2014/main" id="{CBC20B86-AB8B-4BCD-BBC5-5353DCB901F6}"/>
              </a:ext>
            </a:extLst>
          </p:cNvPr>
          <p:cNvSpPr>
            <a:spLocks noGrp="1"/>
          </p:cNvSpPr>
          <p:nvPr>
            <p:ph type="sldNum" sz="quarter" idx="12"/>
          </p:nvPr>
        </p:nvSpPr>
        <p:spPr/>
        <p:txBody>
          <a:bodyPr/>
          <a:lstStyle/>
          <a:p>
            <a:fld id="{AA410EB8-A01E-483B-9F37-9B9DDCDD7179}" type="slidenum">
              <a:rPr lang="en-US" smtClean="0"/>
              <a:pPr/>
              <a:t>10</a:t>
            </a:fld>
            <a:endParaRPr lang="en-US" dirty="0"/>
          </a:p>
        </p:txBody>
      </p:sp>
      <p:graphicFrame>
        <p:nvGraphicFramePr>
          <p:cNvPr id="6" name="Content Placeholder 5">
            <a:extLst>
              <a:ext uri="{FF2B5EF4-FFF2-40B4-BE49-F238E27FC236}">
                <a16:creationId xmlns:a16="http://schemas.microsoft.com/office/drawing/2014/main" id="{5B56FCB4-D1AA-4620-B8CC-416F944F53BB}"/>
              </a:ext>
            </a:extLst>
          </p:cNvPr>
          <p:cNvGraphicFramePr>
            <a:graphicFrameLocks noGrp="1"/>
          </p:cNvGraphicFramePr>
          <p:nvPr>
            <p:ph idx="1"/>
            <p:extLst>
              <p:ext uri="{D42A27DB-BD31-4B8C-83A1-F6EECF244321}">
                <p14:modId xmlns:p14="http://schemas.microsoft.com/office/powerpoint/2010/main" val="1553131593"/>
              </p:ext>
            </p:extLst>
          </p:nvPr>
        </p:nvGraphicFramePr>
        <p:xfrm>
          <a:off x="409486" y="1549228"/>
          <a:ext cx="8353512" cy="1955969"/>
        </p:xfrm>
        <a:graphic>
          <a:graphicData uri="http://schemas.openxmlformats.org/drawingml/2006/table">
            <a:tbl>
              <a:tblPr firstRow="1" firstCol="1" bandRow="1">
                <a:tableStyleId>{5C22544A-7EE6-4342-B048-85BDC9FD1C3A}</a:tableStyleId>
              </a:tblPr>
              <a:tblGrid>
                <a:gridCol w="4490848">
                  <a:extLst>
                    <a:ext uri="{9D8B030D-6E8A-4147-A177-3AD203B41FA5}">
                      <a16:colId xmlns:a16="http://schemas.microsoft.com/office/drawing/2014/main" val="3176690868"/>
                    </a:ext>
                  </a:extLst>
                </a:gridCol>
                <a:gridCol w="965666">
                  <a:extLst>
                    <a:ext uri="{9D8B030D-6E8A-4147-A177-3AD203B41FA5}">
                      <a16:colId xmlns:a16="http://schemas.microsoft.com/office/drawing/2014/main" val="2469889692"/>
                    </a:ext>
                  </a:extLst>
                </a:gridCol>
                <a:gridCol w="965666">
                  <a:extLst>
                    <a:ext uri="{9D8B030D-6E8A-4147-A177-3AD203B41FA5}">
                      <a16:colId xmlns:a16="http://schemas.microsoft.com/office/drawing/2014/main" val="629619885"/>
                    </a:ext>
                  </a:extLst>
                </a:gridCol>
                <a:gridCol w="965666">
                  <a:extLst>
                    <a:ext uri="{9D8B030D-6E8A-4147-A177-3AD203B41FA5}">
                      <a16:colId xmlns:a16="http://schemas.microsoft.com/office/drawing/2014/main" val="2245490093"/>
                    </a:ext>
                  </a:extLst>
                </a:gridCol>
                <a:gridCol w="965666">
                  <a:extLst>
                    <a:ext uri="{9D8B030D-6E8A-4147-A177-3AD203B41FA5}">
                      <a16:colId xmlns:a16="http://schemas.microsoft.com/office/drawing/2014/main" val="2590910766"/>
                    </a:ext>
                  </a:extLst>
                </a:gridCol>
              </a:tblGrid>
              <a:tr h="465707">
                <a:tc>
                  <a:txBody>
                    <a:bodyPr/>
                    <a:lstStyle/>
                    <a:p>
                      <a:pPr marL="0" marR="0">
                        <a:lnSpc>
                          <a:spcPts val="1400"/>
                        </a:lnSpc>
                        <a:spcBef>
                          <a:spcPts val="0"/>
                        </a:spcBef>
                        <a:spcAft>
                          <a:spcPts val="0"/>
                        </a:spcAft>
                      </a:pPr>
                      <a:r>
                        <a:rPr lang="en-US" sz="1000" dirty="0">
                          <a:effectLst/>
                        </a:rPr>
                        <a:t> </a:t>
                      </a:r>
                      <a:endParaRPr lang="en-US" sz="11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0"/>
                        </a:spcAft>
                      </a:pPr>
                      <a:r>
                        <a:rPr lang="en-US" sz="1000">
                          <a:effectLst/>
                        </a:rPr>
                        <a:t>FY 2014-2015</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0"/>
                        </a:spcAft>
                      </a:pPr>
                      <a:r>
                        <a:rPr lang="en-US" sz="1000">
                          <a:effectLst/>
                        </a:rPr>
                        <a:t>FY 2016-2017</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0"/>
                        </a:spcAft>
                      </a:pPr>
                      <a:r>
                        <a:rPr lang="en-US" sz="1000">
                          <a:effectLst/>
                        </a:rPr>
                        <a:t>FY 2018-2019</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nSpc>
                          <a:spcPts val="1400"/>
                        </a:lnSpc>
                        <a:spcBef>
                          <a:spcPts val="0"/>
                        </a:spcBef>
                        <a:spcAft>
                          <a:spcPts val="0"/>
                        </a:spcAft>
                      </a:pPr>
                      <a:r>
                        <a:rPr lang="en-US" sz="1000">
                          <a:effectLst/>
                        </a:rPr>
                        <a:t>FY 2020-2021</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608612174"/>
                  </a:ext>
                </a:extLst>
              </a:tr>
              <a:tr h="248377">
                <a:tc>
                  <a:txBody>
                    <a:bodyPr/>
                    <a:lstStyle/>
                    <a:p>
                      <a:pPr marL="0" marR="0">
                        <a:lnSpc>
                          <a:spcPts val="1400"/>
                        </a:lnSpc>
                        <a:spcBef>
                          <a:spcPts val="0"/>
                        </a:spcBef>
                        <a:spcAft>
                          <a:spcPts val="0"/>
                        </a:spcAft>
                      </a:pPr>
                      <a:r>
                        <a:rPr lang="en-US" sz="1000">
                          <a:effectLst/>
                        </a:rPr>
                        <a:t>Total RHWM Available (aMW): (RT1SC*)</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7,116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6,983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6,945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7,025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368846069"/>
                  </a:ext>
                </a:extLst>
              </a:tr>
              <a:tr h="248377">
                <a:tc>
                  <a:txBody>
                    <a:bodyPr/>
                    <a:lstStyle/>
                    <a:p>
                      <a:pPr marL="0" marR="0">
                        <a:lnSpc>
                          <a:spcPts val="1400"/>
                        </a:lnSpc>
                        <a:spcBef>
                          <a:spcPts val="0"/>
                        </a:spcBef>
                        <a:spcAft>
                          <a:spcPts val="0"/>
                        </a:spcAft>
                      </a:pPr>
                      <a:r>
                        <a:rPr lang="en-US" sz="1000">
                          <a:effectLst/>
                        </a:rPr>
                        <a:t>Count of Utilities**</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133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133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dirty="0">
                          <a:effectLst/>
                        </a:rPr>
                        <a:t>          </a:t>
                      </a:r>
                      <a:r>
                        <a:rPr lang="en-US" sz="1000" dirty="0">
                          <a:effectLst/>
                          <a:highlight>
                            <a:srgbClr val="FFFF00"/>
                          </a:highlight>
                        </a:rPr>
                        <a:t>134</a:t>
                      </a:r>
                      <a:r>
                        <a:rPr lang="en-US" sz="1000" dirty="0">
                          <a:effectLst/>
                        </a:rPr>
                        <a:t> </a:t>
                      </a:r>
                      <a:endParaRPr lang="en-US" sz="11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134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581020368"/>
                  </a:ext>
                </a:extLst>
              </a:tr>
              <a:tr h="248377">
                <a:tc>
                  <a:txBody>
                    <a:bodyPr/>
                    <a:lstStyle/>
                    <a:p>
                      <a:pPr marL="0" marR="0">
                        <a:lnSpc>
                          <a:spcPts val="1400"/>
                        </a:lnSpc>
                        <a:spcBef>
                          <a:spcPts val="0"/>
                        </a:spcBef>
                        <a:spcAft>
                          <a:spcPts val="0"/>
                        </a:spcAft>
                      </a:pPr>
                      <a:r>
                        <a:rPr lang="en-US" sz="1000">
                          <a:effectLst/>
                        </a:rPr>
                        <a:t>Count of Utilities Below RHWM**</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52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53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57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66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3410597327"/>
                  </a:ext>
                </a:extLst>
              </a:tr>
              <a:tr h="248377">
                <a:tc>
                  <a:txBody>
                    <a:bodyPr/>
                    <a:lstStyle/>
                    <a:p>
                      <a:pPr marL="0" marR="0">
                        <a:lnSpc>
                          <a:spcPts val="1400"/>
                        </a:lnSpc>
                        <a:spcBef>
                          <a:spcPts val="0"/>
                        </a:spcBef>
                        <a:spcAft>
                          <a:spcPts val="0"/>
                        </a:spcAft>
                      </a:pPr>
                      <a:r>
                        <a:rPr lang="en-US" sz="1000">
                          <a:effectLst/>
                        </a:rPr>
                        <a:t>Sum Annual Headroom Below RHWM (aMW)**</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106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dirty="0">
                          <a:effectLst/>
                        </a:rPr>
                        <a:t>          108 </a:t>
                      </a:r>
                      <a:endParaRPr lang="en-US" sz="11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183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278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4167712793"/>
                  </a:ext>
                </a:extLst>
              </a:tr>
              <a:tr h="248377">
                <a:tc>
                  <a:txBody>
                    <a:bodyPr/>
                    <a:lstStyle/>
                    <a:p>
                      <a:pPr marL="0" marR="0">
                        <a:lnSpc>
                          <a:spcPts val="1400"/>
                        </a:lnSpc>
                        <a:spcBef>
                          <a:spcPts val="0"/>
                        </a:spcBef>
                        <a:spcAft>
                          <a:spcPts val="0"/>
                        </a:spcAft>
                      </a:pPr>
                      <a:r>
                        <a:rPr lang="en-US" sz="1000">
                          <a:effectLst/>
                        </a:rPr>
                        <a:t>Count of Utilities Above RHWM**</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81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80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77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68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2961655148"/>
                  </a:ext>
                </a:extLst>
              </a:tr>
              <a:tr h="248377">
                <a:tc>
                  <a:txBody>
                    <a:bodyPr/>
                    <a:lstStyle/>
                    <a:p>
                      <a:pPr marL="0" marR="0">
                        <a:lnSpc>
                          <a:spcPts val="1400"/>
                        </a:lnSpc>
                        <a:spcBef>
                          <a:spcPts val="0"/>
                        </a:spcBef>
                        <a:spcAft>
                          <a:spcPts val="0"/>
                        </a:spcAft>
                      </a:pPr>
                      <a:r>
                        <a:rPr lang="en-US" sz="1000">
                          <a:effectLst/>
                        </a:rPr>
                        <a:t>Sum Annual Energy Above RHWM (aMW)**</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173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222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a:effectLst/>
                        </a:rPr>
                        <a:t>          276 </a:t>
                      </a:r>
                      <a:endParaRPr lang="en-US" sz="1100">
                        <a:solidFill>
                          <a:srgbClr val="000000"/>
                        </a:solidFill>
                        <a:effectLst/>
                        <a:latin typeface="Arial" panose="020B0604020202020204" pitchFamily="34" charset="0"/>
                        <a:ea typeface="Times New Roman" panose="02020603050405020304" pitchFamily="18" charset="0"/>
                      </a:endParaRPr>
                    </a:p>
                  </a:txBody>
                  <a:tcPr marL="68580" marR="68580" marT="0" marB="0" anchor="ctr"/>
                </a:tc>
                <a:tc>
                  <a:txBody>
                    <a:bodyPr/>
                    <a:lstStyle/>
                    <a:p>
                      <a:pPr marL="0" marR="0" algn="r">
                        <a:lnSpc>
                          <a:spcPts val="1400"/>
                        </a:lnSpc>
                        <a:spcBef>
                          <a:spcPts val="0"/>
                        </a:spcBef>
                        <a:spcAft>
                          <a:spcPts val="0"/>
                        </a:spcAft>
                      </a:pPr>
                      <a:r>
                        <a:rPr lang="en-US" sz="1000" dirty="0">
                          <a:effectLst/>
                        </a:rPr>
                        <a:t>          279 </a:t>
                      </a:r>
                      <a:endParaRPr lang="en-US" sz="1100" dirty="0">
                        <a:solidFill>
                          <a:srgbClr val="000000"/>
                        </a:solidFill>
                        <a:effectLst/>
                        <a:latin typeface="Arial" panose="020B0604020202020204" pitchFamily="34" charset="0"/>
                        <a:ea typeface="Times New Roman" panose="02020603050405020304" pitchFamily="18" charset="0"/>
                      </a:endParaRPr>
                    </a:p>
                  </a:txBody>
                  <a:tcPr marL="68580" marR="68580" marT="0" marB="0" anchor="ctr"/>
                </a:tc>
                <a:extLst>
                  <a:ext uri="{0D108BD9-81ED-4DB2-BD59-A6C34878D82A}">
                    <a16:rowId xmlns:a16="http://schemas.microsoft.com/office/drawing/2014/main" val="12567732"/>
                  </a:ext>
                </a:extLst>
              </a:tr>
            </a:tbl>
          </a:graphicData>
        </a:graphic>
      </p:graphicFrame>
      <p:graphicFrame>
        <p:nvGraphicFramePr>
          <p:cNvPr id="7" name="Table 6">
            <a:extLst>
              <a:ext uri="{FF2B5EF4-FFF2-40B4-BE49-F238E27FC236}">
                <a16:creationId xmlns:a16="http://schemas.microsoft.com/office/drawing/2014/main" id="{6BA78EAF-50FC-44F1-9652-F50DBF36C614}"/>
              </a:ext>
            </a:extLst>
          </p:cNvPr>
          <p:cNvGraphicFramePr>
            <a:graphicFrameLocks noGrp="1"/>
          </p:cNvGraphicFramePr>
          <p:nvPr>
            <p:extLst>
              <p:ext uri="{D42A27DB-BD31-4B8C-83A1-F6EECF244321}">
                <p14:modId xmlns:p14="http://schemas.microsoft.com/office/powerpoint/2010/main" val="3791571395"/>
              </p:ext>
            </p:extLst>
          </p:nvPr>
        </p:nvGraphicFramePr>
        <p:xfrm>
          <a:off x="2317415" y="3886200"/>
          <a:ext cx="6363523" cy="1905000"/>
        </p:xfrm>
        <a:graphic>
          <a:graphicData uri="http://schemas.openxmlformats.org/drawingml/2006/table">
            <a:tbl>
              <a:tblPr firstRow="1" firstCol="1" bandRow="1" bandCol="1">
                <a:tableStyleId>{5C22544A-7EE6-4342-B048-85BDC9FD1C3A}</a:tableStyleId>
              </a:tblPr>
              <a:tblGrid>
                <a:gridCol w="2018612">
                  <a:extLst>
                    <a:ext uri="{9D8B030D-6E8A-4147-A177-3AD203B41FA5}">
                      <a16:colId xmlns:a16="http://schemas.microsoft.com/office/drawing/2014/main" val="3279018612"/>
                    </a:ext>
                  </a:extLst>
                </a:gridCol>
                <a:gridCol w="1967331">
                  <a:extLst>
                    <a:ext uri="{9D8B030D-6E8A-4147-A177-3AD203B41FA5}">
                      <a16:colId xmlns:a16="http://schemas.microsoft.com/office/drawing/2014/main" val="4130741507"/>
                    </a:ext>
                  </a:extLst>
                </a:gridCol>
                <a:gridCol w="2377580">
                  <a:extLst>
                    <a:ext uri="{9D8B030D-6E8A-4147-A177-3AD203B41FA5}">
                      <a16:colId xmlns:a16="http://schemas.microsoft.com/office/drawing/2014/main" val="2619708267"/>
                    </a:ext>
                  </a:extLst>
                </a:gridCol>
              </a:tblGrid>
              <a:tr h="492474">
                <a:tc>
                  <a:txBody>
                    <a:bodyPr/>
                    <a:lstStyle/>
                    <a:p>
                      <a:pPr marL="0" marR="0">
                        <a:lnSpc>
                          <a:spcPts val="1400"/>
                        </a:lnSpc>
                        <a:spcBef>
                          <a:spcPts val="0"/>
                        </a:spcBef>
                        <a:spcAft>
                          <a:spcPts val="1000"/>
                        </a:spcAft>
                      </a:pPr>
                      <a:r>
                        <a:rPr lang="en-US" sz="1100">
                          <a:effectLst/>
                        </a:rPr>
                        <a:t>Contract Type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000"/>
                        </a:spcAft>
                      </a:pPr>
                      <a:r>
                        <a:rPr lang="en-US" sz="1100">
                          <a:effectLst/>
                        </a:rPr>
                        <a:t>Customer Count</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nSpc>
                          <a:spcPts val="1400"/>
                        </a:lnSpc>
                        <a:spcBef>
                          <a:spcPts val="0"/>
                        </a:spcBef>
                        <a:spcAft>
                          <a:spcPts val="1000"/>
                        </a:spcAft>
                      </a:pPr>
                      <a:r>
                        <a:rPr lang="en-US" sz="1100">
                          <a:effectLst/>
                        </a:rPr>
                        <a:t>FY2018 Net Requirement Load (aMW)*</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64932516"/>
                  </a:ext>
                </a:extLst>
              </a:tr>
              <a:tr h="235421">
                <a:tc>
                  <a:txBody>
                    <a:bodyPr/>
                    <a:lstStyle/>
                    <a:p>
                      <a:pPr marL="0" marR="0">
                        <a:lnSpc>
                          <a:spcPts val="1400"/>
                        </a:lnSpc>
                        <a:spcBef>
                          <a:spcPts val="0"/>
                        </a:spcBef>
                        <a:spcAft>
                          <a:spcPts val="1000"/>
                        </a:spcAft>
                      </a:pPr>
                      <a:r>
                        <a:rPr lang="en-US" sz="1000">
                          <a:effectLst/>
                        </a:rPr>
                        <a:t>Load Following</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118</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3,224</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85731772"/>
                  </a:ext>
                </a:extLst>
              </a:tr>
              <a:tr h="235421">
                <a:tc>
                  <a:txBody>
                    <a:bodyPr/>
                    <a:lstStyle/>
                    <a:p>
                      <a:pPr marL="0" marR="0">
                        <a:lnSpc>
                          <a:spcPts val="1400"/>
                        </a:lnSpc>
                        <a:spcBef>
                          <a:spcPts val="0"/>
                        </a:spcBef>
                        <a:spcAft>
                          <a:spcPts val="1000"/>
                        </a:spcAft>
                      </a:pPr>
                      <a:r>
                        <a:rPr lang="en-US" sz="1000">
                          <a:effectLst/>
                        </a:rPr>
                        <a:t>Block</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2</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511</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42990957"/>
                  </a:ext>
                </a:extLst>
              </a:tr>
              <a:tr h="235421">
                <a:tc>
                  <a:txBody>
                    <a:bodyPr/>
                    <a:lstStyle/>
                    <a:p>
                      <a:pPr marL="0" marR="0">
                        <a:lnSpc>
                          <a:spcPts val="1400"/>
                        </a:lnSpc>
                        <a:spcBef>
                          <a:spcPts val="0"/>
                        </a:spcBef>
                        <a:spcAft>
                          <a:spcPts val="1000"/>
                        </a:spcAft>
                      </a:pPr>
                      <a:r>
                        <a:rPr lang="en-US" sz="1000">
                          <a:effectLst/>
                        </a:rPr>
                        <a:t>Slice/Block</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14</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3,055</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8619428"/>
                  </a:ext>
                </a:extLst>
              </a:tr>
              <a:tr h="235421">
                <a:tc>
                  <a:txBody>
                    <a:bodyPr/>
                    <a:lstStyle/>
                    <a:p>
                      <a:pPr marL="0" marR="0" algn="r">
                        <a:lnSpc>
                          <a:spcPts val="1400"/>
                        </a:lnSpc>
                        <a:spcBef>
                          <a:spcPts val="0"/>
                        </a:spcBef>
                        <a:spcAft>
                          <a:spcPts val="1000"/>
                        </a:spcAft>
                      </a:pPr>
                      <a:r>
                        <a:rPr lang="en-US" sz="1000">
                          <a:effectLst/>
                        </a:rPr>
                        <a:t>Slice Share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1,597</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415380059"/>
                  </a:ext>
                </a:extLst>
              </a:tr>
              <a:tr h="235421">
                <a:tc>
                  <a:txBody>
                    <a:bodyPr/>
                    <a:lstStyle/>
                    <a:p>
                      <a:pPr marL="0" marR="0" algn="r">
                        <a:lnSpc>
                          <a:spcPts val="1400"/>
                        </a:lnSpc>
                        <a:spcBef>
                          <a:spcPts val="0"/>
                        </a:spcBef>
                        <a:spcAft>
                          <a:spcPts val="1000"/>
                        </a:spcAft>
                      </a:pPr>
                      <a:r>
                        <a:rPr lang="en-US" sz="1000">
                          <a:effectLst/>
                        </a:rPr>
                        <a:t>Block Share</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 </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a:effectLst/>
                        </a:rPr>
                        <a:t>1,458</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66426665"/>
                  </a:ext>
                </a:extLst>
              </a:tr>
              <a:tr h="235421">
                <a:tc>
                  <a:txBody>
                    <a:bodyPr/>
                    <a:lstStyle/>
                    <a:p>
                      <a:pPr marL="0" marR="0">
                        <a:lnSpc>
                          <a:spcPts val="1400"/>
                        </a:lnSpc>
                        <a:spcBef>
                          <a:spcPts val="0"/>
                        </a:spcBef>
                        <a:spcAft>
                          <a:spcPts val="1000"/>
                        </a:spcAft>
                      </a:pPr>
                      <a:r>
                        <a:rPr lang="en-US" sz="1000">
                          <a:effectLst/>
                        </a:rPr>
                        <a:t>Total</a:t>
                      </a:r>
                      <a:endParaRPr lang="en-US" sz="11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dirty="0">
                          <a:effectLst/>
                          <a:highlight>
                            <a:srgbClr val="FFFF00"/>
                          </a:highlight>
                        </a:rPr>
                        <a:t>134</a:t>
                      </a:r>
                      <a:endParaRPr lang="en-US" sz="1100" dirty="0">
                        <a:solidFill>
                          <a:srgbClr val="000000"/>
                        </a:solidFill>
                        <a:effectLst/>
                        <a:highlight>
                          <a:srgbClr val="FFFF00"/>
                        </a:highligh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ts val="1400"/>
                        </a:lnSpc>
                        <a:spcBef>
                          <a:spcPts val="0"/>
                        </a:spcBef>
                        <a:spcAft>
                          <a:spcPts val="1000"/>
                        </a:spcAft>
                      </a:pPr>
                      <a:r>
                        <a:rPr lang="en-US" sz="1000" dirty="0">
                          <a:effectLst/>
                        </a:rPr>
                        <a:t>6,790</a:t>
                      </a:r>
                      <a:endParaRPr lang="en-US" sz="11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21158027"/>
                  </a:ext>
                </a:extLst>
              </a:tr>
            </a:tbl>
          </a:graphicData>
        </a:graphic>
      </p:graphicFrame>
      <p:sp>
        <p:nvSpPr>
          <p:cNvPr id="8" name="TextBox 7">
            <a:extLst>
              <a:ext uri="{FF2B5EF4-FFF2-40B4-BE49-F238E27FC236}">
                <a16:creationId xmlns:a16="http://schemas.microsoft.com/office/drawing/2014/main" id="{3501022E-7B54-4BDE-B285-F9FE759B3C6F}"/>
              </a:ext>
            </a:extLst>
          </p:cNvPr>
          <p:cNvSpPr txBox="1"/>
          <p:nvPr/>
        </p:nvSpPr>
        <p:spPr>
          <a:xfrm>
            <a:off x="2238346" y="5791200"/>
            <a:ext cx="2533707" cy="276999"/>
          </a:xfrm>
          <a:prstGeom prst="rect">
            <a:avLst/>
          </a:prstGeom>
          <a:noFill/>
        </p:spPr>
        <p:txBody>
          <a:bodyPr wrap="none" rtlCol="0">
            <a:spAutoFit/>
          </a:bodyPr>
          <a:lstStyle/>
          <a:p>
            <a:r>
              <a:rPr lang="en-US" sz="1200" dirty="0"/>
              <a:t>* Forecasts from BP-18 Final Proposal</a:t>
            </a:r>
          </a:p>
        </p:txBody>
      </p:sp>
    </p:spTree>
    <p:extLst>
      <p:ext uri="{BB962C8B-B14F-4D97-AF65-F5344CB8AC3E}">
        <p14:creationId xmlns:p14="http://schemas.microsoft.com/office/powerpoint/2010/main" val="1114296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07E4F-9E77-4EFC-8B76-947356FA1E4D}"/>
              </a:ext>
            </a:extLst>
          </p:cNvPr>
          <p:cNvSpPr>
            <a:spLocks noGrp="1"/>
          </p:cNvSpPr>
          <p:nvPr>
            <p:ph type="title"/>
          </p:nvPr>
        </p:nvSpPr>
        <p:spPr>
          <a:xfrm>
            <a:off x="228600" y="160337"/>
            <a:ext cx="8229600" cy="1143000"/>
          </a:xfrm>
        </p:spPr>
        <p:txBody>
          <a:bodyPr>
            <a:noAutofit/>
          </a:bodyPr>
          <a:lstStyle/>
          <a:p>
            <a:r>
              <a:rPr lang="en-US" sz="3600" dirty="0"/>
              <a:t>Key Definitions for Flow of EE Benefits</a:t>
            </a:r>
          </a:p>
        </p:txBody>
      </p:sp>
      <p:sp>
        <p:nvSpPr>
          <p:cNvPr id="3" name="Content Placeholder 2">
            <a:extLst>
              <a:ext uri="{FF2B5EF4-FFF2-40B4-BE49-F238E27FC236}">
                <a16:creationId xmlns:a16="http://schemas.microsoft.com/office/drawing/2014/main" id="{1A058839-9312-496E-830A-7D07F4EE23BF}"/>
              </a:ext>
            </a:extLst>
          </p:cNvPr>
          <p:cNvSpPr>
            <a:spLocks noGrp="1"/>
          </p:cNvSpPr>
          <p:nvPr>
            <p:ph idx="1"/>
          </p:nvPr>
        </p:nvSpPr>
        <p:spPr/>
        <p:txBody>
          <a:bodyPr>
            <a:normAutofit/>
          </a:bodyPr>
          <a:lstStyle/>
          <a:p>
            <a:r>
              <a:rPr lang="en-US" sz="2000" dirty="0"/>
              <a:t>Contract High Water Mark (CHWM)</a:t>
            </a:r>
          </a:p>
          <a:p>
            <a:r>
              <a:rPr lang="en-US" sz="2000" dirty="0"/>
              <a:t>Rate Case High Water Mark (RHWM)</a:t>
            </a:r>
          </a:p>
          <a:p>
            <a:r>
              <a:rPr lang="en-US" sz="2000" dirty="0"/>
              <a:t>Tier One Cost Allocator (TOCA)</a:t>
            </a:r>
          </a:p>
          <a:p>
            <a:r>
              <a:rPr lang="en-US" sz="2000" dirty="0"/>
              <a:t>BPA Product Classes &amp; Customer Charges</a:t>
            </a:r>
          </a:p>
          <a:p>
            <a:pPr lvl="1"/>
            <a:r>
              <a:rPr lang="en-US" sz="1800" dirty="0"/>
              <a:t>Load-Following</a:t>
            </a:r>
          </a:p>
          <a:p>
            <a:pPr lvl="1"/>
            <a:r>
              <a:rPr lang="en-US" sz="1800" dirty="0"/>
              <a:t>Slice</a:t>
            </a:r>
          </a:p>
          <a:p>
            <a:pPr lvl="1"/>
            <a:r>
              <a:rPr lang="en-US" sz="1800" dirty="0"/>
              <a:t>Block</a:t>
            </a:r>
          </a:p>
          <a:p>
            <a:pPr lvl="1"/>
            <a:r>
              <a:rPr lang="en-US" sz="1800" dirty="0"/>
              <a:t>Transmission</a:t>
            </a:r>
          </a:p>
          <a:p>
            <a:pPr lvl="1"/>
            <a:r>
              <a:rPr lang="en-US" sz="1800" dirty="0"/>
              <a:t>Load-shaping charges</a:t>
            </a:r>
          </a:p>
          <a:p>
            <a:pPr lvl="1"/>
            <a:r>
              <a:rPr lang="en-US" sz="1800" dirty="0"/>
              <a:t>Demand charges</a:t>
            </a:r>
          </a:p>
          <a:p>
            <a:pPr lvl="1"/>
            <a:endParaRPr lang="en-US" sz="1800" dirty="0"/>
          </a:p>
          <a:p>
            <a:endParaRPr lang="en-US" sz="2000" dirty="0"/>
          </a:p>
        </p:txBody>
      </p:sp>
      <p:sp>
        <p:nvSpPr>
          <p:cNvPr id="4" name="Slide Number Placeholder 3">
            <a:extLst>
              <a:ext uri="{FF2B5EF4-FFF2-40B4-BE49-F238E27FC236}">
                <a16:creationId xmlns:a16="http://schemas.microsoft.com/office/drawing/2014/main" id="{7F8C675D-95C5-4AD0-B2FA-E76DFDE553AF}"/>
              </a:ext>
            </a:extLst>
          </p:cNvPr>
          <p:cNvSpPr>
            <a:spLocks noGrp="1"/>
          </p:cNvSpPr>
          <p:nvPr>
            <p:ph type="sldNum" sz="quarter" idx="12"/>
          </p:nvPr>
        </p:nvSpPr>
        <p:spPr/>
        <p:txBody>
          <a:bodyPr/>
          <a:lstStyle/>
          <a:p>
            <a:fld id="{AA410EB8-A01E-483B-9F37-9B9DDCDD7179}" type="slidenum">
              <a:rPr lang="en-US" smtClean="0"/>
              <a:pPr/>
              <a:t>11</a:t>
            </a:fld>
            <a:endParaRPr lang="en-US" dirty="0"/>
          </a:p>
        </p:txBody>
      </p:sp>
      <p:sp>
        <p:nvSpPr>
          <p:cNvPr id="5" name="Right Brace 4">
            <a:extLst>
              <a:ext uri="{FF2B5EF4-FFF2-40B4-BE49-F238E27FC236}">
                <a16:creationId xmlns:a16="http://schemas.microsoft.com/office/drawing/2014/main" id="{005DCE44-6146-4B02-A9C3-C54ACAE878DB}"/>
              </a:ext>
            </a:extLst>
          </p:cNvPr>
          <p:cNvSpPr/>
          <p:nvPr/>
        </p:nvSpPr>
        <p:spPr>
          <a:xfrm>
            <a:off x="5638800" y="1676400"/>
            <a:ext cx="685800" cy="3581400"/>
          </a:xfrm>
          <a:prstGeom prst="rightBrace">
            <a:avLst>
              <a:gd name="adj1" fmla="val 52346"/>
              <a:gd name="adj2" fmla="val 50000"/>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lang="en-US"/>
          </a:p>
        </p:txBody>
      </p:sp>
      <p:sp>
        <p:nvSpPr>
          <p:cNvPr id="6" name="Rectangle: Rounded Corners 5">
            <a:extLst>
              <a:ext uri="{FF2B5EF4-FFF2-40B4-BE49-F238E27FC236}">
                <a16:creationId xmlns:a16="http://schemas.microsoft.com/office/drawing/2014/main" id="{150E28B1-2FA3-4922-B688-9767CE276B04}"/>
              </a:ext>
            </a:extLst>
          </p:cNvPr>
          <p:cNvSpPr/>
          <p:nvPr/>
        </p:nvSpPr>
        <p:spPr>
          <a:xfrm>
            <a:off x="6553200" y="2286000"/>
            <a:ext cx="2209800" cy="1828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Differential flow of EE benefits based on these characteristics</a:t>
            </a:r>
          </a:p>
        </p:txBody>
      </p:sp>
    </p:spTree>
    <p:extLst>
      <p:ext uri="{BB962C8B-B14F-4D97-AF65-F5344CB8AC3E}">
        <p14:creationId xmlns:p14="http://schemas.microsoft.com/office/powerpoint/2010/main" val="13354154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05197-D32A-4F7E-85DF-15C01C42584D}"/>
              </a:ext>
            </a:extLst>
          </p:cNvPr>
          <p:cNvSpPr>
            <a:spLocks noGrp="1"/>
          </p:cNvSpPr>
          <p:nvPr>
            <p:ph type="title"/>
          </p:nvPr>
        </p:nvSpPr>
        <p:spPr/>
        <p:txBody>
          <a:bodyPr/>
          <a:lstStyle/>
          <a:p>
            <a:r>
              <a:rPr lang="en-US" dirty="0"/>
              <a:t>Tier 1 Cost Allocator</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A2943A4F-9472-4108-AC80-7499A7F2214C}"/>
                  </a:ext>
                </a:extLst>
              </p:cNvPr>
              <p:cNvSpPr>
                <a:spLocks noGrp="1"/>
              </p:cNvSpPr>
              <p:nvPr>
                <p:ph idx="1"/>
              </p:nvPr>
            </p:nvSpPr>
            <p:spPr/>
            <p:txBody>
              <a:bodyPr/>
              <a:lstStyle/>
              <a:p>
                <a14:m>
                  <m:oMath xmlns:m="http://schemas.openxmlformats.org/officeDocument/2006/math">
                    <m:r>
                      <a:rPr lang="en-US" b="0" i="1" smtClean="0">
                        <a:latin typeface="Cambria Math" panose="02040503050406030204" pitchFamily="18" charset="0"/>
                      </a:rPr>
                      <m:t>𝑇𝑂𝐶𝐴</m:t>
                    </m:r>
                    <m:r>
                      <a:rPr lang="en-US" b="0" i="1" smtClean="0">
                        <a:latin typeface="Cambria Math" panose="02040503050406030204" pitchFamily="18" charset="0"/>
                        <a:ea typeface="Cambria Math" panose="02040503050406030204" pitchFamily="18" charset="0"/>
                      </a:rPr>
                      <m:t>=</m:t>
                    </m:r>
                    <m:f>
                      <m:fPr>
                        <m:ctrlPr>
                          <a:rPr lang="en-US" b="0" i="1" smtClean="0">
                            <a:latin typeface="Cambria Math" panose="02040503050406030204" pitchFamily="18" charset="0"/>
                            <a:ea typeface="Cambria Math" panose="02040503050406030204" pitchFamily="18" charset="0"/>
                          </a:rPr>
                        </m:ctrlPr>
                      </m:fPr>
                      <m:num>
                        <m:r>
                          <a:rPr lang="en-US" b="0" i="1" smtClean="0">
                            <a:latin typeface="Cambria Math" panose="02040503050406030204" pitchFamily="18" charset="0"/>
                            <a:ea typeface="Cambria Math" panose="02040503050406030204" pitchFamily="18" charset="0"/>
                          </a:rPr>
                          <m:t>𝑚𝑖𝑛</m:t>
                        </m:r>
                        <m:d>
                          <m:dPr>
                            <m:begChr m:val="["/>
                            <m:endChr m:val="]"/>
                            <m:ctrlPr>
                              <a:rPr lang="en-US" b="0" i="1" smtClean="0">
                                <a:latin typeface="Cambria Math" panose="02040503050406030204" pitchFamily="18" charset="0"/>
                                <a:ea typeface="Cambria Math" panose="02040503050406030204" pitchFamily="18" charset="0"/>
                              </a:rPr>
                            </m:ctrlPr>
                          </m:dPr>
                          <m:e>
                            <m:r>
                              <a:rPr lang="en-US" b="0" i="1" smtClean="0">
                                <a:latin typeface="Cambria Math" panose="02040503050406030204" pitchFamily="18" charset="0"/>
                                <a:ea typeface="Cambria Math" panose="02040503050406030204" pitchFamily="18" charset="0"/>
                              </a:rPr>
                              <m:t>𝑅𝐻𝑊𝑀</m:t>
                            </m:r>
                            <m:r>
                              <a:rPr lang="en-US" b="0" i="1" smtClean="0">
                                <a:latin typeface="Cambria Math" panose="02040503050406030204" pitchFamily="18" charset="0"/>
                                <a:ea typeface="Cambria Math" panose="02040503050406030204" pitchFamily="18" charset="0"/>
                              </a:rPr>
                              <m:t>,   </m:t>
                            </m:r>
                            <m:r>
                              <a:rPr lang="en-US" b="0" i="1" smtClean="0">
                                <a:latin typeface="Cambria Math" panose="02040503050406030204" pitchFamily="18" charset="0"/>
                                <a:ea typeface="Cambria Math" panose="02040503050406030204" pitchFamily="18" charset="0"/>
                              </a:rPr>
                              <m:t>𝑁𝑒𝑡𝑟𝑒𝑞</m:t>
                            </m:r>
                          </m:e>
                        </m:d>
                      </m:num>
                      <m:den>
                        <m:nary>
                          <m:naryPr>
                            <m:chr m:val="∑"/>
                            <m:subHide m:val="on"/>
                            <m:supHide m:val="on"/>
                            <m:ctrlPr>
                              <a:rPr lang="en-US" b="0" i="1" smtClean="0">
                                <a:latin typeface="Cambria Math" panose="02040503050406030204" pitchFamily="18" charset="0"/>
                                <a:ea typeface="Cambria Math" panose="02040503050406030204" pitchFamily="18" charset="0"/>
                              </a:rPr>
                            </m:ctrlPr>
                          </m:naryPr>
                          <m:sub/>
                          <m:sup/>
                          <m:e>
                            <m:r>
                              <a:rPr lang="en-US" b="0" i="1" smtClean="0">
                                <a:latin typeface="Cambria Math" panose="02040503050406030204" pitchFamily="18" charset="0"/>
                                <a:ea typeface="Cambria Math" panose="02040503050406030204" pitchFamily="18" charset="0"/>
                              </a:rPr>
                              <m:t>𝑅𝐻𝑊𝑀</m:t>
                            </m:r>
                          </m:e>
                        </m:nary>
                      </m:den>
                    </m:f>
                  </m:oMath>
                </a14:m>
                <a:endParaRPr lang="en-US" dirty="0"/>
              </a:p>
              <a:p>
                <a:r>
                  <a:rPr lang="en-US" dirty="0"/>
                  <a:t>Note: </a:t>
                </a:r>
                <a14:m>
                  <m:oMath xmlns:m="http://schemas.openxmlformats.org/officeDocument/2006/math">
                    <m:nary>
                      <m:naryPr>
                        <m:chr m:val="∑"/>
                        <m:subHide m:val="on"/>
                        <m:supHide m:val="on"/>
                        <m:ctrlPr>
                          <a:rPr lang="en-US" i="1" smtClean="0">
                            <a:latin typeface="Cambria Math" panose="02040503050406030204" pitchFamily="18" charset="0"/>
                          </a:rPr>
                        </m:ctrlPr>
                      </m:naryPr>
                      <m:sub/>
                      <m:sup/>
                      <m:e>
                        <m:r>
                          <a:rPr lang="en-US" b="0" i="1" smtClean="0">
                            <a:latin typeface="Cambria Math" panose="02040503050406030204" pitchFamily="18" charset="0"/>
                          </a:rPr>
                          <m:t>𝑇𝑂𝐶𝐴</m:t>
                        </m:r>
                        <m:r>
                          <a:rPr lang="en-US" b="0" i="1" smtClean="0">
                            <a:latin typeface="Cambria Math" panose="02040503050406030204" pitchFamily="18" charset="0"/>
                            <a:ea typeface="Cambria Math" panose="02040503050406030204" pitchFamily="18" charset="0"/>
                          </a:rPr>
                          <m:t>≤1</m:t>
                        </m:r>
                      </m:e>
                    </m:nary>
                  </m:oMath>
                </a14:m>
                <a:endParaRPr lang="en-US" dirty="0"/>
              </a:p>
              <a:p>
                <a:r>
                  <a:rPr lang="en-US" dirty="0"/>
                  <a:t>Forecasted EE impacts Annual Net Requirement</a:t>
                </a:r>
              </a:p>
              <a:p>
                <a:r>
                  <a:rPr lang="en-US" dirty="0"/>
                  <a:t>Load Following customers can purchase up to RHWM but Block and Slice/Block must look at Annual Net Requirement</a:t>
                </a:r>
              </a:p>
            </p:txBody>
          </p:sp>
        </mc:Choice>
        <mc:Fallback xmlns="">
          <p:sp>
            <p:nvSpPr>
              <p:cNvPr id="3" name="Content Placeholder 2">
                <a:extLst>
                  <a:ext uri="{FF2B5EF4-FFF2-40B4-BE49-F238E27FC236}">
                    <a16:creationId xmlns:a16="http://schemas.microsoft.com/office/drawing/2014/main" id="{A2943A4F-9472-4108-AC80-7499A7F2214C}"/>
                  </a:ext>
                </a:extLst>
              </p:cNvPr>
              <p:cNvSpPr>
                <a:spLocks noGrp="1" noRot="1" noChangeAspect="1" noMove="1" noResize="1" noEditPoints="1" noAdjustHandles="1" noChangeArrowheads="1" noChangeShapeType="1" noTextEdit="1"/>
              </p:cNvSpPr>
              <p:nvPr>
                <p:ph idx="1"/>
              </p:nvPr>
            </p:nvSpPr>
            <p:spPr>
              <a:blipFill>
                <a:blip r:embed="rId2"/>
                <a:stretch>
                  <a:fillRect l="-1630"/>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0C0BA53-4285-4660-B786-3B8827D62A31}"/>
              </a:ext>
            </a:extLst>
          </p:cNvPr>
          <p:cNvSpPr>
            <a:spLocks noGrp="1"/>
          </p:cNvSpPr>
          <p:nvPr>
            <p:ph type="sldNum" sz="quarter" idx="12"/>
          </p:nvPr>
        </p:nvSpPr>
        <p:spPr/>
        <p:txBody>
          <a:bodyPr/>
          <a:lstStyle/>
          <a:p>
            <a:fld id="{AA410EB8-A01E-483B-9F37-9B9DDCDD7179}" type="slidenum">
              <a:rPr lang="en-US" smtClean="0"/>
              <a:pPr/>
              <a:t>12</a:t>
            </a:fld>
            <a:endParaRPr lang="en-US" dirty="0"/>
          </a:p>
        </p:txBody>
      </p:sp>
    </p:spTree>
    <p:extLst>
      <p:ext uri="{BB962C8B-B14F-4D97-AF65-F5344CB8AC3E}">
        <p14:creationId xmlns:p14="http://schemas.microsoft.com/office/powerpoint/2010/main" val="40029244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E81D1-55B5-4BA7-A759-3168D36C65B0}"/>
              </a:ext>
            </a:extLst>
          </p:cNvPr>
          <p:cNvSpPr>
            <a:spLocks noGrp="1"/>
          </p:cNvSpPr>
          <p:nvPr>
            <p:ph type="title"/>
          </p:nvPr>
        </p:nvSpPr>
        <p:spPr/>
        <p:txBody>
          <a:bodyPr/>
          <a:lstStyle/>
          <a:p>
            <a:r>
              <a:rPr lang="en-US" dirty="0"/>
              <a:t>Tier 2</a:t>
            </a:r>
          </a:p>
        </p:txBody>
      </p:sp>
      <p:sp>
        <p:nvSpPr>
          <p:cNvPr id="3" name="Content Placeholder 2">
            <a:extLst>
              <a:ext uri="{FF2B5EF4-FFF2-40B4-BE49-F238E27FC236}">
                <a16:creationId xmlns:a16="http://schemas.microsoft.com/office/drawing/2014/main" id="{BE459911-65BB-4A8D-8256-7F0A18D0E00E}"/>
              </a:ext>
            </a:extLst>
          </p:cNvPr>
          <p:cNvSpPr>
            <a:spLocks noGrp="1"/>
          </p:cNvSpPr>
          <p:nvPr>
            <p:ph idx="1"/>
          </p:nvPr>
        </p:nvSpPr>
        <p:spPr/>
        <p:txBody>
          <a:bodyPr>
            <a:normAutofit lnSpcReduction="10000"/>
          </a:bodyPr>
          <a:lstStyle/>
          <a:p>
            <a:r>
              <a:rPr lang="en-US" dirty="0"/>
              <a:t>Customers have options for Tier 2:</a:t>
            </a:r>
          </a:p>
          <a:p>
            <a:pPr lvl="1"/>
            <a:r>
              <a:rPr lang="en-US" dirty="0"/>
              <a:t>Bonneville can procure the power and pass through the cost </a:t>
            </a:r>
          </a:p>
          <a:p>
            <a:pPr lvl="1"/>
            <a:r>
              <a:rPr lang="en-US" dirty="0"/>
              <a:t>Customers can procure the power directly </a:t>
            </a:r>
          </a:p>
          <a:p>
            <a:pPr lvl="1"/>
            <a:r>
              <a:rPr lang="en-US" dirty="0"/>
              <a:t>Customers can have a third-party procure the power on their behalf</a:t>
            </a:r>
          </a:p>
          <a:p>
            <a:r>
              <a:rPr lang="en-US" dirty="0"/>
              <a:t>Tier 2 does not impact Bonneville’s revenue requirement – costs are directly passed through to the customer</a:t>
            </a:r>
          </a:p>
        </p:txBody>
      </p:sp>
      <p:sp>
        <p:nvSpPr>
          <p:cNvPr id="4" name="Slide Number Placeholder 3">
            <a:extLst>
              <a:ext uri="{FF2B5EF4-FFF2-40B4-BE49-F238E27FC236}">
                <a16:creationId xmlns:a16="http://schemas.microsoft.com/office/drawing/2014/main" id="{526FDDA4-C411-494A-A08C-26AEE6602391}"/>
              </a:ext>
            </a:extLst>
          </p:cNvPr>
          <p:cNvSpPr>
            <a:spLocks noGrp="1"/>
          </p:cNvSpPr>
          <p:nvPr>
            <p:ph type="sldNum" sz="quarter" idx="12"/>
          </p:nvPr>
        </p:nvSpPr>
        <p:spPr/>
        <p:txBody>
          <a:bodyPr/>
          <a:lstStyle/>
          <a:p>
            <a:fld id="{AA410EB8-A01E-483B-9F37-9B9DDCDD7179}" type="slidenum">
              <a:rPr lang="en-US" smtClean="0"/>
              <a:pPr/>
              <a:t>13</a:t>
            </a:fld>
            <a:endParaRPr lang="en-US" dirty="0"/>
          </a:p>
        </p:txBody>
      </p:sp>
    </p:spTree>
    <p:extLst>
      <p:ext uri="{BB962C8B-B14F-4D97-AF65-F5344CB8AC3E}">
        <p14:creationId xmlns:p14="http://schemas.microsoft.com/office/powerpoint/2010/main" val="34114697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Arrow: Chevron 18">
            <a:extLst>
              <a:ext uri="{FF2B5EF4-FFF2-40B4-BE49-F238E27FC236}">
                <a16:creationId xmlns:a16="http://schemas.microsoft.com/office/drawing/2014/main" id="{E25ACD25-95D4-4C3F-B409-B6F01A650703}"/>
              </a:ext>
            </a:extLst>
          </p:cNvPr>
          <p:cNvSpPr/>
          <p:nvPr/>
        </p:nvSpPr>
        <p:spPr>
          <a:xfrm>
            <a:off x="2754907" y="4781457"/>
            <a:ext cx="381000" cy="762000"/>
          </a:xfrm>
          <a:prstGeom prst="chevron">
            <a:avLst/>
          </a:prstGeom>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Arrow: Chevron 17">
            <a:extLst>
              <a:ext uri="{FF2B5EF4-FFF2-40B4-BE49-F238E27FC236}">
                <a16:creationId xmlns:a16="http://schemas.microsoft.com/office/drawing/2014/main" id="{1224C9CA-1D62-45FB-ABFC-F61719C8F463}"/>
              </a:ext>
            </a:extLst>
          </p:cNvPr>
          <p:cNvSpPr/>
          <p:nvPr/>
        </p:nvSpPr>
        <p:spPr>
          <a:xfrm>
            <a:off x="2754907" y="2745835"/>
            <a:ext cx="381000" cy="762000"/>
          </a:xfrm>
          <a:prstGeom prst="chevron">
            <a:avLst/>
          </a:prstGeom>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2" name="TextBox 21">
            <a:extLst>
              <a:ext uri="{FF2B5EF4-FFF2-40B4-BE49-F238E27FC236}">
                <a16:creationId xmlns:a16="http://schemas.microsoft.com/office/drawing/2014/main" id="{5A40FF29-8FA1-4883-88EF-76DDBA523132}"/>
              </a:ext>
            </a:extLst>
          </p:cNvPr>
          <p:cNvSpPr txBox="1"/>
          <p:nvPr/>
        </p:nvSpPr>
        <p:spPr>
          <a:xfrm>
            <a:off x="6096000" y="3394560"/>
            <a:ext cx="2138791" cy="769441"/>
          </a:xfrm>
          <a:prstGeom prst="rect">
            <a:avLst/>
          </a:prstGeom>
          <a:noFill/>
        </p:spPr>
        <p:txBody>
          <a:bodyPr wrap="none" rtlCol="0">
            <a:spAutoFit/>
          </a:bodyPr>
          <a:lstStyle/>
          <a:p>
            <a:r>
              <a:rPr lang="en-US" sz="4400" b="1" dirty="0">
                <a:solidFill>
                  <a:schemeClr val="accent3">
                    <a:lumMod val="75000"/>
                  </a:schemeClr>
                </a:solidFill>
              </a:rPr>
              <a:t>Increase</a:t>
            </a:r>
          </a:p>
        </p:txBody>
      </p:sp>
      <p:sp>
        <p:nvSpPr>
          <p:cNvPr id="12" name="Title 11">
            <a:extLst>
              <a:ext uri="{FF2B5EF4-FFF2-40B4-BE49-F238E27FC236}">
                <a16:creationId xmlns:a16="http://schemas.microsoft.com/office/drawing/2014/main" id="{225B5223-2B50-47A8-96DD-DCF89BD5D17E}"/>
              </a:ext>
            </a:extLst>
          </p:cNvPr>
          <p:cNvSpPr>
            <a:spLocks noGrp="1"/>
          </p:cNvSpPr>
          <p:nvPr>
            <p:ph type="title"/>
          </p:nvPr>
        </p:nvSpPr>
        <p:spPr/>
        <p:txBody>
          <a:bodyPr>
            <a:normAutofit fontScale="90000"/>
          </a:bodyPr>
          <a:lstStyle/>
          <a:p>
            <a:r>
              <a:rPr lang="en-US" u="sng" dirty="0"/>
              <a:t>First-Year</a:t>
            </a:r>
            <a:r>
              <a:rPr lang="en-US" dirty="0"/>
              <a:t> </a:t>
            </a:r>
            <a:r>
              <a:rPr lang="en-US" dirty="0">
                <a:highlight>
                  <a:srgbClr val="00FFFF"/>
                </a:highlight>
              </a:rPr>
              <a:t>Customer Utility</a:t>
            </a:r>
            <a:r>
              <a:rPr lang="en-US" dirty="0"/>
              <a:t> </a:t>
            </a:r>
            <a:r>
              <a:rPr lang="en-US" b="1" dirty="0"/>
              <a:t>Portfolio</a:t>
            </a:r>
            <a:r>
              <a:rPr lang="en-US" dirty="0"/>
              <a:t> Revenue Requirement</a:t>
            </a:r>
          </a:p>
        </p:txBody>
      </p:sp>
      <p:sp>
        <p:nvSpPr>
          <p:cNvPr id="4" name="Slide Number Placeholder 3">
            <a:extLst>
              <a:ext uri="{FF2B5EF4-FFF2-40B4-BE49-F238E27FC236}">
                <a16:creationId xmlns:a16="http://schemas.microsoft.com/office/drawing/2014/main" id="{28FD9622-4770-41DF-96B0-CB3D27A76CD5}"/>
              </a:ext>
            </a:extLst>
          </p:cNvPr>
          <p:cNvSpPr>
            <a:spLocks noGrp="1"/>
          </p:cNvSpPr>
          <p:nvPr>
            <p:ph type="sldNum" sz="quarter" idx="12"/>
          </p:nvPr>
        </p:nvSpPr>
        <p:spPr/>
        <p:txBody>
          <a:bodyPr/>
          <a:lstStyle/>
          <a:p>
            <a:fld id="{AA410EB8-A01E-483B-9F37-9B9DDCDD7179}" type="slidenum">
              <a:rPr lang="en-US" smtClean="0"/>
              <a:pPr/>
              <a:t>14</a:t>
            </a:fld>
            <a:endParaRPr lang="en-US" dirty="0"/>
          </a:p>
        </p:txBody>
      </p:sp>
      <p:sp>
        <p:nvSpPr>
          <p:cNvPr id="7" name="Rectangle 6">
            <a:extLst>
              <a:ext uri="{FF2B5EF4-FFF2-40B4-BE49-F238E27FC236}">
                <a16:creationId xmlns:a16="http://schemas.microsoft.com/office/drawing/2014/main" id="{5493639E-29AF-4A57-9465-AC1015495889}"/>
              </a:ext>
            </a:extLst>
          </p:cNvPr>
          <p:cNvSpPr/>
          <p:nvPr/>
        </p:nvSpPr>
        <p:spPr>
          <a:xfrm>
            <a:off x="600666" y="2514600"/>
            <a:ext cx="1823501" cy="1066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Surplus Sales / Reduced Purchases</a:t>
            </a:r>
          </a:p>
        </p:txBody>
      </p:sp>
      <p:sp>
        <p:nvSpPr>
          <p:cNvPr id="8" name="Rectangle 7">
            <a:extLst>
              <a:ext uri="{FF2B5EF4-FFF2-40B4-BE49-F238E27FC236}">
                <a16:creationId xmlns:a16="http://schemas.microsoft.com/office/drawing/2014/main" id="{A41C4DD3-132A-41AE-A941-EF05DCE372E3}"/>
              </a:ext>
            </a:extLst>
          </p:cNvPr>
          <p:cNvSpPr/>
          <p:nvPr/>
        </p:nvSpPr>
        <p:spPr>
          <a:xfrm>
            <a:off x="600667" y="4697926"/>
            <a:ext cx="1823500" cy="1066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Tier 1 Rate</a:t>
            </a:r>
          </a:p>
        </p:txBody>
      </p:sp>
      <p:sp>
        <p:nvSpPr>
          <p:cNvPr id="9" name="Rectangle 8">
            <a:extLst>
              <a:ext uri="{FF2B5EF4-FFF2-40B4-BE49-F238E27FC236}">
                <a16:creationId xmlns:a16="http://schemas.microsoft.com/office/drawing/2014/main" id="{D25A991B-70F9-464C-86C9-753D3320C6C2}"/>
              </a:ext>
            </a:extLst>
          </p:cNvPr>
          <p:cNvSpPr/>
          <p:nvPr/>
        </p:nvSpPr>
        <p:spPr>
          <a:xfrm>
            <a:off x="3417417" y="2566147"/>
            <a:ext cx="1823500" cy="1066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Cost of EE</a:t>
            </a:r>
          </a:p>
        </p:txBody>
      </p:sp>
      <p:sp>
        <p:nvSpPr>
          <p:cNvPr id="11" name="Arrow: Chevron 10">
            <a:extLst>
              <a:ext uri="{FF2B5EF4-FFF2-40B4-BE49-F238E27FC236}">
                <a16:creationId xmlns:a16="http://schemas.microsoft.com/office/drawing/2014/main" id="{6B232397-439D-44BB-B080-A556ED1CC296}"/>
              </a:ext>
            </a:extLst>
          </p:cNvPr>
          <p:cNvSpPr/>
          <p:nvPr/>
        </p:nvSpPr>
        <p:spPr>
          <a:xfrm>
            <a:off x="2728967" y="2743200"/>
            <a:ext cx="381000" cy="76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3" name="TextBox 12">
            <a:extLst>
              <a:ext uri="{FF2B5EF4-FFF2-40B4-BE49-F238E27FC236}">
                <a16:creationId xmlns:a16="http://schemas.microsoft.com/office/drawing/2014/main" id="{593B2EC2-23CB-41A1-92FA-A9461CC560F2}"/>
              </a:ext>
            </a:extLst>
          </p:cNvPr>
          <p:cNvSpPr txBox="1"/>
          <p:nvPr/>
        </p:nvSpPr>
        <p:spPr>
          <a:xfrm>
            <a:off x="600666" y="1812684"/>
            <a:ext cx="2527230" cy="584775"/>
          </a:xfrm>
          <a:prstGeom prst="rect">
            <a:avLst/>
          </a:prstGeom>
          <a:noFill/>
        </p:spPr>
        <p:txBody>
          <a:bodyPr wrap="none" rtlCol="0">
            <a:spAutoFit/>
          </a:bodyPr>
          <a:lstStyle/>
          <a:p>
            <a:r>
              <a:rPr lang="en-US" sz="3200" dirty="0">
                <a:solidFill>
                  <a:schemeClr val="accent1"/>
                </a:solidFill>
              </a:rPr>
              <a:t>Above RHWM</a:t>
            </a:r>
          </a:p>
        </p:txBody>
      </p:sp>
      <p:sp>
        <p:nvSpPr>
          <p:cNvPr id="14" name="TextBox 13">
            <a:extLst>
              <a:ext uri="{FF2B5EF4-FFF2-40B4-BE49-F238E27FC236}">
                <a16:creationId xmlns:a16="http://schemas.microsoft.com/office/drawing/2014/main" id="{725E7D73-A25C-4CDC-A240-6DCD3643CE50}"/>
              </a:ext>
            </a:extLst>
          </p:cNvPr>
          <p:cNvSpPr txBox="1"/>
          <p:nvPr/>
        </p:nvSpPr>
        <p:spPr>
          <a:xfrm>
            <a:off x="439271" y="3850941"/>
            <a:ext cx="2502608" cy="584775"/>
          </a:xfrm>
          <a:prstGeom prst="rect">
            <a:avLst/>
          </a:prstGeom>
          <a:noFill/>
        </p:spPr>
        <p:txBody>
          <a:bodyPr wrap="none" rtlCol="0">
            <a:spAutoFit/>
          </a:bodyPr>
          <a:lstStyle/>
          <a:p>
            <a:r>
              <a:rPr lang="en-US" sz="3200" dirty="0">
                <a:solidFill>
                  <a:schemeClr val="accent1"/>
                </a:solidFill>
              </a:rPr>
              <a:t>Below RHWM</a:t>
            </a:r>
          </a:p>
        </p:txBody>
      </p:sp>
      <p:sp>
        <p:nvSpPr>
          <p:cNvPr id="15" name="Arrow: Chevron 14">
            <a:extLst>
              <a:ext uri="{FF2B5EF4-FFF2-40B4-BE49-F238E27FC236}">
                <a16:creationId xmlns:a16="http://schemas.microsoft.com/office/drawing/2014/main" id="{3EEA078F-3925-4B25-BBC0-938E062AEAFF}"/>
              </a:ext>
            </a:extLst>
          </p:cNvPr>
          <p:cNvSpPr/>
          <p:nvPr/>
        </p:nvSpPr>
        <p:spPr>
          <a:xfrm>
            <a:off x="2751379" y="4781457"/>
            <a:ext cx="381000" cy="76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Rectangle 16">
            <a:extLst>
              <a:ext uri="{FF2B5EF4-FFF2-40B4-BE49-F238E27FC236}">
                <a16:creationId xmlns:a16="http://schemas.microsoft.com/office/drawing/2014/main" id="{0F4CB0CA-7E6D-47DE-8AC9-AB73747106C9}"/>
              </a:ext>
            </a:extLst>
          </p:cNvPr>
          <p:cNvSpPr/>
          <p:nvPr/>
        </p:nvSpPr>
        <p:spPr>
          <a:xfrm>
            <a:off x="3459591" y="4629057"/>
            <a:ext cx="1823500" cy="10668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a:t>Cost of EE</a:t>
            </a:r>
          </a:p>
        </p:txBody>
      </p:sp>
      <p:sp>
        <p:nvSpPr>
          <p:cNvPr id="20" name="TextBox 19">
            <a:extLst>
              <a:ext uri="{FF2B5EF4-FFF2-40B4-BE49-F238E27FC236}">
                <a16:creationId xmlns:a16="http://schemas.microsoft.com/office/drawing/2014/main" id="{E838DA0D-E032-42AA-9A45-D39C5FA4F978}"/>
              </a:ext>
            </a:extLst>
          </p:cNvPr>
          <p:cNvSpPr txBox="1"/>
          <p:nvPr/>
        </p:nvSpPr>
        <p:spPr>
          <a:xfrm>
            <a:off x="5503727" y="2837937"/>
            <a:ext cx="2397259" cy="523220"/>
          </a:xfrm>
          <a:prstGeom prst="rect">
            <a:avLst/>
          </a:prstGeom>
          <a:noFill/>
        </p:spPr>
        <p:txBody>
          <a:bodyPr wrap="none" rtlCol="0">
            <a:spAutoFit/>
          </a:bodyPr>
          <a:lstStyle/>
          <a:p>
            <a:r>
              <a:rPr lang="en-US" sz="2800" dirty="0"/>
              <a:t>Portfolio Costs:</a:t>
            </a:r>
          </a:p>
        </p:txBody>
      </p:sp>
      <p:sp>
        <p:nvSpPr>
          <p:cNvPr id="21" name="TextBox 20">
            <a:extLst>
              <a:ext uri="{FF2B5EF4-FFF2-40B4-BE49-F238E27FC236}">
                <a16:creationId xmlns:a16="http://schemas.microsoft.com/office/drawing/2014/main" id="{C6B4D8E0-25B6-453A-BFD5-1F9004E4634D}"/>
              </a:ext>
            </a:extLst>
          </p:cNvPr>
          <p:cNvSpPr txBox="1"/>
          <p:nvPr/>
        </p:nvSpPr>
        <p:spPr>
          <a:xfrm>
            <a:off x="6096000" y="3391377"/>
            <a:ext cx="2324739" cy="769441"/>
          </a:xfrm>
          <a:prstGeom prst="rect">
            <a:avLst/>
          </a:prstGeom>
          <a:noFill/>
        </p:spPr>
        <p:txBody>
          <a:bodyPr wrap="none" rtlCol="0">
            <a:spAutoFit/>
          </a:bodyPr>
          <a:lstStyle/>
          <a:p>
            <a:r>
              <a:rPr lang="en-US" sz="4400" b="1" dirty="0">
                <a:solidFill>
                  <a:schemeClr val="accent5">
                    <a:lumMod val="90000"/>
                    <a:lumOff val="10000"/>
                  </a:schemeClr>
                </a:solidFill>
              </a:rPr>
              <a:t>Decrease</a:t>
            </a:r>
          </a:p>
        </p:txBody>
      </p:sp>
    </p:spTree>
    <p:extLst>
      <p:ext uri="{BB962C8B-B14F-4D97-AF65-F5344CB8AC3E}">
        <p14:creationId xmlns:p14="http://schemas.microsoft.com/office/powerpoint/2010/main" val="3392707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1"/>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15"/>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8" grpId="0" animBg="1"/>
      <p:bldP spid="22" grpId="0"/>
      <p:bldP spid="11" grpId="0" animBg="1"/>
      <p:bldP spid="15" grpId="0" animBg="1"/>
      <p:bldP spid="2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225B5223-2B50-47A8-96DD-DCF89BD5D17E}"/>
              </a:ext>
            </a:extLst>
          </p:cNvPr>
          <p:cNvSpPr>
            <a:spLocks noGrp="1"/>
          </p:cNvSpPr>
          <p:nvPr>
            <p:ph type="title"/>
          </p:nvPr>
        </p:nvSpPr>
        <p:spPr>
          <a:xfrm>
            <a:off x="457200" y="268060"/>
            <a:ext cx="8229600" cy="1143000"/>
          </a:xfrm>
        </p:spPr>
        <p:txBody>
          <a:bodyPr>
            <a:normAutofit fontScale="90000"/>
          </a:bodyPr>
          <a:lstStyle/>
          <a:p>
            <a:r>
              <a:rPr lang="en-US" u="sng" dirty="0"/>
              <a:t>First-Year</a:t>
            </a:r>
            <a:r>
              <a:rPr lang="en-US" dirty="0"/>
              <a:t> </a:t>
            </a:r>
            <a:r>
              <a:rPr lang="en-US" dirty="0">
                <a:highlight>
                  <a:srgbClr val="FFFF00"/>
                </a:highlight>
              </a:rPr>
              <a:t>Bonneville</a:t>
            </a:r>
            <a:r>
              <a:rPr lang="en-US" dirty="0"/>
              <a:t> </a:t>
            </a:r>
            <a:r>
              <a:rPr lang="en-US" b="1" dirty="0"/>
              <a:t>Portfolio</a:t>
            </a:r>
            <a:r>
              <a:rPr lang="en-US" dirty="0"/>
              <a:t> Revenue Requirement</a:t>
            </a:r>
          </a:p>
        </p:txBody>
      </p:sp>
      <p:sp>
        <p:nvSpPr>
          <p:cNvPr id="4" name="Slide Number Placeholder 3">
            <a:extLst>
              <a:ext uri="{FF2B5EF4-FFF2-40B4-BE49-F238E27FC236}">
                <a16:creationId xmlns:a16="http://schemas.microsoft.com/office/drawing/2014/main" id="{28FD9622-4770-41DF-96B0-CB3D27A76CD5}"/>
              </a:ext>
            </a:extLst>
          </p:cNvPr>
          <p:cNvSpPr>
            <a:spLocks noGrp="1"/>
          </p:cNvSpPr>
          <p:nvPr>
            <p:ph type="sldNum" sz="quarter" idx="12"/>
          </p:nvPr>
        </p:nvSpPr>
        <p:spPr/>
        <p:txBody>
          <a:bodyPr/>
          <a:lstStyle/>
          <a:p>
            <a:fld id="{AA410EB8-A01E-483B-9F37-9B9DDCDD7179}" type="slidenum">
              <a:rPr lang="en-US" smtClean="0"/>
              <a:pPr/>
              <a:t>15</a:t>
            </a:fld>
            <a:endParaRPr lang="en-US" dirty="0"/>
          </a:p>
        </p:txBody>
      </p:sp>
      <p:sp>
        <p:nvSpPr>
          <p:cNvPr id="7" name="Rectangle 6">
            <a:extLst>
              <a:ext uri="{FF2B5EF4-FFF2-40B4-BE49-F238E27FC236}">
                <a16:creationId xmlns:a16="http://schemas.microsoft.com/office/drawing/2014/main" id="{5493639E-29AF-4A57-9465-AC1015495889}"/>
              </a:ext>
            </a:extLst>
          </p:cNvPr>
          <p:cNvSpPr/>
          <p:nvPr/>
        </p:nvSpPr>
        <p:spPr>
          <a:xfrm>
            <a:off x="762000" y="4506508"/>
            <a:ext cx="1823501" cy="1066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Surplus Sales / Reduced Purchases</a:t>
            </a:r>
          </a:p>
        </p:txBody>
      </p:sp>
      <p:sp>
        <p:nvSpPr>
          <p:cNvPr id="8" name="Rectangle 7">
            <a:extLst>
              <a:ext uri="{FF2B5EF4-FFF2-40B4-BE49-F238E27FC236}">
                <a16:creationId xmlns:a16="http://schemas.microsoft.com/office/drawing/2014/main" id="{A41C4DD3-132A-41AE-A941-EF05DCE372E3}"/>
              </a:ext>
            </a:extLst>
          </p:cNvPr>
          <p:cNvSpPr/>
          <p:nvPr/>
        </p:nvSpPr>
        <p:spPr>
          <a:xfrm>
            <a:off x="3429000" y="4506508"/>
            <a:ext cx="1823500" cy="1066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Tier 1 Rate</a:t>
            </a:r>
          </a:p>
        </p:txBody>
      </p:sp>
      <p:sp>
        <p:nvSpPr>
          <p:cNvPr id="9" name="Rectangle 8">
            <a:extLst>
              <a:ext uri="{FF2B5EF4-FFF2-40B4-BE49-F238E27FC236}">
                <a16:creationId xmlns:a16="http://schemas.microsoft.com/office/drawing/2014/main" id="{D25A991B-70F9-464C-86C9-753D3320C6C2}"/>
              </a:ext>
            </a:extLst>
          </p:cNvPr>
          <p:cNvSpPr/>
          <p:nvPr/>
        </p:nvSpPr>
        <p:spPr>
          <a:xfrm>
            <a:off x="762000" y="2362200"/>
            <a:ext cx="1823500" cy="1066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Cost of EE</a:t>
            </a:r>
          </a:p>
        </p:txBody>
      </p:sp>
      <p:sp>
        <p:nvSpPr>
          <p:cNvPr id="13" name="TextBox 12">
            <a:extLst>
              <a:ext uri="{FF2B5EF4-FFF2-40B4-BE49-F238E27FC236}">
                <a16:creationId xmlns:a16="http://schemas.microsoft.com/office/drawing/2014/main" id="{593B2EC2-23CB-41A1-92FA-A9461CC560F2}"/>
              </a:ext>
            </a:extLst>
          </p:cNvPr>
          <p:cNvSpPr txBox="1"/>
          <p:nvPr/>
        </p:nvSpPr>
        <p:spPr>
          <a:xfrm>
            <a:off x="762000" y="1690135"/>
            <a:ext cx="2527230" cy="584775"/>
          </a:xfrm>
          <a:prstGeom prst="rect">
            <a:avLst/>
          </a:prstGeom>
          <a:noFill/>
        </p:spPr>
        <p:txBody>
          <a:bodyPr wrap="none" rtlCol="0">
            <a:spAutoFit/>
          </a:bodyPr>
          <a:lstStyle/>
          <a:p>
            <a:r>
              <a:rPr lang="en-US" sz="3200" dirty="0">
                <a:solidFill>
                  <a:schemeClr val="accent1"/>
                </a:solidFill>
              </a:rPr>
              <a:t>Above RHWM</a:t>
            </a:r>
          </a:p>
        </p:txBody>
      </p:sp>
      <p:sp>
        <p:nvSpPr>
          <p:cNvPr id="14" name="TextBox 13">
            <a:extLst>
              <a:ext uri="{FF2B5EF4-FFF2-40B4-BE49-F238E27FC236}">
                <a16:creationId xmlns:a16="http://schemas.microsoft.com/office/drawing/2014/main" id="{725E7D73-A25C-4CDC-A240-6DCD3643CE50}"/>
              </a:ext>
            </a:extLst>
          </p:cNvPr>
          <p:cNvSpPr txBox="1"/>
          <p:nvPr/>
        </p:nvSpPr>
        <p:spPr>
          <a:xfrm>
            <a:off x="600605" y="3728392"/>
            <a:ext cx="2502608" cy="584775"/>
          </a:xfrm>
          <a:prstGeom prst="rect">
            <a:avLst/>
          </a:prstGeom>
          <a:noFill/>
        </p:spPr>
        <p:txBody>
          <a:bodyPr wrap="none" rtlCol="0">
            <a:spAutoFit/>
          </a:bodyPr>
          <a:lstStyle/>
          <a:p>
            <a:r>
              <a:rPr lang="en-US" sz="3200" dirty="0">
                <a:solidFill>
                  <a:schemeClr val="accent1"/>
                </a:solidFill>
              </a:rPr>
              <a:t>Below RHWM</a:t>
            </a:r>
          </a:p>
        </p:txBody>
      </p:sp>
      <p:sp>
        <p:nvSpPr>
          <p:cNvPr id="15" name="Arrow: Chevron 14">
            <a:extLst>
              <a:ext uri="{FF2B5EF4-FFF2-40B4-BE49-F238E27FC236}">
                <a16:creationId xmlns:a16="http://schemas.microsoft.com/office/drawing/2014/main" id="{3EEA078F-3925-4B25-BBC0-938E062AEAFF}"/>
              </a:ext>
            </a:extLst>
          </p:cNvPr>
          <p:cNvSpPr/>
          <p:nvPr/>
        </p:nvSpPr>
        <p:spPr>
          <a:xfrm>
            <a:off x="2819401" y="4664655"/>
            <a:ext cx="381000" cy="762000"/>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7" name="Rectangle 16">
            <a:extLst>
              <a:ext uri="{FF2B5EF4-FFF2-40B4-BE49-F238E27FC236}">
                <a16:creationId xmlns:a16="http://schemas.microsoft.com/office/drawing/2014/main" id="{0F4CB0CA-7E6D-47DE-8AC9-AB73747106C9}"/>
              </a:ext>
            </a:extLst>
          </p:cNvPr>
          <p:cNvSpPr/>
          <p:nvPr/>
        </p:nvSpPr>
        <p:spPr>
          <a:xfrm>
            <a:off x="6324600" y="4493538"/>
            <a:ext cx="1823500" cy="1066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dirty="0"/>
              <a:t>Cost of EE</a:t>
            </a:r>
          </a:p>
        </p:txBody>
      </p:sp>
      <p:sp>
        <p:nvSpPr>
          <p:cNvPr id="2" name="Plus Sign 1">
            <a:extLst>
              <a:ext uri="{FF2B5EF4-FFF2-40B4-BE49-F238E27FC236}">
                <a16:creationId xmlns:a16="http://schemas.microsoft.com/office/drawing/2014/main" id="{7B5DB4A6-ED80-44E0-9B9D-3A8C5121AAA1}"/>
              </a:ext>
            </a:extLst>
          </p:cNvPr>
          <p:cNvSpPr/>
          <p:nvPr/>
        </p:nvSpPr>
        <p:spPr>
          <a:xfrm>
            <a:off x="5410199" y="4655265"/>
            <a:ext cx="685800" cy="759738"/>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a:extLst>
              <a:ext uri="{FF2B5EF4-FFF2-40B4-BE49-F238E27FC236}">
                <a16:creationId xmlns:a16="http://schemas.microsoft.com/office/drawing/2014/main" id="{940388F1-D528-4508-B573-CB0B1C2AC930}"/>
              </a:ext>
            </a:extLst>
          </p:cNvPr>
          <p:cNvSpPr txBox="1"/>
          <p:nvPr/>
        </p:nvSpPr>
        <p:spPr>
          <a:xfrm>
            <a:off x="5186971" y="2852375"/>
            <a:ext cx="2138791" cy="769441"/>
          </a:xfrm>
          <a:prstGeom prst="rect">
            <a:avLst/>
          </a:prstGeom>
          <a:noFill/>
        </p:spPr>
        <p:txBody>
          <a:bodyPr wrap="none" rtlCol="0">
            <a:spAutoFit/>
          </a:bodyPr>
          <a:lstStyle/>
          <a:p>
            <a:r>
              <a:rPr lang="en-US" sz="4400" b="1" dirty="0">
                <a:solidFill>
                  <a:schemeClr val="accent3">
                    <a:lumMod val="75000"/>
                  </a:schemeClr>
                </a:solidFill>
              </a:rPr>
              <a:t>Increase</a:t>
            </a:r>
          </a:p>
        </p:txBody>
      </p:sp>
      <p:sp>
        <p:nvSpPr>
          <p:cNvPr id="18" name="TextBox 17">
            <a:extLst>
              <a:ext uri="{FF2B5EF4-FFF2-40B4-BE49-F238E27FC236}">
                <a16:creationId xmlns:a16="http://schemas.microsoft.com/office/drawing/2014/main" id="{71FF0592-5077-4454-B51D-A767692ECFAA}"/>
              </a:ext>
            </a:extLst>
          </p:cNvPr>
          <p:cNvSpPr txBox="1"/>
          <p:nvPr/>
        </p:nvSpPr>
        <p:spPr>
          <a:xfrm>
            <a:off x="4594698" y="2295752"/>
            <a:ext cx="2397259" cy="523220"/>
          </a:xfrm>
          <a:prstGeom prst="rect">
            <a:avLst/>
          </a:prstGeom>
          <a:noFill/>
        </p:spPr>
        <p:txBody>
          <a:bodyPr wrap="none" rtlCol="0">
            <a:spAutoFit/>
          </a:bodyPr>
          <a:lstStyle/>
          <a:p>
            <a:r>
              <a:rPr lang="en-US" sz="2800" dirty="0"/>
              <a:t>Portfolio Costs:</a:t>
            </a:r>
          </a:p>
        </p:txBody>
      </p:sp>
      <p:sp>
        <p:nvSpPr>
          <p:cNvPr id="19" name="TextBox 18">
            <a:extLst>
              <a:ext uri="{FF2B5EF4-FFF2-40B4-BE49-F238E27FC236}">
                <a16:creationId xmlns:a16="http://schemas.microsoft.com/office/drawing/2014/main" id="{987638D6-4690-4E9C-9B96-B9BE00F36514}"/>
              </a:ext>
            </a:extLst>
          </p:cNvPr>
          <p:cNvSpPr txBox="1"/>
          <p:nvPr/>
        </p:nvSpPr>
        <p:spPr>
          <a:xfrm>
            <a:off x="5186971" y="2849192"/>
            <a:ext cx="2324739" cy="769441"/>
          </a:xfrm>
          <a:prstGeom prst="rect">
            <a:avLst/>
          </a:prstGeom>
          <a:noFill/>
        </p:spPr>
        <p:txBody>
          <a:bodyPr wrap="none" rtlCol="0">
            <a:spAutoFit/>
          </a:bodyPr>
          <a:lstStyle/>
          <a:p>
            <a:r>
              <a:rPr lang="en-US" sz="4400" b="1" dirty="0">
                <a:solidFill>
                  <a:schemeClr val="accent5">
                    <a:lumMod val="90000"/>
                    <a:lumOff val="10000"/>
                  </a:schemeClr>
                </a:solidFill>
              </a:rPr>
              <a:t>Decrease</a:t>
            </a:r>
          </a:p>
        </p:txBody>
      </p:sp>
      <p:sp>
        <p:nvSpPr>
          <p:cNvPr id="20" name="Arrow: Chevron 19">
            <a:extLst>
              <a:ext uri="{FF2B5EF4-FFF2-40B4-BE49-F238E27FC236}">
                <a16:creationId xmlns:a16="http://schemas.microsoft.com/office/drawing/2014/main" id="{393A9019-3811-43EA-B7EC-60FB573D76F6}"/>
              </a:ext>
            </a:extLst>
          </p:cNvPr>
          <p:cNvSpPr/>
          <p:nvPr/>
        </p:nvSpPr>
        <p:spPr>
          <a:xfrm>
            <a:off x="2808645" y="4664655"/>
            <a:ext cx="381000" cy="762000"/>
          </a:xfrm>
          <a:prstGeom prst="chevron">
            <a:avLst/>
          </a:prstGeom>
          <a:scene3d>
            <a:camera prst="orthographicFront">
              <a:rot lat="0" lon="0" rev="10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Tree>
    <p:extLst>
      <p:ext uri="{BB962C8B-B14F-4D97-AF65-F5344CB8AC3E}">
        <p14:creationId xmlns:p14="http://schemas.microsoft.com/office/powerpoint/2010/main" val="17925549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15"/>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animBg="1"/>
      <p:bldP spid="16" grpId="0"/>
      <p:bldP spid="19" grpId="0"/>
      <p:bldP spid="2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198635479"/>
              </p:ext>
            </p:extLst>
          </p:nvPr>
        </p:nvGraphicFramePr>
        <p:xfrm>
          <a:off x="1032117" y="228600"/>
          <a:ext cx="7079766" cy="5854031"/>
        </p:xfrm>
        <a:graphic>
          <a:graphicData uri="http://schemas.openxmlformats.org/drawingml/2006/table">
            <a:tbl>
              <a:tblPr firstRow="1" firstCol="1" bandRow="1">
                <a:tableStyleId>{5C22544A-7EE6-4342-B048-85BDC9FD1C3A}</a:tableStyleId>
              </a:tblPr>
              <a:tblGrid>
                <a:gridCol w="3196082">
                  <a:extLst>
                    <a:ext uri="{9D8B030D-6E8A-4147-A177-3AD203B41FA5}">
                      <a16:colId xmlns:a16="http://schemas.microsoft.com/office/drawing/2014/main" val="1420879678"/>
                    </a:ext>
                  </a:extLst>
                </a:gridCol>
                <a:gridCol w="2292010">
                  <a:extLst>
                    <a:ext uri="{9D8B030D-6E8A-4147-A177-3AD203B41FA5}">
                      <a16:colId xmlns:a16="http://schemas.microsoft.com/office/drawing/2014/main" val="1738655350"/>
                    </a:ext>
                  </a:extLst>
                </a:gridCol>
                <a:gridCol w="1591674">
                  <a:extLst>
                    <a:ext uri="{9D8B030D-6E8A-4147-A177-3AD203B41FA5}">
                      <a16:colId xmlns:a16="http://schemas.microsoft.com/office/drawing/2014/main" val="846372487"/>
                    </a:ext>
                  </a:extLst>
                </a:gridCol>
              </a:tblGrid>
              <a:tr h="208353">
                <a:tc>
                  <a:txBody>
                    <a:bodyPr/>
                    <a:lstStyle/>
                    <a:p>
                      <a:pPr marL="0" marR="0">
                        <a:lnSpc>
                          <a:spcPts val="1400"/>
                        </a:lnSpc>
                        <a:spcBef>
                          <a:spcPts val="0"/>
                        </a:spcBef>
                        <a:spcAft>
                          <a:spcPts val="1000"/>
                        </a:spcAft>
                      </a:pPr>
                      <a:r>
                        <a:rPr lang="en-US" sz="1000">
                          <a:effectLst/>
                        </a:rPr>
                        <a:t>Category of Bonneville Charges</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Below RHWM</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Above RHWM</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4222664217"/>
                  </a:ext>
                </a:extLst>
              </a:tr>
              <a:tr h="431702">
                <a:tc>
                  <a:txBody>
                    <a:bodyPr/>
                    <a:lstStyle/>
                    <a:p>
                      <a:pPr marL="0" marR="0">
                        <a:lnSpc>
                          <a:spcPts val="1400"/>
                        </a:lnSpc>
                        <a:spcBef>
                          <a:spcPts val="0"/>
                        </a:spcBef>
                        <a:spcAft>
                          <a:spcPts val="1000"/>
                        </a:spcAft>
                      </a:pPr>
                      <a:r>
                        <a:rPr lang="en-US" sz="1000">
                          <a:effectLst/>
                        </a:rPr>
                        <a:t>Tier 1 Composite Charge: Most Tier 1 Costs</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Reduced proportional to amount of incremental EE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2303953665"/>
                  </a:ext>
                </a:extLst>
              </a:tr>
              <a:tr h="812205">
                <a:tc>
                  <a:txBody>
                    <a:bodyPr/>
                    <a:lstStyle/>
                    <a:p>
                      <a:pPr marL="0" marR="0">
                        <a:lnSpc>
                          <a:spcPts val="1400"/>
                        </a:lnSpc>
                        <a:spcBef>
                          <a:spcPts val="0"/>
                        </a:spcBef>
                        <a:spcAft>
                          <a:spcPts val="1000"/>
                        </a:spcAft>
                      </a:pPr>
                      <a:r>
                        <a:rPr lang="en-US" sz="1000">
                          <a:effectLst/>
                        </a:rPr>
                        <a:t>Tier 1 Load-Shaping Charge: Costs to shape power to utility monthly and daily needs  </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Charges can be reduced or increased depending on relative change in monthly load profile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11242486"/>
                  </a:ext>
                </a:extLst>
              </a:tr>
              <a:tr h="406103">
                <a:tc>
                  <a:txBody>
                    <a:bodyPr/>
                    <a:lstStyle/>
                    <a:p>
                      <a:pPr marL="0" marR="0">
                        <a:lnSpc>
                          <a:spcPts val="1400"/>
                        </a:lnSpc>
                        <a:spcBef>
                          <a:spcPts val="0"/>
                        </a:spcBef>
                        <a:spcAft>
                          <a:spcPts val="1000"/>
                        </a:spcAft>
                      </a:pPr>
                      <a:r>
                        <a:rPr lang="en-US" sz="1000">
                          <a:effectLst/>
                        </a:rPr>
                        <a:t>Tier 1 Demand Charge: Costs for peak demand</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Reduced if surpasses threshold</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4110255368"/>
                  </a:ext>
                </a:extLst>
              </a:tr>
              <a:tr h="1548449">
                <a:tc>
                  <a:txBody>
                    <a:bodyPr/>
                    <a:lstStyle/>
                    <a:p>
                      <a:pPr marL="0" marR="0">
                        <a:lnSpc>
                          <a:spcPts val="1400"/>
                        </a:lnSpc>
                        <a:spcBef>
                          <a:spcPts val="0"/>
                        </a:spcBef>
                        <a:spcAft>
                          <a:spcPts val="1000"/>
                        </a:spcAft>
                      </a:pPr>
                      <a:r>
                        <a:rPr lang="en-US" sz="1000">
                          <a:effectLst/>
                        </a:rPr>
                        <a:t>Tier 1 Non-Slice Charge:  Includes credits for incremental surplus sales due to energy efficiency </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Reduced proportional to amount of incremental EE. A small amount of incremental surplus sales revenue due to EE is shared among all Tier 1 customers along with all other surplus sales revenue.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1171305545"/>
                  </a:ext>
                </a:extLst>
              </a:tr>
              <a:tr h="208353">
                <a:tc>
                  <a:txBody>
                    <a:bodyPr/>
                    <a:lstStyle/>
                    <a:p>
                      <a:pPr marL="0" marR="0">
                        <a:lnSpc>
                          <a:spcPts val="1400"/>
                        </a:lnSpc>
                        <a:spcBef>
                          <a:spcPts val="0"/>
                        </a:spcBef>
                        <a:spcAft>
                          <a:spcPts val="1000"/>
                        </a:spcAft>
                      </a:pPr>
                      <a:r>
                        <a:rPr lang="en-US" sz="1000">
                          <a:effectLst/>
                        </a:rPr>
                        <a:t>Total Tier 1 Charges</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Reduced</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2471849323"/>
                  </a:ext>
                </a:extLst>
              </a:tr>
              <a:tr h="208353">
                <a:tc>
                  <a:txBody>
                    <a:bodyPr/>
                    <a:lstStyle/>
                    <a:p>
                      <a:pPr marL="0" marR="0">
                        <a:lnSpc>
                          <a:spcPts val="1400"/>
                        </a:lnSpc>
                        <a:spcBef>
                          <a:spcPts val="0"/>
                        </a:spcBef>
                        <a:spcAft>
                          <a:spcPts val="1000"/>
                        </a:spcAft>
                      </a:pPr>
                      <a:r>
                        <a:rPr lang="en-US" sz="1000">
                          <a:effectLst/>
                        </a:rPr>
                        <a:t>Tier 1 Rate ($/MWh)</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No change</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1169008805"/>
                  </a:ext>
                </a:extLst>
              </a:tr>
              <a:tr h="812205">
                <a:tc>
                  <a:txBody>
                    <a:bodyPr/>
                    <a:lstStyle/>
                    <a:p>
                      <a:pPr marL="0" marR="0">
                        <a:lnSpc>
                          <a:spcPts val="1400"/>
                        </a:lnSpc>
                        <a:spcBef>
                          <a:spcPts val="0"/>
                        </a:spcBef>
                        <a:spcAft>
                          <a:spcPts val="1000"/>
                        </a:spcAft>
                      </a:pPr>
                      <a:r>
                        <a:rPr lang="en-US" sz="1000">
                          <a:effectLst/>
                        </a:rPr>
                        <a:t>Tier 2 Charges  </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Zero</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Reduced proportional to amount and cost of Tier 2 avoided</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2381006869"/>
                  </a:ext>
                </a:extLst>
              </a:tr>
              <a:tr h="1218308">
                <a:tc>
                  <a:txBody>
                    <a:bodyPr/>
                    <a:lstStyle/>
                    <a:p>
                      <a:pPr marL="0" marR="0">
                        <a:lnSpc>
                          <a:spcPts val="1400"/>
                        </a:lnSpc>
                        <a:spcBef>
                          <a:spcPts val="0"/>
                        </a:spcBef>
                        <a:spcAft>
                          <a:spcPts val="1000"/>
                        </a:spcAft>
                      </a:pPr>
                      <a:r>
                        <a:rPr lang="en-US" sz="1000">
                          <a:effectLst/>
                        </a:rPr>
                        <a:t>Tier 2 Demand and Shaping Charges</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a:effectLst/>
                        </a:rPr>
                        <a:t>Zero</a:t>
                      </a:r>
                      <a:endParaRPr lang="en-US" sz="100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tc>
                  <a:txBody>
                    <a:bodyPr/>
                    <a:lstStyle/>
                    <a:p>
                      <a:pPr marL="0" marR="0">
                        <a:lnSpc>
                          <a:spcPts val="1400"/>
                        </a:lnSpc>
                        <a:spcBef>
                          <a:spcPts val="0"/>
                        </a:spcBef>
                        <a:spcAft>
                          <a:spcPts val="1000"/>
                        </a:spcAft>
                      </a:pPr>
                      <a:r>
                        <a:rPr lang="en-US" sz="1000" dirty="0">
                          <a:effectLst/>
                        </a:rPr>
                        <a:t>Charges can be reduced or increased depending on relative change in monthly load profile</a:t>
                      </a:r>
                      <a:endParaRPr lang="en-US" sz="1000" dirty="0">
                        <a:solidFill>
                          <a:srgbClr val="000000"/>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2347" marR="62347" marT="0" marB="0"/>
                </a:tc>
                <a:extLst>
                  <a:ext uri="{0D108BD9-81ED-4DB2-BD59-A6C34878D82A}">
                    <a16:rowId xmlns:a16="http://schemas.microsoft.com/office/drawing/2014/main" val="1160012556"/>
                  </a:ext>
                </a:extLst>
              </a:tr>
            </a:tbl>
          </a:graphicData>
        </a:graphic>
      </p:graphicFrame>
      <p:sp>
        <p:nvSpPr>
          <p:cNvPr id="4" name="Slide Number Placeholder 3"/>
          <p:cNvSpPr>
            <a:spLocks noGrp="1"/>
          </p:cNvSpPr>
          <p:nvPr>
            <p:ph type="sldNum" sz="quarter" idx="12"/>
          </p:nvPr>
        </p:nvSpPr>
        <p:spPr/>
        <p:txBody>
          <a:bodyPr/>
          <a:lstStyle/>
          <a:p>
            <a:fld id="{AA410EB8-A01E-483B-9F37-9B9DDCDD7179}" type="slidenum">
              <a:rPr lang="en-US" smtClean="0"/>
              <a:pPr/>
              <a:t>16</a:t>
            </a:fld>
            <a:endParaRPr lang="en-US" dirty="0"/>
          </a:p>
        </p:txBody>
      </p:sp>
    </p:spTree>
    <p:extLst>
      <p:ext uri="{BB962C8B-B14F-4D97-AF65-F5344CB8AC3E}">
        <p14:creationId xmlns:p14="http://schemas.microsoft.com/office/powerpoint/2010/main" val="3995128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What is “The Value of EE White Paper”?</a:t>
            </a:r>
          </a:p>
        </p:txBody>
      </p:sp>
      <p:sp>
        <p:nvSpPr>
          <p:cNvPr id="3" name="Content Placeholder 2"/>
          <p:cNvSpPr>
            <a:spLocks noGrp="1"/>
          </p:cNvSpPr>
          <p:nvPr>
            <p:ph idx="1"/>
          </p:nvPr>
        </p:nvSpPr>
        <p:spPr/>
        <p:txBody>
          <a:bodyPr vert="horz" lIns="68580" tIns="34290" rIns="68580" bIns="34290" rtlCol="0" anchor="t">
            <a:normAutofit fontScale="70000" lnSpcReduction="20000"/>
          </a:bodyPr>
          <a:lstStyle/>
          <a:p>
            <a:pPr marL="0" indent="0">
              <a:buNone/>
            </a:pPr>
            <a:r>
              <a:rPr lang="en-US" b="1" dirty="0"/>
              <a:t>Problem Statement: </a:t>
            </a:r>
            <a:r>
              <a:rPr lang="en-US" dirty="0"/>
              <a:t>The 7P assesses the value of energy efficiency regionally, but does not look at distribution of the costs and benefits across different utilities</a:t>
            </a:r>
          </a:p>
          <a:p>
            <a:pPr marL="0" indent="0">
              <a:buNone/>
            </a:pPr>
            <a:endParaRPr lang="en-US" b="1" dirty="0"/>
          </a:p>
          <a:p>
            <a:pPr marL="0" indent="0">
              <a:buNone/>
            </a:pPr>
            <a:r>
              <a:rPr lang="en-US" b="1" dirty="0"/>
              <a:t>Purpose of the Paper: </a:t>
            </a:r>
          </a:p>
          <a:p>
            <a:r>
              <a:rPr lang="en-US" dirty="0"/>
              <a:t>Provide an overview of value of energy efficiency broadly</a:t>
            </a:r>
          </a:p>
          <a:p>
            <a:r>
              <a:rPr lang="en-US" dirty="0"/>
              <a:t>Analyze how:</a:t>
            </a:r>
          </a:p>
          <a:p>
            <a:pPr lvl="1"/>
            <a:r>
              <a:rPr lang="en-US" dirty="0"/>
              <a:t>Revenue requirements of utilities are impacted by the development of efficiency</a:t>
            </a:r>
          </a:p>
          <a:p>
            <a:pPr lvl="1"/>
            <a:r>
              <a:rPr lang="en-US" dirty="0"/>
              <a:t>Benefits flow back through the utilities in different positions</a:t>
            </a:r>
          </a:p>
          <a:p>
            <a:r>
              <a:rPr lang="en-US" dirty="0"/>
              <a:t>Focus is on Bonneville utilities</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B044824F-EBE0-443F-8A8F-F64816AF04DC}" type="slidenum">
              <a:rPr lang="en-US" smtClean="0"/>
              <a:t>2</a:t>
            </a:fld>
            <a:endParaRPr lang="en-US"/>
          </a:p>
        </p:txBody>
      </p:sp>
    </p:spTree>
    <p:extLst>
      <p:ext uri="{BB962C8B-B14F-4D97-AF65-F5344CB8AC3E}">
        <p14:creationId xmlns:p14="http://schemas.microsoft.com/office/powerpoint/2010/main" val="15007506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We are Doing This</a:t>
            </a:r>
          </a:p>
        </p:txBody>
      </p:sp>
      <p:sp>
        <p:nvSpPr>
          <p:cNvPr id="3" name="Content Placeholder 2"/>
          <p:cNvSpPr>
            <a:spLocks noGrp="1"/>
          </p:cNvSpPr>
          <p:nvPr>
            <p:ph idx="1"/>
          </p:nvPr>
        </p:nvSpPr>
        <p:spPr>
          <a:xfrm>
            <a:off x="457200" y="2057403"/>
            <a:ext cx="6057900" cy="3394472"/>
          </a:xfrm>
        </p:spPr>
        <p:txBody>
          <a:bodyPr>
            <a:normAutofit fontScale="70000" lnSpcReduction="20000"/>
          </a:bodyPr>
          <a:lstStyle/>
          <a:p>
            <a:r>
              <a:rPr lang="en-US" dirty="0"/>
              <a:t>Response to Public Utility Concerns</a:t>
            </a:r>
          </a:p>
          <a:p>
            <a:r>
              <a:rPr lang="en-US" dirty="0"/>
              <a:t>Related 7</a:t>
            </a:r>
            <a:r>
              <a:rPr lang="en-US" baseline="30000" dirty="0"/>
              <a:t>th</a:t>
            </a:r>
            <a:r>
              <a:rPr lang="en-US" dirty="0"/>
              <a:t> Plan </a:t>
            </a:r>
            <a:r>
              <a:rPr lang="en-US" dirty="0">
                <a:hlinkClick r:id="rId2"/>
              </a:rPr>
              <a:t>Action items</a:t>
            </a:r>
            <a:r>
              <a:rPr lang="en-US" dirty="0"/>
              <a:t>:</a:t>
            </a:r>
          </a:p>
          <a:p>
            <a:pPr lvl="1"/>
            <a:r>
              <a:rPr lang="en-US" dirty="0"/>
              <a:t>BPA-5: Quantify value of conservation in financial analysis &amp; budget setting forums </a:t>
            </a:r>
          </a:p>
          <a:p>
            <a:pPr lvl="1"/>
            <a:r>
              <a:rPr lang="en-US" dirty="0"/>
              <a:t>BPA-6: Assess BPA’s current EE implementation model and compare to other implementation approaches</a:t>
            </a:r>
          </a:p>
          <a:p>
            <a:pPr lvl="1"/>
            <a:r>
              <a:rPr lang="en-US" dirty="0"/>
              <a:t>BPA-7: BPA and the Council should develop a report that identifies barriers to conservation acquisition by BPA’s customer utilities with recommended strategies to eliminate or minimize such barriers</a:t>
            </a:r>
          </a:p>
          <a:p>
            <a:pPr marL="0" indent="0">
              <a:buNone/>
            </a:pPr>
            <a:endParaRPr lang="en-US" dirty="0"/>
          </a:p>
        </p:txBody>
      </p:sp>
      <p:sp>
        <p:nvSpPr>
          <p:cNvPr id="4" name="Slide Number Placeholder 3"/>
          <p:cNvSpPr>
            <a:spLocks noGrp="1"/>
          </p:cNvSpPr>
          <p:nvPr>
            <p:ph type="sldNum" sz="quarter" idx="12"/>
          </p:nvPr>
        </p:nvSpPr>
        <p:spPr/>
        <p:txBody>
          <a:bodyPr/>
          <a:lstStyle/>
          <a:p>
            <a:fld id="{B044824F-EBE0-443F-8A8F-F64816AF04DC}" type="slidenum">
              <a:rPr lang="en-US" smtClean="0"/>
              <a:t>3</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629401" y="2057402"/>
            <a:ext cx="2169914" cy="3086100"/>
          </a:xfrm>
          <a:prstGeom prst="rect">
            <a:avLst/>
          </a:prstGeom>
        </p:spPr>
      </p:pic>
    </p:spTree>
    <p:extLst>
      <p:ext uri="{BB962C8B-B14F-4D97-AF65-F5344CB8AC3E}">
        <p14:creationId xmlns:p14="http://schemas.microsoft.com/office/powerpoint/2010/main" val="4064393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White Paper Outline</a:t>
            </a:r>
          </a:p>
        </p:txBody>
      </p:sp>
      <p:sp>
        <p:nvSpPr>
          <p:cNvPr id="3" name="Content Placeholder 2"/>
          <p:cNvSpPr>
            <a:spLocks noGrp="1"/>
          </p:cNvSpPr>
          <p:nvPr>
            <p:ph idx="1"/>
          </p:nvPr>
        </p:nvSpPr>
        <p:spPr/>
        <p:txBody>
          <a:bodyPr/>
          <a:lstStyle/>
          <a:p>
            <a:pPr>
              <a:buFont typeface="+mj-lt"/>
              <a:buAutoNum type="arabicPeriod"/>
            </a:pPr>
            <a:r>
              <a:rPr lang="en-US" dirty="0"/>
              <a:t>Executive Summary</a:t>
            </a:r>
          </a:p>
          <a:p>
            <a:pPr>
              <a:buFont typeface="+mj-lt"/>
              <a:buAutoNum type="arabicPeriod"/>
            </a:pPr>
            <a:r>
              <a:rPr lang="en-US" dirty="0"/>
              <a:t>Value Stream of EE </a:t>
            </a:r>
          </a:p>
          <a:p>
            <a:pPr>
              <a:buFont typeface="+mj-lt"/>
              <a:buAutoNum type="arabicPeriod"/>
            </a:pPr>
            <a:r>
              <a:rPr lang="en-US" dirty="0">
                <a:solidFill>
                  <a:srgbClr val="FF0000"/>
                </a:solidFill>
              </a:rPr>
              <a:t>Context of the Bonneville System</a:t>
            </a:r>
          </a:p>
          <a:p>
            <a:pPr>
              <a:buFont typeface="+mj-lt"/>
              <a:buAutoNum type="arabicPeriod"/>
            </a:pPr>
            <a:r>
              <a:rPr lang="en-US" dirty="0"/>
              <a:t>Utility-specific Value of EE </a:t>
            </a:r>
          </a:p>
          <a:p>
            <a:pPr>
              <a:buFont typeface="+mj-lt"/>
              <a:buAutoNum type="arabicPeriod"/>
            </a:pPr>
            <a:r>
              <a:rPr lang="en-US" dirty="0"/>
              <a:t>Findings on Barriers to EE</a:t>
            </a:r>
          </a:p>
          <a:p>
            <a:pPr>
              <a:buFont typeface="+mj-lt"/>
              <a:buAutoNum type="arabicPeriod"/>
            </a:pPr>
            <a:r>
              <a:rPr lang="en-US" dirty="0"/>
              <a:t>Conclusion</a:t>
            </a:r>
          </a:p>
          <a:p>
            <a:endParaRPr lang="en-US" dirty="0"/>
          </a:p>
        </p:txBody>
      </p:sp>
      <p:sp>
        <p:nvSpPr>
          <p:cNvPr id="8" name="Slide Number Placeholder 7"/>
          <p:cNvSpPr>
            <a:spLocks noGrp="1"/>
          </p:cNvSpPr>
          <p:nvPr>
            <p:ph type="sldNum" sz="quarter" idx="12"/>
          </p:nvPr>
        </p:nvSpPr>
        <p:spPr/>
        <p:txBody>
          <a:bodyPr/>
          <a:lstStyle/>
          <a:p>
            <a:fld id="{B044824F-EBE0-443F-8A8F-F64816AF04DC}" type="slidenum">
              <a:rPr lang="en-US" smtClean="0"/>
              <a:t>4</a:t>
            </a:fld>
            <a:endParaRPr lang="en-US"/>
          </a:p>
        </p:txBody>
      </p:sp>
    </p:spTree>
    <p:extLst>
      <p:ext uri="{BB962C8B-B14F-4D97-AF65-F5344CB8AC3E}">
        <p14:creationId xmlns:p14="http://schemas.microsoft.com/office/powerpoint/2010/main" val="4129375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740FB-3008-4BD6-BC12-9FE9EC6B4AF9}"/>
              </a:ext>
            </a:extLst>
          </p:cNvPr>
          <p:cNvSpPr>
            <a:spLocks noGrp="1"/>
          </p:cNvSpPr>
          <p:nvPr>
            <p:ph type="title"/>
          </p:nvPr>
        </p:nvSpPr>
        <p:spPr/>
        <p:txBody>
          <a:bodyPr>
            <a:noAutofit/>
          </a:bodyPr>
          <a:lstStyle/>
          <a:p>
            <a:r>
              <a:rPr lang="en-US" sz="3200" dirty="0"/>
              <a:t>Paper documents the benefits of EE and describes how they flow to beneficiaries</a:t>
            </a:r>
          </a:p>
        </p:txBody>
      </p:sp>
      <p:sp>
        <p:nvSpPr>
          <p:cNvPr id="4" name="Slide Number Placeholder 3">
            <a:extLst>
              <a:ext uri="{FF2B5EF4-FFF2-40B4-BE49-F238E27FC236}">
                <a16:creationId xmlns:a16="http://schemas.microsoft.com/office/drawing/2014/main" id="{97B8E8F3-D18E-4AF6-87C5-2AF4F95E321B}"/>
              </a:ext>
            </a:extLst>
          </p:cNvPr>
          <p:cNvSpPr>
            <a:spLocks noGrp="1"/>
          </p:cNvSpPr>
          <p:nvPr>
            <p:ph type="sldNum" sz="quarter" idx="12"/>
          </p:nvPr>
        </p:nvSpPr>
        <p:spPr/>
        <p:txBody>
          <a:bodyPr/>
          <a:lstStyle/>
          <a:p>
            <a:fld id="{AA410EB8-A01E-483B-9F37-9B9DDCDD7179}" type="slidenum">
              <a:rPr lang="en-US" smtClean="0"/>
              <a:pPr/>
              <a:t>5</a:t>
            </a:fld>
            <a:endParaRPr lang="en-US" dirty="0"/>
          </a:p>
        </p:txBody>
      </p:sp>
      <p:pic>
        <p:nvPicPr>
          <p:cNvPr id="5" name="Picture 4">
            <a:extLst>
              <a:ext uri="{FF2B5EF4-FFF2-40B4-BE49-F238E27FC236}">
                <a16:creationId xmlns:a16="http://schemas.microsoft.com/office/drawing/2014/main" id="{D7E26EF1-E757-4F00-B645-7B32729816A5}"/>
              </a:ext>
            </a:extLst>
          </p:cNvPr>
          <p:cNvPicPr>
            <a:picLocks noChangeAspect="1"/>
          </p:cNvPicPr>
          <p:nvPr/>
        </p:nvPicPr>
        <p:blipFill>
          <a:blip r:embed="rId2"/>
          <a:stretch>
            <a:fillRect/>
          </a:stretch>
        </p:blipFill>
        <p:spPr>
          <a:xfrm>
            <a:off x="481614" y="1600201"/>
            <a:ext cx="6405818" cy="4012246"/>
          </a:xfrm>
          <a:prstGeom prst="rect">
            <a:avLst/>
          </a:prstGeom>
        </p:spPr>
      </p:pic>
    </p:spTree>
    <p:extLst>
      <p:ext uri="{BB962C8B-B14F-4D97-AF65-F5344CB8AC3E}">
        <p14:creationId xmlns:p14="http://schemas.microsoft.com/office/powerpoint/2010/main" val="1962598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D7D8E438-3A8F-45E5-97B8-4B703F0B62FC}"/>
              </a:ext>
            </a:extLst>
          </p:cNvPr>
          <p:cNvSpPr/>
          <p:nvPr/>
        </p:nvSpPr>
        <p:spPr>
          <a:xfrm>
            <a:off x="304800" y="228600"/>
            <a:ext cx="3429000" cy="2971800"/>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6CF82D6D-4B81-4061-98F4-A38AD28C98FD}"/>
              </a:ext>
            </a:extLst>
          </p:cNvPr>
          <p:cNvSpPr/>
          <p:nvPr/>
        </p:nvSpPr>
        <p:spPr>
          <a:xfrm>
            <a:off x="2590800" y="1969532"/>
            <a:ext cx="6485116" cy="4050268"/>
          </a:xfrm>
          <a:prstGeom prst="rect">
            <a:avLst/>
          </a:prstGeom>
          <a:solidFill>
            <a:schemeClr val="accent6">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97145569-35B3-4A2F-85F8-3B3126624135}"/>
              </a:ext>
            </a:extLst>
          </p:cNvPr>
          <p:cNvSpPr/>
          <p:nvPr/>
        </p:nvSpPr>
        <p:spPr>
          <a:xfrm>
            <a:off x="2589337" y="2069062"/>
            <a:ext cx="6179287" cy="2731537"/>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3" name="Rectangle 42">
            <a:extLst>
              <a:ext uri="{FF2B5EF4-FFF2-40B4-BE49-F238E27FC236}">
                <a16:creationId xmlns:a16="http://schemas.microsoft.com/office/drawing/2014/main" id="{695C78A1-1840-4CF0-ABA4-6D34D5E310B6}"/>
              </a:ext>
            </a:extLst>
          </p:cNvPr>
          <p:cNvSpPr/>
          <p:nvPr/>
        </p:nvSpPr>
        <p:spPr>
          <a:xfrm>
            <a:off x="2587874" y="2057400"/>
            <a:ext cx="6180749" cy="1242530"/>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graphicFrame>
        <p:nvGraphicFramePr>
          <p:cNvPr id="25" name="Diagram 24">
            <a:extLst>
              <a:ext uri="{FF2B5EF4-FFF2-40B4-BE49-F238E27FC236}">
                <a16:creationId xmlns:a16="http://schemas.microsoft.com/office/drawing/2014/main" id="{5B2A4B27-5A52-417D-9016-C6D535F99078}"/>
              </a:ext>
            </a:extLst>
          </p:cNvPr>
          <p:cNvGraphicFramePr/>
          <p:nvPr>
            <p:extLst>
              <p:ext uri="{D42A27DB-BD31-4B8C-83A1-F6EECF244321}">
                <p14:modId xmlns:p14="http://schemas.microsoft.com/office/powerpoint/2010/main" val="879906166"/>
              </p:ext>
            </p:extLst>
          </p:nvPr>
        </p:nvGraphicFramePr>
        <p:xfrm>
          <a:off x="2850734" y="2069063"/>
          <a:ext cx="5657957" cy="38224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2" name="Rectangle 41">
            <a:extLst>
              <a:ext uri="{FF2B5EF4-FFF2-40B4-BE49-F238E27FC236}">
                <a16:creationId xmlns:a16="http://schemas.microsoft.com/office/drawing/2014/main" id="{237CFE55-774E-422E-A83F-D3B2A24A0E1D}"/>
              </a:ext>
            </a:extLst>
          </p:cNvPr>
          <p:cNvSpPr/>
          <p:nvPr/>
        </p:nvSpPr>
        <p:spPr>
          <a:xfrm>
            <a:off x="1881554" y="674132"/>
            <a:ext cx="914400" cy="914400"/>
          </a:xfrm>
          <a:prstGeom prst="rect">
            <a:avLst/>
          </a:prstGeom>
          <a:solidFill>
            <a:schemeClr val="accent4">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60C8F9A2-3791-4547-9466-3597FFCA6ACD}"/>
              </a:ext>
            </a:extLst>
          </p:cNvPr>
          <p:cNvSpPr/>
          <p:nvPr/>
        </p:nvSpPr>
        <p:spPr>
          <a:xfrm>
            <a:off x="457200" y="533400"/>
            <a:ext cx="2819400" cy="1295400"/>
          </a:xfrm>
          <a:prstGeom prst="rect">
            <a:avLst/>
          </a:prstGeom>
          <a:solidFill>
            <a:schemeClr val="accent1">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AA410EB8-A01E-483B-9F37-9B9DDCDD7179}" type="slidenum">
              <a:rPr lang="en-US" smtClean="0"/>
              <a:pPr/>
              <a:t>6</a:t>
            </a:fld>
            <a:endParaRPr lang="en-US" dirty="0"/>
          </a:p>
        </p:txBody>
      </p:sp>
      <p:graphicFrame>
        <p:nvGraphicFramePr>
          <p:cNvPr id="23" name="Diagram 22">
            <a:extLst>
              <a:ext uri="{FF2B5EF4-FFF2-40B4-BE49-F238E27FC236}">
                <a16:creationId xmlns:a16="http://schemas.microsoft.com/office/drawing/2014/main" id="{A48B1A07-5400-4F70-ACEF-4970F46E6380}"/>
              </a:ext>
            </a:extLst>
          </p:cNvPr>
          <p:cNvGraphicFramePr/>
          <p:nvPr>
            <p:extLst>
              <p:ext uri="{D42A27DB-BD31-4B8C-83A1-F6EECF244321}">
                <p14:modId xmlns:p14="http://schemas.microsoft.com/office/powerpoint/2010/main" val="307771994"/>
              </p:ext>
            </p:extLst>
          </p:nvPr>
        </p:nvGraphicFramePr>
        <p:xfrm>
          <a:off x="0" y="457200"/>
          <a:ext cx="3962400" cy="3276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26" name="TextBox 25">
            <a:extLst>
              <a:ext uri="{FF2B5EF4-FFF2-40B4-BE49-F238E27FC236}">
                <a16:creationId xmlns:a16="http://schemas.microsoft.com/office/drawing/2014/main" id="{A169F7EE-2F5E-4B0B-AC15-1023901C0C4D}"/>
              </a:ext>
            </a:extLst>
          </p:cNvPr>
          <p:cNvSpPr txBox="1"/>
          <p:nvPr/>
        </p:nvSpPr>
        <p:spPr>
          <a:xfrm>
            <a:off x="1256322" y="228600"/>
            <a:ext cx="1449756" cy="369332"/>
          </a:xfrm>
          <a:prstGeom prst="rect">
            <a:avLst/>
          </a:prstGeom>
          <a:noFill/>
        </p:spPr>
        <p:txBody>
          <a:bodyPr wrap="none" rtlCol="0">
            <a:spAutoFit/>
          </a:bodyPr>
          <a:lstStyle/>
          <a:p>
            <a:r>
              <a:rPr lang="en-US" dirty="0"/>
              <a:t>Present Costs</a:t>
            </a:r>
          </a:p>
        </p:txBody>
      </p:sp>
      <p:sp>
        <p:nvSpPr>
          <p:cNvPr id="27" name="TextBox 26">
            <a:extLst>
              <a:ext uri="{FF2B5EF4-FFF2-40B4-BE49-F238E27FC236}">
                <a16:creationId xmlns:a16="http://schemas.microsoft.com/office/drawing/2014/main" id="{55F6C906-FE1E-48D5-A6E4-D37B807B6FA7}"/>
              </a:ext>
            </a:extLst>
          </p:cNvPr>
          <p:cNvSpPr txBox="1"/>
          <p:nvPr/>
        </p:nvSpPr>
        <p:spPr>
          <a:xfrm>
            <a:off x="3429000" y="1676455"/>
            <a:ext cx="2590800" cy="369332"/>
          </a:xfrm>
          <a:prstGeom prst="rect">
            <a:avLst/>
          </a:prstGeom>
          <a:noFill/>
        </p:spPr>
        <p:txBody>
          <a:bodyPr wrap="square" rtlCol="0">
            <a:spAutoFit/>
          </a:bodyPr>
          <a:lstStyle/>
          <a:p>
            <a:r>
              <a:rPr lang="en-US" dirty="0"/>
              <a:t>Future Benefits</a:t>
            </a:r>
          </a:p>
        </p:txBody>
      </p:sp>
      <p:sp>
        <p:nvSpPr>
          <p:cNvPr id="28" name="Rectangle: Rounded Corners 27">
            <a:extLst>
              <a:ext uri="{FF2B5EF4-FFF2-40B4-BE49-F238E27FC236}">
                <a16:creationId xmlns:a16="http://schemas.microsoft.com/office/drawing/2014/main" id="{5E494D30-D9B5-406B-990F-055226C28FEE}"/>
              </a:ext>
            </a:extLst>
          </p:cNvPr>
          <p:cNvSpPr/>
          <p:nvPr/>
        </p:nvSpPr>
        <p:spPr>
          <a:xfrm>
            <a:off x="68084" y="3619500"/>
            <a:ext cx="1828800" cy="990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EE Measure Implemented</a:t>
            </a:r>
          </a:p>
        </p:txBody>
      </p:sp>
      <p:sp>
        <p:nvSpPr>
          <p:cNvPr id="31" name="Arrow: Right 30">
            <a:extLst>
              <a:ext uri="{FF2B5EF4-FFF2-40B4-BE49-F238E27FC236}">
                <a16:creationId xmlns:a16="http://schemas.microsoft.com/office/drawing/2014/main" id="{1725F98A-6924-4B6B-827C-73602C135B70}"/>
              </a:ext>
            </a:extLst>
          </p:cNvPr>
          <p:cNvSpPr/>
          <p:nvPr/>
        </p:nvSpPr>
        <p:spPr>
          <a:xfrm rot="20337142">
            <a:off x="1933419" y="3385810"/>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Arrow: Right 31">
            <a:extLst>
              <a:ext uri="{FF2B5EF4-FFF2-40B4-BE49-F238E27FC236}">
                <a16:creationId xmlns:a16="http://schemas.microsoft.com/office/drawing/2014/main" id="{75394AE9-A8C6-4D64-99CD-8A888957E585}"/>
              </a:ext>
            </a:extLst>
          </p:cNvPr>
          <p:cNvSpPr/>
          <p:nvPr/>
        </p:nvSpPr>
        <p:spPr>
          <a:xfrm>
            <a:off x="1970835" y="3945339"/>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Arrow: Right 32">
            <a:extLst>
              <a:ext uri="{FF2B5EF4-FFF2-40B4-BE49-F238E27FC236}">
                <a16:creationId xmlns:a16="http://schemas.microsoft.com/office/drawing/2014/main" id="{57FFDEF9-AA6D-4A2F-9B82-01B0C60FC5F1}"/>
              </a:ext>
            </a:extLst>
          </p:cNvPr>
          <p:cNvSpPr/>
          <p:nvPr/>
        </p:nvSpPr>
        <p:spPr>
          <a:xfrm rot="1962902">
            <a:off x="1915623" y="4554416"/>
            <a:ext cx="838200" cy="2286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Arrow: Curved Left 33">
            <a:extLst>
              <a:ext uri="{FF2B5EF4-FFF2-40B4-BE49-F238E27FC236}">
                <a16:creationId xmlns:a16="http://schemas.microsoft.com/office/drawing/2014/main" id="{FF56BDAF-9864-430B-ABAB-9B9E8197E62B}"/>
              </a:ext>
            </a:extLst>
          </p:cNvPr>
          <p:cNvSpPr/>
          <p:nvPr/>
        </p:nvSpPr>
        <p:spPr>
          <a:xfrm>
            <a:off x="8531129" y="2918930"/>
            <a:ext cx="457200" cy="990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5" name="Arrow: Curved Left 34">
            <a:extLst>
              <a:ext uri="{FF2B5EF4-FFF2-40B4-BE49-F238E27FC236}">
                <a16:creationId xmlns:a16="http://schemas.microsoft.com/office/drawing/2014/main" id="{44551B7B-4EB8-48C9-A8E0-FDED5C21DF16}"/>
              </a:ext>
            </a:extLst>
          </p:cNvPr>
          <p:cNvSpPr/>
          <p:nvPr/>
        </p:nvSpPr>
        <p:spPr>
          <a:xfrm>
            <a:off x="8520082" y="4103076"/>
            <a:ext cx="457200" cy="9906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8" name="TextBox 37">
            <a:extLst>
              <a:ext uri="{FF2B5EF4-FFF2-40B4-BE49-F238E27FC236}">
                <a16:creationId xmlns:a16="http://schemas.microsoft.com/office/drawing/2014/main" id="{DE509D35-08A0-4793-B045-8E409DB5B15D}"/>
              </a:ext>
            </a:extLst>
          </p:cNvPr>
          <p:cNvSpPr txBox="1"/>
          <p:nvPr/>
        </p:nvSpPr>
        <p:spPr>
          <a:xfrm>
            <a:off x="4267200" y="1295400"/>
            <a:ext cx="1393779" cy="369332"/>
          </a:xfrm>
          <a:prstGeom prst="rect">
            <a:avLst/>
          </a:prstGeom>
          <a:noFill/>
        </p:spPr>
        <p:txBody>
          <a:bodyPr wrap="none" rtlCol="0">
            <a:spAutoFit/>
          </a:bodyPr>
          <a:lstStyle/>
          <a:p>
            <a:r>
              <a:rPr lang="en-US" dirty="0">
                <a:solidFill>
                  <a:srgbClr val="00B050"/>
                </a:solidFill>
              </a:rPr>
              <a:t>Council View</a:t>
            </a:r>
          </a:p>
        </p:txBody>
      </p:sp>
      <p:sp>
        <p:nvSpPr>
          <p:cNvPr id="41" name="TextBox 40">
            <a:extLst>
              <a:ext uri="{FF2B5EF4-FFF2-40B4-BE49-F238E27FC236}">
                <a16:creationId xmlns:a16="http://schemas.microsoft.com/office/drawing/2014/main" id="{9F71260D-98CB-41B4-9357-C929B2DA07DA}"/>
              </a:ext>
            </a:extLst>
          </p:cNvPr>
          <p:cNvSpPr txBox="1"/>
          <p:nvPr/>
        </p:nvSpPr>
        <p:spPr>
          <a:xfrm>
            <a:off x="4267200" y="1304137"/>
            <a:ext cx="2571666" cy="369332"/>
          </a:xfrm>
          <a:prstGeom prst="rect">
            <a:avLst/>
          </a:prstGeom>
          <a:noFill/>
        </p:spPr>
        <p:txBody>
          <a:bodyPr wrap="none" rtlCol="0">
            <a:spAutoFit/>
          </a:bodyPr>
          <a:lstStyle/>
          <a:p>
            <a:r>
              <a:rPr lang="en-US" dirty="0">
                <a:solidFill>
                  <a:schemeClr val="accent1">
                    <a:lumMod val="75000"/>
                  </a:schemeClr>
                </a:solidFill>
              </a:rPr>
              <a:t>Customer Utility Portfolio</a:t>
            </a:r>
          </a:p>
        </p:txBody>
      </p:sp>
      <p:sp>
        <p:nvSpPr>
          <p:cNvPr id="44" name="TextBox 43">
            <a:extLst>
              <a:ext uri="{FF2B5EF4-FFF2-40B4-BE49-F238E27FC236}">
                <a16:creationId xmlns:a16="http://schemas.microsoft.com/office/drawing/2014/main" id="{ADB3B019-6681-4496-9889-38A94D6C1B80}"/>
              </a:ext>
            </a:extLst>
          </p:cNvPr>
          <p:cNvSpPr txBox="1"/>
          <p:nvPr/>
        </p:nvSpPr>
        <p:spPr>
          <a:xfrm>
            <a:off x="4255658" y="1307068"/>
            <a:ext cx="1405321" cy="369332"/>
          </a:xfrm>
          <a:prstGeom prst="rect">
            <a:avLst/>
          </a:prstGeom>
          <a:noFill/>
        </p:spPr>
        <p:txBody>
          <a:bodyPr wrap="none" rtlCol="0">
            <a:spAutoFit/>
          </a:bodyPr>
          <a:lstStyle/>
          <a:p>
            <a:r>
              <a:rPr lang="en-US" dirty="0">
                <a:solidFill>
                  <a:schemeClr val="accent4"/>
                </a:solidFill>
              </a:rPr>
              <a:t>BPA Portfolio</a:t>
            </a:r>
          </a:p>
        </p:txBody>
      </p:sp>
    </p:spTree>
    <p:extLst>
      <p:ext uri="{BB962C8B-B14F-4D97-AF65-F5344CB8AC3E}">
        <p14:creationId xmlns:p14="http://schemas.microsoft.com/office/powerpoint/2010/main" val="505432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38"/>
                                        </p:tgtEl>
                                        <p:attrNameLst>
                                          <p:attrName>style.visibility</p:attrName>
                                        </p:attrNameLst>
                                      </p:cBhvr>
                                      <p:to>
                                        <p:strVal val="hidden"/>
                                      </p:to>
                                    </p:set>
                                  </p:childTnLst>
                                </p:cTn>
                              </p:par>
                              <p:par>
                                <p:cTn id="15" presetID="1" presetClass="exit" presetSubtype="0" fill="hold" grpId="1" nodeType="withEffect">
                                  <p:stCondLst>
                                    <p:cond delay="0"/>
                                  </p:stCondLst>
                                  <p:childTnLst>
                                    <p:set>
                                      <p:cBhvr>
                                        <p:cTn id="16" dur="1" fill="hold">
                                          <p:stCondLst>
                                            <p:cond delay="0"/>
                                          </p:stCondLst>
                                        </p:cTn>
                                        <p:tgtEl>
                                          <p:spTgt spid="36"/>
                                        </p:tgtEl>
                                        <p:attrNameLst>
                                          <p:attrName>style.visibility</p:attrName>
                                        </p:attrNameLst>
                                      </p:cBhvr>
                                      <p:to>
                                        <p:strVal val="hidden"/>
                                      </p:to>
                                    </p:set>
                                  </p:childTnLst>
                                </p:cTn>
                              </p:par>
                              <p:par>
                                <p:cTn id="17" presetID="1" presetClass="exit" presetSubtype="0" fill="hold" grpId="1" nodeType="withEffect">
                                  <p:stCondLst>
                                    <p:cond delay="0"/>
                                  </p:stCondLst>
                                  <p:childTnLst>
                                    <p:set>
                                      <p:cBhvr>
                                        <p:cTn id="18" dur="1" fill="hold">
                                          <p:stCondLst>
                                            <p:cond delay="0"/>
                                          </p:stCondLst>
                                        </p:cTn>
                                        <p:tgtEl>
                                          <p:spTgt spid="37"/>
                                        </p:tgtEl>
                                        <p:attrNameLst>
                                          <p:attrName>style.visibility</p:attrName>
                                        </p:attrNameLst>
                                      </p:cBhvr>
                                      <p:to>
                                        <p:strVal val="hidden"/>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xit" presetSubtype="0" fill="hold" grpId="1" nodeType="clickEffect">
                                  <p:stCondLst>
                                    <p:cond delay="0"/>
                                  </p:stCondLst>
                                  <p:childTnLst>
                                    <p:set>
                                      <p:cBhvr>
                                        <p:cTn id="30" dur="1" fill="hold">
                                          <p:stCondLst>
                                            <p:cond delay="0"/>
                                          </p:stCondLst>
                                        </p:cTn>
                                        <p:tgtEl>
                                          <p:spTgt spid="41"/>
                                        </p:tgtEl>
                                        <p:attrNameLst>
                                          <p:attrName>style.visibility</p:attrName>
                                        </p:attrNameLst>
                                      </p:cBhvr>
                                      <p:to>
                                        <p:strVal val="hidden"/>
                                      </p:to>
                                    </p:set>
                                  </p:childTnLst>
                                </p:cTn>
                              </p:par>
                              <p:par>
                                <p:cTn id="31" presetID="1" presetClass="exit" presetSubtype="0" fill="hold" grpId="1" nodeType="withEffect">
                                  <p:stCondLst>
                                    <p:cond delay="0"/>
                                  </p:stCondLst>
                                  <p:childTnLst>
                                    <p:set>
                                      <p:cBhvr>
                                        <p:cTn id="32" dur="1" fill="hold">
                                          <p:stCondLst>
                                            <p:cond delay="0"/>
                                          </p:stCondLst>
                                        </p:cTn>
                                        <p:tgtEl>
                                          <p:spTgt spid="40"/>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39"/>
                                        </p:tgtEl>
                                        <p:attrNameLst>
                                          <p:attrName>style.visibility</p:attrName>
                                        </p:attrNameLst>
                                      </p:cBhvr>
                                      <p:to>
                                        <p:strVal val="hidden"/>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43"/>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1" nodeType="clickEffect">
                                  <p:stCondLst>
                                    <p:cond delay="0"/>
                                  </p:stCondLst>
                                  <p:childTnLst>
                                    <p:set>
                                      <p:cBhvr>
                                        <p:cTn id="46" dur="1" fill="hold">
                                          <p:stCondLst>
                                            <p:cond delay="0"/>
                                          </p:stCondLst>
                                        </p:cTn>
                                        <p:tgtEl>
                                          <p:spTgt spid="44"/>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42"/>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6" grpId="1" animBg="1"/>
      <p:bldP spid="37" grpId="0" animBg="1"/>
      <p:bldP spid="37" grpId="1" animBg="1"/>
      <p:bldP spid="40" grpId="0" animBg="1"/>
      <p:bldP spid="40" grpId="1" animBg="1"/>
      <p:bldP spid="43" grpId="0" animBg="1"/>
      <p:bldP spid="43" grpId="1" animBg="1"/>
      <p:bldP spid="42" grpId="0" animBg="1"/>
      <p:bldP spid="42" grpId="1" animBg="1"/>
      <p:bldP spid="39" grpId="0" animBg="1"/>
      <p:bldP spid="39" grpId="1" animBg="1"/>
      <p:bldP spid="38" grpId="0"/>
      <p:bldP spid="38" grpId="1"/>
      <p:bldP spid="41" grpId="0"/>
      <p:bldP spid="41" grpId="1"/>
      <p:bldP spid="44" grpId="0"/>
      <p:bldP spid="44"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7DA49-0B4E-4EE8-851D-33B54BA92B6A}"/>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17246F9D-BBAF-4471-8609-9CEF49FFE4A0}"/>
              </a:ext>
            </a:extLst>
          </p:cNvPr>
          <p:cNvSpPr>
            <a:spLocks noGrp="1"/>
          </p:cNvSpPr>
          <p:nvPr>
            <p:ph idx="1"/>
          </p:nvPr>
        </p:nvSpPr>
        <p:spPr/>
        <p:txBody>
          <a:bodyPr>
            <a:normAutofit fontScale="92500" lnSpcReduction="20000"/>
          </a:bodyPr>
          <a:lstStyle/>
          <a:p>
            <a:pPr marL="0" indent="0">
              <a:buNone/>
            </a:pPr>
            <a:r>
              <a:rPr lang="en-US" dirty="0"/>
              <a:t>Bonneville rates are complex.  This presentation has been sent to Bonneville for review but was not drafted by Bonneville rate staff.  The Council staff has done our best to represent the value of EE and the impacts on Bonneville rates and customers, but given that complexity, it is still possible that some details are missing.  We continue to solicit feedback from Bonneville and others in the region and with that assistance we anticipate the final white paper will accurately reflect the value and impact of EE on Bonneville and its customers.</a:t>
            </a:r>
          </a:p>
        </p:txBody>
      </p:sp>
      <p:sp>
        <p:nvSpPr>
          <p:cNvPr id="4" name="Slide Number Placeholder 3">
            <a:extLst>
              <a:ext uri="{FF2B5EF4-FFF2-40B4-BE49-F238E27FC236}">
                <a16:creationId xmlns:a16="http://schemas.microsoft.com/office/drawing/2014/main" id="{03933BD8-C4D5-49F9-B3EF-9AA3E6065D8F}"/>
              </a:ext>
            </a:extLst>
          </p:cNvPr>
          <p:cNvSpPr>
            <a:spLocks noGrp="1"/>
          </p:cNvSpPr>
          <p:nvPr>
            <p:ph type="sldNum" sz="quarter" idx="12"/>
          </p:nvPr>
        </p:nvSpPr>
        <p:spPr/>
        <p:txBody>
          <a:bodyPr/>
          <a:lstStyle/>
          <a:p>
            <a:fld id="{AA410EB8-A01E-483B-9F37-9B9DDCDD7179}" type="slidenum">
              <a:rPr lang="en-US" smtClean="0"/>
              <a:pPr/>
              <a:t>7</a:t>
            </a:fld>
            <a:endParaRPr lang="en-US" dirty="0"/>
          </a:p>
        </p:txBody>
      </p:sp>
    </p:spTree>
    <p:extLst>
      <p:ext uri="{BB962C8B-B14F-4D97-AF65-F5344CB8AC3E}">
        <p14:creationId xmlns:p14="http://schemas.microsoft.com/office/powerpoint/2010/main" val="2495876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94C773-002B-47F2-8212-4E6227AC30F7}"/>
              </a:ext>
            </a:extLst>
          </p:cNvPr>
          <p:cNvSpPr>
            <a:spLocks noGrp="1"/>
          </p:cNvSpPr>
          <p:nvPr>
            <p:ph type="title"/>
          </p:nvPr>
        </p:nvSpPr>
        <p:spPr/>
        <p:txBody>
          <a:bodyPr/>
          <a:lstStyle/>
          <a:p>
            <a:r>
              <a:rPr lang="en-US" dirty="0"/>
              <a:t>Regional Dialogue</a:t>
            </a:r>
          </a:p>
        </p:txBody>
      </p:sp>
      <p:sp>
        <p:nvSpPr>
          <p:cNvPr id="3" name="Content Placeholder 2">
            <a:extLst>
              <a:ext uri="{FF2B5EF4-FFF2-40B4-BE49-F238E27FC236}">
                <a16:creationId xmlns:a16="http://schemas.microsoft.com/office/drawing/2014/main" id="{CF341375-E68B-4ECE-ACBF-34E803739EF2}"/>
              </a:ext>
            </a:extLst>
          </p:cNvPr>
          <p:cNvSpPr>
            <a:spLocks noGrp="1"/>
          </p:cNvSpPr>
          <p:nvPr>
            <p:ph idx="1"/>
          </p:nvPr>
        </p:nvSpPr>
        <p:spPr/>
        <p:txBody>
          <a:bodyPr/>
          <a:lstStyle/>
          <a:p>
            <a:r>
              <a:rPr lang="en-US" dirty="0"/>
              <a:t>Allocate shares of the Federal System</a:t>
            </a:r>
          </a:p>
          <a:p>
            <a:r>
              <a:rPr lang="en-US" dirty="0"/>
              <a:t>Tiered Rates</a:t>
            </a:r>
          </a:p>
          <a:p>
            <a:r>
              <a:rPr lang="en-US" dirty="0"/>
              <a:t>Contracts go through 2028</a:t>
            </a:r>
          </a:p>
        </p:txBody>
      </p:sp>
      <p:sp>
        <p:nvSpPr>
          <p:cNvPr id="4" name="Slide Number Placeholder 3">
            <a:extLst>
              <a:ext uri="{FF2B5EF4-FFF2-40B4-BE49-F238E27FC236}">
                <a16:creationId xmlns:a16="http://schemas.microsoft.com/office/drawing/2014/main" id="{1EE21CA2-D93B-4114-9CFA-94A328BB84BF}"/>
              </a:ext>
            </a:extLst>
          </p:cNvPr>
          <p:cNvSpPr>
            <a:spLocks noGrp="1"/>
          </p:cNvSpPr>
          <p:nvPr>
            <p:ph type="sldNum" sz="quarter" idx="12"/>
          </p:nvPr>
        </p:nvSpPr>
        <p:spPr/>
        <p:txBody>
          <a:bodyPr/>
          <a:lstStyle/>
          <a:p>
            <a:fld id="{AA410EB8-A01E-483B-9F37-9B9DDCDD7179}" type="slidenum">
              <a:rPr lang="en-US" smtClean="0"/>
              <a:pPr/>
              <a:t>8</a:t>
            </a:fld>
            <a:endParaRPr lang="en-US" dirty="0"/>
          </a:p>
        </p:txBody>
      </p:sp>
    </p:spTree>
    <p:extLst>
      <p:ext uri="{BB962C8B-B14F-4D97-AF65-F5344CB8AC3E}">
        <p14:creationId xmlns:p14="http://schemas.microsoft.com/office/powerpoint/2010/main" val="35898458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5B81E7-8DE1-4EA6-9C79-A80B4A8C704A}"/>
              </a:ext>
            </a:extLst>
          </p:cNvPr>
          <p:cNvSpPr>
            <a:spLocks noGrp="1"/>
          </p:cNvSpPr>
          <p:nvPr>
            <p:ph type="title"/>
          </p:nvPr>
        </p:nvSpPr>
        <p:spPr/>
        <p:txBody>
          <a:bodyPr/>
          <a:lstStyle/>
          <a:p>
            <a:r>
              <a:rPr lang="en-US" dirty="0"/>
              <a:t>Post 2028</a:t>
            </a:r>
          </a:p>
        </p:txBody>
      </p:sp>
      <p:sp>
        <p:nvSpPr>
          <p:cNvPr id="3" name="Content Placeholder 2">
            <a:extLst>
              <a:ext uri="{FF2B5EF4-FFF2-40B4-BE49-F238E27FC236}">
                <a16:creationId xmlns:a16="http://schemas.microsoft.com/office/drawing/2014/main" id="{BDABF1A4-C7B1-4B60-BBD0-F08B0D81B3C2}"/>
              </a:ext>
            </a:extLst>
          </p:cNvPr>
          <p:cNvSpPr>
            <a:spLocks noGrp="1"/>
          </p:cNvSpPr>
          <p:nvPr>
            <p:ph idx="1"/>
          </p:nvPr>
        </p:nvSpPr>
        <p:spPr/>
        <p:txBody>
          <a:bodyPr/>
          <a:lstStyle/>
          <a:p>
            <a:r>
              <a:rPr lang="en-US" dirty="0"/>
              <a:t>All bets are off, this presentation looks at the consequences assuming a similar rate structure after 2028, which may not be likely</a:t>
            </a:r>
          </a:p>
        </p:txBody>
      </p:sp>
      <p:sp>
        <p:nvSpPr>
          <p:cNvPr id="4" name="Slide Number Placeholder 3">
            <a:extLst>
              <a:ext uri="{FF2B5EF4-FFF2-40B4-BE49-F238E27FC236}">
                <a16:creationId xmlns:a16="http://schemas.microsoft.com/office/drawing/2014/main" id="{C905D17A-6851-4BC7-A43C-5072BAFE881A}"/>
              </a:ext>
            </a:extLst>
          </p:cNvPr>
          <p:cNvSpPr>
            <a:spLocks noGrp="1"/>
          </p:cNvSpPr>
          <p:nvPr>
            <p:ph type="sldNum" sz="quarter" idx="12"/>
          </p:nvPr>
        </p:nvSpPr>
        <p:spPr/>
        <p:txBody>
          <a:bodyPr/>
          <a:lstStyle/>
          <a:p>
            <a:fld id="{AA410EB8-A01E-483B-9F37-9B9DDCDD7179}" type="slidenum">
              <a:rPr lang="en-US" smtClean="0"/>
              <a:pPr/>
              <a:t>9</a:t>
            </a:fld>
            <a:endParaRPr lang="en-US" dirty="0"/>
          </a:p>
        </p:txBody>
      </p:sp>
    </p:spTree>
    <p:extLst>
      <p:ext uri="{BB962C8B-B14F-4D97-AF65-F5344CB8AC3E}">
        <p14:creationId xmlns:p14="http://schemas.microsoft.com/office/powerpoint/2010/main" val="116373235"/>
      </p:ext>
    </p:extLst>
  </p:cSld>
  <p:clrMapOvr>
    <a:masterClrMapping/>
  </p:clrMapOvr>
</p:sld>
</file>

<file path=ppt/theme/theme1.xml><?xml version="1.0" encoding="utf-8"?>
<a:theme xmlns:a="http://schemas.openxmlformats.org/drawingml/2006/main" name="Council">
  <a:themeElements>
    <a:clrScheme name="CouncilColors">
      <a:dk1>
        <a:sysClr val="windowText" lastClr="000000"/>
      </a:dk1>
      <a:lt1>
        <a:sysClr val="window" lastClr="FFFFFF"/>
      </a:lt1>
      <a:dk2>
        <a:srgbClr val="595959"/>
      </a:dk2>
      <a:lt2>
        <a:srgbClr val="F2F2F2"/>
      </a:lt2>
      <a:accent1>
        <a:srgbClr val="0070C0"/>
      </a:accent1>
      <a:accent2>
        <a:srgbClr val="92CDDC"/>
      </a:accent2>
      <a:accent3>
        <a:srgbClr val="C00000"/>
      </a:accent3>
      <a:accent4>
        <a:srgbClr val="FFC000"/>
      </a:accent4>
      <a:accent5>
        <a:srgbClr val="295014"/>
      </a:accent5>
      <a:accent6>
        <a:srgbClr val="92D050"/>
      </a:accent6>
      <a:hlink>
        <a:srgbClr val="A5A5A5"/>
      </a:hlink>
      <a:folHlink>
        <a:srgbClr val="00B0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Council</Template>
  <TotalTime>689</TotalTime>
  <Words>933</Words>
  <Application>Microsoft Office PowerPoint</Application>
  <PresentationFormat>On-screen Show (4:3)</PresentationFormat>
  <Paragraphs>195</Paragraphs>
  <Slides>16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Cambria Math</vt:lpstr>
      <vt:lpstr>Century Gothic</vt:lpstr>
      <vt:lpstr>Georgia</vt:lpstr>
      <vt:lpstr>Times New Roman</vt:lpstr>
      <vt:lpstr>Wingdings</vt:lpstr>
      <vt:lpstr>Council</vt:lpstr>
      <vt:lpstr>Value of Energy Efficiency White Paper</vt:lpstr>
      <vt:lpstr>What is “The Value of EE White Paper”?</vt:lpstr>
      <vt:lpstr>Why We are Doing This</vt:lpstr>
      <vt:lpstr>White Paper Outline</vt:lpstr>
      <vt:lpstr>Paper documents the benefits of EE and describes how they flow to beneficiaries</vt:lpstr>
      <vt:lpstr>PowerPoint Presentation</vt:lpstr>
      <vt:lpstr>Disclaimer</vt:lpstr>
      <vt:lpstr>Regional Dialogue</vt:lpstr>
      <vt:lpstr>Post 2028</vt:lpstr>
      <vt:lpstr>BPA Customer Utilities</vt:lpstr>
      <vt:lpstr>Key Definitions for Flow of EE Benefits</vt:lpstr>
      <vt:lpstr>Tier 1 Cost Allocator</vt:lpstr>
      <vt:lpstr>Tier 2</vt:lpstr>
      <vt:lpstr>First-Year Customer Utility Portfolio Revenue Requirement</vt:lpstr>
      <vt:lpstr>First-Year Bonneville Portfolio Revenue Requirement</vt:lpstr>
      <vt:lpstr>PowerPoint Presentation</vt:lpstr>
    </vt:vector>
  </TitlesOfParts>
  <Company>Northwest Power and Conservation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Value of Energy Efficiency White Paper</dc:title>
  <dc:creator>Ben Kujala</dc:creator>
  <cp:lastModifiedBy>Ben Kujala</cp:lastModifiedBy>
  <cp:revision>49</cp:revision>
  <dcterms:created xsi:type="dcterms:W3CDTF">2018-12-03T19:19:24Z</dcterms:created>
  <dcterms:modified xsi:type="dcterms:W3CDTF">2018-12-11T00:32:04Z</dcterms:modified>
</cp:coreProperties>
</file>