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9"/>
  </p:notesMasterIdLst>
  <p:sldIdLst>
    <p:sldId id="256" r:id="rId2"/>
    <p:sldId id="257" r:id="rId3"/>
    <p:sldId id="258" r:id="rId4"/>
    <p:sldId id="259" r:id="rId5"/>
    <p:sldId id="260" r:id="rId6"/>
    <p:sldId id="261" r:id="rId7"/>
    <p:sldId id="262" r:id="rId8"/>
    <p:sldId id="263" r:id="rId9"/>
    <p:sldId id="269" r:id="rId10"/>
    <p:sldId id="264" r:id="rId11"/>
    <p:sldId id="265" r:id="rId12"/>
    <p:sldId id="267" r:id="rId13"/>
    <p:sldId id="268"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Car Removal Site</a:t>
            </a:r>
          </a:p>
        </c:rich>
      </c:tx>
      <c:layout/>
      <c:overlay val="0"/>
    </c:title>
    <c:autoTitleDeleted val="0"/>
    <c:plotArea>
      <c:layout>
        <c:manualLayout>
          <c:layoutTarget val="inner"/>
          <c:xMode val="edge"/>
          <c:yMode val="edge"/>
          <c:x val="3.0555555555555561E-2"/>
          <c:y val="0.1437868183143774"/>
          <c:w val="0.93888888888888911"/>
          <c:h val="0.72105353497479485"/>
        </c:manualLayout>
      </c:layout>
      <c:barChart>
        <c:barDir val="col"/>
        <c:grouping val="clustered"/>
        <c:varyColors val="0"/>
        <c:ser>
          <c:idx val="0"/>
          <c:order val="0"/>
          <c:tx>
            <c:strRef>
              <c:f>Sheet1!$A$6</c:f>
              <c:strCache>
                <c:ptCount val="1"/>
                <c:pt idx="0">
                  <c:v>2009</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Sheet1!$B$5:$C$5</c:f>
              <c:strCache>
                <c:ptCount val="2"/>
                <c:pt idx="0">
                  <c:v>gm/100m2</c:v>
                </c:pt>
                <c:pt idx="1">
                  <c:v>trout/100m2</c:v>
                </c:pt>
              </c:strCache>
            </c:strRef>
          </c:cat>
          <c:val>
            <c:numRef>
              <c:f>Sheet1!$B$6:$C$6</c:f>
              <c:numCache>
                <c:formatCode>General</c:formatCode>
                <c:ptCount val="2"/>
                <c:pt idx="0">
                  <c:v>12</c:v>
                </c:pt>
                <c:pt idx="1">
                  <c:v>0.26</c:v>
                </c:pt>
              </c:numCache>
            </c:numRef>
          </c:val>
        </c:ser>
        <c:ser>
          <c:idx val="1"/>
          <c:order val="1"/>
          <c:tx>
            <c:strRef>
              <c:f>Sheet1!$A$7</c:f>
              <c:strCache>
                <c:ptCount val="1"/>
                <c:pt idx="0">
                  <c:v>2010</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Sheet1!$B$5:$C$5</c:f>
              <c:strCache>
                <c:ptCount val="2"/>
                <c:pt idx="0">
                  <c:v>gm/100m2</c:v>
                </c:pt>
                <c:pt idx="1">
                  <c:v>trout/100m2</c:v>
                </c:pt>
              </c:strCache>
            </c:strRef>
          </c:cat>
          <c:val>
            <c:numRef>
              <c:f>Sheet1!$B$7:$C$7</c:f>
              <c:numCache>
                <c:formatCode>General</c:formatCode>
                <c:ptCount val="2"/>
                <c:pt idx="0">
                  <c:v>18</c:v>
                </c:pt>
                <c:pt idx="1">
                  <c:v>0.95</c:v>
                </c:pt>
              </c:numCache>
            </c:numRef>
          </c:val>
        </c:ser>
        <c:dLbls>
          <c:showLegendKey val="0"/>
          <c:showVal val="1"/>
          <c:showCatName val="0"/>
          <c:showSerName val="0"/>
          <c:showPercent val="0"/>
          <c:showBubbleSize val="0"/>
        </c:dLbls>
        <c:gapWidth val="150"/>
        <c:axId val="82552704"/>
        <c:axId val="82554240"/>
      </c:barChart>
      <c:catAx>
        <c:axId val="82552704"/>
        <c:scaling>
          <c:orientation val="minMax"/>
        </c:scaling>
        <c:delete val="0"/>
        <c:axPos val="b"/>
        <c:majorTickMark val="none"/>
        <c:minorTickMark val="none"/>
        <c:tickLblPos val="nextTo"/>
        <c:txPr>
          <a:bodyPr/>
          <a:lstStyle/>
          <a:p>
            <a:pPr>
              <a:defRPr sz="1420" baseline="0"/>
            </a:pPr>
            <a:endParaRPr lang="en-US"/>
          </a:p>
        </c:txPr>
        <c:crossAx val="82554240"/>
        <c:crosses val="autoZero"/>
        <c:auto val="1"/>
        <c:lblAlgn val="ctr"/>
        <c:lblOffset val="100"/>
        <c:noMultiLvlLbl val="0"/>
      </c:catAx>
      <c:valAx>
        <c:axId val="82554240"/>
        <c:scaling>
          <c:orientation val="minMax"/>
        </c:scaling>
        <c:delete val="1"/>
        <c:axPos val="l"/>
        <c:numFmt formatCode="General" sourceLinked="1"/>
        <c:majorTickMark val="none"/>
        <c:minorTickMark val="none"/>
        <c:tickLblPos val="none"/>
        <c:crossAx val="82552704"/>
        <c:crosses val="autoZero"/>
        <c:crossBetween val="between"/>
      </c:valAx>
    </c:plotArea>
    <c:legend>
      <c:legendPos val="t"/>
      <c:layout>
        <c:manualLayout>
          <c:xMode val="edge"/>
          <c:yMode val="edge"/>
          <c:x val="0.73467388451443594"/>
          <c:y val="0.12951407115777194"/>
          <c:w val="0.24731867891513568"/>
          <c:h val="0.13001348789734629"/>
        </c:manualLayout>
      </c:layout>
      <c:overlay val="0"/>
      <c:txPr>
        <a:bodyPr/>
        <a:lstStyle/>
        <a:p>
          <a:pPr>
            <a:defRPr sz="14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C67183-00F9-4BFB-B7B5-5398F72F4E48}" type="datetimeFigureOut">
              <a:rPr lang="en-US" smtClean="0"/>
              <a:pPr/>
              <a:t>1/18/2012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EDAFF-9E82-4523-8ECD-08C7BFDEC20A}" type="slidenum">
              <a:rPr lang="en-US" smtClean="0"/>
              <a:pPr/>
              <a:t>‹#›</a:t>
            </a:fld>
            <a:endParaRPr lang="en-US"/>
          </a:p>
        </p:txBody>
      </p:sp>
    </p:spTree>
    <p:extLst>
      <p:ext uri="{BB962C8B-B14F-4D97-AF65-F5344CB8AC3E}">
        <p14:creationId xmlns:p14="http://schemas.microsoft.com/office/powerpoint/2010/main" val="91724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dirty="0" err="1" smtClean="0"/>
              <a:t>siginigicant</a:t>
            </a:r>
            <a:r>
              <a:rPr lang="en-US" dirty="0" smtClean="0"/>
              <a:t> portion of the project is focused on the Bottoms</a:t>
            </a:r>
            <a:r>
              <a:rPr lang="en-US" baseline="0" dirty="0" smtClean="0"/>
              <a:t> spring creeks. An area of </a:t>
            </a:r>
            <a:r>
              <a:rPr lang="en-US" baseline="0" dirty="0" err="1" smtClean="0"/>
              <a:t>approximatley</a:t>
            </a:r>
            <a:r>
              <a:rPr lang="en-US" baseline="0" dirty="0" smtClean="0"/>
              <a:t> 33,000 acres of wetlands fed by numerous spring creeks ranging from 20 to 280cfs.</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Early results</a:t>
            </a:r>
            <a:r>
              <a:rPr lang="en-US" baseline="0" dirty="0" smtClean="0"/>
              <a:t> for our larger project the car removal indicate increases in average densities and biomass.  Increases like these are typical immediately post-projects,  instream structures are where most trout were caught. this will be the trend for this site we believe due to the fact that substrate was removed to create a deeper channel and debris places strategically in the bank </a:t>
            </a:r>
            <a:r>
              <a:rPr lang="en-US" baseline="0" dirty="0" err="1" smtClean="0"/>
              <a:t>futher</a:t>
            </a:r>
            <a:r>
              <a:rPr lang="en-US" baseline="0" dirty="0" smtClean="0"/>
              <a:t> </a:t>
            </a:r>
            <a:r>
              <a:rPr lang="en-US" baseline="0" dirty="0" err="1" smtClean="0"/>
              <a:t>amoring</a:t>
            </a:r>
            <a:r>
              <a:rPr lang="en-US" baseline="0" dirty="0" smtClean="0"/>
              <a:t> it, and will require little to not routine maintenance as with other smaller scale projects. Bank sloping protection projects alone </a:t>
            </a:r>
            <a:r>
              <a:rPr lang="en-US" baseline="0" dirty="0" err="1" smtClean="0"/>
              <a:t>donot</a:t>
            </a:r>
            <a:r>
              <a:rPr lang="en-US" baseline="0" dirty="0" smtClean="0"/>
              <a:t> seem to yield higher densities of trout unless combined with instream placement of structures.</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Project continues to be beneficial</a:t>
            </a:r>
            <a:r>
              <a:rPr lang="en-US" baseline="0" dirty="0" smtClean="0"/>
              <a:t> as it</a:t>
            </a:r>
            <a:r>
              <a:rPr lang="en-US" dirty="0" smtClean="0"/>
              <a:t> provides “hotels” for wild</a:t>
            </a:r>
            <a:r>
              <a:rPr lang="en-US" baseline="0" dirty="0" smtClean="0"/>
              <a:t> trout but how are populations for Bottoms spring creeks affected?  Are we providing for higher outcomes in densities, biomass, recruitment, etc.? Also, inventory and assessments should occur to develop a better understanding of project type, and site selection for the Bottoms.  Grazing impacts need to be managed for future successes of projects through determination of what the Bottoms can support in terms of grazing animals, and reduce the numbers accordingly.  This will be more cost effective as purchasing of fencing exclosures will be reduced.</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Through the years</a:t>
            </a:r>
            <a:r>
              <a:rPr lang="en-US" baseline="0" dirty="0" smtClean="0"/>
              <a:t> </a:t>
            </a:r>
            <a:r>
              <a:rPr lang="en-US" baseline="0" dirty="0" err="1" smtClean="0"/>
              <a:t>weve</a:t>
            </a:r>
            <a:r>
              <a:rPr lang="en-US" baseline="0" dirty="0" smtClean="0"/>
              <a:t> refined our strategies based on successes.  </a:t>
            </a:r>
            <a:r>
              <a:rPr lang="en-US" baseline="0" dirty="0" err="1" smtClean="0"/>
              <a:t>Sucessful</a:t>
            </a:r>
            <a:r>
              <a:rPr lang="en-US" baseline="0" dirty="0" smtClean="0"/>
              <a:t> projects have been negatively affected by roaming buffalo, in which post project results are back to pre project levels.  Since inception of the tribal nurseries revegetation has been more successful as planting now consists of plugs vs willow shoots.  Bank sloping vs instream structures appear to be easier to maintain.  All enhancement projects require annual maintenance and will at times require a large amount of resources.</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Further, erosions is still a factor on most of Bottoms spring creeks,</a:t>
            </a:r>
            <a:r>
              <a:rPr lang="en-US" baseline="0" dirty="0" smtClean="0"/>
              <a:t> </a:t>
            </a:r>
            <a:r>
              <a:rPr lang="en-US" dirty="0" smtClean="0"/>
              <a:t>as reservoir</a:t>
            </a:r>
            <a:r>
              <a:rPr lang="en-US" baseline="0" dirty="0" smtClean="0"/>
              <a:t> operations and grazing also contribute, also, other more effective methodologies need to be implemented to better track changes on larger streams on the bottoms such as spring creek, where </a:t>
            </a:r>
            <a:r>
              <a:rPr lang="en-US" baseline="0" dirty="0" err="1" smtClean="0"/>
              <a:t>incidently</a:t>
            </a:r>
            <a:r>
              <a:rPr lang="en-US" baseline="0" dirty="0" smtClean="0"/>
              <a:t> most of the project work takes place.</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“marching orders” are from our Natural Rivers Policy….</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5</a:t>
            </a:fld>
            <a:endParaRPr lang="en-US"/>
          </a:p>
        </p:txBody>
      </p:sp>
    </p:spTree>
    <p:extLst>
      <p:ext uri="{BB962C8B-B14F-4D97-AF65-F5344CB8AC3E}">
        <p14:creationId xmlns:p14="http://schemas.microsoft.com/office/powerpoint/2010/main" val="2386410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Primary</a:t>
            </a:r>
            <a:r>
              <a:rPr lang="en-US" baseline="0" dirty="0" smtClean="0"/>
              <a:t> objectives will include projects that protect enhance stream habitat for focal species such as yct. Facilitation of yct recovery through protection and enhancement projects is consistent with the objectives for the Upper Snake </a:t>
            </a:r>
            <a:r>
              <a:rPr lang="en-US" baseline="0" dirty="0" err="1" smtClean="0"/>
              <a:t>Subbasin</a:t>
            </a:r>
            <a:r>
              <a:rPr lang="en-US" baseline="0" dirty="0" smtClean="0"/>
              <a:t> Plans..</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Projects</a:t>
            </a:r>
            <a:r>
              <a:rPr lang="en-US" baseline="0" dirty="0" smtClean="0"/>
              <a:t> are currently implemented at or near spawning areas and where access permits along an estimated 9kilometers of stream along Spring Creek.  Efforts have been focused on Spring Creek during the last 7 years due to continued bank sloughing and erosion. Projects are implemented annually along with routine maintenance of past projects.</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Types of enhancement/restoration</a:t>
            </a:r>
            <a:r>
              <a:rPr lang="en-US" baseline="0" dirty="0" smtClean="0"/>
              <a:t> projects include: protection of </a:t>
            </a:r>
            <a:r>
              <a:rPr lang="en-US" baseline="0" dirty="0" err="1" smtClean="0"/>
              <a:t>streambank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note that native plants</a:t>
            </a:r>
            <a:r>
              <a:rPr lang="en-US" baseline="0" dirty="0" smtClean="0"/>
              <a:t> are propagated from seed stock from the Bottoms in the tribal nurseries.</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9</a:t>
            </a:fld>
            <a:endParaRPr lang="en-US"/>
          </a:p>
        </p:txBody>
      </p:sp>
    </p:spTree>
    <p:extLst>
      <p:ext uri="{BB962C8B-B14F-4D97-AF65-F5344CB8AC3E}">
        <p14:creationId xmlns:p14="http://schemas.microsoft.com/office/powerpoint/2010/main" val="263633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Stream</a:t>
            </a:r>
            <a:r>
              <a:rPr lang="en-US" baseline="0" dirty="0" smtClean="0"/>
              <a:t> channel restoration, and habitat instream enhancement.  This was a relatively large project implemented in 2010 on the Bottoms.  Desired outcomes were increased </a:t>
            </a:r>
            <a:r>
              <a:rPr lang="en-US" baseline="0" dirty="0" err="1" smtClean="0"/>
              <a:t>aggrade</a:t>
            </a:r>
            <a:r>
              <a:rPr lang="en-US" baseline="0" dirty="0" smtClean="0"/>
              <a:t> sediments for spawning, increase depth for refuge of large trout.</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examples of </a:t>
            </a:r>
            <a:r>
              <a:rPr lang="en-US" baseline="0" dirty="0" smtClean="0"/>
              <a:t>some of the attributes monitored.  </a:t>
            </a:r>
            <a:r>
              <a:rPr lang="en-US" dirty="0" smtClean="0"/>
              <a:t>All sites</a:t>
            </a:r>
            <a:r>
              <a:rPr lang="en-US" baseline="0" dirty="0" smtClean="0"/>
              <a:t> are monitored annually and include areas above the site and below to further track changes.</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Brief results include: higher</a:t>
            </a:r>
            <a:r>
              <a:rPr lang="en-US" baseline="0" dirty="0" smtClean="0"/>
              <a:t> densities of trout at or near project sites, mean reductions in fine sediments and barebanks through sloping and reveg projects which included over 20,000 wetlands plugs with 50-80% survival estimates vs 20 – 0 % for willows alone.</a:t>
            </a:r>
            <a:endParaRPr lang="en-US" dirty="0"/>
          </a:p>
        </p:txBody>
      </p:sp>
      <p:sp>
        <p:nvSpPr>
          <p:cNvPr id="4" name="Slide Number Placeholder 3"/>
          <p:cNvSpPr>
            <a:spLocks noGrp="1"/>
          </p:cNvSpPr>
          <p:nvPr>
            <p:ph type="sldNum" sz="quarter" idx="10"/>
          </p:nvPr>
        </p:nvSpPr>
        <p:spPr/>
        <p:txBody>
          <a:bodyPr/>
          <a:lstStyle/>
          <a:p>
            <a:fld id="{157EDAFF-9E82-4523-8ECD-08C7BFDEC20A}"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89353919-AC65-466B-AC6A-62B728AACBB3}" type="datetimeFigureOut">
              <a:rPr lang="en-US" smtClean="0"/>
              <a:pPr/>
              <a:t>1/18/2012</a:t>
            </a:fld>
            <a:endParaRPr lang="en-US"/>
          </a:p>
        </p:txBody>
      </p:sp>
      <p:sp>
        <p:nvSpPr>
          <p:cNvPr id="16" name="Slide Number Placeholder 15"/>
          <p:cNvSpPr>
            <a:spLocks noGrp="1"/>
          </p:cNvSpPr>
          <p:nvPr>
            <p:ph type="sldNum" sz="quarter" idx="11"/>
          </p:nvPr>
        </p:nvSpPr>
        <p:spPr/>
        <p:txBody>
          <a:bodyPr/>
          <a:lstStyle/>
          <a:p>
            <a:fld id="{6B79124C-0D77-48DF-9A72-50DABAF54793}"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353919-AC65-466B-AC6A-62B728AACBB3}"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9124C-0D77-48DF-9A72-50DABAF547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353919-AC65-466B-AC6A-62B728AACBB3}"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9124C-0D77-48DF-9A72-50DABAF547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89353919-AC65-466B-AC6A-62B728AACBB3}" type="datetimeFigureOut">
              <a:rPr lang="en-US" smtClean="0"/>
              <a:pPr/>
              <a:t>1/18/2012</a:t>
            </a:fld>
            <a:endParaRPr lang="en-US"/>
          </a:p>
        </p:txBody>
      </p:sp>
      <p:sp>
        <p:nvSpPr>
          <p:cNvPr id="15" name="Slide Number Placeholder 14"/>
          <p:cNvSpPr>
            <a:spLocks noGrp="1"/>
          </p:cNvSpPr>
          <p:nvPr>
            <p:ph type="sldNum" sz="quarter" idx="15"/>
          </p:nvPr>
        </p:nvSpPr>
        <p:spPr/>
        <p:txBody>
          <a:bodyPr/>
          <a:lstStyle>
            <a:lvl1pPr algn="ctr">
              <a:defRPr/>
            </a:lvl1pPr>
          </a:lstStyle>
          <a:p>
            <a:fld id="{6B79124C-0D77-48DF-9A72-50DABAF54793}"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9353919-AC65-466B-AC6A-62B728AACBB3}"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9124C-0D77-48DF-9A72-50DABAF54793}"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9353919-AC65-466B-AC6A-62B728AACBB3}"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9124C-0D77-48DF-9A72-50DABAF54793}"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B79124C-0D77-48DF-9A72-50DABAF54793}"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89353919-AC65-466B-AC6A-62B728AACBB3}" type="datetimeFigureOut">
              <a:rPr lang="en-US" smtClean="0"/>
              <a:pPr/>
              <a:t>1/18/2012</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353919-AC65-466B-AC6A-62B728AACBB3}" type="datetimeFigureOut">
              <a:rPr lang="en-US" smtClean="0"/>
              <a:pPr/>
              <a:t>1/18/2012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79124C-0D77-48DF-9A72-50DABAF54793}"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353919-AC65-466B-AC6A-62B728AACBB3}" type="datetimeFigureOut">
              <a:rPr lang="en-US" smtClean="0"/>
              <a:pPr/>
              <a:t>1/18/2012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79124C-0D77-48DF-9A72-50DABAF547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89353919-AC65-466B-AC6A-62B728AACBB3}" type="datetimeFigureOut">
              <a:rPr lang="en-US" smtClean="0"/>
              <a:pPr/>
              <a:t>1/18/2012</a:t>
            </a:fld>
            <a:endParaRPr lang="en-US"/>
          </a:p>
        </p:txBody>
      </p:sp>
      <p:sp>
        <p:nvSpPr>
          <p:cNvPr id="9" name="Slide Number Placeholder 8"/>
          <p:cNvSpPr>
            <a:spLocks noGrp="1"/>
          </p:cNvSpPr>
          <p:nvPr>
            <p:ph type="sldNum" sz="quarter" idx="15"/>
          </p:nvPr>
        </p:nvSpPr>
        <p:spPr/>
        <p:txBody>
          <a:bodyPr/>
          <a:lstStyle/>
          <a:p>
            <a:fld id="{6B79124C-0D77-48DF-9A72-50DABAF54793}"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89353919-AC65-466B-AC6A-62B728AACBB3}" type="datetimeFigureOut">
              <a:rPr lang="en-US" smtClean="0"/>
              <a:pPr/>
              <a:t>1/18/2012</a:t>
            </a:fld>
            <a:endParaRPr lang="en-US"/>
          </a:p>
        </p:txBody>
      </p:sp>
      <p:sp>
        <p:nvSpPr>
          <p:cNvPr id="9" name="Slide Number Placeholder 8"/>
          <p:cNvSpPr>
            <a:spLocks noGrp="1"/>
          </p:cNvSpPr>
          <p:nvPr>
            <p:ph type="sldNum" sz="quarter" idx="11"/>
          </p:nvPr>
        </p:nvSpPr>
        <p:spPr/>
        <p:txBody>
          <a:bodyPr/>
          <a:lstStyle/>
          <a:p>
            <a:fld id="{6B79124C-0D77-48DF-9A72-50DABAF54793}"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9353919-AC65-466B-AC6A-62B728AACBB3}" type="datetimeFigureOut">
              <a:rPr lang="en-US" smtClean="0"/>
              <a:pPr/>
              <a:t>1/18/2012</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B79124C-0D77-48DF-9A72-50DABAF54793}"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3657600"/>
            <a:ext cx="6400800" cy="914400"/>
          </a:xfrm>
        </p:spPr>
        <p:txBody>
          <a:bodyPr>
            <a:normAutofit/>
          </a:bodyPr>
          <a:lstStyle/>
          <a:p>
            <a:r>
              <a:rPr lang="en-US" sz="2400" dirty="0" smtClean="0">
                <a:cs typeface="Times New Roman" pitchFamily="18" charset="0"/>
              </a:rPr>
              <a:t>Shoshone-Bannock Tribes</a:t>
            </a:r>
            <a:br>
              <a:rPr lang="en-US" sz="2400" dirty="0" smtClean="0">
                <a:cs typeface="Times New Roman" pitchFamily="18" charset="0"/>
              </a:rPr>
            </a:br>
            <a:r>
              <a:rPr lang="en-US" sz="2400" dirty="0" smtClean="0">
                <a:cs typeface="Times New Roman" pitchFamily="18" charset="0"/>
              </a:rPr>
              <a:t>Fish and Wildlife Department</a:t>
            </a:r>
            <a:endParaRPr lang="en-US" sz="2400" dirty="0"/>
          </a:p>
        </p:txBody>
      </p:sp>
      <p:sp>
        <p:nvSpPr>
          <p:cNvPr id="2" name="Title 1"/>
          <p:cNvSpPr>
            <a:spLocks noGrp="1"/>
          </p:cNvSpPr>
          <p:nvPr>
            <p:ph type="ctrTitle"/>
          </p:nvPr>
        </p:nvSpPr>
        <p:spPr>
          <a:xfrm>
            <a:off x="914400" y="1600200"/>
            <a:ext cx="7772400" cy="1470025"/>
          </a:xfrm>
        </p:spPr>
        <p:txBody>
          <a:bodyPr>
            <a:normAutofit/>
          </a:bodyPr>
          <a:lstStyle/>
          <a:p>
            <a:r>
              <a:rPr lang="en-US" sz="3200" dirty="0" smtClean="0">
                <a:cs typeface="Times New Roman" pitchFamily="18" charset="0"/>
              </a:rPr>
              <a:t>Fort Hall Stream Habitat Restoration</a:t>
            </a:r>
            <a:br>
              <a:rPr lang="en-US" sz="3200" dirty="0" smtClean="0">
                <a:cs typeface="Times New Roman" pitchFamily="18" charset="0"/>
              </a:rPr>
            </a:br>
            <a:r>
              <a:rPr lang="en-US" sz="3200" dirty="0" smtClean="0">
                <a:cs typeface="Times New Roman" pitchFamily="18" charset="0"/>
              </a:rPr>
              <a:t>Project 199201000</a:t>
            </a:r>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rs1"/>
          <p:cNvPicPr>
            <a:picLocks noChangeAspect="1" noChangeArrowheads="1"/>
          </p:cNvPicPr>
          <p:nvPr/>
        </p:nvPicPr>
        <p:blipFill>
          <a:blip r:embed="rId3" cstate="print"/>
          <a:srcRect/>
          <a:stretch>
            <a:fillRect/>
          </a:stretch>
        </p:blipFill>
        <p:spPr bwMode="auto">
          <a:xfrm>
            <a:off x="0" y="0"/>
            <a:ext cx="5105400" cy="3207311"/>
          </a:xfrm>
          <a:prstGeom prst="rect">
            <a:avLst/>
          </a:prstGeom>
          <a:noFill/>
          <a:ln w="9525">
            <a:noFill/>
            <a:miter lim="800000"/>
            <a:headEnd/>
            <a:tailEnd/>
          </a:ln>
        </p:spPr>
      </p:pic>
      <p:pic>
        <p:nvPicPr>
          <p:cNvPr id="7172" name="Picture 4" descr="cars2"/>
          <p:cNvPicPr>
            <a:picLocks noChangeAspect="1" noChangeArrowheads="1"/>
          </p:cNvPicPr>
          <p:nvPr/>
        </p:nvPicPr>
        <p:blipFill>
          <a:blip r:embed="rId4" cstate="print"/>
          <a:srcRect/>
          <a:stretch>
            <a:fillRect/>
          </a:stretch>
        </p:blipFill>
        <p:spPr bwMode="auto">
          <a:xfrm>
            <a:off x="3447502" y="3352801"/>
            <a:ext cx="5594219" cy="3505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04800" y="1524000"/>
            <a:ext cx="4040188" cy="639762"/>
          </a:xfrm>
        </p:spPr>
        <p:txBody>
          <a:bodyPr>
            <a:normAutofit fontScale="85000" lnSpcReduction="20000"/>
          </a:bodyPr>
          <a:lstStyle/>
          <a:p>
            <a:r>
              <a:rPr lang="en-US" dirty="0" smtClean="0"/>
              <a:t>Pre and Post Implementation</a:t>
            </a:r>
          </a:p>
          <a:p>
            <a:endParaRPr lang="en-US" dirty="0"/>
          </a:p>
        </p:txBody>
      </p:sp>
      <p:sp>
        <p:nvSpPr>
          <p:cNvPr id="5" name="Content Placeholder 4"/>
          <p:cNvSpPr>
            <a:spLocks noGrp="1"/>
          </p:cNvSpPr>
          <p:nvPr>
            <p:ph sz="half" idx="2"/>
          </p:nvPr>
        </p:nvSpPr>
        <p:spPr>
          <a:xfrm>
            <a:off x="457200" y="2174874"/>
            <a:ext cx="3276600" cy="4530725"/>
          </a:xfrm>
        </p:spPr>
        <p:txBody>
          <a:bodyPr>
            <a:normAutofit/>
          </a:bodyPr>
          <a:lstStyle/>
          <a:p>
            <a:pPr lvl="1">
              <a:lnSpc>
                <a:spcPct val="90000"/>
              </a:lnSpc>
              <a:defRPr/>
            </a:pPr>
            <a:r>
              <a:rPr lang="en-US" sz="2400" dirty="0">
                <a:cs typeface="Times New Roman" pitchFamily="18" charset="0"/>
              </a:rPr>
              <a:t>Stream channel </a:t>
            </a:r>
            <a:r>
              <a:rPr lang="en-US" sz="2400" dirty="0" smtClean="0">
                <a:cs typeface="Times New Roman" pitchFamily="18" charset="0"/>
              </a:rPr>
              <a:t>morphology (width depth)</a:t>
            </a:r>
            <a:endParaRPr lang="en-US" sz="2400" dirty="0">
              <a:cs typeface="Times New Roman" pitchFamily="18" charset="0"/>
            </a:endParaRPr>
          </a:p>
          <a:p>
            <a:pPr lvl="1">
              <a:lnSpc>
                <a:spcPct val="90000"/>
              </a:lnSpc>
              <a:defRPr/>
            </a:pPr>
            <a:endParaRPr lang="en-US" sz="2400" dirty="0" smtClean="0">
              <a:cs typeface="Times New Roman" pitchFamily="18" charset="0"/>
            </a:endParaRPr>
          </a:p>
          <a:p>
            <a:pPr lvl="1">
              <a:lnSpc>
                <a:spcPct val="90000"/>
              </a:lnSpc>
              <a:defRPr/>
            </a:pPr>
            <a:r>
              <a:rPr lang="en-US" sz="2400" dirty="0" smtClean="0">
                <a:cs typeface="Times New Roman" pitchFamily="18" charset="0"/>
              </a:rPr>
              <a:t>Fish </a:t>
            </a:r>
            <a:r>
              <a:rPr lang="en-US" sz="2400" dirty="0">
                <a:cs typeface="Times New Roman" pitchFamily="18" charset="0"/>
              </a:rPr>
              <a:t>density and biomass</a:t>
            </a:r>
          </a:p>
          <a:p>
            <a:pPr lvl="1">
              <a:lnSpc>
                <a:spcPct val="90000"/>
              </a:lnSpc>
              <a:defRPr/>
            </a:pPr>
            <a:endParaRPr lang="en-US" sz="2400" dirty="0" smtClean="0">
              <a:cs typeface="Times New Roman" pitchFamily="18" charset="0"/>
            </a:endParaRPr>
          </a:p>
          <a:p>
            <a:pPr lvl="1">
              <a:lnSpc>
                <a:spcPct val="90000"/>
              </a:lnSpc>
              <a:defRPr/>
            </a:pPr>
            <a:r>
              <a:rPr lang="en-US" sz="2400" dirty="0" smtClean="0">
                <a:cs typeface="Times New Roman" pitchFamily="18" charset="0"/>
              </a:rPr>
              <a:t>Riparian vegetation</a:t>
            </a:r>
          </a:p>
          <a:p>
            <a:pPr lvl="1">
              <a:lnSpc>
                <a:spcPct val="90000"/>
              </a:lnSpc>
              <a:defRPr/>
            </a:pPr>
            <a:endParaRPr lang="en-US" sz="2400" dirty="0">
              <a:cs typeface="Times New Roman" pitchFamily="18" charset="0"/>
            </a:endParaRPr>
          </a:p>
          <a:p>
            <a:pPr lvl="1">
              <a:lnSpc>
                <a:spcPct val="90000"/>
              </a:lnSpc>
              <a:defRPr/>
            </a:pPr>
            <a:r>
              <a:rPr lang="en-US" sz="2400" dirty="0" smtClean="0">
                <a:cs typeface="Times New Roman" pitchFamily="18" charset="0"/>
              </a:rPr>
              <a:t>Substrate (%fines)</a:t>
            </a:r>
            <a:endParaRPr lang="en-US" sz="2400" dirty="0">
              <a:cs typeface="Times New Roman" pitchFamily="18" charset="0"/>
            </a:endParaRPr>
          </a:p>
          <a:p>
            <a:endParaRPr lang="en-US" dirty="0"/>
          </a:p>
        </p:txBody>
      </p:sp>
      <p:pic>
        <p:nvPicPr>
          <p:cNvPr id="8194" name="Picture 2" descr="H:\pics2010\2010 Spring Cr. Russian Olive shocking 010.jpg"/>
          <p:cNvPicPr>
            <a:picLocks noGrp="1" noChangeAspect="1" noChangeArrowheads="1"/>
          </p:cNvPicPr>
          <p:nvPr>
            <p:ph sz="quarter" idx="4"/>
          </p:nvPr>
        </p:nvPicPr>
        <p:blipFill>
          <a:blip r:embed="rId3" cstate="print"/>
          <a:srcRect/>
          <a:stretch>
            <a:fillRect/>
          </a:stretch>
        </p:blipFill>
        <p:spPr bwMode="auto">
          <a:xfrm>
            <a:off x="4114800" y="2819400"/>
            <a:ext cx="4811712" cy="3608784"/>
          </a:xfrm>
          <a:prstGeom prst="rect">
            <a:avLst/>
          </a:prstGeom>
          <a:noFill/>
        </p:spPr>
      </p:pic>
      <p:sp>
        <p:nvSpPr>
          <p:cNvPr id="3" name="Title 2"/>
          <p:cNvSpPr>
            <a:spLocks noGrp="1"/>
          </p:cNvSpPr>
          <p:nvPr>
            <p:ph type="title"/>
          </p:nvPr>
        </p:nvSpPr>
        <p:spPr>
          <a:xfrm>
            <a:off x="457200" y="304800"/>
            <a:ext cx="8229600" cy="838200"/>
          </a:xfrm>
        </p:spPr>
        <p:txBody>
          <a:bodyPr>
            <a:normAutofit/>
          </a:bodyPr>
          <a:lstStyle/>
          <a:p>
            <a:r>
              <a:rPr lang="en-US" dirty="0" smtClean="0"/>
              <a:t>Monitoring</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914400"/>
            <a:ext cx="4040188" cy="2667000"/>
          </a:xfrm>
        </p:spPr>
        <p:txBody>
          <a:bodyPr>
            <a:normAutofit fontScale="70000" lnSpcReduction="20000"/>
          </a:bodyPr>
          <a:lstStyle/>
          <a:p>
            <a:r>
              <a:rPr lang="en-US" dirty="0"/>
              <a:t>Localized increase in trout densities</a:t>
            </a:r>
          </a:p>
          <a:p>
            <a:r>
              <a:rPr lang="en-US" dirty="0"/>
              <a:t>And biomass (fry and adult)</a:t>
            </a:r>
          </a:p>
          <a:p>
            <a:endParaRPr lang="en-US" dirty="0" smtClean="0"/>
          </a:p>
          <a:p>
            <a:r>
              <a:rPr lang="en-US" dirty="0" smtClean="0"/>
              <a:t>50-20 percent </a:t>
            </a:r>
            <a:r>
              <a:rPr lang="en-US" dirty="0"/>
              <a:t>localized reduction </a:t>
            </a:r>
            <a:r>
              <a:rPr lang="en-US" dirty="0" smtClean="0"/>
              <a:t>of fines (&lt;</a:t>
            </a:r>
            <a:r>
              <a:rPr lang="en-US" dirty="0" smtClean="0"/>
              <a:t>6.5mm) </a:t>
            </a:r>
            <a:r>
              <a:rPr lang="en-US" dirty="0" smtClean="0"/>
              <a:t>at treatment areas.</a:t>
            </a:r>
          </a:p>
          <a:p>
            <a:endParaRPr lang="en-US" dirty="0"/>
          </a:p>
          <a:p>
            <a:r>
              <a:rPr lang="en-US" dirty="0" smtClean="0"/>
              <a:t>Reducing barebanks frequency at and near critical spawning sites to 50-5%. </a:t>
            </a:r>
            <a:endParaRPr lang="en-US" dirty="0"/>
          </a:p>
        </p:txBody>
      </p:sp>
      <p:pic>
        <p:nvPicPr>
          <p:cNvPr id="8" name="Picture 1028" descr="92stratum5CC"/>
          <p:cNvPicPr>
            <a:picLocks noGrp="1" noChangeAspect="1" noChangeArrowheads="1"/>
          </p:cNvPicPr>
          <p:nvPr>
            <p:ph sz="half" idx="2"/>
          </p:nvPr>
        </p:nvPicPr>
        <p:blipFill>
          <a:blip r:embed="rId3" cstate="print"/>
          <a:srcRect/>
          <a:stretch>
            <a:fillRect/>
          </a:stretch>
        </p:blipFill>
        <p:spPr bwMode="auto">
          <a:xfrm>
            <a:off x="130118" y="3581400"/>
            <a:ext cx="4518082" cy="3048000"/>
          </a:xfrm>
          <a:prstGeom prst="rect">
            <a:avLst/>
          </a:prstGeom>
          <a:noFill/>
          <a:ln w="9525">
            <a:noFill/>
            <a:miter lim="800000"/>
            <a:headEnd/>
            <a:tailEnd/>
          </a:ln>
        </p:spPr>
      </p:pic>
      <p:sp>
        <p:nvSpPr>
          <p:cNvPr id="2" name="Title 1"/>
          <p:cNvSpPr>
            <a:spLocks noGrp="1"/>
          </p:cNvSpPr>
          <p:nvPr>
            <p:ph type="title"/>
          </p:nvPr>
        </p:nvSpPr>
        <p:spPr>
          <a:xfrm>
            <a:off x="457200" y="274638"/>
            <a:ext cx="8229600" cy="563562"/>
          </a:xfrm>
        </p:spPr>
        <p:txBody>
          <a:bodyPr>
            <a:normAutofit fontScale="90000"/>
          </a:bodyPr>
          <a:lstStyle/>
          <a:p>
            <a:r>
              <a:rPr lang="en-US" dirty="0" smtClean="0"/>
              <a:t>Results</a:t>
            </a:r>
            <a:endParaRPr lang="en-US" dirty="0"/>
          </a:p>
        </p:txBody>
      </p:sp>
      <p:pic>
        <p:nvPicPr>
          <p:cNvPr id="9" name="Picture 5" descr="01frustrationpostslopingSC2"/>
          <p:cNvPicPr>
            <a:picLocks noChangeAspect="1" noChangeArrowheads="1"/>
          </p:cNvPicPr>
          <p:nvPr/>
        </p:nvPicPr>
        <p:blipFill>
          <a:blip r:embed="rId4" cstate="print"/>
          <a:srcRect/>
          <a:stretch>
            <a:fillRect/>
          </a:stretch>
        </p:blipFill>
        <p:spPr bwMode="auto">
          <a:xfrm>
            <a:off x="4648200" y="3352800"/>
            <a:ext cx="4267200" cy="322787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0" y="762000"/>
            <a:ext cx="2819400" cy="2057400"/>
          </a:xfrm>
        </p:spPr>
        <p:txBody>
          <a:bodyPr>
            <a:normAutofit lnSpcReduction="10000"/>
          </a:bodyPr>
          <a:lstStyle/>
          <a:p>
            <a:r>
              <a:rPr lang="en-US" dirty="0" smtClean="0"/>
              <a:t>Increases in biomass and densities for larger trout post-treatment.</a:t>
            </a:r>
          </a:p>
          <a:p>
            <a:endParaRPr lang="en-US" dirty="0"/>
          </a:p>
        </p:txBody>
      </p:sp>
      <p:pic>
        <p:nvPicPr>
          <p:cNvPr id="7" name="Picture 3" descr="cars3"/>
          <p:cNvPicPr>
            <a:picLocks noGrp="1" noChangeAspect="1" noChangeArrowheads="1"/>
          </p:cNvPicPr>
          <p:nvPr>
            <p:ph sz="quarter" idx="4"/>
          </p:nvPr>
        </p:nvPicPr>
        <p:blipFill>
          <a:blip r:embed="rId3" cstate="print"/>
          <a:srcRect/>
          <a:stretch>
            <a:fillRect/>
          </a:stretch>
        </p:blipFill>
        <p:spPr bwMode="auto">
          <a:xfrm>
            <a:off x="152400" y="2616710"/>
            <a:ext cx="4572000" cy="3958127"/>
          </a:xfrm>
          <a:prstGeom prst="rect">
            <a:avLst/>
          </a:prstGeom>
          <a:noFill/>
          <a:ln w="9525">
            <a:noFill/>
            <a:miter lim="800000"/>
            <a:headEnd/>
            <a:tailEnd/>
          </a:ln>
        </p:spPr>
      </p:pic>
      <p:sp>
        <p:nvSpPr>
          <p:cNvPr id="2" name="Title 1"/>
          <p:cNvSpPr>
            <a:spLocks noGrp="1"/>
          </p:cNvSpPr>
          <p:nvPr>
            <p:ph type="title"/>
          </p:nvPr>
        </p:nvSpPr>
        <p:spPr>
          <a:xfrm>
            <a:off x="457200" y="274638"/>
            <a:ext cx="8229600" cy="563562"/>
          </a:xfrm>
        </p:spPr>
        <p:txBody>
          <a:bodyPr>
            <a:normAutofit fontScale="90000"/>
          </a:bodyPr>
          <a:lstStyle/>
          <a:p>
            <a:r>
              <a:rPr lang="en-US" dirty="0" smtClean="0"/>
              <a:t>Results</a:t>
            </a:r>
            <a:endParaRPr lang="en-US" dirty="0"/>
          </a:p>
        </p:txBody>
      </p:sp>
      <p:graphicFrame>
        <p:nvGraphicFramePr>
          <p:cNvPr id="10" name="Chart 9"/>
          <p:cNvGraphicFramePr/>
          <p:nvPr/>
        </p:nvGraphicFramePr>
        <p:xfrm>
          <a:off x="4419600" y="2209800"/>
          <a:ext cx="4572000" cy="30003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a:bodyPr>
          <a:lstStyle/>
          <a:p>
            <a:r>
              <a:rPr lang="en-US" dirty="0" smtClean="0"/>
              <a:t>Project meeting objectives</a:t>
            </a:r>
            <a:endParaRPr lang="en-US" dirty="0"/>
          </a:p>
        </p:txBody>
      </p:sp>
      <p:sp>
        <p:nvSpPr>
          <p:cNvPr id="4" name="Content Placeholder 3"/>
          <p:cNvSpPr>
            <a:spLocks noGrp="1"/>
          </p:cNvSpPr>
          <p:nvPr>
            <p:ph sz="half" idx="2"/>
          </p:nvPr>
        </p:nvSpPr>
        <p:spPr>
          <a:xfrm>
            <a:off x="457200" y="2514600"/>
            <a:ext cx="4040188" cy="3886199"/>
          </a:xfrm>
        </p:spPr>
        <p:txBody>
          <a:bodyPr>
            <a:normAutofit lnSpcReduction="10000"/>
          </a:bodyPr>
          <a:lstStyle/>
          <a:p>
            <a:r>
              <a:rPr lang="en-US" dirty="0" smtClean="0"/>
              <a:t>Continues to protect preserve and enhance habitat for yct.</a:t>
            </a:r>
          </a:p>
          <a:p>
            <a:endParaRPr lang="en-US" dirty="0"/>
          </a:p>
          <a:p>
            <a:r>
              <a:rPr lang="en-US" dirty="0" smtClean="0"/>
              <a:t>Upholds Tribal Policy</a:t>
            </a:r>
          </a:p>
          <a:p>
            <a:endParaRPr lang="en-US" dirty="0"/>
          </a:p>
          <a:p>
            <a:r>
              <a:rPr lang="en-US" dirty="0" smtClean="0"/>
              <a:t>Promotes opportunities for Tribal Treaty and non-member fishing.</a:t>
            </a:r>
            <a:endParaRPr lang="en-US" dirty="0"/>
          </a:p>
        </p:txBody>
      </p:sp>
      <p:sp>
        <p:nvSpPr>
          <p:cNvPr id="6" name="Content Placeholder 5"/>
          <p:cNvSpPr>
            <a:spLocks noGrp="1"/>
          </p:cNvSpPr>
          <p:nvPr>
            <p:ph sz="quarter" idx="4"/>
          </p:nvPr>
        </p:nvSpPr>
        <p:spPr/>
        <p:txBody>
          <a:bodyPr>
            <a:normAutofit/>
          </a:bodyPr>
          <a:lstStyle/>
          <a:p>
            <a:endParaRPr lang="en-US" dirty="0" smtClean="0"/>
          </a:p>
          <a:p>
            <a:r>
              <a:rPr lang="en-US" dirty="0" smtClean="0"/>
              <a:t>How are projects affecting wild populations for the Bottoms?</a:t>
            </a:r>
          </a:p>
          <a:p>
            <a:endParaRPr lang="en-US" dirty="0"/>
          </a:p>
          <a:p>
            <a:r>
              <a:rPr lang="en-US" dirty="0" smtClean="0"/>
              <a:t>Habitat assessments conducted for future projects on Bottoms.</a:t>
            </a:r>
          </a:p>
          <a:p>
            <a:endParaRPr lang="en-US" dirty="0"/>
          </a:p>
          <a:p>
            <a:endParaRPr lang="en-US" dirty="0"/>
          </a:p>
          <a:p>
            <a:endParaRPr lang="en-US" dirty="0"/>
          </a:p>
        </p:txBody>
      </p:sp>
      <p:sp>
        <p:nvSpPr>
          <p:cNvPr id="2" name="Title 1"/>
          <p:cNvSpPr>
            <a:spLocks noGrp="1"/>
          </p:cNvSpPr>
          <p:nvPr>
            <p:ph type="title"/>
          </p:nvPr>
        </p:nvSpPr>
        <p:spPr>
          <a:xfrm>
            <a:off x="457200" y="274638"/>
            <a:ext cx="8229600" cy="563562"/>
          </a:xfrm>
        </p:spPr>
        <p:txBody>
          <a:bodyPr>
            <a:normAutofit fontScale="90000"/>
          </a:bodyPr>
          <a:lstStyle/>
          <a:p>
            <a:r>
              <a:rPr lang="en-US" dirty="0" smtClean="0"/>
              <a:t>Discussion</a:t>
            </a:r>
            <a:endParaRPr lang="en-US" dirty="0"/>
          </a:p>
        </p:txBody>
      </p:sp>
      <p:sp>
        <p:nvSpPr>
          <p:cNvPr id="5" name="Text Placeholder 4"/>
          <p:cNvSpPr>
            <a:spLocks noGrp="1"/>
          </p:cNvSpPr>
          <p:nvPr>
            <p:ph type="body" idx="3"/>
          </p:nvPr>
        </p:nvSpPr>
        <p:spPr/>
        <p:txBody>
          <a:bodyPr/>
          <a:lstStyle/>
          <a:p>
            <a:r>
              <a:rPr lang="en-US" dirty="0" smtClean="0"/>
              <a:t>Further evaluation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Lessons learned</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Adequate exclosures are critical post project implementation.</a:t>
            </a:r>
          </a:p>
          <a:p>
            <a:endParaRPr lang="en-US" dirty="0" smtClean="0"/>
          </a:p>
          <a:p>
            <a:r>
              <a:rPr lang="en-US" dirty="0" smtClean="0"/>
              <a:t>More successful with revegetation</a:t>
            </a:r>
            <a:r>
              <a:rPr lang="en-US" dirty="0"/>
              <a:t> </a:t>
            </a:r>
            <a:r>
              <a:rPr lang="en-US" dirty="0" smtClean="0"/>
              <a:t>strategies.</a:t>
            </a:r>
          </a:p>
          <a:p>
            <a:endParaRPr lang="en-US" dirty="0" smtClean="0"/>
          </a:p>
          <a:p>
            <a:r>
              <a:rPr lang="en-US" dirty="0" smtClean="0"/>
              <a:t>Treatment areas with instream structures vs bank sloping</a:t>
            </a:r>
          </a:p>
          <a:p>
            <a:endParaRPr lang="en-US" dirty="0"/>
          </a:p>
        </p:txBody>
      </p:sp>
      <p:pic>
        <p:nvPicPr>
          <p:cNvPr id="7" name="Picture 3"/>
          <p:cNvPicPr>
            <a:picLocks noGrp="1" noChangeAspect="1" noChangeArrowheads="1"/>
          </p:cNvPicPr>
          <p:nvPr>
            <p:ph sz="quarter" idx="4"/>
          </p:nvPr>
        </p:nvPicPr>
        <p:blipFill>
          <a:blip r:embed="rId3" cstate="print"/>
          <a:stretch>
            <a:fillRect/>
          </a:stretch>
        </p:blipFill>
        <p:spPr>
          <a:xfrm>
            <a:off x="3984096" y="2643980"/>
            <a:ext cx="4704292" cy="3528219"/>
          </a:xfrm>
        </p:spPr>
      </p:pic>
      <p:sp>
        <p:nvSpPr>
          <p:cNvPr id="2" name="Title 1"/>
          <p:cNvSpPr>
            <a:spLocks noGrp="1"/>
          </p:cNvSpPr>
          <p:nvPr>
            <p:ph type="title"/>
          </p:nvPr>
        </p:nvSpPr>
        <p:spPr/>
        <p:txBody>
          <a:bodyPr/>
          <a:lstStyle/>
          <a:p>
            <a:r>
              <a:rPr lang="en-US" dirty="0" smtClean="0"/>
              <a:t>Conclusions</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lnSpcReduction="10000"/>
          </a:bodyPr>
          <a:lstStyle/>
          <a:p>
            <a:r>
              <a:rPr lang="en-US" dirty="0" smtClean="0"/>
              <a:t>Habitat continues to be a limiting factor.</a:t>
            </a:r>
            <a:endParaRPr lang="en-US" dirty="0"/>
          </a:p>
        </p:txBody>
      </p:sp>
      <p:sp>
        <p:nvSpPr>
          <p:cNvPr id="4" name="Content Placeholder 3"/>
          <p:cNvSpPr>
            <a:spLocks noGrp="1"/>
          </p:cNvSpPr>
          <p:nvPr>
            <p:ph sz="half" idx="2"/>
          </p:nvPr>
        </p:nvSpPr>
        <p:spPr>
          <a:xfrm>
            <a:off x="457200" y="2209800"/>
            <a:ext cx="3505200" cy="4419599"/>
          </a:xfrm>
        </p:spPr>
        <p:txBody>
          <a:bodyPr/>
          <a:lstStyle/>
          <a:p>
            <a:r>
              <a:rPr lang="en-US" dirty="0" smtClean="0"/>
              <a:t>Increased channel widths and sedimentation.</a:t>
            </a:r>
          </a:p>
          <a:p>
            <a:endParaRPr lang="en-US" dirty="0" smtClean="0"/>
          </a:p>
          <a:p>
            <a:r>
              <a:rPr lang="en-US" dirty="0" smtClean="0"/>
              <a:t>Continue with larger restoration projects which enhance for multiple life stages for trout.</a:t>
            </a:r>
          </a:p>
        </p:txBody>
      </p:sp>
      <p:pic>
        <p:nvPicPr>
          <p:cNvPr id="7" name="Picture 5"/>
          <p:cNvPicPr>
            <a:picLocks noGrp="1" noChangeAspect="1" noChangeArrowheads="1"/>
          </p:cNvPicPr>
          <p:nvPr>
            <p:ph sz="quarter" idx="4"/>
          </p:nvPr>
        </p:nvPicPr>
        <p:blipFill>
          <a:blip r:embed="rId3" cstate="print"/>
          <a:srcRect/>
          <a:stretch>
            <a:fillRect/>
          </a:stretch>
        </p:blipFill>
        <p:spPr bwMode="auto">
          <a:xfrm>
            <a:off x="4038600" y="2895600"/>
            <a:ext cx="5021263" cy="37659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Conclusions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31" descr="88cuttfall2"/>
          <p:cNvPicPr>
            <a:picLocks noChangeAspect="1" noChangeArrowheads="1"/>
          </p:cNvPicPr>
          <p:nvPr/>
        </p:nvPicPr>
        <p:blipFill>
          <a:blip r:embed="rId2" cstate="print"/>
          <a:srcRect/>
          <a:stretch>
            <a:fillRect/>
          </a:stretch>
        </p:blipFill>
        <p:spPr bwMode="auto">
          <a:xfrm>
            <a:off x="701455" y="1676400"/>
            <a:ext cx="8018683" cy="35020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uppersnake"/>
          <p:cNvPicPr>
            <a:picLocks noGrp="1" noChangeAspect="1" noChangeArrowheads="1"/>
          </p:cNvPicPr>
          <p:nvPr>
            <p:ph idx="1"/>
          </p:nvPr>
        </p:nvPicPr>
        <p:blipFill>
          <a:blip r:embed="rId2" cstate="print"/>
          <a:srcRect/>
          <a:stretch>
            <a:fillRect/>
          </a:stretch>
        </p:blipFill>
        <p:spPr bwMode="auto">
          <a:xfrm>
            <a:off x="361324" y="304800"/>
            <a:ext cx="8325476" cy="6248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dirty="0" smtClean="0"/>
              <a:t>Fort Hall Reservation</a:t>
            </a:r>
            <a:endParaRPr lang="en-US" dirty="0"/>
          </a:p>
        </p:txBody>
      </p:sp>
      <p:pic>
        <p:nvPicPr>
          <p:cNvPr id="2050" name="Picture 2" descr="IDTM_Rivers"/>
          <p:cNvPicPr>
            <a:picLocks noChangeAspect="1" noChangeArrowheads="1"/>
          </p:cNvPicPr>
          <p:nvPr/>
        </p:nvPicPr>
        <p:blipFill>
          <a:blip r:embed="rId2" cstate="print"/>
          <a:srcRect/>
          <a:stretch>
            <a:fillRect/>
          </a:stretch>
        </p:blipFill>
        <p:spPr bwMode="auto">
          <a:xfrm>
            <a:off x="1447800" y="533400"/>
            <a:ext cx="5943600" cy="62303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Fort Hall Bottoms</a:t>
            </a:r>
            <a:endParaRPr lang="en-US" dirty="0"/>
          </a:p>
        </p:txBody>
      </p:sp>
      <p:pic>
        <p:nvPicPr>
          <p:cNvPr id="3074" name="Picture 2" descr="2009 Spring Cr"/>
          <p:cNvPicPr>
            <a:picLocks noChangeAspect="1" noChangeArrowheads="1"/>
          </p:cNvPicPr>
          <p:nvPr/>
        </p:nvPicPr>
        <p:blipFill>
          <a:blip r:embed="rId3" cstate="print"/>
          <a:srcRect/>
          <a:stretch>
            <a:fillRect/>
          </a:stretch>
        </p:blipFill>
        <p:spPr bwMode="auto">
          <a:xfrm>
            <a:off x="152400" y="1219200"/>
            <a:ext cx="4384574" cy="3789363"/>
          </a:xfrm>
          <a:prstGeom prst="rect">
            <a:avLst/>
          </a:prstGeom>
          <a:noFill/>
          <a:ln w="9525">
            <a:noFill/>
            <a:miter lim="800000"/>
            <a:headEnd/>
            <a:tailEnd/>
          </a:ln>
        </p:spPr>
      </p:pic>
      <p:pic>
        <p:nvPicPr>
          <p:cNvPr id="7" name="Picture 8"/>
          <p:cNvPicPr>
            <a:picLocks noChangeAspect="1" noChangeArrowheads="1"/>
          </p:cNvPicPr>
          <p:nvPr/>
        </p:nvPicPr>
        <p:blipFill>
          <a:blip r:embed="rId4" cstate="print"/>
          <a:srcRect/>
          <a:stretch>
            <a:fillRect/>
          </a:stretch>
        </p:blipFill>
        <p:spPr>
          <a:xfrm>
            <a:off x="4648199" y="2209800"/>
            <a:ext cx="4362061" cy="3886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Tribal Policy and Objectives</a:t>
            </a:r>
            <a:endParaRPr lang="en-US" dirty="0"/>
          </a:p>
        </p:txBody>
      </p:sp>
      <p:sp>
        <p:nvSpPr>
          <p:cNvPr id="3" name="Rectangle 2"/>
          <p:cNvSpPr/>
          <p:nvPr/>
        </p:nvSpPr>
        <p:spPr>
          <a:xfrm>
            <a:off x="152400" y="1752600"/>
            <a:ext cx="4572000" cy="1089529"/>
          </a:xfrm>
          <a:prstGeom prst="rect">
            <a:avLst/>
          </a:prstGeom>
        </p:spPr>
        <p:txBody>
          <a:bodyPr wrap="square">
            <a:spAutoFit/>
          </a:bodyPr>
          <a:lstStyle/>
          <a:p>
            <a:pPr>
              <a:lnSpc>
                <a:spcPct val="90000"/>
              </a:lnSpc>
              <a:defRPr/>
            </a:pPr>
            <a:r>
              <a:rPr lang="en-US" dirty="0">
                <a:cs typeface="Times New Roman" pitchFamily="18" charset="0"/>
              </a:rPr>
              <a:t>Pursue promote and initiate efforts to restore the Snake River ecosystem  to a normative state which supports diverse native assemblages of species.</a:t>
            </a:r>
          </a:p>
        </p:txBody>
      </p:sp>
      <p:sp>
        <p:nvSpPr>
          <p:cNvPr id="4" name="Rectangle 3"/>
          <p:cNvSpPr/>
          <p:nvPr/>
        </p:nvSpPr>
        <p:spPr>
          <a:xfrm>
            <a:off x="4572000" y="5791200"/>
            <a:ext cx="4572000" cy="923330"/>
          </a:xfrm>
          <a:prstGeom prst="rect">
            <a:avLst/>
          </a:prstGeom>
        </p:spPr>
        <p:txBody>
          <a:bodyPr>
            <a:spAutoFit/>
          </a:bodyPr>
          <a:lstStyle/>
          <a:p>
            <a:r>
              <a:rPr lang="en-US" dirty="0" smtClean="0"/>
              <a:t>Ensure and provide abundant opportunities for tribal trust and treaty right harvest for members of the Shoshone-Bannock Tribes</a:t>
            </a:r>
            <a:endParaRPr lang="en-US" dirty="0"/>
          </a:p>
        </p:txBody>
      </p:sp>
      <p:pic>
        <p:nvPicPr>
          <p:cNvPr id="5" name="Picture 2" descr="2009 Spring Cr"/>
          <p:cNvPicPr>
            <a:picLocks noChangeAspect="1" noChangeArrowheads="1"/>
          </p:cNvPicPr>
          <p:nvPr/>
        </p:nvPicPr>
        <p:blipFill>
          <a:blip r:embed="rId3" cstate="print"/>
          <a:srcRect/>
          <a:stretch>
            <a:fillRect/>
          </a:stretch>
        </p:blipFill>
        <p:spPr bwMode="auto">
          <a:xfrm>
            <a:off x="76200" y="2819400"/>
            <a:ext cx="4495800" cy="3429000"/>
          </a:xfrm>
          <a:prstGeom prst="rect">
            <a:avLst/>
          </a:prstGeom>
          <a:noFill/>
          <a:ln w="9525">
            <a:noFill/>
            <a:miter lim="800000"/>
            <a:headEnd/>
            <a:tailEnd/>
          </a:ln>
        </p:spPr>
      </p:pic>
      <p:pic>
        <p:nvPicPr>
          <p:cNvPr id="4098" name="Picture 2" descr="C:\Documents and Settings\hosborne\My Documents\jons trout.JPG"/>
          <p:cNvPicPr>
            <a:picLocks noChangeAspect="1" noChangeArrowheads="1"/>
          </p:cNvPicPr>
          <p:nvPr/>
        </p:nvPicPr>
        <p:blipFill>
          <a:blip r:embed="rId4" cstate="print"/>
          <a:srcRect/>
          <a:stretch>
            <a:fillRect/>
          </a:stretch>
        </p:blipFill>
        <p:spPr bwMode="auto">
          <a:xfrm>
            <a:off x="4724400" y="2362200"/>
            <a:ext cx="4267200" cy="3429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1600200"/>
          </a:xfrm>
        </p:spPr>
        <p:txBody>
          <a:bodyPr/>
          <a:lstStyle/>
          <a:p>
            <a:r>
              <a:rPr lang="en-US" dirty="0" smtClean="0"/>
              <a:t>Protect, Enhance, Restore</a:t>
            </a:r>
          </a:p>
          <a:p>
            <a:pPr lvl="1"/>
            <a:r>
              <a:rPr lang="en-US" dirty="0" smtClean="0"/>
              <a:t>Stream ecosystems to normative condition</a:t>
            </a:r>
          </a:p>
          <a:p>
            <a:pPr lvl="2"/>
            <a:r>
              <a:rPr lang="en-US" dirty="0" smtClean="0"/>
              <a:t>Facilitate the recovery of focal species (YCT)</a:t>
            </a:r>
          </a:p>
          <a:p>
            <a:pPr lvl="2"/>
            <a:endParaRPr lang="en-US" dirty="0" smtClean="0"/>
          </a:p>
        </p:txBody>
      </p:sp>
      <p:sp>
        <p:nvSpPr>
          <p:cNvPr id="2" name="Title 1"/>
          <p:cNvSpPr>
            <a:spLocks noGrp="1"/>
          </p:cNvSpPr>
          <p:nvPr>
            <p:ph type="title"/>
          </p:nvPr>
        </p:nvSpPr>
        <p:spPr>
          <a:xfrm>
            <a:off x="457200" y="152400"/>
            <a:ext cx="8229600" cy="808038"/>
          </a:xfrm>
        </p:spPr>
        <p:txBody>
          <a:bodyPr/>
          <a:lstStyle/>
          <a:p>
            <a:r>
              <a:rPr lang="en-US" dirty="0" smtClean="0"/>
              <a:t>Project Objectives</a:t>
            </a:r>
            <a:endParaRPr lang="en-US" dirty="0"/>
          </a:p>
        </p:txBody>
      </p:sp>
      <p:pic>
        <p:nvPicPr>
          <p:cNvPr id="4" name="Picture 3" descr="96arthaudlargecuttSC"/>
          <p:cNvPicPr>
            <a:picLocks noChangeAspect="1" noChangeArrowheads="1"/>
          </p:cNvPicPr>
          <p:nvPr/>
        </p:nvPicPr>
        <p:blipFill>
          <a:blip r:embed="rId3" cstate="print"/>
          <a:srcRect/>
          <a:stretch>
            <a:fillRect/>
          </a:stretch>
        </p:blipFill>
        <p:spPr>
          <a:xfrm>
            <a:off x="2667000" y="2438400"/>
            <a:ext cx="3703370" cy="430429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p:txBody>
      </p:sp>
      <p:sp>
        <p:nvSpPr>
          <p:cNvPr id="2" name="Title 1"/>
          <p:cNvSpPr>
            <a:spLocks noGrp="1"/>
          </p:cNvSpPr>
          <p:nvPr>
            <p:ph type="title"/>
          </p:nvPr>
        </p:nvSpPr>
        <p:spPr>
          <a:xfrm>
            <a:off x="457200" y="228600"/>
            <a:ext cx="8229600" cy="990600"/>
          </a:xfrm>
        </p:spPr>
        <p:txBody>
          <a:bodyPr>
            <a:normAutofit fontScale="90000"/>
          </a:bodyPr>
          <a:lstStyle/>
          <a:p>
            <a:r>
              <a:rPr lang="en-US" dirty="0" smtClean="0">
                <a:solidFill>
                  <a:schemeClr val="tx2"/>
                </a:solidFill>
                <a:effectLst>
                  <a:outerShdw blurRad="38100" dist="38100" dir="2700000" algn="tl">
                    <a:srgbClr val="000000"/>
                  </a:outerShdw>
                </a:effectLst>
              </a:rPr>
              <a:t>Project Sites/selection</a:t>
            </a:r>
            <a:br>
              <a:rPr lang="en-US" dirty="0" smtClean="0">
                <a:solidFill>
                  <a:schemeClr val="tx2"/>
                </a:solidFill>
                <a:effectLst>
                  <a:outerShdw blurRad="38100" dist="38100" dir="2700000" algn="tl">
                    <a:srgbClr val="000000"/>
                  </a:outerShdw>
                </a:effectLst>
              </a:rPr>
            </a:br>
            <a:endParaRPr lang="en-US" dirty="0"/>
          </a:p>
        </p:txBody>
      </p:sp>
      <p:pic>
        <p:nvPicPr>
          <p:cNvPr id="5122" name="Picture 2" descr="SpringCreekStrata"/>
          <p:cNvPicPr>
            <a:picLocks noChangeAspect="1" noChangeArrowheads="1"/>
          </p:cNvPicPr>
          <p:nvPr/>
        </p:nvPicPr>
        <p:blipFill>
          <a:blip r:embed="rId3" cstate="print"/>
          <a:srcRect/>
          <a:stretch>
            <a:fillRect/>
          </a:stretch>
        </p:blipFill>
        <p:spPr bwMode="auto">
          <a:xfrm>
            <a:off x="152400" y="762000"/>
            <a:ext cx="4267200" cy="5982420"/>
          </a:xfrm>
          <a:prstGeom prst="rect">
            <a:avLst/>
          </a:prstGeom>
          <a:noFill/>
          <a:ln w="9525">
            <a:noFill/>
            <a:miter lim="800000"/>
            <a:headEnd/>
            <a:tailEnd/>
          </a:ln>
        </p:spPr>
      </p:pic>
      <p:pic>
        <p:nvPicPr>
          <p:cNvPr id="6" name="Picture 5" descr="85erodingbankSC"/>
          <p:cNvPicPr>
            <a:picLocks noChangeAspect="1" noChangeArrowheads="1"/>
          </p:cNvPicPr>
          <p:nvPr/>
        </p:nvPicPr>
        <p:blipFill>
          <a:blip r:embed="rId4" cstate="print"/>
          <a:srcRect/>
          <a:stretch>
            <a:fillRect/>
          </a:stretch>
        </p:blipFill>
        <p:spPr bwMode="auto">
          <a:xfrm>
            <a:off x="4495800" y="1447800"/>
            <a:ext cx="4495800" cy="42672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81200"/>
            <a:ext cx="2895600" cy="4449763"/>
          </a:xfrm>
        </p:spPr>
        <p:txBody>
          <a:bodyPr/>
          <a:lstStyle/>
          <a:p>
            <a:r>
              <a:rPr lang="en-US" dirty="0" smtClean="0"/>
              <a:t>Sloping </a:t>
            </a:r>
          </a:p>
          <a:p>
            <a:endParaRPr lang="en-US" dirty="0" smtClean="0"/>
          </a:p>
          <a:p>
            <a:r>
              <a:rPr lang="en-US" dirty="0" smtClean="0"/>
              <a:t>Revegetation</a:t>
            </a:r>
          </a:p>
          <a:p>
            <a:endParaRPr lang="en-US" dirty="0" smtClean="0"/>
          </a:p>
          <a:p>
            <a:r>
              <a:rPr lang="en-US" dirty="0" smtClean="0"/>
              <a:t>Fencing</a:t>
            </a:r>
            <a:endParaRPr lang="en-US" dirty="0"/>
          </a:p>
        </p:txBody>
      </p:sp>
      <p:sp>
        <p:nvSpPr>
          <p:cNvPr id="2" name="Title 1"/>
          <p:cNvSpPr>
            <a:spLocks noGrp="1"/>
          </p:cNvSpPr>
          <p:nvPr>
            <p:ph type="title"/>
          </p:nvPr>
        </p:nvSpPr>
        <p:spPr>
          <a:xfrm>
            <a:off x="457200" y="274638"/>
            <a:ext cx="8229600" cy="563562"/>
          </a:xfrm>
        </p:spPr>
        <p:txBody>
          <a:bodyPr>
            <a:normAutofit fontScale="90000"/>
          </a:bodyPr>
          <a:lstStyle/>
          <a:p>
            <a:r>
              <a:rPr lang="en-US" dirty="0" smtClean="0"/>
              <a:t>Types of Projects</a:t>
            </a:r>
            <a:endParaRPr lang="en-US" dirty="0"/>
          </a:p>
        </p:txBody>
      </p:sp>
      <p:pic>
        <p:nvPicPr>
          <p:cNvPr id="6" name="Picture 2" descr="2009 Spring Cr"/>
          <p:cNvPicPr>
            <a:picLocks noChangeAspect="1" noChangeArrowheads="1"/>
          </p:cNvPicPr>
          <p:nvPr/>
        </p:nvPicPr>
        <p:blipFill>
          <a:blip r:embed="rId3" cstate="print"/>
          <a:srcRect/>
          <a:stretch>
            <a:fillRect/>
          </a:stretch>
        </p:blipFill>
        <p:spPr bwMode="auto">
          <a:xfrm>
            <a:off x="3432810" y="2895600"/>
            <a:ext cx="5634990" cy="3886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8600" y="685800"/>
            <a:ext cx="3657600" cy="1447800"/>
          </a:xfrm>
        </p:spPr>
        <p:txBody>
          <a:bodyPr>
            <a:normAutofit/>
          </a:bodyPr>
          <a:lstStyle/>
          <a:p>
            <a:r>
              <a:rPr lang="en-US" dirty="0" smtClean="0"/>
              <a:t>Tribal Nursery </a:t>
            </a:r>
            <a:br>
              <a:rPr lang="en-US" dirty="0" smtClean="0"/>
            </a:br>
            <a:r>
              <a:rPr lang="en-US" sz="2200" dirty="0" smtClean="0"/>
              <a:t>supplies plugs for planting</a:t>
            </a:r>
            <a:endParaRPr lang="en-US" sz="2200" dirty="0"/>
          </a:p>
        </p:txBody>
      </p:sp>
      <p:pic>
        <p:nvPicPr>
          <p:cNvPr id="4" name="Picture 6"/>
          <p:cNvPicPr>
            <a:picLocks noGrp="1" noChangeAspect="1" noChangeArrowheads="1"/>
          </p:cNvPicPr>
          <p:nvPr>
            <p:ph sz="half" idx="4294967295"/>
          </p:nvPr>
        </p:nvPicPr>
        <p:blipFill>
          <a:blip r:embed="rId3" cstate="print"/>
          <a:srcRect/>
          <a:stretch>
            <a:fillRect/>
          </a:stretch>
        </p:blipFill>
        <p:spPr>
          <a:xfrm>
            <a:off x="4016375" y="1905000"/>
            <a:ext cx="5127625" cy="4856163"/>
          </a:xfrm>
          <a:prstGeom prst="rect">
            <a:avLst/>
          </a:prstGeom>
          <a:noFill/>
        </p:spPr>
      </p:pic>
      <p:pic>
        <p:nvPicPr>
          <p:cNvPr id="9218" name="Picture 2" descr="H:\pics2010\2010 wetlands plants 002.jpg"/>
          <p:cNvPicPr>
            <a:picLocks noChangeAspect="1" noChangeArrowheads="1"/>
          </p:cNvPicPr>
          <p:nvPr/>
        </p:nvPicPr>
        <p:blipFill>
          <a:blip r:embed="rId4" cstate="print"/>
          <a:srcRect/>
          <a:stretch>
            <a:fillRect/>
          </a:stretch>
        </p:blipFill>
        <p:spPr bwMode="auto">
          <a:xfrm>
            <a:off x="152400" y="3962400"/>
            <a:ext cx="3683000" cy="276225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3671</TotalTime>
  <Words>910</Words>
  <Application>Microsoft Office PowerPoint</Application>
  <PresentationFormat>On-screen Show (4:3)</PresentationFormat>
  <Paragraphs>89</Paragraphs>
  <Slides>17</Slides>
  <Notes>13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Paper</vt:lpstr>
      <vt:lpstr>Fort Hall Stream Habitat Restoration Project 199201000</vt:lpstr>
      <vt:lpstr>PowerPoint Presentation</vt:lpstr>
      <vt:lpstr>Fort Hall Reservation</vt:lpstr>
      <vt:lpstr>Fort Hall Bottoms</vt:lpstr>
      <vt:lpstr>Tribal Policy and Objectives</vt:lpstr>
      <vt:lpstr>Project Objectives</vt:lpstr>
      <vt:lpstr>Project Sites/selection </vt:lpstr>
      <vt:lpstr>Types of Projects</vt:lpstr>
      <vt:lpstr>Tribal Nursery  supplies plugs for planting</vt:lpstr>
      <vt:lpstr>PowerPoint Presentation</vt:lpstr>
      <vt:lpstr>Monitoring</vt:lpstr>
      <vt:lpstr>Results</vt:lpstr>
      <vt:lpstr>Results</vt:lpstr>
      <vt:lpstr>Discussion</vt:lpstr>
      <vt:lpstr>Conclusions</vt:lpstr>
      <vt:lpstr>Conclusions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Fort Hall Stream Habitat Restoration Project 199201000</dc:title>
  <dc:creator>hosborne</dc:creator>
  <cp:lastModifiedBy>adminstaff</cp:lastModifiedBy>
  <cp:revision>103</cp:revision>
  <dcterms:created xsi:type="dcterms:W3CDTF">2012-01-13T18:08:57Z</dcterms:created>
  <dcterms:modified xsi:type="dcterms:W3CDTF">2012-01-18T19:56:00Z</dcterms:modified>
</cp:coreProperties>
</file>