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4" r:id="rId3"/>
    <p:sldId id="267" r:id="rId4"/>
    <p:sldId id="268" r:id="rId5"/>
    <p:sldId id="257" r:id="rId6"/>
    <p:sldId id="278" r:id="rId7"/>
    <p:sldId id="258" r:id="rId8"/>
    <p:sldId id="276" r:id="rId9"/>
    <p:sldId id="270" r:id="rId10"/>
    <p:sldId id="275" r:id="rId11"/>
    <p:sldId id="262" r:id="rId12"/>
    <p:sldId id="263" r:id="rId13"/>
    <p:sldId id="272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9AA3-3CFF-465A-92C2-01BB8D0EBCA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27DA-CBDC-4F95-B02F-EDF0FA02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Sympatry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Atypical pattern of dispersal (Lake Creek)</a:t>
            </a:r>
          </a:p>
          <a:p>
            <a:r>
              <a:rPr lang="en-US" dirty="0" smtClean="0"/>
              <a:t>Typical</a:t>
            </a:r>
            <a:r>
              <a:rPr lang="en-US" baseline="0" dirty="0" smtClean="0"/>
              <a:t> pattern of dispersal (Big Creek)</a:t>
            </a:r>
          </a:p>
          <a:p>
            <a:r>
              <a:rPr lang="en-US" baseline="0" dirty="0" smtClean="0"/>
              <a:t>Phenotypic characteristics are good indicators of genetic identity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issues that</a:t>
            </a:r>
            <a:r>
              <a:rPr lang="en-US" baseline="0" dirty="0" smtClean="0"/>
              <a:t> the state is wrestling with</a:t>
            </a:r>
          </a:p>
          <a:p>
            <a:r>
              <a:rPr lang="en-US" baseline="0" dirty="0" smtClean="0"/>
              <a:t>HOW MANY SITES, SAMPLING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HAS THIS BEEN SHOWN TO BE 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</a:t>
            </a:r>
            <a:r>
              <a:rPr lang="en-US" baseline="0" dirty="0" smtClean="0"/>
              <a:t> trout meeting is our venue for reporting preliminary results that guide phase II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WHAT WE’VE LEARNED through previous funding</a:t>
            </a:r>
            <a:r>
              <a:rPr lang="en-US" baseline="0" dirty="0" smtClean="0"/>
              <a:t> cycles of 1997-019-00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we’ll get </a:t>
            </a:r>
            <a:r>
              <a:rPr lang="en-US" dirty="0" smtClean="0">
                <a:sym typeface="Wingdings" pitchFamily="2" charset="2"/>
              </a:rPr>
              <a:t> how it helps management</a:t>
            </a:r>
          </a:p>
          <a:p>
            <a:r>
              <a:rPr lang="en-US" dirty="0" smtClean="0">
                <a:sym typeface="Wingdings" pitchFamily="2" charset="2"/>
              </a:rPr>
              <a:t>Emphasize</a:t>
            </a:r>
            <a:r>
              <a:rPr lang="en-US" baseline="0" dirty="0" smtClean="0">
                <a:sym typeface="Wingdings" pitchFamily="2" charset="2"/>
              </a:rPr>
              <a:t> the USFWS Recovery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27DA-CBDC-4F95-B02F-EDF0FA027E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4D9E07-4157-4426-86CF-6F0845CE5B65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57BE21-072A-426B-B013-8FCD0254655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742" y="1600200"/>
            <a:ext cx="8067057" cy="198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Evaluate the Life History of Native </a:t>
            </a:r>
            <a:r>
              <a:rPr lang="en-US" sz="3600" dirty="0" err="1" smtClean="0"/>
              <a:t>Salmonids</a:t>
            </a:r>
            <a:r>
              <a:rPr lang="en-US" sz="3600" dirty="0" smtClean="0"/>
              <a:t> in the Malheur River </a:t>
            </a:r>
            <a:r>
              <a:rPr lang="en-US" sz="3600" dirty="0" err="1" smtClean="0"/>
              <a:t>Subbasin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1997-019-00:  </a:t>
            </a:r>
            <a:br>
              <a:rPr lang="en-US" sz="3600" dirty="0" smtClean="0"/>
            </a:br>
            <a:r>
              <a:rPr lang="en-US" sz="3600" b="0" dirty="0" smtClean="0"/>
              <a:t>New objectives and directions for FY2013-2017</a:t>
            </a:r>
            <a:endParaRPr lang="en-US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16512"/>
            <a:ext cx="4572000" cy="12954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Erica Maltz, Fisheries Program Manager</a:t>
            </a:r>
          </a:p>
          <a:p>
            <a:pPr algn="l"/>
            <a:r>
              <a:rPr lang="en-US" sz="1800" b="1" dirty="0" smtClean="0"/>
              <a:t>Drew Harper, Fish Biologist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Burns Paiute Tribe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18 January 2012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8780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79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of proposal to other projects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86000" y="4636824"/>
            <a:ext cx="3200398" cy="914400"/>
          </a:xfrm>
          <a:custGeom>
            <a:avLst/>
            <a:gdLst>
              <a:gd name="connsiteX0" fmla="*/ 0 w 1371600"/>
              <a:gd name="connsiteY0" fmla="*/ 228605 h 1558309"/>
              <a:gd name="connsiteX1" fmla="*/ 228605 w 1371600"/>
              <a:gd name="connsiteY1" fmla="*/ 0 h 1558309"/>
              <a:gd name="connsiteX2" fmla="*/ 1142995 w 1371600"/>
              <a:gd name="connsiteY2" fmla="*/ 0 h 1558309"/>
              <a:gd name="connsiteX3" fmla="*/ 1371600 w 1371600"/>
              <a:gd name="connsiteY3" fmla="*/ 228605 h 1558309"/>
              <a:gd name="connsiteX4" fmla="*/ 1371600 w 1371600"/>
              <a:gd name="connsiteY4" fmla="*/ 1329704 h 1558309"/>
              <a:gd name="connsiteX5" fmla="*/ 1142995 w 1371600"/>
              <a:gd name="connsiteY5" fmla="*/ 1558309 h 1558309"/>
              <a:gd name="connsiteX6" fmla="*/ 228605 w 1371600"/>
              <a:gd name="connsiteY6" fmla="*/ 1558309 h 1558309"/>
              <a:gd name="connsiteX7" fmla="*/ 0 w 1371600"/>
              <a:gd name="connsiteY7" fmla="*/ 1329704 h 1558309"/>
              <a:gd name="connsiteX8" fmla="*/ 0 w 1371600"/>
              <a:gd name="connsiteY8" fmla="*/ 228605 h 155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558309">
                <a:moveTo>
                  <a:pt x="0" y="228605"/>
                </a:moveTo>
                <a:cubicBezTo>
                  <a:pt x="0" y="102350"/>
                  <a:pt x="102350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0"/>
                  <a:pt x="1371600" y="228605"/>
                </a:cubicBezTo>
                <a:lnTo>
                  <a:pt x="1371600" y="1329704"/>
                </a:lnTo>
                <a:cubicBezTo>
                  <a:pt x="1371600" y="1455959"/>
                  <a:pt x="1269250" y="1558309"/>
                  <a:pt x="1142995" y="1558309"/>
                </a:cubicBezTo>
                <a:lnTo>
                  <a:pt x="228605" y="1558309"/>
                </a:lnTo>
                <a:cubicBezTo>
                  <a:pt x="102350" y="1558309"/>
                  <a:pt x="0" y="1455959"/>
                  <a:pt x="0" y="1329704"/>
                </a:cubicBezTo>
                <a:lnTo>
                  <a:pt x="0" y="22860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16" tIns="115216" rIns="115216" bIns="115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Primary limiting </a:t>
            </a:r>
            <a:r>
              <a:rPr lang="en-US" sz="2000" b="1" dirty="0"/>
              <a:t>f</a:t>
            </a:r>
            <a:r>
              <a:rPr lang="en-US" sz="2000" b="1" kern="1200" dirty="0" smtClean="0"/>
              <a:t>actor: </a:t>
            </a:r>
            <a:r>
              <a:rPr lang="en-US" sz="2000" kern="1200" dirty="0" smtClean="0"/>
              <a:t>brook trout (hybridization/competition)</a:t>
            </a:r>
            <a:endParaRPr lang="en-US" sz="2000" kern="1200" dirty="0"/>
          </a:p>
        </p:txBody>
      </p:sp>
      <p:sp>
        <p:nvSpPr>
          <p:cNvPr id="15" name="Freeform 14"/>
          <p:cNvSpPr/>
          <p:nvPr/>
        </p:nvSpPr>
        <p:spPr>
          <a:xfrm rot="15992794" flipV="1">
            <a:off x="3675612" y="3007924"/>
            <a:ext cx="460537" cy="517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83657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2873907" y="915612"/>
            <a:ext cx="2267567" cy="1645920"/>
          </a:xfrm>
          <a:custGeom>
            <a:avLst/>
            <a:gdLst>
              <a:gd name="connsiteX0" fmla="*/ 0 w 1981196"/>
              <a:gd name="connsiteY0" fmla="*/ 269715 h 1618256"/>
              <a:gd name="connsiteX1" fmla="*/ 269715 w 1981196"/>
              <a:gd name="connsiteY1" fmla="*/ 0 h 1618256"/>
              <a:gd name="connsiteX2" fmla="*/ 1711481 w 1981196"/>
              <a:gd name="connsiteY2" fmla="*/ 0 h 1618256"/>
              <a:gd name="connsiteX3" fmla="*/ 1981196 w 1981196"/>
              <a:gd name="connsiteY3" fmla="*/ 269715 h 1618256"/>
              <a:gd name="connsiteX4" fmla="*/ 1981196 w 1981196"/>
              <a:gd name="connsiteY4" fmla="*/ 1348541 h 1618256"/>
              <a:gd name="connsiteX5" fmla="*/ 1711481 w 1981196"/>
              <a:gd name="connsiteY5" fmla="*/ 1618256 h 1618256"/>
              <a:gd name="connsiteX6" fmla="*/ 269715 w 1981196"/>
              <a:gd name="connsiteY6" fmla="*/ 1618256 h 1618256"/>
              <a:gd name="connsiteX7" fmla="*/ 0 w 1981196"/>
              <a:gd name="connsiteY7" fmla="*/ 1348541 h 1618256"/>
              <a:gd name="connsiteX8" fmla="*/ 0 w 1981196"/>
              <a:gd name="connsiteY8" fmla="*/ 269715 h 161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196" h="1618256">
                <a:moveTo>
                  <a:pt x="0" y="269715"/>
                </a:moveTo>
                <a:cubicBezTo>
                  <a:pt x="0" y="120756"/>
                  <a:pt x="120756" y="0"/>
                  <a:pt x="269715" y="0"/>
                </a:cubicBezTo>
                <a:lnTo>
                  <a:pt x="1711481" y="0"/>
                </a:lnTo>
                <a:cubicBezTo>
                  <a:pt x="1860440" y="0"/>
                  <a:pt x="1981196" y="120756"/>
                  <a:pt x="1981196" y="269715"/>
                </a:cubicBezTo>
                <a:lnTo>
                  <a:pt x="1981196" y="1348541"/>
                </a:lnTo>
                <a:cubicBezTo>
                  <a:pt x="1981196" y="1497500"/>
                  <a:pt x="1860440" y="1618256"/>
                  <a:pt x="1711481" y="1618256"/>
                </a:cubicBezTo>
                <a:lnTo>
                  <a:pt x="269715" y="1618256"/>
                </a:lnTo>
                <a:cubicBezTo>
                  <a:pt x="120756" y="1618256"/>
                  <a:pt x="0" y="1497500"/>
                  <a:pt x="0" y="1348541"/>
                </a:cubicBezTo>
                <a:lnTo>
                  <a:pt x="0" y="269715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17" tIns="137417" rIns="137417" bIns="1374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USFWS Recovery Plan: Malheur Recovery Unit</a:t>
            </a:r>
            <a:endParaRPr lang="en-US" sz="2000" b="1" kern="1200" dirty="0"/>
          </a:p>
        </p:txBody>
      </p:sp>
      <p:sp>
        <p:nvSpPr>
          <p:cNvPr id="18" name="Freeform 17"/>
          <p:cNvSpPr/>
          <p:nvPr/>
        </p:nvSpPr>
        <p:spPr>
          <a:xfrm>
            <a:off x="3410417" y="5791200"/>
            <a:ext cx="1554479" cy="914400"/>
          </a:xfrm>
          <a:custGeom>
            <a:avLst/>
            <a:gdLst>
              <a:gd name="connsiteX0" fmla="*/ 0 w 979363"/>
              <a:gd name="connsiteY0" fmla="*/ 163230 h 1049542"/>
              <a:gd name="connsiteX1" fmla="*/ 163230 w 979363"/>
              <a:gd name="connsiteY1" fmla="*/ 0 h 1049542"/>
              <a:gd name="connsiteX2" fmla="*/ 816133 w 979363"/>
              <a:gd name="connsiteY2" fmla="*/ 0 h 1049542"/>
              <a:gd name="connsiteX3" fmla="*/ 979363 w 979363"/>
              <a:gd name="connsiteY3" fmla="*/ 163230 h 1049542"/>
              <a:gd name="connsiteX4" fmla="*/ 979363 w 979363"/>
              <a:gd name="connsiteY4" fmla="*/ 886312 h 1049542"/>
              <a:gd name="connsiteX5" fmla="*/ 816133 w 979363"/>
              <a:gd name="connsiteY5" fmla="*/ 1049542 h 1049542"/>
              <a:gd name="connsiteX6" fmla="*/ 163230 w 979363"/>
              <a:gd name="connsiteY6" fmla="*/ 1049542 h 1049542"/>
              <a:gd name="connsiteX7" fmla="*/ 0 w 979363"/>
              <a:gd name="connsiteY7" fmla="*/ 886312 h 1049542"/>
              <a:gd name="connsiteX8" fmla="*/ 0 w 979363"/>
              <a:gd name="connsiteY8" fmla="*/ 163230 h 10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363" h="1049542">
                <a:moveTo>
                  <a:pt x="0" y="163230"/>
                </a:moveTo>
                <a:cubicBezTo>
                  <a:pt x="0" y="73081"/>
                  <a:pt x="73081" y="0"/>
                  <a:pt x="163230" y="0"/>
                </a:cubicBezTo>
                <a:lnTo>
                  <a:pt x="816133" y="0"/>
                </a:lnTo>
                <a:cubicBezTo>
                  <a:pt x="906282" y="0"/>
                  <a:pt x="979363" y="73081"/>
                  <a:pt x="979363" y="163230"/>
                </a:cubicBezTo>
                <a:lnTo>
                  <a:pt x="979363" y="886312"/>
                </a:lnTo>
                <a:cubicBezTo>
                  <a:pt x="979363" y="976461"/>
                  <a:pt x="906282" y="1049542"/>
                  <a:pt x="816133" y="1049542"/>
                </a:cubicBezTo>
                <a:lnTo>
                  <a:pt x="163230" y="1049542"/>
                </a:lnTo>
                <a:cubicBezTo>
                  <a:pt x="73081" y="1049542"/>
                  <a:pt x="0" y="976461"/>
                  <a:pt x="0" y="886312"/>
                </a:cubicBezTo>
                <a:lnTo>
                  <a:pt x="0" y="16323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69" tIns="96069" rIns="96069" bIns="9606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</a:pPr>
            <a:r>
              <a:rPr lang="en-US" sz="1600" b="1" dirty="0" smtClean="0"/>
              <a:t>US</a:t>
            </a:r>
            <a:r>
              <a:rPr lang="en-US" sz="1600" b="1" kern="1200" dirty="0" smtClean="0"/>
              <a:t>BR: </a:t>
            </a:r>
            <a:r>
              <a:rPr lang="en-US" sz="1600" kern="1200" dirty="0" err="1" smtClean="0"/>
              <a:t>qPCR</a:t>
            </a:r>
            <a:r>
              <a:rPr lang="en-US" sz="1600" kern="1200" dirty="0" smtClean="0"/>
              <a:t> as an effectiveness monitoring  tool</a:t>
            </a:r>
            <a:endParaRPr lang="en-US" sz="16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752600" y="5791200"/>
            <a:ext cx="1554479" cy="914400"/>
          </a:xfrm>
          <a:custGeom>
            <a:avLst/>
            <a:gdLst>
              <a:gd name="connsiteX0" fmla="*/ 0 w 1212981"/>
              <a:gd name="connsiteY0" fmla="*/ 171417 h 1028482"/>
              <a:gd name="connsiteX1" fmla="*/ 171417 w 1212981"/>
              <a:gd name="connsiteY1" fmla="*/ 0 h 1028482"/>
              <a:gd name="connsiteX2" fmla="*/ 1041564 w 1212981"/>
              <a:gd name="connsiteY2" fmla="*/ 0 h 1028482"/>
              <a:gd name="connsiteX3" fmla="*/ 1212981 w 1212981"/>
              <a:gd name="connsiteY3" fmla="*/ 171417 h 1028482"/>
              <a:gd name="connsiteX4" fmla="*/ 1212981 w 1212981"/>
              <a:gd name="connsiteY4" fmla="*/ 857065 h 1028482"/>
              <a:gd name="connsiteX5" fmla="*/ 1041564 w 1212981"/>
              <a:gd name="connsiteY5" fmla="*/ 1028482 h 1028482"/>
              <a:gd name="connsiteX6" fmla="*/ 171417 w 1212981"/>
              <a:gd name="connsiteY6" fmla="*/ 1028482 h 1028482"/>
              <a:gd name="connsiteX7" fmla="*/ 0 w 1212981"/>
              <a:gd name="connsiteY7" fmla="*/ 857065 h 1028482"/>
              <a:gd name="connsiteX8" fmla="*/ 0 w 1212981"/>
              <a:gd name="connsiteY8" fmla="*/ 171417 h 102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981" h="1028482">
                <a:moveTo>
                  <a:pt x="0" y="171417"/>
                </a:moveTo>
                <a:cubicBezTo>
                  <a:pt x="0" y="76746"/>
                  <a:pt x="76746" y="0"/>
                  <a:pt x="171417" y="0"/>
                </a:cubicBezTo>
                <a:lnTo>
                  <a:pt x="1041564" y="0"/>
                </a:lnTo>
                <a:cubicBezTo>
                  <a:pt x="1136235" y="0"/>
                  <a:pt x="1212981" y="76746"/>
                  <a:pt x="1212981" y="171417"/>
                </a:cubicBezTo>
                <a:lnTo>
                  <a:pt x="1212981" y="857065"/>
                </a:lnTo>
                <a:cubicBezTo>
                  <a:pt x="1212981" y="951736"/>
                  <a:pt x="1136235" y="1028482"/>
                  <a:pt x="1041564" y="1028482"/>
                </a:cubicBezTo>
                <a:lnTo>
                  <a:pt x="171417" y="1028482"/>
                </a:lnTo>
                <a:cubicBezTo>
                  <a:pt x="76746" y="1028482"/>
                  <a:pt x="0" y="951736"/>
                  <a:pt x="0" y="857065"/>
                </a:cubicBezTo>
                <a:lnTo>
                  <a:pt x="0" y="171417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46" tIns="90846" rIns="90846" bIns="908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USBR: </a:t>
            </a:r>
            <a:r>
              <a:rPr lang="en-US" sz="1600" kern="1200" dirty="0" smtClean="0"/>
              <a:t>Seed source removal at High Lake</a:t>
            </a:r>
            <a:endParaRPr lang="en-US" sz="16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934206" y="2774833"/>
            <a:ext cx="1792224" cy="1554480"/>
          </a:xfrm>
          <a:custGeom>
            <a:avLst/>
            <a:gdLst>
              <a:gd name="connsiteX0" fmla="*/ 0 w 1792224"/>
              <a:gd name="connsiteY0" fmla="*/ 228605 h 1371600"/>
              <a:gd name="connsiteX1" fmla="*/ 228605 w 1792224"/>
              <a:gd name="connsiteY1" fmla="*/ 0 h 1371600"/>
              <a:gd name="connsiteX2" fmla="*/ 1563619 w 1792224"/>
              <a:gd name="connsiteY2" fmla="*/ 0 h 1371600"/>
              <a:gd name="connsiteX3" fmla="*/ 1792224 w 1792224"/>
              <a:gd name="connsiteY3" fmla="*/ 228605 h 1371600"/>
              <a:gd name="connsiteX4" fmla="*/ 1792224 w 1792224"/>
              <a:gd name="connsiteY4" fmla="*/ 1142995 h 1371600"/>
              <a:gd name="connsiteX5" fmla="*/ 1563619 w 1792224"/>
              <a:gd name="connsiteY5" fmla="*/ 1371600 h 1371600"/>
              <a:gd name="connsiteX6" fmla="*/ 228605 w 1792224"/>
              <a:gd name="connsiteY6" fmla="*/ 1371600 h 1371600"/>
              <a:gd name="connsiteX7" fmla="*/ 0 w 1792224"/>
              <a:gd name="connsiteY7" fmla="*/ 1142995 h 1371600"/>
              <a:gd name="connsiteX8" fmla="*/ 0 w 1792224"/>
              <a:gd name="connsiteY8" fmla="*/ 22860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24" h="1371600">
                <a:moveTo>
                  <a:pt x="0" y="228605"/>
                </a:moveTo>
                <a:cubicBezTo>
                  <a:pt x="0" y="102350"/>
                  <a:pt x="102350" y="0"/>
                  <a:pt x="228605" y="0"/>
                </a:cubicBezTo>
                <a:lnTo>
                  <a:pt x="1563619" y="0"/>
                </a:lnTo>
                <a:cubicBezTo>
                  <a:pt x="1689874" y="0"/>
                  <a:pt x="1792224" y="102350"/>
                  <a:pt x="1792224" y="228605"/>
                </a:cubicBezTo>
                <a:lnTo>
                  <a:pt x="1792224" y="1142995"/>
                </a:lnTo>
                <a:cubicBezTo>
                  <a:pt x="1792224" y="1269250"/>
                  <a:pt x="1689874" y="1371600"/>
                  <a:pt x="1563619" y="1371600"/>
                </a:cubicBezTo>
                <a:lnTo>
                  <a:pt x="228605" y="1371600"/>
                </a:lnTo>
                <a:cubicBezTo>
                  <a:pt x="102350" y="1371600"/>
                  <a:pt x="0" y="1269250"/>
                  <a:pt x="0" y="1142995"/>
                </a:cubicBezTo>
                <a:lnTo>
                  <a:pt x="0" y="2286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756" tIns="117756" rIns="117756" bIns="117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u="sng" kern="1200" dirty="0" smtClean="0"/>
              <a:t>1997-019-00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Proposed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err="1" smtClean="0"/>
              <a:t>Redband</a:t>
            </a:r>
            <a:r>
              <a:rPr lang="en-US" kern="1200" baseline="0" dirty="0" smtClean="0"/>
              <a:t> trout status and trend monitoring</a:t>
            </a:r>
            <a:endParaRPr lang="en-US" kern="1200" dirty="0"/>
          </a:p>
        </p:txBody>
      </p:sp>
      <p:sp>
        <p:nvSpPr>
          <p:cNvPr id="26" name="Freeform 25"/>
          <p:cNvSpPr/>
          <p:nvPr/>
        </p:nvSpPr>
        <p:spPr>
          <a:xfrm>
            <a:off x="5571731" y="903828"/>
            <a:ext cx="2267708" cy="1645920"/>
          </a:xfrm>
          <a:custGeom>
            <a:avLst/>
            <a:gdLst>
              <a:gd name="connsiteX0" fmla="*/ 0 w 2267708"/>
              <a:gd name="connsiteY0" fmla="*/ 262133 h 1572766"/>
              <a:gd name="connsiteX1" fmla="*/ 262133 w 2267708"/>
              <a:gd name="connsiteY1" fmla="*/ 0 h 1572766"/>
              <a:gd name="connsiteX2" fmla="*/ 2005575 w 2267708"/>
              <a:gd name="connsiteY2" fmla="*/ 0 h 1572766"/>
              <a:gd name="connsiteX3" fmla="*/ 2267708 w 2267708"/>
              <a:gd name="connsiteY3" fmla="*/ 262133 h 1572766"/>
              <a:gd name="connsiteX4" fmla="*/ 2267708 w 2267708"/>
              <a:gd name="connsiteY4" fmla="*/ 1310633 h 1572766"/>
              <a:gd name="connsiteX5" fmla="*/ 2005575 w 2267708"/>
              <a:gd name="connsiteY5" fmla="*/ 1572766 h 1572766"/>
              <a:gd name="connsiteX6" fmla="*/ 262133 w 2267708"/>
              <a:gd name="connsiteY6" fmla="*/ 1572766 h 1572766"/>
              <a:gd name="connsiteX7" fmla="*/ 0 w 2267708"/>
              <a:gd name="connsiteY7" fmla="*/ 1310633 h 1572766"/>
              <a:gd name="connsiteX8" fmla="*/ 0 w 2267708"/>
              <a:gd name="connsiteY8" fmla="*/ 262133 h 157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708" h="1572766">
                <a:moveTo>
                  <a:pt x="0" y="262133"/>
                </a:moveTo>
                <a:cubicBezTo>
                  <a:pt x="0" y="117361"/>
                  <a:pt x="117361" y="0"/>
                  <a:pt x="262133" y="0"/>
                </a:cubicBezTo>
                <a:lnTo>
                  <a:pt x="2005575" y="0"/>
                </a:lnTo>
                <a:cubicBezTo>
                  <a:pt x="2150347" y="0"/>
                  <a:pt x="2267708" y="117361"/>
                  <a:pt x="2267708" y="262133"/>
                </a:cubicBezTo>
                <a:lnTo>
                  <a:pt x="2267708" y="1310633"/>
                </a:lnTo>
                <a:cubicBezTo>
                  <a:pt x="2267708" y="1455405"/>
                  <a:pt x="2150347" y="1572766"/>
                  <a:pt x="2005575" y="1572766"/>
                </a:cubicBezTo>
                <a:lnTo>
                  <a:pt x="262133" y="1572766"/>
                </a:lnTo>
                <a:cubicBezTo>
                  <a:pt x="117361" y="1572766"/>
                  <a:pt x="0" y="1455405"/>
                  <a:pt x="0" y="1310633"/>
                </a:cubicBezTo>
                <a:lnTo>
                  <a:pt x="0" y="262133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96" tIns="135196" rIns="135196" bIns="13519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Malheur River </a:t>
            </a:r>
            <a:r>
              <a:rPr lang="en-US" sz="2000" b="1" kern="1200" dirty="0" err="1" smtClean="0"/>
              <a:t>Subbasin</a:t>
            </a:r>
            <a:r>
              <a:rPr lang="en-US" sz="2000" b="1" kern="1200" dirty="0" smtClean="0"/>
              <a:t> Assessment and Management Plan</a:t>
            </a:r>
            <a:endParaRPr lang="en-US" sz="2000" b="1" kern="1200" dirty="0"/>
          </a:p>
        </p:txBody>
      </p:sp>
      <p:sp>
        <p:nvSpPr>
          <p:cNvPr id="28" name="Freeform 27"/>
          <p:cNvSpPr/>
          <p:nvPr/>
        </p:nvSpPr>
        <p:spPr>
          <a:xfrm>
            <a:off x="7299971" y="5791200"/>
            <a:ext cx="1554480" cy="914400"/>
          </a:xfrm>
          <a:custGeom>
            <a:avLst/>
            <a:gdLst>
              <a:gd name="connsiteX0" fmla="*/ 0 w 979363"/>
              <a:gd name="connsiteY0" fmla="*/ 163230 h 1049542"/>
              <a:gd name="connsiteX1" fmla="*/ 163230 w 979363"/>
              <a:gd name="connsiteY1" fmla="*/ 0 h 1049542"/>
              <a:gd name="connsiteX2" fmla="*/ 816133 w 979363"/>
              <a:gd name="connsiteY2" fmla="*/ 0 h 1049542"/>
              <a:gd name="connsiteX3" fmla="*/ 979363 w 979363"/>
              <a:gd name="connsiteY3" fmla="*/ 163230 h 1049542"/>
              <a:gd name="connsiteX4" fmla="*/ 979363 w 979363"/>
              <a:gd name="connsiteY4" fmla="*/ 886312 h 1049542"/>
              <a:gd name="connsiteX5" fmla="*/ 816133 w 979363"/>
              <a:gd name="connsiteY5" fmla="*/ 1049542 h 1049542"/>
              <a:gd name="connsiteX6" fmla="*/ 163230 w 979363"/>
              <a:gd name="connsiteY6" fmla="*/ 1049542 h 1049542"/>
              <a:gd name="connsiteX7" fmla="*/ 0 w 979363"/>
              <a:gd name="connsiteY7" fmla="*/ 886312 h 1049542"/>
              <a:gd name="connsiteX8" fmla="*/ 0 w 979363"/>
              <a:gd name="connsiteY8" fmla="*/ 163230 h 10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363" h="1049542">
                <a:moveTo>
                  <a:pt x="0" y="163230"/>
                </a:moveTo>
                <a:cubicBezTo>
                  <a:pt x="0" y="73081"/>
                  <a:pt x="73081" y="0"/>
                  <a:pt x="163230" y="0"/>
                </a:cubicBezTo>
                <a:lnTo>
                  <a:pt x="816133" y="0"/>
                </a:lnTo>
                <a:cubicBezTo>
                  <a:pt x="906282" y="0"/>
                  <a:pt x="979363" y="73081"/>
                  <a:pt x="979363" y="163230"/>
                </a:cubicBezTo>
                <a:lnTo>
                  <a:pt x="979363" y="886312"/>
                </a:lnTo>
                <a:cubicBezTo>
                  <a:pt x="979363" y="976461"/>
                  <a:pt x="906282" y="1049542"/>
                  <a:pt x="816133" y="1049542"/>
                </a:cubicBezTo>
                <a:lnTo>
                  <a:pt x="163230" y="1049542"/>
                </a:lnTo>
                <a:cubicBezTo>
                  <a:pt x="73081" y="1049542"/>
                  <a:pt x="0" y="976461"/>
                  <a:pt x="0" y="886312"/>
                </a:cubicBezTo>
                <a:lnTo>
                  <a:pt x="0" y="16323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449" tIns="88449" rIns="88449" bIns="8844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en-US" sz="1600" b="1" kern="1200" dirty="0" smtClean="0">
                <a:solidFill>
                  <a:schemeClr val="tx1"/>
                </a:solidFill>
              </a:rPr>
              <a:t>USFWS</a:t>
            </a:r>
            <a:r>
              <a:rPr lang="en-US" sz="1600" kern="1200" dirty="0" smtClean="0">
                <a:solidFill>
                  <a:schemeClr val="tx1"/>
                </a:solidFill>
              </a:rPr>
              <a:t>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WNTI Status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ssessments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32768" y="2745946"/>
            <a:ext cx="1793207" cy="1554480"/>
          </a:xfrm>
          <a:custGeom>
            <a:avLst/>
            <a:gdLst>
              <a:gd name="connsiteX0" fmla="*/ 0 w 1371600"/>
              <a:gd name="connsiteY0" fmla="*/ 228605 h 1558309"/>
              <a:gd name="connsiteX1" fmla="*/ 228605 w 1371600"/>
              <a:gd name="connsiteY1" fmla="*/ 0 h 1558309"/>
              <a:gd name="connsiteX2" fmla="*/ 1142995 w 1371600"/>
              <a:gd name="connsiteY2" fmla="*/ 0 h 1558309"/>
              <a:gd name="connsiteX3" fmla="*/ 1371600 w 1371600"/>
              <a:gd name="connsiteY3" fmla="*/ 228605 h 1558309"/>
              <a:gd name="connsiteX4" fmla="*/ 1371600 w 1371600"/>
              <a:gd name="connsiteY4" fmla="*/ 1329704 h 1558309"/>
              <a:gd name="connsiteX5" fmla="*/ 1142995 w 1371600"/>
              <a:gd name="connsiteY5" fmla="*/ 1558309 h 1558309"/>
              <a:gd name="connsiteX6" fmla="*/ 228605 w 1371600"/>
              <a:gd name="connsiteY6" fmla="*/ 1558309 h 1558309"/>
              <a:gd name="connsiteX7" fmla="*/ 0 w 1371600"/>
              <a:gd name="connsiteY7" fmla="*/ 1329704 h 1558309"/>
              <a:gd name="connsiteX8" fmla="*/ 0 w 1371600"/>
              <a:gd name="connsiteY8" fmla="*/ 228605 h 155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558309">
                <a:moveTo>
                  <a:pt x="0" y="228605"/>
                </a:moveTo>
                <a:cubicBezTo>
                  <a:pt x="0" y="102350"/>
                  <a:pt x="102350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0"/>
                  <a:pt x="1371600" y="228605"/>
                </a:cubicBezTo>
                <a:lnTo>
                  <a:pt x="1371600" y="1329704"/>
                </a:lnTo>
                <a:cubicBezTo>
                  <a:pt x="1371600" y="1455959"/>
                  <a:pt x="1269250" y="1558309"/>
                  <a:pt x="1142995" y="1558309"/>
                </a:cubicBezTo>
                <a:lnTo>
                  <a:pt x="228605" y="1558309"/>
                </a:lnTo>
                <a:cubicBezTo>
                  <a:pt x="102350" y="1558309"/>
                  <a:pt x="0" y="1455959"/>
                  <a:pt x="0" y="1329704"/>
                </a:cubicBezTo>
                <a:lnTo>
                  <a:pt x="0" y="2286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16" tIns="115216" rIns="115216" bIns="115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u="sng" kern="1200" dirty="0" smtClean="0"/>
              <a:t>1997-019-00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Proposed</a:t>
            </a:r>
            <a:endParaRPr lang="en-US" b="1" kern="1200" dirty="0" smtClean="0"/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Bull trout status and trend monitoring</a:t>
            </a:r>
            <a:endParaRPr lang="en-US" kern="1200" dirty="0"/>
          </a:p>
        </p:txBody>
      </p:sp>
      <p:sp>
        <p:nvSpPr>
          <p:cNvPr id="22" name="Freeform 21"/>
          <p:cNvSpPr/>
          <p:nvPr/>
        </p:nvSpPr>
        <p:spPr>
          <a:xfrm>
            <a:off x="115455" y="5791200"/>
            <a:ext cx="1554480" cy="914400"/>
          </a:xfrm>
          <a:custGeom>
            <a:avLst/>
            <a:gdLst>
              <a:gd name="connsiteX0" fmla="*/ 0 w 1212981"/>
              <a:gd name="connsiteY0" fmla="*/ 171417 h 1028482"/>
              <a:gd name="connsiteX1" fmla="*/ 171417 w 1212981"/>
              <a:gd name="connsiteY1" fmla="*/ 0 h 1028482"/>
              <a:gd name="connsiteX2" fmla="*/ 1041564 w 1212981"/>
              <a:gd name="connsiteY2" fmla="*/ 0 h 1028482"/>
              <a:gd name="connsiteX3" fmla="*/ 1212981 w 1212981"/>
              <a:gd name="connsiteY3" fmla="*/ 171417 h 1028482"/>
              <a:gd name="connsiteX4" fmla="*/ 1212981 w 1212981"/>
              <a:gd name="connsiteY4" fmla="*/ 857065 h 1028482"/>
              <a:gd name="connsiteX5" fmla="*/ 1041564 w 1212981"/>
              <a:gd name="connsiteY5" fmla="*/ 1028482 h 1028482"/>
              <a:gd name="connsiteX6" fmla="*/ 171417 w 1212981"/>
              <a:gd name="connsiteY6" fmla="*/ 1028482 h 1028482"/>
              <a:gd name="connsiteX7" fmla="*/ 0 w 1212981"/>
              <a:gd name="connsiteY7" fmla="*/ 857065 h 1028482"/>
              <a:gd name="connsiteX8" fmla="*/ 0 w 1212981"/>
              <a:gd name="connsiteY8" fmla="*/ 171417 h 102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981" h="1028482">
                <a:moveTo>
                  <a:pt x="0" y="171417"/>
                </a:moveTo>
                <a:cubicBezTo>
                  <a:pt x="0" y="76746"/>
                  <a:pt x="76746" y="0"/>
                  <a:pt x="171417" y="0"/>
                </a:cubicBezTo>
                <a:lnTo>
                  <a:pt x="1041564" y="0"/>
                </a:lnTo>
                <a:cubicBezTo>
                  <a:pt x="1136235" y="0"/>
                  <a:pt x="1212981" y="76746"/>
                  <a:pt x="1212981" y="171417"/>
                </a:cubicBezTo>
                <a:lnTo>
                  <a:pt x="1212981" y="857065"/>
                </a:lnTo>
                <a:cubicBezTo>
                  <a:pt x="1212981" y="951736"/>
                  <a:pt x="1136235" y="1028482"/>
                  <a:pt x="1041564" y="1028482"/>
                </a:cubicBezTo>
                <a:lnTo>
                  <a:pt x="171417" y="1028482"/>
                </a:lnTo>
                <a:cubicBezTo>
                  <a:pt x="76746" y="1028482"/>
                  <a:pt x="0" y="951736"/>
                  <a:pt x="0" y="857065"/>
                </a:cubicBezTo>
                <a:lnTo>
                  <a:pt x="0" y="171417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46" tIns="90846" rIns="90846" bIns="9084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en-US" sz="1600" b="1" kern="1200" dirty="0" smtClean="0"/>
              <a:t>Interagency:</a:t>
            </a:r>
          </a:p>
          <a:p>
            <a:pPr lvl="0" algn="ctr" defTabSz="711200">
              <a:spcBef>
                <a:spcPct val="0"/>
              </a:spcBef>
            </a:pPr>
            <a:r>
              <a:rPr lang="en-US" sz="1600" kern="1200" dirty="0" smtClean="0"/>
              <a:t>Spawning surveys</a:t>
            </a:r>
            <a:endParaRPr lang="en-US" sz="1600" kern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99115" y="4379962"/>
            <a:ext cx="535370" cy="13744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91206" y="4650630"/>
            <a:ext cx="3200400" cy="914400"/>
          </a:xfrm>
          <a:custGeom>
            <a:avLst/>
            <a:gdLst>
              <a:gd name="connsiteX0" fmla="*/ 0 w 1371600"/>
              <a:gd name="connsiteY0" fmla="*/ 228605 h 1558309"/>
              <a:gd name="connsiteX1" fmla="*/ 228605 w 1371600"/>
              <a:gd name="connsiteY1" fmla="*/ 0 h 1558309"/>
              <a:gd name="connsiteX2" fmla="*/ 1142995 w 1371600"/>
              <a:gd name="connsiteY2" fmla="*/ 0 h 1558309"/>
              <a:gd name="connsiteX3" fmla="*/ 1371600 w 1371600"/>
              <a:gd name="connsiteY3" fmla="*/ 228605 h 1558309"/>
              <a:gd name="connsiteX4" fmla="*/ 1371600 w 1371600"/>
              <a:gd name="connsiteY4" fmla="*/ 1329704 h 1558309"/>
              <a:gd name="connsiteX5" fmla="*/ 1142995 w 1371600"/>
              <a:gd name="connsiteY5" fmla="*/ 1558309 h 1558309"/>
              <a:gd name="connsiteX6" fmla="*/ 228605 w 1371600"/>
              <a:gd name="connsiteY6" fmla="*/ 1558309 h 1558309"/>
              <a:gd name="connsiteX7" fmla="*/ 0 w 1371600"/>
              <a:gd name="connsiteY7" fmla="*/ 1329704 h 1558309"/>
              <a:gd name="connsiteX8" fmla="*/ 0 w 1371600"/>
              <a:gd name="connsiteY8" fmla="*/ 228605 h 155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558309">
                <a:moveTo>
                  <a:pt x="0" y="228605"/>
                </a:moveTo>
                <a:cubicBezTo>
                  <a:pt x="0" y="102350"/>
                  <a:pt x="102350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0"/>
                  <a:pt x="1371600" y="228605"/>
                </a:cubicBezTo>
                <a:lnTo>
                  <a:pt x="1371600" y="1329704"/>
                </a:lnTo>
                <a:cubicBezTo>
                  <a:pt x="1371600" y="1455959"/>
                  <a:pt x="1269250" y="1558309"/>
                  <a:pt x="1142995" y="1558309"/>
                </a:cubicBezTo>
                <a:lnTo>
                  <a:pt x="228605" y="1558309"/>
                </a:lnTo>
                <a:cubicBezTo>
                  <a:pt x="102350" y="1558309"/>
                  <a:pt x="0" y="1455959"/>
                  <a:pt x="0" y="1329704"/>
                </a:cubicBezTo>
                <a:lnTo>
                  <a:pt x="0" y="22860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16" tIns="115216" rIns="115216" bIns="115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</a:pPr>
            <a:r>
              <a:rPr lang="en-US" sz="2000" b="1" kern="1200" dirty="0" smtClean="0"/>
              <a:t>Key uncertainties: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</a:pPr>
            <a:r>
              <a:rPr lang="en-US" sz="2000" kern="1200" dirty="0" err="1" smtClean="0"/>
              <a:t>redband</a:t>
            </a:r>
            <a:r>
              <a:rPr lang="en-US" sz="2000" kern="1200" dirty="0" smtClean="0"/>
              <a:t> abundance over two ecological distinct strata</a:t>
            </a:r>
            <a:endParaRPr lang="en-US" sz="2000" kern="12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543800" y="2598356"/>
            <a:ext cx="81637" cy="1764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77210" y="4379962"/>
            <a:ext cx="1" cy="217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2628750" y="2745946"/>
            <a:ext cx="1793207" cy="1554480"/>
          </a:xfrm>
          <a:custGeom>
            <a:avLst/>
            <a:gdLst>
              <a:gd name="connsiteX0" fmla="*/ 0 w 1371600"/>
              <a:gd name="connsiteY0" fmla="*/ 228605 h 1558309"/>
              <a:gd name="connsiteX1" fmla="*/ 228605 w 1371600"/>
              <a:gd name="connsiteY1" fmla="*/ 0 h 1558309"/>
              <a:gd name="connsiteX2" fmla="*/ 1142995 w 1371600"/>
              <a:gd name="connsiteY2" fmla="*/ 0 h 1558309"/>
              <a:gd name="connsiteX3" fmla="*/ 1371600 w 1371600"/>
              <a:gd name="connsiteY3" fmla="*/ 228605 h 1558309"/>
              <a:gd name="connsiteX4" fmla="*/ 1371600 w 1371600"/>
              <a:gd name="connsiteY4" fmla="*/ 1329704 h 1558309"/>
              <a:gd name="connsiteX5" fmla="*/ 1142995 w 1371600"/>
              <a:gd name="connsiteY5" fmla="*/ 1558309 h 1558309"/>
              <a:gd name="connsiteX6" fmla="*/ 228605 w 1371600"/>
              <a:gd name="connsiteY6" fmla="*/ 1558309 h 1558309"/>
              <a:gd name="connsiteX7" fmla="*/ 0 w 1371600"/>
              <a:gd name="connsiteY7" fmla="*/ 1329704 h 1558309"/>
              <a:gd name="connsiteX8" fmla="*/ 0 w 1371600"/>
              <a:gd name="connsiteY8" fmla="*/ 228605 h 155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558309">
                <a:moveTo>
                  <a:pt x="0" y="228605"/>
                </a:moveTo>
                <a:cubicBezTo>
                  <a:pt x="0" y="102350"/>
                  <a:pt x="102350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0"/>
                  <a:pt x="1371600" y="228605"/>
                </a:cubicBezTo>
                <a:lnTo>
                  <a:pt x="1371600" y="1329704"/>
                </a:lnTo>
                <a:cubicBezTo>
                  <a:pt x="1371600" y="1455959"/>
                  <a:pt x="1269250" y="1558309"/>
                  <a:pt x="1142995" y="1558309"/>
                </a:cubicBezTo>
                <a:lnTo>
                  <a:pt x="228605" y="1558309"/>
                </a:lnTo>
                <a:cubicBezTo>
                  <a:pt x="102350" y="1558309"/>
                  <a:pt x="0" y="1455959"/>
                  <a:pt x="0" y="1329704"/>
                </a:cubicBezTo>
                <a:lnTo>
                  <a:pt x="0" y="2286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16" tIns="115216" rIns="115216" bIns="115216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en-US" b="1" u="sng" kern="1200" dirty="0" smtClean="0"/>
              <a:t>1997-019-00</a:t>
            </a:r>
          </a:p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Proposed</a:t>
            </a:r>
            <a:endParaRPr lang="en-US" b="1" dirty="0"/>
          </a:p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Threats-based targets</a:t>
            </a:r>
            <a:endParaRPr lang="en-US" kern="1200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187656" y="5582114"/>
            <a:ext cx="1" cy="2365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873907" y="5582114"/>
            <a:ext cx="0" cy="2434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839439" y="5565294"/>
            <a:ext cx="161561" cy="2275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525353" y="4341653"/>
            <a:ext cx="0" cy="2555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3610468" y="2570591"/>
            <a:ext cx="146962" cy="1712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5334000" y="2598356"/>
            <a:ext cx="969390" cy="20185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2425976" y="2549748"/>
            <a:ext cx="447932" cy="2526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reeform 126"/>
          <p:cNvSpPr/>
          <p:nvPr/>
        </p:nvSpPr>
        <p:spPr>
          <a:xfrm>
            <a:off x="5109147" y="5791200"/>
            <a:ext cx="1554480" cy="914400"/>
          </a:xfrm>
          <a:custGeom>
            <a:avLst/>
            <a:gdLst>
              <a:gd name="connsiteX0" fmla="*/ 0 w 979363"/>
              <a:gd name="connsiteY0" fmla="*/ 163230 h 1049542"/>
              <a:gd name="connsiteX1" fmla="*/ 163230 w 979363"/>
              <a:gd name="connsiteY1" fmla="*/ 0 h 1049542"/>
              <a:gd name="connsiteX2" fmla="*/ 816133 w 979363"/>
              <a:gd name="connsiteY2" fmla="*/ 0 h 1049542"/>
              <a:gd name="connsiteX3" fmla="*/ 979363 w 979363"/>
              <a:gd name="connsiteY3" fmla="*/ 163230 h 1049542"/>
              <a:gd name="connsiteX4" fmla="*/ 979363 w 979363"/>
              <a:gd name="connsiteY4" fmla="*/ 886312 h 1049542"/>
              <a:gd name="connsiteX5" fmla="*/ 816133 w 979363"/>
              <a:gd name="connsiteY5" fmla="*/ 1049542 h 1049542"/>
              <a:gd name="connsiteX6" fmla="*/ 163230 w 979363"/>
              <a:gd name="connsiteY6" fmla="*/ 1049542 h 1049542"/>
              <a:gd name="connsiteX7" fmla="*/ 0 w 979363"/>
              <a:gd name="connsiteY7" fmla="*/ 886312 h 1049542"/>
              <a:gd name="connsiteX8" fmla="*/ 0 w 979363"/>
              <a:gd name="connsiteY8" fmla="*/ 163230 h 10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363" h="1049542">
                <a:moveTo>
                  <a:pt x="0" y="163230"/>
                </a:moveTo>
                <a:cubicBezTo>
                  <a:pt x="0" y="73081"/>
                  <a:pt x="73081" y="0"/>
                  <a:pt x="163230" y="0"/>
                </a:cubicBezTo>
                <a:lnTo>
                  <a:pt x="816133" y="0"/>
                </a:lnTo>
                <a:cubicBezTo>
                  <a:pt x="906282" y="0"/>
                  <a:pt x="979363" y="73081"/>
                  <a:pt x="979363" y="163230"/>
                </a:cubicBezTo>
                <a:lnTo>
                  <a:pt x="979363" y="886312"/>
                </a:lnTo>
                <a:cubicBezTo>
                  <a:pt x="979363" y="976461"/>
                  <a:pt x="906282" y="1049542"/>
                  <a:pt x="816133" y="1049542"/>
                </a:cubicBezTo>
                <a:lnTo>
                  <a:pt x="163230" y="1049542"/>
                </a:lnTo>
                <a:cubicBezTo>
                  <a:pt x="73081" y="1049542"/>
                  <a:pt x="0" y="976461"/>
                  <a:pt x="0" y="886312"/>
                </a:cubicBezTo>
                <a:lnTo>
                  <a:pt x="0" y="16323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69" tIns="96069" rIns="96069" bIns="9606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</a:pPr>
            <a:r>
              <a:rPr lang="en-US" sz="1600" b="1" dirty="0" smtClean="0"/>
              <a:t>ODFW/FS/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</a:pPr>
            <a:r>
              <a:rPr lang="en-US" sz="1600" b="1" dirty="0" smtClean="0"/>
              <a:t>USFWS: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Suppression/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restoration</a:t>
            </a:r>
            <a:endParaRPr lang="en-US" sz="1600" kern="1200" dirty="0"/>
          </a:p>
        </p:txBody>
      </p:sp>
      <p:cxnSp>
        <p:nvCxnSpPr>
          <p:cNvPr id="130" name="Straight Arrow Connector 129"/>
          <p:cNvCxnSpPr/>
          <p:nvPr/>
        </p:nvCxnSpPr>
        <p:spPr>
          <a:xfrm flipH="1" flipV="1">
            <a:off x="5347950" y="5550253"/>
            <a:ext cx="110645" cy="227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4" grpId="0" animBg="1"/>
      <p:bldP spid="26" grpId="0" animBg="1"/>
      <p:bldP spid="28" grpId="0" animBg="1"/>
      <p:bldP spid="21" grpId="0" animBg="1"/>
      <p:bldP spid="22" grpId="0" animBg="1"/>
      <p:bldP spid="40" grpId="0" animBg="1"/>
      <p:bldP spid="56" grpId="0" animBg="1"/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results to F&amp;W management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R</a:t>
            </a:r>
            <a:r>
              <a:rPr lang="en-US" sz="2000" b="1" dirty="0" err="1" smtClean="0"/>
              <a:t>edband</a:t>
            </a:r>
            <a:r>
              <a:rPr lang="en-US" sz="2000" b="1" dirty="0" smtClean="0"/>
              <a:t> abundance estimates over two ecologically distinct strata, estimated/target precision of 34%</a:t>
            </a:r>
          </a:p>
          <a:p>
            <a:pPr lvl="1"/>
            <a:r>
              <a:rPr lang="en-US" sz="2000" dirty="0" smtClean="0"/>
              <a:t>Identify key management areas</a:t>
            </a:r>
          </a:p>
          <a:p>
            <a:pPr lvl="1"/>
            <a:r>
              <a:rPr lang="en-US" sz="2000" dirty="0" smtClean="0"/>
              <a:t>Trend detection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Evaluation of efficacy of mechanical suppression</a:t>
            </a:r>
          </a:p>
          <a:p>
            <a:pPr lvl="1"/>
            <a:r>
              <a:rPr lang="en-US" sz="2000" dirty="0" smtClean="0"/>
              <a:t>Evaluate success of minimally invasive techniques</a:t>
            </a:r>
          </a:p>
          <a:p>
            <a:pPr lvl="1"/>
            <a:r>
              <a:rPr lang="en-US" sz="2000" dirty="0" smtClean="0"/>
              <a:t>Identify Phase II in BT suppression if chemical treatment/permanent barriers are needed  and where (2018-)</a:t>
            </a:r>
          </a:p>
          <a:p>
            <a:pPr lvl="1"/>
            <a:r>
              <a:rPr lang="en-US" sz="2000" dirty="0" smtClean="0"/>
              <a:t>Address immediate limiting factors to recovery (USFWS Recovery Plan/</a:t>
            </a:r>
            <a:r>
              <a:rPr lang="en-US" sz="2000" dirty="0" err="1" smtClean="0"/>
              <a:t>Subbasin</a:t>
            </a:r>
            <a:r>
              <a:rPr lang="en-US" sz="2000" dirty="0" smtClean="0"/>
              <a:t> Plan)</a:t>
            </a:r>
          </a:p>
          <a:p>
            <a:pPr lvl="1"/>
            <a:r>
              <a:rPr lang="en-US" sz="2000" dirty="0" smtClean="0"/>
              <a:t>Produce/share results, applicable statewide</a:t>
            </a:r>
          </a:p>
          <a:p>
            <a:pPr lvl="1"/>
            <a:r>
              <a:rPr lang="en-US" sz="2000" dirty="0" smtClean="0"/>
              <a:t>Attract changes in FS management of sensitive areas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Management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Identified limiting factors through 1997-019-00, shifting current focus to mitigating limiting factors</a:t>
            </a:r>
          </a:p>
          <a:p>
            <a:endParaRPr lang="en-US" sz="2400" dirty="0"/>
          </a:p>
          <a:p>
            <a:r>
              <a:rPr lang="en-US" sz="2400" dirty="0" smtClean="0"/>
              <a:t>If mechanical methods are insufficient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 utilize information gained</a:t>
            </a:r>
            <a:r>
              <a:rPr lang="en-US" sz="2400" dirty="0" smtClean="0"/>
              <a:t> to develop alternatives </a:t>
            </a:r>
            <a:r>
              <a:rPr lang="en-US" sz="2400" i="1" dirty="0" smtClean="0"/>
              <a:t>cooperatively</a:t>
            </a:r>
          </a:p>
          <a:p>
            <a:endParaRPr lang="en-US" sz="2400" dirty="0" smtClean="0"/>
          </a:p>
          <a:p>
            <a:r>
              <a:rPr lang="en-US" sz="2400" dirty="0" smtClean="0"/>
              <a:t>Adapt to suppression techniques as they become available</a:t>
            </a:r>
          </a:p>
          <a:p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Develop/ incorporate new tools to monitor </a:t>
            </a:r>
            <a:r>
              <a:rPr lang="el-GR" sz="2400" dirty="0" smtClean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in species abundance</a:t>
            </a:r>
          </a:p>
        </p:txBody>
      </p:sp>
    </p:spTree>
    <p:extLst>
      <p:ext uri="{BB962C8B-B14F-4D97-AF65-F5344CB8AC3E}">
        <p14:creationId xmlns:p14="http://schemas.microsoft.com/office/powerpoint/2010/main" val="441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Taking what we’ve learned through 1997-019-00 and utilizing to develop an action-oriented project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Recovery Plan updates necessitate immediate action/identifies BT as primary limiting factor</a:t>
            </a:r>
          </a:p>
          <a:p>
            <a:endParaRPr lang="en-US" dirty="0"/>
          </a:p>
          <a:p>
            <a:r>
              <a:rPr lang="en-US" dirty="0" smtClean="0"/>
              <a:t>Guide development of alternative treatment options, if needed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Utilizing regional/local expertise to develop </a:t>
            </a:r>
            <a:r>
              <a:rPr lang="en-US" u="sng" dirty="0" smtClean="0"/>
              <a:t>all</a:t>
            </a:r>
            <a:r>
              <a:rPr lang="en-US" dirty="0" smtClean="0"/>
              <a:t> portions of proposal</a:t>
            </a:r>
          </a:p>
          <a:p>
            <a:endParaRPr lang="en-US" dirty="0"/>
          </a:p>
          <a:p>
            <a:r>
              <a:rPr lang="en-US" dirty="0" smtClean="0"/>
              <a:t>Coincides with BOR project to disrupt/eliminate downstream dispersal and recruitment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Literature Cited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marL="0" indent="-457200">
              <a:buNone/>
            </a:pPr>
            <a:r>
              <a:rPr lang="en-US" sz="1200" dirty="0" smtClean="0"/>
              <a:t>Bangs, B., S. </a:t>
            </a:r>
            <a:r>
              <a:rPr lang="en-US" sz="1200" dirty="0" err="1" smtClean="0"/>
              <a:t>Gunckel</a:t>
            </a:r>
            <a:r>
              <a:rPr lang="en-US" sz="1200" dirty="0" smtClean="0"/>
              <a:t>, and S. Jacobs.  2008.  distribution and abundance of </a:t>
            </a:r>
            <a:r>
              <a:rPr lang="en-US" sz="1200" dirty="0" err="1" smtClean="0"/>
              <a:t>redband</a:t>
            </a:r>
            <a:r>
              <a:rPr lang="en-US" sz="1200" dirty="0" smtClean="0"/>
              <a:t> trout, </a:t>
            </a:r>
            <a:r>
              <a:rPr lang="en-US" sz="1200" i="1" dirty="0" err="1" smtClean="0"/>
              <a:t>Oncorhynchus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mykiss</a:t>
            </a:r>
            <a:r>
              <a:rPr lang="en-US" sz="1200" i="1" dirty="0" smtClean="0"/>
              <a:t>, </a:t>
            </a:r>
            <a:r>
              <a:rPr lang="en-US" sz="1200" dirty="0" smtClean="0"/>
              <a:t>in the Malheur River Basin.  In </a:t>
            </a:r>
            <a:r>
              <a:rPr lang="en-US" sz="1200" i="1" dirty="0" smtClean="0"/>
              <a:t>Evaluate the Life History of Native </a:t>
            </a:r>
            <a:r>
              <a:rPr lang="en-US" sz="1200" i="1" dirty="0" err="1" smtClean="0"/>
              <a:t>Salmonids</a:t>
            </a:r>
            <a:r>
              <a:rPr lang="en-US" sz="1200" i="1" dirty="0" smtClean="0"/>
              <a:t> in the Malheur River </a:t>
            </a:r>
            <a:r>
              <a:rPr lang="en-US" sz="1200" i="1" dirty="0" err="1" smtClean="0"/>
              <a:t>Subbasin</a:t>
            </a:r>
            <a:r>
              <a:rPr lang="en-US" sz="1200" dirty="0" smtClean="0"/>
              <a:t>.  Burns Paiute Tribe Annual Report FY2007.  Prepared for Bonneville Power Administration.</a:t>
            </a:r>
          </a:p>
          <a:p>
            <a:pPr marL="0" indent="-457200">
              <a:buNone/>
            </a:pPr>
            <a:endParaRPr lang="en-US" sz="1200" dirty="0" smtClean="0"/>
          </a:p>
          <a:p>
            <a:pPr marL="0" indent="-457200">
              <a:buNone/>
            </a:pPr>
            <a:r>
              <a:rPr lang="en-US" sz="1200" dirty="0" err="1" smtClean="0"/>
              <a:t>Gunckel</a:t>
            </a:r>
            <a:r>
              <a:rPr lang="en-US" sz="1200" dirty="0" smtClean="0"/>
              <a:t>, S., A. </a:t>
            </a:r>
            <a:r>
              <a:rPr lang="en-US" sz="1200" dirty="0" err="1" smtClean="0"/>
              <a:t>Hemmingsen</a:t>
            </a:r>
            <a:r>
              <a:rPr lang="en-US" sz="1200" dirty="0" smtClean="0"/>
              <a:t>, and J. Li.  2002.  Effect of bull trout and brook trout interactions on foraging, habitat, feeding, and growth.   Trans. Amer. Fish. Soc.  131: 1119-1130.</a:t>
            </a:r>
            <a:endParaRPr lang="en-US" sz="1200" dirty="0"/>
          </a:p>
          <a:p>
            <a:pPr marL="0" indent="-457200">
              <a:buNone/>
            </a:pPr>
            <a:endParaRPr lang="en-US" sz="1200" dirty="0" smtClean="0"/>
          </a:p>
          <a:p>
            <a:pPr marL="0" indent="-457200">
              <a:buNone/>
            </a:pPr>
            <a:r>
              <a:rPr lang="en-US" sz="1200" dirty="0" err="1" smtClean="0"/>
              <a:t>DeHaan</a:t>
            </a:r>
            <a:r>
              <a:rPr lang="en-US" sz="1200" dirty="0" smtClean="0"/>
              <a:t>, P., L. </a:t>
            </a:r>
            <a:r>
              <a:rPr lang="en-US" sz="1200" dirty="0" err="1" smtClean="0"/>
              <a:t>Schwabe</a:t>
            </a:r>
            <a:r>
              <a:rPr lang="en-US" sz="1200" dirty="0" smtClean="0"/>
              <a:t>, and W. Arden.  2009.  Spatial patterns of hybridization between bull trout, </a:t>
            </a:r>
            <a:r>
              <a:rPr lang="en-US" sz="1200" i="1" dirty="0" err="1" smtClean="0"/>
              <a:t>Salvelinus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confluentus</a:t>
            </a:r>
            <a:r>
              <a:rPr lang="en-US" sz="1200" dirty="0" smtClean="0"/>
              <a:t>, and brook trout, </a:t>
            </a:r>
            <a:r>
              <a:rPr lang="en-US" sz="1200" i="1" dirty="0" err="1" smtClean="0"/>
              <a:t>Salvelinus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fontinalis</a:t>
            </a:r>
            <a:r>
              <a:rPr lang="en-US" sz="1200" i="1" dirty="0" smtClean="0"/>
              <a:t>,</a:t>
            </a:r>
            <a:r>
              <a:rPr lang="en-US" sz="1200" dirty="0" smtClean="0"/>
              <a:t> in an Oregon stream network.  Cons. Gen. 11(3): 935-949.</a:t>
            </a:r>
          </a:p>
          <a:p>
            <a:pPr marL="0" indent="-457200">
              <a:buNone/>
            </a:pPr>
            <a:endParaRPr lang="en-US" sz="1200" dirty="0" smtClean="0"/>
          </a:p>
          <a:p>
            <a:pPr marL="0" indent="-457200">
              <a:buNone/>
            </a:pPr>
            <a:r>
              <a:rPr lang="en-US" sz="1200" dirty="0" smtClean="0"/>
              <a:t>Miller, S., S. Jacobs, S. </a:t>
            </a:r>
            <a:r>
              <a:rPr lang="en-US" sz="1200" dirty="0" err="1" smtClean="0"/>
              <a:t>Gunckel</a:t>
            </a:r>
            <a:r>
              <a:rPr lang="en-US" sz="1200" dirty="0" smtClean="0"/>
              <a:t>, and S. Richardson.  2010.  Evaluation of a sampling approach to monitor the status of Great Basin </a:t>
            </a:r>
            <a:r>
              <a:rPr lang="en-US" sz="1200" dirty="0" err="1" smtClean="0"/>
              <a:t>redband</a:t>
            </a:r>
            <a:r>
              <a:rPr lang="en-US" sz="1200" dirty="0" smtClean="0"/>
              <a:t> trout in Southeastern Oregon.  Oregon Department of Fish and Wildlife, Corvallis, OR.</a:t>
            </a:r>
          </a:p>
          <a:p>
            <a:pPr marL="0" indent="-457200">
              <a:buNone/>
            </a:pPr>
            <a:endParaRPr lang="en-US" sz="1200" dirty="0" smtClean="0"/>
          </a:p>
          <a:p>
            <a:pPr marL="0" indent="-457200">
              <a:buNone/>
            </a:pPr>
            <a:r>
              <a:rPr lang="en-US" sz="1200" dirty="0" smtClean="0"/>
              <a:t>Paul, A. and J. Post.  2001.  Spatial distribution of native and nonnative </a:t>
            </a:r>
            <a:r>
              <a:rPr lang="en-US" sz="1200" dirty="0" err="1" smtClean="0"/>
              <a:t>salmonids</a:t>
            </a:r>
            <a:r>
              <a:rPr lang="en-US" sz="1200" dirty="0" smtClean="0"/>
              <a:t> in streams of the eastern slopes of the Canadian Rocky Mountains.  Trans. Amer. Fish. Soc.  130: 417-430</a:t>
            </a:r>
            <a:endParaRPr lang="en-US" sz="1200" dirty="0"/>
          </a:p>
          <a:p>
            <a:pPr marL="0" indent="-457200">
              <a:buNone/>
            </a:pPr>
            <a:endParaRPr lang="en-US" sz="1200" dirty="0" smtClean="0"/>
          </a:p>
          <a:p>
            <a:pPr marL="0" indent="-457200">
              <a:buNone/>
            </a:pPr>
            <a:r>
              <a:rPr lang="en-US" sz="1200" dirty="0" smtClean="0"/>
              <a:t>Perkins, R. 2010.  Annual bull trout spawning survey report.  In </a:t>
            </a:r>
            <a:r>
              <a:rPr lang="en-US" sz="1200" i="1" dirty="0"/>
              <a:t>Evaluate the Life History of Native </a:t>
            </a:r>
            <a:r>
              <a:rPr lang="en-US" sz="1200" i="1" dirty="0" err="1"/>
              <a:t>Salmonids</a:t>
            </a:r>
            <a:r>
              <a:rPr lang="en-US" sz="1200" i="1" dirty="0"/>
              <a:t> in the Malheur River </a:t>
            </a:r>
            <a:r>
              <a:rPr lang="en-US" sz="1200" i="1" dirty="0" err="1" smtClean="0"/>
              <a:t>Subbasin</a:t>
            </a:r>
            <a:r>
              <a:rPr lang="en-US" sz="1200" i="1" dirty="0" smtClean="0"/>
              <a:t>. </a:t>
            </a:r>
            <a:r>
              <a:rPr lang="en-US" sz="1200" dirty="0"/>
              <a:t>Burns Paiute Tribe Annual Report </a:t>
            </a:r>
            <a:r>
              <a:rPr lang="en-US" sz="1200" dirty="0" smtClean="0"/>
              <a:t>FY2010.  </a:t>
            </a:r>
            <a:r>
              <a:rPr lang="en-US" sz="1200" dirty="0"/>
              <a:t>Prepared for Bonneville Power Administration.</a:t>
            </a:r>
          </a:p>
          <a:p>
            <a:pPr marL="0" indent="-457200">
              <a:buNone/>
            </a:pPr>
            <a:endParaRPr lang="en-US" sz="1200" dirty="0"/>
          </a:p>
          <a:p>
            <a:pPr marL="0" indent="-457200">
              <a:buNone/>
            </a:pPr>
            <a:r>
              <a:rPr lang="en-US" sz="1200" dirty="0" smtClean="0"/>
              <a:t>Stevens, D. Jr., and A. Olsen. 2003.  Variance estimation for spatially balanced sampling of natural resources. </a:t>
            </a:r>
            <a:r>
              <a:rPr lang="en-US" sz="1200" dirty="0" err="1" smtClean="0"/>
              <a:t>Envirometrics</a:t>
            </a:r>
            <a:r>
              <a:rPr lang="en-US" sz="1200" dirty="0" smtClean="0"/>
              <a:t>. 14: 593-610.</a:t>
            </a:r>
          </a:p>
          <a:p>
            <a:pPr marL="0" indent="-457200">
              <a:buNone/>
            </a:pPr>
            <a:endParaRPr lang="en-US" sz="1200" dirty="0" smtClean="0"/>
          </a:p>
          <a:p>
            <a:pPr marL="0" indent="-457200">
              <a:buNone/>
            </a:pPr>
            <a:r>
              <a:rPr lang="en-US" sz="1200" dirty="0"/>
              <a:t>Stevens, D. Jr., and A. </a:t>
            </a:r>
            <a:r>
              <a:rPr lang="en-US" sz="1200" dirty="0" smtClean="0"/>
              <a:t>Olsen. 2004.  Spatially balanced sampling of natural resources. </a:t>
            </a:r>
            <a:r>
              <a:rPr lang="en-US" sz="1200" dirty="0"/>
              <a:t>J. Amer. Stat. Assoc. 99(465): 262-278.</a:t>
            </a:r>
          </a:p>
        </p:txBody>
      </p:sp>
    </p:spTree>
    <p:extLst>
      <p:ext uri="{BB962C8B-B14F-4D97-AF65-F5344CB8AC3E}">
        <p14:creationId xmlns:p14="http://schemas.microsoft.com/office/powerpoint/2010/main" val="17535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73" y="228600"/>
            <a:ext cx="3258127" cy="160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Work Area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29" y="0"/>
            <a:ext cx="52993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0"/>
            <a:ext cx="52993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1752600"/>
            <a:ext cx="533400" cy="609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8527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Statement: Bull Trout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8382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we’ve accomplished through 1997-019-00 …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Timing and spatial extent of seasonal movement of migratory BUT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Resident vs. fluvial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Trends in </a:t>
            </a:r>
            <a:r>
              <a:rPr lang="en-US" dirty="0"/>
              <a:t>a</a:t>
            </a:r>
            <a:r>
              <a:rPr lang="en-US" dirty="0" smtClean="0"/>
              <a:t>dult abundance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BT are a primary limiting factor to recovery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389197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From Perkins (2010).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1267" r="1060" b="-206"/>
          <a:stretch/>
        </p:blipFill>
        <p:spPr bwMode="auto">
          <a:xfrm>
            <a:off x="4876800" y="3700522"/>
            <a:ext cx="4191000" cy="268867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646146" cy="6012662"/>
          </a:xfrm>
        </p:spPr>
      </p:pic>
    </p:spTree>
    <p:extLst>
      <p:ext uri="{BB962C8B-B14F-4D97-AF65-F5344CB8AC3E}">
        <p14:creationId xmlns:p14="http://schemas.microsoft.com/office/powerpoint/2010/main" val="32137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Limiting Factor: Brook trout dispersal, competition, hybridization†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5698136" cy="42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124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Lake Creek</a:t>
            </a:r>
            <a:endParaRPr lang="en-US" sz="1800" dirty="0"/>
          </a:p>
          <a:p>
            <a:pPr lvl="1"/>
            <a:r>
              <a:rPr lang="en-US" sz="1800" dirty="0" smtClean="0"/>
              <a:t>Highest occurrence (10:1)</a:t>
            </a:r>
          </a:p>
          <a:p>
            <a:pPr lvl="1"/>
            <a:r>
              <a:rPr lang="en-US" sz="1800" dirty="0" smtClean="0"/>
              <a:t>Dispersal from upstream seed source (atypical)</a:t>
            </a:r>
          </a:p>
          <a:p>
            <a:pPr lvl="1"/>
            <a:r>
              <a:rPr lang="en-US" sz="1800" dirty="0" smtClean="0"/>
              <a:t>Hybridization beyond F1/reciprocal backcrossing</a:t>
            </a:r>
          </a:p>
          <a:p>
            <a:pPr lvl="1"/>
            <a:r>
              <a:rPr lang="en-US" sz="1800" dirty="0"/>
              <a:t>Pulse colonization</a:t>
            </a:r>
          </a:p>
          <a:p>
            <a:pPr marL="393192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Big Creek</a:t>
            </a:r>
          </a:p>
          <a:p>
            <a:pPr lvl="1"/>
            <a:r>
              <a:rPr lang="en-US" sz="1800" dirty="0" smtClean="0"/>
              <a:t>Typical dispersal</a:t>
            </a:r>
          </a:p>
          <a:p>
            <a:pPr lvl="1"/>
            <a:r>
              <a:rPr lang="en-US" sz="1800" dirty="0" smtClean="0"/>
              <a:t>Headwaters are “stronghold” for BUT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5568" y="584602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characteristics</a:t>
            </a:r>
            <a:r>
              <a:rPr lang="en-US" dirty="0" smtClean="0">
                <a:sym typeface="Wingdings" pitchFamily="2" charset="2"/>
              </a:rPr>
              <a:t> good indicator of genetic identity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1524000"/>
            <a:ext cx="5715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20673186">
            <a:off x="3724478" y="2811120"/>
            <a:ext cx="285750" cy="170152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558666" flipV="1">
            <a:off x="4504787" y="4630316"/>
            <a:ext cx="906870" cy="304800"/>
          </a:xfrm>
          <a:prstGeom prst="arc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200400"/>
            <a:ext cx="1752600" cy="1806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324600"/>
            <a:ext cx="874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† Paul and Post (2001), </a:t>
            </a:r>
            <a:r>
              <a:rPr lang="en-US" sz="1200" dirty="0" err="1" smtClean="0"/>
              <a:t>Gunckel</a:t>
            </a:r>
            <a:r>
              <a:rPr lang="en-US" sz="1200" dirty="0" smtClean="0"/>
              <a:t> et al. (2002), </a:t>
            </a:r>
            <a:r>
              <a:rPr lang="en-US" sz="1200" dirty="0" err="1" smtClean="0"/>
              <a:t>DeHaan</a:t>
            </a:r>
            <a:r>
              <a:rPr lang="en-US" sz="1200" dirty="0" smtClean="0"/>
              <a:t> et al. (2009). </a:t>
            </a:r>
          </a:p>
          <a:p>
            <a:r>
              <a:rPr lang="en-US" sz="1200" dirty="0" smtClean="0"/>
              <a:t>* Taken </a:t>
            </a:r>
            <a:r>
              <a:rPr lang="en-US" sz="1200" dirty="0"/>
              <a:t>from an ORAFS presentation by Chad Abel (Feb. 25, 2010), “Upper Malheur Brook Trout Suppression Plan</a:t>
            </a:r>
            <a:r>
              <a:rPr lang="en-US" sz="1200" dirty="0" smtClean="0"/>
              <a:t>.”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262255" y="1872734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1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Test </a:t>
            </a:r>
            <a:r>
              <a:rPr lang="en-US" sz="2400" dirty="0"/>
              <a:t>the efficacy of mechanical methods to suppress brook trout populations in Lake and Big </a:t>
            </a:r>
            <a:r>
              <a:rPr lang="en-US" sz="2400" dirty="0" smtClean="0"/>
              <a:t>Creeks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 smtClean="0">
                <a:sym typeface="Wingdings" pitchFamily="2" charset="2"/>
              </a:rPr>
              <a:t>concurrent to additional BPT projects</a:t>
            </a:r>
            <a:endParaRPr lang="en-US" sz="2400" i="1" dirty="0" smtClean="0"/>
          </a:p>
          <a:p>
            <a:endParaRPr lang="en-US" sz="2400" dirty="0" smtClean="0"/>
          </a:p>
          <a:p>
            <a:r>
              <a:rPr lang="en-US" sz="2400" dirty="0" smtClean="0"/>
              <a:t>Facilitate </a:t>
            </a:r>
            <a:r>
              <a:rPr lang="en-US" sz="2400" dirty="0"/>
              <a:t>coordination between co-management agencies to develop a strategic brook trout management plan (</a:t>
            </a:r>
            <a:r>
              <a:rPr lang="en-US" sz="2400" dirty="0" smtClean="0"/>
              <a:t>Phase II)</a:t>
            </a:r>
          </a:p>
          <a:p>
            <a:pPr marL="393192" lvl="1" indent="0">
              <a:buNone/>
            </a:pPr>
            <a:r>
              <a:rPr lang="en-US" sz="2200" i="1" dirty="0" smtClean="0">
                <a:sym typeface="Wingdings" pitchFamily="2" charset="2"/>
              </a:rPr>
              <a:t>	</a:t>
            </a:r>
            <a:r>
              <a:rPr lang="en-US" sz="2200" i="1" dirty="0" smtClean="0"/>
              <a:t>BPA $$ to attract restoration/recovery activities</a:t>
            </a:r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400" dirty="0" smtClean="0"/>
              <a:t>Produce </a:t>
            </a:r>
            <a:r>
              <a:rPr lang="en-US" sz="2400" dirty="0"/>
              <a:t>annual assessment of bull trout adult abundance in regards to demographic target recovery </a:t>
            </a:r>
            <a:r>
              <a:rPr lang="en-US" sz="2400" dirty="0" smtClean="0"/>
              <a:t>criteria</a:t>
            </a:r>
            <a:endParaRPr lang="en-US" sz="2200" dirty="0"/>
          </a:p>
          <a:p>
            <a:endParaRPr lang="en-US" sz="2400" dirty="0" smtClean="0"/>
          </a:p>
          <a:p>
            <a:r>
              <a:rPr lang="en-US" sz="2400" dirty="0" smtClean="0"/>
              <a:t>Provide </a:t>
            </a:r>
            <a:r>
              <a:rPr lang="en-US" sz="2400" dirty="0"/>
              <a:t>statistically rigorous annual </a:t>
            </a:r>
            <a:r>
              <a:rPr lang="en-US" sz="2400" dirty="0" err="1"/>
              <a:t>redband</a:t>
            </a:r>
            <a:r>
              <a:rPr lang="en-US" sz="2400" dirty="0"/>
              <a:t> trout abundance estimates to guide management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521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Design: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Redband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Trout Abundance and Distribution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4470"/>
            <a:ext cx="4067218" cy="5263460"/>
          </a:xfrm>
        </p:spPr>
      </p:pic>
      <p:sp>
        <p:nvSpPr>
          <p:cNvPr id="6" name="TextBox 5"/>
          <p:cNvSpPr txBox="1"/>
          <p:nvPr/>
        </p:nvSpPr>
        <p:spPr>
          <a:xfrm>
            <a:off x="4817341" y="3048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Target total 108 sites/5yr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 fixed panel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smtClean="0"/>
              <a:t>overdraw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Refine distribution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75200" y="4303455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2013-2017</a:t>
            </a:r>
          </a:p>
          <a:p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 crews for target of 100 sites (50/each strata/year)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GRTS design rotating panel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34% target (estimated) precision across two strata</a:t>
            </a:r>
          </a:p>
          <a:p>
            <a:endParaRPr lang="en-US" sz="1600" u="sng" dirty="0"/>
          </a:p>
          <a:p>
            <a:endParaRPr lang="en-US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82" y="1897867"/>
            <a:ext cx="4767118" cy="10525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40564" y="1447800"/>
            <a:ext cx="173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2007-2011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958"/>
            <a:ext cx="4233415" cy="5678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8200" y="2231200"/>
            <a:ext cx="381000" cy="719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8001000" y="3341914"/>
            <a:ext cx="914400" cy="838200"/>
          </a:xfrm>
          <a:prstGeom prst="wedgeRectCallout">
            <a:avLst>
              <a:gd name="adj1" fmla="val 23214"/>
              <a:gd name="adj2" fmla="val -9464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77200" y="3437848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High </a:t>
            </a:r>
            <a:r>
              <a:rPr lang="el-GR" sz="1400" b="1" dirty="0" smtClean="0">
                <a:solidFill>
                  <a:schemeClr val="accent1"/>
                </a:solidFill>
              </a:rPr>
              <a:t>σ</a:t>
            </a:r>
            <a:r>
              <a:rPr lang="en-US" sz="1400" b="1" baseline="30000" dirty="0" smtClean="0">
                <a:solidFill>
                  <a:schemeClr val="accent1"/>
                </a:solidFill>
              </a:rPr>
              <a:t>2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+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Low N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/>
      <p:bldP spid="4" grpId="1"/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76201"/>
            <a:ext cx="8229600" cy="6125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Design: BT Suppression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764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25188"/>
            <a:ext cx="4686300" cy="6064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725188"/>
            <a:ext cx="3962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Lake Creek</a:t>
            </a:r>
          </a:p>
          <a:p>
            <a:endParaRPr lang="en-US" sz="1600" dirty="0"/>
          </a:p>
          <a:p>
            <a:r>
              <a:rPr lang="en-US" sz="1600" dirty="0" smtClean="0"/>
              <a:t>Estimate abundance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GRTS design, extrapolate to sample frame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30 sites  (30</a:t>
            </a:r>
            <a:r>
              <a:rPr lang="en-US" sz="1600" dirty="0" smtClean="0"/>
              <a:t>%), multiple pass depletion</a:t>
            </a: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10% of sites are calibration (mark-recapture)</a:t>
            </a:r>
          </a:p>
          <a:p>
            <a:r>
              <a:rPr lang="en-US" sz="1600" b="1" dirty="0" smtClean="0">
                <a:sym typeface="Wingdings" pitchFamily="2" charset="2"/>
              </a:rPr>
              <a:t>continuous removal</a:t>
            </a:r>
            <a:endParaRPr lang="en-US" sz="1600" b="1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200" dirty="0"/>
          </a:p>
          <a:p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12" name="Freeform 11"/>
          <p:cNvSpPr/>
          <p:nvPr/>
        </p:nvSpPr>
        <p:spPr>
          <a:xfrm>
            <a:off x="1055470" y="1126836"/>
            <a:ext cx="1401509" cy="2733964"/>
          </a:xfrm>
          <a:custGeom>
            <a:avLst/>
            <a:gdLst>
              <a:gd name="connsiteX0" fmla="*/ 34421 w 1401509"/>
              <a:gd name="connsiteY0" fmla="*/ 0 h 2733964"/>
              <a:gd name="connsiteX1" fmla="*/ 6712 w 1401509"/>
              <a:gd name="connsiteY1" fmla="*/ 323273 h 2733964"/>
              <a:gd name="connsiteX2" fmla="*/ 145257 w 1401509"/>
              <a:gd name="connsiteY2" fmla="*/ 461819 h 2733964"/>
              <a:gd name="connsiteX3" fmla="*/ 219148 w 1401509"/>
              <a:gd name="connsiteY3" fmla="*/ 600364 h 2733964"/>
              <a:gd name="connsiteX4" fmla="*/ 440821 w 1401509"/>
              <a:gd name="connsiteY4" fmla="*/ 729673 h 2733964"/>
              <a:gd name="connsiteX5" fmla="*/ 588603 w 1401509"/>
              <a:gd name="connsiteY5" fmla="*/ 785091 h 2733964"/>
              <a:gd name="connsiteX6" fmla="*/ 680966 w 1401509"/>
              <a:gd name="connsiteY6" fmla="*/ 905164 h 2733964"/>
              <a:gd name="connsiteX7" fmla="*/ 847221 w 1401509"/>
              <a:gd name="connsiteY7" fmla="*/ 1071419 h 2733964"/>
              <a:gd name="connsiteX8" fmla="*/ 1004239 w 1401509"/>
              <a:gd name="connsiteY8" fmla="*/ 1283855 h 2733964"/>
              <a:gd name="connsiteX9" fmla="*/ 1161257 w 1401509"/>
              <a:gd name="connsiteY9" fmla="*/ 1477819 h 2733964"/>
              <a:gd name="connsiteX10" fmla="*/ 1244385 w 1401509"/>
              <a:gd name="connsiteY10" fmla="*/ 1644073 h 2733964"/>
              <a:gd name="connsiteX11" fmla="*/ 1364457 w 1401509"/>
              <a:gd name="connsiteY11" fmla="*/ 1856509 h 2733964"/>
              <a:gd name="connsiteX12" fmla="*/ 1401403 w 1401509"/>
              <a:gd name="connsiteY12" fmla="*/ 2096655 h 2733964"/>
              <a:gd name="connsiteX13" fmla="*/ 1373694 w 1401509"/>
              <a:gd name="connsiteY13" fmla="*/ 2281382 h 2733964"/>
              <a:gd name="connsiteX14" fmla="*/ 1318275 w 1401509"/>
              <a:gd name="connsiteY14" fmla="*/ 2484582 h 2733964"/>
              <a:gd name="connsiteX15" fmla="*/ 1290566 w 1401509"/>
              <a:gd name="connsiteY15" fmla="*/ 2632364 h 2733964"/>
              <a:gd name="connsiteX16" fmla="*/ 1262857 w 1401509"/>
              <a:gd name="connsiteY16" fmla="*/ 2733964 h 273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1509" h="2733964">
                <a:moveTo>
                  <a:pt x="34421" y="0"/>
                </a:moveTo>
                <a:cubicBezTo>
                  <a:pt x="11330" y="123151"/>
                  <a:pt x="-11761" y="246303"/>
                  <a:pt x="6712" y="323273"/>
                </a:cubicBezTo>
                <a:cubicBezTo>
                  <a:pt x="25185" y="400243"/>
                  <a:pt x="109851" y="415637"/>
                  <a:pt x="145257" y="461819"/>
                </a:cubicBezTo>
                <a:cubicBezTo>
                  <a:pt x="180663" y="508001"/>
                  <a:pt x="169887" y="555722"/>
                  <a:pt x="219148" y="600364"/>
                </a:cubicBezTo>
                <a:cubicBezTo>
                  <a:pt x="268409" y="645006"/>
                  <a:pt x="379245" y="698885"/>
                  <a:pt x="440821" y="729673"/>
                </a:cubicBezTo>
                <a:cubicBezTo>
                  <a:pt x="502397" y="760461"/>
                  <a:pt x="548579" y="755842"/>
                  <a:pt x="588603" y="785091"/>
                </a:cubicBezTo>
                <a:cubicBezTo>
                  <a:pt x="628627" y="814340"/>
                  <a:pt x="637863" y="857443"/>
                  <a:pt x="680966" y="905164"/>
                </a:cubicBezTo>
                <a:cubicBezTo>
                  <a:pt x="724069" y="952885"/>
                  <a:pt x="793342" y="1008304"/>
                  <a:pt x="847221" y="1071419"/>
                </a:cubicBezTo>
                <a:cubicBezTo>
                  <a:pt x="901100" y="1134534"/>
                  <a:pt x="951900" y="1216122"/>
                  <a:pt x="1004239" y="1283855"/>
                </a:cubicBezTo>
                <a:cubicBezTo>
                  <a:pt x="1056578" y="1351588"/>
                  <a:pt x="1121233" y="1417783"/>
                  <a:pt x="1161257" y="1477819"/>
                </a:cubicBezTo>
                <a:cubicBezTo>
                  <a:pt x="1201281" y="1537855"/>
                  <a:pt x="1210518" y="1580958"/>
                  <a:pt x="1244385" y="1644073"/>
                </a:cubicBezTo>
                <a:cubicBezTo>
                  <a:pt x="1278252" y="1707188"/>
                  <a:pt x="1338287" y="1781079"/>
                  <a:pt x="1364457" y="1856509"/>
                </a:cubicBezTo>
                <a:cubicBezTo>
                  <a:pt x="1390627" y="1931939"/>
                  <a:pt x="1399864" y="2025843"/>
                  <a:pt x="1401403" y="2096655"/>
                </a:cubicBezTo>
                <a:cubicBezTo>
                  <a:pt x="1402942" y="2167467"/>
                  <a:pt x="1387549" y="2216727"/>
                  <a:pt x="1373694" y="2281382"/>
                </a:cubicBezTo>
                <a:cubicBezTo>
                  <a:pt x="1359839" y="2346037"/>
                  <a:pt x="1332130" y="2426085"/>
                  <a:pt x="1318275" y="2484582"/>
                </a:cubicBezTo>
                <a:cubicBezTo>
                  <a:pt x="1304420" y="2543079"/>
                  <a:pt x="1299802" y="2590800"/>
                  <a:pt x="1290566" y="2632364"/>
                </a:cubicBezTo>
                <a:cubicBezTo>
                  <a:pt x="1281330" y="2673928"/>
                  <a:pt x="1272093" y="2703946"/>
                  <a:pt x="1262857" y="2733964"/>
                </a:cubicBezTo>
              </a:path>
            </a:pathLst>
          </a:custGeom>
          <a:noFill/>
          <a:ln w="69850">
            <a:solidFill>
              <a:srgbClr val="FF0000">
                <a:alpha val="25000"/>
              </a:srgbClr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1600" y="2905542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Impede </a:t>
            </a:r>
            <a:r>
              <a:rPr lang="en-US" sz="1600" dirty="0" smtClean="0"/>
              <a:t>BT emigration/active </a:t>
            </a:r>
            <a:r>
              <a:rPr lang="en-US" sz="1600" dirty="0"/>
              <a:t>removal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Weir (June-Nov.)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Spatially coincides with thermal barrier to fluvial BUT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4228981"/>
            <a:ext cx="304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Monitor native </a:t>
            </a:r>
            <a:r>
              <a:rPr lang="en-US" sz="1600" dirty="0"/>
              <a:t>species response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600" dirty="0"/>
              <a:t>Δ</a:t>
            </a:r>
            <a:r>
              <a:rPr lang="en-US" sz="1600" dirty="0"/>
              <a:t> Abundances, site densities, and condition factor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23 sites below waterfall (barrier)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BUT/RBT</a:t>
            </a:r>
            <a:endParaRPr lang="en-US" sz="1600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74673" y="5638800"/>
            <a:ext cx="358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Compensatory response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600" dirty="0">
                <a:solidFill>
                  <a:srgbClr val="FF0000"/>
                </a:solidFill>
              </a:rPr>
              <a:t>Δ</a:t>
            </a:r>
            <a:r>
              <a:rPr lang="en-US" sz="1600" dirty="0">
                <a:solidFill>
                  <a:srgbClr val="FF0000"/>
                </a:solidFill>
              </a:rPr>
              <a:t> Length at </a:t>
            </a:r>
            <a:r>
              <a:rPr lang="en-US" sz="1600" dirty="0" smtClean="0">
                <a:solidFill>
                  <a:srgbClr val="FF0000"/>
                </a:solidFill>
              </a:rPr>
              <a:t>age/maturity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Relatedness of BT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15234" y="3821509"/>
            <a:ext cx="438150" cy="78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311564" y="1754909"/>
            <a:ext cx="1146400" cy="2093530"/>
          </a:xfrm>
          <a:custGeom>
            <a:avLst/>
            <a:gdLst>
              <a:gd name="connsiteX0" fmla="*/ 0 w 1146400"/>
              <a:gd name="connsiteY0" fmla="*/ 0 h 2093530"/>
              <a:gd name="connsiteX1" fmla="*/ 46181 w 1146400"/>
              <a:gd name="connsiteY1" fmla="*/ 27709 h 2093530"/>
              <a:gd name="connsiteX2" fmla="*/ 110836 w 1146400"/>
              <a:gd name="connsiteY2" fmla="*/ 64655 h 2093530"/>
              <a:gd name="connsiteX3" fmla="*/ 350981 w 1146400"/>
              <a:gd name="connsiteY3" fmla="*/ 147782 h 2093530"/>
              <a:gd name="connsiteX4" fmla="*/ 424872 w 1146400"/>
              <a:gd name="connsiteY4" fmla="*/ 258618 h 2093530"/>
              <a:gd name="connsiteX5" fmla="*/ 637309 w 1146400"/>
              <a:gd name="connsiteY5" fmla="*/ 480291 h 2093530"/>
              <a:gd name="connsiteX6" fmla="*/ 748145 w 1146400"/>
              <a:gd name="connsiteY6" fmla="*/ 637309 h 2093530"/>
              <a:gd name="connsiteX7" fmla="*/ 831272 w 1146400"/>
              <a:gd name="connsiteY7" fmla="*/ 711200 h 2093530"/>
              <a:gd name="connsiteX8" fmla="*/ 858981 w 1146400"/>
              <a:gd name="connsiteY8" fmla="*/ 840509 h 2093530"/>
              <a:gd name="connsiteX9" fmla="*/ 988291 w 1146400"/>
              <a:gd name="connsiteY9" fmla="*/ 979055 h 2093530"/>
              <a:gd name="connsiteX10" fmla="*/ 1099127 w 1146400"/>
              <a:gd name="connsiteY10" fmla="*/ 1182255 h 2093530"/>
              <a:gd name="connsiteX11" fmla="*/ 1145309 w 1146400"/>
              <a:gd name="connsiteY11" fmla="*/ 1357746 h 2093530"/>
              <a:gd name="connsiteX12" fmla="*/ 1126836 w 1146400"/>
              <a:gd name="connsiteY12" fmla="*/ 1579418 h 2093530"/>
              <a:gd name="connsiteX13" fmla="*/ 1071418 w 1146400"/>
              <a:gd name="connsiteY13" fmla="*/ 1847273 h 2093530"/>
              <a:gd name="connsiteX14" fmla="*/ 1016000 w 1146400"/>
              <a:gd name="connsiteY14" fmla="*/ 2068946 h 2093530"/>
              <a:gd name="connsiteX15" fmla="*/ 1016000 w 1146400"/>
              <a:gd name="connsiteY15" fmla="*/ 2078182 h 209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6400" h="2093530">
                <a:moveTo>
                  <a:pt x="0" y="0"/>
                </a:moveTo>
                <a:cubicBezTo>
                  <a:pt x="13854" y="8466"/>
                  <a:pt x="27708" y="16933"/>
                  <a:pt x="46181" y="27709"/>
                </a:cubicBezTo>
                <a:cubicBezTo>
                  <a:pt x="64654" y="38485"/>
                  <a:pt x="60036" y="44643"/>
                  <a:pt x="110836" y="64655"/>
                </a:cubicBezTo>
                <a:cubicBezTo>
                  <a:pt x="161636" y="84667"/>
                  <a:pt x="298642" y="115455"/>
                  <a:pt x="350981" y="147782"/>
                </a:cubicBezTo>
                <a:cubicBezTo>
                  <a:pt x="403320" y="180109"/>
                  <a:pt x="377151" y="203200"/>
                  <a:pt x="424872" y="258618"/>
                </a:cubicBezTo>
                <a:cubicBezTo>
                  <a:pt x="472593" y="314036"/>
                  <a:pt x="583430" y="417176"/>
                  <a:pt x="637309" y="480291"/>
                </a:cubicBezTo>
                <a:cubicBezTo>
                  <a:pt x="691188" y="543406"/>
                  <a:pt x="715818" y="598824"/>
                  <a:pt x="748145" y="637309"/>
                </a:cubicBezTo>
                <a:cubicBezTo>
                  <a:pt x="780472" y="675794"/>
                  <a:pt x="812799" y="677333"/>
                  <a:pt x="831272" y="711200"/>
                </a:cubicBezTo>
                <a:cubicBezTo>
                  <a:pt x="849745" y="745067"/>
                  <a:pt x="832811" y="795867"/>
                  <a:pt x="858981" y="840509"/>
                </a:cubicBezTo>
                <a:cubicBezTo>
                  <a:pt x="885151" y="885151"/>
                  <a:pt x="948267" y="922097"/>
                  <a:pt x="988291" y="979055"/>
                </a:cubicBezTo>
                <a:cubicBezTo>
                  <a:pt x="1028315" y="1036013"/>
                  <a:pt x="1072957" y="1119140"/>
                  <a:pt x="1099127" y="1182255"/>
                </a:cubicBezTo>
                <a:cubicBezTo>
                  <a:pt x="1125297" y="1245370"/>
                  <a:pt x="1140691" y="1291552"/>
                  <a:pt x="1145309" y="1357746"/>
                </a:cubicBezTo>
                <a:cubicBezTo>
                  <a:pt x="1149927" y="1423940"/>
                  <a:pt x="1139151" y="1497830"/>
                  <a:pt x="1126836" y="1579418"/>
                </a:cubicBezTo>
                <a:cubicBezTo>
                  <a:pt x="1114521" y="1661006"/>
                  <a:pt x="1089891" y="1765685"/>
                  <a:pt x="1071418" y="1847273"/>
                </a:cubicBezTo>
                <a:cubicBezTo>
                  <a:pt x="1052945" y="1928861"/>
                  <a:pt x="1025236" y="2030461"/>
                  <a:pt x="1016000" y="2068946"/>
                </a:cubicBezTo>
                <a:cubicBezTo>
                  <a:pt x="1006764" y="2107431"/>
                  <a:pt x="1011382" y="2092806"/>
                  <a:pt x="1016000" y="2078182"/>
                </a:cubicBezTo>
              </a:path>
            </a:pathLst>
          </a:custGeom>
          <a:noFill/>
          <a:ln w="69850">
            <a:solidFill>
              <a:srgbClr val="FF0000">
                <a:alpha val="26000"/>
              </a:srgbClr>
            </a:solidFill>
          </a:ln>
          <a:effectLst>
            <a:glow rad="101600">
              <a:srgbClr val="FF0000">
                <a:alpha val="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20" grpId="0"/>
      <p:bldP spid="21" grpId="0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5791"/>
            <a:ext cx="8229600" cy="647700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Design: BT Suppression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681537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2438400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3874532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Native species response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Continuous snorkel surveys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Δ relative abundance over 5 years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284238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dirty="0"/>
              <a:t>Impede brook trout expansion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Test efficacy of using barrier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Test location permanent barrier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Can impact relative abundances above?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Are BT moving upstream?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838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Big Creek</a:t>
            </a:r>
          </a:p>
          <a:p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872343" y="1110343"/>
            <a:ext cx="1034143" cy="1817914"/>
          </a:xfrm>
          <a:custGeom>
            <a:avLst/>
            <a:gdLst>
              <a:gd name="connsiteX0" fmla="*/ 0 w 1034143"/>
              <a:gd name="connsiteY0" fmla="*/ 0 h 1817914"/>
              <a:gd name="connsiteX1" fmla="*/ 130628 w 1034143"/>
              <a:gd name="connsiteY1" fmla="*/ 76200 h 1817914"/>
              <a:gd name="connsiteX2" fmla="*/ 185057 w 1034143"/>
              <a:gd name="connsiteY2" fmla="*/ 174171 h 1817914"/>
              <a:gd name="connsiteX3" fmla="*/ 370114 w 1034143"/>
              <a:gd name="connsiteY3" fmla="*/ 239486 h 1817914"/>
              <a:gd name="connsiteX4" fmla="*/ 478971 w 1034143"/>
              <a:gd name="connsiteY4" fmla="*/ 348343 h 1817914"/>
              <a:gd name="connsiteX5" fmla="*/ 609600 w 1034143"/>
              <a:gd name="connsiteY5" fmla="*/ 478971 h 1817914"/>
              <a:gd name="connsiteX6" fmla="*/ 718457 w 1034143"/>
              <a:gd name="connsiteY6" fmla="*/ 718457 h 1817914"/>
              <a:gd name="connsiteX7" fmla="*/ 685800 w 1034143"/>
              <a:gd name="connsiteY7" fmla="*/ 1034143 h 1817914"/>
              <a:gd name="connsiteX8" fmla="*/ 685800 w 1034143"/>
              <a:gd name="connsiteY8" fmla="*/ 1273628 h 1817914"/>
              <a:gd name="connsiteX9" fmla="*/ 849086 w 1034143"/>
              <a:gd name="connsiteY9" fmla="*/ 1600200 h 1817914"/>
              <a:gd name="connsiteX10" fmla="*/ 979714 w 1034143"/>
              <a:gd name="connsiteY10" fmla="*/ 1763486 h 1817914"/>
              <a:gd name="connsiteX11" fmla="*/ 1034143 w 1034143"/>
              <a:gd name="connsiteY11" fmla="*/ 1817914 h 181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143" h="1817914">
                <a:moveTo>
                  <a:pt x="0" y="0"/>
                </a:moveTo>
                <a:cubicBezTo>
                  <a:pt x="49892" y="23586"/>
                  <a:pt x="99785" y="47172"/>
                  <a:pt x="130628" y="76200"/>
                </a:cubicBezTo>
                <a:cubicBezTo>
                  <a:pt x="161471" y="105229"/>
                  <a:pt x="145143" y="146957"/>
                  <a:pt x="185057" y="174171"/>
                </a:cubicBezTo>
                <a:cubicBezTo>
                  <a:pt x="224971" y="201385"/>
                  <a:pt x="321128" y="210457"/>
                  <a:pt x="370114" y="239486"/>
                </a:cubicBezTo>
                <a:cubicBezTo>
                  <a:pt x="419100" y="268515"/>
                  <a:pt x="478971" y="348343"/>
                  <a:pt x="478971" y="348343"/>
                </a:cubicBezTo>
                <a:cubicBezTo>
                  <a:pt x="518885" y="388257"/>
                  <a:pt x="569686" y="417286"/>
                  <a:pt x="609600" y="478971"/>
                </a:cubicBezTo>
                <a:cubicBezTo>
                  <a:pt x="649514" y="540656"/>
                  <a:pt x="705757" y="625928"/>
                  <a:pt x="718457" y="718457"/>
                </a:cubicBezTo>
                <a:cubicBezTo>
                  <a:pt x="731157" y="810986"/>
                  <a:pt x="691243" y="941615"/>
                  <a:pt x="685800" y="1034143"/>
                </a:cubicBezTo>
                <a:cubicBezTo>
                  <a:pt x="680357" y="1126672"/>
                  <a:pt x="658586" y="1179285"/>
                  <a:pt x="685800" y="1273628"/>
                </a:cubicBezTo>
                <a:cubicBezTo>
                  <a:pt x="713014" y="1367971"/>
                  <a:pt x="800100" y="1518557"/>
                  <a:pt x="849086" y="1600200"/>
                </a:cubicBezTo>
                <a:cubicBezTo>
                  <a:pt x="898072" y="1681843"/>
                  <a:pt x="948871" y="1727200"/>
                  <a:pt x="979714" y="1763486"/>
                </a:cubicBezTo>
                <a:cubicBezTo>
                  <a:pt x="1010557" y="1799772"/>
                  <a:pt x="1022350" y="1808843"/>
                  <a:pt x="1034143" y="1817914"/>
                </a:cubicBezTo>
              </a:path>
            </a:pathLst>
          </a:custGeom>
          <a:noFill/>
          <a:ln w="69850">
            <a:solidFill>
              <a:srgbClr val="FF0000">
                <a:alpha val="25000"/>
              </a:srgbClr>
            </a:solidFill>
          </a:ln>
          <a:effectLst>
            <a:glow rad="114300">
              <a:srgbClr val="FF0000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05389" y="935808"/>
            <a:ext cx="1868655" cy="2776582"/>
          </a:xfrm>
          <a:custGeom>
            <a:avLst/>
            <a:gdLst>
              <a:gd name="connsiteX0" fmla="*/ 0 w 1868655"/>
              <a:gd name="connsiteY0" fmla="*/ 186866 h 2776582"/>
              <a:gd name="connsiteX1" fmla="*/ 186866 w 1868655"/>
              <a:gd name="connsiteY1" fmla="*/ 0 h 2776582"/>
              <a:gd name="connsiteX2" fmla="*/ 1681790 w 1868655"/>
              <a:gd name="connsiteY2" fmla="*/ 0 h 2776582"/>
              <a:gd name="connsiteX3" fmla="*/ 1868656 w 1868655"/>
              <a:gd name="connsiteY3" fmla="*/ 186866 h 2776582"/>
              <a:gd name="connsiteX4" fmla="*/ 1868655 w 1868655"/>
              <a:gd name="connsiteY4" fmla="*/ 2589717 h 2776582"/>
              <a:gd name="connsiteX5" fmla="*/ 1681789 w 1868655"/>
              <a:gd name="connsiteY5" fmla="*/ 2776583 h 2776582"/>
              <a:gd name="connsiteX6" fmla="*/ 186866 w 1868655"/>
              <a:gd name="connsiteY6" fmla="*/ 2776582 h 2776582"/>
              <a:gd name="connsiteX7" fmla="*/ 0 w 1868655"/>
              <a:gd name="connsiteY7" fmla="*/ 2589716 h 2776582"/>
              <a:gd name="connsiteX8" fmla="*/ 0 w 1868655"/>
              <a:gd name="connsiteY8" fmla="*/ 186866 h 277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655" h="2776582">
                <a:moveTo>
                  <a:pt x="0" y="186866"/>
                </a:moveTo>
                <a:cubicBezTo>
                  <a:pt x="0" y="83663"/>
                  <a:pt x="83663" y="0"/>
                  <a:pt x="186866" y="0"/>
                </a:cubicBezTo>
                <a:lnTo>
                  <a:pt x="1681790" y="0"/>
                </a:lnTo>
                <a:cubicBezTo>
                  <a:pt x="1784993" y="0"/>
                  <a:pt x="1868656" y="83663"/>
                  <a:pt x="1868656" y="186866"/>
                </a:cubicBezTo>
                <a:cubicBezTo>
                  <a:pt x="1868656" y="987816"/>
                  <a:pt x="1868655" y="1788767"/>
                  <a:pt x="1868655" y="2589717"/>
                </a:cubicBezTo>
                <a:cubicBezTo>
                  <a:pt x="1868655" y="2692920"/>
                  <a:pt x="1784992" y="2776583"/>
                  <a:pt x="1681789" y="2776583"/>
                </a:cubicBezTo>
                <a:lnTo>
                  <a:pt x="186866" y="2776582"/>
                </a:lnTo>
                <a:cubicBezTo>
                  <a:pt x="83663" y="2776582"/>
                  <a:pt x="0" y="2692919"/>
                  <a:pt x="0" y="2589716"/>
                </a:cubicBezTo>
                <a:lnTo>
                  <a:pt x="0" y="18686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556" tIns="178556" rIns="178556" bIns="77353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 smtClean="0"/>
              <a:t>LAKE CRK: </a:t>
            </a:r>
            <a:endParaRPr lang="en-US" sz="1400" kern="1200" dirty="0"/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E-fishing abundance</a:t>
            </a:r>
            <a:endParaRPr lang="en-US" sz="1400" kern="1200" dirty="0"/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Weir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 smtClean="0"/>
              <a:t>BIG CRK:</a:t>
            </a:r>
            <a:endParaRPr lang="en-US" sz="1400" b="1" kern="1200" dirty="0"/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0" kern="1200" dirty="0" smtClean="0"/>
              <a:t>Weir</a:t>
            </a:r>
            <a:endParaRPr lang="en-US" sz="1400" b="0" kern="1200" dirty="0"/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0" kern="1200" dirty="0" smtClean="0"/>
              <a:t>continuous snorkel surveys</a:t>
            </a:r>
            <a:endParaRPr lang="en-US" sz="1400" b="1" kern="120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00" kern="120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00" kern="1200" dirty="0"/>
          </a:p>
        </p:txBody>
      </p:sp>
      <p:sp>
        <p:nvSpPr>
          <p:cNvPr id="4" name="Shape 3"/>
          <p:cNvSpPr/>
          <p:nvPr/>
        </p:nvSpPr>
        <p:spPr>
          <a:xfrm rot="1161449">
            <a:off x="1015886" y="2616195"/>
            <a:ext cx="1846954" cy="1846954"/>
          </a:xfrm>
          <a:prstGeom prst="leftCircularArrow">
            <a:avLst>
              <a:gd name="adj1" fmla="val 2468"/>
              <a:gd name="adj2" fmla="val 298944"/>
              <a:gd name="adj3" fmla="val 548694"/>
              <a:gd name="adj4" fmla="val 7498728"/>
              <a:gd name="adj5" fmla="val 288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939433" y="3320686"/>
            <a:ext cx="1253482" cy="498468"/>
          </a:xfrm>
          <a:custGeom>
            <a:avLst/>
            <a:gdLst>
              <a:gd name="connsiteX0" fmla="*/ 0 w 1253482"/>
              <a:gd name="connsiteY0" fmla="*/ 49847 h 498468"/>
              <a:gd name="connsiteX1" fmla="*/ 49847 w 1253482"/>
              <a:gd name="connsiteY1" fmla="*/ 0 h 498468"/>
              <a:gd name="connsiteX2" fmla="*/ 1203635 w 1253482"/>
              <a:gd name="connsiteY2" fmla="*/ 0 h 498468"/>
              <a:gd name="connsiteX3" fmla="*/ 1253482 w 1253482"/>
              <a:gd name="connsiteY3" fmla="*/ 49847 h 498468"/>
              <a:gd name="connsiteX4" fmla="*/ 1253482 w 1253482"/>
              <a:gd name="connsiteY4" fmla="*/ 448621 h 498468"/>
              <a:gd name="connsiteX5" fmla="*/ 1203635 w 1253482"/>
              <a:gd name="connsiteY5" fmla="*/ 498468 h 498468"/>
              <a:gd name="connsiteX6" fmla="*/ 49847 w 1253482"/>
              <a:gd name="connsiteY6" fmla="*/ 498468 h 498468"/>
              <a:gd name="connsiteX7" fmla="*/ 0 w 1253482"/>
              <a:gd name="connsiteY7" fmla="*/ 448621 h 498468"/>
              <a:gd name="connsiteX8" fmla="*/ 0 w 1253482"/>
              <a:gd name="connsiteY8" fmla="*/ 49847 h 4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482" h="498468">
                <a:moveTo>
                  <a:pt x="0" y="49847"/>
                </a:moveTo>
                <a:cubicBezTo>
                  <a:pt x="0" y="22317"/>
                  <a:pt x="22317" y="0"/>
                  <a:pt x="49847" y="0"/>
                </a:cubicBezTo>
                <a:lnTo>
                  <a:pt x="1203635" y="0"/>
                </a:lnTo>
                <a:cubicBezTo>
                  <a:pt x="1231165" y="0"/>
                  <a:pt x="1253482" y="22317"/>
                  <a:pt x="1253482" y="49847"/>
                </a:cubicBezTo>
                <a:lnTo>
                  <a:pt x="1253482" y="448621"/>
                </a:lnTo>
                <a:cubicBezTo>
                  <a:pt x="1253482" y="476151"/>
                  <a:pt x="1231165" y="498468"/>
                  <a:pt x="1203635" y="498468"/>
                </a:cubicBezTo>
                <a:lnTo>
                  <a:pt x="49847" y="498468"/>
                </a:lnTo>
                <a:cubicBezTo>
                  <a:pt x="22317" y="498468"/>
                  <a:pt x="0" y="476151"/>
                  <a:pt x="0" y="448621"/>
                </a:cubicBezTo>
                <a:lnTo>
                  <a:pt x="0" y="49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00" tIns="40000" rIns="52700" bIns="40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2013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391148" y="935808"/>
            <a:ext cx="1706866" cy="2776582"/>
          </a:xfrm>
          <a:custGeom>
            <a:avLst/>
            <a:gdLst>
              <a:gd name="connsiteX0" fmla="*/ 0 w 1706866"/>
              <a:gd name="connsiteY0" fmla="*/ 170687 h 2776582"/>
              <a:gd name="connsiteX1" fmla="*/ 170687 w 1706866"/>
              <a:gd name="connsiteY1" fmla="*/ 0 h 2776582"/>
              <a:gd name="connsiteX2" fmla="*/ 1536179 w 1706866"/>
              <a:gd name="connsiteY2" fmla="*/ 0 h 2776582"/>
              <a:gd name="connsiteX3" fmla="*/ 1706866 w 1706866"/>
              <a:gd name="connsiteY3" fmla="*/ 170687 h 2776582"/>
              <a:gd name="connsiteX4" fmla="*/ 1706866 w 1706866"/>
              <a:gd name="connsiteY4" fmla="*/ 2605895 h 2776582"/>
              <a:gd name="connsiteX5" fmla="*/ 1536179 w 1706866"/>
              <a:gd name="connsiteY5" fmla="*/ 2776582 h 2776582"/>
              <a:gd name="connsiteX6" fmla="*/ 170687 w 1706866"/>
              <a:gd name="connsiteY6" fmla="*/ 2776582 h 2776582"/>
              <a:gd name="connsiteX7" fmla="*/ 0 w 1706866"/>
              <a:gd name="connsiteY7" fmla="*/ 2605895 h 2776582"/>
              <a:gd name="connsiteX8" fmla="*/ 0 w 1706866"/>
              <a:gd name="connsiteY8" fmla="*/ 170687 h 277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866" h="2776582">
                <a:moveTo>
                  <a:pt x="0" y="170687"/>
                </a:moveTo>
                <a:cubicBezTo>
                  <a:pt x="0" y="76419"/>
                  <a:pt x="76419" y="0"/>
                  <a:pt x="170687" y="0"/>
                </a:cubicBezTo>
                <a:lnTo>
                  <a:pt x="1536179" y="0"/>
                </a:lnTo>
                <a:cubicBezTo>
                  <a:pt x="1630447" y="0"/>
                  <a:pt x="1706866" y="76419"/>
                  <a:pt x="1706866" y="170687"/>
                </a:cubicBezTo>
                <a:lnTo>
                  <a:pt x="1706866" y="2605895"/>
                </a:lnTo>
                <a:cubicBezTo>
                  <a:pt x="1706866" y="2700163"/>
                  <a:pt x="1630447" y="2776582"/>
                  <a:pt x="1536179" y="2776582"/>
                </a:cubicBezTo>
                <a:lnTo>
                  <a:pt x="170687" y="2776582"/>
                </a:lnTo>
                <a:cubicBezTo>
                  <a:pt x="76419" y="2776582"/>
                  <a:pt x="0" y="2700163"/>
                  <a:pt x="0" y="2605895"/>
                </a:cubicBezTo>
                <a:lnTo>
                  <a:pt x="0" y="17068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817" tIns="768799" rIns="173817" bIns="173817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 smtClean="0"/>
              <a:t>LAKE CRK:</a:t>
            </a:r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0" kern="1200" dirty="0" smtClean="0"/>
              <a:t>Continuous e-fishing removal/weir</a:t>
            </a:r>
            <a:endParaRPr lang="en-US" sz="1400" b="1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 smtClean="0"/>
              <a:t>BIG CRK</a:t>
            </a:r>
            <a:r>
              <a:rPr lang="en-US" sz="1400" b="0" kern="1200" dirty="0" smtClean="0"/>
              <a:t>:</a:t>
            </a:r>
            <a:endParaRPr lang="en-US" sz="1400" b="1" dirty="0"/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0" kern="1200" dirty="0" smtClean="0"/>
              <a:t>weir operation above known BT distribution</a:t>
            </a:r>
            <a:endParaRPr lang="en-US" sz="1400" b="1" kern="1200" dirty="0"/>
          </a:p>
        </p:txBody>
      </p:sp>
      <p:sp>
        <p:nvSpPr>
          <p:cNvPr id="13" name="Circular Arrow 12"/>
          <p:cNvSpPr/>
          <p:nvPr/>
        </p:nvSpPr>
        <p:spPr>
          <a:xfrm rot="20121156">
            <a:off x="2953708" y="215826"/>
            <a:ext cx="1961195" cy="1961195"/>
          </a:xfrm>
          <a:prstGeom prst="circularArrow">
            <a:avLst>
              <a:gd name="adj1" fmla="val 2325"/>
              <a:gd name="adj2" fmla="val 280596"/>
              <a:gd name="adj3" fmla="val 20948138"/>
              <a:gd name="adj4" fmla="val 13979756"/>
              <a:gd name="adj5" fmla="val 271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2895599" y="838201"/>
            <a:ext cx="1253482" cy="498468"/>
          </a:xfrm>
          <a:custGeom>
            <a:avLst/>
            <a:gdLst>
              <a:gd name="connsiteX0" fmla="*/ 0 w 1253482"/>
              <a:gd name="connsiteY0" fmla="*/ 49847 h 498468"/>
              <a:gd name="connsiteX1" fmla="*/ 49847 w 1253482"/>
              <a:gd name="connsiteY1" fmla="*/ 0 h 498468"/>
              <a:gd name="connsiteX2" fmla="*/ 1203635 w 1253482"/>
              <a:gd name="connsiteY2" fmla="*/ 0 h 498468"/>
              <a:gd name="connsiteX3" fmla="*/ 1253482 w 1253482"/>
              <a:gd name="connsiteY3" fmla="*/ 49847 h 498468"/>
              <a:gd name="connsiteX4" fmla="*/ 1253482 w 1253482"/>
              <a:gd name="connsiteY4" fmla="*/ 448621 h 498468"/>
              <a:gd name="connsiteX5" fmla="*/ 1203635 w 1253482"/>
              <a:gd name="connsiteY5" fmla="*/ 498468 h 498468"/>
              <a:gd name="connsiteX6" fmla="*/ 49847 w 1253482"/>
              <a:gd name="connsiteY6" fmla="*/ 498468 h 498468"/>
              <a:gd name="connsiteX7" fmla="*/ 0 w 1253482"/>
              <a:gd name="connsiteY7" fmla="*/ 448621 h 498468"/>
              <a:gd name="connsiteX8" fmla="*/ 0 w 1253482"/>
              <a:gd name="connsiteY8" fmla="*/ 49847 h 4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482" h="498468">
                <a:moveTo>
                  <a:pt x="0" y="49847"/>
                </a:moveTo>
                <a:cubicBezTo>
                  <a:pt x="0" y="22317"/>
                  <a:pt x="22317" y="0"/>
                  <a:pt x="49847" y="0"/>
                </a:cubicBezTo>
                <a:lnTo>
                  <a:pt x="1203635" y="0"/>
                </a:lnTo>
                <a:cubicBezTo>
                  <a:pt x="1231165" y="0"/>
                  <a:pt x="1253482" y="22317"/>
                  <a:pt x="1253482" y="49847"/>
                </a:cubicBezTo>
                <a:lnTo>
                  <a:pt x="1253482" y="448621"/>
                </a:lnTo>
                <a:cubicBezTo>
                  <a:pt x="1253482" y="476151"/>
                  <a:pt x="1231165" y="498468"/>
                  <a:pt x="1203635" y="498468"/>
                </a:cubicBezTo>
                <a:lnTo>
                  <a:pt x="49847" y="498468"/>
                </a:lnTo>
                <a:cubicBezTo>
                  <a:pt x="22317" y="498468"/>
                  <a:pt x="0" y="476151"/>
                  <a:pt x="0" y="448621"/>
                </a:cubicBezTo>
                <a:lnTo>
                  <a:pt x="0" y="49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00" tIns="40000" rIns="52700" bIns="40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2014-2016</a:t>
            </a:r>
            <a:endParaRPr lang="en-US" sz="20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4323453" y="914157"/>
            <a:ext cx="1667974" cy="2819884"/>
          </a:xfrm>
          <a:custGeom>
            <a:avLst/>
            <a:gdLst>
              <a:gd name="connsiteX0" fmla="*/ 0 w 1667974"/>
              <a:gd name="connsiteY0" fmla="*/ 166797 h 2819884"/>
              <a:gd name="connsiteX1" fmla="*/ 166797 w 1667974"/>
              <a:gd name="connsiteY1" fmla="*/ 0 h 2819884"/>
              <a:gd name="connsiteX2" fmla="*/ 1501177 w 1667974"/>
              <a:gd name="connsiteY2" fmla="*/ 0 h 2819884"/>
              <a:gd name="connsiteX3" fmla="*/ 1667974 w 1667974"/>
              <a:gd name="connsiteY3" fmla="*/ 166797 h 2819884"/>
              <a:gd name="connsiteX4" fmla="*/ 1667974 w 1667974"/>
              <a:gd name="connsiteY4" fmla="*/ 2653087 h 2819884"/>
              <a:gd name="connsiteX5" fmla="*/ 1501177 w 1667974"/>
              <a:gd name="connsiteY5" fmla="*/ 2819884 h 2819884"/>
              <a:gd name="connsiteX6" fmla="*/ 166797 w 1667974"/>
              <a:gd name="connsiteY6" fmla="*/ 2819884 h 2819884"/>
              <a:gd name="connsiteX7" fmla="*/ 0 w 1667974"/>
              <a:gd name="connsiteY7" fmla="*/ 2653087 h 2819884"/>
              <a:gd name="connsiteX8" fmla="*/ 0 w 1667974"/>
              <a:gd name="connsiteY8" fmla="*/ 166797 h 281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974" h="2819884">
                <a:moveTo>
                  <a:pt x="0" y="166797"/>
                </a:moveTo>
                <a:cubicBezTo>
                  <a:pt x="0" y="74678"/>
                  <a:pt x="74678" y="0"/>
                  <a:pt x="166797" y="0"/>
                </a:cubicBezTo>
                <a:lnTo>
                  <a:pt x="1501177" y="0"/>
                </a:lnTo>
                <a:cubicBezTo>
                  <a:pt x="1593296" y="0"/>
                  <a:pt x="1667974" y="74678"/>
                  <a:pt x="1667974" y="166797"/>
                </a:cubicBezTo>
                <a:lnTo>
                  <a:pt x="1667974" y="2653087"/>
                </a:lnTo>
                <a:cubicBezTo>
                  <a:pt x="1667974" y="2745206"/>
                  <a:pt x="1593296" y="2819884"/>
                  <a:pt x="1501177" y="2819884"/>
                </a:cubicBezTo>
                <a:lnTo>
                  <a:pt x="166797" y="2819884"/>
                </a:lnTo>
                <a:cubicBezTo>
                  <a:pt x="74678" y="2819884"/>
                  <a:pt x="0" y="2745206"/>
                  <a:pt x="0" y="2653087"/>
                </a:cubicBezTo>
                <a:lnTo>
                  <a:pt x="0" y="16679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678" tIns="172678" rIns="172678" bIns="776939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 smtClean="0"/>
              <a:t>LAKE CRK</a:t>
            </a:r>
            <a:r>
              <a:rPr lang="en-US" sz="1400" b="0" kern="1200" dirty="0" smtClean="0"/>
              <a:t>: repeat 2013 to test efficacy of mechanical removal</a:t>
            </a:r>
            <a:endParaRPr lang="en-US" sz="1400" b="1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b="1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 smtClean="0"/>
              <a:t>BIG CRK</a:t>
            </a:r>
            <a:r>
              <a:rPr lang="en-US" sz="1400" b="0" kern="1200" dirty="0" smtClean="0"/>
              <a:t>: repeat 2013 to test efficacy of utilizing barriers</a:t>
            </a:r>
            <a:endParaRPr lang="en-US" sz="1400" b="1" kern="1200" dirty="0"/>
          </a:p>
        </p:txBody>
      </p:sp>
      <p:sp>
        <p:nvSpPr>
          <p:cNvPr id="21" name="Freeform 20"/>
          <p:cNvSpPr/>
          <p:nvPr/>
        </p:nvSpPr>
        <p:spPr>
          <a:xfrm>
            <a:off x="4766317" y="3300423"/>
            <a:ext cx="1253482" cy="498468"/>
          </a:xfrm>
          <a:custGeom>
            <a:avLst/>
            <a:gdLst>
              <a:gd name="connsiteX0" fmla="*/ 0 w 1253482"/>
              <a:gd name="connsiteY0" fmla="*/ 49847 h 498468"/>
              <a:gd name="connsiteX1" fmla="*/ 49847 w 1253482"/>
              <a:gd name="connsiteY1" fmla="*/ 0 h 498468"/>
              <a:gd name="connsiteX2" fmla="*/ 1203635 w 1253482"/>
              <a:gd name="connsiteY2" fmla="*/ 0 h 498468"/>
              <a:gd name="connsiteX3" fmla="*/ 1253482 w 1253482"/>
              <a:gd name="connsiteY3" fmla="*/ 49847 h 498468"/>
              <a:gd name="connsiteX4" fmla="*/ 1253482 w 1253482"/>
              <a:gd name="connsiteY4" fmla="*/ 448621 h 498468"/>
              <a:gd name="connsiteX5" fmla="*/ 1203635 w 1253482"/>
              <a:gd name="connsiteY5" fmla="*/ 498468 h 498468"/>
              <a:gd name="connsiteX6" fmla="*/ 49847 w 1253482"/>
              <a:gd name="connsiteY6" fmla="*/ 498468 h 498468"/>
              <a:gd name="connsiteX7" fmla="*/ 0 w 1253482"/>
              <a:gd name="connsiteY7" fmla="*/ 448621 h 498468"/>
              <a:gd name="connsiteX8" fmla="*/ 0 w 1253482"/>
              <a:gd name="connsiteY8" fmla="*/ 49847 h 4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482" h="498468">
                <a:moveTo>
                  <a:pt x="0" y="49847"/>
                </a:moveTo>
                <a:cubicBezTo>
                  <a:pt x="0" y="22317"/>
                  <a:pt x="22317" y="0"/>
                  <a:pt x="49847" y="0"/>
                </a:cubicBezTo>
                <a:lnTo>
                  <a:pt x="1203635" y="0"/>
                </a:lnTo>
                <a:cubicBezTo>
                  <a:pt x="1231165" y="0"/>
                  <a:pt x="1253482" y="22317"/>
                  <a:pt x="1253482" y="49847"/>
                </a:cubicBezTo>
                <a:lnTo>
                  <a:pt x="1253482" y="448621"/>
                </a:lnTo>
                <a:cubicBezTo>
                  <a:pt x="1253482" y="476151"/>
                  <a:pt x="1231165" y="498468"/>
                  <a:pt x="1203635" y="498468"/>
                </a:cubicBezTo>
                <a:lnTo>
                  <a:pt x="49847" y="498468"/>
                </a:lnTo>
                <a:cubicBezTo>
                  <a:pt x="22317" y="498468"/>
                  <a:pt x="0" y="476151"/>
                  <a:pt x="0" y="448621"/>
                </a:cubicBezTo>
                <a:lnTo>
                  <a:pt x="0" y="49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00" tIns="40000" rIns="52700" bIns="40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2017</a:t>
            </a:r>
            <a:endParaRPr lang="en-US" sz="2000" kern="1200" dirty="0"/>
          </a:p>
        </p:txBody>
      </p:sp>
      <p:sp>
        <p:nvSpPr>
          <p:cNvPr id="6" name="Right Arrow 5"/>
          <p:cNvSpPr/>
          <p:nvPr/>
        </p:nvSpPr>
        <p:spPr>
          <a:xfrm>
            <a:off x="6096001" y="2111867"/>
            <a:ext cx="6096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2172" y="478810"/>
            <a:ext cx="23056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Reduce </a:t>
            </a:r>
            <a:r>
              <a:rPr lang="en-US" dirty="0" err="1" smtClean="0">
                <a:solidFill>
                  <a:srgbClr val="FF0000"/>
                </a:solidFill>
              </a:rPr>
              <a:t>spawner</a:t>
            </a:r>
            <a:r>
              <a:rPr lang="en-US" dirty="0" smtClean="0">
                <a:solidFill>
                  <a:srgbClr val="FF0000"/>
                </a:solidFill>
              </a:rPr>
              <a:t> recruitment from seed source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Response of native species/BT to electrofishing removal regime/barriers</a:t>
            </a:r>
          </a:p>
          <a:p>
            <a:pPr lvl="1"/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Cooperative </a:t>
            </a:r>
            <a:r>
              <a:rPr lang="en-US" dirty="0" err="1" smtClean="0"/>
              <a:t>basinwide</a:t>
            </a:r>
            <a:r>
              <a:rPr lang="en-US" dirty="0" smtClean="0"/>
              <a:t> suppression plan utilizing both preliminary and final results</a:t>
            </a:r>
          </a:p>
          <a:p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2195945" y="4620462"/>
            <a:ext cx="2971800" cy="192719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509" y="4955847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II (co-management decisions):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</a:t>
            </a:r>
            <a:r>
              <a:rPr lang="en-US" sz="1400" dirty="0" smtClean="0">
                <a:solidFill>
                  <a:schemeClr val="bg1"/>
                </a:solidFill>
              </a:rPr>
              <a:t>ermanent barriers?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Mechanical removal of isolated patches?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Use of </a:t>
            </a:r>
            <a:r>
              <a:rPr lang="en-US" sz="1400" dirty="0" err="1" smtClean="0">
                <a:solidFill>
                  <a:schemeClr val="bg1"/>
                </a:solidFill>
              </a:rPr>
              <a:t>piscicides</a:t>
            </a:r>
            <a:r>
              <a:rPr lang="en-US" sz="1400" dirty="0">
                <a:solidFill>
                  <a:schemeClr val="bg1"/>
                </a:solidFill>
              </a:rPr>
              <a:t>?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5257800" y="5257798"/>
            <a:ext cx="1447801" cy="609601"/>
          </a:xfrm>
          <a:prstGeom prst="bentConnector3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457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Phase I actions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1" y="4568398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Phase II actions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86400" y="4371228"/>
            <a:ext cx="1253482" cy="498468"/>
            <a:chOff x="634633" y="2558686"/>
            <a:chExt cx="1253482" cy="498468"/>
          </a:xfrm>
        </p:grpSpPr>
        <p:sp>
          <p:nvSpPr>
            <p:cNvPr id="18" name="Rounded Rectangle 17"/>
            <p:cNvSpPr/>
            <p:nvPr/>
          </p:nvSpPr>
          <p:spPr>
            <a:xfrm>
              <a:off x="634633" y="2558686"/>
              <a:ext cx="1253482" cy="498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649233" y="2573286"/>
              <a:ext cx="1224282" cy="469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2018-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14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6" grpId="0" animBg="1"/>
      <p:bldP spid="20" grpId="0" animBg="1"/>
      <p:bldP spid="21" grpId="0" animBg="1"/>
      <p:bldP spid="6" grpId="0" animBg="1"/>
      <p:bldP spid="8" grpId="0" animBg="1"/>
      <p:bldP spid="9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6337</TotalTime>
  <Words>1180</Words>
  <Application>Microsoft Office PowerPoint</Application>
  <PresentationFormat>On-screen Show (4:3)</PresentationFormat>
  <Paragraphs>205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Evaluate the Life History of Native Salmonids in the Malheur River Subbasin, 1997-019-00:   New objectives and directions for FY2013-2017</vt:lpstr>
      <vt:lpstr>Proposed Work Area</vt:lpstr>
      <vt:lpstr>Problem Statement: Bull Trout</vt:lpstr>
      <vt:lpstr>Primary Limiting Factor: Brook trout dispersal, competition, hybridization†</vt:lpstr>
      <vt:lpstr>Objectives</vt:lpstr>
      <vt:lpstr>Study Design: Redband Trout Abundance and Distribution</vt:lpstr>
      <vt:lpstr>Study Design: BT Suppression</vt:lpstr>
      <vt:lpstr>Study Design: BT Suppression</vt:lpstr>
      <vt:lpstr>PowerPoint Presentation</vt:lpstr>
      <vt:lpstr>Relationship of proposal to other projects</vt:lpstr>
      <vt:lpstr>Implications of results to F&amp;W management</vt:lpstr>
      <vt:lpstr>Adaptive Management</vt:lpstr>
      <vt:lpstr>Conclusions</vt:lpstr>
      <vt:lpstr>Literature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M. Maltz</dc:creator>
  <cp:lastModifiedBy>NR</cp:lastModifiedBy>
  <cp:revision>175</cp:revision>
  <dcterms:created xsi:type="dcterms:W3CDTF">2011-12-19T21:32:37Z</dcterms:created>
  <dcterms:modified xsi:type="dcterms:W3CDTF">2012-01-18T20:21:33Z</dcterms:modified>
</cp:coreProperties>
</file>